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313" r:id="rId2"/>
    <p:sldId id="387" r:id="rId3"/>
    <p:sldId id="264" r:id="rId4"/>
    <p:sldId id="392" r:id="rId5"/>
    <p:sldId id="391" r:id="rId6"/>
    <p:sldId id="390" r:id="rId7"/>
    <p:sldId id="273" r:id="rId8"/>
    <p:sldId id="354" r:id="rId9"/>
    <p:sldId id="356" r:id="rId10"/>
    <p:sldId id="359" r:id="rId11"/>
    <p:sldId id="360" r:id="rId12"/>
    <p:sldId id="361" r:id="rId13"/>
    <p:sldId id="355" r:id="rId14"/>
    <p:sldId id="363" r:id="rId15"/>
    <p:sldId id="365" r:id="rId16"/>
    <p:sldId id="367" r:id="rId17"/>
    <p:sldId id="368" r:id="rId18"/>
    <p:sldId id="369" r:id="rId19"/>
    <p:sldId id="370" r:id="rId20"/>
    <p:sldId id="371" r:id="rId21"/>
    <p:sldId id="372" r:id="rId22"/>
    <p:sldId id="373" r:id="rId23"/>
    <p:sldId id="376" r:id="rId24"/>
    <p:sldId id="374" r:id="rId25"/>
    <p:sldId id="396" r:id="rId26"/>
    <p:sldId id="395" r:id="rId27"/>
    <p:sldId id="394" r:id="rId28"/>
    <p:sldId id="375" r:id="rId29"/>
    <p:sldId id="388" r:id="rId30"/>
    <p:sldId id="397" r:id="rId31"/>
    <p:sldId id="379" r:id="rId32"/>
    <p:sldId id="385" r:id="rId33"/>
    <p:sldId id="398" r:id="rId34"/>
    <p:sldId id="311" r:id="rId35"/>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12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5115" autoAdjust="0"/>
    <p:restoredTop sz="83042" autoAdjust="0"/>
  </p:normalViewPr>
  <p:slideViewPr>
    <p:cSldViewPr snapToGrid="0" snapToObjects="1">
      <p:cViewPr>
        <p:scale>
          <a:sx n="80" d="100"/>
          <a:sy n="80" d="100"/>
        </p:scale>
        <p:origin x="-72" y="828"/>
      </p:cViewPr>
      <p:guideLst>
        <p:guide orient="horz" pos="2160"/>
        <p:guide pos="2880"/>
      </p:guideLst>
    </p:cSldViewPr>
  </p:slideViewPr>
  <p:outlineViewPr>
    <p:cViewPr>
      <p:scale>
        <a:sx n="33" d="100"/>
        <a:sy n="33" d="100"/>
      </p:scale>
      <p:origin x="0" y="3648"/>
    </p:cViewPr>
  </p:outlineViewPr>
  <p:notesTextViewPr>
    <p:cViewPr>
      <p:scale>
        <a:sx n="100" d="100"/>
        <a:sy n="100" d="100"/>
      </p:scale>
      <p:origin x="0" y="0"/>
    </p:cViewPr>
  </p:notesTextViewPr>
  <p:sorterViewPr>
    <p:cViewPr>
      <p:scale>
        <a:sx n="170" d="100"/>
        <a:sy n="17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I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713097713097705E-2"/>
          <c:y val="7.3089700996677706E-2"/>
          <c:w val="0.83160083160083198"/>
          <c:h val="0.79069767441860495"/>
        </c:manualLayout>
      </c:layout>
      <c:scatterChart>
        <c:scatterStyle val="lineMarker"/>
        <c:varyColors val="0"/>
        <c:ser>
          <c:idx val="1"/>
          <c:order val="0"/>
          <c:tx>
            <c:strRef>
              <c:f>Sheet1!$A$2</c:f>
              <c:strCache>
                <c:ptCount val="1"/>
              </c:strCache>
            </c:strRef>
          </c:tx>
          <c:spPr>
            <a:ln w="28486">
              <a:noFill/>
            </a:ln>
          </c:spPr>
          <c:marker>
            <c:symbol val="square"/>
            <c:size val="19"/>
            <c:spPr>
              <a:solidFill>
                <a:srgbClr val="DD2D32"/>
              </a:solidFill>
              <a:ln>
                <a:solidFill>
                  <a:srgbClr val="DD2D32"/>
                </a:solidFill>
                <a:prstDash val="solid"/>
              </a:ln>
            </c:spPr>
          </c:marker>
          <c:xVal>
            <c:numRef>
              <c:f>Sheet1!$B$1:$K$1</c:f>
              <c:numCache>
                <c:formatCode>General</c:formatCode>
                <c:ptCount val="10"/>
                <c:pt idx="0">
                  <c:v>0.5</c:v>
                </c:pt>
                <c:pt idx="1">
                  <c:v>1</c:v>
                </c:pt>
                <c:pt idx="2">
                  <c:v>5</c:v>
                </c:pt>
                <c:pt idx="3">
                  <c:v>10</c:v>
                </c:pt>
                <c:pt idx="4">
                  <c:v>50</c:v>
                </c:pt>
                <c:pt idx="5">
                  <c:v>100</c:v>
                </c:pt>
                <c:pt idx="6">
                  <c:v>500</c:v>
                </c:pt>
                <c:pt idx="7">
                  <c:v>1000</c:v>
                </c:pt>
                <c:pt idx="8">
                  <c:v>5000</c:v>
                </c:pt>
                <c:pt idx="9">
                  <c:v>10000</c:v>
                </c:pt>
              </c:numCache>
            </c:numRef>
          </c:xVal>
          <c:yVal>
            <c:numRef>
              <c:f>Sheet1!$B$2:$K$2</c:f>
              <c:numCache>
                <c:formatCode>General</c:formatCode>
                <c:ptCount val="10"/>
                <c:pt idx="0">
                  <c:v>1</c:v>
                </c:pt>
                <c:pt idx="1">
                  <c:v>1.19</c:v>
                </c:pt>
                <c:pt idx="2">
                  <c:v>1.2</c:v>
                </c:pt>
                <c:pt idx="3">
                  <c:v>1.31</c:v>
                </c:pt>
                <c:pt idx="4">
                  <c:v>1.31</c:v>
                </c:pt>
                <c:pt idx="5">
                  <c:v>1.21</c:v>
                </c:pt>
                <c:pt idx="6">
                  <c:v>0.84</c:v>
                </c:pt>
                <c:pt idx="7">
                  <c:v>0.72</c:v>
                </c:pt>
                <c:pt idx="8">
                  <c:v>0.27</c:v>
                </c:pt>
                <c:pt idx="9">
                  <c:v>7.0000000000000007E-2</c:v>
                </c:pt>
              </c:numCache>
            </c:numRef>
          </c:yVal>
          <c:smooth val="0"/>
        </c:ser>
        <c:ser>
          <c:idx val="0"/>
          <c:order val="1"/>
          <c:tx>
            <c:strRef>
              <c:f>Sheet1!$A$3</c:f>
              <c:strCache>
                <c:ptCount val="1"/>
              </c:strCache>
            </c:strRef>
          </c:tx>
          <c:spPr>
            <a:ln w="37981">
              <a:solidFill>
                <a:srgbClr val="63AAFE"/>
              </a:solidFill>
              <a:prstDash val="solid"/>
            </a:ln>
          </c:spPr>
          <c:marker>
            <c:symbol val="none"/>
          </c:marker>
          <c:xVal>
            <c:numRef>
              <c:f>Sheet1!$B$1:$K$1</c:f>
              <c:numCache>
                <c:formatCode>General</c:formatCode>
                <c:ptCount val="10"/>
                <c:pt idx="0">
                  <c:v>0.5</c:v>
                </c:pt>
                <c:pt idx="1">
                  <c:v>1</c:v>
                </c:pt>
                <c:pt idx="2">
                  <c:v>5</c:v>
                </c:pt>
                <c:pt idx="3">
                  <c:v>10</c:v>
                </c:pt>
                <c:pt idx="4">
                  <c:v>50</c:v>
                </c:pt>
                <c:pt idx="5">
                  <c:v>100</c:v>
                </c:pt>
                <c:pt idx="6">
                  <c:v>500</c:v>
                </c:pt>
                <c:pt idx="7">
                  <c:v>1000</c:v>
                </c:pt>
                <c:pt idx="8">
                  <c:v>5000</c:v>
                </c:pt>
                <c:pt idx="9">
                  <c:v>10000</c:v>
                </c:pt>
              </c:numCache>
            </c:numRef>
          </c:xVal>
          <c:yVal>
            <c:numRef>
              <c:f>Sheet1!$B$3:$K$3</c:f>
              <c:numCache>
                <c:formatCode>General</c:formatCode>
                <c:ptCount val="10"/>
                <c:pt idx="0">
                  <c:v>1</c:v>
                </c:pt>
                <c:pt idx="1">
                  <c:v>1.1000000000000001</c:v>
                </c:pt>
                <c:pt idx="2">
                  <c:v>1.27</c:v>
                </c:pt>
                <c:pt idx="3">
                  <c:v>1.31</c:v>
                </c:pt>
                <c:pt idx="4">
                  <c:v>1.31</c:v>
                </c:pt>
                <c:pt idx="5">
                  <c:v>1.21</c:v>
                </c:pt>
                <c:pt idx="6">
                  <c:v>0.87</c:v>
                </c:pt>
                <c:pt idx="7">
                  <c:v>0.7</c:v>
                </c:pt>
                <c:pt idx="8">
                  <c:v>0.27</c:v>
                </c:pt>
                <c:pt idx="9">
                  <c:v>7.0000000000000007E-2</c:v>
                </c:pt>
              </c:numCache>
            </c:numRef>
          </c:yVal>
          <c:smooth val="1"/>
        </c:ser>
        <c:dLbls>
          <c:showLegendKey val="0"/>
          <c:showVal val="0"/>
          <c:showCatName val="0"/>
          <c:showSerName val="0"/>
          <c:showPercent val="0"/>
          <c:showBubbleSize val="0"/>
        </c:dLbls>
        <c:axId val="38313984"/>
        <c:axId val="38314560"/>
      </c:scatterChart>
      <c:valAx>
        <c:axId val="38313984"/>
        <c:scaling>
          <c:logBase val="10"/>
          <c:orientation val="minMax"/>
          <c:max val="10000"/>
        </c:scaling>
        <c:delete val="0"/>
        <c:axPos val="t"/>
        <c:numFmt formatCode="General" sourceLinked="1"/>
        <c:majorTickMark val="in"/>
        <c:minorTickMark val="none"/>
        <c:tickLblPos val="high"/>
        <c:spPr>
          <a:ln w="3165">
            <a:solidFill>
              <a:srgbClr val="000000"/>
            </a:solidFill>
            <a:prstDash val="solid"/>
          </a:ln>
        </c:spPr>
        <c:txPr>
          <a:bodyPr rot="0" vert="horz"/>
          <a:lstStyle/>
          <a:p>
            <a:pPr>
              <a:defRPr sz="1720" b="1" i="0" u="none" strike="noStrike" baseline="0">
                <a:solidFill>
                  <a:srgbClr val="000000"/>
                </a:solidFill>
                <a:latin typeface="Helvetica"/>
                <a:ea typeface="Helvetica"/>
                <a:cs typeface="Helvetica"/>
              </a:defRPr>
            </a:pPr>
            <a:endParaRPr lang="en-US"/>
          </a:p>
        </c:txPr>
        <c:crossAx val="38314560"/>
        <c:crossesAt val="1.4"/>
        <c:crossBetween val="midCat"/>
        <c:majorUnit val="10"/>
        <c:minorUnit val="10"/>
      </c:valAx>
      <c:valAx>
        <c:axId val="38314560"/>
        <c:scaling>
          <c:orientation val="maxMin"/>
        </c:scaling>
        <c:delete val="0"/>
        <c:axPos val="l"/>
        <c:majorGridlines>
          <c:spPr>
            <a:ln w="12660">
              <a:solidFill>
                <a:srgbClr val="000000"/>
              </a:solidFill>
              <a:prstDash val="solid"/>
            </a:ln>
          </c:spPr>
        </c:majorGridlines>
        <c:numFmt formatCode="General" sourceLinked="1"/>
        <c:majorTickMark val="out"/>
        <c:minorTickMark val="none"/>
        <c:tickLblPos val="nextTo"/>
        <c:spPr>
          <a:ln w="3165">
            <a:solidFill>
              <a:srgbClr val="000000"/>
            </a:solidFill>
            <a:prstDash val="solid"/>
          </a:ln>
        </c:spPr>
        <c:txPr>
          <a:bodyPr rot="0" vert="horz"/>
          <a:lstStyle/>
          <a:p>
            <a:pPr>
              <a:defRPr sz="1720" b="1" i="0" u="none" strike="noStrike" baseline="0">
                <a:solidFill>
                  <a:srgbClr val="000000"/>
                </a:solidFill>
                <a:latin typeface="Helvetica"/>
                <a:ea typeface="Helvetica"/>
                <a:cs typeface="Helvetica"/>
              </a:defRPr>
            </a:pPr>
            <a:endParaRPr lang="en-US"/>
          </a:p>
        </c:txPr>
        <c:crossAx val="38313984"/>
        <c:crossesAt val="0.1"/>
        <c:crossBetween val="midCat"/>
      </c:valAx>
      <c:spPr>
        <a:noFill/>
        <a:ln w="25321">
          <a:noFill/>
        </a:ln>
      </c:spPr>
    </c:plotArea>
    <c:plotVisOnly val="1"/>
    <c:dispBlanksAs val="gap"/>
    <c:showDLblsOverMax val="0"/>
  </c:chart>
  <c:spPr>
    <a:noFill/>
    <a:ln>
      <a:noFill/>
    </a:ln>
  </c:spPr>
  <c:txPr>
    <a:bodyPr/>
    <a:lstStyle/>
    <a:p>
      <a:pPr>
        <a:defRPr sz="1720" b="1" i="0" u="none" strike="noStrike" baseline="0">
          <a:solidFill>
            <a:srgbClr val="000000"/>
          </a:solidFill>
          <a:latin typeface="Helvetica"/>
          <a:ea typeface="Helvetica"/>
          <a:cs typeface="Helvetica"/>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37B996-F1F8-5D41-9202-A5B540A0F31B}" type="datetimeFigureOut">
              <a:rPr lang="nl-NL" smtClean="0"/>
              <a:t>12-8-2015</a:t>
            </a:fld>
            <a:endParaRPr lang="nl-NL" dirty="0"/>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smtClean="0"/>
              <a:t>Klik om de tekststijl van het model te bewerken</a:t>
            </a:r>
          </a:p>
          <a:p>
            <a:pPr lvl="1"/>
            <a:r>
              <a:rPr lang="x-none" smtClean="0"/>
              <a:t>Tweede niveau</a:t>
            </a:r>
          </a:p>
          <a:p>
            <a:pPr lvl="2"/>
            <a:r>
              <a:rPr lang="x-none" smtClean="0"/>
              <a:t>Derde niveau</a:t>
            </a:r>
          </a:p>
          <a:p>
            <a:pPr lvl="3"/>
            <a:r>
              <a:rPr lang="x-none" smtClean="0"/>
              <a:t>Vierde niveau</a:t>
            </a:r>
          </a:p>
          <a:p>
            <a:pPr lvl="4"/>
            <a:r>
              <a:rPr lang="x-none"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D2123C-9D82-1A46-BDB0-BEB2CA0AAF11}" type="slidenum">
              <a:rPr lang="nl-NL" smtClean="0"/>
              <a:t>‹#›</a:t>
            </a:fld>
            <a:endParaRPr lang="nl-NL" dirty="0"/>
          </a:p>
        </p:txBody>
      </p:sp>
    </p:spTree>
    <p:extLst>
      <p:ext uri="{BB962C8B-B14F-4D97-AF65-F5344CB8AC3E}">
        <p14:creationId xmlns:p14="http://schemas.microsoft.com/office/powerpoint/2010/main" val="348937761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1. In Hungary, in 1994,</a:t>
            </a:r>
            <a:r>
              <a:rPr lang="en-GB" baseline="0" dirty="0" smtClean="0"/>
              <a:t> </a:t>
            </a:r>
            <a:r>
              <a:rPr lang="en-GB" sz="1200" kern="1200" dirty="0" smtClean="0">
                <a:solidFill>
                  <a:schemeClr val="tx1"/>
                </a:solidFill>
                <a:effectLst/>
                <a:latin typeface="+mn-lt"/>
                <a:ea typeface="ＭＳ Ｐゴシック" charset="0"/>
                <a:cs typeface="ＭＳ Ｐゴシック" charset="0"/>
              </a:rPr>
              <a:t>lead oxide was added to dried paprika to enhance the colour and that way made low-quality product look better.</a:t>
            </a:r>
            <a:r>
              <a:rPr lang="en-GB" baseline="0" dirty="0" smtClean="0"/>
              <a:t> Source: </a:t>
            </a:r>
            <a:r>
              <a:rPr lang="en-GB" sz="1200" kern="1200" dirty="0" smtClean="0">
                <a:solidFill>
                  <a:schemeClr val="tx1"/>
                </a:solidFill>
                <a:effectLst/>
                <a:latin typeface="+mn-lt"/>
                <a:ea typeface="ＭＳ Ｐゴシック" charset="0"/>
                <a:cs typeface="ＭＳ Ｐゴシック" charset="0"/>
              </a:rPr>
              <a:t>Williams Carol J. Market Focus : Tainted Paprika Poisons Hungary's Culinary Pride : Fifty-nine people are arrested in the scandal, which sent 46 to the hospital. The health of the industry is also at stake. Los Angeles Times, 11 October 1994.</a:t>
            </a:r>
            <a:endParaRPr lang="en-US" sz="1200" kern="1200" dirty="0" smtClean="0">
              <a:solidFill>
                <a:schemeClr val="tx1"/>
              </a:solidFill>
              <a:effectLst/>
              <a:latin typeface="+mn-lt"/>
              <a:ea typeface="ＭＳ Ｐゴシック" charset="0"/>
              <a:cs typeface="ＭＳ Ｐゴシック"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2. This is a well known,</a:t>
            </a:r>
            <a:r>
              <a:rPr lang="en-GB" baseline="0" dirty="0" smtClean="0"/>
              <a:t> similar case. Adding melamine and water to increase the apparent amount of milk, the nitrogen content being adjusted by the melamine. It increased the nitrogen value (Kjeldahl analysis) giving the impression that the protein concentration was correct.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3. In spring 1999, it was found that some 500 tons of feed contaminated with polychlorinated biphenyls (PCBs) and dioxins were fed to farm animals in Belgium and to a lesser extent in the Netherlands, France and Germany.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4. </a:t>
            </a:r>
            <a:r>
              <a:rPr lang="nl-NL" sz="1200" dirty="0" err="1">
                <a:solidFill>
                  <a:srgbClr val="0000FF"/>
                </a:solidFill>
              </a:rPr>
              <a:t>Diethylene</a:t>
            </a:r>
            <a:r>
              <a:rPr lang="nl-NL" sz="1200" dirty="0">
                <a:solidFill>
                  <a:srgbClr val="0000FF"/>
                </a:solidFill>
              </a:rPr>
              <a:t> </a:t>
            </a:r>
            <a:r>
              <a:rPr lang="nl-NL" sz="1200" dirty="0" smtClean="0">
                <a:solidFill>
                  <a:srgbClr val="0000FF"/>
                </a:solidFill>
              </a:rPr>
              <a:t>Glycol in wine (Austria)</a:t>
            </a:r>
            <a:r>
              <a:rPr lang="nl-NL" sz="1200" baseline="0" dirty="0" smtClean="0">
                <a:solidFill>
                  <a:srgbClr val="0000FF"/>
                </a:solidFill>
              </a:rPr>
              <a:t> and toothpaste. </a:t>
            </a:r>
            <a:endParaRPr lang="nl-NL" dirty="0"/>
          </a:p>
        </p:txBody>
      </p:sp>
      <p:sp>
        <p:nvSpPr>
          <p:cNvPr id="4" name="Tijdelijke aanduiding voor dianummer 3"/>
          <p:cNvSpPr>
            <a:spLocks noGrp="1"/>
          </p:cNvSpPr>
          <p:nvPr>
            <p:ph type="sldNum" sz="quarter" idx="10"/>
          </p:nvPr>
        </p:nvSpPr>
        <p:spPr/>
        <p:txBody>
          <a:bodyPr/>
          <a:lstStyle/>
          <a:p>
            <a:fld id="{F2D2123C-9D82-1A46-BDB0-BEB2CA0AAF11}" type="slidenum">
              <a:rPr lang="nl-NL" smtClean="0"/>
              <a:t>3</a:t>
            </a:fld>
            <a:endParaRPr lang="nl-NL" dirty="0"/>
          </a:p>
        </p:txBody>
      </p:sp>
    </p:spTree>
    <p:extLst>
      <p:ext uri="{BB962C8B-B14F-4D97-AF65-F5344CB8AC3E}">
        <p14:creationId xmlns:p14="http://schemas.microsoft.com/office/powerpoint/2010/main" val="2945884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sz="1200" kern="1200">
                <a:solidFill>
                  <a:schemeClr val="tx1"/>
                </a:solidFill>
                <a:effectLst/>
                <a:latin typeface="+mn-lt"/>
                <a:ea typeface="+mn-ea"/>
                <a:cs typeface="+mn-cs"/>
              </a:rPr>
              <a:t>Politicians get most of the signals on which they base their decisions from Activists and lobbyists. The activists receive their donations from that part of the public that is easily influence by activists. The regulations are paid to do that the politicians have decided. Scientists communicate with each other but hardly with those who could make a difference.</a:t>
            </a:r>
          </a:p>
        </p:txBody>
      </p:sp>
      <p:sp>
        <p:nvSpPr>
          <p:cNvPr id="4" name="Tijdelijke aanduiding voor dianummer 3"/>
          <p:cNvSpPr>
            <a:spLocks noGrp="1"/>
          </p:cNvSpPr>
          <p:nvPr>
            <p:ph type="sldNum" sz="quarter" idx="10"/>
          </p:nvPr>
        </p:nvSpPr>
        <p:spPr/>
        <p:txBody>
          <a:bodyPr/>
          <a:lstStyle/>
          <a:p>
            <a:fld id="{F2D2123C-9D82-1A46-BDB0-BEB2CA0AAF11}" type="slidenum">
              <a:rPr lang="nl-NL" smtClean="0"/>
              <a:t>17</a:t>
            </a:fld>
            <a:endParaRPr lang="nl-NL" dirty="0"/>
          </a:p>
        </p:txBody>
      </p:sp>
    </p:spTree>
    <p:extLst>
      <p:ext uri="{BB962C8B-B14F-4D97-AF65-F5344CB8AC3E}">
        <p14:creationId xmlns:p14="http://schemas.microsoft.com/office/powerpoint/2010/main" val="3419019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Scientists and their organisations need to learn communicate with the stakeholders. That way politicians eventually may make better decisions of food safety issues. This is what GHI strives</a:t>
            </a:r>
            <a:r>
              <a:rPr lang="nl-NL" baseline="0"/>
              <a:t> to do.</a:t>
            </a:r>
            <a:endParaRPr lang="nl-NL"/>
          </a:p>
        </p:txBody>
      </p:sp>
      <p:sp>
        <p:nvSpPr>
          <p:cNvPr id="4" name="Tijdelijke aanduiding voor dianummer 3"/>
          <p:cNvSpPr>
            <a:spLocks noGrp="1"/>
          </p:cNvSpPr>
          <p:nvPr>
            <p:ph type="sldNum" sz="quarter" idx="10"/>
          </p:nvPr>
        </p:nvSpPr>
        <p:spPr/>
        <p:txBody>
          <a:bodyPr/>
          <a:lstStyle/>
          <a:p>
            <a:fld id="{F2D2123C-9D82-1A46-BDB0-BEB2CA0AAF11}" type="slidenum">
              <a:rPr lang="nl-NL" smtClean="0"/>
              <a:t>18</a:t>
            </a:fld>
            <a:endParaRPr lang="nl-NL" dirty="0"/>
          </a:p>
        </p:txBody>
      </p:sp>
    </p:spTree>
    <p:extLst>
      <p:ext uri="{BB962C8B-B14F-4D97-AF65-F5344CB8AC3E}">
        <p14:creationId xmlns:p14="http://schemas.microsoft.com/office/powerpoint/2010/main" val="3419019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sz="1200" kern="1200">
                <a:solidFill>
                  <a:schemeClr val="tx1"/>
                </a:solidFill>
                <a:effectLst/>
                <a:latin typeface="+mn-lt"/>
                <a:ea typeface="+mn-ea"/>
                <a:cs typeface="+mn-cs"/>
              </a:rPr>
              <a:t>This figure shows the interpretation of toxicity by the general public: a toxic substance does damage independent of the dose, i.e. damage can be prevented </a:t>
            </a:r>
            <a:r>
              <a:rPr lang="en-GB" sz="1200" i="1" kern="1200">
                <a:solidFill>
                  <a:schemeClr val="tx1"/>
                </a:solidFill>
                <a:effectLst/>
                <a:latin typeface="+mn-lt"/>
                <a:ea typeface="+mn-ea"/>
                <a:cs typeface="+mn-cs"/>
              </a:rPr>
              <a:t>only</a:t>
            </a:r>
            <a:r>
              <a:rPr lang="en-GB" sz="1200" kern="1200">
                <a:solidFill>
                  <a:schemeClr val="tx1"/>
                </a:solidFill>
                <a:effectLst/>
                <a:latin typeface="+mn-lt"/>
                <a:ea typeface="+mn-ea"/>
                <a:cs typeface="+mn-cs"/>
              </a:rPr>
              <a:t> if the substance is totally absent. This leads to absurd regulations, as those that lead to the destruction of safe and nutritious food. Also some chemicals are no longer allowed for use in packaging materials or process equipment even when the concentration resulting from leaching into the food is so low (sometimes below the natural concentration in the food), that harm is not possible and indeed never has been reported.</a:t>
            </a:r>
            <a:r>
              <a:rPr lang="en-GB">
                <a:effectLst/>
              </a:rPr>
              <a:t> </a:t>
            </a:r>
            <a:endParaRPr lang="nl-NL"/>
          </a:p>
        </p:txBody>
      </p:sp>
      <p:sp>
        <p:nvSpPr>
          <p:cNvPr id="4" name="Tijdelijke aanduiding voor dianummer 3"/>
          <p:cNvSpPr>
            <a:spLocks noGrp="1"/>
          </p:cNvSpPr>
          <p:nvPr>
            <p:ph type="sldNum" sz="quarter" idx="10"/>
          </p:nvPr>
        </p:nvSpPr>
        <p:spPr/>
        <p:txBody>
          <a:bodyPr/>
          <a:lstStyle/>
          <a:p>
            <a:fld id="{F2D2123C-9D82-1A46-BDB0-BEB2CA0AAF11}" type="slidenum">
              <a:rPr lang="nl-NL" smtClean="0"/>
              <a:t>20</a:t>
            </a:fld>
            <a:endParaRPr lang="nl-NL" dirty="0"/>
          </a:p>
        </p:txBody>
      </p:sp>
    </p:spTree>
    <p:extLst>
      <p:ext uri="{BB962C8B-B14F-4D97-AF65-F5344CB8AC3E}">
        <p14:creationId xmlns:p14="http://schemas.microsoft.com/office/powerpoint/2010/main" val="2937784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This figure shows what most politicians and policy makers may believe and make the regulators apply: the higher the concentration the more damage to health, but a very low concentration where e.g. only one person on a million will suffer is acceptable. Still the idea is that there is always damage and no damage will require total absence.</a:t>
            </a:r>
            <a:r>
              <a:rPr lang="en-GB">
                <a:effectLst/>
              </a:rPr>
              <a:t> </a:t>
            </a:r>
            <a:endParaRPr lang="nl-NL"/>
          </a:p>
          <a:p>
            <a:endParaRPr lang="nl-NL"/>
          </a:p>
        </p:txBody>
      </p:sp>
      <p:sp>
        <p:nvSpPr>
          <p:cNvPr id="4" name="Tijdelijke aanduiding voor dianummer 3"/>
          <p:cNvSpPr>
            <a:spLocks noGrp="1"/>
          </p:cNvSpPr>
          <p:nvPr>
            <p:ph type="sldNum" sz="quarter" idx="10"/>
          </p:nvPr>
        </p:nvSpPr>
        <p:spPr/>
        <p:txBody>
          <a:bodyPr/>
          <a:lstStyle/>
          <a:p>
            <a:fld id="{F2D2123C-9D82-1A46-BDB0-BEB2CA0AAF11}" type="slidenum">
              <a:rPr lang="nl-NL" smtClean="0"/>
              <a:t>21</a:t>
            </a:fld>
            <a:endParaRPr lang="nl-NL" dirty="0"/>
          </a:p>
        </p:txBody>
      </p:sp>
    </p:spTree>
    <p:extLst>
      <p:ext uri="{BB962C8B-B14F-4D97-AF65-F5344CB8AC3E}">
        <p14:creationId xmlns:p14="http://schemas.microsoft.com/office/powerpoint/2010/main" val="3023942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This figure shows the evidence-based opinion of toxicologists: there is a threshold below which there is no effect. That means below a certain dose there will be no damage. That is why the human body for instance has a liver and kidneys.</a:t>
            </a:r>
            <a:r>
              <a:rPr lang="en-GB">
                <a:effectLst/>
              </a:rPr>
              <a:t> </a:t>
            </a:r>
            <a:endParaRPr lang="nl-NL"/>
          </a:p>
          <a:p>
            <a:endParaRPr lang="nl-NL"/>
          </a:p>
        </p:txBody>
      </p:sp>
      <p:sp>
        <p:nvSpPr>
          <p:cNvPr id="4" name="Tijdelijke aanduiding voor dianummer 3"/>
          <p:cNvSpPr>
            <a:spLocks noGrp="1"/>
          </p:cNvSpPr>
          <p:nvPr>
            <p:ph type="sldNum" sz="quarter" idx="10"/>
          </p:nvPr>
        </p:nvSpPr>
        <p:spPr/>
        <p:txBody>
          <a:bodyPr/>
          <a:lstStyle/>
          <a:p>
            <a:fld id="{F2D2123C-9D82-1A46-BDB0-BEB2CA0AAF11}" type="slidenum">
              <a:rPr lang="nl-NL" smtClean="0"/>
              <a:t>22</a:t>
            </a:fld>
            <a:endParaRPr lang="nl-NL" dirty="0"/>
          </a:p>
        </p:txBody>
      </p:sp>
    </p:spTree>
    <p:extLst>
      <p:ext uri="{BB962C8B-B14F-4D97-AF65-F5344CB8AC3E}">
        <p14:creationId xmlns:p14="http://schemas.microsoft.com/office/powerpoint/2010/main" val="955501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a:t>Already about</a:t>
            </a:r>
            <a:r>
              <a:rPr lang="nl-NL" baseline="0"/>
              <a:t> 500 years ago, Paracelsus had concluded that toxicity depends on amounts.</a:t>
            </a:r>
            <a:endParaRPr lang="nl-NL"/>
          </a:p>
          <a:p>
            <a:endParaRPr lang="nl-NL"/>
          </a:p>
        </p:txBody>
      </p:sp>
      <p:sp>
        <p:nvSpPr>
          <p:cNvPr id="4" name="Tijdelijke aanduiding voor dianummer 3"/>
          <p:cNvSpPr>
            <a:spLocks noGrp="1"/>
          </p:cNvSpPr>
          <p:nvPr>
            <p:ph type="sldNum" sz="quarter" idx="10"/>
          </p:nvPr>
        </p:nvSpPr>
        <p:spPr/>
        <p:txBody>
          <a:bodyPr/>
          <a:lstStyle/>
          <a:p>
            <a:fld id="{F2D2123C-9D82-1A46-BDB0-BEB2CA0AAF11}" type="slidenum">
              <a:rPr lang="nl-NL" smtClean="0"/>
              <a:t>24</a:t>
            </a:fld>
            <a:endParaRPr lang="nl-NL" dirty="0"/>
          </a:p>
        </p:txBody>
      </p:sp>
    </p:spTree>
    <p:extLst>
      <p:ext uri="{BB962C8B-B14F-4D97-AF65-F5344CB8AC3E}">
        <p14:creationId xmlns:p14="http://schemas.microsoft.com/office/powerpoint/2010/main" val="13758705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This figure shows the evidence-based opinion of toxicologists: there is a threshold below which there is no effect. That means below a certain dose there will be no damage. That is why the human body for instance has a liver and kidneys.</a:t>
            </a:r>
            <a:r>
              <a:rPr lang="en-GB">
                <a:effectLst/>
              </a:rPr>
              <a:t> </a:t>
            </a:r>
            <a:endParaRPr lang="nl-NL"/>
          </a:p>
          <a:p>
            <a:endParaRPr lang="nl-NL"/>
          </a:p>
        </p:txBody>
      </p:sp>
      <p:sp>
        <p:nvSpPr>
          <p:cNvPr id="4" name="Tijdelijke aanduiding voor dianummer 3"/>
          <p:cNvSpPr>
            <a:spLocks noGrp="1"/>
          </p:cNvSpPr>
          <p:nvPr>
            <p:ph type="sldNum" sz="quarter" idx="10"/>
          </p:nvPr>
        </p:nvSpPr>
        <p:spPr/>
        <p:txBody>
          <a:bodyPr/>
          <a:lstStyle/>
          <a:p>
            <a:fld id="{F2D2123C-9D82-1A46-BDB0-BEB2CA0AAF11}" type="slidenum">
              <a:rPr lang="nl-NL" smtClean="0"/>
              <a:t>25</a:t>
            </a:fld>
            <a:endParaRPr lang="nl-NL" dirty="0"/>
          </a:p>
        </p:txBody>
      </p:sp>
    </p:spTree>
    <p:extLst>
      <p:ext uri="{BB962C8B-B14F-4D97-AF65-F5344CB8AC3E}">
        <p14:creationId xmlns:p14="http://schemas.microsoft.com/office/powerpoint/2010/main" val="9555017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For many substances the situation is as Paracelsus discovered: if the dose is too high, damage is done. However sometimes a too low dose of the substance is also a health risk, as it is the case with vitamins and minerals. Without them we get ill and may die, but too high a dose has the same results.</a:t>
            </a:r>
            <a:r>
              <a:rPr lang="en-GB">
                <a:effectLst/>
              </a:rPr>
              <a:t> </a:t>
            </a:r>
            <a:endParaRPr lang="nl-NL"/>
          </a:p>
          <a:p>
            <a:endParaRPr lang="nl-NL"/>
          </a:p>
        </p:txBody>
      </p:sp>
      <p:sp>
        <p:nvSpPr>
          <p:cNvPr id="4" name="Tijdelijke aanduiding voor dianummer 3"/>
          <p:cNvSpPr>
            <a:spLocks noGrp="1"/>
          </p:cNvSpPr>
          <p:nvPr>
            <p:ph type="sldNum" sz="quarter" idx="10"/>
          </p:nvPr>
        </p:nvSpPr>
        <p:spPr/>
        <p:txBody>
          <a:bodyPr/>
          <a:lstStyle/>
          <a:p>
            <a:fld id="{F2D2123C-9D82-1A46-BDB0-BEB2CA0AAF11}" type="slidenum">
              <a:rPr lang="nl-NL" smtClean="0"/>
              <a:t>28</a:t>
            </a:fld>
            <a:endParaRPr lang="nl-NL" dirty="0"/>
          </a:p>
        </p:txBody>
      </p:sp>
    </p:spTree>
    <p:extLst>
      <p:ext uri="{BB962C8B-B14F-4D97-AF65-F5344CB8AC3E}">
        <p14:creationId xmlns:p14="http://schemas.microsoft.com/office/powerpoint/2010/main" val="32965089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Examples:</a:t>
            </a:r>
          </a:p>
          <a:p>
            <a:r>
              <a:rPr lang="nl-NL"/>
              <a:t>Vitamin</a:t>
            </a:r>
            <a:r>
              <a:rPr lang="nl-NL" baseline="0"/>
              <a:t> A and Selenium are essential for your health but too much is hamrful. The amount consumed determines whether it is healthy or toxic. Sometimes the difference is very small.</a:t>
            </a:r>
            <a:endParaRPr lang="nl-NL"/>
          </a:p>
          <a:p>
            <a:endParaRPr lang="nl-NL"/>
          </a:p>
        </p:txBody>
      </p:sp>
      <p:sp>
        <p:nvSpPr>
          <p:cNvPr id="4" name="Tijdelijke aanduiding voor dianummer 3"/>
          <p:cNvSpPr>
            <a:spLocks noGrp="1"/>
          </p:cNvSpPr>
          <p:nvPr>
            <p:ph type="sldNum" sz="quarter" idx="10"/>
          </p:nvPr>
        </p:nvSpPr>
        <p:spPr/>
        <p:txBody>
          <a:bodyPr/>
          <a:lstStyle/>
          <a:p>
            <a:fld id="{F2D2123C-9D82-1A46-BDB0-BEB2CA0AAF11}" type="slidenum">
              <a:rPr lang="nl-NL" smtClean="0"/>
              <a:t>29</a:t>
            </a:fld>
            <a:endParaRPr lang="nl-NL" dirty="0"/>
          </a:p>
        </p:txBody>
      </p:sp>
    </p:spTree>
    <p:extLst>
      <p:ext uri="{BB962C8B-B14F-4D97-AF65-F5344CB8AC3E}">
        <p14:creationId xmlns:p14="http://schemas.microsoft.com/office/powerpoint/2010/main" val="31092236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2D2123C-9D82-1A46-BDB0-BEB2CA0AAF11}" type="slidenum">
              <a:rPr lang="nl-NL" smtClean="0"/>
              <a:t>34</a:t>
            </a:fld>
            <a:endParaRPr lang="nl-NL" dirty="0"/>
          </a:p>
        </p:txBody>
      </p:sp>
    </p:spTree>
    <p:extLst>
      <p:ext uri="{BB962C8B-B14F-4D97-AF65-F5344CB8AC3E}">
        <p14:creationId xmlns:p14="http://schemas.microsoft.com/office/powerpoint/2010/main" val="2129678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smtClean="0"/>
              <a:t>1. Sugar can be isomerised with sulphuric acid to form a glucose syrup, which can be used as an artificial ingredient for the production of beer</a:t>
            </a:r>
          </a:p>
          <a:p>
            <a:r>
              <a:rPr lang="en-GB" dirty="0" smtClean="0"/>
              <a:t>This process is safe if the ingredients are pure</a:t>
            </a:r>
          </a:p>
          <a:p>
            <a:r>
              <a:rPr lang="en-GB" dirty="0" smtClean="0"/>
              <a:t>Around 1900, some brewers started using the cheapest grade of sulphuric acid available, without knowing it contained arsenic</a:t>
            </a:r>
          </a:p>
          <a:p>
            <a:r>
              <a:rPr lang="en-GB" dirty="0" smtClean="0"/>
              <a:t>More than 6000 people fell ill, and at least 70 died, before the cause was discovered and alleviated –</a:t>
            </a:r>
            <a:r>
              <a:rPr lang="en-GB" baseline="0" dirty="0" smtClean="0"/>
              <a:t> initially it was assumed to be a new type of alcoholism</a:t>
            </a:r>
            <a:endParaRPr lang="en-GB" dirty="0" smtClean="0"/>
          </a:p>
          <a:p>
            <a:r>
              <a:rPr lang="en-GB" dirty="0" smtClean="0"/>
              <a:t>Commercial beer production in England fell to one third for almost a year before trust was restored</a:t>
            </a:r>
          </a:p>
          <a:p>
            <a:endParaRPr lang="en-GB" dirty="0" smtClean="0"/>
          </a:p>
          <a:p>
            <a:r>
              <a:rPr lang="en-GB" dirty="0" smtClean="0"/>
              <a:t>2. ….</a:t>
            </a:r>
          </a:p>
          <a:p>
            <a:endParaRPr lang="en-GB" dirty="0" smtClean="0"/>
          </a:p>
          <a:p>
            <a:r>
              <a:rPr lang="en-GB" dirty="0" smtClean="0"/>
              <a:t>3. DDT is very</a:t>
            </a:r>
            <a:r>
              <a:rPr lang="en-GB" baseline="0" dirty="0" smtClean="0"/>
              <a:t> persistent in the environment, so even today some areas and fish species are so heavily contaminated that the advice is to limit the  consumption </a:t>
            </a:r>
            <a:endParaRPr lang="en-GB"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nl-NL" dirty="0" smtClean="0"/>
              <a:t>The </a:t>
            </a:r>
            <a:r>
              <a:rPr lang="nl-NL" dirty="0" err="1" smtClean="0"/>
              <a:t>advert</a:t>
            </a:r>
            <a:r>
              <a:rPr lang="nl-NL" dirty="0" smtClean="0"/>
              <a:t> is </a:t>
            </a:r>
            <a:r>
              <a:rPr lang="nl-NL" dirty="0" err="1" smtClean="0"/>
              <a:t>for</a:t>
            </a:r>
            <a:r>
              <a:rPr lang="nl-NL" dirty="0" smtClean="0"/>
              <a:t> ‘</a:t>
            </a:r>
            <a:r>
              <a:rPr lang="nl-NL" dirty="0" err="1" smtClean="0"/>
              <a:t>Penn</a:t>
            </a:r>
            <a:r>
              <a:rPr lang="nl-NL" baseline="0" dirty="0" smtClean="0"/>
              <a:t> Salt </a:t>
            </a:r>
            <a:r>
              <a:rPr lang="nl-NL" baseline="0" dirty="0" err="1" smtClean="0"/>
              <a:t>Chemicals</a:t>
            </a:r>
            <a:r>
              <a:rPr lang="nl-NL" baseline="0" dirty="0" smtClean="0"/>
              <a:t>’</a:t>
            </a:r>
            <a:endParaRPr lang="nl-NL" dirty="0"/>
          </a:p>
        </p:txBody>
      </p:sp>
      <p:sp>
        <p:nvSpPr>
          <p:cNvPr id="4" name="Tijdelijke aanduiding voor dianummer 3"/>
          <p:cNvSpPr>
            <a:spLocks noGrp="1"/>
          </p:cNvSpPr>
          <p:nvPr>
            <p:ph type="sldNum" sz="quarter" idx="10"/>
          </p:nvPr>
        </p:nvSpPr>
        <p:spPr/>
        <p:txBody>
          <a:bodyPr/>
          <a:lstStyle/>
          <a:p>
            <a:fld id="{F2D2123C-9D82-1A46-BDB0-BEB2CA0AAF11}" type="slidenum">
              <a:rPr lang="nl-NL" smtClean="0"/>
              <a:t>4</a:t>
            </a:fld>
            <a:endParaRPr lang="nl-NL" dirty="0"/>
          </a:p>
        </p:txBody>
      </p:sp>
    </p:spTree>
    <p:extLst>
      <p:ext uri="{BB962C8B-B14F-4D97-AF65-F5344CB8AC3E}">
        <p14:creationId xmlns:p14="http://schemas.microsoft.com/office/powerpoint/2010/main" val="2945884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Requiring absence makes</a:t>
            </a:r>
            <a:r>
              <a:rPr lang="nl-NL" baseline="0"/>
              <a:t> that the methods of analysis determine how much is allowed. In the past 50 or so years, the detection limits for many chemicals have gone down by a factor of about a million. That means that absence not is a million time less that 50 years ago. Not because of scientific evidence of toxicity, but only because of the improvement in  analysis. Gthe slide shows detection capability of antibiotics in milk (examples).</a:t>
            </a:r>
            <a:endParaRPr lang="nl-NL"/>
          </a:p>
        </p:txBody>
      </p:sp>
      <p:sp>
        <p:nvSpPr>
          <p:cNvPr id="4" name="Tijdelijke aanduiding voor dianummer 3"/>
          <p:cNvSpPr>
            <a:spLocks noGrp="1"/>
          </p:cNvSpPr>
          <p:nvPr>
            <p:ph type="sldNum" sz="quarter" idx="10"/>
          </p:nvPr>
        </p:nvSpPr>
        <p:spPr/>
        <p:txBody>
          <a:bodyPr/>
          <a:lstStyle/>
          <a:p>
            <a:pPr>
              <a:defRPr/>
            </a:pPr>
            <a:fld id="{1AC1FEB4-FC5D-154F-B882-00C1DEC9F7EF}" type="slidenum">
              <a:rPr lang="nl-NL" smtClean="0"/>
              <a:pPr>
                <a:defRPr/>
              </a:pPr>
              <a:t>7</a:t>
            </a:fld>
            <a:endParaRPr lang="nl-NL"/>
          </a:p>
        </p:txBody>
      </p:sp>
    </p:spTree>
    <p:extLst>
      <p:ext uri="{BB962C8B-B14F-4D97-AF65-F5344CB8AC3E}">
        <p14:creationId xmlns:p14="http://schemas.microsoft.com/office/powerpoint/2010/main" val="3592293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a:t>All food contains substances (chemicals) that are toxic if consumed in too high amounts. This and the next two slides give examples. There ar no exceptions. People who do</a:t>
            </a:r>
            <a:r>
              <a:rPr lang="nl-NL" baseline="0"/>
              <a:t> not eat food with potentially chemicals will starve to death.</a:t>
            </a:r>
            <a:endParaRPr lang="nl-NL"/>
          </a:p>
          <a:p>
            <a:endParaRPr lang="nl-NL"/>
          </a:p>
        </p:txBody>
      </p:sp>
      <p:sp>
        <p:nvSpPr>
          <p:cNvPr id="4" name="Tijdelijke aanduiding voor dianummer 3"/>
          <p:cNvSpPr>
            <a:spLocks noGrp="1"/>
          </p:cNvSpPr>
          <p:nvPr>
            <p:ph type="sldNum" sz="quarter" idx="10"/>
          </p:nvPr>
        </p:nvSpPr>
        <p:spPr/>
        <p:txBody>
          <a:bodyPr/>
          <a:lstStyle/>
          <a:p>
            <a:fld id="{F2D2123C-9D82-1A46-BDB0-BEB2CA0AAF11}" type="slidenum">
              <a:rPr lang="nl-NL" smtClean="0"/>
              <a:t>9</a:t>
            </a:fld>
            <a:endParaRPr lang="nl-NL" dirty="0"/>
          </a:p>
        </p:txBody>
      </p:sp>
    </p:spTree>
    <p:extLst>
      <p:ext uri="{BB962C8B-B14F-4D97-AF65-F5344CB8AC3E}">
        <p14:creationId xmlns:p14="http://schemas.microsoft.com/office/powerpoint/2010/main" val="1436306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dirty="0"/>
              <a:t>Some</a:t>
            </a:r>
            <a:r>
              <a:rPr lang="nl-NL" baseline="0" dirty="0"/>
              <a:t> of the chemicals in coffee. All potentially (geno)toxic, but toxicity is a matter of amounts. See later.</a:t>
            </a:r>
            <a:endParaRPr lang="nl-NL" dirty="0"/>
          </a:p>
          <a:p>
            <a:endParaRPr lang="nl-NL" dirty="0"/>
          </a:p>
        </p:txBody>
      </p:sp>
      <p:sp>
        <p:nvSpPr>
          <p:cNvPr id="4" name="Tijdelijke aanduiding voor dianummer 3"/>
          <p:cNvSpPr>
            <a:spLocks noGrp="1"/>
          </p:cNvSpPr>
          <p:nvPr>
            <p:ph type="sldNum" sz="quarter" idx="10"/>
          </p:nvPr>
        </p:nvSpPr>
        <p:spPr/>
        <p:txBody>
          <a:bodyPr/>
          <a:lstStyle/>
          <a:p>
            <a:fld id="{F2D2123C-9D82-1A46-BDB0-BEB2CA0AAF11}" type="slidenum">
              <a:rPr lang="nl-NL" smtClean="0"/>
              <a:t>10</a:t>
            </a:fld>
            <a:endParaRPr lang="nl-NL" dirty="0"/>
          </a:p>
        </p:txBody>
      </p:sp>
    </p:spTree>
    <p:extLst>
      <p:ext uri="{BB962C8B-B14F-4D97-AF65-F5344CB8AC3E}">
        <p14:creationId xmlns:p14="http://schemas.microsoft.com/office/powerpoint/2010/main" val="3076928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Politicians have a strong tencency to promise to do what makes</a:t>
            </a:r>
            <a:r>
              <a:rPr lang="nl-NL" baseline="0" dirty="0"/>
              <a:t> them look good so that they will be re-elected. They do not use time to look at facts and most of them find scientists just troublemakers who they do not trust.</a:t>
            </a:r>
          </a:p>
          <a:p>
            <a:r>
              <a:rPr lang="nl-NL" baseline="0" dirty="0"/>
              <a:t>The general public has the information from newspapers. Most journalist prefer to publish negative messages, because that is what the publisher wants, it sales better. Writing in a newspaper that all is fine and right does not sell.</a:t>
            </a:r>
          </a:p>
          <a:p>
            <a:r>
              <a:rPr lang="nl-NL" baseline="0" dirty="0"/>
              <a:t>Many activists are just against.The topic often does not matter. In the case of food. Everything is wrong, because goverments want to control people and industries wnat to make money, all at the expense of the people. So they try to make “the people” believe this and be against,agains e-numbers, preservatives, processed food, etc. etc.</a:t>
            </a:r>
          </a:p>
          <a:p>
            <a:r>
              <a:rPr lang="nl-NL" baseline="0" dirty="0"/>
              <a:t>With - in most countries - just a few exceptions, the press cares about how many copies they can sell, not about correctness of the information. Checking the information takes too much time.</a:t>
            </a:r>
            <a:endParaRPr lang="nl-NL" dirty="0"/>
          </a:p>
          <a:p>
            <a:endParaRPr lang="nl-NL" dirty="0"/>
          </a:p>
        </p:txBody>
      </p:sp>
      <p:sp>
        <p:nvSpPr>
          <p:cNvPr id="4" name="Tijdelijke aanduiding voor dianummer 3"/>
          <p:cNvSpPr>
            <a:spLocks noGrp="1"/>
          </p:cNvSpPr>
          <p:nvPr>
            <p:ph type="sldNum" sz="quarter" idx="10"/>
          </p:nvPr>
        </p:nvSpPr>
        <p:spPr/>
        <p:txBody>
          <a:bodyPr/>
          <a:lstStyle/>
          <a:p>
            <a:fld id="{F2D2123C-9D82-1A46-BDB0-BEB2CA0AAF11}" type="slidenum">
              <a:rPr lang="nl-NL" smtClean="0"/>
              <a:t>12</a:t>
            </a:fld>
            <a:endParaRPr lang="nl-NL" dirty="0"/>
          </a:p>
        </p:txBody>
      </p:sp>
    </p:spTree>
    <p:extLst>
      <p:ext uri="{BB962C8B-B14F-4D97-AF65-F5344CB8AC3E}">
        <p14:creationId xmlns:p14="http://schemas.microsoft.com/office/powerpoint/2010/main" val="3597383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a:t>No further explanation required,</a:t>
            </a:r>
            <a:r>
              <a:rPr lang="nl-NL" baseline="0"/>
              <a:t> or?</a:t>
            </a:r>
            <a:endParaRPr lang="nl-NL"/>
          </a:p>
          <a:p>
            <a:endParaRPr lang="nl-NL"/>
          </a:p>
        </p:txBody>
      </p:sp>
      <p:sp>
        <p:nvSpPr>
          <p:cNvPr id="4" name="Tijdelijke aanduiding voor dianummer 3"/>
          <p:cNvSpPr>
            <a:spLocks noGrp="1"/>
          </p:cNvSpPr>
          <p:nvPr>
            <p:ph type="sldNum" sz="quarter" idx="10"/>
          </p:nvPr>
        </p:nvSpPr>
        <p:spPr/>
        <p:txBody>
          <a:bodyPr/>
          <a:lstStyle/>
          <a:p>
            <a:fld id="{F2D2123C-9D82-1A46-BDB0-BEB2CA0AAF11}" type="slidenum">
              <a:rPr lang="nl-NL" smtClean="0"/>
              <a:t>13</a:t>
            </a:fld>
            <a:endParaRPr lang="nl-NL" dirty="0"/>
          </a:p>
        </p:txBody>
      </p:sp>
    </p:spTree>
    <p:extLst>
      <p:ext uri="{BB962C8B-B14F-4D97-AF65-F5344CB8AC3E}">
        <p14:creationId xmlns:p14="http://schemas.microsoft.com/office/powerpoint/2010/main" val="3091918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Antibiotics</a:t>
            </a:r>
            <a:r>
              <a:rPr lang="nl-NL" dirty="0"/>
              <a:t> </a:t>
            </a:r>
            <a:r>
              <a:rPr lang="nl-NL" dirty="0" err="1"/>
              <a:t>may</a:t>
            </a:r>
            <a:r>
              <a:rPr lang="nl-NL" dirty="0"/>
              <a:t> no </a:t>
            </a:r>
            <a:r>
              <a:rPr lang="nl-NL" dirty="0" err="1"/>
              <a:t>be</a:t>
            </a:r>
            <a:r>
              <a:rPr lang="nl-NL" dirty="0"/>
              <a:t> </a:t>
            </a:r>
            <a:r>
              <a:rPr lang="nl-NL" dirty="0" err="1"/>
              <a:t>added</a:t>
            </a:r>
            <a:r>
              <a:rPr lang="nl-NL" dirty="0"/>
              <a:t> </a:t>
            </a:r>
            <a:r>
              <a:rPr lang="nl-NL" dirty="0" err="1"/>
              <a:t>to</a:t>
            </a:r>
            <a:r>
              <a:rPr lang="nl-NL" dirty="0"/>
              <a:t> food </a:t>
            </a:r>
            <a:r>
              <a:rPr lang="nl-NL" dirty="0" err="1"/>
              <a:t>and</a:t>
            </a:r>
            <a:r>
              <a:rPr lang="nl-NL" dirty="0"/>
              <a:t> </a:t>
            </a:r>
            <a:r>
              <a:rPr lang="nl-NL" dirty="0" err="1"/>
              <a:t>therefore</a:t>
            </a:r>
            <a:r>
              <a:rPr lang="nl-NL" dirty="0"/>
              <a:t>, </a:t>
            </a:r>
            <a:r>
              <a:rPr lang="nl-NL" dirty="0" err="1"/>
              <a:t>if</a:t>
            </a:r>
            <a:r>
              <a:rPr lang="nl-NL" dirty="0"/>
              <a:t> present in food,</a:t>
            </a:r>
            <a:r>
              <a:rPr lang="nl-NL" baseline="0" dirty="0"/>
              <a:t> </a:t>
            </a:r>
            <a:r>
              <a:rPr lang="nl-NL" baseline="0" dirty="0" err="1"/>
              <a:t>governments</a:t>
            </a:r>
            <a:r>
              <a:rPr lang="nl-NL" baseline="0" dirty="0"/>
              <a:t> </a:t>
            </a:r>
            <a:r>
              <a:rPr lang="nl-NL" baseline="0" dirty="0" err="1"/>
              <a:t>seize</a:t>
            </a:r>
            <a:r>
              <a:rPr lang="nl-NL" baseline="0" dirty="0"/>
              <a:t> </a:t>
            </a:r>
            <a:r>
              <a:rPr lang="nl-NL" baseline="0" dirty="0" err="1"/>
              <a:t>to</a:t>
            </a:r>
            <a:r>
              <a:rPr lang="nl-NL" baseline="0" dirty="0"/>
              <a:t> food </a:t>
            </a:r>
            <a:r>
              <a:rPr lang="nl-NL" baseline="0" dirty="0" err="1"/>
              <a:t>and</a:t>
            </a:r>
            <a:r>
              <a:rPr lang="nl-NL" baseline="0" dirty="0"/>
              <a:t> </a:t>
            </a:r>
            <a:r>
              <a:rPr lang="nl-NL" baseline="0" dirty="0" err="1"/>
              <a:t>dsteroy</a:t>
            </a:r>
            <a:r>
              <a:rPr lang="nl-NL" baseline="0" dirty="0"/>
              <a:t> it. Even </a:t>
            </a:r>
            <a:r>
              <a:rPr lang="nl-NL" baseline="0" dirty="0" err="1"/>
              <a:t>entire</a:t>
            </a:r>
            <a:r>
              <a:rPr lang="nl-NL" baseline="0" dirty="0"/>
              <a:t> </a:t>
            </a:r>
            <a:r>
              <a:rPr lang="nl-NL" baseline="0" dirty="0" err="1"/>
              <a:t>shiploads</a:t>
            </a:r>
            <a:r>
              <a:rPr lang="nl-NL" baseline="0" dirty="0"/>
              <a:t>. The </a:t>
            </a:r>
            <a:r>
              <a:rPr lang="nl-NL" baseline="0" dirty="0" err="1"/>
              <a:t>amount</a:t>
            </a:r>
            <a:r>
              <a:rPr lang="nl-NL" baseline="0" dirty="0"/>
              <a:t> of </a:t>
            </a:r>
            <a:r>
              <a:rPr lang="nl-NL" baseline="0" dirty="0" err="1"/>
              <a:t>antibiotics</a:t>
            </a:r>
            <a:r>
              <a:rPr lang="nl-NL" baseline="0" dirty="0"/>
              <a:t>, </a:t>
            </a:r>
            <a:r>
              <a:rPr lang="nl-NL" baseline="0" dirty="0" err="1"/>
              <a:t>however</a:t>
            </a:r>
            <a:r>
              <a:rPr lang="nl-NL" baseline="0" dirty="0"/>
              <a:t>, is </a:t>
            </a:r>
            <a:r>
              <a:rPr lang="nl-NL" baseline="0" dirty="0" err="1"/>
              <a:t>very</a:t>
            </a:r>
            <a:r>
              <a:rPr lang="nl-NL" baseline="0" dirty="0"/>
              <a:t> far below the level at </a:t>
            </a:r>
            <a:r>
              <a:rPr lang="nl-NL" baseline="0" dirty="0" err="1"/>
              <a:t>which</a:t>
            </a:r>
            <a:r>
              <a:rPr lang="nl-NL" baseline="0" dirty="0"/>
              <a:t> </a:t>
            </a:r>
            <a:r>
              <a:rPr lang="nl-NL" baseline="0" dirty="0" err="1"/>
              <a:t>it</a:t>
            </a:r>
            <a:r>
              <a:rPr lang="nl-NL" baseline="0" dirty="0"/>
              <a:t> </a:t>
            </a:r>
            <a:r>
              <a:rPr lang="nl-NL" baseline="0" dirty="0" err="1"/>
              <a:t>can</a:t>
            </a:r>
            <a:r>
              <a:rPr lang="nl-NL" baseline="0" dirty="0"/>
              <a:t> do </a:t>
            </a:r>
            <a:r>
              <a:rPr lang="nl-NL" baseline="0" dirty="0" err="1"/>
              <a:t>harm</a:t>
            </a:r>
            <a:r>
              <a:rPr lang="nl-NL" baseline="0" dirty="0"/>
              <a:t>. The </a:t>
            </a:r>
            <a:r>
              <a:rPr lang="nl-NL" baseline="0" dirty="0" err="1"/>
              <a:t>same</a:t>
            </a:r>
            <a:r>
              <a:rPr lang="nl-NL" baseline="0" dirty="0"/>
              <a:t> </a:t>
            </a:r>
            <a:r>
              <a:rPr lang="nl-NL" baseline="0" dirty="0" err="1"/>
              <a:t>antibiotics</a:t>
            </a:r>
            <a:r>
              <a:rPr lang="nl-NL" baseline="0" dirty="0"/>
              <a:t> are </a:t>
            </a:r>
            <a:r>
              <a:rPr lang="nl-NL" baseline="0" dirty="0" err="1"/>
              <a:t>gioven</a:t>
            </a:r>
            <a:r>
              <a:rPr lang="nl-NL" baseline="0" dirty="0"/>
              <a:t> </a:t>
            </a:r>
            <a:r>
              <a:rPr lang="nl-NL" baseline="0" dirty="0" err="1"/>
              <a:t>to</a:t>
            </a:r>
            <a:r>
              <a:rPr lang="nl-NL" baseline="0" dirty="0"/>
              <a:t> </a:t>
            </a:r>
            <a:r>
              <a:rPr lang="nl-NL" baseline="0" dirty="0" err="1"/>
              <a:t>people</a:t>
            </a:r>
            <a:r>
              <a:rPr lang="nl-NL" baseline="0" dirty="0"/>
              <a:t> </a:t>
            </a:r>
            <a:r>
              <a:rPr lang="nl-NL" baseline="0" dirty="0" err="1"/>
              <a:t>and</a:t>
            </a:r>
            <a:r>
              <a:rPr lang="nl-NL" baseline="0" dirty="0"/>
              <a:t> even </a:t>
            </a:r>
            <a:r>
              <a:rPr lang="nl-NL" baseline="0" dirty="0" err="1"/>
              <a:t>baies</a:t>
            </a:r>
            <a:r>
              <a:rPr lang="nl-NL" baseline="0" dirty="0"/>
              <a:t> in </a:t>
            </a:r>
            <a:r>
              <a:rPr lang="nl-NL" baseline="0" dirty="0" err="1"/>
              <a:t>million</a:t>
            </a:r>
            <a:r>
              <a:rPr lang="nl-NL" baseline="0" dirty="0"/>
              <a:t> </a:t>
            </a:r>
            <a:r>
              <a:rPr lang="nl-NL" baseline="0" dirty="0" err="1"/>
              <a:t>times</a:t>
            </a:r>
            <a:r>
              <a:rPr lang="nl-NL" baseline="0" dirty="0"/>
              <a:t> </a:t>
            </a:r>
            <a:r>
              <a:rPr lang="nl-NL" baseline="0" dirty="0" err="1"/>
              <a:t>higher</a:t>
            </a:r>
            <a:r>
              <a:rPr lang="nl-NL" baseline="0" dirty="0"/>
              <a:t> </a:t>
            </a:r>
            <a:r>
              <a:rPr lang="nl-NL" baseline="0" dirty="0" err="1"/>
              <a:t>amounts</a:t>
            </a:r>
            <a:r>
              <a:rPr lang="nl-NL" baseline="0" dirty="0"/>
              <a:t>. For a </a:t>
            </a:r>
            <a:r>
              <a:rPr lang="nl-NL" baseline="0" dirty="0" err="1"/>
              <a:t>very</a:t>
            </a:r>
            <a:r>
              <a:rPr lang="nl-NL" baseline="0" dirty="0"/>
              <a:t> small chance of </a:t>
            </a:r>
            <a:r>
              <a:rPr lang="nl-NL" baseline="0" dirty="0" err="1"/>
              <a:t>harm</a:t>
            </a:r>
            <a:r>
              <a:rPr lang="nl-NL" baseline="0" dirty="0"/>
              <a:t>, a baby </a:t>
            </a:r>
            <a:r>
              <a:rPr lang="nl-NL" baseline="0" dirty="0" err="1"/>
              <a:t>would</a:t>
            </a:r>
            <a:r>
              <a:rPr lang="nl-NL" baseline="0" dirty="0"/>
              <a:t> have </a:t>
            </a:r>
            <a:r>
              <a:rPr lang="nl-NL" baseline="0" dirty="0" err="1"/>
              <a:t>to</a:t>
            </a:r>
            <a:r>
              <a:rPr lang="nl-NL" baseline="0" dirty="0"/>
              <a:t> </a:t>
            </a:r>
            <a:r>
              <a:rPr lang="nl-NL" baseline="0" dirty="0" err="1"/>
              <a:t>eat</a:t>
            </a:r>
            <a:r>
              <a:rPr lang="nl-NL" baseline="0" dirty="0"/>
              <a:t> life-long 20,000 </a:t>
            </a:r>
            <a:r>
              <a:rPr lang="nl-NL" baseline="0" dirty="0" err="1"/>
              <a:t>kgs</a:t>
            </a:r>
            <a:r>
              <a:rPr lang="nl-NL" baseline="0" dirty="0"/>
              <a:t> of the </a:t>
            </a:r>
            <a:r>
              <a:rPr lang="nl-NL" baseline="0" dirty="0" err="1"/>
              <a:t>antibiotic-containing</a:t>
            </a:r>
            <a:r>
              <a:rPr lang="nl-NL" baseline="0" dirty="0"/>
              <a:t> food per </a:t>
            </a:r>
            <a:r>
              <a:rPr lang="nl-NL" baseline="0" dirty="0" err="1"/>
              <a:t>day</a:t>
            </a:r>
            <a:r>
              <a:rPr lang="nl-NL" baseline="0" dirty="0"/>
              <a:t> the rest of </a:t>
            </a:r>
            <a:r>
              <a:rPr lang="nl-NL" baseline="0" dirty="0" err="1"/>
              <a:t>its</a:t>
            </a:r>
            <a:r>
              <a:rPr lang="nl-NL" baseline="0" dirty="0"/>
              <a:t> live. </a:t>
            </a:r>
            <a:r>
              <a:rPr lang="nl-NL" baseline="0" dirty="0" err="1"/>
              <a:t>Adutls</a:t>
            </a:r>
            <a:r>
              <a:rPr lang="nl-NL" baseline="0" dirty="0"/>
              <a:t> even more of course. It is absurd – the </a:t>
            </a:r>
            <a:r>
              <a:rPr lang="nl-NL" baseline="0" dirty="0" err="1"/>
              <a:t>regulations</a:t>
            </a:r>
            <a:r>
              <a:rPr lang="nl-NL" baseline="0" dirty="0"/>
              <a:t> are in </a:t>
            </a:r>
            <a:r>
              <a:rPr lang="nl-NL" baseline="0" dirty="0" err="1"/>
              <a:t>sucg</a:t>
            </a:r>
            <a:r>
              <a:rPr lang="nl-NL" baseline="0" dirty="0"/>
              <a:t> cases </a:t>
            </a:r>
            <a:r>
              <a:rPr lang="nl-NL" baseline="0" dirty="0" err="1"/>
              <a:t>absutd</a:t>
            </a:r>
            <a:r>
              <a:rPr lang="nl-NL" baseline="0" dirty="0"/>
              <a:t>. </a:t>
            </a:r>
            <a:r>
              <a:rPr lang="nl-NL" baseline="0" dirty="0" err="1"/>
              <a:t>If</a:t>
            </a:r>
            <a:r>
              <a:rPr lang="nl-NL" baseline="0" dirty="0"/>
              <a:t> </a:t>
            </a:r>
            <a:r>
              <a:rPr lang="nl-NL" baseline="0" dirty="0" err="1"/>
              <a:t>an</a:t>
            </a:r>
            <a:r>
              <a:rPr lang="nl-NL" baseline="0" dirty="0"/>
              <a:t> </a:t>
            </a:r>
            <a:r>
              <a:rPr lang="nl-NL" baseline="0" dirty="0" err="1"/>
              <a:t>antibiotic</a:t>
            </a:r>
            <a:r>
              <a:rPr lang="nl-NL" baseline="0" dirty="0"/>
              <a:t> is </a:t>
            </a:r>
            <a:r>
              <a:rPr lang="nl-NL" baseline="0" dirty="0" err="1"/>
              <a:t>added</a:t>
            </a:r>
            <a:r>
              <a:rPr lang="nl-NL" baseline="0" dirty="0"/>
              <a:t> </a:t>
            </a:r>
            <a:r>
              <a:rPr lang="nl-NL" baseline="0" dirty="0" err="1"/>
              <a:t>to</a:t>
            </a:r>
            <a:r>
              <a:rPr lang="nl-NL" baseline="0" dirty="0"/>
              <a:t> food </a:t>
            </a:r>
            <a:r>
              <a:rPr lang="nl-NL" baseline="0" dirty="0" err="1"/>
              <a:t>and</a:t>
            </a:r>
            <a:r>
              <a:rPr lang="nl-NL" baseline="0" dirty="0"/>
              <a:t> </a:t>
            </a:r>
            <a:r>
              <a:rPr lang="nl-NL" baseline="0" dirty="0" err="1"/>
              <a:t>that</a:t>
            </a:r>
            <a:r>
              <a:rPr lang="nl-NL" baseline="0" dirty="0"/>
              <a:t> is </a:t>
            </a:r>
            <a:r>
              <a:rPr lang="nl-NL" baseline="0" dirty="0" err="1"/>
              <a:t>illegal</a:t>
            </a:r>
            <a:r>
              <a:rPr lang="nl-NL" baseline="0" dirty="0"/>
              <a:t>, the </a:t>
            </a:r>
            <a:r>
              <a:rPr lang="nl-NL" baseline="0" dirty="0" err="1"/>
              <a:t>perpetrator</a:t>
            </a:r>
            <a:r>
              <a:rPr lang="nl-NL" baseline="0" dirty="0"/>
              <a:t> </a:t>
            </a:r>
            <a:r>
              <a:rPr lang="nl-NL" baseline="0" dirty="0" err="1"/>
              <a:t>should</a:t>
            </a:r>
            <a:r>
              <a:rPr lang="nl-NL" baseline="0" dirty="0"/>
              <a:t> </a:t>
            </a:r>
            <a:r>
              <a:rPr lang="nl-NL" baseline="0" dirty="0" err="1"/>
              <a:t>be</a:t>
            </a:r>
            <a:r>
              <a:rPr lang="nl-NL" baseline="0" dirty="0"/>
              <a:t> </a:t>
            </a:r>
            <a:r>
              <a:rPr lang="nl-NL" baseline="0" dirty="0" err="1"/>
              <a:t>prosucuted</a:t>
            </a:r>
            <a:r>
              <a:rPr lang="nl-NL" baseline="0" dirty="0"/>
              <a:t>, but </a:t>
            </a:r>
            <a:r>
              <a:rPr lang="nl-NL" baseline="0" dirty="0" err="1"/>
              <a:t>destoying</a:t>
            </a:r>
            <a:r>
              <a:rPr lang="nl-NL" baseline="0" dirty="0"/>
              <a:t> the food is </a:t>
            </a:r>
            <a:r>
              <a:rPr lang="nl-NL" baseline="0" dirty="0" err="1"/>
              <a:t>totally</a:t>
            </a:r>
            <a:r>
              <a:rPr lang="nl-NL" baseline="0" dirty="0"/>
              <a:t> </a:t>
            </a:r>
            <a:r>
              <a:rPr lang="nl-NL" baseline="0" dirty="0" err="1"/>
              <a:t>useless</a:t>
            </a:r>
            <a:r>
              <a:rPr lang="nl-NL" baseline="0" dirty="0"/>
              <a:t> – </a:t>
            </a:r>
            <a:r>
              <a:rPr lang="nl-NL" baseline="0" dirty="0" err="1"/>
              <a:t>senseless</a:t>
            </a:r>
            <a:r>
              <a:rPr lang="nl-NL" baseline="0" dirty="0"/>
              <a:t>. </a:t>
            </a:r>
          </a:p>
          <a:p>
            <a:r>
              <a:rPr lang="nl-NL" baseline="0" dirty="0"/>
              <a:t>The </a:t>
            </a:r>
            <a:r>
              <a:rPr lang="nl-NL" baseline="0" dirty="0" err="1"/>
              <a:t>same</a:t>
            </a:r>
            <a:r>
              <a:rPr lang="nl-NL" baseline="0" dirty="0"/>
              <a:t> </a:t>
            </a:r>
            <a:r>
              <a:rPr lang="nl-NL" baseline="0" dirty="0" err="1"/>
              <a:t>applies</a:t>
            </a:r>
            <a:r>
              <a:rPr lang="nl-NL" baseline="0" dirty="0"/>
              <a:t> </a:t>
            </a:r>
            <a:r>
              <a:rPr lang="nl-NL" baseline="0" dirty="0" err="1"/>
              <a:t>to</a:t>
            </a:r>
            <a:r>
              <a:rPr lang="nl-NL" baseline="0" dirty="0"/>
              <a:t> </a:t>
            </a:r>
            <a:r>
              <a:rPr lang="nl-NL" baseline="0" dirty="0" err="1"/>
              <a:t>many</a:t>
            </a:r>
            <a:r>
              <a:rPr lang="nl-NL" baseline="0" dirty="0"/>
              <a:t> </a:t>
            </a:r>
            <a:r>
              <a:rPr lang="nl-NL" baseline="0" dirty="0" err="1"/>
              <a:t>other</a:t>
            </a:r>
            <a:r>
              <a:rPr lang="nl-NL" baseline="0" dirty="0"/>
              <a:t> </a:t>
            </a:r>
            <a:r>
              <a:rPr lang="nl-NL" baseline="0" dirty="0" err="1"/>
              <a:t>chemicals</a:t>
            </a:r>
            <a:r>
              <a:rPr lang="nl-NL" baseline="0" dirty="0"/>
              <a:t> present in food (</a:t>
            </a:r>
            <a:r>
              <a:rPr lang="nl-NL" baseline="0" dirty="0" err="1"/>
              <a:t>added</a:t>
            </a:r>
            <a:r>
              <a:rPr lang="nl-NL" baseline="0" dirty="0"/>
              <a:t> </a:t>
            </a:r>
            <a:r>
              <a:rPr lang="nl-NL" baseline="0" dirty="0" err="1"/>
              <a:t>ot</a:t>
            </a:r>
            <a:r>
              <a:rPr lang="nl-NL" baseline="0" dirty="0"/>
              <a:t> </a:t>
            </a:r>
            <a:r>
              <a:rPr lang="nl-NL" baseline="0" dirty="0" err="1"/>
              <a:t>naturally</a:t>
            </a:r>
            <a:r>
              <a:rPr lang="nl-NL" baseline="0" dirty="0"/>
              <a:t> </a:t>
            </a:r>
            <a:r>
              <a:rPr lang="nl-NL" baseline="0" dirty="0" err="1"/>
              <a:t>prresent</a:t>
            </a:r>
            <a:r>
              <a:rPr lang="nl-NL" baseline="0" dirty="0"/>
              <a:t>). </a:t>
            </a:r>
            <a:r>
              <a:rPr lang="nl-NL" baseline="0" dirty="0" err="1"/>
              <a:t>Soudan</a:t>
            </a:r>
            <a:r>
              <a:rPr lang="nl-NL" baseline="0" dirty="0"/>
              <a:t> Red is </a:t>
            </a:r>
            <a:r>
              <a:rPr lang="nl-NL" baseline="0" dirty="0" err="1"/>
              <a:t>an</a:t>
            </a:r>
            <a:r>
              <a:rPr lang="nl-NL" baseline="0" dirty="0"/>
              <a:t> </a:t>
            </a:r>
            <a:r>
              <a:rPr lang="nl-NL" baseline="0" dirty="0" err="1"/>
              <a:t>example</a:t>
            </a:r>
            <a:r>
              <a:rPr lang="nl-NL" baseline="0" dirty="0"/>
              <a:t> of absurd </a:t>
            </a:r>
            <a:r>
              <a:rPr lang="nl-NL" baseline="0" dirty="0" err="1"/>
              <a:t>measures</a:t>
            </a:r>
            <a:r>
              <a:rPr lang="nl-NL" baseline="0" dirty="0"/>
              <a:t> taken </a:t>
            </a:r>
            <a:r>
              <a:rPr lang="nl-NL" baseline="0" dirty="0" err="1"/>
              <a:t>by</a:t>
            </a:r>
            <a:r>
              <a:rPr lang="nl-NL" baseline="0" dirty="0"/>
              <a:t> a </a:t>
            </a:r>
            <a:r>
              <a:rPr lang="nl-NL" baseline="0" dirty="0" err="1"/>
              <a:t>govenment</a:t>
            </a:r>
            <a:r>
              <a:rPr lang="nl-NL" baseline="0" dirty="0"/>
              <a:t>. A person </a:t>
            </a:r>
            <a:r>
              <a:rPr lang="nl-NL" baseline="0" dirty="0" err="1"/>
              <a:t>who</a:t>
            </a:r>
            <a:r>
              <a:rPr lang="nl-NL" baseline="0" dirty="0"/>
              <a:t> drinks 800 liter per </a:t>
            </a:r>
            <a:r>
              <a:rPr lang="nl-NL" baseline="0" dirty="0" err="1"/>
              <a:t>day</a:t>
            </a:r>
            <a:r>
              <a:rPr lang="nl-NL" baseline="0" dirty="0"/>
              <a:t> </a:t>
            </a:r>
            <a:r>
              <a:rPr lang="nl-NL" baseline="0" dirty="0" err="1"/>
              <a:t>pf</a:t>
            </a:r>
            <a:r>
              <a:rPr lang="nl-NL" baseline="0" dirty="0"/>
              <a:t> </a:t>
            </a:r>
            <a:r>
              <a:rPr lang="nl-NL" baseline="0" dirty="0" err="1"/>
              <a:t>worchester</a:t>
            </a:r>
            <a:r>
              <a:rPr lang="nl-NL" baseline="0" dirty="0"/>
              <a:t> </a:t>
            </a:r>
            <a:r>
              <a:rPr lang="nl-NL" baseline="0" dirty="0" err="1"/>
              <a:t>sauce</a:t>
            </a:r>
            <a:r>
              <a:rPr lang="nl-NL" baseline="0" dirty="0"/>
              <a:t> (</a:t>
            </a:r>
            <a:r>
              <a:rPr lang="nl-NL" baseline="0" dirty="0" err="1"/>
              <a:t>just</a:t>
            </a:r>
            <a:r>
              <a:rPr lang="nl-NL" baseline="0" dirty="0"/>
              <a:t> </a:t>
            </a:r>
            <a:r>
              <a:rPr lang="nl-NL" baseline="0" dirty="0" err="1"/>
              <a:t>an</a:t>
            </a:r>
            <a:r>
              <a:rPr lang="nl-NL" baseline="0" dirty="0"/>
              <a:t> </a:t>
            </a:r>
            <a:r>
              <a:rPr lang="nl-NL" baseline="0" dirty="0" err="1"/>
              <a:t>example</a:t>
            </a:r>
            <a:r>
              <a:rPr lang="nl-NL" baseline="0" dirty="0"/>
              <a:t>) </a:t>
            </a:r>
            <a:r>
              <a:rPr lang="nl-NL" baseline="0" dirty="0" err="1"/>
              <a:t>for</a:t>
            </a:r>
            <a:r>
              <a:rPr lang="nl-NL" baseline="0" dirty="0"/>
              <a:t> the rest of his life has a chance </a:t>
            </a:r>
            <a:r>
              <a:rPr lang="nl-NL" baseline="0" dirty="0" err="1"/>
              <a:t>to</a:t>
            </a:r>
            <a:r>
              <a:rPr lang="nl-NL" baseline="0" dirty="0"/>
              <a:t> suffer </a:t>
            </a:r>
            <a:r>
              <a:rPr lang="nl-NL" baseline="0" dirty="0" err="1"/>
              <a:t>damage</a:t>
            </a:r>
            <a:r>
              <a:rPr lang="nl-NL" baseline="0" dirty="0"/>
              <a:t> </a:t>
            </a:r>
            <a:r>
              <a:rPr lang="nl-NL" baseline="0" dirty="0" err="1"/>
              <a:t>from</a:t>
            </a:r>
            <a:r>
              <a:rPr lang="nl-NL" baseline="0" dirty="0"/>
              <a:t> the </a:t>
            </a:r>
            <a:r>
              <a:rPr lang="nl-NL" baseline="0" dirty="0" err="1"/>
              <a:t>chemical</a:t>
            </a:r>
            <a:r>
              <a:rPr lang="nl-NL" baseline="0" dirty="0"/>
              <a:t>. </a:t>
            </a:r>
            <a:r>
              <a:rPr lang="nl-NL" baseline="0" dirty="0" err="1"/>
              <a:t>Nevertheless</a:t>
            </a:r>
            <a:r>
              <a:rPr lang="nl-NL" baseline="0" dirty="0"/>
              <a:t>, the UK </a:t>
            </a:r>
            <a:r>
              <a:rPr lang="nl-NL" baseline="0" dirty="0" err="1"/>
              <a:t>government</a:t>
            </a:r>
            <a:r>
              <a:rPr lang="nl-NL" baseline="0" dirty="0"/>
              <a:t> at the time </a:t>
            </a:r>
            <a:r>
              <a:rPr lang="nl-NL" baseline="0" dirty="0" err="1"/>
              <a:t>demanded</a:t>
            </a:r>
            <a:r>
              <a:rPr lang="nl-NL" baseline="0" dirty="0"/>
              <a:t> the </a:t>
            </a:r>
            <a:r>
              <a:rPr lang="nl-NL" baseline="0" dirty="0" err="1"/>
              <a:t>recall</a:t>
            </a:r>
            <a:r>
              <a:rPr lang="nl-NL" baseline="0" dirty="0"/>
              <a:t> </a:t>
            </a:r>
            <a:r>
              <a:rPr lang="nl-NL" baseline="0" dirty="0" err="1"/>
              <a:t>and</a:t>
            </a:r>
            <a:r>
              <a:rPr lang="nl-NL" baseline="0" dirty="0"/>
              <a:t> </a:t>
            </a:r>
            <a:r>
              <a:rPr lang="nl-NL" baseline="0" dirty="0" err="1"/>
              <a:t>destruction</a:t>
            </a:r>
            <a:r>
              <a:rPr lang="nl-NL" baseline="0" dirty="0"/>
              <a:t> of </a:t>
            </a:r>
            <a:r>
              <a:rPr lang="nl-NL" baseline="0" dirty="0" err="1"/>
              <a:t>huge</a:t>
            </a:r>
            <a:r>
              <a:rPr lang="nl-NL" baseline="0" dirty="0"/>
              <a:t> </a:t>
            </a:r>
            <a:r>
              <a:rPr lang="nl-NL" baseline="0" dirty="0" err="1"/>
              <a:t>amounts</a:t>
            </a:r>
            <a:r>
              <a:rPr lang="nl-NL" baseline="0" dirty="0"/>
              <a:t> of food, </a:t>
            </a:r>
            <a:r>
              <a:rPr lang="nl-NL" baseline="0" dirty="0" err="1"/>
              <a:t>worths</a:t>
            </a:r>
            <a:r>
              <a:rPr lang="nl-NL" baseline="0" dirty="0"/>
              <a:t> more </a:t>
            </a:r>
            <a:r>
              <a:rPr lang="nl-NL" baseline="0" dirty="0" err="1"/>
              <a:t>than</a:t>
            </a:r>
            <a:r>
              <a:rPr lang="nl-NL" baseline="0" dirty="0"/>
              <a:t> € 15,000,000.</a:t>
            </a:r>
            <a:endParaRPr lang="nl-NL" dirty="0"/>
          </a:p>
          <a:p>
            <a:endParaRPr lang="nl-NL" dirty="0"/>
          </a:p>
        </p:txBody>
      </p:sp>
      <p:sp>
        <p:nvSpPr>
          <p:cNvPr id="4" name="Tijdelijke aanduiding voor dianummer 3"/>
          <p:cNvSpPr>
            <a:spLocks noGrp="1"/>
          </p:cNvSpPr>
          <p:nvPr>
            <p:ph type="sldNum" sz="quarter" idx="10"/>
          </p:nvPr>
        </p:nvSpPr>
        <p:spPr/>
        <p:txBody>
          <a:bodyPr/>
          <a:lstStyle/>
          <a:p>
            <a:fld id="{F2D2123C-9D82-1A46-BDB0-BEB2CA0AAF11}" type="slidenum">
              <a:rPr lang="nl-NL" smtClean="0"/>
              <a:t>14</a:t>
            </a:fld>
            <a:endParaRPr lang="nl-NL" dirty="0"/>
          </a:p>
        </p:txBody>
      </p:sp>
    </p:spTree>
    <p:extLst>
      <p:ext uri="{BB962C8B-B14F-4D97-AF65-F5344CB8AC3E}">
        <p14:creationId xmlns:p14="http://schemas.microsoft.com/office/powerpoint/2010/main" val="4245189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a:t>Another example. An antibioticum</a:t>
            </a:r>
            <a:r>
              <a:rPr lang="nl-NL" baseline="0"/>
              <a:t> in feed for calves (and other animals). Conclusion of the food safety authority is that the meat of the calves is safe. Nevertheless the government orders the destruction of almost 2500 healthy calves. </a:t>
            </a:r>
            <a:endParaRPr lang="nl-NL"/>
          </a:p>
          <a:p>
            <a:endParaRPr lang="nl-NL"/>
          </a:p>
        </p:txBody>
      </p:sp>
      <p:sp>
        <p:nvSpPr>
          <p:cNvPr id="4" name="Tijdelijke aanduiding voor dianummer 3"/>
          <p:cNvSpPr>
            <a:spLocks noGrp="1"/>
          </p:cNvSpPr>
          <p:nvPr>
            <p:ph type="sldNum" sz="quarter" idx="10"/>
          </p:nvPr>
        </p:nvSpPr>
        <p:spPr/>
        <p:txBody>
          <a:bodyPr/>
          <a:lstStyle/>
          <a:p>
            <a:fld id="{F2D2123C-9D82-1A46-BDB0-BEB2CA0AAF11}" type="slidenum">
              <a:rPr lang="nl-NL" smtClean="0"/>
              <a:t>15</a:t>
            </a:fld>
            <a:endParaRPr lang="nl-NL" dirty="0"/>
          </a:p>
        </p:txBody>
      </p:sp>
    </p:spTree>
    <p:extLst>
      <p:ext uri="{BB962C8B-B14F-4D97-AF65-F5344CB8AC3E}">
        <p14:creationId xmlns:p14="http://schemas.microsoft.com/office/powerpoint/2010/main" val="673603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x-none" smtClean="0"/>
              <a:t>Titelstijl van model bewerken</a:t>
            </a:r>
            <a:endParaRPr lang="nl-NL"/>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Klik om de titelstijl van het model te bewerken</a:t>
            </a:r>
            <a:endParaRPr lang="nl-NL"/>
          </a:p>
        </p:txBody>
      </p:sp>
      <p:sp>
        <p:nvSpPr>
          <p:cNvPr id="4" name="Tijdelijke aanduiding voor datum 3"/>
          <p:cNvSpPr>
            <a:spLocks noGrp="1"/>
          </p:cNvSpPr>
          <p:nvPr>
            <p:ph type="dt" sz="half" idx="10"/>
          </p:nvPr>
        </p:nvSpPr>
        <p:spPr/>
        <p:txBody>
          <a:bodyPr/>
          <a:lstStyle/>
          <a:p>
            <a:fld id="{096DA19E-2B6C-1A46-9F06-F162EA3B3B53}" type="datetimeFigureOut">
              <a:rPr lang="nl-NL" smtClean="0"/>
              <a:t>12-8-2015</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7AAB3AD-6426-4942-9EA4-5EDE586E7458}" type="slidenum">
              <a:rPr lang="nl-NL" smtClean="0"/>
              <a:t>‹#›</a:t>
            </a:fld>
            <a:endParaRPr lang="nl-NL" dirty="0"/>
          </a:p>
        </p:txBody>
      </p:sp>
    </p:spTree>
    <p:extLst>
      <p:ext uri="{BB962C8B-B14F-4D97-AF65-F5344CB8AC3E}">
        <p14:creationId xmlns:p14="http://schemas.microsoft.com/office/powerpoint/2010/main" val="118861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x-none" smtClean="0"/>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x-none" smtClean="0"/>
              <a:t>Klik om de tekststijl van het model te bewerken</a:t>
            </a:r>
          </a:p>
          <a:p>
            <a:pPr lvl="1"/>
            <a:r>
              <a:rPr lang="x-none" smtClean="0"/>
              <a:t>Tweede niveau</a:t>
            </a:r>
          </a:p>
          <a:p>
            <a:pPr lvl="2"/>
            <a:r>
              <a:rPr lang="x-none" smtClean="0"/>
              <a:t>Derde niveau</a:t>
            </a:r>
          </a:p>
          <a:p>
            <a:pPr lvl="3"/>
            <a:r>
              <a:rPr lang="x-none" smtClean="0"/>
              <a:t>Vierde niveau</a:t>
            </a:r>
          </a:p>
          <a:p>
            <a:pPr lvl="4"/>
            <a:r>
              <a:rPr lang="x-none" smtClean="0"/>
              <a:t>Vijfde niveau</a:t>
            </a:r>
            <a:endParaRPr lang="nl-NL"/>
          </a:p>
        </p:txBody>
      </p:sp>
      <p:sp>
        <p:nvSpPr>
          <p:cNvPr id="4" name="Tijdelijke aanduiding voor datum 3"/>
          <p:cNvSpPr>
            <a:spLocks noGrp="1"/>
          </p:cNvSpPr>
          <p:nvPr>
            <p:ph type="dt" sz="half" idx="10"/>
          </p:nvPr>
        </p:nvSpPr>
        <p:spPr/>
        <p:txBody>
          <a:bodyPr/>
          <a:lstStyle/>
          <a:p>
            <a:fld id="{096DA19E-2B6C-1A46-9F06-F162EA3B3B53}" type="datetimeFigureOut">
              <a:rPr lang="nl-NL" smtClean="0"/>
              <a:t>12-8-2015</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7AAB3AD-6426-4942-9EA4-5EDE586E7458}" type="slidenum">
              <a:rPr lang="nl-NL" smtClean="0"/>
              <a:t>‹#›</a:t>
            </a:fld>
            <a:endParaRPr lang="nl-NL" dirty="0"/>
          </a:p>
        </p:txBody>
      </p:sp>
    </p:spTree>
    <p:extLst>
      <p:ext uri="{BB962C8B-B14F-4D97-AF65-F5344CB8AC3E}">
        <p14:creationId xmlns:p14="http://schemas.microsoft.com/office/powerpoint/2010/main" val="551182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x-none" smtClean="0"/>
              <a:t>Titelstijl van model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x-none" smtClean="0"/>
              <a:t>Klik om de tekststijl van het model te bewerken</a:t>
            </a:r>
          </a:p>
          <a:p>
            <a:pPr lvl="1"/>
            <a:r>
              <a:rPr lang="x-none" smtClean="0"/>
              <a:t>Tweede niveau</a:t>
            </a:r>
          </a:p>
          <a:p>
            <a:pPr lvl="2"/>
            <a:r>
              <a:rPr lang="x-none" smtClean="0"/>
              <a:t>Derde niveau</a:t>
            </a:r>
          </a:p>
          <a:p>
            <a:pPr lvl="3"/>
            <a:r>
              <a:rPr lang="x-none" smtClean="0"/>
              <a:t>Vierde niveau</a:t>
            </a:r>
          </a:p>
          <a:p>
            <a:pPr lvl="4"/>
            <a:r>
              <a:rPr lang="x-none" smtClean="0"/>
              <a:t>Vijfde niveau</a:t>
            </a:r>
            <a:endParaRPr lang="nl-NL"/>
          </a:p>
        </p:txBody>
      </p:sp>
      <p:sp>
        <p:nvSpPr>
          <p:cNvPr id="4" name="Tijdelijke aanduiding voor datum 3"/>
          <p:cNvSpPr>
            <a:spLocks noGrp="1"/>
          </p:cNvSpPr>
          <p:nvPr>
            <p:ph type="dt" sz="half" idx="10"/>
          </p:nvPr>
        </p:nvSpPr>
        <p:spPr/>
        <p:txBody>
          <a:bodyPr/>
          <a:lstStyle/>
          <a:p>
            <a:fld id="{096DA19E-2B6C-1A46-9F06-F162EA3B3B53}" type="datetimeFigureOut">
              <a:rPr lang="nl-NL" smtClean="0"/>
              <a:t>12-8-2015</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7AAB3AD-6426-4942-9EA4-5EDE586E7458}" type="slidenum">
              <a:rPr lang="nl-NL" smtClean="0"/>
              <a:t>‹#›</a:t>
            </a:fld>
            <a:endParaRPr lang="nl-NL" dirty="0"/>
          </a:p>
        </p:txBody>
      </p:sp>
    </p:spTree>
    <p:extLst>
      <p:ext uri="{BB962C8B-B14F-4D97-AF65-F5344CB8AC3E}">
        <p14:creationId xmlns:p14="http://schemas.microsoft.com/office/powerpoint/2010/main" val="988198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x-none" smtClean="0"/>
              <a:t>Titelstijl van model bewerken</a:t>
            </a:r>
            <a:endParaRPr lang="nl-NL"/>
          </a:p>
        </p:txBody>
      </p:sp>
      <p:sp>
        <p:nvSpPr>
          <p:cNvPr id="3" name="Tijdelijke aanduiding voor inhoud 2"/>
          <p:cNvSpPr>
            <a:spLocks noGrp="1"/>
          </p:cNvSpPr>
          <p:nvPr>
            <p:ph idx="1"/>
          </p:nvPr>
        </p:nvSpPr>
        <p:spPr/>
        <p:txBody>
          <a:bodyPr/>
          <a:lstStyle/>
          <a:p>
            <a:pPr lvl="0"/>
            <a:r>
              <a:rPr lang="x-none" smtClean="0"/>
              <a:t>Klik om de tekststijl van het model te bewerken</a:t>
            </a:r>
          </a:p>
          <a:p>
            <a:pPr lvl="1"/>
            <a:r>
              <a:rPr lang="x-none" smtClean="0"/>
              <a:t>Tweede niveau</a:t>
            </a:r>
          </a:p>
          <a:p>
            <a:pPr lvl="2"/>
            <a:r>
              <a:rPr lang="x-none" smtClean="0"/>
              <a:t>Derde niveau</a:t>
            </a:r>
          </a:p>
          <a:p>
            <a:pPr lvl="3"/>
            <a:r>
              <a:rPr lang="x-none" smtClean="0"/>
              <a:t>Vierde niveau</a:t>
            </a:r>
          </a:p>
          <a:p>
            <a:pPr lvl="4"/>
            <a:r>
              <a:rPr lang="x-none" smtClean="0"/>
              <a:t>Vijfde niveau</a:t>
            </a:r>
            <a:endParaRPr lang="nl-NL"/>
          </a:p>
        </p:txBody>
      </p:sp>
      <p:sp>
        <p:nvSpPr>
          <p:cNvPr id="4" name="Tijdelijke aanduiding voor datum 3"/>
          <p:cNvSpPr>
            <a:spLocks noGrp="1"/>
          </p:cNvSpPr>
          <p:nvPr>
            <p:ph type="dt" sz="half" idx="10"/>
          </p:nvPr>
        </p:nvSpPr>
        <p:spPr/>
        <p:txBody>
          <a:bodyPr/>
          <a:lstStyle/>
          <a:p>
            <a:fld id="{096DA19E-2B6C-1A46-9F06-F162EA3B3B53}" type="datetimeFigureOut">
              <a:rPr lang="nl-NL" smtClean="0"/>
              <a:t>12-8-2015</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7AAB3AD-6426-4942-9EA4-5EDE586E7458}" type="slidenum">
              <a:rPr lang="nl-NL" smtClean="0"/>
              <a:t>‹#›</a:t>
            </a:fld>
            <a:endParaRPr lang="nl-NL" dirty="0"/>
          </a:p>
        </p:txBody>
      </p:sp>
    </p:spTree>
    <p:extLst>
      <p:ext uri="{BB962C8B-B14F-4D97-AF65-F5344CB8AC3E}">
        <p14:creationId xmlns:p14="http://schemas.microsoft.com/office/powerpoint/2010/main" val="415160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x-none" smtClean="0"/>
              <a:t>Titelstijl van model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Klik om de tekststijl van het model te bewerken</a:t>
            </a:r>
          </a:p>
        </p:txBody>
      </p:sp>
      <p:sp>
        <p:nvSpPr>
          <p:cNvPr id="4" name="Tijdelijke aanduiding voor datum 3"/>
          <p:cNvSpPr>
            <a:spLocks noGrp="1"/>
          </p:cNvSpPr>
          <p:nvPr>
            <p:ph type="dt" sz="half" idx="10"/>
          </p:nvPr>
        </p:nvSpPr>
        <p:spPr/>
        <p:txBody>
          <a:bodyPr/>
          <a:lstStyle/>
          <a:p>
            <a:fld id="{096DA19E-2B6C-1A46-9F06-F162EA3B3B53}" type="datetimeFigureOut">
              <a:rPr lang="nl-NL" smtClean="0"/>
              <a:t>12-8-2015</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7AAB3AD-6426-4942-9EA4-5EDE586E7458}" type="slidenum">
              <a:rPr lang="nl-NL" smtClean="0"/>
              <a:t>‹#›</a:t>
            </a:fld>
            <a:endParaRPr lang="nl-NL" dirty="0"/>
          </a:p>
        </p:txBody>
      </p:sp>
    </p:spTree>
    <p:extLst>
      <p:ext uri="{BB962C8B-B14F-4D97-AF65-F5344CB8AC3E}">
        <p14:creationId xmlns:p14="http://schemas.microsoft.com/office/powerpoint/2010/main" val="2479992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x-none" smtClean="0"/>
              <a:t>Titelstijl van model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Klik om de tekststijl van het model te bewerken</a:t>
            </a:r>
          </a:p>
          <a:p>
            <a:pPr lvl="1"/>
            <a:r>
              <a:rPr lang="x-none" smtClean="0"/>
              <a:t>Tweede niveau</a:t>
            </a:r>
          </a:p>
          <a:p>
            <a:pPr lvl="2"/>
            <a:r>
              <a:rPr lang="x-none" smtClean="0"/>
              <a:t>Derde niveau</a:t>
            </a:r>
          </a:p>
          <a:p>
            <a:pPr lvl="3"/>
            <a:r>
              <a:rPr lang="x-none" smtClean="0"/>
              <a:t>Vierde niveau</a:t>
            </a:r>
          </a:p>
          <a:p>
            <a:pPr lvl="4"/>
            <a:r>
              <a:rPr lang="x-none"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Klik om de tekststijl van het model te bewerken</a:t>
            </a:r>
          </a:p>
          <a:p>
            <a:pPr lvl="1"/>
            <a:r>
              <a:rPr lang="x-none" smtClean="0"/>
              <a:t>Tweede niveau</a:t>
            </a:r>
          </a:p>
          <a:p>
            <a:pPr lvl="2"/>
            <a:r>
              <a:rPr lang="x-none" smtClean="0"/>
              <a:t>Derde niveau</a:t>
            </a:r>
          </a:p>
          <a:p>
            <a:pPr lvl="3"/>
            <a:r>
              <a:rPr lang="x-none" smtClean="0"/>
              <a:t>Vierde niveau</a:t>
            </a:r>
          </a:p>
          <a:p>
            <a:pPr lvl="4"/>
            <a:r>
              <a:rPr lang="x-none" smtClean="0"/>
              <a:t>Vijfde niveau</a:t>
            </a:r>
            <a:endParaRPr lang="nl-NL"/>
          </a:p>
        </p:txBody>
      </p:sp>
      <p:sp>
        <p:nvSpPr>
          <p:cNvPr id="5" name="Tijdelijke aanduiding voor datum 4"/>
          <p:cNvSpPr>
            <a:spLocks noGrp="1"/>
          </p:cNvSpPr>
          <p:nvPr>
            <p:ph type="dt" sz="half" idx="10"/>
          </p:nvPr>
        </p:nvSpPr>
        <p:spPr/>
        <p:txBody>
          <a:bodyPr/>
          <a:lstStyle/>
          <a:p>
            <a:fld id="{096DA19E-2B6C-1A46-9F06-F162EA3B3B53}" type="datetimeFigureOut">
              <a:rPr lang="nl-NL" smtClean="0"/>
              <a:t>12-8-2015</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7AAB3AD-6426-4942-9EA4-5EDE586E7458}" type="slidenum">
              <a:rPr lang="nl-NL" smtClean="0"/>
              <a:t>‹#›</a:t>
            </a:fld>
            <a:endParaRPr lang="nl-NL" dirty="0"/>
          </a:p>
        </p:txBody>
      </p:sp>
    </p:spTree>
    <p:extLst>
      <p:ext uri="{BB962C8B-B14F-4D97-AF65-F5344CB8AC3E}">
        <p14:creationId xmlns:p14="http://schemas.microsoft.com/office/powerpoint/2010/main" val="68859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x-none" smtClean="0"/>
              <a:t>Titelstijl van model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Klik om de tekststijl van het model te bewerken</a:t>
            </a:r>
          </a:p>
          <a:p>
            <a:pPr lvl="1"/>
            <a:r>
              <a:rPr lang="x-none" smtClean="0"/>
              <a:t>Tweede niveau</a:t>
            </a:r>
          </a:p>
          <a:p>
            <a:pPr lvl="2"/>
            <a:r>
              <a:rPr lang="x-none" smtClean="0"/>
              <a:t>Derde niveau</a:t>
            </a:r>
          </a:p>
          <a:p>
            <a:pPr lvl="3"/>
            <a:r>
              <a:rPr lang="x-none" smtClean="0"/>
              <a:t>Vierde niveau</a:t>
            </a:r>
          </a:p>
          <a:p>
            <a:pPr lvl="4"/>
            <a:r>
              <a:rPr lang="x-none"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Klik om de tekststijl van het model te bewerken</a:t>
            </a:r>
          </a:p>
          <a:p>
            <a:pPr lvl="1"/>
            <a:r>
              <a:rPr lang="x-none" smtClean="0"/>
              <a:t>Tweede niveau</a:t>
            </a:r>
          </a:p>
          <a:p>
            <a:pPr lvl="2"/>
            <a:r>
              <a:rPr lang="x-none" smtClean="0"/>
              <a:t>Derde niveau</a:t>
            </a:r>
          </a:p>
          <a:p>
            <a:pPr lvl="3"/>
            <a:r>
              <a:rPr lang="x-none" smtClean="0"/>
              <a:t>Vierde niveau</a:t>
            </a:r>
          </a:p>
          <a:p>
            <a:pPr lvl="4"/>
            <a:r>
              <a:rPr lang="x-none" smtClean="0"/>
              <a:t>Vijfde niveau</a:t>
            </a:r>
            <a:endParaRPr lang="nl-NL"/>
          </a:p>
        </p:txBody>
      </p:sp>
      <p:sp>
        <p:nvSpPr>
          <p:cNvPr id="7" name="Tijdelijke aanduiding voor datum 6"/>
          <p:cNvSpPr>
            <a:spLocks noGrp="1"/>
          </p:cNvSpPr>
          <p:nvPr>
            <p:ph type="dt" sz="half" idx="10"/>
          </p:nvPr>
        </p:nvSpPr>
        <p:spPr/>
        <p:txBody>
          <a:bodyPr/>
          <a:lstStyle/>
          <a:p>
            <a:fld id="{096DA19E-2B6C-1A46-9F06-F162EA3B3B53}" type="datetimeFigureOut">
              <a:rPr lang="nl-NL" smtClean="0"/>
              <a:t>12-8-2015</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7AAB3AD-6426-4942-9EA4-5EDE586E7458}" type="slidenum">
              <a:rPr lang="nl-NL" smtClean="0"/>
              <a:t>‹#›</a:t>
            </a:fld>
            <a:endParaRPr lang="nl-NL" dirty="0"/>
          </a:p>
        </p:txBody>
      </p:sp>
    </p:spTree>
    <p:extLst>
      <p:ext uri="{BB962C8B-B14F-4D97-AF65-F5344CB8AC3E}">
        <p14:creationId xmlns:p14="http://schemas.microsoft.com/office/powerpoint/2010/main" val="2178708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x-none" smtClean="0"/>
              <a:t>Titelstijl van model bewerken</a:t>
            </a:r>
            <a:endParaRPr lang="nl-NL"/>
          </a:p>
        </p:txBody>
      </p:sp>
      <p:sp>
        <p:nvSpPr>
          <p:cNvPr id="3" name="Tijdelijke aanduiding voor datum 2"/>
          <p:cNvSpPr>
            <a:spLocks noGrp="1"/>
          </p:cNvSpPr>
          <p:nvPr>
            <p:ph type="dt" sz="half" idx="10"/>
          </p:nvPr>
        </p:nvSpPr>
        <p:spPr/>
        <p:txBody>
          <a:bodyPr/>
          <a:lstStyle/>
          <a:p>
            <a:fld id="{096DA19E-2B6C-1A46-9F06-F162EA3B3B53}" type="datetimeFigureOut">
              <a:rPr lang="nl-NL" smtClean="0"/>
              <a:t>12-8-2015</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7AAB3AD-6426-4942-9EA4-5EDE586E7458}" type="slidenum">
              <a:rPr lang="nl-NL" smtClean="0"/>
              <a:t>‹#›</a:t>
            </a:fld>
            <a:endParaRPr lang="nl-NL" dirty="0"/>
          </a:p>
        </p:txBody>
      </p:sp>
    </p:spTree>
    <p:extLst>
      <p:ext uri="{BB962C8B-B14F-4D97-AF65-F5344CB8AC3E}">
        <p14:creationId xmlns:p14="http://schemas.microsoft.com/office/powerpoint/2010/main" val="2823531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096DA19E-2B6C-1A46-9F06-F162EA3B3B53}" type="datetimeFigureOut">
              <a:rPr lang="nl-NL" smtClean="0"/>
              <a:t>12-8-2015</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7AAB3AD-6426-4942-9EA4-5EDE586E7458}" type="slidenum">
              <a:rPr lang="nl-NL" smtClean="0"/>
              <a:t>‹#›</a:t>
            </a:fld>
            <a:endParaRPr lang="nl-NL" dirty="0"/>
          </a:p>
        </p:txBody>
      </p:sp>
    </p:spTree>
    <p:extLst>
      <p:ext uri="{BB962C8B-B14F-4D97-AF65-F5344CB8AC3E}">
        <p14:creationId xmlns:p14="http://schemas.microsoft.com/office/powerpoint/2010/main" val="2664659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x-none" smtClean="0"/>
              <a:t>Titelstijl van model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Klik om de tekststijl van het model te bewerken</a:t>
            </a:r>
          </a:p>
          <a:p>
            <a:pPr lvl="1"/>
            <a:r>
              <a:rPr lang="x-none" smtClean="0"/>
              <a:t>Tweede niveau</a:t>
            </a:r>
          </a:p>
          <a:p>
            <a:pPr lvl="2"/>
            <a:r>
              <a:rPr lang="x-none" smtClean="0"/>
              <a:t>Derde niveau</a:t>
            </a:r>
          </a:p>
          <a:p>
            <a:pPr lvl="3"/>
            <a:r>
              <a:rPr lang="x-none" smtClean="0"/>
              <a:t>Vierde niveau</a:t>
            </a:r>
          </a:p>
          <a:p>
            <a:pPr lvl="4"/>
            <a:r>
              <a:rPr lang="x-none"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Klik om de tekststijl van het model te bewerken</a:t>
            </a:r>
          </a:p>
        </p:txBody>
      </p:sp>
      <p:sp>
        <p:nvSpPr>
          <p:cNvPr id="5" name="Tijdelijke aanduiding voor datum 4"/>
          <p:cNvSpPr>
            <a:spLocks noGrp="1"/>
          </p:cNvSpPr>
          <p:nvPr>
            <p:ph type="dt" sz="half" idx="10"/>
          </p:nvPr>
        </p:nvSpPr>
        <p:spPr/>
        <p:txBody>
          <a:bodyPr/>
          <a:lstStyle/>
          <a:p>
            <a:fld id="{096DA19E-2B6C-1A46-9F06-F162EA3B3B53}" type="datetimeFigureOut">
              <a:rPr lang="nl-NL" smtClean="0"/>
              <a:t>12-8-2015</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7AAB3AD-6426-4942-9EA4-5EDE586E7458}" type="slidenum">
              <a:rPr lang="nl-NL" smtClean="0"/>
              <a:t>‹#›</a:t>
            </a:fld>
            <a:endParaRPr lang="nl-NL" dirty="0"/>
          </a:p>
        </p:txBody>
      </p:sp>
    </p:spTree>
    <p:extLst>
      <p:ext uri="{BB962C8B-B14F-4D97-AF65-F5344CB8AC3E}">
        <p14:creationId xmlns:p14="http://schemas.microsoft.com/office/powerpoint/2010/main" val="1029873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x-none" smtClean="0"/>
              <a:t>Titelstijl van model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Klik om de tekststijl van het model te bewerken</a:t>
            </a:r>
          </a:p>
        </p:txBody>
      </p:sp>
      <p:sp>
        <p:nvSpPr>
          <p:cNvPr id="5" name="Tijdelijke aanduiding voor datum 4"/>
          <p:cNvSpPr>
            <a:spLocks noGrp="1"/>
          </p:cNvSpPr>
          <p:nvPr>
            <p:ph type="dt" sz="half" idx="10"/>
          </p:nvPr>
        </p:nvSpPr>
        <p:spPr/>
        <p:txBody>
          <a:bodyPr/>
          <a:lstStyle/>
          <a:p>
            <a:fld id="{096DA19E-2B6C-1A46-9F06-F162EA3B3B53}" type="datetimeFigureOut">
              <a:rPr lang="nl-NL" smtClean="0"/>
              <a:t>12-8-2015</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7AAB3AD-6426-4942-9EA4-5EDE586E7458}" type="slidenum">
              <a:rPr lang="nl-NL" smtClean="0"/>
              <a:t>‹#›</a:t>
            </a:fld>
            <a:endParaRPr lang="nl-NL" dirty="0"/>
          </a:p>
        </p:txBody>
      </p:sp>
    </p:spTree>
    <p:extLst>
      <p:ext uri="{BB962C8B-B14F-4D97-AF65-F5344CB8AC3E}">
        <p14:creationId xmlns:p14="http://schemas.microsoft.com/office/powerpoint/2010/main" val="236716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x-none" smtClean="0"/>
              <a:t>Titelstijl van model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smtClean="0"/>
              <a:t>Klik om de tekststijl van het model te bewerken</a:t>
            </a:r>
          </a:p>
          <a:p>
            <a:pPr lvl="1"/>
            <a:r>
              <a:rPr lang="x-none" smtClean="0"/>
              <a:t>Tweede niveau</a:t>
            </a:r>
          </a:p>
          <a:p>
            <a:pPr lvl="2"/>
            <a:r>
              <a:rPr lang="x-none" smtClean="0"/>
              <a:t>Derde niveau</a:t>
            </a:r>
          </a:p>
          <a:p>
            <a:pPr lvl="3"/>
            <a:r>
              <a:rPr lang="x-none" smtClean="0"/>
              <a:t>Vierde niveau</a:t>
            </a:r>
          </a:p>
          <a:p>
            <a:pPr lvl="4"/>
            <a:r>
              <a:rPr lang="x-none"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6DA19E-2B6C-1A46-9F06-F162EA3B3B53}" type="datetimeFigureOut">
              <a:rPr lang="nl-NL" smtClean="0"/>
              <a:t>12-8-2015</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AB3AD-6426-4942-9EA4-5EDE586E7458}" type="slidenum">
              <a:rPr lang="nl-NL" smtClean="0"/>
              <a:t>‹#›</a:t>
            </a:fld>
            <a:endParaRPr lang="nl-NL" dirty="0"/>
          </a:p>
        </p:txBody>
      </p:sp>
    </p:spTree>
    <p:extLst>
      <p:ext uri="{BB962C8B-B14F-4D97-AF65-F5344CB8AC3E}">
        <p14:creationId xmlns:p14="http://schemas.microsoft.com/office/powerpoint/2010/main" val="2690517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3" Type="http://schemas.openxmlformats.org/officeDocument/2006/relationships/hyperlink" Target="http://www.globalharmonization.net/user/register" TargetMode="External"/><Relationship Id="rId2" Type="http://schemas.openxmlformats.org/officeDocument/2006/relationships/hyperlink" Target="http://www.globalharmonization.net" TargetMode="External"/><Relationship Id="rId1" Type="http://schemas.openxmlformats.org/officeDocument/2006/relationships/slideLayout" Target="../slideLayouts/slideLayout7.xml"/><Relationship Id="rId4" Type="http://schemas.openxmlformats.org/officeDocument/2006/relationships/hyperlink" Target="mailto:Info@globalharmonization.net"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eperen 4"/>
          <p:cNvGrpSpPr/>
          <p:nvPr/>
        </p:nvGrpSpPr>
        <p:grpSpPr>
          <a:xfrm>
            <a:off x="645675" y="2276914"/>
            <a:ext cx="7852650" cy="1860975"/>
            <a:chOff x="645675" y="1438256"/>
            <a:chExt cx="7852650" cy="1860975"/>
          </a:xfrm>
        </p:grpSpPr>
        <p:sp>
          <p:nvSpPr>
            <p:cNvPr id="2" name="Tekstvak 1"/>
            <p:cNvSpPr txBox="1"/>
            <p:nvPr/>
          </p:nvSpPr>
          <p:spPr>
            <a:xfrm>
              <a:off x="645675" y="1438256"/>
              <a:ext cx="7852650" cy="1477328"/>
            </a:xfrm>
            <a:prstGeom prst="rect">
              <a:avLst/>
            </a:prstGeom>
            <a:noFill/>
          </p:spPr>
          <p:txBody>
            <a:bodyPr wrap="square" rtlCol="0">
              <a:spAutoFit/>
            </a:bodyPr>
            <a:lstStyle/>
            <a:p>
              <a:pPr algn="ctr"/>
              <a:r>
                <a:rPr lang="nl-NL" sz="3600" dirty="0" smtClean="0">
                  <a:solidFill>
                    <a:srgbClr val="008000"/>
                  </a:solidFill>
                  <a:ea typeface="+mj-ea"/>
                  <a:cs typeface="+mj-cs"/>
                </a:rPr>
                <a:t>The Global </a:t>
              </a:r>
              <a:r>
                <a:rPr lang="nl-NL" sz="3600" dirty="0" err="1">
                  <a:solidFill>
                    <a:srgbClr val="008000"/>
                  </a:solidFill>
                  <a:ea typeface="+mj-ea"/>
                  <a:cs typeface="+mj-cs"/>
                </a:rPr>
                <a:t>Harmonization</a:t>
              </a:r>
              <a:r>
                <a:rPr lang="nl-NL" sz="3600" dirty="0">
                  <a:solidFill>
                    <a:srgbClr val="008000"/>
                  </a:solidFill>
                  <a:ea typeface="+mj-ea"/>
                  <a:cs typeface="+mj-cs"/>
                </a:rPr>
                <a:t> </a:t>
              </a:r>
              <a:r>
                <a:rPr lang="nl-NL" sz="3600" dirty="0" err="1">
                  <a:solidFill>
                    <a:srgbClr val="008000"/>
                  </a:solidFill>
                  <a:ea typeface="+mj-ea"/>
                  <a:cs typeface="+mj-cs"/>
                </a:rPr>
                <a:t>Initiative</a:t>
              </a:r>
              <a:r>
                <a:rPr lang="nl-NL" sz="3600" dirty="0">
                  <a:solidFill>
                    <a:srgbClr val="008000"/>
                  </a:solidFill>
                  <a:ea typeface="+mj-ea"/>
                  <a:cs typeface="+mj-cs"/>
                </a:rPr>
                <a:t> (GHI</a:t>
              </a:r>
              <a:r>
                <a:rPr lang="nl-NL" sz="3600" dirty="0" smtClean="0">
                  <a:solidFill>
                    <a:srgbClr val="008000"/>
                  </a:solidFill>
                  <a:ea typeface="+mj-ea"/>
                  <a:cs typeface="+mj-cs"/>
                </a:rPr>
                <a:t>)</a:t>
              </a:r>
            </a:p>
            <a:p>
              <a:pPr algn="ctr"/>
              <a:r>
                <a:rPr lang="nl-NL" sz="3600" dirty="0" smtClean="0">
                  <a:solidFill>
                    <a:srgbClr val="008000"/>
                  </a:solidFill>
                  <a:ea typeface="+mj-ea"/>
                  <a:cs typeface="+mj-cs"/>
                </a:rPr>
                <a:t>Food </a:t>
              </a:r>
              <a:r>
                <a:rPr lang="nl-NL" sz="3600" dirty="0">
                  <a:solidFill>
                    <a:srgbClr val="008000"/>
                  </a:solidFill>
                  <a:ea typeface="+mj-ea"/>
                  <a:cs typeface="+mj-cs"/>
                </a:rPr>
                <a:t>safety regulations based on science</a:t>
              </a:r>
              <a:br>
                <a:rPr lang="nl-NL" sz="3600" dirty="0">
                  <a:solidFill>
                    <a:srgbClr val="008000"/>
                  </a:solidFill>
                  <a:ea typeface="+mj-ea"/>
                  <a:cs typeface="+mj-cs"/>
                </a:rPr>
              </a:br>
              <a:endParaRPr lang="nl-NL" dirty="0"/>
            </a:p>
          </p:txBody>
        </p:sp>
        <p:sp>
          <p:nvSpPr>
            <p:cNvPr id="3" name="Tekstvak 2"/>
            <p:cNvSpPr txBox="1"/>
            <p:nvPr/>
          </p:nvSpPr>
          <p:spPr>
            <a:xfrm>
              <a:off x="839281" y="2776011"/>
              <a:ext cx="7465438" cy="523220"/>
            </a:xfrm>
            <a:prstGeom prst="rect">
              <a:avLst/>
            </a:prstGeom>
            <a:noFill/>
          </p:spPr>
          <p:txBody>
            <a:bodyPr wrap="square" rtlCol="0">
              <a:spAutoFit/>
            </a:bodyPr>
            <a:lstStyle/>
            <a:p>
              <a:pPr lvl="0" algn="ctr">
                <a:spcBef>
                  <a:spcPct val="20000"/>
                </a:spcBef>
              </a:pPr>
              <a:r>
                <a:rPr lang="nl-NL" sz="2800" i="1" dirty="0" smtClean="0">
                  <a:solidFill>
                    <a:srgbClr val="008000"/>
                  </a:solidFill>
                </a:rPr>
                <a:t>Kirsten Brandt &amp; Huub Lelieveld</a:t>
              </a:r>
              <a:endParaRPr lang="nl-NL" sz="2800" i="1" dirty="0">
                <a:solidFill>
                  <a:srgbClr val="008000"/>
                </a:solidFill>
              </a:endParaRPr>
            </a:p>
          </p:txBody>
        </p:sp>
      </p:grpSp>
    </p:spTree>
    <p:extLst>
      <p:ext uri="{BB962C8B-B14F-4D97-AF65-F5344CB8AC3E}">
        <p14:creationId xmlns:p14="http://schemas.microsoft.com/office/powerpoint/2010/main" val="14870099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eperen 5"/>
          <p:cNvGrpSpPr/>
          <p:nvPr/>
        </p:nvGrpSpPr>
        <p:grpSpPr>
          <a:xfrm>
            <a:off x="1280327" y="378374"/>
            <a:ext cx="6583347" cy="6101252"/>
            <a:chOff x="1280327" y="51181"/>
            <a:chExt cx="6583347" cy="6101252"/>
          </a:xfrm>
        </p:grpSpPr>
        <p:grpSp>
          <p:nvGrpSpPr>
            <p:cNvPr id="4" name="Groeperen 3"/>
            <p:cNvGrpSpPr/>
            <p:nvPr/>
          </p:nvGrpSpPr>
          <p:grpSpPr>
            <a:xfrm>
              <a:off x="1280327" y="1905116"/>
              <a:ext cx="6583347" cy="4247317"/>
              <a:chOff x="517979" y="1370347"/>
              <a:chExt cx="6583347" cy="4247317"/>
            </a:xfrm>
          </p:grpSpPr>
          <p:sp>
            <p:nvSpPr>
              <p:cNvPr id="2" name="Tekstvak 1"/>
              <p:cNvSpPr txBox="1"/>
              <p:nvPr/>
            </p:nvSpPr>
            <p:spPr>
              <a:xfrm>
                <a:off x="4561558" y="1370347"/>
                <a:ext cx="2539768" cy="3970318"/>
              </a:xfrm>
              <a:prstGeom prst="rect">
                <a:avLst/>
              </a:prstGeom>
              <a:noFill/>
            </p:spPr>
            <p:txBody>
              <a:bodyPr wrap="square" rtlCol="0">
                <a:spAutoFit/>
              </a:bodyPr>
              <a:lstStyle/>
              <a:p>
                <a:r>
                  <a:rPr lang="nl-NL" sz="2800" b="1" dirty="0" err="1" smtClean="0">
                    <a:solidFill>
                      <a:srgbClr val="C0504D">
                        <a:lumMod val="50000"/>
                      </a:srgbClr>
                    </a:solidFill>
                  </a:rPr>
                  <a:t>Furan</a:t>
                </a:r>
                <a:endParaRPr lang="nl-NL" sz="2800" b="1" dirty="0" smtClean="0">
                  <a:solidFill>
                    <a:srgbClr val="C0504D">
                      <a:lumMod val="50000"/>
                    </a:srgbClr>
                  </a:solidFill>
                </a:endParaRPr>
              </a:p>
              <a:p>
                <a:pPr lvl="0"/>
                <a:r>
                  <a:rPr lang="nl-NL" sz="2800" b="1" dirty="0" err="1" smtClean="0">
                    <a:solidFill>
                      <a:srgbClr val="C0504D">
                        <a:lumMod val="50000"/>
                      </a:srgbClr>
                    </a:solidFill>
                  </a:rPr>
                  <a:t>Furfural</a:t>
                </a:r>
                <a:endParaRPr lang="nl-NL" sz="2800" b="1" dirty="0">
                  <a:solidFill>
                    <a:srgbClr val="C0504D">
                      <a:lumMod val="50000"/>
                    </a:srgbClr>
                  </a:solidFill>
                </a:endParaRPr>
              </a:p>
              <a:p>
                <a:pPr lvl="0"/>
                <a:r>
                  <a:rPr lang="nl-NL" sz="2800" b="1" dirty="0" err="1">
                    <a:solidFill>
                      <a:srgbClr val="C0504D">
                        <a:lumMod val="50000"/>
                      </a:srgbClr>
                    </a:solidFill>
                  </a:rPr>
                  <a:t>Hydroquinone</a:t>
                </a:r>
                <a:endParaRPr lang="nl-NL" sz="2800" b="1" dirty="0">
                  <a:solidFill>
                    <a:srgbClr val="C0504D">
                      <a:lumMod val="50000"/>
                    </a:srgbClr>
                  </a:solidFill>
                </a:endParaRPr>
              </a:p>
              <a:p>
                <a:pPr lvl="0"/>
                <a:r>
                  <a:rPr lang="nl-NL" sz="2800" b="1" dirty="0" err="1">
                    <a:solidFill>
                      <a:srgbClr val="C0504D">
                        <a:lumMod val="50000"/>
                      </a:srgbClr>
                    </a:solidFill>
                  </a:rPr>
                  <a:t>Isoprene</a:t>
                </a:r>
                <a:endParaRPr lang="nl-NL" sz="2800" b="1" dirty="0">
                  <a:solidFill>
                    <a:srgbClr val="C0504D">
                      <a:lumMod val="50000"/>
                    </a:srgbClr>
                  </a:solidFill>
                </a:endParaRPr>
              </a:p>
              <a:p>
                <a:pPr lvl="0"/>
                <a:r>
                  <a:rPr lang="nl-NL" sz="2800" b="1" dirty="0" err="1">
                    <a:solidFill>
                      <a:srgbClr val="C0504D">
                        <a:lumMod val="50000"/>
                      </a:srgbClr>
                    </a:solidFill>
                  </a:rPr>
                  <a:t>Limonene</a:t>
                </a:r>
                <a:endParaRPr lang="nl-NL" sz="2800" b="1" dirty="0">
                  <a:solidFill>
                    <a:srgbClr val="C0504D">
                      <a:lumMod val="50000"/>
                    </a:srgbClr>
                  </a:solidFill>
                </a:endParaRPr>
              </a:p>
              <a:p>
                <a:pPr lvl="0"/>
                <a:r>
                  <a:rPr lang="nl-NL" sz="2800" b="1" dirty="0" err="1">
                    <a:solidFill>
                      <a:srgbClr val="C0504D">
                        <a:lumMod val="50000"/>
                      </a:srgbClr>
                    </a:solidFill>
                  </a:rPr>
                  <a:t>Styrene</a:t>
                </a:r>
                <a:endParaRPr lang="nl-NL" sz="2800" b="1" dirty="0">
                  <a:solidFill>
                    <a:srgbClr val="C0504D">
                      <a:lumMod val="50000"/>
                    </a:srgbClr>
                  </a:solidFill>
                </a:endParaRPr>
              </a:p>
              <a:p>
                <a:pPr lvl="0"/>
                <a:r>
                  <a:rPr lang="nl-NL" sz="2800" b="1" dirty="0" err="1">
                    <a:solidFill>
                      <a:srgbClr val="C0504D">
                        <a:lumMod val="50000"/>
                      </a:srgbClr>
                    </a:solidFill>
                  </a:rPr>
                  <a:t>Toluene</a:t>
                </a:r>
                <a:endParaRPr lang="nl-NL" sz="2800" b="1" dirty="0">
                  <a:solidFill>
                    <a:srgbClr val="C0504D">
                      <a:lumMod val="50000"/>
                    </a:srgbClr>
                  </a:solidFill>
                </a:endParaRPr>
              </a:p>
              <a:p>
                <a:pPr lvl="0"/>
                <a:r>
                  <a:rPr lang="nl-NL" sz="2800" b="1" dirty="0" err="1">
                    <a:solidFill>
                      <a:srgbClr val="C0504D">
                        <a:lumMod val="50000"/>
                      </a:srgbClr>
                    </a:solidFill>
                  </a:rPr>
                  <a:t>Xylene</a:t>
                </a:r>
              </a:p>
              <a:p>
                <a:pPr lvl="0" algn="r"/>
                <a:r>
                  <a:rPr lang="nl-NL" sz="2800" b="1" dirty="0" err="1">
                    <a:solidFill>
                      <a:srgbClr val="C0504D">
                        <a:lumMod val="50000"/>
                      </a:srgbClr>
                    </a:solidFill>
                  </a:rPr>
                  <a:t>Etc.</a:t>
                </a:r>
                <a:endParaRPr lang="nl-NL" dirty="0"/>
              </a:p>
            </p:txBody>
          </p:sp>
          <p:sp>
            <p:nvSpPr>
              <p:cNvPr id="3" name="Tekstvak 2"/>
              <p:cNvSpPr txBox="1"/>
              <p:nvPr/>
            </p:nvSpPr>
            <p:spPr>
              <a:xfrm>
                <a:off x="517979" y="1370347"/>
                <a:ext cx="4043578" cy="4247317"/>
              </a:xfrm>
              <a:prstGeom prst="rect">
                <a:avLst/>
              </a:prstGeom>
              <a:noFill/>
            </p:spPr>
            <p:txBody>
              <a:bodyPr wrap="square" rtlCol="0">
                <a:spAutoFit/>
              </a:bodyPr>
              <a:lstStyle/>
              <a:p>
                <a:pPr lvl="0"/>
                <a:r>
                  <a:rPr lang="nl-NL" sz="2800" b="1" dirty="0">
                    <a:solidFill>
                      <a:srgbClr val="C0504D">
                        <a:lumMod val="50000"/>
                      </a:srgbClr>
                    </a:solidFill>
                  </a:rPr>
                  <a:t>Acetaldehyde</a:t>
                </a:r>
              </a:p>
              <a:p>
                <a:pPr lvl="0"/>
                <a:r>
                  <a:rPr lang="nl-NL" sz="2800" b="1" dirty="0">
                    <a:solidFill>
                      <a:srgbClr val="C0504D">
                        <a:lumMod val="50000"/>
                      </a:srgbClr>
                    </a:solidFill>
                  </a:rPr>
                  <a:t>Benzaldehyde</a:t>
                </a:r>
              </a:p>
              <a:p>
                <a:pPr lvl="0"/>
                <a:r>
                  <a:rPr lang="nl-NL" sz="2800" b="1" dirty="0" err="1">
                    <a:solidFill>
                      <a:srgbClr val="C0504D">
                        <a:lumMod val="50000"/>
                      </a:srgbClr>
                    </a:solidFill>
                  </a:rPr>
                  <a:t>Benzene</a:t>
                </a:r>
                <a:endParaRPr lang="nl-NL" sz="2800" b="1" dirty="0">
                  <a:solidFill>
                    <a:srgbClr val="C0504D">
                      <a:lumMod val="50000"/>
                    </a:srgbClr>
                  </a:solidFill>
                </a:endParaRPr>
              </a:p>
              <a:p>
                <a:pPr lvl="0"/>
                <a:r>
                  <a:rPr lang="nl-NL" sz="2800" b="1" dirty="0" err="1">
                    <a:solidFill>
                      <a:srgbClr val="C0504D">
                        <a:lumMod val="50000"/>
                      </a:srgbClr>
                    </a:solidFill>
                  </a:rPr>
                  <a:t>Benzofuran</a:t>
                </a:r>
                <a:endParaRPr lang="nl-NL" sz="2800" b="1" dirty="0">
                  <a:solidFill>
                    <a:srgbClr val="C0504D">
                      <a:lumMod val="50000"/>
                    </a:srgbClr>
                  </a:solidFill>
                </a:endParaRPr>
              </a:p>
              <a:p>
                <a:pPr lvl="0"/>
                <a:r>
                  <a:rPr lang="nl-NL" sz="2800" b="1" dirty="0" err="1">
                    <a:solidFill>
                      <a:srgbClr val="C0504D">
                        <a:lumMod val="50000"/>
                      </a:srgbClr>
                    </a:solidFill>
                  </a:rPr>
                  <a:t>Benzo</a:t>
                </a:r>
                <a:r>
                  <a:rPr lang="nl-NL" sz="2800" b="1" dirty="0">
                    <a:solidFill>
                      <a:srgbClr val="C0504D">
                        <a:lumMod val="50000"/>
                      </a:srgbClr>
                    </a:solidFill>
                  </a:rPr>
                  <a:t>(a)</a:t>
                </a:r>
                <a:r>
                  <a:rPr lang="nl-NL" sz="2800" b="1" dirty="0" err="1">
                    <a:solidFill>
                      <a:srgbClr val="C0504D">
                        <a:lumMod val="50000"/>
                      </a:srgbClr>
                    </a:solidFill>
                  </a:rPr>
                  <a:t>pyrene</a:t>
                </a:r>
                <a:endParaRPr lang="nl-NL" sz="2800" b="1" dirty="0">
                  <a:solidFill>
                    <a:srgbClr val="C0504D">
                      <a:lumMod val="50000"/>
                    </a:srgbClr>
                  </a:solidFill>
                </a:endParaRPr>
              </a:p>
              <a:p>
                <a:pPr lvl="0"/>
                <a:r>
                  <a:rPr lang="nl-NL" sz="2800" b="1" dirty="0" err="1">
                    <a:solidFill>
                      <a:srgbClr val="C0504D">
                        <a:lumMod val="50000"/>
                      </a:srgbClr>
                    </a:solidFill>
                  </a:rPr>
                  <a:t>Caffeic</a:t>
                </a:r>
                <a:r>
                  <a:rPr lang="nl-NL" sz="2800" b="1" dirty="0">
                    <a:solidFill>
                      <a:srgbClr val="C0504D">
                        <a:lumMod val="50000"/>
                      </a:srgbClr>
                    </a:solidFill>
                  </a:rPr>
                  <a:t> </a:t>
                </a:r>
                <a:r>
                  <a:rPr lang="nl-NL" sz="2800" b="1" dirty="0" smtClean="0">
                    <a:solidFill>
                      <a:srgbClr val="C0504D">
                        <a:lumMod val="50000"/>
                      </a:srgbClr>
                    </a:solidFill>
                  </a:rPr>
                  <a:t>Acid</a:t>
                </a:r>
              </a:p>
              <a:p>
                <a:pPr lvl="0"/>
                <a:r>
                  <a:rPr lang="nl-NL" sz="2800" b="1" dirty="0" err="1" smtClean="0">
                    <a:solidFill>
                      <a:srgbClr val="C0504D">
                        <a:lumMod val="50000"/>
                      </a:srgbClr>
                    </a:solidFill>
                  </a:rPr>
                  <a:t>Caffeine</a:t>
                </a:r>
                <a:endParaRPr lang="nl-NL" sz="2800" b="1" dirty="0">
                  <a:solidFill>
                    <a:srgbClr val="C0504D">
                      <a:lumMod val="50000"/>
                    </a:srgbClr>
                  </a:solidFill>
                </a:endParaRPr>
              </a:p>
              <a:p>
                <a:pPr lvl="0"/>
                <a:r>
                  <a:rPr lang="nl-NL" sz="2800" b="1" dirty="0" err="1">
                    <a:solidFill>
                      <a:srgbClr val="C0504D">
                        <a:lumMod val="50000"/>
                      </a:srgbClr>
                    </a:solidFill>
                  </a:rPr>
                  <a:t>Catechol</a:t>
                </a:r>
                <a:endParaRPr lang="nl-NL" sz="2800" b="1" dirty="0">
                  <a:solidFill>
                    <a:srgbClr val="C0504D">
                      <a:lumMod val="50000"/>
                    </a:srgbClr>
                  </a:solidFill>
                </a:endParaRPr>
              </a:p>
              <a:p>
                <a:pPr lvl="0"/>
                <a:r>
                  <a:rPr lang="nl-NL" sz="2800" b="1" dirty="0" smtClean="0">
                    <a:solidFill>
                      <a:srgbClr val="C0504D">
                        <a:lumMod val="50000"/>
                      </a:srgbClr>
                    </a:solidFill>
                  </a:rPr>
                  <a:t>Formaldehyde</a:t>
                </a:r>
                <a:endParaRPr lang="nl-NL" sz="2800" b="1" dirty="0">
                  <a:solidFill>
                    <a:srgbClr val="C0504D">
                      <a:lumMod val="50000"/>
                    </a:srgbClr>
                  </a:solidFill>
                </a:endParaRPr>
              </a:p>
              <a:p>
                <a:endParaRPr lang="nl-NL" dirty="0"/>
              </a:p>
            </p:txBody>
          </p:sp>
        </p:grpSp>
        <p:pic>
          <p:nvPicPr>
            <p:cNvPr id="5" name="Afbeelding 4"/>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110653" y="51181"/>
              <a:ext cx="2333482" cy="2311795"/>
            </a:xfrm>
            <a:prstGeom prst="rect">
              <a:avLst/>
            </a:prstGeom>
          </p:spPr>
        </p:pic>
      </p:grpSp>
    </p:spTree>
    <p:extLst>
      <p:ext uri="{BB962C8B-B14F-4D97-AF65-F5344CB8AC3E}">
        <p14:creationId xmlns:p14="http://schemas.microsoft.com/office/powerpoint/2010/main" val="8091073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816048" y="606673"/>
            <a:ext cx="7511904" cy="3231654"/>
          </a:xfrm>
          <a:prstGeom prst="rect">
            <a:avLst/>
          </a:prstGeom>
          <a:noFill/>
        </p:spPr>
        <p:txBody>
          <a:bodyPr wrap="square" rtlCol="0">
            <a:spAutoFit/>
          </a:bodyPr>
          <a:lstStyle/>
          <a:p>
            <a:pPr algn="ctr"/>
            <a:r>
              <a:rPr lang="nl-NL" sz="3600" b="1" dirty="0" err="1">
                <a:solidFill>
                  <a:srgbClr val="0000FF"/>
                </a:solidFill>
              </a:rPr>
              <a:t>Differences</a:t>
            </a:r>
            <a:r>
              <a:rPr lang="nl-NL" sz="3600" b="1" dirty="0">
                <a:solidFill>
                  <a:srgbClr val="0000FF"/>
                </a:solidFill>
              </a:rPr>
              <a:t> in </a:t>
            </a:r>
            <a:r>
              <a:rPr lang="nl-NL" sz="3600" b="1" dirty="0" err="1">
                <a:solidFill>
                  <a:srgbClr val="0000FF"/>
                </a:solidFill>
              </a:rPr>
              <a:t>regulations</a:t>
            </a:r>
            <a:endParaRPr lang="nl-NL" sz="3600" b="1" dirty="0">
              <a:solidFill>
                <a:srgbClr val="0000FF"/>
              </a:solidFill>
            </a:endParaRPr>
          </a:p>
          <a:p>
            <a:endParaRPr lang="nl-NL" sz="2800" dirty="0">
              <a:solidFill>
                <a:srgbClr val="0000FF"/>
              </a:solidFill>
            </a:endParaRPr>
          </a:p>
          <a:p>
            <a:pPr marL="285750" indent="-285750">
              <a:buFont typeface="Arial"/>
              <a:buChar char="•"/>
            </a:pPr>
            <a:r>
              <a:rPr lang="nl-NL" sz="2800" dirty="0" err="1">
                <a:solidFill>
                  <a:srgbClr val="0000FF"/>
                </a:solidFill>
              </a:rPr>
              <a:t>result</a:t>
            </a:r>
            <a:r>
              <a:rPr lang="nl-NL" sz="2800" dirty="0">
                <a:solidFill>
                  <a:srgbClr val="0000FF"/>
                </a:solidFill>
              </a:rPr>
              <a:t> in </a:t>
            </a:r>
            <a:r>
              <a:rPr lang="nl-NL" sz="2800" dirty="0" err="1">
                <a:solidFill>
                  <a:srgbClr val="0000FF"/>
                </a:solidFill>
              </a:rPr>
              <a:t>needless</a:t>
            </a:r>
            <a:r>
              <a:rPr lang="nl-NL" sz="2800" dirty="0">
                <a:solidFill>
                  <a:srgbClr val="0000FF"/>
                </a:solidFill>
              </a:rPr>
              <a:t> </a:t>
            </a:r>
            <a:r>
              <a:rPr lang="nl-NL" sz="2800" dirty="0" err="1">
                <a:solidFill>
                  <a:srgbClr val="0000FF"/>
                </a:solidFill>
              </a:rPr>
              <a:t>destruction</a:t>
            </a:r>
            <a:r>
              <a:rPr lang="nl-NL" sz="2800" dirty="0">
                <a:solidFill>
                  <a:srgbClr val="0000FF"/>
                </a:solidFill>
              </a:rPr>
              <a:t> of </a:t>
            </a:r>
            <a:r>
              <a:rPr lang="nl-NL" sz="2800" dirty="0" err="1">
                <a:solidFill>
                  <a:srgbClr val="0000FF"/>
                </a:solidFill>
              </a:rPr>
              <a:t>healthy</a:t>
            </a:r>
            <a:r>
              <a:rPr lang="nl-NL" sz="2800" dirty="0">
                <a:solidFill>
                  <a:srgbClr val="0000FF"/>
                </a:solidFill>
              </a:rPr>
              <a:t> food in a </a:t>
            </a:r>
            <a:r>
              <a:rPr lang="nl-NL" sz="2800" dirty="0" err="1">
                <a:solidFill>
                  <a:srgbClr val="0000FF"/>
                </a:solidFill>
              </a:rPr>
              <a:t>world</a:t>
            </a:r>
            <a:r>
              <a:rPr lang="nl-NL" sz="2800" dirty="0">
                <a:solidFill>
                  <a:srgbClr val="0000FF"/>
                </a:solidFill>
              </a:rPr>
              <a:t> </a:t>
            </a:r>
            <a:r>
              <a:rPr lang="nl-NL" sz="2800" dirty="0" err="1">
                <a:solidFill>
                  <a:srgbClr val="0000FF"/>
                </a:solidFill>
              </a:rPr>
              <a:t>where</a:t>
            </a:r>
            <a:r>
              <a:rPr lang="nl-NL" sz="2800" dirty="0">
                <a:solidFill>
                  <a:srgbClr val="0000FF"/>
                </a:solidFill>
              </a:rPr>
              <a:t> a </a:t>
            </a:r>
            <a:r>
              <a:rPr lang="nl-NL" sz="2800" dirty="0" err="1">
                <a:solidFill>
                  <a:srgbClr val="0000FF"/>
                </a:solidFill>
              </a:rPr>
              <a:t>billion</a:t>
            </a:r>
            <a:r>
              <a:rPr lang="nl-NL" sz="2800" dirty="0">
                <a:solidFill>
                  <a:srgbClr val="0000FF"/>
                </a:solidFill>
              </a:rPr>
              <a:t> </a:t>
            </a:r>
            <a:r>
              <a:rPr lang="nl-NL" sz="2800" dirty="0" err="1">
                <a:solidFill>
                  <a:srgbClr val="0000FF"/>
                </a:solidFill>
              </a:rPr>
              <a:t>people</a:t>
            </a:r>
            <a:r>
              <a:rPr lang="nl-NL" sz="2800" dirty="0">
                <a:solidFill>
                  <a:srgbClr val="0000FF"/>
                </a:solidFill>
              </a:rPr>
              <a:t> have </a:t>
            </a:r>
            <a:r>
              <a:rPr lang="nl-NL" sz="2800" dirty="0" err="1">
                <a:solidFill>
                  <a:srgbClr val="0000FF"/>
                </a:solidFill>
              </a:rPr>
              <a:t>very</a:t>
            </a:r>
            <a:r>
              <a:rPr lang="nl-NL" sz="2800" dirty="0">
                <a:solidFill>
                  <a:srgbClr val="0000FF"/>
                </a:solidFill>
              </a:rPr>
              <a:t> </a:t>
            </a:r>
            <a:r>
              <a:rPr lang="nl-NL" sz="2800" dirty="0" err="1">
                <a:solidFill>
                  <a:srgbClr val="0000FF"/>
                </a:solidFill>
              </a:rPr>
              <a:t>little</a:t>
            </a:r>
            <a:r>
              <a:rPr lang="nl-NL" sz="2800" dirty="0">
                <a:solidFill>
                  <a:srgbClr val="0000FF"/>
                </a:solidFill>
              </a:rPr>
              <a:t> or no food</a:t>
            </a:r>
          </a:p>
          <a:p>
            <a:endParaRPr lang="nl-NL" sz="2800" dirty="0">
              <a:solidFill>
                <a:srgbClr val="0000FF"/>
              </a:solidFill>
            </a:endParaRPr>
          </a:p>
          <a:p>
            <a:pPr marL="285750" indent="-285750">
              <a:buFont typeface="Arial"/>
              <a:buChar char="•"/>
            </a:pPr>
            <a:r>
              <a:rPr lang="nl-NL" sz="2800" dirty="0" err="1">
                <a:solidFill>
                  <a:srgbClr val="0000FF"/>
                </a:solidFill>
              </a:rPr>
              <a:t>hamper</a:t>
            </a:r>
            <a:r>
              <a:rPr lang="nl-NL" sz="2800" dirty="0">
                <a:solidFill>
                  <a:srgbClr val="0000FF"/>
                </a:solidFill>
              </a:rPr>
              <a:t> </a:t>
            </a:r>
            <a:r>
              <a:rPr lang="nl-NL" sz="2800" dirty="0" err="1">
                <a:solidFill>
                  <a:srgbClr val="0000FF"/>
                </a:solidFill>
              </a:rPr>
              <a:t>international</a:t>
            </a:r>
            <a:r>
              <a:rPr lang="nl-NL" sz="2800" dirty="0">
                <a:solidFill>
                  <a:srgbClr val="0000FF"/>
                </a:solidFill>
              </a:rPr>
              <a:t> </a:t>
            </a:r>
            <a:r>
              <a:rPr lang="nl-NL" sz="2800" dirty="0" err="1">
                <a:solidFill>
                  <a:srgbClr val="0000FF"/>
                </a:solidFill>
              </a:rPr>
              <a:t>trade</a:t>
            </a:r>
            <a:r>
              <a:rPr lang="nl-NL" sz="2800" dirty="0">
                <a:solidFill>
                  <a:srgbClr val="0000FF"/>
                </a:solidFill>
              </a:rPr>
              <a:t> </a:t>
            </a:r>
            <a:r>
              <a:rPr lang="nl-NL" sz="2800" dirty="0" err="1">
                <a:solidFill>
                  <a:srgbClr val="0000FF"/>
                </a:solidFill>
              </a:rPr>
              <a:t>and</a:t>
            </a:r>
            <a:r>
              <a:rPr lang="nl-NL" sz="2800" dirty="0">
                <a:solidFill>
                  <a:srgbClr val="0000FF"/>
                </a:solidFill>
              </a:rPr>
              <a:t> </a:t>
            </a:r>
            <a:r>
              <a:rPr lang="nl-NL" sz="2800" dirty="0" err="1">
                <a:solidFill>
                  <a:srgbClr val="0000FF"/>
                </a:solidFill>
              </a:rPr>
              <a:t>innovation</a:t>
            </a:r>
            <a:endParaRPr lang="nl-NL" sz="2800" dirty="0">
              <a:solidFill>
                <a:srgbClr val="0000FF"/>
              </a:solidFill>
            </a:endParaRPr>
          </a:p>
        </p:txBody>
      </p:sp>
    </p:spTree>
    <p:extLst>
      <p:ext uri="{BB962C8B-B14F-4D97-AF65-F5344CB8AC3E}">
        <p14:creationId xmlns:p14="http://schemas.microsoft.com/office/powerpoint/2010/main" val="3779963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816048" y="375037"/>
            <a:ext cx="7511904" cy="4647427"/>
          </a:xfrm>
          <a:prstGeom prst="rect">
            <a:avLst/>
          </a:prstGeom>
          <a:noFill/>
        </p:spPr>
        <p:txBody>
          <a:bodyPr wrap="square" rtlCol="0">
            <a:spAutoFit/>
          </a:bodyPr>
          <a:lstStyle/>
          <a:p>
            <a:r>
              <a:rPr lang="nl-NL" sz="3600" b="1" dirty="0" smtClean="0">
                <a:solidFill>
                  <a:srgbClr val="660066"/>
                </a:solidFill>
              </a:rPr>
              <a:t>The making of food safety </a:t>
            </a:r>
            <a:r>
              <a:rPr lang="nl-NL" sz="3600" b="1" dirty="0" err="1" smtClean="0">
                <a:solidFill>
                  <a:srgbClr val="660066"/>
                </a:solidFill>
              </a:rPr>
              <a:t>regulations</a:t>
            </a:r>
            <a:endParaRPr lang="nl-NL" sz="3600" b="1" dirty="0" smtClean="0">
              <a:solidFill>
                <a:srgbClr val="660066"/>
              </a:solidFill>
            </a:endParaRPr>
          </a:p>
          <a:p>
            <a:endParaRPr lang="nl-NL" sz="3600" b="1" dirty="0">
              <a:solidFill>
                <a:srgbClr val="660066"/>
              </a:solidFill>
            </a:endParaRPr>
          </a:p>
          <a:p>
            <a:r>
              <a:rPr lang="nl-NL" sz="2800" dirty="0" smtClean="0">
                <a:solidFill>
                  <a:srgbClr val="008000"/>
                </a:solidFill>
              </a:rPr>
              <a:t>The </a:t>
            </a:r>
            <a:r>
              <a:rPr lang="nl-NL" sz="2800" dirty="0" err="1" smtClean="0">
                <a:solidFill>
                  <a:srgbClr val="008000"/>
                </a:solidFill>
              </a:rPr>
              <a:t>main</a:t>
            </a:r>
            <a:r>
              <a:rPr lang="nl-NL" sz="2800" dirty="0" smtClean="0">
                <a:solidFill>
                  <a:srgbClr val="008000"/>
                </a:solidFill>
              </a:rPr>
              <a:t> </a:t>
            </a:r>
            <a:r>
              <a:rPr lang="nl-NL" sz="2800" dirty="0" err="1" smtClean="0">
                <a:solidFill>
                  <a:srgbClr val="008000"/>
                </a:solidFill>
              </a:rPr>
              <a:t>problem</a:t>
            </a:r>
            <a:r>
              <a:rPr lang="nl-NL" sz="2800" dirty="0" smtClean="0">
                <a:solidFill>
                  <a:srgbClr val="008000"/>
                </a:solidFill>
              </a:rPr>
              <a:t> is the </a:t>
            </a:r>
            <a:r>
              <a:rPr lang="nl-NL" sz="2800" dirty="0" err="1" smtClean="0">
                <a:solidFill>
                  <a:srgbClr val="008000"/>
                </a:solidFill>
              </a:rPr>
              <a:t>lack</a:t>
            </a:r>
            <a:r>
              <a:rPr lang="nl-NL" sz="2800" dirty="0" smtClean="0">
                <a:solidFill>
                  <a:srgbClr val="008000"/>
                </a:solidFill>
              </a:rPr>
              <a:t> of </a:t>
            </a:r>
            <a:r>
              <a:rPr lang="nl-NL" sz="2800" dirty="0" err="1" smtClean="0">
                <a:solidFill>
                  <a:srgbClr val="008000"/>
                </a:solidFill>
              </a:rPr>
              <a:t>understanding</a:t>
            </a:r>
            <a:r>
              <a:rPr lang="nl-NL" sz="2800" dirty="0" smtClean="0">
                <a:solidFill>
                  <a:srgbClr val="008000"/>
                </a:solidFill>
              </a:rPr>
              <a:t> of </a:t>
            </a:r>
            <a:r>
              <a:rPr lang="nl-NL" sz="2800" dirty="0" err="1" smtClean="0">
                <a:solidFill>
                  <a:srgbClr val="008000"/>
                </a:solidFill>
              </a:rPr>
              <a:t>toxicity by</a:t>
            </a:r>
            <a:endParaRPr lang="nl-NL" sz="2800" dirty="0" smtClean="0">
              <a:solidFill>
                <a:srgbClr val="008000"/>
              </a:solidFill>
            </a:endParaRPr>
          </a:p>
          <a:p>
            <a:pPr marL="2400300" lvl="4" indent="-571500">
              <a:buFont typeface="Arial"/>
              <a:buChar char="•"/>
            </a:pPr>
            <a:r>
              <a:rPr lang="nl-NL" sz="2800" dirty="0" err="1" smtClean="0">
                <a:solidFill>
                  <a:srgbClr val="008000"/>
                </a:solidFill>
              </a:rPr>
              <a:t>politicians</a:t>
            </a:r>
            <a:endParaRPr lang="nl-NL" sz="2800" dirty="0" smtClean="0">
              <a:solidFill>
                <a:srgbClr val="008000"/>
              </a:solidFill>
            </a:endParaRPr>
          </a:p>
          <a:p>
            <a:pPr marL="2400300" lvl="4" indent="-571500">
              <a:buFont typeface="Arial"/>
              <a:buChar char="•"/>
            </a:pPr>
            <a:r>
              <a:rPr lang="nl-NL" sz="2800" dirty="0" err="1" smtClean="0">
                <a:solidFill>
                  <a:srgbClr val="008000"/>
                </a:solidFill>
              </a:rPr>
              <a:t>general</a:t>
            </a:r>
            <a:r>
              <a:rPr lang="nl-NL" sz="2800" dirty="0" smtClean="0">
                <a:solidFill>
                  <a:srgbClr val="008000"/>
                </a:solidFill>
              </a:rPr>
              <a:t> public</a:t>
            </a:r>
          </a:p>
          <a:p>
            <a:pPr marL="2400300" lvl="4" indent="-571500">
              <a:buFont typeface="Arial"/>
              <a:buChar char="•"/>
            </a:pPr>
            <a:r>
              <a:rPr lang="nl-NL" sz="2800" dirty="0" err="1" smtClean="0">
                <a:solidFill>
                  <a:srgbClr val="008000"/>
                </a:solidFill>
              </a:rPr>
              <a:t>activists</a:t>
            </a:r>
            <a:r>
              <a:rPr lang="nl-NL" sz="2800" dirty="0" smtClean="0">
                <a:solidFill>
                  <a:srgbClr val="008000"/>
                </a:solidFill>
              </a:rPr>
              <a:t> (</a:t>
            </a:r>
            <a:r>
              <a:rPr lang="nl-NL" sz="2800" dirty="0" err="1" smtClean="0">
                <a:solidFill>
                  <a:srgbClr val="008000"/>
                </a:solidFill>
              </a:rPr>
              <a:t>antis</a:t>
            </a:r>
            <a:r>
              <a:rPr lang="nl-NL" sz="2800" dirty="0" smtClean="0">
                <a:solidFill>
                  <a:srgbClr val="008000"/>
                </a:solidFill>
              </a:rPr>
              <a:t>)</a:t>
            </a:r>
          </a:p>
          <a:p>
            <a:pPr marL="2400300" lvl="4" indent="-571500">
              <a:buFont typeface="Arial"/>
              <a:buChar char="•"/>
            </a:pPr>
            <a:r>
              <a:rPr lang="nl-NL" sz="2800" dirty="0">
                <a:solidFill>
                  <a:srgbClr val="008000"/>
                </a:solidFill>
              </a:rPr>
              <a:t>press</a:t>
            </a:r>
            <a:endParaRPr lang="nl-NL" sz="2800" dirty="0" smtClean="0">
              <a:solidFill>
                <a:srgbClr val="008000"/>
              </a:solidFill>
            </a:endParaRPr>
          </a:p>
          <a:p>
            <a:pPr marL="1485900" lvl="2" indent="-571500">
              <a:buFont typeface="Arial"/>
              <a:buChar char="•"/>
            </a:pPr>
            <a:endParaRPr lang="nl-NL" sz="2800" dirty="0">
              <a:solidFill>
                <a:srgbClr val="008000"/>
              </a:solidFill>
            </a:endParaRPr>
          </a:p>
          <a:p>
            <a:r>
              <a:rPr lang="nl-NL" sz="2800" dirty="0">
                <a:solidFill>
                  <a:srgbClr val="008000"/>
                </a:solidFill>
              </a:rPr>
              <a:t>and the strong influence of professional lobbyists</a:t>
            </a:r>
            <a:endParaRPr lang="nl-NL" sz="2800" dirty="0" smtClean="0">
              <a:solidFill>
                <a:srgbClr val="008000"/>
              </a:solidFill>
            </a:endParaRPr>
          </a:p>
        </p:txBody>
      </p:sp>
    </p:spTree>
    <p:extLst>
      <p:ext uri="{BB962C8B-B14F-4D97-AF65-F5344CB8AC3E}">
        <p14:creationId xmlns:p14="http://schemas.microsoft.com/office/powerpoint/2010/main" val="18255961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stretch>
            <a:fillRect/>
          </a:stretch>
        </p:blipFill>
        <p:spPr>
          <a:xfrm>
            <a:off x="1515069" y="271403"/>
            <a:ext cx="5891613" cy="4664194"/>
          </a:xfrm>
          <a:prstGeom prst="rect">
            <a:avLst/>
          </a:prstGeom>
        </p:spPr>
      </p:pic>
    </p:spTree>
    <p:extLst>
      <p:ext uri="{BB962C8B-B14F-4D97-AF65-F5344CB8AC3E}">
        <p14:creationId xmlns:p14="http://schemas.microsoft.com/office/powerpoint/2010/main" val="13521173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eperen 14"/>
          <p:cNvGrpSpPr/>
          <p:nvPr/>
        </p:nvGrpSpPr>
        <p:grpSpPr>
          <a:xfrm>
            <a:off x="254919" y="158657"/>
            <a:ext cx="8634162" cy="6540687"/>
            <a:chOff x="305469" y="205937"/>
            <a:chExt cx="8634162" cy="6540687"/>
          </a:xfrm>
        </p:grpSpPr>
        <p:sp>
          <p:nvSpPr>
            <p:cNvPr id="2" name="Tekstvak 1"/>
            <p:cNvSpPr txBox="1"/>
            <p:nvPr/>
          </p:nvSpPr>
          <p:spPr>
            <a:xfrm>
              <a:off x="691327" y="205937"/>
              <a:ext cx="7813598" cy="584776"/>
            </a:xfrm>
            <a:prstGeom prst="rect">
              <a:avLst/>
            </a:prstGeom>
            <a:noFill/>
          </p:spPr>
          <p:txBody>
            <a:bodyPr wrap="square" rtlCol="0">
              <a:spAutoFit/>
            </a:bodyPr>
            <a:lstStyle/>
            <a:p>
              <a:pPr algn="ctr"/>
              <a:r>
                <a:rPr lang="nl-NL" sz="3200" b="1" dirty="0" smtClean="0">
                  <a:solidFill>
                    <a:srgbClr val="0000FF"/>
                  </a:solidFill>
                </a:rPr>
                <a:t>Absurd </a:t>
              </a:r>
              <a:r>
                <a:rPr lang="nl-NL" sz="3200" b="1" dirty="0" err="1" smtClean="0">
                  <a:solidFill>
                    <a:srgbClr val="0000FF"/>
                  </a:solidFill>
                </a:rPr>
                <a:t>regulations</a:t>
              </a:r>
              <a:endParaRPr lang="nl-NL" sz="3200" b="1" dirty="0">
                <a:solidFill>
                  <a:srgbClr val="0000FF"/>
                </a:solidFill>
              </a:endParaRPr>
            </a:p>
          </p:txBody>
        </p:sp>
        <p:sp>
          <p:nvSpPr>
            <p:cNvPr id="4" name="Tekstvak 3"/>
            <p:cNvSpPr txBox="1"/>
            <p:nvPr/>
          </p:nvSpPr>
          <p:spPr>
            <a:xfrm>
              <a:off x="305469" y="817181"/>
              <a:ext cx="3585252" cy="3970318"/>
            </a:xfrm>
            <a:prstGeom prst="rect">
              <a:avLst/>
            </a:prstGeom>
            <a:noFill/>
          </p:spPr>
          <p:txBody>
            <a:bodyPr wrap="square" rtlCol="0">
              <a:spAutoFit/>
            </a:bodyPr>
            <a:lstStyle/>
            <a:p>
              <a:r>
                <a:rPr lang="en-GB" sz="2800" b="1" dirty="0">
                  <a:solidFill>
                    <a:srgbClr val="FF0000"/>
                  </a:solidFill>
                </a:rPr>
                <a:t>ZERO</a:t>
              </a:r>
              <a:r>
                <a:rPr lang="en-GB" sz="2800" b="1" dirty="0">
                  <a:solidFill>
                    <a:srgbClr val="0000FF"/>
                  </a:solidFill>
                </a:rPr>
                <a:t>-</a:t>
              </a:r>
              <a:r>
                <a:rPr lang="en-GB" sz="2800" b="1" dirty="0" smtClean="0">
                  <a:solidFill>
                    <a:srgbClr val="0000FF"/>
                  </a:solidFill>
                </a:rPr>
                <a:t>TOLERANCE</a:t>
              </a:r>
            </a:p>
            <a:p>
              <a:pPr marL="457200" indent="-457200">
                <a:buFont typeface="Arial"/>
                <a:buChar char="•"/>
              </a:pPr>
              <a:r>
                <a:rPr lang="en-GB" sz="2800" b="1" dirty="0" smtClean="0">
                  <a:solidFill>
                    <a:srgbClr val="0000FF"/>
                  </a:solidFill>
                </a:rPr>
                <a:t>Antibiotics in food</a:t>
              </a:r>
            </a:p>
            <a:p>
              <a:pPr marL="457200" indent="-457200">
                <a:buFont typeface="Arial"/>
                <a:buChar char="•"/>
              </a:pPr>
              <a:endParaRPr lang="en-GB" sz="2800" b="1" dirty="0">
                <a:solidFill>
                  <a:srgbClr val="0000FF"/>
                </a:solidFill>
              </a:endParaRPr>
            </a:p>
            <a:p>
              <a:pPr marL="457200" indent="-457200">
                <a:buFont typeface="Arial"/>
                <a:buChar char="•"/>
              </a:pPr>
              <a:endParaRPr lang="en-GB" sz="2800" b="1" dirty="0" smtClean="0">
                <a:solidFill>
                  <a:srgbClr val="0000FF"/>
                </a:solidFill>
              </a:endParaRPr>
            </a:p>
            <a:p>
              <a:pPr marL="457200" indent="-457200">
                <a:buFont typeface="Arial"/>
                <a:buChar char="•"/>
              </a:pPr>
              <a:endParaRPr lang="en-GB" sz="2800" b="1" dirty="0">
                <a:solidFill>
                  <a:srgbClr val="0000FF"/>
                </a:solidFill>
              </a:endParaRPr>
            </a:p>
            <a:p>
              <a:pPr marL="457200" indent="-457200">
                <a:buFont typeface="Arial"/>
                <a:buChar char="•"/>
              </a:pPr>
              <a:endParaRPr lang="en-GB" sz="2800" b="1" dirty="0" smtClean="0">
                <a:solidFill>
                  <a:srgbClr val="0000FF"/>
                </a:solidFill>
              </a:endParaRPr>
            </a:p>
            <a:p>
              <a:endParaRPr lang="en-GB" sz="2800" b="1" dirty="0" smtClean="0">
                <a:solidFill>
                  <a:srgbClr val="0000FF"/>
                </a:solidFill>
              </a:endParaRPr>
            </a:p>
            <a:p>
              <a:pPr marL="457200" indent="-457200">
                <a:buFont typeface="Arial"/>
                <a:buChar char="•"/>
              </a:pPr>
              <a:endParaRPr lang="en-GB" sz="2800" b="1" dirty="0">
                <a:solidFill>
                  <a:srgbClr val="0000FF"/>
                </a:solidFill>
              </a:endParaRPr>
            </a:p>
            <a:p>
              <a:pPr marL="457200" indent="-457200">
                <a:buFont typeface="Arial"/>
                <a:buChar char="•"/>
              </a:pPr>
              <a:r>
                <a:rPr lang="en-GB" sz="2800" b="1" dirty="0">
                  <a:solidFill>
                    <a:srgbClr val="FF0000"/>
                  </a:solidFill>
                </a:rPr>
                <a:t>Sudan R</a:t>
              </a:r>
              <a:r>
                <a:rPr lang="en-GB" sz="2800" b="1" dirty="0" smtClean="0">
                  <a:solidFill>
                    <a:srgbClr val="FF0000"/>
                  </a:solidFill>
                </a:rPr>
                <a:t>ed</a:t>
              </a:r>
              <a:endParaRPr lang="nl-NL" sz="2800" dirty="0">
                <a:solidFill>
                  <a:srgbClr val="FF0000"/>
                </a:solidFill>
              </a:endParaRPr>
            </a:p>
          </p:txBody>
        </p:sp>
        <p:grpSp>
          <p:nvGrpSpPr>
            <p:cNvPr id="12" name="Groeperen 11"/>
            <p:cNvGrpSpPr/>
            <p:nvPr/>
          </p:nvGrpSpPr>
          <p:grpSpPr>
            <a:xfrm>
              <a:off x="1875886" y="1068498"/>
              <a:ext cx="4781933" cy="2981893"/>
              <a:chOff x="737162" y="2266576"/>
              <a:chExt cx="4781933" cy="2981893"/>
            </a:xfrm>
          </p:grpSpPr>
          <p:pic>
            <p:nvPicPr>
              <p:cNvPr id="3" name="Afbeelding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62705" y="2266576"/>
                <a:ext cx="1255038" cy="1083897"/>
              </a:xfrm>
              <a:prstGeom prst="rect">
                <a:avLst/>
              </a:prstGeom>
            </p:spPr>
          </p:pic>
          <p:grpSp>
            <p:nvGrpSpPr>
              <p:cNvPr id="11" name="Groeperen 10"/>
              <p:cNvGrpSpPr/>
              <p:nvPr/>
            </p:nvGrpSpPr>
            <p:grpSpPr>
              <a:xfrm>
                <a:off x="737162" y="3003695"/>
                <a:ext cx="4781933" cy="2244774"/>
                <a:chOff x="829067" y="2778076"/>
                <a:chExt cx="4781933" cy="2244774"/>
              </a:xfrm>
            </p:grpSpPr>
            <p:grpSp>
              <p:nvGrpSpPr>
                <p:cNvPr id="7" name="Groeperen 6"/>
                <p:cNvGrpSpPr/>
                <p:nvPr/>
              </p:nvGrpSpPr>
              <p:grpSpPr>
                <a:xfrm>
                  <a:off x="829067" y="2870409"/>
                  <a:ext cx="2331217" cy="2152441"/>
                  <a:chOff x="829067" y="2778076"/>
                  <a:chExt cx="2331217" cy="2152441"/>
                </a:xfrm>
              </p:grpSpPr>
              <p:pic>
                <p:nvPicPr>
                  <p:cNvPr id="5" name="Picture 3" descr="E:\Plaatjes\People\babies\Babyweegschaal.tif"/>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65169" y="2778076"/>
                    <a:ext cx="2259012"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kstvak 5"/>
                  <p:cNvSpPr txBox="1"/>
                  <p:nvPr/>
                </p:nvSpPr>
                <p:spPr>
                  <a:xfrm>
                    <a:off x="829067" y="4468852"/>
                    <a:ext cx="2331217" cy="461665"/>
                  </a:xfrm>
                  <a:prstGeom prst="rect">
                    <a:avLst/>
                  </a:prstGeom>
                  <a:noFill/>
                </p:spPr>
                <p:txBody>
                  <a:bodyPr wrap="square" rtlCol="0">
                    <a:spAutoFit/>
                  </a:bodyPr>
                  <a:lstStyle/>
                  <a:p>
                    <a:pPr algn="ctr"/>
                    <a:r>
                      <a:rPr lang="nl-NL" sz="2400" dirty="0">
                        <a:solidFill>
                          <a:srgbClr val="0000FF"/>
                        </a:solidFill>
                      </a:rPr>
                      <a:t>20.000 </a:t>
                    </a:r>
                    <a:r>
                      <a:rPr lang="nl-NL" sz="2400" dirty="0" smtClean="0">
                        <a:solidFill>
                          <a:srgbClr val="0000FF"/>
                        </a:solidFill>
                      </a:rPr>
                      <a:t>kg/</a:t>
                    </a:r>
                    <a:r>
                      <a:rPr lang="nl-NL" sz="2400" dirty="0" err="1" smtClean="0">
                        <a:solidFill>
                          <a:srgbClr val="0000FF"/>
                        </a:solidFill>
                      </a:rPr>
                      <a:t>day</a:t>
                    </a:r>
                    <a:endParaRPr lang="nl-NL" sz="2400" dirty="0">
                      <a:solidFill>
                        <a:srgbClr val="0000FF"/>
                      </a:solidFill>
                    </a:endParaRPr>
                  </a:p>
                </p:txBody>
              </p:sp>
            </p:grpSp>
            <p:grpSp>
              <p:nvGrpSpPr>
                <p:cNvPr id="10" name="Groeperen 9"/>
                <p:cNvGrpSpPr/>
                <p:nvPr/>
              </p:nvGrpSpPr>
              <p:grpSpPr>
                <a:xfrm>
                  <a:off x="3408401" y="2778076"/>
                  <a:ext cx="2202599" cy="2244774"/>
                  <a:chOff x="3408401" y="2778076"/>
                  <a:chExt cx="2202599" cy="2244774"/>
                </a:xfrm>
              </p:grpSpPr>
              <p:pic>
                <p:nvPicPr>
                  <p:cNvPr id="8" name="Picture 4" descr="E:\Plaatjes\People\DRAWINGS\CONSUMER.bmp"/>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653759" y="2778076"/>
                    <a:ext cx="1571625"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kstvak 7"/>
                  <p:cNvSpPr txBox="1">
                    <a:spLocks noChangeArrowheads="1"/>
                  </p:cNvSpPr>
                  <p:nvPr/>
                </p:nvSpPr>
                <p:spPr bwMode="auto">
                  <a:xfrm>
                    <a:off x="3408401" y="4561185"/>
                    <a:ext cx="22025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dirty="0" smtClean="0">
                        <a:solidFill>
                          <a:srgbClr val="0000FF"/>
                        </a:solidFill>
                        <a:latin typeface="+mn-lt"/>
                      </a:rPr>
                      <a:t>800.000 </a:t>
                    </a:r>
                    <a:r>
                      <a:rPr lang="en-GB" dirty="0">
                        <a:solidFill>
                          <a:srgbClr val="0000FF"/>
                        </a:solidFill>
                        <a:latin typeface="+mn-lt"/>
                      </a:rPr>
                      <a:t>kg/</a:t>
                    </a:r>
                    <a:r>
                      <a:rPr lang="en-GB" dirty="0" smtClean="0">
                        <a:solidFill>
                          <a:srgbClr val="0000FF"/>
                        </a:solidFill>
                        <a:latin typeface="+mn-lt"/>
                      </a:rPr>
                      <a:t>day</a:t>
                    </a:r>
                  </a:p>
                </p:txBody>
              </p:sp>
            </p:grpSp>
          </p:grpSp>
        </p:grpSp>
        <p:sp>
          <p:nvSpPr>
            <p:cNvPr id="159" name="Tekstvak 158"/>
            <p:cNvSpPr txBox="1"/>
            <p:nvPr/>
          </p:nvSpPr>
          <p:spPr>
            <a:xfrm>
              <a:off x="773262" y="4867195"/>
              <a:ext cx="4503311" cy="830997"/>
            </a:xfrm>
            <a:prstGeom prst="rect">
              <a:avLst/>
            </a:prstGeom>
            <a:noFill/>
          </p:spPr>
          <p:txBody>
            <a:bodyPr wrap="square" rtlCol="0">
              <a:spAutoFit/>
            </a:bodyPr>
            <a:lstStyle/>
            <a:p>
              <a:r>
                <a:rPr lang="en-GB" sz="2400" dirty="0" err="1" smtClean="0">
                  <a:solidFill>
                    <a:srgbClr val="0000FF"/>
                  </a:solidFill>
                </a:rPr>
                <a:t>ppt</a:t>
              </a:r>
              <a:r>
                <a:rPr lang="en-GB" sz="2400" dirty="0" smtClean="0">
                  <a:solidFill>
                    <a:srgbClr val="0000FF"/>
                  </a:solidFill>
                </a:rPr>
                <a:t>* </a:t>
              </a:r>
              <a:r>
                <a:rPr lang="en-GB" sz="2400" dirty="0">
                  <a:solidFill>
                    <a:srgbClr val="0000FF"/>
                  </a:solidFill>
                </a:rPr>
                <a:t>in products with </a:t>
              </a:r>
              <a:r>
                <a:rPr lang="en-GB" sz="2400">
                  <a:solidFill>
                    <a:srgbClr val="0000FF"/>
                  </a:solidFill>
                </a:rPr>
                <a:t>ingredients </a:t>
              </a:r>
              <a:r>
                <a:rPr lang="en-GB" sz="2400" smtClean="0">
                  <a:solidFill>
                    <a:srgbClr val="0000FF"/>
                  </a:solidFill>
                </a:rPr>
                <a:t>from </a:t>
              </a:r>
              <a:r>
                <a:rPr lang="en-GB" sz="2400" dirty="0">
                  <a:solidFill>
                    <a:srgbClr val="0000FF"/>
                  </a:solidFill>
                </a:rPr>
                <a:t>China</a:t>
              </a:r>
              <a:endParaRPr lang="nl-NL" sz="2400" dirty="0">
                <a:solidFill>
                  <a:srgbClr val="0000FF"/>
                </a:solidFill>
              </a:endParaRPr>
            </a:p>
          </p:txBody>
        </p:sp>
        <p:sp>
          <p:nvSpPr>
            <p:cNvPr id="160" name="Tekstvak 159"/>
            <p:cNvSpPr txBox="1"/>
            <p:nvPr/>
          </p:nvSpPr>
          <p:spPr>
            <a:xfrm>
              <a:off x="716202" y="5915627"/>
              <a:ext cx="4276152" cy="830997"/>
            </a:xfrm>
            <a:prstGeom prst="rect">
              <a:avLst/>
            </a:prstGeom>
            <a:noFill/>
          </p:spPr>
          <p:txBody>
            <a:bodyPr wrap="square" rtlCol="0">
              <a:spAutoFit/>
            </a:bodyPr>
            <a:lstStyle/>
            <a:p>
              <a:r>
                <a:rPr lang="en-GB" sz="2400" dirty="0">
                  <a:solidFill>
                    <a:srgbClr val="0000FF"/>
                  </a:solidFill>
                </a:rPr>
                <a:t> </a:t>
              </a:r>
              <a:r>
                <a:rPr lang="en-GB" sz="2400" dirty="0" smtClean="0">
                  <a:solidFill>
                    <a:srgbClr val="0000FF"/>
                  </a:solidFill>
                </a:rPr>
                <a:t>* About </a:t>
              </a:r>
              <a:r>
                <a:rPr lang="en-GB" sz="2400" dirty="0">
                  <a:solidFill>
                    <a:srgbClr val="0000FF"/>
                  </a:solidFill>
                </a:rPr>
                <a:t>1 </a:t>
              </a:r>
              <a:r>
                <a:rPr lang="en-GB" sz="2400" dirty="0" smtClean="0">
                  <a:solidFill>
                    <a:srgbClr val="0000FF"/>
                  </a:solidFill>
                </a:rPr>
                <a:t>grain of 2mm in an</a:t>
              </a:r>
            </a:p>
            <a:p>
              <a:r>
                <a:rPr lang="en-GB" sz="2400" dirty="0">
                  <a:solidFill>
                    <a:srgbClr val="0000FF"/>
                  </a:solidFill>
                </a:rPr>
                <a:t> </a:t>
              </a:r>
              <a:r>
                <a:rPr lang="en-GB" sz="2400" dirty="0" smtClean="0">
                  <a:solidFill>
                    <a:srgbClr val="0000FF"/>
                  </a:solidFill>
                </a:rPr>
                <a:t>   Olympic swimming pool)</a:t>
              </a:r>
              <a:endParaRPr lang="nl-NL" sz="2400" dirty="0">
                <a:solidFill>
                  <a:srgbClr val="0000FF"/>
                </a:solidFill>
              </a:endParaRPr>
            </a:p>
          </p:txBody>
        </p:sp>
        <p:grpSp>
          <p:nvGrpSpPr>
            <p:cNvPr id="14" name="Groeperen 13"/>
            <p:cNvGrpSpPr/>
            <p:nvPr/>
          </p:nvGrpSpPr>
          <p:grpSpPr>
            <a:xfrm>
              <a:off x="5243768" y="3666788"/>
              <a:ext cx="3695863" cy="2824859"/>
              <a:chOff x="5243768" y="3666788"/>
              <a:chExt cx="3695863" cy="2824859"/>
            </a:xfrm>
          </p:grpSpPr>
          <p:grpSp>
            <p:nvGrpSpPr>
              <p:cNvPr id="158" name="Groeperen 157"/>
              <p:cNvGrpSpPr/>
              <p:nvPr/>
            </p:nvGrpSpPr>
            <p:grpSpPr>
              <a:xfrm>
                <a:off x="5371925" y="3666788"/>
                <a:ext cx="3439548" cy="2347704"/>
                <a:chOff x="4369177" y="3883439"/>
                <a:chExt cx="4436963" cy="2623092"/>
              </a:xfrm>
            </p:grpSpPr>
            <p:pic>
              <p:nvPicPr>
                <p:cNvPr id="157" name="Afbeelding 15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824692" y="3883439"/>
                  <a:ext cx="1981448" cy="2064190"/>
                </a:xfrm>
                <a:prstGeom prst="rect">
                  <a:avLst/>
                </a:prstGeom>
              </p:spPr>
            </p:pic>
            <p:grpSp>
              <p:nvGrpSpPr>
                <p:cNvPr id="88" name="Groeperen 87"/>
                <p:cNvGrpSpPr/>
                <p:nvPr/>
              </p:nvGrpSpPr>
              <p:grpSpPr>
                <a:xfrm>
                  <a:off x="4369177" y="4792017"/>
                  <a:ext cx="2928699" cy="1714514"/>
                  <a:chOff x="4214813" y="357188"/>
                  <a:chExt cx="2928699" cy="1714514"/>
                </a:xfrm>
              </p:grpSpPr>
              <p:grpSp>
                <p:nvGrpSpPr>
                  <p:cNvPr id="89" name="Groep 43"/>
                  <p:cNvGrpSpPr>
                    <a:grpSpLocks/>
                  </p:cNvGrpSpPr>
                  <p:nvPr/>
                </p:nvGrpSpPr>
                <p:grpSpPr bwMode="auto">
                  <a:xfrm>
                    <a:off x="5143425" y="357188"/>
                    <a:ext cx="2000087" cy="1714514"/>
                    <a:chOff x="4214810" y="357166"/>
                    <a:chExt cx="2000264" cy="1714512"/>
                  </a:xfrm>
                </p:grpSpPr>
                <p:grpSp>
                  <p:nvGrpSpPr>
                    <p:cNvPr id="124" name="Groep 31"/>
                    <p:cNvGrpSpPr>
                      <a:grpSpLocks/>
                    </p:cNvGrpSpPr>
                    <p:nvPr/>
                  </p:nvGrpSpPr>
                  <p:grpSpPr bwMode="auto">
                    <a:xfrm>
                      <a:off x="5000630" y="357166"/>
                      <a:ext cx="1214446" cy="1571636"/>
                      <a:chOff x="4167190" y="0"/>
                      <a:chExt cx="1599638" cy="2428868"/>
                    </a:xfrm>
                  </p:grpSpPr>
                  <p:pic>
                    <p:nvPicPr>
                      <p:cNvPr id="147"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143504" y="642918"/>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500562" y="0"/>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167190" y="166670"/>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319590" y="319070"/>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471990" y="471470"/>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214942" y="1214422"/>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776790" y="776270"/>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929190" y="928670"/>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81590" y="1081070"/>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429256" y="1285860"/>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5" name="Groep 19"/>
                    <p:cNvGrpSpPr>
                      <a:grpSpLocks/>
                    </p:cNvGrpSpPr>
                    <p:nvPr/>
                  </p:nvGrpSpPr>
                  <p:grpSpPr bwMode="auto">
                    <a:xfrm>
                      <a:off x="4572002" y="428604"/>
                      <a:ext cx="1214446" cy="1571636"/>
                      <a:chOff x="4167190" y="0"/>
                      <a:chExt cx="1599638" cy="2428868"/>
                    </a:xfrm>
                  </p:grpSpPr>
                  <p:pic>
                    <p:nvPicPr>
                      <p:cNvPr id="137"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143504" y="642918"/>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500562" y="0"/>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167190" y="166670"/>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319590" y="319070"/>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471990" y="471470"/>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214942" y="1214422"/>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776790" y="776270"/>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929190" y="928670"/>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81590" y="1081070"/>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429256" y="1285860"/>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6" name="Groep 20"/>
                    <p:cNvGrpSpPr>
                      <a:grpSpLocks/>
                    </p:cNvGrpSpPr>
                    <p:nvPr/>
                  </p:nvGrpSpPr>
                  <p:grpSpPr bwMode="auto">
                    <a:xfrm>
                      <a:off x="4214812" y="500042"/>
                      <a:ext cx="1214446" cy="1571636"/>
                      <a:chOff x="4167190" y="0"/>
                      <a:chExt cx="1599638" cy="2428868"/>
                    </a:xfrm>
                  </p:grpSpPr>
                  <p:pic>
                    <p:nvPicPr>
                      <p:cNvPr id="127"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143504" y="642918"/>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500562" y="0"/>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167190" y="166670"/>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319590" y="319070"/>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471990" y="471470"/>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214942" y="1214422"/>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776790" y="776270"/>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929190" y="928670"/>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81590" y="1081070"/>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429256" y="1285860"/>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90" name="Groep 42"/>
                  <p:cNvGrpSpPr>
                    <a:grpSpLocks/>
                  </p:cNvGrpSpPr>
                  <p:nvPr/>
                </p:nvGrpSpPr>
                <p:grpSpPr bwMode="auto">
                  <a:xfrm>
                    <a:off x="4214813" y="357188"/>
                    <a:ext cx="2000087" cy="1714514"/>
                    <a:chOff x="4214810" y="357166"/>
                    <a:chExt cx="2000264" cy="1714512"/>
                  </a:xfrm>
                </p:grpSpPr>
                <p:grpSp>
                  <p:nvGrpSpPr>
                    <p:cNvPr id="91" name="Groep 31"/>
                    <p:cNvGrpSpPr>
                      <a:grpSpLocks/>
                    </p:cNvGrpSpPr>
                    <p:nvPr/>
                  </p:nvGrpSpPr>
                  <p:grpSpPr bwMode="auto">
                    <a:xfrm>
                      <a:off x="5000628" y="357166"/>
                      <a:ext cx="1214446" cy="1571636"/>
                      <a:chOff x="4167190" y="0"/>
                      <a:chExt cx="1599638" cy="2428868"/>
                    </a:xfrm>
                  </p:grpSpPr>
                  <p:pic>
                    <p:nvPicPr>
                      <p:cNvPr id="114"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143504" y="642918"/>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500562" y="0"/>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167190" y="166670"/>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319590" y="319070"/>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471990" y="471470"/>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214942" y="1214422"/>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776790" y="776270"/>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929190" y="928670"/>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81590" y="1081070"/>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429256" y="1285860"/>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2" name="Groep 19"/>
                    <p:cNvGrpSpPr>
                      <a:grpSpLocks/>
                    </p:cNvGrpSpPr>
                    <p:nvPr/>
                  </p:nvGrpSpPr>
                  <p:grpSpPr bwMode="auto">
                    <a:xfrm>
                      <a:off x="4572000" y="428604"/>
                      <a:ext cx="1214446" cy="1571636"/>
                      <a:chOff x="4167190" y="0"/>
                      <a:chExt cx="1599638" cy="2428868"/>
                    </a:xfrm>
                  </p:grpSpPr>
                  <p:pic>
                    <p:nvPicPr>
                      <p:cNvPr id="104"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143504" y="642918"/>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500562" y="0"/>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167190" y="166670"/>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319590" y="319070"/>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471990" y="471470"/>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214942" y="1214422"/>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776790" y="776270"/>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929190" y="928670"/>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81590" y="1081070"/>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429256" y="1285860"/>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3" name="Groep 20"/>
                    <p:cNvGrpSpPr>
                      <a:grpSpLocks/>
                    </p:cNvGrpSpPr>
                    <p:nvPr/>
                  </p:nvGrpSpPr>
                  <p:grpSpPr bwMode="auto">
                    <a:xfrm>
                      <a:off x="4214810" y="500042"/>
                      <a:ext cx="1214446" cy="1571636"/>
                      <a:chOff x="4167190" y="0"/>
                      <a:chExt cx="1599638" cy="2428868"/>
                    </a:xfrm>
                  </p:grpSpPr>
                  <p:pic>
                    <p:nvPicPr>
                      <p:cNvPr id="94"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143504" y="642918"/>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500562" y="0"/>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167190" y="166670"/>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319590" y="319070"/>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471990" y="471470"/>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214942" y="1214422"/>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776790" y="776270"/>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929190" y="928670"/>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81590" y="1081070"/>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 name="Picture 1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429256" y="1285860"/>
                        <a:ext cx="337572"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grpSp>
          <p:sp>
            <p:nvSpPr>
              <p:cNvPr id="13" name="Tekstvak 12"/>
              <p:cNvSpPr txBox="1"/>
              <p:nvPr/>
            </p:nvSpPr>
            <p:spPr>
              <a:xfrm>
                <a:off x="5243768" y="6029982"/>
                <a:ext cx="3695863" cy="461665"/>
              </a:xfrm>
              <a:prstGeom prst="rect">
                <a:avLst/>
              </a:prstGeom>
              <a:noFill/>
            </p:spPr>
            <p:txBody>
              <a:bodyPr wrap="square" rtlCol="0">
                <a:spAutoFit/>
              </a:bodyPr>
              <a:lstStyle/>
              <a:p>
                <a:r>
                  <a:rPr lang="nl-NL" sz="2400" dirty="0" smtClean="0">
                    <a:solidFill>
                      <a:srgbClr val="0000FF"/>
                    </a:solidFill>
                  </a:rPr>
                  <a:t>800 l per </a:t>
                </a:r>
                <a:r>
                  <a:rPr lang="nl-NL" sz="2400" dirty="0" err="1" smtClean="0">
                    <a:solidFill>
                      <a:srgbClr val="0000FF"/>
                    </a:solidFill>
                  </a:rPr>
                  <a:t>day</a:t>
                </a:r>
                <a:r>
                  <a:rPr lang="nl-NL" sz="2400" dirty="0" smtClean="0">
                    <a:solidFill>
                      <a:srgbClr val="0000FF"/>
                    </a:solidFill>
                  </a:rPr>
                  <a:t> </a:t>
                </a:r>
                <a:r>
                  <a:rPr lang="nl-NL" sz="2400" dirty="0" err="1">
                    <a:solidFill>
                      <a:srgbClr val="0000FF"/>
                    </a:solidFill>
                  </a:rPr>
                  <a:t>life long</a:t>
                </a:r>
                <a:endParaRPr lang="nl-NL" sz="2400" dirty="0">
                  <a:solidFill>
                    <a:srgbClr val="0000FF"/>
                  </a:solidFill>
                </a:endParaRPr>
              </a:p>
            </p:txBody>
          </p:sp>
        </p:grpSp>
        <p:pic>
          <p:nvPicPr>
            <p:cNvPr id="16" name="Afbeelding 1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97088" y="2309906"/>
              <a:ext cx="1918230" cy="1278820"/>
            </a:xfrm>
            <a:prstGeom prst="rect">
              <a:avLst/>
            </a:prstGeom>
          </p:spPr>
        </p:pic>
        <p:sp>
          <p:nvSpPr>
            <p:cNvPr id="17" name="Tekstvak 16"/>
            <p:cNvSpPr txBox="1"/>
            <p:nvPr/>
          </p:nvSpPr>
          <p:spPr>
            <a:xfrm>
              <a:off x="5910033" y="817181"/>
              <a:ext cx="3029598" cy="523220"/>
            </a:xfrm>
            <a:prstGeom prst="rect">
              <a:avLst/>
            </a:prstGeom>
            <a:noFill/>
          </p:spPr>
          <p:txBody>
            <a:bodyPr wrap="square" rtlCol="0">
              <a:spAutoFit/>
            </a:bodyPr>
            <a:lstStyle/>
            <a:p>
              <a:r>
                <a:rPr lang="nl-NL" sz="2800" b="1" dirty="0" smtClean="0">
                  <a:solidFill>
                    <a:srgbClr val="FF0000"/>
                  </a:solidFill>
                </a:rPr>
                <a:t> = ABSENCE OF ...</a:t>
              </a:r>
              <a:endParaRPr lang="nl-NL" sz="2800" b="1" dirty="0">
                <a:solidFill>
                  <a:srgbClr val="FF0000"/>
                </a:solidFill>
              </a:endParaRPr>
            </a:p>
          </p:txBody>
        </p:sp>
      </p:grpSp>
    </p:spTree>
    <p:extLst>
      <p:ext uri="{BB962C8B-B14F-4D97-AF65-F5344CB8AC3E}">
        <p14:creationId xmlns:p14="http://schemas.microsoft.com/office/powerpoint/2010/main" val="5533837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674688" y="443568"/>
            <a:ext cx="7794625" cy="5970865"/>
          </a:xfrm>
          <a:prstGeom prst="rect">
            <a:avLst/>
          </a:prstGeom>
          <a:noFill/>
        </p:spPr>
        <p:txBody>
          <a:bodyPr wrap="square" rtlCol="0">
            <a:spAutoFit/>
          </a:bodyPr>
          <a:lstStyle/>
          <a:p>
            <a:pPr algn="r"/>
            <a:r>
              <a:rPr lang="en-GB" sz="3200" b="1" dirty="0">
                <a:solidFill>
                  <a:srgbClr val="008000"/>
                </a:solidFill>
              </a:rPr>
              <a:t>The Netherlands, June 2014</a:t>
            </a:r>
          </a:p>
          <a:p>
            <a:pPr algn="r"/>
            <a:r>
              <a:rPr lang="en-GB" sz="3200" b="1" dirty="0">
                <a:solidFill>
                  <a:srgbClr val="008000"/>
                </a:solidFill>
              </a:rPr>
              <a:t>Furazolidon from feed into meat</a:t>
            </a:r>
          </a:p>
          <a:p>
            <a:endParaRPr lang="en-GB" sz="2400" u="sng" dirty="0"/>
          </a:p>
          <a:p>
            <a:pPr marL="342900" indent="-342900">
              <a:spcAft>
                <a:spcPts val="1200"/>
              </a:spcAft>
              <a:buFont typeface="Arial"/>
              <a:buChar char="•"/>
            </a:pPr>
            <a:r>
              <a:rPr lang="en-GB" sz="2400" dirty="0"/>
              <a:t>Average exposure to humans eating meat 1.2 μg per meal (and </a:t>
            </a:r>
            <a:r>
              <a:rPr lang="en-GB" sz="2400" b="1" dirty="0"/>
              <a:t>worst case 8  μg per meal</a:t>
            </a:r>
            <a:r>
              <a:rPr lang="en-GB" sz="2400" dirty="0"/>
              <a:t>)</a:t>
            </a:r>
          </a:p>
          <a:p>
            <a:pPr marL="342900" indent="-342900">
              <a:spcAft>
                <a:spcPts val="1200"/>
              </a:spcAft>
              <a:buFont typeface="Arial"/>
              <a:buChar char="•"/>
            </a:pPr>
            <a:r>
              <a:rPr lang="en-GB" sz="2400" dirty="0"/>
              <a:t>Internationally recognised potential harm at 3  μg per day </a:t>
            </a:r>
            <a:r>
              <a:rPr lang="en-GB" sz="2400" b="1" dirty="0"/>
              <a:t>during a life time</a:t>
            </a:r>
            <a:r>
              <a:rPr lang="en-GB" sz="2400" dirty="0"/>
              <a:t> (i.e. 50 or 70 years)</a:t>
            </a:r>
          </a:p>
          <a:p>
            <a:pPr marL="342900" indent="-342900">
              <a:spcAft>
                <a:spcPts val="1200"/>
              </a:spcAft>
              <a:buFont typeface="Arial"/>
              <a:buChar char="•"/>
            </a:pPr>
            <a:r>
              <a:rPr lang="en-GB" sz="2400" dirty="0"/>
              <a:t>There are NO reports of harmful effects of therapeutic doses of </a:t>
            </a:r>
            <a:r>
              <a:rPr lang="en-GB" sz="2400" b="1" dirty="0"/>
              <a:t>200 mg</a:t>
            </a:r>
            <a:r>
              <a:rPr lang="en-GB" sz="2400" dirty="0"/>
              <a:t> per day during 21 days (WHO)</a:t>
            </a:r>
            <a:r>
              <a:rPr lang="en-GB" sz="2400" b="1" dirty="0">
                <a:solidFill>
                  <a:srgbClr val="FF0000"/>
                </a:solidFill>
              </a:rPr>
              <a:t> - this is 25,000 times more </a:t>
            </a:r>
            <a:r>
              <a:rPr lang="en-GB" sz="2400" dirty="0"/>
              <a:t>than the worst case amount</a:t>
            </a:r>
            <a:endParaRPr lang="en-GB" sz="2400" b="1" dirty="0">
              <a:solidFill>
                <a:srgbClr val="FF0000"/>
              </a:solidFill>
            </a:endParaRPr>
          </a:p>
          <a:p>
            <a:pPr marL="342900" indent="-342900">
              <a:spcAft>
                <a:spcPts val="1200"/>
              </a:spcAft>
              <a:buFont typeface="Arial"/>
              <a:buChar char="•"/>
            </a:pPr>
            <a:r>
              <a:rPr lang="en-GB" sz="2400" dirty="0"/>
              <a:t>Conclusion: the meat is safe</a:t>
            </a:r>
          </a:p>
          <a:p>
            <a:pPr marL="342900" indent="-342900">
              <a:spcAft>
                <a:spcPts val="1200"/>
              </a:spcAft>
              <a:buFont typeface="Arial"/>
              <a:buChar char="•"/>
            </a:pPr>
            <a:r>
              <a:rPr lang="en-GB" sz="2400" dirty="0"/>
              <a:t>Destruction of 2474 calves and 100 companies closed</a:t>
            </a:r>
          </a:p>
          <a:p>
            <a:pPr algn="r">
              <a:spcAft>
                <a:spcPts val="1200"/>
              </a:spcAft>
            </a:pPr>
            <a:r>
              <a:rPr lang="en-GB" sz="2000" i="1" dirty="0"/>
              <a:t>Source: Netherlands Food and Consumer Product Safety Authority</a:t>
            </a:r>
          </a:p>
        </p:txBody>
      </p:sp>
      <p:pic>
        <p:nvPicPr>
          <p:cNvPr id="3" name="Afbeelding 2"/>
          <p:cNvPicPr>
            <a:picLocks noChangeAspect="1"/>
          </p:cNvPicPr>
          <p:nvPr/>
        </p:nvPicPr>
        <p:blipFill>
          <a:blip r:embed="rId3"/>
          <a:stretch>
            <a:fillRect/>
          </a:stretch>
        </p:blipFill>
        <p:spPr>
          <a:xfrm>
            <a:off x="674688" y="443568"/>
            <a:ext cx="1397000" cy="931333"/>
          </a:xfrm>
          <a:prstGeom prst="rect">
            <a:avLst/>
          </a:prstGeom>
        </p:spPr>
      </p:pic>
    </p:spTree>
    <p:extLst>
      <p:ext uri="{BB962C8B-B14F-4D97-AF65-F5344CB8AC3E}">
        <p14:creationId xmlns:p14="http://schemas.microsoft.com/office/powerpoint/2010/main" val="30643432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701778" y="752019"/>
            <a:ext cx="7803103" cy="2677656"/>
          </a:xfrm>
          <a:prstGeom prst="rect">
            <a:avLst/>
          </a:prstGeom>
          <a:noFill/>
        </p:spPr>
        <p:txBody>
          <a:bodyPr wrap="square" rtlCol="0">
            <a:spAutoFit/>
          </a:bodyPr>
          <a:lstStyle/>
          <a:p>
            <a:r>
              <a:rPr lang="en-GB" sz="3200" b="1" dirty="0" smtClean="0">
                <a:solidFill>
                  <a:srgbClr val="008000"/>
                </a:solidFill>
              </a:rPr>
              <a:t>If chemicals have been added </a:t>
            </a:r>
            <a:r>
              <a:rPr lang="en-GB" sz="3200" b="1" dirty="0" smtClean="0">
                <a:solidFill>
                  <a:srgbClr val="FF0000"/>
                </a:solidFill>
              </a:rPr>
              <a:t>illegally</a:t>
            </a:r>
            <a:r>
              <a:rPr lang="en-GB" sz="3200" b="1" dirty="0" smtClean="0">
                <a:solidFill>
                  <a:srgbClr val="008000"/>
                </a:solidFill>
              </a:rPr>
              <a:t>:</a:t>
            </a:r>
          </a:p>
          <a:p>
            <a:endParaRPr lang="en-GB" sz="2400" dirty="0" smtClean="0">
              <a:solidFill>
                <a:srgbClr val="008000"/>
              </a:solidFill>
            </a:endParaRPr>
          </a:p>
          <a:p>
            <a:pPr marL="342900" indent="-342900">
              <a:buFont typeface="Arial"/>
              <a:buChar char="•"/>
            </a:pPr>
            <a:r>
              <a:rPr lang="en-GB" sz="2800" dirty="0" smtClean="0">
                <a:solidFill>
                  <a:srgbClr val="008000"/>
                </a:solidFill>
              </a:rPr>
              <a:t>those responsible should be prosecuted</a:t>
            </a:r>
          </a:p>
          <a:p>
            <a:pPr marL="342900" indent="-342900">
              <a:buFont typeface="Arial"/>
              <a:buChar char="•"/>
            </a:pPr>
            <a:r>
              <a:rPr lang="en-GB" sz="2800" dirty="0" smtClean="0">
                <a:solidFill>
                  <a:srgbClr val="008000"/>
                </a:solidFill>
              </a:rPr>
              <a:t>the product should be confiscated</a:t>
            </a:r>
          </a:p>
          <a:p>
            <a:pPr marL="342900" indent="-342900">
              <a:buFont typeface="Arial"/>
              <a:buChar char="•"/>
            </a:pPr>
            <a:r>
              <a:rPr lang="en-GB" sz="2800" dirty="0" smtClean="0">
                <a:solidFill>
                  <a:srgbClr val="008000"/>
                </a:solidFill>
              </a:rPr>
              <a:t>but </a:t>
            </a:r>
            <a:r>
              <a:rPr lang="en-GB" sz="2800" b="1" u="sng" dirty="0" smtClean="0">
                <a:solidFill>
                  <a:srgbClr val="008000"/>
                </a:solidFill>
              </a:rPr>
              <a:t>if safe</a:t>
            </a:r>
            <a:r>
              <a:rPr lang="en-GB" sz="2800" dirty="0" smtClean="0">
                <a:solidFill>
                  <a:srgbClr val="008000"/>
                </a:solidFill>
              </a:rPr>
              <a:t>, the product should not be destroyed</a:t>
            </a:r>
          </a:p>
          <a:p>
            <a:endParaRPr lang="en-GB" sz="2800" dirty="0">
              <a:solidFill>
                <a:srgbClr val="0000FF"/>
              </a:solidFill>
            </a:endParaRPr>
          </a:p>
        </p:txBody>
      </p:sp>
      <p:pic>
        <p:nvPicPr>
          <p:cNvPr id="3" name="Afbeelding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28794" y="3309975"/>
            <a:ext cx="2324965" cy="1743724"/>
          </a:xfrm>
          <a:prstGeom prst="rect">
            <a:avLst/>
          </a:prstGeom>
        </p:spPr>
      </p:pic>
    </p:spTree>
    <p:extLst>
      <p:ext uri="{BB962C8B-B14F-4D97-AF65-F5344CB8AC3E}">
        <p14:creationId xmlns:p14="http://schemas.microsoft.com/office/powerpoint/2010/main" val="29080789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eperen 8"/>
          <p:cNvGrpSpPr/>
          <p:nvPr/>
        </p:nvGrpSpPr>
        <p:grpSpPr>
          <a:xfrm>
            <a:off x="375106" y="142875"/>
            <a:ext cx="8393788" cy="6134627"/>
            <a:chOff x="375106" y="381000"/>
            <a:chExt cx="8393788" cy="6134627"/>
          </a:xfrm>
        </p:grpSpPr>
        <p:grpSp>
          <p:nvGrpSpPr>
            <p:cNvPr id="49" name="Groeperen 48"/>
            <p:cNvGrpSpPr/>
            <p:nvPr/>
          </p:nvGrpSpPr>
          <p:grpSpPr>
            <a:xfrm>
              <a:off x="375106" y="1311638"/>
              <a:ext cx="8393788" cy="5203989"/>
              <a:chOff x="375106" y="827006"/>
              <a:chExt cx="8393788" cy="5203989"/>
            </a:xfrm>
          </p:grpSpPr>
          <p:sp>
            <p:nvSpPr>
              <p:cNvPr id="2" name="Tekstvak 1"/>
              <p:cNvSpPr txBox="1"/>
              <p:nvPr/>
            </p:nvSpPr>
            <p:spPr>
              <a:xfrm>
                <a:off x="375106" y="5507775"/>
                <a:ext cx="5890898" cy="523220"/>
              </a:xfrm>
              <a:prstGeom prst="rect">
                <a:avLst/>
              </a:prstGeom>
              <a:noFill/>
              <a:ln w="41275" cap="rnd">
                <a:solidFill>
                  <a:srgbClr val="0000FF"/>
                </a:solidFill>
                <a:round/>
              </a:ln>
            </p:spPr>
            <p:txBody>
              <a:bodyPr wrap="square" rtlCol="0">
                <a:spAutoFit/>
              </a:bodyPr>
              <a:lstStyle/>
              <a:p>
                <a:pPr algn="ctr"/>
                <a:r>
                  <a:rPr lang="nl-NL" sz="2800" b="1">
                    <a:solidFill>
                      <a:srgbClr val="0000FF"/>
                    </a:solidFill>
                  </a:rPr>
                  <a:t>Regulators</a:t>
                </a:r>
              </a:p>
            </p:txBody>
          </p:sp>
          <p:sp>
            <p:nvSpPr>
              <p:cNvPr id="3" name="Tekstvak 2"/>
              <p:cNvSpPr txBox="1"/>
              <p:nvPr/>
            </p:nvSpPr>
            <p:spPr>
              <a:xfrm>
                <a:off x="6845840" y="4103880"/>
                <a:ext cx="1923054" cy="523220"/>
              </a:xfrm>
              <a:prstGeom prst="rect">
                <a:avLst/>
              </a:prstGeom>
              <a:noFill/>
              <a:ln w="41275" cap="rnd">
                <a:solidFill>
                  <a:srgbClr val="0000FF"/>
                </a:solidFill>
                <a:round/>
              </a:ln>
            </p:spPr>
            <p:txBody>
              <a:bodyPr wrap="square" rtlCol="0">
                <a:spAutoFit/>
              </a:bodyPr>
              <a:lstStyle/>
              <a:p>
                <a:pPr algn="ctr"/>
                <a:r>
                  <a:rPr lang="nl-NL" sz="2800" b="1">
                    <a:solidFill>
                      <a:srgbClr val="0000FF"/>
                    </a:solidFill>
                  </a:rPr>
                  <a:t>Scientists</a:t>
                </a:r>
              </a:p>
            </p:txBody>
          </p:sp>
          <p:sp>
            <p:nvSpPr>
              <p:cNvPr id="4" name="Tekstvak 3"/>
              <p:cNvSpPr txBox="1"/>
              <p:nvPr/>
            </p:nvSpPr>
            <p:spPr>
              <a:xfrm>
                <a:off x="375106" y="4102167"/>
                <a:ext cx="5890898" cy="523220"/>
              </a:xfrm>
              <a:prstGeom prst="rect">
                <a:avLst/>
              </a:prstGeom>
              <a:noFill/>
              <a:ln w="41275" cap="rnd">
                <a:solidFill>
                  <a:srgbClr val="0000FF"/>
                </a:solidFill>
                <a:round/>
              </a:ln>
            </p:spPr>
            <p:txBody>
              <a:bodyPr wrap="square" rtlCol="0">
                <a:spAutoFit/>
              </a:bodyPr>
              <a:lstStyle/>
              <a:p>
                <a:pPr algn="ctr"/>
                <a:r>
                  <a:rPr lang="nl-NL" sz="2800" b="1">
                    <a:solidFill>
                      <a:srgbClr val="0000FF"/>
                    </a:solidFill>
                  </a:rPr>
                  <a:t>Politicians</a:t>
                </a:r>
              </a:p>
            </p:txBody>
          </p:sp>
          <p:sp>
            <p:nvSpPr>
              <p:cNvPr id="5" name="Tekstvak 4"/>
              <p:cNvSpPr txBox="1"/>
              <p:nvPr/>
            </p:nvSpPr>
            <p:spPr>
              <a:xfrm>
                <a:off x="2132345" y="2386992"/>
                <a:ext cx="2391197" cy="523220"/>
              </a:xfrm>
              <a:prstGeom prst="rect">
                <a:avLst/>
              </a:prstGeom>
              <a:noFill/>
              <a:ln w="41275" cap="rnd">
                <a:solidFill>
                  <a:srgbClr val="0000FF"/>
                </a:solidFill>
                <a:round/>
              </a:ln>
            </p:spPr>
            <p:txBody>
              <a:bodyPr wrap="square" rtlCol="0">
                <a:spAutoFit/>
              </a:bodyPr>
              <a:lstStyle/>
              <a:p>
                <a:pPr algn="ctr"/>
                <a:r>
                  <a:rPr lang="nl-NL" sz="2800" b="1">
                    <a:solidFill>
                      <a:srgbClr val="0000FF"/>
                    </a:solidFill>
                  </a:rPr>
                  <a:t>LOBBYISTS</a:t>
                </a:r>
              </a:p>
            </p:txBody>
          </p:sp>
          <p:sp>
            <p:nvSpPr>
              <p:cNvPr id="7" name="Tekstvak 6"/>
              <p:cNvSpPr txBox="1"/>
              <p:nvPr/>
            </p:nvSpPr>
            <p:spPr>
              <a:xfrm>
                <a:off x="375106" y="827006"/>
                <a:ext cx="2398227" cy="523220"/>
              </a:xfrm>
              <a:prstGeom prst="rect">
                <a:avLst/>
              </a:prstGeom>
              <a:noFill/>
              <a:ln w="41275" cap="rnd">
                <a:solidFill>
                  <a:srgbClr val="0000FF"/>
                </a:solidFill>
                <a:round/>
              </a:ln>
            </p:spPr>
            <p:txBody>
              <a:bodyPr wrap="square" rtlCol="0">
                <a:spAutoFit/>
              </a:bodyPr>
              <a:lstStyle/>
              <a:p>
                <a:pPr algn="ctr"/>
                <a:r>
                  <a:rPr lang="nl-NL" sz="2800" b="1">
                    <a:solidFill>
                      <a:srgbClr val="0000FF"/>
                    </a:solidFill>
                  </a:rPr>
                  <a:t>ACTIVISTS</a:t>
                </a:r>
              </a:p>
            </p:txBody>
          </p:sp>
          <p:sp>
            <p:nvSpPr>
              <p:cNvPr id="16" name="Pijl links en rechts 15"/>
              <p:cNvSpPr/>
              <p:nvPr/>
            </p:nvSpPr>
            <p:spPr>
              <a:xfrm>
                <a:off x="2773333" y="827006"/>
                <a:ext cx="1533887" cy="484632"/>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7" name="Pijl omlaag 16"/>
              <p:cNvSpPr/>
              <p:nvPr/>
            </p:nvSpPr>
            <p:spPr>
              <a:xfrm>
                <a:off x="2588537" y="2910211"/>
                <a:ext cx="1464037" cy="119195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9" name="Pijl omlaag 18"/>
              <p:cNvSpPr/>
              <p:nvPr/>
            </p:nvSpPr>
            <p:spPr>
              <a:xfrm>
                <a:off x="909970" y="1350226"/>
                <a:ext cx="1111250" cy="275194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6" name="Tekstvak 5"/>
              <p:cNvSpPr txBox="1"/>
              <p:nvPr/>
            </p:nvSpPr>
            <p:spPr>
              <a:xfrm>
                <a:off x="4307220" y="827006"/>
                <a:ext cx="2594027" cy="523220"/>
              </a:xfrm>
              <a:prstGeom prst="rect">
                <a:avLst/>
              </a:prstGeom>
              <a:noFill/>
              <a:ln w="41275" cap="rnd">
                <a:solidFill>
                  <a:srgbClr val="0000FF"/>
                </a:solidFill>
                <a:round/>
              </a:ln>
            </p:spPr>
            <p:txBody>
              <a:bodyPr wrap="square" rtlCol="0">
                <a:spAutoFit/>
              </a:bodyPr>
              <a:lstStyle/>
              <a:p>
                <a:pPr algn="ctr"/>
                <a:r>
                  <a:rPr lang="nl-NL" sz="2800">
                    <a:solidFill>
                      <a:srgbClr val="0000FF"/>
                    </a:solidFill>
                  </a:rPr>
                  <a:t>General public</a:t>
                </a:r>
              </a:p>
            </p:txBody>
          </p:sp>
          <p:sp>
            <p:nvSpPr>
              <p:cNvPr id="15" name="Tekstvak 14"/>
              <p:cNvSpPr txBox="1"/>
              <p:nvPr/>
            </p:nvSpPr>
            <p:spPr>
              <a:xfrm>
                <a:off x="4782082" y="2386992"/>
                <a:ext cx="1644303" cy="523220"/>
              </a:xfrm>
              <a:prstGeom prst="rect">
                <a:avLst/>
              </a:prstGeom>
              <a:noFill/>
              <a:ln w="41275" cap="rnd">
                <a:solidFill>
                  <a:srgbClr val="0000FF"/>
                </a:solidFill>
                <a:round/>
              </a:ln>
            </p:spPr>
            <p:txBody>
              <a:bodyPr wrap="square" rtlCol="0">
                <a:spAutoFit/>
              </a:bodyPr>
              <a:lstStyle/>
              <a:p>
                <a:pPr algn="ctr"/>
                <a:r>
                  <a:rPr lang="nl-NL" sz="2800" b="1">
                    <a:solidFill>
                      <a:srgbClr val="0000FF"/>
                    </a:solidFill>
                  </a:rPr>
                  <a:t>PRESS</a:t>
                </a:r>
              </a:p>
            </p:txBody>
          </p:sp>
          <p:sp>
            <p:nvSpPr>
              <p:cNvPr id="18" name="Pijl omhoog en omlaag 17"/>
              <p:cNvSpPr/>
              <p:nvPr/>
            </p:nvSpPr>
            <p:spPr>
              <a:xfrm flipH="1">
                <a:off x="5358171" y="1350226"/>
                <a:ext cx="492125" cy="1036766"/>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1" name="Pijl omlaag 20"/>
              <p:cNvSpPr/>
              <p:nvPr/>
            </p:nvSpPr>
            <p:spPr>
              <a:xfrm>
                <a:off x="5361917" y="2910210"/>
                <a:ext cx="540000" cy="119195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3" name="Pijl omlaag 22"/>
              <p:cNvSpPr/>
              <p:nvPr/>
            </p:nvSpPr>
            <p:spPr>
              <a:xfrm>
                <a:off x="2773333" y="4625387"/>
                <a:ext cx="914761" cy="88238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cxnSp>
            <p:nvCxnSpPr>
              <p:cNvPr id="33" name="Gebogen verbindingslijn 32"/>
              <p:cNvCxnSpPr>
                <a:endCxn id="2" idx="3"/>
              </p:cNvCxnSpPr>
              <p:nvPr/>
            </p:nvCxnSpPr>
            <p:spPr>
              <a:xfrm rot="10800000" flipV="1">
                <a:off x="6266005" y="4625387"/>
                <a:ext cx="1461393" cy="1143997"/>
              </a:xfrm>
              <a:prstGeom prst="bentConnector3">
                <a:avLst>
                  <a:gd name="adj1" fmla="val 1117"/>
                </a:avLst>
              </a:prstGeom>
              <a:ln w="38100">
                <a:tailEnd type="arrow"/>
              </a:ln>
            </p:spPr>
            <p:style>
              <a:lnRef idx="2">
                <a:schemeClr val="accent1"/>
              </a:lnRef>
              <a:fillRef idx="0">
                <a:schemeClr val="accent1"/>
              </a:fillRef>
              <a:effectRef idx="1">
                <a:schemeClr val="accent1"/>
              </a:effectRef>
              <a:fontRef idx="minor">
                <a:schemeClr val="tx1"/>
              </a:fontRef>
            </p:style>
          </p:cxnSp>
          <p:cxnSp>
            <p:nvCxnSpPr>
              <p:cNvPr id="40" name="Rechte verbindingslijn met pijl 39"/>
              <p:cNvCxnSpPr>
                <a:stCxn id="3" idx="1"/>
                <a:endCxn id="4" idx="3"/>
              </p:cNvCxnSpPr>
              <p:nvPr/>
            </p:nvCxnSpPr>
            <p:spPr>
              <a:xfrm flipH="1" flipV="1">
                <a:off x="6266004" y="4363777"/>
                <a:ext cx="579836" cy="1713"/>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cxnSp>
            <p:nvCxnSpPr>
              <p:cNvPr id="44" name="Gebogen verbindingslijn 43"/>
              <p:cNvCxnSpPr>
                <a:endCxn id="6" idx="3"/>
              </p:cNvCxnSpPr>
              <p:nvPr/>
            </p:nvCxnSpPr>
            <p:spPr>
              <a:xfrm rot="16200000" flipV="1">
                <a:off x="5807549" y="2182315"/>
                <a:ext cx="3013549" cy="826151"/>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Rechte verbindingslijn met pijl 47"/>
              <p:cNvCxnSpPr/>
              <p:nvPr/>
            </p:nvCxnSpPr>
            <p:spPr>
              <a:xfrm flipH="1">
                <a:off x="6426385" y="2633224"/>
                <a:ext cx="1301013" cy="15378"/>
              </a:xfrm>
              <a:prstGeom prst="straightConnector1">
                <a:avLst/>
              </a:prstGeom>
              <a:ln w="25400">
                <a:solidFill>
                  <a:srgbClr val="3366FF"/>
                </a:solidFill>
                <a:tailEnd type="arrow"/>
              </a:ln>
            </p:spPr>
            <p:style>
              <a:lnRef idx="2">
                <a:schemeClr val="accent1"/>
              </a:lnRef>
              <a:fillRef idx="0">
                <a:schemeClr val="accent1"/>
              </a:fillRef>
              <a:effectRef idx="1">
                <a:schemeClr val="accent1"/>
              </a:effectRef>
              <a:fontRef idx="minor">
                <a:schemeClr val="tx1"/>
              </a:fontRef>
            </p:style>
          </p:cxnSp>
        </p:grpSp>
        <p:sp>
          <p:nvSpPr>
            <p:cNvPr id="8" name="Tekstvak 7"/>
            <p:cNvSpPr txBox="1"/>
            <p:nvPr/>
          </p:nvSpPr>
          <p:spPr>
            <a:xfrm>
              <a:off x="2379393" y="381000"/>
              <a:ext cx="4385215" cy="584776"/>
            </a:xfrm>
            <a:prstGeom prst="rect">
              <a:avLst/>
            </a:prstGeom>
            <a:noFill/>
          </p:spPr>
          <p:txBody>
            <a:bodyPr wrap="square" rtlCol="0">
              <a:spAutoFit/>
            </a:bodyPr>
            <a:lstStyle/>
            <a:p>
              <a:pPr algn="ctr"/>
              <a:r>
                <a:rPr lang="nl-NL" sz="3200" b="1">
                  <a:solidFill>
                    <a:srgbClr val="FF0000"/>
                  </a:solidFill>
                </a:rPr>
                <a:t>Now</a:t>
              </a:r>
            </a:p>
          </p:txBody>
        </p:sp>
      </p:grpSp>
    </p:spTree>
    <p:extLst>
      <p:ext uri="{BB962C8B-B14F-4D97-AF65-F5344CB8AC3E}">
        <p14:creationId xmlns:p14="http://schemas.microsoft.com/office/powerpoint/2010/main" val="34871797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eperen 8"/>
          <p:cNvGrpSpPr/>
          <p:nvPr/>
        </p:nvGrpSpPr>
        <p:grpSpPr>
          <a:xfrm>
            <a:off x="375106" y="31750"/>
            <a:ext cx="8393788" cy="6055605"/>
            <a:chOff x="375106" y="381000"/>
            <a:chExt cx="8393788" cy="6055605"/>
          </a:xfrm>
        </p:grpSpPr>
        <p:grpSp>
          <p:nvGrpSpPr>
            <p:cNvPr id="11" name="Groeperen 10"/>
            <p:cNvGrpSpPr/>
            <p:nvPr/>
          </p:nvGrpSpPr>
          <p:grpSpPr>
            <a:xfrm>
              <a:off x="375106" y="1232616"/>
              <a:ext cx="8393788" cy="5203989"/>
              <a:chOff x="375106" y="827006"/>
              <a:chExt cx="8393788" cy="5203989"/>
            </a:xfrm>
          </p:grpSpPr>
          <p:sp>
            <p:nvSpPr>
              <p:cNvPr id="2" name="Tekstvak 1"/>
              <p:cNvSpPr txBox="1"/>
              <p:nvPr/>
            </p:nvSpPr>
            <p:spPr>
              <a:xfrm>
                <a:off x="375106" y="5507775"/>
                <a:ext cx="5890898" cy="523220"/>
              </a:xfrm>
              <a:prstGeom prst="rect">
                <a:avLst/>
              </a:prstGeom>
              <a:noFill/>
              <a:ln w="41275" cap="rnd">
                <a:solidFill>
                  <a:srgbClr val="0000FF"/>
                </a:solidFill>
                <a:round/>
              </a:ln>
            </p:spPr>
            <p:txBody>
              <a:bodyPr wrap="square" rtlCol="0">
                <a:spAutoFit/>
              </a:bodyPr>
              <a:lstStyle/>
              <a:p>
                <a:pPr algn="ctr"/>
                <a:r>
                  <a:rPr lang="nl-NL" sz="2800" b="1">
                    <a:solidFill>
                      <a:srgbClr val="0000FF"/>
                    </a:solidFill>
                  </a:rPr>
                  <a:t>Regulators</a:t>
                </a:r>
              </a:p>
            </p:txBody>
          </p:sp>
          <p:sp>
            <p:nvSpPr>
              <p:cNvPr id="3" name="Tekstvak 2"/>
              <p:cNvSpPr txBox="1"/>
              <p:nvPr/>
            </p:nvSpPr>
            <p:spPr>
              <a:xfrm>
                <a:off x="6845840" y="4103880"/>
                <a:ext cx="1923054" cy="523220"/>
              </a:xfrm>
              <a:prstGeom prst="rect">
                <a:avLst/>
              </a:prstGeom>
              <a:noFill/>
              <a:ln w="41275" cap="rnd">
                <a:solidFill>
                  <a:srgbClr val="0000FF"/>
                </a:solidFill>
                <a:round/>
              </a:ln>
            </p:spPr>
            <p:txBody>
              <a:bodyPr wrap="square" rtlCol="0">
                <a:spAutoFit/>
              </a:bodyPr>
              <a:lstStyle/>
              <a:p>
                <a:pPr algn="ctr"/>
                <a:r>
                  <a:rPr lang="nl-NL" sz="2800" b="1">
                    <a:solidFill>
                      <a:srgbClr val="0000FF"/>
                    </a:solidFill>
                  </a:rPr>
                  <a:t>Scientists</a:t>
                </a:r>
              </a:p>
            </p:txBody>
          </p:sp>
          <p:sp>
            <p:nvSpPr>
              <p:cNvPr id="4" name="Tekstvak 3"/>
              <p:cNvSpPr txBox="1"/>
              <p:nvPr/>
            </p:nvSpPr>
            <p:spPr>
              <a:xfrm>
                <a:off x="375106" y="4102167"/>
                <a:ext cx="5890898" cy="523220"/>
              </a:xfrm>
              <a:prstGeom prst="rect">
                <a:avLst/>
              </a:prstGeom>
              <a:noFill/>
              <a:ln w="41275" cap="rnd">
                <a:solidFill>
                  <a:srgbClr val="0000FF"/>
                </a:solidFill>
                <a:round/>
              </a:ln>
            </p:spPr>
            <p:txBody>
              <a:bodyPr wrap="square" rtlCol="0">
                <a:spAutoFit/>
              </a:bodyPr>
              <a:lstStyle/>
              <a:p>
                <a:pPr algn="ctr"/>
                <a:r>
                  <a:rPr lang="nl-NL" sz="2800" b="1">
                    <a:solidFill>
                      <a:srgbClr val="0000FF"/>
                    </a:solidFill>
                  </a:rPr>
                  <a:t>Politicians</a:t>
                </a:r>
              </a:p>
            </p:txBody>
          </p:sp>
          <p:sp>
            <p:nvSpPr>
              <p:cNvPr id="5" name="Tekstvak 4"/>
              <p:cNvSpPr txBox="1"/>
              <p:nvPr/>
            </p:nvSpPr>
            <p:spPr>
              <a:xfrm>
                <a:off x="2132345" y="2386992"/>
                <a:ext cx="2391197" cy="523220"/>
              </a:xfrm>
              <a:prstGeom prst="rect">
                <a:avLst/>
              </a:prstGeom>
              <a:noFill/>
              <a:ln w="41275" cap="rnd">
                <a:solidFill>
                  <a:srgbClr val="0000FF"/>
                </a:solidFill>
                <a:round/>
              </a:ln>
            </p:spPr>
            <p:txBody>
              <a:bodyPr wrap="square" rtlCol="0">
                <a:spAutoFit/>
              </a:bodyPr>
              <a:lstStyle/>
              <a:p>
                <a:pPr algn="ctr"/>
                <a:r>
                  <a:rPr lang="nl-NL" sz="2800" b="1">
                    <a:solidFill>
                      <a:srgbClr val="0000FF"/>
                    </a:solidFill>
                  </a:rPr>
                  <a:t>LOBBYISTS</a:t>
                </a:r>
              </a:p>
            </p:txBody>
          </p:sp>
          <p:sp>
            <p:nvSpPr>
              <p:cNvPr id="7" name="Tekstvak 6"/>
              <p:cNvSpPr txBox="1"/>
              <p:nvPr/>
            </p:nvSpPr>
            <p:spPr>
              <a:xfrm>
                <a:off x="375106" y="827006"/>
                <a:ext cx="2398227" cy="523220"/>
              </a:xfrm>
              <a:prstGeom prst="rect">
                <a:avLst/>
              </a:prstGeom>
              <a:noFill/>
              <a:ln w="41275" cap="rnd">
                <a:solidFill>
                  <a:srgbClr val="0000FF"/>
                </a:solidFill>
                <a:round/>
              </a:ln>
            </p:spPr>
            <p:txBody>
              <a:bodyPr wrap="square" rtlCol="0">
                <a:spAutoFit/>
              </a:bodyPr>
              <a:lstStyle/>
              <a:p>
                <a:pPr algn="ctr"/>
                <a:r>
                  <a:rPr lang="nl-NL" sz="2800" b="1">
                    <a:solidFill>
                      <a:srgbClr val="0000FF"/>
                    </a:solidFill>
                  </a:rPr>
                  <a:t>ACTIVISTS</a:t>
                </a:r>
              </a:p>
            </p:txBody>
          </p:sp>
          <p:sp>
            <p:nvSpPr>
              <p:cNvPr id="16" name="Pijl links en rechts 15"/>
              <p:cNvSpPr/>
              <p:nvPr/>
            </p:nvSpPr>
            <p:spPr>
              <a:xfrm>
                <a:off x="2773333" y="944616"/>
                <a:ext cx="1533887" cy="28800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7" name="Pijl omlaag 16"/>
              <p:cNvSpPr/>
              <p:nvPr/>
            </p:nvSpPr>
            <p:spPr>
              <a:xfrm>
                <a:off x="3040524" y="2910210"/>
                <a:ext cx="431713" cy="119195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9" name="Pijl omlaag 18"/>
              <p:cNvSpPr/>
              <p:nvPr/>
            </p:nvSpPr>
            <p:spPr>
              <a:xfrm>
                <a:off x="1332008" y="1350226"/>
                <a:ext cx="371723" cy="275194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6" name="Tekstvak 5"/>
              <p:cNvSpPr txBox="1"/>
              <p:nvPr/>
            </p:nvSpPr>
            <p:spPr>
              <a:xfrm>
                <a:off x="4307220" y="827006"/>
                <a:ext cx="2594027" cy="523220"/>
              </a:xfrm>
              <a:prstGeom prst="rect">
                <a:avLst/>
              </a:prstGeom>
              <a:noFill/>
              <a:ln w="41275" cap="rnd">
                <a:solidFill>
                  <a:srgbClr val="0000FF"/>
                </a:solidFill>
                <a:round/>
              </a:ln>
            </p:spPr>
            <p:txBody>
              <a:bodyPr wrap="square" rtlCol="0">
                <a:spAutoFit/>
              </a:bodyPr>
              <a:lstStyle/>
              <a:p>
                <a:pPr algn="ctr"/>
                <a:r>
                  <a:rPr lang="nl-NL" sz="2800">
                    <a:solidFill>
                      <a:srgbClr val="0000FF"/>
                    </a:solidFill>
                  </a:rPr>
                  <a:t>General public</a:t>
                </a:r>
              </a:p>
            </p:txBody>
          </p:sp>
          <p:sp>
            <p:nvSpPr>
              <p:cNvPr id="15" name="Tekstvak 14"/>
              <p:cNvSpPr txBox="1"/>
              <p:nvPr/>
            </p:nvSpPr>
            <p:spPr>
              <a:xfrm>
                <a:off x="4782082" y="2386992"/>
                <a:ext cx="1644303" cy="523220"/>
              </a:xfrm>
              <a:prstGeom prst="rect">
                <a:avLst/>
              </a:prstGeom>
              <a:noFill/>
              <a:ln w="41275" cap="rnd">
                <a:solidFill>
                  <a:srgbClr val="0000FF"/>
                </a:solidFill>
                <a:round/>
              </a:ln>
            </p:spPr>
            <p:txBody>
              <a:bodyPr wrap="square" rtlCol="0">
                <a:spAutoFit/>
              </a:bodyPr>
              <a:lstStyle/>
              <a:p>
                <a:pPr algn="ctr"/>
                <a:r>
                  <a:rPr lang="nl-NL" sz="2800" b="1">
                    <a:solidFill>
                      <a:srgbClr val="0000FF"/>
                    </a:solidFill>
                  </a:rPr>
                  <a:t>PRESS</a:t>
                </a:r>
              </a:p>
            </p:txBody>
          </p:sp>
          <p:sp>
            <p:nvSpPr>
              <p:cNvPr id="18" name="Pijl omhoog en omlaag 17"/>
              <p:cNvSpPr/>
              <p:nvPr/>
            </p:nvSpPr>
            <p:spPr>
              <a:xfrm flipH="1">
                <a:off x="5358171" y="1350226"/>
                <a:ext cx="492125" cy="1036766"/>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1" name="Pijl omlaag 20"/>
              <p:cNvSpPr/>
              <p:nvPr/>
            </p:nvSpPr>
            <p:spPr>
              <a:xfrm>
                <a:off x="5361917" y="2910210"/>
                <a:ext cx="540000" cy="119195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3" name="Pijl omlaag 22"/>
              <p:cNvSpPr/>
              <p:nvPr/>
            </p:nvSpPr>
            <p:spPr>
              <a:xfrm>
                <a:off x="2773333" y="4625387"/>
                <a:ext cx="914761" cy="88238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cxnSp>
            <p:nvCxnSpPr>
              <p:cNvPr id="33" name="Gebogen verbindingslijn 32"/>
              <p:cNvCxnSpPr>
                <a:endCxn id="2" idx="3"/>
              </p:cNvCxnSpPr>
              <p:nvPr/>
            </p:nvCxnSpPr>
            <p:spPr>
              <a:xfrm rot="10800000" flipV="1">
                <a:off x="6266005" y="4625387"/>
                <a:ext cx="1461393" cy="1143997"/>
              </a:xfrm>
              <a:prstGeom prst="bentConnector3">
                <a:avLst>
                  <a:gd name="adj1" fmla="val 1117"/>
                </a:avLst>
              </a:prstGeom>
              <a:ln w="635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4" name="Gebogen verbindingslijn 43"/>
              <p:cNvCxnSpPr>
                <a:endCxn id="6" idx="3"/>
              </p:cNvCxnSpPr>
              <p:nvPr/>
            </p:nvCxnSpPr>
            <p:spPr>
              <a:xfrm rot="16200000" flipV="1">
                <a:off x="5807549" y="2182315"/>
                <a:ext cx="3013549" cy="826151"/>
              </a:xfrm>
              <a:prstGeom prst="bentConnector2">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 name="Pijl rechts 7"/>
              <p:cNvSpPr/>
              <p:nvPr/>
            </p:nvSpPr>
            <p:spPr>
              <a:xfrm>
                <a:off x="6266004" y="4102165"/>
                <a:ext cx="579836" cy="484632"/>
              </a:xfrm>
              <a:prstGeom prst="lef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cxnSp>
            <p:nvCxnSpPr>
              <p:cNvPr id="10" name="Rechte verbindingslijn met pijl 9"/>
              <p:cNvCxnSpPr>
                <a:endCxn id="15" idx="3"/>
              </p:cNvCxnSpPr>
              <p:nvPr/>
            </p:nvCxnSpPr>
            <p:spPr>
              <a:xfrm flipH="1">
                <a:off x="6426385" y="2633224"/>
                <a:ext cx="1301013" cy="15378"/>
              </a:xfrm>
              <a:prstGeom prst="straightConnector1">
                <a:avLst/>
              </a:prstGeom>
              <a:ln w="50800">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
          <p:nvSpPr>
            <p:cNvPr id="20" name="Tekstvak 19"/>
            <p:cNvSpPr txBox="1"/>
            <p:nvPr/>
          </p:nvSpPr>
          <p:spPr>
            <a:xfrm>
              <a:off x="2379393" y="381000"/>
              <a:ext cx="4385215" cy="584776"/>
            </a:xfrm>
            <a:prstGeom prst="rect">
              <a:avLst/>
            </a:prstGeom>
            <a:noFill/>
          </p:spPr>
          <p:txBody>
            <a:bodyPr wrap="square" rtlCol="0">
              <a:spAutoFit/>
            </a:bodyPr>
            <a:lstStyle/>
            <a:p>
              <a:pPr algn="ctr"/>
              <a:r>
                <a:rPr lang="nl-NL" sz="3200" b="1">
                  <a:solidFill>
                    <a:srgbClr val="FF0000"/>
                  </a:solidFill>
                </a:rPr>
                <a:t>Future</a:t>
              </a:r>
            </a:p>
          </p:txBody>
        </p:sp>
      </p:grpSp>
    </p:spTree>
    <p:extLst>
      <p:ext uri="{BB962C8B-B14F-4D97-AF65-F5344CB8AC3E}">
        <p14:creationId xmlns:p14="http://schemas.microsoft.com/office/powerpoint/2010/main" val="6037765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eperen 3"/>
          <p:cNvGrpSpPr/>
          <p:nvPr/>
        </p:nvGrpSpPr>
        <p:grpSpPr>
          <a:xfrm>
            <a:off x="461586" y="150012"/>
            <a:ext cx="8220828" cy="4748227"/>
            <a:chOff x="484561" y="1052827"/>
            <a:chExt cx="8220828" cy="4748227"/>
          </a:xfrm>
        </p:grpSpPr>
        <p:sp>
          <p:nvSpPr>
            <p:cNvPr id="2" name="Tekstvak 1"/>
            <p:cNvSpPr txBox="1"/>
            <p:nvPr/>
          </p:nvSpPr>
          <p:spPr>
            <a:xfrm>
              <a:off x="484561" y="1052827"/>
              <a:ext cx="8220828" cy="1815882"/>
            </a:xfrm>
            <a:prstGeom prst="rect">
              <a:avLst/>
            </a:prstGeom>
            <a:noFill/>
          </p:spPr>
          <p:txBody>
            <a:bodyPr wrap="square" rtlCol="0">
              <a:spAutoFit/>
            </a:bodyPr>
            <a:lstStyle/>
            <a:p>
              <a:pPr algn="ctr"/>
              <a:r>
                <a:rPr lang="en-GB" sz="2800" b="1" smtClean="0">
                  <a:solidFill>
                    <a:srgbClr val="008000"/>
                  </a:solidFill>
                </a:rPr>
                <a:t>The Global Harmonization Initiative wants to improve food regulations and remove absurd regulations by obtaining global scientific consensus</a:t>
              </a:r>
            </a:p>
            <a:p>
              <a:pPr algn="ctr"/>
              <a:r>
                <a:rPr lang="en-GB" sz="2800" b="1">
                  <a:solidFill>
                    <a:srgbClr val="FF0000"/>
                  </a:solidFill>
                </a:rPr>
                <a:t>and convincing those who need to know</a:t>
              </a:r>
            </a:p>
          </p:txBody>
        </p:sp>
        <p:pic>
          <p:nvPicPr>
            <p:cNvPr id="3" name="Afbeelding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46023" y="3308886"/>
              <a:ext cx="3851954" cy="2492168"/>
            </a:xfrm>
            <a:prstGeom prst="rect">
              <a:avLst/>
            </a:prstGeom>
          </p:spPr>
        </p:pic>
      </p:grpSp>
    </p:spTree>
    <p:extLst>
      <p:ext uri="{BB962C8B-B14F-4D97-AF65-F5344CB8AC3E}">
        <p14:creationId xmlns:p14="http://schemas.microsoft.com/office/powerpoint/2010/main" val="24941518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817563" y="1368525"/>
            <a:ext cx="7119937" cy="4001096"/>
          </a:xfrm>
          <a:prstGeom prst="rect">
            <a:avLst/>
          </a:prstGeom>
          <a:noFill/>
        </p:spPr>
        <p:txBody>
          <a:bodyPr wrap="square" rtlCol="0">
            <a:spAutoFit/>
          </a:bodyPr>
          <a:lstStyle/>
          <a:p>
            <a:pPr marL="457200" indent="-457200">
              <a:spcAft>
                <a:spcPts val="1200"/>
              </a:spcAft>
              <a:buFont typeface="Arial"/>
              <a:buChar char="•"/>
            </a:pPr>
            <a:r>
              <a:rPr lang="en-GB" sz="2800" dirty="0">
                <a:solidFill>
                  <a:srgbClr val="008000"/>
                </a:solidFill>
              </a:rPr>
              <a:t>Food must correspond to ‘what it says on the tin’ </a:t>
            </a:r>
            <a:r>
              <a:rPr lang="en-GB" sz="2800" dirty="0" smtClean="0">
                <a:solidFill>
                  <a:srgbClr val="008000"/>
                </a:solidFill>
              </a:rPr>
              <a:t>and not contain banned substances</a:t>
            </a:r>
            <a:endParaRPr lang="en-GB" sz="2800" dirty="0">
              <a:solidFill>
                <a:srgbClr val="008000"/>
              </a:solidFill>
            </a:endParaRPr>
          </a:p>
          <a:p>
            <a:pPr marL="457200" indent="-457200">
              <a:spcAft>
                <a:spcPts val="1200"/>
              </a:spcAft>
              <a:buFont typeface="Arial"/>
              <a:buChar char="•"/>
            </a:pPr>
            <a:r>
              <a:rPr lang="en-GB" sz="2800" dirty="0">
                <a:solidFill>
                  <a:srgbClr val="008000"/>
                </a:solidFill>
              </a:rPr>
              <a:t>Otherwise it is </a:t>
            </a:r>
            <a:r>
              <a:rPr lang="en-GB" sz="2800" dirty="0">
                <a:solidFill>
                  <a:srgbClr val="FF0000"/>
                </a:solidFill>
              </a:rPr>
              <a:t>adulterated</a:t>
            </a:r>
            <a:r>
              <a:rPr lang="en-GB" sz="2800" dirty="0">
                <a:solidFill>
                  <a:srgbClr val="008000"/>
                </a:solidFill>
              </a:rPr>
              <a:t> or </a:t>
            </a:r>
            <a:r>
              <a:rPr lang="en-GB" sz="2800" dirty="0" smtClean="0">
                <a:solidFill>
                  <a:srgbClr val="FF0000"/>
                </a:solidFill>
              </a:rPr>
              <a:t>contaminated</a:t>
            </a:r>
            <a:endParaRPr lang="en-GB" sz="2800" dirty="0">
              <a:solidFill>
                <a:srgbClr val="008000"/>
              </a:solidFill>
            </a:endParaRPr>
          </a:p>
          <a:p>
            <a:pPr marL="457200" indent="-457200">
              <a:spcAft>
                <a:spcPts val="1200"/>
              </a:spcAft>
              <a:buFont typeface="Arial"/>
              <a:buChar char="•"/>
            </a:pPr>
            <a:r>
              <a:rPr lang="en-GB" sz="2800" dirty="0">
                <a:solidFill>
                  <a:srgbClr val="008000"/>
                </a:solidFill>
              </a:rPr>
              <a:t>Such </a:t>
            </a:r>
            <a:r>
              <a:rPr lang="en-GB" sz="2800" dirty="0" smtClean="0">
                <a:solidFill>
                  <a:srgbClr val="008000"/>
                </a:solidFill>
              </a:rPr>
              <a:t>food is considered </a:t>
            </a:r>
            <a:r>
              <a:rPr lang="en-GB" sz="2800" dirty="0">
                <a:solidFill>
                  <a:srgbClr val="FF0000"/>
                </a:solidFill>
              </a:rPr>
              <a:t>fraudulent</a:t>
            </a:r>
            <a:r>
              <a:rPr lang="en-GB" sz="2800" dirty="0">
                <a:solidFill>
                  <a:srgbClr val="008000"/>
                </a:solidFill>
              </a:rPr>
              <a:t> or </a:t>
            </a:r>
            <a:r>
              <a:rPr lang="en-GB" sz="2800" dirty="0">
                <a:solidFill>
                  <a:srgbClr val="FF0000"/>
                </a:solidFill>
              </a:rPr>
              <a:t>unsafe</a:t>
            </a:r>
            <a:r>
              <a:rPr lang="en-GB" sz="2800" dirty="0">
                <a:solidFill>
                  <a:srgbClr val="008000"/>
                </a:solidFill>
              </a:rPr>
              <a:t> or </a:t>
            </a:r>
            <a:r>
              <a:rPr lang="en-GB" sz="2800" dirty="0" smtClean="0">
                <a:solidFill>
                  <a:srgbClr val="008000"/>
                </a:solidFill>
              </a:rPr>
              <a:t>both</a:t>
            </a:r>
          </a:p>
          <a:p>
            <a:pPr marL="457200" indent="-457200">
              <a:spcAft>
                <a:spcPts val="1200"/>
              </a:spcAft>
              <a:buFont typeface="Arial"/>
              <a:buChar char="•"/>
            </a:pPr>
            <a:r>
              <a:rPr lang="en-GB" sz="2800" dirty="0" smtClean="0">
                <a:solidFill>
                  <a:srgbClr val="008000"/>
                </a:solidFill>
              </a:rPr>
              <a:t>When discovered, the food containing the</a:t>
            </a:r>
            <a:r>
              <a:rPr lang="en-GB" sz="2800" dirty="0" smtClean="0">
                <a:solidFill>
                  <a:srgbClr val="FF0000"/>
                </a:solidFill>
              </a:rPr>
              <a:t> illegal constituents</a:t>
            </a:r>
            <a:r>
              <a:rPr lang="en-GB" sz="2800" dirty="0" smtClean="0">
                <a:solidFill>
                  <a:srgbClr val="008000"/>
                </a:solidFill>
              </a:rPr>
              <a:t> </a:t>
            </a:r>
            <a:r>
              <a:rPr lang="en-GB" sz="2800" dirty="0">
                <a:solidFill>
                  <a:srgbClr val="008000"/>
                </a:solidFill>
              </a:rPr>
              <a:t>is usually </a:t>
            </a:r>
            <a:r>
              <a:rPr lang="en-GB" sz="2800" dirty="0" smtClean="0">
                <a:solidFill>
                  <a:srgbClr val="008000"/>
                </a:solidFill>
              </a:rPr>
              <a:t>confiscated and </a:t>
            </a:r>
            <a:r>
              <a:rPr lang="en-GB" sz="2800" dirty="0" smtClean="0">
                <a:solidFill>
                  <a:srgbClr val="FF0000"/>
                </a:solidFill>
              </a:rPr>
              <a:t>destroyed</a:t>
            </a:r>
            <a:endParaRPr lang="en-GB" sz="2800" dirty="0">
              <a:solidFill>
                <a:srgbClr val="008000"/>
              </a:solidFill>
            </a:endParaRPr>
          </a:p>
        </p:txBody>
      </p:sp>
      <p:sp>
        <p:nvSpPr>
          <p:cNvPr id="3" name="TextBox 2"/>
          <p:cNvSpPr txBox="1"/>
          <p:nvPr/>
        </p:nvSpPr>
        <p:spPr>
          <a:xfrm>
            <a:off x="2047875" y="476250"/>
            <a:ext cx="4663807" cy="646331"/>
          </a:xfrm>
          <a:prstGeom prst="rect">
            <a:avLst/>
          </a:prstGeom>
          <a:noFill/>
        </p:spPr>
        <p:txBody>
          <a:bodyPr wrap="none" rtlCol="0">
            <a:spAutoFit/>
          </a:bodyPr>
          <a:lstStyle/>
          <a:p>
            <a:r>
              <a:rPr lang="en-GB" sz="3600" dirty="0">
                <a:solidFill>
                  <a:srgbClr val="008000"/>
                </a:solidFill>
                <a:ea typeface="+mj-ea"/>
                <a:cs typeface="+mj-cs"/>
              </a:rPr>
              <a:t>Safe and authentic food</a:t>
            </a:r>
          </a:p>
        </p:txBody>
      </p:sp>
    </p:spTree>
    <p:extLst>
      <p:ext uri="{BB962C8B-B14F-4D97-AF65-F5344CB8AC3E}">
        <p14:creationId xmlns:p14="http://schemas.microsoft.com/office/powerpoint/2010/main" val="3456270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eperen 16"/>
          <p:cNvGrpSpPr/>
          <p:nvPr/>
        </p:nvGrpSpPr>
        <p:grpSpPr>
          <a:xfrm>
            <a:off x="579765" y="-849640"/>
            <a:ext cx="6325860" cy="5262890"/>
            <a:chOff x="579765" y="198110"/>
            <a:chExt cx="6325860" cy="5262890"/>
          </a:xfrm>
        </p:grpSpPr>
        <p:grpSp>
          <p:nvGrpSpPr>
            <p:cNvPr id="6" name="Groeperen 5"/>
            <p:cNvGrpSpPr/>
            <p:nvPr/>
          </p:nvGrpSpPr>
          <p:grpSpPr>
            <a:xfrm>
              <a:off x="1619250" y="1666875"/>
              <a:ext cx="5286375" cy="2841625"/>
              <a:chOff x="1000125" y="1666875"/>
              <a:chExt cx="5286375" cy="2841625"/>
            </a:xfrm>
          </p:grpSpPr>
          <p:cxnSp>
            <p:nvCxnSpPr>
              <p:cNvPr id="3" name="Rechte verbindingslijn 2"/>
              <p:cNvCxnSpPr/>
              <p:nvPr/>
            </p:nvCxnSpPr>
            <p:spPr>
              <a:xfrm>
                <a:off x="1000125" y="1666875"/>
                <a:ext cx="15875" cy="2841625"/>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 name="Rechte verbindingslijn 4"/>
              <p:cNvCxnSpPr/>
              <p:nvPr/>
            </p:nvCxnSpPr>
            <p:spPr>
              <a:xfrm>
                <a:off x="1000125" y="4508500"/>
                <a:ext cx="5286375" cy="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8" name="Rechte verbindingslijn 7"/>
            <p:cNvCxnSpPr/>
            <p:nvPr/>
          </p:nvCxnSpPr>
          <p:spPr>
            <a:xfrm>
              <a:off x="1635125" y="2864257"/>
              <a:ext cx="4217468"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Rechte verbindingslijn met pijl 10"/>
            <p:cNvCxnSpPr/>
            <p:nvPr/>
          </p:nvCxnSpPr>
          <p:spPr>
            <a:xfrm>
              <a:off x="4238625" y="5461000"/>
              <a:ext cx="1825625" cy="0"/>
            </a:xfrm>
            <a:prstGeom prst="straightConnector1">
              <a:avLst/>
            </a:prstGeom>
            <a:ln w="31750">
              <a:solidFill>
                <a:srgbClr val="0000FF"/>
              </a:solidFill>
              <a:tailEnd type="arrow" w="med" len="med"/>
            </a:ln>
          </p:spPr>
          <p:style>
            <a:lnRef idx="2">
              <a:schemeClr val="accent1"/>
            </a:lnRef>
            <a:fillRef idx="0">
              <a:schemeClr val="accent1"/>
            </a:fillRef>
            <a:effectRef idx="1">
              <a:schemeClr val="accent1"/>
            </a:effectRef>
            <a:fontRef idx="minor">
              <a:schemeClr val="tx1"/>
            </a:fontRef>
          </p:style>
        </p:cxnSp>
        <p:sp>
          <p:nvSpPr>
            <p:cNvPr id="12" name="Tekstvak 11"/>
            <p:cNvSpPr txBox="1"/>
            <p:nvPr/>
          </p:nvSpPr>
          <p:spPr>
            <a:xfrm>
              <a:off x="4238625" y="4794250"/>
              <a:ext cx="1825625" cy="523220"/>
            </a:xfrm>
            <a:prstGeom prst="rect">
              <a:avLst/>
            </a:prstGeom>
            <a:noFill/>
          </p:spPr>
          <p:txBody>
            <a:bodyPr wrap="square" rtlCol="0">
              <a:spAutoFit/>
            </a:bodyPr>
            <a:lstStyle/>
            <a:p>
              <a:r>
                <a:rPr lang="nl-NL" sz="2800" b="1">
                  <a:solidFill>
                    <a:srgbClr val="0000FF"/>
                  </a:solidFill>
                </a:rPr>
                <a:t>Dose</a:t>
              </a:r>
            </a:p>
          </p:txBody>
        </p:sp>
        <p:sp>
          <p:nvSpPr>
            <p:cNvPr id="13" name="Tekstvak 12"/>
            <p:cNvSpPr txBox="1"/>
            <p:nvPr/>
          </p:nvSpPr>
          <p:spPr>
            <a:xfrm rot="16200000">
              <a:off x="-777875" y="1555750"/>
              <a:ext cx="3238500" cy="523220"/>
            </a:xfrm>
            <a:prstGeom prst="rect">
              <a:avLst/>
            </a:prstGeom>
            <a:noFill/>
          </p:spPr>
          <p:txBody>
            <a:bodyPr wrap="square" rtlCol="0">
              <a:spAutoFit/>
            </a:bodyPr>
            <a:lstStyle/>
            <a:p>
              <a:r>
                <a:rPr lang="nl-NL" sz="2800" b="1">
                  <a:solidFill>
                    <a:srgbClr val="FF0000"/>
                  </a:solidFill>
                </a:rPr>
                <a:t>Damage</a:t>
              </a:r>
            </a:p>
          </p:txBody>
        </p:sp>
        <p:cxnSp>
          <p:nvCxnSpPr>
            <p:cNvPr id="14" name="Rechte verbindingslijn met pijl 13"/>
            <p:cNvCxnSpPr/>
            <p:nvPr/>
          </p:nvCxnSpPr>
          <p:spPr>
            <a:xfrm flipV="1">
              <a:off x="1311275" y="1753860"/>
              <a:ext cx="0" cy="1605290"/>
            </a:xfrm>
            <a:prstGeom prst="straightConnector1">
              <a:avLst/>
            </a:prstGeom>
            <a:ln w="31750">
              <a:solidFill>
                <a:srgbClr val="FF0000"/>
              </a:solidFill>
              <a:tailEnd type="arrow" w="med" len="med"/>
            </a:ln>
          </p:spPr>
          <p:style>
            <a:lnRef idx="2">
              <a:schemeClr val="accent1"/>
            </a:lnRef>
            <a:fillRef idx="0">
              <a:schemeClr val="accent1"/>
            </a:fillRef>
            <a:effectRef idx="1">
              <a:schemeClr val="accent1"/>
            </a:effectRef>
            <a:fontRef idx="minor">
              <a:schemeClr val="tx1"/>
            </a:fontRef>
          </p:style>
        </p:cxnSp>
      </p:grpSp>
      <p:sp>
        <p:nvSpPr>
          <p:cNvPr id="15" name="Tekstvak 14"/>
          <p:cNvSpPr txBox="1"/>
          <p:nvPr/>
        </p:nvSpPr>
        <p:spPr>
          <a:xfrm>
            <a:off x="579764" y="4572000"/>
            <a:ext cx="7802236" cy="461665"/>
          </a:xfrm>
          <a:prstGeom prst="rect">
            <a:avLst/>
          </a:prstGeom>
          <a:noFill/>
        </p:spPr>
        <p:txBody>
          <a:bodyPr wrap="square" rtlCol="0">
            <a:spAutoFit/>
          </a:bodyPr>
          <a:lstStyle/>
          <a:p>
            <a:r>
              <a:rPr lang="nl-NL" sz="2400" b="1">
                <a:solidFill>
                  <a:srgbClr val="008000"/>
                </a:solidFill>
              </a:rPr>
              <a:t>The perception of the general public</a:t>
            </a:r>
          </a:p>
        </p:txBody>
      </p:sp>
    </p:spTree>
    <p:extLst>
      <p:ext uri="{BB962C8B-B14F-4D97-AF65-F5344CB8AC3E}">
        <p14:creationId xmlns:p14="http://schemas.microsoft.com/office/powerpoint/2010/main" val="32343229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eperen 16"/>
          <p:cNvGrpSpPr/>
          <p:nvPr/>
        </p:nvGrpSpPr>
        <p:grpSpPr>
          <a:xfrm>
            <a:off x="579765" y="-913140"/>
            <a:ext cx="6325860" cy="5262890"/>
            <a:chOff x="579765" y="198110"/>
            <a:chExt cx="6325860" cy="5262890"/>
          </a:xfrm>
        </p:grpSpPr>
        <p:grpSp>
          <p:nvGrpSpPr>
            <p:cNvPr id="6" name="Groeperen 5"/>
            <p:cNvGrpSpPr/>
            <p:nvPr/>
          </p:nvGrpSpPr>
          <p:grpSpPr>
            <a:xfrm>
              <a:off x="1619250" y="1666875"/>
              <a:ext cx="5286375" cy="2841625"/>
              <a:chOff x="1000125" y="1666875"/>
              <a:chExt cx="5286375" cy="2841625"/>
            </a:xfrm>
          </p:grpSpPr>
          <p:cxnSp>
            <p:nvCxnSpPr>
              <p:cNvPr id="3" name="Rechte verbindingslijn 2"/>
              <p:cNvCxnSpPr/>
              <p:nvPr/>
            </p:nvCxnSpPr>
            <p:spPr>
              <a:xfrm>
                <a:off x="1000125" y="1666875"/>
                <a:ext cx="15875" cy="2841625"/>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 name="Rechte verbindingslijn 4"/>
              <p:cNvCxnSpPr/>
              <p:nvPr/>
            </p:nvCxnSpPr>
            <p:spPr>
              <a:xfrm>
                <a:off x="1000125" y="4508500"/>
                <a:ext cx="5286375" cy="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8" name="Rechte verbindingslijn 7"/>
            <p:cNvCxnSpPr/>
            <p:nvPr/>
          </p:nvCxnSpPr>
          <p:spPr>
            <a:xfrm flipV="1">
              <a:off x="1635125" y="1753860"/>
              <a:ext cx="3571875" cy="2754642"/>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Rechte verbindingslijn met pijl 10"/>
            <p:cNvCxnSpPr/>
            <p:nvPr/>
          </p:nvCxnSpPr>
          <p:spPr>
            <a:xfrm>
              <a:off x="4238625" y="5461000"/>
              <a:ext cx="1825625" cy="0"/>
            </a:xfrm>
            <a:prstGeom prst="straightConnector1">
              <a:avLst/>
            </a:prstGeom>
            <a:ln w="31750">
              <a:solidFill>
                <a:srgbClr val="0000FF"/>
              </a:solidFill>
              <a:tailEnd type="arrow" w="med" len="med"/>
            </a:ln>
          </p:spPr>
          <p:style>
            <a:lnRef idx="2">
              <a:schemeClr val="accent1"/>
            </a:lnRef>
            <a:fillRef idx="0">
              <a:schemeClr val="accent1"/>
            </a:fillRef>
            <a:effectRef idx="1">
              <a:schemeClr val="accent1"/>
            </a:effectRef>
            <a:fontRef idx="minor">
              <a:schemeClr val="tx1"/>
            </a:fontRef>
          </p:style>
        </p:cxnSp>
        <p:sp>
          <p:nvSpPr>
            <p:cNvPr id="12" name="Tekstvak 11"/>
            <p:cNvSpPr txBox="1"/>
            <p:nvPr/>
          </p:nvSpPr>
          <p:spPr>
            <a:xfrm>
              <a:off x="4238625" y="4794250"/>
              <a:ext cx="1825625" cy="523220"/>
            </a:xfrm>
            <a:prstGeom prst="rect">
              <a:avLst/>
            </a:prstGeom>
            <a:noFill/>
          </p:spPr>
          <p:txBody>
            <a:bodyPr wrap="square" rtlCol="0">
              <a:spAutoFit/>
            </a:bodyPr>
            <a:lstStyle/>
            <a:p>
              <a:r>
                <a:rPr lang="nl-NL" sz="2800" b="1">
                  <a:solidFill>
                    <a:srgbClr val="0000FF"/>
                  </a:solidFill>
                </a:rPr>
                <a:t>Dose</a:t>
              </a:r>
            </a:p>
          </p:txBody>
        </p:sp>
        <p:sp>
          <p:nvSpPr>
            <p:cNvPr id="13" name="Tekstvak 12"/>
            <p:cNvSpPr txBox="1"/>
            <p:nvPr/>
          </p:nvSpPr>
          <p:spPr>
            <a:xfrm rot="16200000">
              <a:off x="-777875" y="1555750"/>
              <a:ext cx="3238500" cy="523220"/>
            </a:xfrm>
            <a:prstGeom prst="rect">
              <a:avLst/>
            </a:prstGeom>
            <a:noFill/>
          </p:spPr>
          <p:txBody>
            <a:bodyPr wrap="square" rtlCol="0">
              <a:spAutoFit/>
            </a:bodyPr>
            <a:lstStyle/>
            <a:p>
              <a:r>
                <a:rPr lang="nl-NL" sz="2800" b="1">
                  <a:solidFill>
                    <a:srgbClr val="FF0000"/>
                  </a:solidFill>
                </a:rPr>
                <a:t>Damage</a:t>
              </a:r>
            </a:p>
          </p:txBody>
        </p:sp>
        <p:cxnSp>
          <p:nvCxnSpPr>
            <p:cNvPr id="14" name="Rechte verbindingslijn met pijl 13"/>
            <p:cNvCxnSpPr/>
            <p:nvPr/>
          </p:nvCxnSpPr>
          <p:spPr>
            <a:xfrm flipV="1">
              <a:off x="1311275" y="1753860"/>
              <a:ext cx="0" cy="1605290"/>
            </a:xfrm>
            <a:prstGeom prst="straightConnector1">
              <a:avLst/>
            </a:prstGeom>
            <a:ln w="31750">
              <a:solidFill>
                <a:srgbClr val="FF0000"/>
              </a:solidFill>
              <a:tailEnd type="arrow" w="med" len="med"/>
            </a:ln>
          </p:spPr>
          <p:style>
            <a:lnRef idx="2">
              <a:schemeClr val="accent1"/>
            </a:lnRef>
            <a:fillRef idx="0">
              <a:schemeClr val="accent1"/>
            </a:fillRef>
            <a:effectRef idx="1">
              <a:schemeClr val="accent1"/>
            </a:effectRef>
            <a:fontRef idx="minor">
              <a:schemeClr val="tx1"/>
            </a:fontRef>
          </p:style>
        </p:cxnSp>
      </p:grpSp>
      <p:sp>
        <p:nvSpPr>
          <p:cNvPr id="2" name="Tekstvak 1"/>
          <p:cNvSpPr txBox="1"/>
          <p:nvPr/>
        </p:nvSpPr>
        <p:spPr>
          <a:xfrm>
            <a:off x="579764" y="4524375"/>
            <a:ext cx="7802236" cy="461665"/>
          </a:xfrm>
          <a:prstGeom prst="rect">
            <a:avLst/>
          </a:prstGeom>
          <a:noFill/>
        </p:spPr>
        <p:txBody>
          <a:bodyPr wrap="square" rtlCol="0">
            <a:spAutoFit/>
          </a:bodyPr>
          <a:lstStyle/>
          <a:p>
            <a:r>
              <a:rPr lang="nl-NL" sz="2400" b="1">
                <a:solidFill>
                  <a:srgbClr val="008000"/>
                </a:solidFill>
              </a:rPr>
              <a:t>Understanding of most politicians and policy makers</a:t>
            </a:r>
          </a:p>
        </p:txBody>
      </p:sp>
    </p:spTree>
    <p:extLst>
      <p:ext uri="{BB962C8B-B14F-4D97-AF65-F5344CB8AC3E}">
        <p14:creationId xmlns:p14="http://schemas.microsoft.com/office/powerpoint/2010/main" val="3701207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eperen 2"/>
          <p:cNvGrpSpPr/>
          <p:nvPr/>
        </p:nvGrpSpPr>
        <p:grpSpPr>
          <a:xfrm>
            <a:off x="579765" y="-960765"/>
            <a:ext cx="6325860" cy="5262890"/>
            <a:chOff x="579765" y="198110"/>
            <a:chExt cx="6325860" cy="5262890"/>
          </a:xfrm>
        </p:grpSpPr>
        <p:grpSp>
          <p:nvGrpSpPr>
            <p:cNvPr id="4" name="Groeperen 3"/>
            <p:cNvGrpSpPr/>
            <p:nvPr/>
          </p:nvGrpSpPr>
          <p:grpSpPr>
            <a:xfrm>
              <a:off x="1619250" y="1666875"/>
              <a:ext cx="5286375" cy="2841625"/>
              <a:chOff x="1000125" y="1666875"/>
              <a:chExt cx="5286375" cy="2841625"/>
            </a:xfrm>
          </p:grpSpPr>
          <p:cxnSp>
            <p:nvCxnSpPr>
              <p:cNvPr id="10" name="Rechte verbindingslijn 9"/>
              <p:cNvCxnSpPr/>
              <p:nvPr/>
            </p:nvCxnSpPr>
            <p:spPr>
              <a:xfrm>
                <a:off x="1000125" y="1666875"/>
                <a:ext cx="15875" cy="2841625"/>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Rechte verbindingslijn 10"/>
              <p:cNvCxnSpPr/>
              <p:nvPr/>
            </p:nvCxnSpPr>
            <p:spPr>
              <a:xfrm>
                <a:off x="1000125" y="4508500"/>
                <a:ext cx="5286375" cy="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6" name="Rechte verbindingslijn met pijl 5"/>
            <p:cNvCxnSpPr/>
            <p:nvPr/>
          </p:nvCxnSpPr>
          <p:spPr>
            <a:xfrm>
              <a:off x="4238625" y="5461000"/>
              <a:ext cx="1825625" cy="0"/>
            </a:xfrm>
            <a:prstGeom prst="straightConnector1">
              <a:avLst/>
            </a:prstGeom>
            <a:ln w="31750">
              <a:solidFill>
                <a:srgbClr val="0000FF"/>
              </a:solidFill>
              <a:tailEnd type="arrow" w="med" len="med"/>
            </a:ln>
          </p:spPr>
          <p:style>
            <a:lnRef idx="2">
              <a:schemeClr val="accent1"/>
            </a:lnRef>
            <a:fillRef idx="0">
              <a:schemeClr val="accent1"/>
            </a:fillRef>
            <a:effectRef idx="1">
              <a:schemeClr val="accent1"/>
            </a:effectRef>
            <a:fontRef idx="minor">
              <a:schemeClr val="tx1"/>
            </a:fontRef>
          </p:style>
        </p:cxnSp>
        <p:sp>
          <p:nvSpPr>
            <p:cNvPr id="7" name="Tekstvak 6"/>
            <p:cNvSpPr txBox="1"/>
            <p:nvPr/>
          </p:nvSpPr>
          <p:spPr>
            <a:xfrm>
              <a:off x="4238625" y="4794250"/>
              <a:ext cx="1825625" cy="523220"/>
            </a:xfrm>
            <a:prstGeom prst="rect">
              <a:avLst/>
            </a:prstGeom>
            <a:noFill/>
          </p:spPr>
          <p:txBody>
            <a:bodyPr wrap="square" rtlCol="0">
              <a:spAutoFit/>
            </a:bodyPr>
            <a:lstStyle/>
            <a:p>
              <a:r>
                <a:rPr lang="nl-NL" sz="2800" b="1">
                  <a:solidFill>
                    <a:srgbClr val="0000FF"/>
                  </a:solidFill>
                </a:rPr>
                <a:t>Dose</a:t>
              </a:r>
            </a:p>
          </p:txBody>
        </p:sp>
        <p:sp>
          <p:nvSpPr>
            <p:cNvPr id="8" name="Tekstvak 7"/>
            <p:cNvSpPr txBox="1"/>
            <p:nvPr/>
          </p:nvSpPr>
          <p:spPr>
            <a:xfrm rot="16200000">
              <a:off x="-777875" y="1555750"/>
              <a:ext cx="3238500" cy="523220"/>
            </a:xfrm>
            <a:prstGeom prst="rect">
              <a:avLst/>
            </a:prstGeom>
            <a:noFill/>
          </p:spPr>
          <p:txBody>
            <a:bodyPr wrap="square" rtlCol="0">
              <a:spAutoFit/>
            </a:bodyPr>
            <a:lstStyle/>
            <a:p>
              <a:r>
                <a:rPr lang="nl-NL" sz="2800" b="1">
                  <a:solidFill>
                    <a:srgbClr val="FF0000"/>
                  </a:solidFill>
                </a:rPr>
                <a:t>Damage</a:t>
              </a:r>
            </a:p>
          </p:txBody>
        </p:sp>
        <p:cxnSp>
          <p:nvCxnSpPr>
            <p:cNvPr id="9" name="Rechte verbindingslijn met pijl 8"/>
            <p:cNvCxnSpPr/>
            <p:nvPr/>
          </p:nvCxnSpPr>
          <p:spPr>
            <a:xfrm flipV="1">
              <a:off x="1311275" y="1753860"/>
              <a:ext cx="0" cy="1605290"/>
            </a:xfrm>
            <a:prstGeom prst="straightConnector1">
              <a:avLst/>
            </a:prstGeom>
            <a:ln w="31750">
              <a:solidFill>
                <a:srgbClr val="FF0000"/>
              </a:solidFill>
              <a:tailEnd type="arrow" w="med" len="med"/>
            </a:ln>
          </p:spPr>
          <p:style>
            <a:lnRef idx="2">
              <a:schemeClr val="accent1"/>
            </a:lnRef>
            <a:fillRef idx="0">
              <a:schemeClr val="accent1"/>
            </a:fillRef>
            <a:effectRef idx="1">
              <a:schemeClr val="accent1"/>
            </a:effectRef>
            <a:fontRef idx="minor">
              <a:schemeClr val="tx1"/>
            </a:fontRef>
          </p:style>
        </p:cxnSp>
      </p:grpSp>
      <p:pic>
        <p:nvPicPr>
          <p:cNvPr id="14" name="Afbeelding 13"/>
          <p:cNvPicPr>
            <a:picLocks noChangeAspect="1"/>
          </p:cNvPicPr>
          <p:nvPr/>
        </p:nvPicPr>
        <p:blipFill>
          <a:blip r:embed="rId3">
            <a:clrChange>
              <a:clrFrom>
                <a:srgbClr val="FFFFFF"/>
              </a:clrFrom>
              <a:clrTo>
                <a:srgbClr val="FFFFFF">
                  <a:alpha val="0"/>
                </a:srgbClr>
              </a:clrTo>
            </a:clrChange>
          </a:blip>
          <a:stretch>
            <a:fillRect/>
          </a:stretch>
        </p:blipFill>
        <p:spPr>
          <a:xfrm rot="446373">
            <a:off x="2465423" y="107470"/>
            <a:ext cx="3800405" cy="3476154"/>
          </a:xfrm>
          <a:prstGeom prst="rect">
            <a:avLst/>
          </a:prstGeom>
        </p:spPr>
      </p:pic>
      <p:cxnSp>
        <p:nvCxnSpPr>
          <p:cNvPr id="16" name="Rechte verbindingslijn 15"/>
          <p:cNvCxnSpPr/>
          <p:nvPr/>
        </p:nvCxnSpPr>
        <p:spPr>
          <a:xfrm>
            <a:off x="2794000" y="3000375"/>
            <a:ext cx="0" cy="814657"/>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17" name="Tekstvak 16"/>
          <p:cNvSpPr txBox="1"/>
          <p:nvPr/>
        </p:nvSpPr>
        <p:spPr>
          <a:xfrm>
            <a:off x="1492250" y="3862657"/>
            <a:ext cx="2238375" cy="523220"/>
          </a:xfrm>
          <a:prstGeom prst="rect">
            <a:avLst/>
          </a:prstGeom>
          <a:noFill/>
        </p:spPr>
        <p:txBody>
          <a:bodyPr wrap="square" rtlCol="0">
            <a:spAutoFit/>
          </a:bodyPr>
          <a:lstStyle/>
          <a:p>
            <a:r>
              <a:rPr lang="nl-NL" sz="2800" b="1">
                <a:solidFill>
                  <a:srgbClr val="0000FF"/>
                </a:solidFill>
              </a:rPr>
              <a:t>Threshold</a:t>
            </a:r>
          </a:p>
        </p:txBody>
      </p:sp>
      <p:sp>
        <p:nvSpPr>
          <p:cNvPr id="15" name="Tekstvak 14"/>
          <p:cNvSpPr txBox="1"/>
          <p:nvPr/>
        </p:nvSpPr>
        <p:spPr>
          <a:xfrm>
            <a:off x="579764" y="4476750"/>
            <a:ext cx="8119736" cy="830997"/>
          </a:xfrm>
          <a:prstGeom prst="rect">
            <a:avLst/>
          </a:prstGeom>
          <a:noFill/>
        </p:spPr>
        <p:txBody>
          <a:bodyPr wrap="square" rtlCol="0">
            <a:spAutoFit/>
          </a:bodyPr>
          <a:lstStyle/>
          <a:p>
            <a:r>
              <a:rPr lang="nl-NL" sz="2400" b="1" dirty="0" err="1">
                <a:solidFill>
                  <a:srgbClr val="008000"/>
                </a:solidFill>
              </a:rPr>
              <a:t>Toxicologists</a:t>
            </a:r>
            <a:r>
              <a:rPr lang="nl-NL" sz="2400" b="1" dirty="0" smtClean="0">
                <a:solidFill>
                  <a:srgbClr val="008000"/>
                </a:solidFill>
              </a:rPr>
              <a:t>: </a:t>
            </a:r>
            <a:r>
              <a:rPr lang="nl-NL" sz="2400" b="1" dirty="0" err="1" smtClean="0">
                <a:solidFill>
                  <a:srgbClr val="008000"/>
                </a:solidFill>
              </a:rPr>
              <a:t>agree</a:t>
            </a:r>
            <a:r>
              <a:rPr lang="nl-NL" sz="2400" b="1" dirty="0" smtClean="0">
                <a:solidFill>
                  <a:srgbClr val="008000"/>
                </a:solidFill>
              </a:rPr>
              <a:t> </a:t>
            </a:r>
            <a:r>
              <a:rPr lang="nl-NL" sz="2400" b="1" dirty="0" err="1">
                <a:solidFill>
                  <a:srgbClr val="008000"/>
                </a:solidFill>
              </a:rPr>
              <a:t>there</a:t>
            </a:r>
            <a:r>
              <a:rPr lang="nl-NL" sz="2400" b="1" dirty="0">
                <a:solidFill>
                  <a:srgbClr val="008000"/>
                </a:solidFill>
              </a:rPr>
              <a:t> is a </a:t>
            </a:r>
            <a:r>
              <a:rPr lang="nl-NL" sz="2400" b="1" dirty="0" err="1">
                <a:solidFill>
                  <a:srgbClr val="008000"/>
                </a:solidFill>
              </a:rPr>
              <a:t>threshold</a:t>
            </a:r>
            <a:r>
              <a:rPr lang="nl-NL" sz="2400" b="1" dirty="0">
                <a:solidFill>
                  <a:srgbClr val="008000"/>
                </a:solidFill>
              </a:rPr>
              <a:t> of no concern </a:t>
            </a:r>
            <a:r>
              <a:rPr lang="nl-NL" sz="2400" b="1" dirty="0" smtClean="0">
                <a:solidFill>
                  <a:srgbClr val="008000"/>
                </a:solidFill>
              </a:rPr>
              <a:t>(NOAEL: No </a:t>
            </a:r>
            <a:r>
              <a:rPr lang="nl-NL" sz="2400" b="1" dirty="0" err="1" smtClean="0">
                <a:solidFill>
                  <a:srgbClr val="008000"/>
                </a:solidFill>
              </a:rPr>
              <a:t>Observed</a:t>
            </a:r>
            <a:r>
              <a:rPr lang="nl-NL" sz="2400" b="1" dirty="0" smtClean="0">
                <a:solidFill>
                  <a:srgbClr val="008000"/>
                </a:solidFill>
              </a:rPr>
              <a:t> </a:t>
            </a:r>
            <a:r>
              <a:rPr lang="nl-NL" sz="2400" b="1" dirty="0">
                <a:solidFill>
                  <a:srgbClr val="008000"/>
                </a:solidFill>
              </a:rPr>
              <a:t>A</a:t>
            </a:r>
            <a:r>
              <a:rPr lang="nl-NL" sz="2400" b="1" dirty="0" smtClean="0">
                <a:solidFill>
                  <a:srgbClr val="008000"/>
                </a:solidFill>
              </a:rPr>
              <a:t>dverse </a:t>
            </a:r>
            <a:r>
              <a:rPr lang="nl-NL" sz="2400" b="1" dirty="0">
                <a:solidFill>
                  <a:srgbClr val="008000"/>
                </a:solidFill>
              </a:rPr>
              <a:t>E</a:t>
            </a:r>
            <a:r>
              <a:rPr lang="nl-NL" sz="2400" b="1" dirty="0" smtClean="0">
                <a:solidFill>
                  <a:srgbClr val="008000"/>
                </a:solidFill>
              </a:rPr>
              <a:t>ffect </a:t>
            </a:r>
            <a:r>
              <a:rPr lang="nl-NL" sz="2400" b="1" dirty="0">
                <a:solidFill>
                  <a:srgbClr val="008000"/>
                </a:solidFill>
              </a:rPr>
              <a:t>L</a:t>
            </a:r>
            <a:r>
              <a:rPr lang="nl-NL" sz="2400" b="1" dirty="0" smtClean="0">
                <a:solidFill>
                  <a:srgbClr val="008000"/>
                </a:solidFill>
              </a:rPr>
              <a:t>evel</a:t>
            </a:r>
            <a:r>
              <a:rPr lang="nl-NL" sz="2400" b="1" dirty="0">
                <a:solidFill>
                  <a:srgbClr val="008000"/>
                </a:solidFill>
              </a:rPr>
              <a:t>). </a:t>
            </a:r>
            <a:r>
              <a:rPr lang="nl-NL" sz="2400" b="1" dirty="0" err="1">
                <a:solidFill>
                  <a:srgbClr val="008000"/>
                </a:solidFill>
              </a:rPr>
              <a:t>All</a:t>
            </a:r>
            <a:r>
              <a:rPr lang="nl-NL" sz="2400" b="1" dirty="0">
                <a:solidFill>
                  <a:srgbClr val="008000"/>
                </a:solidFill>
              </a:rPr>
              <a:t> food </a:t>
            </a:r>
            <a:r>
              <a:rPr lang="nl-NL" sz="2400" b="1" dirty="0" err="1">
                <a:solidFill>
                  <a:srgbClr val="008000"/>
                </a:solidFill>
              </a:rPr>
              <a:t>contains</a:t>
            </a:r>
            <a:r>
              <a:rPr lang="nl-NL" sz="2400" b="1" dirty="0">
                <a:solidFill>
                  <a:srgbClr val="008000"/>
                </a:solidFill>
              </a:rPr>
              <a:t> </a:t>
            </a:r>
            <a:r>
              <a:rPr lang="nl-NL" sz="2400" b="1" dirty="0" err="1">
                <a:solidFill>
                  <a:srgbClr val="008000"/>
                </a:solidFill>
              </a:rPr>
              <a:t>toxins</a:t>
            </a:r>
            <a:r>
              <a:rPr lang="nl-NL" sz="2400" b="1" dirty="0">
                <a:solidFill>
                  <a:srgbClr val="008000"/>
                </a:solidFill>
              </a:rPr>
              <a:t>.</a:t>
            </a:r>
          </a:p>
        </p:txBody>
      </p:sp>
    </p:spTree>
    <p:extLst>
      <p:ext uri="{BB962C8B-B14F-4D97-AF65-F5344CB8AC3E}">
        <p14:creationId xmlns:p14="http://schemas.microsoft.com/office/powerpoint/2010/main" val="8586803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500063" y="253216"/>
            <a:ext cx="8143875" cy="3970318"/>
          </a:xfrm>
          <a:prstGeom prst="rect">
            <a:avLst/>
          </a:prstGeom>
          <a:noFill/>
        </p:spPr>
        <p:txBody>
          <a:bodyPr wrap="square" rtlCol="0">
            <a:spAutoFit/>
          </a:bodyPr>
          <a:lstStyle/>
          <a:p>
            <a:pPr algn="ctr"/>
            <a:r>
              <a:rPr lang="en-GB" sz="2800" b="1" dirty="0">
                <a:solidFill>
                  <a:srgbClr val="008000"/>
                </a:solidFill>
              </a:rPr>
              <a:t>Evolution</a:t>
            </a:r>
          </a:p>
          <a:p>
            <a:endParaRPr lang="en-GB" sz="2800" dirty="0">
              <a:solidFill>
                <a:srgbClr val="008000"/>
              </a:solidFill>
            </a:endParaRPr>
          </a:p>
          <a:p>
            <a:r>
              <a:rPr lang="en-GB" sz="2800" dirty="0">
                <a:solidFill>
                  <a:srgbClr val="008000"/>
                </a:solidFill>
              </a:rPr>
              <a:t>Humans and their predecessors have been exposed to all those most scary chemicals for millions of years and developed a </a:t>
            </a:r>
            <a:r>
              <a:rPr lang="en-GB" sz="2800" b="1" dirty="0">
                <a:solidFill>
                  <a:srgbClr val="008000"/>
                </a:solidFill>
              </a:rPr>
              <a:t>biological system</a:t>
            </a:r>
            <a:r>
              <a:rPr lang="en-GB" sz="2800" dirty="0">
                <a:solidFill>
                  <a:srgbClr val="008000"/>
                </a:solidFill>
              </a:rPr>
              <a:t> (with liver, kidneys, etc.) to cope with them or even use them beneficially.</a:t>
            </a:r>
          </a:p>
          <a:p>
            <a:endParaRPr lang="en-GB" sz="2800" dirty="0">
              <a:solidFill>
                <a:srgbClr val="008000"/>
              </a:solidFill>
            </a:endParaRPr>
          </a:p>
          <a:p>
            <a:r>
              <a:rPr lang="en-GB" sz="2800" b="1" dirty="0">
                <a:solidFill>
                  <a:srgbClr val="008000"/>
                </a:solidFill>
              </a:rPr>
              <a:t>The system, however, can be overloaded and then the chemical becomes toxic.</a:t>
            </a:r>
          </a:p>
        </p:txBody>
      </p:sp>
    </p:spTree>
    <p:extLst>
      <p:ext uri="{BB962C8B-B14F-4D97-AF65-F5344CB8AC3E}">
        <p14:creationId xmlns:p14="http://schemas.microsoft.com/office/powerpoint/2010/main" val="41698115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eperen 7"/>
          <p:cNvGrpSpPr/>
          <p:nvPr/>
        </p:nvGrpSpPr>
        <p:grpSpPr>
          <a:xfrm>
            <a:off x="219743" y="214507"/>
            <a:ext cx="8704515" cy="5574176"/>
            <a:chOff x="247815" y="549154"/>
            <a:chExt cx="8704515" cy="5574176"/>
          </a:xfrm>
        </p:grpSpPr>
        <p:sp>
          <p:nvSpPr>
            <p:cNvPr id="2" name="Tekstvak 1"/>
            <p:cNvSpPr txBox="1"/>
            <p:nvPr/>
          </p:nvSpPr>
          <p:spPr>
            <a:xfrm>
              <a:off x="247815" y="4307448"/>
              <a:ext cx="8704515" cy="1815882"/>
            </a:xfrm>
            <a:prstGeom prst="rect">
              <a:avLst/>
            </a:prstGeom>
            <a:noFill/>
          </p:spPr>
          <p:txBody>
            <a:bodyPr wrap="square" rtlCol="0">
              <a:spAutoFit/>
            </a:bodyPr>
            <a:lstStyle/>
            <a:p>
              <a:pPr algn="ctr"/>
              <a:r>
                <a:rPr lang="en-GB" sz="2800" dirty="0" smtClean="0">
                  <a:solidFill>
                    <a:srgbClr val="0000FF"/>
                  </a:solidFill>
                </a:rPr>
                <a:t>‘Poison </a:t>
              </a:r>
              <a:r>
                <a:rPr lang="en-GB" sz="2800" dirty="0">
                  <a:solidFill>
                    <a:srgbClr val="0000FF"/>
                  </a:solidFill>
                </a:rPr>
                <a:t>is in everything, and no thing is without poison. The dosage makes it either a poison or a remedy</a:t>
              </a:r>
              <a:r>
                <a:rPr lang="en-GB" sz="2800" dirty="0" smtClean="0">
                  <a:solidFill>
                    <a:srgbClr val="0000FF"/>
                  </a:solidFill>
                </a:rPr>
                <a:t>.’ </a:t>
              </a:r>
            </a:p>
            <a:p>
              <a:pPr algn="ctr"/>
              <a:r>
                <a:rPr lang="en-GB" sz="2800" dirty="0" smtClean="0"/>
                <a:t>Or as we would say it today:</a:t>
              </a:r>
            </a:p>
            <a:p>
              <a:pPr algn="ctr"/>
              <a:r>
                <a:rPr lang="en-GB" sz="2800" b="1" dirty="0" smtClean="0">
                  <a:solidFill>
                    <a:srgbClr val="FF0000"/>
                  </a:solidFill>
                </a:rPr>
                <a:t>There </a:t>
              </a:r>
              <a:r>
                <a:rPr lang="en-GB" sz="2800" b="1" dirty="0">
                  <a:solidFill>
                    <a:srgbClr val="FF0000"/>
                  </a:solidFill>
                </a:rPr>
                <a:t>are no toxic substances, only toxic </a:t>
              </a:r>
              <a:r>
                <a:rPr lang="en-GB" sz="2800" b="1" dirty="0" smtClean="0">
                  <a:solidFill>
                    <a:srgbClr val="FF0000"/>
                  </a:solidFill>
                </a:rPr>
                <a:t>doses</a:t>
              </a:r>
              <a:endParaRPr lang="en-GB" sz="2800" b="1" dirty="0">
                <a:solidFill>
                  <a:srgbClr val="FF0000"/>
                </a:solidFill>
              </a:endParaRPr>
            </a:p>
          </p:txBody>
        </p:sp>
        <p:grpSp>
          <p:nvGrpSpPr>
            <p:cNvPr id="7" name="Groeperen 6"/>
            <p:cNvGrpSpPr/>
            <p:nvPr/>
          </p:nvGrpSpPr>
          <p:grpSpPr>
            <a:xfrm>
              <a:off x="516691" y="549154"/>
              <a:ext cx="8166763" cy="3706795"/>
              <a:chOff x="386802" y="549154"/>
              <a:chExt cx="8166763" cy="3706795"/>
            </a:xfrm>
          </p:grpSpPr>
          <p:pic>
            <p:nvPicPr>
              <p:cNvPr id="3" name="Afbeelding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6802" y="549154"/>
                <a:ext cx="5265334" cy="3706795"/>
              </a:xfrm>
              <a:prstGeom prst="rect">
                <a:avLst/>
              </a:prstGeom>
            </p:spPr>
          </p:pic>
          <p:pic>
            <p:nvPicPr>
              <p:cNvPr id="4" name="Afbeelding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94778" y="549154"/>
                <a:ext cx="2258787" cy="3288493"/>
              </a:xfrm>
              <a:prstGeom prst="rect">
                <a:avLst/>
              </a:prstGeom>
            </p:spPr>
          </p:pic>
        </p:grpSp>
      </p:grpSp>
      <p:sp>
        <p:nvSpPr>
          <p:cNvPr id="5" name="Tijdelijke aanduiding voor dianummer 4"/>
          <p:cNvSpPr>
            <a:spLocks noGrp="1"/>
          </p:cNvSpPr>
          <p:nvPr>
            <p:ph type="sldNum" sz="quarter" idx="12"/>
          </p:nvPr>
        </p:nvSpPr>
        <p:spPr>
          <a:xfrm>
            <a:off x="6553200" y="5895975"/>
            <a:ext cx="2133600" cy="365125"/>
          </a:xfrm>
        </p:spPr>
        <p:txBody>
          <a:bodyPr/>
          <a:lstStyle/>
          <a:p>
            <a:fld id="{1474C920-00D8-9744-BC00-65EF2D8E5A39}" type="slidenum">
              <a:rPr lang="en-GB" smtClean="0"/>
              <a:t>24</a:t>
            </a:fld>
            <a:endParaRPr lang="en-GB" dirty="0"/>
          </a:p>
        </p:txBody>
      </p:sp>
    </p:spTree>
    <p:extLst>
      <p:ext uri="{BB962C8B-B14F-4D97-AF65-F5344CB8AC3E}">
        <p14:creationId xmlns:p14="http://schemas.microsoft.com/office/powerpoint/2010/main" val="25569124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vak 14"/>
          <p:cNvSpPr txBox="1"/>
          <p:nvPr/>
        </p:nvSpPr>
        <p:spPr>
          <a:xfrm>
            <a:off x="817889" y="2682874"/>
            <a:ext cx="7706986" cy="461665"/>
          </a:xfrm>
          <a:prstGeom prst="rect">
            <a:avLst/>
          </a:prstGeom>
          <a:noFill/>
        </p:spPr>
        <p:txBody>
          <a:bodyPr wrap="square" rtlCol="0">
            <a:spAutoFit/>
          </a:bodyPr>
          <a:lstStyle/>
          <a:p>
            <a:r>
              <a:rPr lang="nl-NL" sz="2400" b="1" dirty="0" err="1" smtClean="0">
                <a:solidFill>
                  <a:srgbClr val="008000"/>
                </a:solidFill>
              </a:rPr>
              <a:t>Scientists</a:t>
            </a:r>
            <a:r>
              <a:rPr lang="nl-NL" sz="2400" b="1" dirty="0" smtClean="0">
                <a:solidFill>
                  <a:srgbClr val="008000"/>
                </a:solidFill>
              </a:rPr>
              <a:t>: </a:t>
            </a:r>
            <a:r>
              <a:rPr lang="nl-NL" sz="2400" b="1" dirty="0" err="1" smtClean="0">
                <a:solidFill>
                  <a:srgbClr val="008000"/>
                </a:solidFill>
              </a:rPr>
              <a:t>Still</a:t>
            </a:r>
            <a:r>
              <a:rPr lang="nl-NL" sz="2400" b="1" dirty="0" smtClean="0">
                <a:solidFill>
                  <a:srgbClr val="008000"/>
                </a:solidFill>
              </a:rPr>
              <a:t> </a:t>
            </a:r>
            <a:r>
              <a:rPr lang="nl-NL" sz="2400" b="1" dirty="0" err="1" smtClean="0">
                <a:solidFill>
                  <a:srgbClr val="008000"/>
                </a:solidFill>
              </a:rPr>
              <a:t>debating</a:t>
            </a:r>
            <a:r>
              <a:rPr lang="nl-NL" sz="2400" b="1" dirty="0" smtClean="0">
                <a:solidFill>
                  <a:srgbClr val="008000"/>
                </a:solidFill>
              </a:rPr>
              <a:t> the </a:t>
            </a:r>
            <a:r>
              <a:rPr lang="nl-NL" sz="2400" b="1" dirty="0" err="1" smtClean="0">
                <a:solidFill>
                  <a:srgbClr val="008000"/>
                </a:solidFill>
              </a:rPr>
              <a:t>detailed</a:t>
            </a:r>
            <a:r>
              <a:rPr lang="nl-NL" sz="2400" b="1" dirty="0" smtClean="0">
                <a:solidFill>
                  <a:srgbClr val="008000"/>
                </a:solidFill>
              </a:rPr>
              <a:t> </a:t>
            </a:r>
            <a:r>
              <a:rPr lang="nl-NL" sz="2400" b="1" dirty="0" err="1" smtClean="0">
                <a:solidFill>
                  <a:srgbClr val="008000"/>
                </a:solidFill>
              </a:rPr>
              <a:t>shape</a:t>
            </a:r>
            <a:r>
              <a:rPr lang="nl-NL" sz="2400" b="1" dirty="0" smtClean="0">
                <a:solidFill>
                  <a:srgbClr val="008000"/>
                </a:solidFill>
              </a:rPr>
              <a:t> at low doses</a:t>
            </a:r>
            <a:endParaRPr lang="nl-NL" sz="2400" b="1" dirty="0">
              <a:solidFill>
                <a:srgbClr val="008000"/>
              </a:solidFill>
            </a:endParaRPr>
          </a:p>
        </p:txBody>
      </p:sp>
      <p:pic>
        <p:nvPicPr>
          <p:cNvPr id="18" name="Picture 17"/>
          <p:cNvPicPr>
            <a:picLocks noChangeAspect="1"/>
          </p:cNvPicPr>
          <p:nvPr/>
        </p:nvPicPr>
        <p:blipFill>
          <a:blip r:embed="rId3"/>
          <a:stretch>
            <a:fillRect/>
          </a:stretch>
        </p:blipFill>
        <p:spPr>
          <a:xfrm>
            <a:off x="793750" y="424259"/>
            <a:ext cx="7715250" cy="1832372"/>
          </a:xfrm>
          <a:prstGeom prst="rect">
            <a:avLst/>
          </a:prstGeom>
        </p:spPr>
      </p:pic>
      <p:pic>
        <p:nvPicPr>
          <p:cNvPr id="2" name="Picture 1"/>
          <p:cNvPicPr>
            <a:picLocks noChangeAspect="1"/>
          </p:cNvPicPr>
          <p:nvPr/>
        </p:nvPicPr>
        <p:blipFill>
          <a:blip r:embed="rId4"/>
          <a:stretch>
            <a:fillRect/>
          </a:stretch>
        </p:blipFill>
        <p:spPr>
          <a:xfrm>
            <a:off x="1152525" y="3292475"/>
            <a:ext cx="2997200" cy="2705100"/>
          </a:xfrm>
          <a:prstGeom prst="rect">
            <a:avLst/>
          </a:prstGeom>
        </p:spPr>
      </p:pic>
      <p:sp>
        <p:nvSpPr>
          <p:cNvPr id="5" name="TextBox 4"/>
          <p:cNvSpPr txBox="1"/>
          <p:nvPr/>
        </p:nvSpPr>
        <p:spPr>
          <a:xfrm>
            <a:off x="4778203" y="3847256"/>
            <a:ext cx="4000500" cy="1815882"/>
          </a:xfrm>
          <a:prstGeom prst="rect">
            <a:avLst/>
          </a:prstGeom>
          <a:noFill/>
        </p:spPr>
        <p:txBody>
          <a:bodyPr wrap="square" rtlCol="0">
            <a:spAutoFit/>
          </a:bodyPr>
          <a:lstStyle/>
          <a:p>
            <a:r>
              <a:rPr lang="en-GB" sz="2800" dirty="0" smtClean="0"/>
              <a:t>A more detailed look at the </a:t>
            </a:r>
            <a:r>
              <a:rPr lang="en-GB" sz="2800" dirty="0" err="1" smtClean="0"/>
              <a:t>hormetic</a:t>
            </a:r>
            <a:r>
              <a:rPr lang="en-GB" sz="2800" dirty="0" smtClean="0"/>
              <a:t> respons</a:t>
            </a:r>
            <a:r>
              <a:rPr lang="en-GB" sz="2800" dirty="0"/>
              <a:t>e</a:t>
            </a:r>
            <a:r>
              <a:rPr lang="en-GB" sz="2800" dirty="0" smtClean="0"/>
              <a:t> (note: </a:t>
            </a:r>
            <a:r>
              <a:rPr lang="en-GB" sz="2800" b="1" dirty="0" smtClean="0"/>
              <a:t>Not</a:t>
            </a:r>
            <a:r>
              <a:rPr lang="en-GB" sz="2800" dirty="0" smtClean="0"/>
              <a:t> consensus among GHI scientists!)</a:t>
            </a:r>
            <a:endParaRPr lang="en-GB" sz="2800" dirty="0"/>
          </a:p>
        </p:txBody>
      </p:sp>
      <p:sp>
        <p:nvSpPr>
          <p:cNvPr id="12" name="TextBox 11"/>
          <p:cNvSpPr txBox="1"/>
          <p:nvPr/>
        </p:nvSpPr>
        <p:spPr>
          <a:xfrm>
            <a:off x="1152525" y="43259"/>
            <a:ext cx="1830700" cy="369332"/>
          </a:xfrm>
          <a:prstGeom prst="rect">
            <a:avLst/>
          </a:prstGeom>
          <a:noFill/>
        </p:spPr>
        <p:txBody>
          <a:bodyPr wrap="none" rtlCol="0">
            <a:spAutoFit/>
          </a:bodyPr>
          <a:lstStyle/>
          <a:p>
            <a:r>
              <a:rPr lang="en-GB" dirty="0" smtClean="0"/>
              <a:t>Two-stage-linear</a:t>
            </a:r>
            <a:endParaRPr lang="en-GB" dirty="0"/>
          </a:p>
        </p:txBody>
      </p:sp>
      <p:sp>
        <p:nvSpPr>
          <p:cNvPr id="13" name="TextBox 12"/>
          <p:cNvSpPr txBox="1"/>
          <p:nvPr/>
        </p:nvSpPr>
        <p:spPr>
          <a:xfrm>
            <a:off x="3698875" y="86677"/>
            <a:ext cx="3080891" cy="369332"/>
          </a:xfrm>
          <a:prstGeom prst="rect">
            <a:avLst/>
          </a:prstGeom>
          <a:noFill/>
        </p:spPr>
        <p:txBody>
          <a:bodyPr wrap="none" rtlCol="0">
            <a:spAutoFit/>
          </a:bodyPr>
          <a:lstStyle/>
          <a:p>
            <a:r>
              <a:rPr lang="en-GB" dirty="0" smtClean="0"/>
              <a:t>Threshold (hockey-stick shape)</a:t>
            </a:r>
            <a:endParaRPr lang="en-GB" dirty="0"/>
          </a:p>
        </p:txBody>
      </p:sp>
      <p:sp>
        <p:nvSpPr>
          <p:cNvPr id="19" name="TextBox 18"/>
          <p:cNvSpPr txBox="1"/>
          <p:nvPr/>
        </p:nvSpPr>
        <p:spPr>
          <a:xfrm>
            <a:off x="6699250" y="79375"/>
            <a:ext cx="2079453" cy="369332"/>
          </a:xfrm>
          <a:prstGeom prst="rect">
            <a:avLst/>
          </a:prstGeom>
          <a:noFill/>
        </p:spPr>
        <p:txBody>
          <a:bodyPr wrap="none" rtlCol="0">
            <a:spAutoFit/>
          </a:bodyPr>
          <a:lstStyle/>
          <a:p>
            <a:r>
              <a:rPr lang="en-GB" dirty="0" err="1" smtClean="0"/>
              <a:t>Hormesis</a:t>
            </a:r>
            <a:r>
              <a:rPr lang="en-GB" dirty="0" smtClean="0"/>
              <a:t> (J-shaped)</a:t>
            </a:r>
            <a:endParaRPr lang="en-GB" dirty="0"/>
          </a:p>
        </p:txBody>
      </p:sp>
      <p:sp>
        <p:nvSpPr>
          <p:cNvPr id="20" name="TextBox 19"/>
          <p:cNvSpPr txBox="1"/>
          <p:nvPr/>
        </p:nvSpPr>
        <p:spPr>
          <a:xfrm>
            <a:off x="817889" y="2256631"/>
            <a:ext cx="4083169" cy="369332"/>
          </a:xfrm>
          <a:prstGeom prst="rect">
            <a:avLst/>
          </a:prstGeom>
          <a:noFill/>
        </p:spPr>
        <p:txBody>
          <a:bodyPr wrap="none" rtlCol="0">
            <a:spAutoFit/>
          </a:bodyPr>
          <a:lstStyle/>
          <a:p>
            <a:r>
              <a:rPr lang="en-GB" dirty="0"/>
              <a:t>From: http://</a:t>
            </a:r>
            <a:r>
              <a:rPr lang="en-GB" dirty="0" err="1"/>
              <a:t>ehp.niehs.nih.gov</a:t>
            </a:r>
            <a:r>
              <a:rPr lang="en-GB" dirty="0"/>
              <a:t>/1408244/</a:t>
            </a:r>
          </a:p>
        </p:txBody>
      </p:sp>
    </p:spTree>
    <p:extLst>
      <p:ext uri="{BB962C8B-B14F-4D97-AF65-F5344CB8AC3E}">
        <p14:creationId xmlns:p14="http://schemas.microsoft.com/office/powerpoint/2010/main" val="35090928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028"/>
          <p:cNvGraphicFramePr>
            <a:graphicFrameLocks noChangeAspect="1"/>
          </p:cNvGraphicFramePr>
          <p:nvPr>
            <p:extLst>
              <p:ext uri="{D42A27DB-BD31-4B8C-83A1-F6EECF244321}">
                <p14:modId xmlns:p14="http://schemas.microsoft.com/office/powerpoint/2010/main" val="803528574"/>
              </p:ext>
            </p:extLst>
          </p:nvPr>
        </p:nvGraphicFramePr>
        <p:xfrm>
          <a:off x="2190750" y="2135400"/>
          <a:ext cx="5842001" cy="3622675"/>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Box 1032"/>
          <p:cNvSpPr txBox="1">
            <a:spLocks noChangeArrowheads="1"/>
          </p:cNvSpPr>
          <p:nvPr/>
        </p:nvSpPr>
        <p:spPr bwMode="auto">
          <a:xfrm>
            <a:off x="3452813" y="5776913"/>
            <a:ext cx="39289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GB" sz="2000" b="0" dirty="0" err="1" smtClean="0">
                <a:solidFill>
                  <a:schemeClr val="accent4">
                    <a:lumMod val="10000"/>
                  </a:schemeClr>
                </a:solidFill>
                <a:latin typeface="Helvetica" charset="0"/>
              </a:rPr>
              <a:t>Falcarinol</a:t>
            </a:r>
            <a:r>
              <a:rPr lang="en-GB" sz="2000" b="0" dirty="0" smtClean="0">
                <a:solidFill>
                  <a:schemeClr val="accent4">
                    <a:lumMod val="10000"/>
                  </a:schemeClr>
                </a:solidFill>
                <a:latin typeface="Helvetica" charset="0"/>
              </a:rPr>
              <a:t> concentration </a:t>
            </a:r>
            <a:r>
              <a:rPr lang="en-GB" sz="2000" b="0" dirty="0">
                <a:solidFill>
                  <a:schemeClr val="accent4">
                    <a:lumMod val="10000"/>
                  </a:schemeClr>
                </a:solidFill>
                <a:latin typeface="Helvetica" charset="0"/>
              </a:rPr>
              <a:t>(</a:t>
            </a:r>
            <a:r>
              <a:rPr lang="en-GB" sz="2000" b="0" dirty="0" err="1">
                <a:solidFill>
                  <a:schemeClr val="accent4">
                    <a:lumMod val="10000"/>
                  </a:schemeClr>
                </a:solidFill>
                <a:latin typeface="Helvetica" charset="0"/>
              </a:rPr>
              <a:t>ng</a:t>
            </a:r>
            <a:r>
              <a:rPr lang="en-GB" sz="2000" b="0" dirty="0">
                <a:solidFill>
                  <a:schemeClr val="accent4">
                    <a:lumMod val="10000"/>
                  </a:schemeClr>
                </a:solidFill>
                <a:latin typeface="Helvetica" charset="0"/>
              </a:rPr>
              <a:t> ml</a:t>
            </a:r>
            <a:r>
              <a:rPr lang="en-GB" sz="2000" b="0" baseline="30000" dirty="0">
                <a:solidFill>
                  <a:schemeClr val="accent4">
                    <a:lumMod val="10000"/>
                  </a:schemeClr>
                </a:solidFill>
                <a:latin typeface="Helvetica" charset="0"/>
              </a:rPr>
              <a:t>-1</a:t>
            </a:r>
            <a:r>
              <a:rPr lang="en-GB" sz="2000" b="0" dirty="0">
                <a:solidFill>
                  <a:schemeClr val="accent4">
                    <a:lumMod val="10000"/>
                  </a:schemeClr>
                </a:solidFill>
                <a:latin typeface="Helvetica" charset="0"/>
              </a:rPr>
              <a:t>)</a:t>
            </a:r>
          </a:p>
        </p:txBody>
      </p:sp>
      <p:sp>
        <p:nvSpPr>
          <p:cNvPr id="4" name="Text Box 1030"/>
          <p:cNvSpPr txBox="1">
            <a:spLocks noChangeArrowheads="1"/>
          </p:cNvSpPr>
          <p:nvPr/>
        </p:nvSpPr>
        <p:spPr bwMode="auto">
          <a:xfrm rot="16200000">
            <a:off x="89982" y="3625125"/>
            <a:ext cx="313531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GB" sz="2000" b="0" dirty="0">
                <a:solidFill>
                  <a:schemeClr val="accent4">
                    <a:lumMod val="10000"/>
                  </a:schemeClr>
                </a:solidFill>
                <a:latin typeface="Helvetica" charset="0"/>
              </a:rPr>
              <a:t>     </a:t>
            </a:r>
            <a:r>
              <a:rPr lang="en-GB" sz="2000" b="0" dirty="0" err="1">
                <a:solidFill>
                  <a:schemeClr val="accent4">
                    <a:lumMod val="10000"/>
                  </a:schemeClr>
                </a:solidFill>
                <a:latin typeface="Helvetica" charset="0"/>
              </a:rPr>
              <a:t>Mitogenic</a:t>
            </a:r>
            <a:r>
              <a:rPr lang="en-GB" sz="2000" b="0" dirty="0">
                <a:solidFill>
                  <a:schemeClr val="accent4">
                    <a:lumMod val="10000"/>
                  </a:schemeClr>
                </a:solidFill>
                <a:latin typeface="Helvetica" charset="0"/>
              </a:rPr>
              <a:t> response</a:t>
            </a:r>
          </a:p>
          <a:p>
            <a:pPr eaLnBrk="0" hangingPunct="0"/>
            <a:r>
              <a:rPr lang="en-GB" sz="2000" b="0" dirty="0">
                <a:solidFill>
                  <a:schemeClr val="accent4">
                    <a:lumMod val="10000"/>
                  </a:schemeClr>
                </a:solidFill>
                <a:latin typeface="Helvetica" charset="0"/>
              </a:rPr>
              <a:t>(relative to basal medium)</a:t>
            </a:r>
          </a:p>
        </p:txBody>
      </p:sp>
      <p:sp>
        <p:nvSpPr>
          <p:cNvPr id="5" name="Rectangle 1034"/>
          <p:cNvSpPr>
            <a:spLocks noChangeArrowheads="1"/>
          </p:cNvSpPr>
          <p:nvPr/>
        </p:nvSpPr>
        <p:spPr bwMode="auto">
          <a:xfrm>
            <a:off x="3460750" y="4473787"/>
            <a:ext cx="1243014" cy="780838"/>
          </a:xfrm>
          <a:prstGeom prst="rect">
            <a:avLst/>
          </a:prstGeom>
          <a:solidFill>
            <a:schemeClr val="accent1">
              <a:alpha val="0"/>
            </a:schemeClr>
          </a:solidFill>
          <a:ln w="57150" cmpd="sng">
            <a:solidFill>
              <a:srgbClr val="008000"/>
            </a:solidFill>
          </a:ln>
          <a:effectLst/>
          <a:extLst/>
        </p:spPr>
        <p:txBody>
          <a:bodyPr wrap="none" anchor="ctr"/>
          <a:lstStyle/>
          <a:p>
            <a:endParaRPr lang="en-GB"/>
          </a:p>
        </p:txBody>
      </p:sp>
      <p:sp>
        <p:nvSpPr>
          <p:cNvPr id="6" name="TextBox 5"/>
          <p:cNvSpPr txBox="1"/>
          <p:nvPr/>
        </p:nvSpPr>
        <p:spPr>
          <a:xfrm>
            <a:off x="1192573" y="221142"/>
            <a:ext cx="7361638" cy="2062103"/>
          </a:xfrm>
          <a:prstGeom prst="rect">
            <a:avLst/>
          </a:prstGeom>
          <a:noFill/>
        </p:spPr>
        <p:txBody>
          <a:bodyPr wrap="square" rtlCol="0">
            <a:spAutoFit/>
          </a:bodyPr>
          <a:lstStyle/>
          <a:p>
            <a:r>
              <a:rPr lang="en-GB" sz="4000" dirty="0" smtClean="0"/>
              <a:t>Example with actual data-</a:t>
            </a:r>
          </a:p>
          <a:p>
            <a:r>
              <a:rPr lang="en-GB" sz="4000" dirty="0" smtClean="0"/>
              <a:t>Natural pesticide</a:t>
            </a:r>
          </a:p>
          <a:p>
            <a:r>
              <a:rPr lang="en-GB" sz="2400" dirty="0" smtClean="0">
                <a:solidFill>
                  <a:srgbClr val="008000"/>
                </a:solidFill>
              </a:rPr>
              <a:t>Effect of the polyacetylene falcarinol on viability of normal mammalian cells</a:t>
            </a:r>
            <a:r>
              <a:rPr lang="en-GB" sz="2000" dirty="0" smtClean="0">
                <a:solidFill>
                  <a:srgbClr val="008000"/>
                </a:solidFill>
              </a:rPr>
              <a:t> (Brandt et al. TIFS 2004)</a:t>
            </a:r>
          </a:p>
        </p:txBody>
      </p:sp>
      <p:sp>
        <p:nvSpPr>
          <p:cNvPr id="7" name="TextBox 6"/>
          <p:cNvSpPr txBox="1"/>
          <p:nvPr/>
        </p:nvSpPr>
        <p:spPr>
          <a:xfrm>
            <a:off x="3079751" y="2746375"/>
            <a:ext cx="1968500" cy="1233671"/>
          </a:xfrm>
          <a:prstGeom prst="rect">
            <a:avLst/>
          </a:prstGeom>
          <a:noFill/>
        </p:spPr>
        <p:txBody>
          <a:bodyPr wrap="square" rtlCol="0">
            <a:spAutoFit/>
          </a:bodyPr>
          <a:lstStyle/>
          <a:p>
            <a:pPr>
              <a:lnSpc>
                <a:spcPts val="3000"/>
              </a:lnSpc>
            </a:pPr>
            <a:r>
              <a:rPr lang="en-GB" sz="2000" b="1" dirty="0">
                <a:solidFill>
                  <a:srgbClr val="008000"/>
                </a:solidFill>
              </a:rPr>
              <a:t>C</a:t>
            </a:r>
            <a:r>
              <a:rPr lang="en-GB" sz="2000" b="1" dirty="0" smtClean="0">
                <a:solidFill>
                  <a:srgbClr val="008000"/>
                </a:solidFill>
              </a:rPr>
              <a:t>oncentration range in human plasma</a:t>
            </a:r>
            <a:endParaRPr lang="en-GB" sz="2000" b="1" dirty="0">
              <a:solidFill>
                <a:srgbClr val="008000"/>
              </a:solidFill>
            </a:endParaRPr>
          </a:p>
        </p:txBody>
      </p:sp>
      <p:cxnSp>
        <p:nvCxnSpPr>
          <p:cNvPr id="9" name="Straight Arrow Connector 8"/>
          <p:cNvCxnSpPr/>
          <p:nvPr/>
        </p:nvCxnSpPr>
        <p:spPr>
          <a:xfrm>
            <a:off x="4064001" y="3714750"/>
            <a:ext cx="0" cy="555625"/>
          </a:xfrm>
          <a:prstGeom prst="straightConnector1">
            <a:avLst/>
          </a:prstGeom>
          <a:ln w="57150"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82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92573" y="-96358"/>
            <a:ext cx="7361638" cy="2062103"/>
          </a:xfrm>
          <a:prstGeom prst="rect">
            <a:avLst/>
          </a:prstGeom>
          <a:noFill/>
        </p:spPr>
        <p:txBody>
          <a:bodyPr wrap="square" rtlCol="0">
            <a:spAutoFit/>
          </a:bodyPr>
          <a:lstStyle/>
          <a:p>
            <a:r>
              <a:rPr lang="en-GB" sz="4000" dirty="0" smtClean="0"/>
              <a:t>Example with actual data-</a:t>
            </a:r>
          </a:p>
          <a:p>
            <a:r>
              <a:rPr lang="en-GB" sz="4000" dirty="0" smtClean="0"/>
              <a:t>Synthetic pesticide</a:t>
            </a:r>
          </a:p>
          <a:p>
            <a:r>
              <a:rPr lang="en-GB" sz="2400" dirty="0" smtClean="0">
                <a:solidFill>
                  <a:srgbClr val="008000"/>
                </a:solidFill>
              </a:rPr>
              <a:t>Effect of DDT on formation of pre-cancerous lesions in the presence of a carcinogen</a:t>
            </a:r>
          </a:p>
        </p:txBody>
      </p:sp>
      <p:pic>
        <p:nvPicPr>
          <p:cNvPr id="9" name="Picture 8"/>
          <p:cNvPicPr>
            <a:picLocks noChangeAspect="1"/>
          </p:cNvPicPr>
          <p:nvPr/>
        </p:nvPicPr>
        <p:blipFill>
          <a:blip r:embed="rId2"/>
          <a:stretch>
            <a:fillRect/>
          </a:stretch>
        </p:blipFill>
        <p:spPr>
          <a:xfrm>
            <a:off x="1192573" y="2283246"/>
            <a:ext cx="6962683" cy="2402126"/>
          </a:xfrm>
          <a:prstGeom prst="rect">
            <a:avLst/>
          </a:prstGeom>
        </p:spPr>
      </p:pic>
      <p:sp>
        <p:nvSpPr>
          <p:cNvPr id="10" name="TextBox 9"/>
          <p:cNvSpPr txBox="1"/>
          <p:nvPr/>
        </p:nvSpPr>
        <p:spPr>
          <a:xfrm>
            <a:off x="793750" y="5006459"/>
            <a:ext cx="8191327" cy="369332"/>
          </a:xfrm>
          <a:prstGeom prst="rect">
            <a:avLst/>
          </a:prstGeom>
          <a:noFill/>
        </p:spPr>
        <p:txBody>
          <a:bodyPr wrap="none" rtlCol="0">
            <a:spAutoFit/>
          </a:bodyPr>
          <a:lstStyle/>
          <a:p>
            <a:r>
              <a:rPr lang="en-GB" dirty="0"/>
              <a:t>From http://</a:t>
            </a:r>
            <a:r>
              <a:rPr lang="en-GB" dirty="0" err="1"/>
              <a:t>www.ufrgs.br</a:t>
            </a:r>
            <a:r>
              <a:rPr lang="en-GB" dirty="0"/>
              <a:t>/</a:t>
            </a:r>
            <a:r>
              <a:rPr lang="en-GB" dirty="0" err="1"/>
              <a:t>imunovet</a:t>
            </a:r>
            <a:r>
              <a:rPr lang="en-GB" dirty="0"/>
              <a:t>/</a:t>
            </a:r>
            <a:r>
              <a:rPr lang="en-GB" dirty="0" err="1"/>
              <a:t>molecular_immunology</a:t>
            </a:r>
            <a:r>
              <a:rPr lang="en-GB" dirty="0"/>
              <a:t>/</a:t>
            </a:r>
            <a:r>
              <a:rPr lang="en-GB" dirty="0" err="1"/>
              <a:t>generaltoxicology.html</a:t>
            </a:r>
            <a:endParaRPr lang="en-GB" dirty="0"/>
          </a:p>
        </p:txBody>
      </p:sp>
    </p:spTree>
    <p:extLst>
      <p:ext uri="{BB962C8B-B14F-4D97-AF65-F5344CB8AC3E}">
        <p14:creationId xmlns:p14="http://schemas.microsoft.com/office/powerpoint/2010/main" val="36661038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kstvak 23"/>
          <p:cNvSpPr txBox="1"/>
          <p:nvPr/>
        </p:nvSpPr>
        <p:spPr>
          <a:xfrm>
            <a:off x="436563" y="4651375"/>
            <a:ext cx="8270874" cy="830997"/>
          </a:xfrm>
          <a:prstGeom prst="rect">
            <a:avLst/>
          </a:prstGeom>
          <a:noFill/>
        </p:spPr>
        <p:txBody>
          <a:bodyPr wrap="square" rtlCol="0">
            <a:spAutoFit/>
          </a:bodyPr>
          <a:lstStyle/>
          <a:p>
            <a:r>
              <a:rPr lang="nl-NL" sz="2400" dirty="0" err="1">
                <a:solidFill>
                  <a:srgbClr val="008000"/>
                </a:solidFill>
              </a:rPr>
              <a:t>Many</a:t>
            </a:r>
            <a:r>
              <a:rPr lang="nl-NL" sz="2400" dirty="0">
                <a:solidFill>
                  <a:srgbClr val="008000"/>
                </a:solidFill>
              </a:rPr>
              <a:t> </a:t>
            </a:r>
            <a:r>
              <a:rPr lang="nl-NL" sz="2400" dirty="0" err="1">
                <a:solidFill>
                  <a:srgbClr val="008000"/>
                </a:solidFill>
              </a:rPr>
              <a:t>substances</a:t>
            </a:r>
            <a:r>
              <a:rPr lang="nl-NL" sz="2400" dirty="0">
                <a:solidFill>
                  <a:srgbClr val="008000"/>
                </a:solidFill>
              </a:rPr>
              <a:t> are </a:t>
            </a:r>
            <a:r>
              <a:rPr lang="nl-NL" sz="2400" dirty="0" err="1" smtClean="0">
                <a:solidFill>
                  <a:srgbClr val="008000"/>
                </a:solidFill>
              </a:rPr>
              <a:t>harmless</a:t>
            </a:r>
            <a:r>
              <a:rPr lang="nl-NL" sz="2400" dirty="0" smtClean="0">
                <a:solidFill>
                  <a:srgbClr val="008000"/>
                </a:solidFill>
              </a:rPr>
              <a:t> or </a:t>
            </a:r>
            <a:r>
              <a:rPr lang="nl-NL" sz="2400" dirty="0" err="1" smtClean="0">
                <a:solidFill>
                  <a:srgbClr val="008000"/>
                </a:solidFill>
              </a:rPr>
              <a:t>beneficial</a:t>
            </a:r>
            <a:r>
              <a:rPr lang="nl-NL" sz="2400" dirty="0" smtClean="0">
                <a:solidFill>
                  <a:srgbClr val="008000"/>
                </a:solidFill>
              </a:rPr>
              <a:t> </a:t>
            </a:r>
            <a:r>
              <a:rPr lang="nl-NL" sz="2400" dirty="0">
                <a:solidFill>
                  <a:srgbClr val="008000"/>
                </a:solidFill>
              </a:rPr>
              <a:t>in the right </a:t>
            </a:r>
            <a:r>
              <a:rPr lang="nl-NL" sz="2400" dirty="0" err="1">
                <a:solidFill>
                  <a:srgbClr val="008000"/>
                </a:solidFill>
              </a:rPr>
              <a:t>amounts</a:t>
            </a:r>
            <a:r>
              <a:rPr lang="nl-NL" sz="2400" dirty="0">
                <a:solidFill>
                  <a:srgbClr val="008000"/>
                </a:solidFill>
              </a:rPr>
              <a:t> but </a:t>
            </a:r>
            <a:r>
              <a:rPr lang="nl-NL" sz="2400" dirty="0" err="1">
                <a:solidFill>
                  <a:srgbClr val="008000"/>
                </a:solidFill>
              </a:rPr>
              <a:t>harmful</a:t>
            </a:r>
            <a:r>
              <a:rPr lang="nl-NL" sz="2400" dirty="0">
                <a:solidFill>
                  <a:srgbClr val="008000"/>
                </a:solidFill>
              </a:rPr>
              <a:t> </a:t>
            </a:r>
            <a:r>
              <a:rPr lang="nl-NL" sz="2400" dirty="0" err="1">
                <a:solidFill>
                  <a:srgbClr val="008000"/>
                </a:solidFill>
              </a:rPr>
              <a:t>if</a:t>
            </a:r>
            <a:r>
              <a:rPr lang="nl-NL" sz="2400" dirty="0">
                <a:solidFill>
                  <a:srgbClr val="008000"/>
                </a:solidFill>
              </a:rPr>
              <a:t> </a:t>
            </a:r>
            <a:r>
              <a:rPr lang="nl-NL" sz="2400" b="1" dirty="0" err="1">
                <a:solidFill>
                  <a:srgbClr val="008000"/>
                </a:solidFill>
              </a:rPr>
              <a:t>too</a:t>
            </a:r>
            <a:r>
              <a:rPr lang="nl-NL" sz="2400" b="1" dirty="0">
                <a:solidFill>
                  <a:srgbClr val="008000"/>
                </a:solidFill>
              </a:rPr>
              <a:t> </a:t>
            </a:r>
            <a:r>
              <a:rPr lang="nl-NL" sz="2400" b="1" dirty="0" err="1">
                <a:solidFill>
                  <a:srgbClr val="008000"/>
                </a:solidFill>
              </a:rPr>
              <a:t>much</a:t>
            </a:r>
            <a:r>
              <a:rPr lang="nl-NL" sz="2400" dirty="0">
                <a:solidFill>
                  <a:srgbClr val="008000"/>
                </a:solidFill>
              </a:rPr>
              <a:t> or </a:t>
            </a:r>
            <a:r>
              <a:rPr lang="nl-NL" sz="2400" b="1" dirty="0" err="1">
                <a:solidFill>
                  <a:srgbClr val="008000"/>
                </a:solidFill>
              </a:rPr>
              <a:t>not</a:t>
            </a:r>
            <a:r>
              <a:rPr lang="nl-NL" sz="2400" b="1" dirty="0">
                <a:solidFill>
                  <a:srgbClr val="008000"/>
                </a:solidFill>
              </a:rPr>
              <a:t> </a:t>
            </a:r>
            <a:r>
              <a:rPr lang="nl-NL" sz="2400" b="1" dirty="0" err="1">
                <a:solidFill>
                  <a:srgbClr val="008000"/>
                </a:solidFill>
              </a:rPr>
              <a:t>enough</a:t>
            </a:r>
            <a:endParaRPr lang="nl-NL" sz="2400" b="1" dirty="0">
              <a:solidFill>
                <a:srgbClr val="008000"/>
              </a:solidFill>
            </a:endParaRPr>
          </a:p>
        </p:txBody>
      </p:sp>
      <p:pic>
        <p:nvPicPr>
          <p:cNvPr id="4" name="Afbeelding 3"/>
          <p:cNvPicPr>
            <a:picLocks noChangeAspect="1"/>
          </p:cNvPicPr>
          <p:nvPr/>
        </p:nvPicPr>
        <p:blipFill>
          <a:blip r:embed="rId3"/>
          <a:stretch>
            <a:fillRect/>
          </a:stretch>
        </p:blipFill>
        <p:spPr>
          <a:xfrm>
            <a:off x="436563" y="-138436"/>
            <a:ext cx="7302500" cy="4789811"/>
          </a:xfrm>
          <a:prstGeom prst="rect">
            <a:avLst/>
          </a:prstGeom>
        </p:spPr>
      </p:pic>
    </p:spTree>
    <p:extLst>
      <p:ext uri="{BB962C8B-B14F-4D97-AF65-F5344CB8AC3E}">
        <p14:creationId xmlns:p14="http://schemas.microsoft.com/office/powerpoint/2010/main" val="38763405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a:xfrm>
            <a:off x="6553200" y="5610225"/>
            <a:ext cx="2133600" cy="365125"/>
          </a:xfrm>
        </p:spPr>
        <p:txBody>
          <a:bodyPr/>
          <a:lstStyle/>
          <a:p>
            <a:fld id="{1474C920-00D8-9744-BC00-65EF2D8E5A39}" type="slidenum">
              <a:rPr lang="nl-NL" smtClean="0"/>
              <a:t>29</a:t>
            </a:fld>
            <a:endParaRPr lang="nl-NL" dirty="0"/>
          </a:p>
        </p:txBody>
      </p:sp>
      <p:grpSp>
        <p:nvGrpSpPr>
          <p:cNvPr id="7" name="Groeperen 6"/>
          <p:cNvGrpSpPr/>
          <p:nvPr/>
        </p:nvGrpSpPr>
        <p:grpSpPr>
          <a:xfrm>
            <a:off x="569346" y="143719"/>
            <a:ext cx="8005308" cy="5078313"/>
            <a:chOff x="569346" y="889844"/>
            <a:chExt cx="8005308" cy="5078313"/>
          </a:xfrm>
        </p:grpSpPr>
        <p:grpSp>
          <p:nvGrpSpPr>
            <p:cNvPr id="5" name="Groeperen 4"/>
            <p:cNvGrpSpPr/>
            <p:nvPr/>
          </p:nvGrpSpPr>
          <p:grpSpPr>
            <a:xfrm>
              <a:off x="569346" y="889844"/>
              <a:ext cx="8005308" cy="5078313"/>
              <a:chOff x="569346" y="889844"/>
              <a:chExt cx="8005308" cy="5078313"/>
            </a:xfrm>
          </p:grpSpPr>
          <p:sp>
            <p:nvSpPr>
              <p:cNvPr id="2" name="Tekstvak 1"/>
              <p:cNvSpPr txBox="1"/>
              <p:nvPr/>
            </p:nvSpPr>
            <p:spPr>
              <a:xfrm>
                <a:off x="569346" y="889844"/>
                <a:ext cx="8005308" cy="5078313"/>
              </a:xfrm>
              <a:prstGeom prst="rect">
                <a:avLst/>
              </a:prstGeom>
              <a:noFill/>
            </p:spPr>
            <p:txBody>
              <a:bodyPr wrap="square" rtlCol="0">
                <a:spAutoFit/>
              </a:bodyPr>
              <a:lstStyle/>
              <a:p>
                <a:pPr algn="ctr"/>
                <a:r>
                  <a:rPr lang="nl-NL" sz="3600" b="1" dirty="0" err="1" smtClean="0">
                    <a:effectLst>
                      <a:innerShdw blurRad="63500" dist="50800" dir="13500000">
                        <a:prstClr val="black">
                          <a:alpha val="50000"/>
                        </a:prstClr>
                      </a:innerShdw>
                    </a:effectLst>
                  </a:rPr>
                  <a:t>V</a:t>
                </a:r>
                <a:r>
                  <a:rPr lang="nl-NL" sz="3600" b="1" dirty="0" err="1" smtClean="0">
                    <a:solidFill>
                      <a:srgbClr val="FF0000"/>
                    </a:solidFill>
                    <a:effectLst>
                      <a:innerShdw blurRad="63500" dist="50800" dir="13500000">
                        <a:prstClr val="black">
                          <a:alpha val="50000"/>
                        </a:prstClr>
                      </a:innerShdw>
                    </a:effectLst>
                  </a:rPr>
                  <a:t>i</a:t>
                </a:r>
                <a:r>
                  <a:rPr lang="nl-NL" sz="3600" b="1" dirty="0" err="1" smtClean="0">
                    <a:solidFill>
                      <a:srgbClr val="0000FF"/>
                    </a:solidFill>
                    <a:effectLst>
                      <a:innerShdw blurRad="63500" dist="50800" dir="13500000">
                        <a:prstClr val="black">
                          <a:alpha val="50000"/>
                        </a:prstClr>
                      </a:innerShdw>
                    </a:effectLst>
                  </a:rPr>
                  <a:t>t</a:t>
                </a:r>
                <a:r>
                  <a:rPr lang="nl-NL" sz="3600" b="1" dirty="0" err="1" smtClean="0">
                    <a:solidFill>
                      <a:srgbClr val="FF8127"/>
                    </a:solidFill>
                    <a:effectLst>
                      <a:innerShdw blurRad="63500" dist="50800" dir="13500000">
                        <a:prstClr val="black">
                          <a:alpha val="50000"/>
                        </a:prstClr>
                      </a:innerShdw>
                    </a:effectLst>
                  </a:rPr>
                  <a:t>a</a:t>
                </a:r>
                <a:r>
                  <a:rPr lang="nl-NL" sz="3600" b="1" dirty="0" err="1" smtClean="0">
                    <a:solidFill>
                      <a:srgbClr val="008000"/>
                    </a:solidFill>
                    <a:effectLst>
                      <a:innerShdw blurRad="63500" dist="50800" dir="13500000">
                        <a:prstClr val="black">
                          <a:alpha val="50000"/>
                        </a:prstClr>
                      </a:innerShdw>
                    </a:effectLst>
                  </a:rPr>
                  <a:t>m</a:t>
                </a:r>
                <a:r>
                  <a:rPr lang="nl-NL" sz="3600" b="1" dirty="0" err="1" smtClean="0">
                    <a:solidFill>
                      <a:srgbClr val="660066"/>
                    </a:solidFill>
                    <a:effectLst>
                      <a:innerShdw blurRad="63500" dist="50800" dir="13500000">
                        <a:prstClr val="black">
                          <a:alpha val="50000"/>
                        </a:prstClr>
                      </a:innerShdw>
                    </a:effectLst>
                  </a:rPr>
                  <a:t>i</a:t>
                </a:r>
                <a:r>
                  <a:rPr lang="nl-NL" sz="3600" b="1" dirty="0" err="1" smtClean="0">
                    <a:effectLst>
                      <a:innerShdw blurRad="63500" dist="50800" dir="13500000">
                        <a:prstClr val="black">
                          <a:alpha val="50000"/>
                        </a:prstClr>
                      </a:innerShdw>
                    </a:effectLst>
                  </a:rPr>
                  <a:t>n</a:t>
                </a:r>
                <a:r>
                  <a:rPr lang="nl-NL" sz="3600" b="1" dirty="0" smtClean="0">
                    <a:effectLst>
                      <a:innerShdw blurRad="63500" dist="50800" dir="13500000">
                        <a:prstClr val="black">
                          <a:alpha val="50000"/>
                        </a:prstClr>
                      </a:innerShdw>
                    </a:effectLst>
                  </a:rPr>
                  <a:t> A</a:t>
                </a:r>
              </a:p>
              <a:p>
                <a:endParaRPr lang="nl-NL" sz="2800" dirty="0" smtClean="0"/>
              </a:p>
              <a:p>
                <a:r>
                  <a:rPr lang="nl-NL" sz="2800" dirty="0" err="1" smtClean="0"/>
                  <a:t>Adults</a:t>
                </a:r>
                <a:r>
                  <a:rPr lang="nl-NL" sz="2800" dirty="0" smtClean="0"/>
                  <a:t>: 	</a:t>
                </a:r>
                <a:r>
                  <a:rPr lang="nl-NL" sz="2800" dirty="0" err="1" smtClean="0"/>
                  <a:t>needed</a:t>
                </a:r>
                <a:r>
                  <a:rPr lang="nl-NL" sz="2800" dirty="0" smtClean="0"/>
                  <a:t> 1 mg per </a:t>
                </a:r>
                <a:r>
                  <a:rPr lang="nl-NL" sz="2800" dirty="0" err="1" smtClean="0"/>
                  <a:t>day</a:t>
                </a:r>
                <a:endParaRPr lang="nl-NL" sz="2800" dirty="0" smtClean="0"/>
              </a:p>
              <a:p>
                <a:r>
                  <a:rPr lang="nl-NL" sz="2800" dirty="0" smtClean="0"/>
                  <a:t>			</a:t>
                </a:r>
                <a:r>
                  <a:rPr lang="nl-NL" sz="2800" dirty="0" err="1" smtClean="0"/>
                  <a:t>harmful</a:t>
                </a:r>
                <a:r>
                  <a:rPr lang="nl-NL" sz="2800" dirty="0" smtClean="0"/>
                  <a:t> at 3 mg per </a:t>
                </a:r>
                <a:r>
                  <a:rPr lang="nl-NL" sz="2800" dirty="0" err="1" smtClean="0"/>
                  <a:t>day</a:t>
                </a:r>
                <a:endParaRPr lang="nl-NL" sz="2800" dirty="0" smtClean="0"/>
              </a:p>
              <a:p>
                <a:endParaRPr lang="nl-NL" sz="2800" dirty="0" smtClean="0"/>
              </a:p>
              <a:p>
                <a:pPr algn="ctr"/>
                <a:r>
                  <a:rPr lang="nl-NL" sz="3600" b="1" dirty="0" smtClean="0">
                    <a:solidFill>
                      <a:schemeClr val="accent2">
                        <a:lumMod val="50000"/>
                      </a:schemeClr>
                    </a:solidFill>
                  </a:rPr>
                  <a:t>Selenium</a:t>
                </a:r>
              </a:p>
              <a:p>
                <a:endParaRPr lang="nl-NL" sz="2800" dirty="0" smtClean="0"/>
              </a:p>
              <a:p>
                <a:r>
                  <a:rPr lang="nl-NL" sz="2800" dirty="0" err="1" smtClean="0"/>
                  <a:t>Adults</a:t>
                </a:r>
                <a:r>
                  <a:rPr lang="nl-NL" sz="2800" dirty="0" smtClean="0"/>
                  <a:t>: 	</a:t>
                </a:r>
                <a:r>
                  <a:rPr lang="nl-NL" sz="2800" dirty="0" err="1" smtClean="0"/>
                  <a:t>needed</a:t>
                </a:r>
                <a:r>
                  <a:rPr lang="nl-NL" sz="2800" dirty="0" smtClean="0"/>
                  <a:t> 50-150 μg per </a:t>
                </a:r>
                <a:r>
                  <a:rPr lang="nl-NL" sz="2800" dirty="0" err="1" smtClean="0"/>
                  <a:t>day</a:t>
                </a:r>
                <a:endParaRPr lang="nl-NL" sz="2800" dirty="0" smtClean="0"/>
              </a:p>
              <a:p>
                <a:r>
                  <a:rPr lang="nl-NL" sz="2800" dirty="0" smtClean="0"/>
                  <a:t>			</a:t>
                </a:r>
                <a:r>
                  <a:rPr lang="nl-NL" sz="2800" dirty="0" err="1" smtClean="0"/>
                  <a:t>harmful</a:t>
                </a:r>
                <a:r>
                  <a:rPr lang="nl-NL" sz="2800" dirty="0" smtClean="0"/>
                  <a:t> at 300 μg per dag</a:t>
                </a:r>
              </a:p>
              <a:p>
                <a:endParaRPr lang="nl-NL" sz="2800" dirty="0" smtClean="0"/>
              </a:p>
              <a:p>
                <a:r>
                  <a:rPr lang="nl-NL" sz="2800" i="1" dirty="0" smtClean="0"/>
                  <a:t>(Netherlands Health Council)</a:t>
                </a:r>
              </a:p>
            </p:txBody>
          </p:sp>
          <p:pic>
            <p:nvPicPr>
              <p:cNvPr id="4" name="Afbeelding 3"/>
              <p:cNvPicPr>
                <a:picLocks noChangeAspect="1"/>
              </p:cNvPicPr>
              <p:nvPr/>
            </p:nvPicPr>
            <p:blipFill>
              <a:blip r:embed="rId3"/>
              <a:stretch>
                <a:fillRect/>
              </a:stretch>
            </p:blipFill>
            <p:spPr>
              <a:xfrm>
                <a:off x="6392220" y="889844"/>
                <a:ext cx="2182434" cy="1151252"/>
              </a:xfrm>
              <a:prstGeom prst="rect">
                <a:avLst/>
              </a:prstGeom>
            </p:spPr>
          </p:pic>
        </p:grpSp>
        <p:pic>
          <p:nvPicPr>
            <p:cNvPr id="6" name="Afbeelding 5"/>
            <p:cNvPicPr>
              <a:picLocks noChangeAspect="1"/>
            </p:cNvPicPr>
            <p:nvPr/>
          </p:nvPicPr>
          <p:blipFill>
            <a:blip r:embed="rId4"/>
            <a:stretch>
              <a:fillRect/>
            </a:stretch>
          </p:blipFill>
          <p:spPr>
            <a:xfrm>
              <a:off x="6840128" y="2909576"/>
              <a:ext cx="1734526" cy="1726748"/>
            </a:xfrm>
            <a:prstGeom prst="rect">
              <a:avLst/>
            </a:prstGeom>
          </p:spPr>
        </p:pic>
      </p:grpSp>
    </p:spTree>
    <p:extLst>
      <p:ext uri="{BB962C8B-B14F-4D97-AF65-F5344CB8AC3E}">
        <p14:creationId xmlns:p14="http://schemas.microsoft.com/office/powerpoint/2010/main" val="17706824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646807" y="272037"/>
            <a:ext cx="7813599" cy="707886"/>
          </a:xfrm>
          <a:prstGeom prst="rect">
            <a:avLst/>
          </a:prstGeom>
          <a:noFill/>
        </p:spPr>
        <p:txBody>
          <a:bodyPr wrap="square" rtlCol="0">
            <a:spAutoFit/>
          </a:bodyPr>
          <a:lstStyle/>
          <a:p>
            <a:pPr algn="ctr"/>
            <a:r>
              <a:rPr lang="nl-NL" sz="4000" b="1" dirty="0" err="1" smtClean="0">
                <a:solidFill>
                  <a:srgbClr val="FF0000"/>
                </a:solidFill>
              </a:rPr>
              <a:t>Intentional</a:t>
            </a:r>
            <a:r>
              <a:rPr lang="nl-NL" sz="4000" b="1" dirty="0" smtClean="0">
                <a:solidFill>
                  <a:srgbClr val="FF0000"/>
                </a:solidFill>
              </a:rPr>
              <a:t> </a:t>
            </a:r>
            <a:r>
              <a:rPr lang="nl-NL" sz="4000" b="1" dirty="0" err="1" smtClean="0">
                <a:solidFill>
                  <a:srgbClr val="FF0000"/>
                </a:solidFill>
              </a:rPr>
              <a:t>illegal</a:t>
            </a:r>
            <a:r>
              <a:rPr lang="nl-NL" sz="4000" b="1" dirty="0" smtClean="0">
                <a:solidFill>
                  <a:srgbClr val="FF0000"/>
                </a:solidFill>
              </a:rPr>
              <a:t> </a:t>
            </a:r>
            <a:r>
              <a:rPr lang="nl-NL" sz="4000" b="1" dirty="0" err="1" smtClean="0">
                <a:solidFill>
                  <a:srgbClr val="FF0000"/>
                </a:solidFill>
              </a:rPr>
              <a:t>additives</a:t>
            </a:r>
            <a:endParaRPr lang="nl-NL" sz="4000" b="1" dirty="0">
              <a:solidFill>
                <a:srgbClr val="FF0000"/>
              </a:solidFill>
            </a:endParaRPr>
          </a:p>
        </p:txBody>
      </p:sp>
      <p:grpSp>
        <p:nvGrpSpPr>
          <p:cNvPr id="27" name="Groeperen 26"/>
          <p:cNvGrpSpPr/>
          <p:nvPr/>
        </p:nvGrpSpPr>
        <p:grpSpPr>
          <a:xfrm>
            <a:off x="455914" y="1523598"/>
            <a:ext cx="4215237" cy="2324048"/>
            <a:chOff x="455914" y="2073219"/>
            <a:chExt cx="4215237" cy="2324048"/>
          </a:xfrm>
        </p:grpSpPr>
        <p:grpSp>
          <p:nvGrpSpPr>
            <p:cNvPr id="13" name="Groep 9"/>
            <p:cNvGrpSpPr>
              <a:grpSpLocks noChangeAspect="1"/>
            </p:cNvGrpSpPr>
            <p:nvPr/>
          </p:nvGrpSpPr>
          <p:grpSpPr bwMode="auto">
            <a:xfrm rot="20866298">
              <a:off x="455914" y="2073219"/>
              <a:ext cx="4215237" cy="1524660"/>
              <a:chOff x="785786" y="1428736"/>
              <a:chExt cx="7908184" cy="2860141"/>
            </a:xfrm>
          </p:grpSpPr>
          <p:pic>
            <p:nvPicPr>
              <p:cNvPr id="14" name="Picture 2" descr="E:\Documenten\Publikaties &amp; Presentaties\Huub\Global harmonisation\Presentations\2007-06-04 Wageningen\Lood in paprika\Paprika 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5786" y="1428736"/>
                <a:ext cx="2666412"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http://www.food-info.net/images/paprikapowder.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429124" y="1428736"/>
                <a:ext cx="1440000" cy="1301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PIJL-RECHTS 4"/>
              <p:cNvSpPr>
                <a:spLocks noChangeArrowheads="1"/>
              </p:cNvSpPr>
              <p:nvPr/>
            </p:nvSpPr>
            <p:spPr bwMode="auto">
              <a:xfrm rot="-1776920">
                <a:off x="3671916" y="2069000"/>
                <a:ext cx="642942" cy="285752"/>
              </a:xfrm>
              <a:prstGeom prst="rightArrow">
                <a:avLst>
                  <a:gd name="adj1" fmla="val 50000"/>
                  <a:gd name="adj2" fmla="val 50000"/>
                </a:avLst>
              </a:prstGeom>
              <a:solidFill>
                <a:srgbClr val="FF0000"/>
              </a:solidFill>
              <a:ln w="9525">
                <a:solidFill>
                  <a:schemeClr val="tx1"/>
                </a:solidFill>
                <a:round/>
                <a:headEnd/>
                <a:tailEnd/>
              </a:ln>
            </p:spPr>
            <p:txBody>
              <a:bodyPr/>
              <a:lstStyle/>
              <a:p>
                <a:endParaRPr lang="en-GB">
                  <a:solidFill>
                    <a:srgbClr val="0000FF"/>
                  </a:solidFill>
                </a:endParaRPr>
              </a:p>
            </p:txBody>
          </p:sp>
          <p:pic>
            <p:nvPicPr>
              <p:cNvPr id="17" name="Picture 6" descr="http://www.budapest-tourist-guide.com/image-files/hungarian_paprika_03.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786577" y="2214554"/>
                <a:ext cx="1907393" cy="1428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429124" y="3286124"/>
                <a:ext cx="1440000" cy="1002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Kruis 7"/>
              <p:cNvSpPr>
                <a:spLocks noChangeArrowheads="1"/>
              </p:cNvSpPr>
              <p:nvPr/>
            </p:nvSpPr>
            <p:spPr bwMode="auto">
              <a:xfrm>
                <a:off x="5000628" y="2857496"/>
                <a:ext cx="285752" cy="285752"/>
              </a:xfrm>
              <a:prstGeom prst="plus">
                <a:avLst>
                  <a:gd name="adj" fmla="val 25000"/>
                </a:avLst>
              </a:prstGeom>
              <a:solidFill>
                <a:srgbClr val="FF0000"/>
              </a:solidFill>
              <a:ln w="9525">
                <a:solidFill>
                  <a:schemeClr val="tx1"/>
                </a:solidFill>
                <a:round/>
                <a:headEnd/>
                <a:tailEnd/>
              </a:ln>
            </p:spPr>
            <p:txBody>
              <a:bodyPr/>
              <a:lstStyle/>
              <a:p>
                <a:endParaRPr lang="en-GB">
                  <a:solidFill>
                    <a:srgbClr val="0000FF"/>
                  </a:solidFill>
                </a:endParaRPr>
              </a:p>
            </p:txBody>
          </p:sp>
          <p:sp>
            <p:nvSpPr>
              <p:cNvPr id="20" name="Toelichting met PIJL-RECHTS 8"/>
              <p:cNvSpPr>
                <a:spLocks noChangeArrowheads="1"/>
              </p:cNvSpPr>
              <p:nvPr/>
            </p:nvSpPr>
            <p:spPr bwMode="auto">
              <a:xfrm>
                <a:off x="6215074" y="2285992"/>
                <a:ext cx="285752" cy="1285884"/>
              </a:xfrm>
              <a:prstGeom prst="rightArrowCallout">
                <a:avLst>
                  <a:gd name="adj1" fmla="val 25000"/>
                  <a:gd name="adj2" fmla="val 25000"/>
                  <a:gd name="adj3" fmla="val 25000"/>
                  <a:gd name="adj4" fmla="val 64977"/>
                </a:avLst>
              </a:prstGeom>
              <a:solidFill>
                <a:srgbClr val="FF0000"/>
              </a:solidFill>
              <a:ln w="9525">
                <a:solidFill>
                  <a:schemeClr val="tx1"/>
                </a:solidFill>
                <a:round/>
                <a:headEnd/>
                <a:tailEnd/>
              </a:ln>
            </p:spPr>
            <p:txBody>
              <a:bodyPr/>
              <a:lstStyle/>
              <a:p>
                <a:endParaRPr lang="en-GB">
                  <a:solidFill>
                    <a:srgbClr val="0000FF"/>
                  </a:solidFill>
                </a:endParaRPr>
              </a:p>
            </p:txBody>
          </p:sp>
        </p:grpSp>
        <p:sp>
          <p:nvSpPr>
            <p:cNvPr id="21" name="Tekstvak 20"/>
            <p:cNvSpPr txBox="1"/>
            <p:nvPr/>
          </p:nvSpPr>
          <p:spPr>
            <a:xfrm rot="20900059">
              <a:off x="1892995" y="3443160"/>
              <a:ext cx="2388936" cy="954107"/>
            </a:xfrm>
            <a:prstGeom prst="rect">
              <a:avLst/>
            </a:prstGeom>
            <a:noFill/>
          </p:spPr>
          <p:txBody>
            <a:bodyPr wrap="square" rtlCol="0">
              <a:spAutoFit/>
            </a:bodyPr>
            <a:lstStyle/>
            <a:p>
              <a:pPr algn="ctr"/>
              <a:r>
                <a:rPr lang="en-GB" sz="2800" dirty="0">
                  <a:solidFill>
                    <a:srgbClr val="0000FF"/>
                  </a:solidFill>
                </a:rPr>
                <a:t>Lead </a:t>
              </a:r>
              <a:r>
                <a:rPr lang="en-GB" sz="2800" dirty="0" smtClean="0">
                  <a:solidFill>
                    <a:srgbClr val="0000FF"/>
                  </a:solidFill>
                </a:rPr>
                <a:t>oxide</a:t>
              </a:r>
            </a:p>
            <a:p>
              <a:pPr algn="ctr"/>
              <a:r>
                <a:rPr lang="en-GB" sz="2800" dirty="0" smtClean="0">
                  <a:solidFill>
                    <a:srgbClr val="0000FF"/>
                  </a:solidFill>
                </a:rPr>
                <a:t>Hungary 1994</a:t>
              </a:r>
              <a:endParaRPr lang="nl-NL" dirty="0">
                <a:solidFill>
                  <a:srgbClr val="0000FF"/>
                </a:solidFill>
              </a:endParaRPr>
            </a:p>
          </p:txBody>
        </p:sp>
      </p:grpSp>
      <p:grpSp>
        <p:nvGrpSpPr>
          <p:cNvPr id="28" name="Groeperen 27"/>
          <p:cNvGrpSpPr/>
          <p:nvPr/>
        </p:nvGrpSpPr>
        <p:grpSpPr>
          <a:xfrm>
            <a:off x="5508196" y="1648145"/>
            <a:ext cx="3212139" cy="2290992"/>
            <a:chOff x="5217693" y="1896881"/>
            <a:chExt cx="3212139" cy="2290992"/>
          </a:xfrm>
        </p:grpSpPr>
        <p:pic>
          <p:nvPicPr>
            <p:cNvPr id="22" name="Picture 2" descr="E:\Documenten\Publikaties &amp; Presentaties\Huub\Global harmonisation\Presentations\2007-06-04 Wageningen\Melamine in feed\Melamine to be added to feed.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rot="934143">
              <a:off x="5240737" y="1896881"/>
              <a:ext cx="3189095" cy="1594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kstvak 22"/>
            <p:cNvSpPr txBox="1"/>
            <p:nvPr/>
          </p:nvSpPr>
          <p:spPr>
            <a:xfrm rot="904218">
              <a:off x="5217693" y="3233766"/>
              <a:ext cx="2025748" cy="954107"/>
            </a:xfrm>
            <a:prstGeom prst="rect">
              <a:avLst/>
            </a:prstGeom>
            <a:noFill/>
          </p:spPr>
          <p:txBody>
            <a:bodyPr wrap="square" rtlCol="0">
              <a:spAutoFit/>
            </a:bodyPr>
            <a:lstStyle/>
            <a:p>
              <a:pPr algn="ctr"/>
              <a:r>
                <a:rPr lang="en-GB" sz="2800" dirty="0">
                  <a:solidFill>
                    <a:srgbClr val="0000FF"/>
                  </a:solidFill>
                  <a:ea typeface="ＭＳ Ｐゴシック" charset="0"/>
                  <a:cs typeface="ＭＳ Ｐゴシック" charset="0"/>
                </a:rPr>
                <a:t> </a:t>
              </a:r>
              <a:r>
                <a:rPr lang="en-GB" sz="2800" dirty="0" smtClean="0">
                  <a:solidFill>
                    <a:srgbClr val="0000FF"/>
                  </a:solidFill>
                  <a:ea typeface="ＭＳ Ｐゴシック" charset="0"/>
                  <a:cs typeface="ＭＳ Ｐゴシック" charset="0"/>
                </a:rPr>
                <a:t>Melamine</a:t>
              </a:r>
            </a:p>
            <a:p>
              <a:pPr algn="ctr"/>
              <a:r>
                <a:rPr lang="en-GB" sz="2800" dirty="0" smtClean="0">
                  <a:solidFill>
                    <a:srgbClr val="0000FF"/>
                  </a:solidFill>
                  <a:ea typeface="ＭＳ Ｐゴシック" charset="0"/>
                  <a:cs typeface="ＭＳ Ｐゴシック" charset="0"/>
                </a:rPr>
                <a:t>China 2008</a:t>
              </a:r>
              <a:endParaRPr lang="nl-NL" dirty="0">
                <a:solidFill>
                  <a:srgbClr val="0000FF"/>
                </a:solidFill>
              </a:endParaRPr>
            </a:p>
          </p:txBody>
        </p:sp>
      </p:grpSp>
      <p:grpSp>
        <p:nvGrpSpPr>
          <p:cNvPr id="26" name="Groeperen 25"/>
          <p:cNvGrpSpPr/>
          <p:nvPr/>
        </p:nvGrpSpPr>
        <p:grpSpPr>
          <a:xfrm>
            <a:off x="5201604" y="3641415"/>
            <a:ext cx="2421541" cy="3216585"/>
            <a:chOff x="3323343" y="3890151"/>
            <a:chExt cx="2421541" cy="3216585"/>
          </a:xfrm>
        </p:grpSpPr>
        <p:sp>
          <p:nvSpPr>
            <p:cNvPr id="24" name="Tekstvak 23"/>
            <p:cNvSpPr txBox="1"/>
            <p:nvPr/>
          </p:nvSpPr>
          <p:spPr>
            <a:xfrm>
              <a:off x="3323343" y="6275739"/>
              <a:ext cx="2421541" cy="830997"/>
            </a:xfrm>
            <a:prstGeom prst="rect">
              <a:avLst/>
            </a:prstGeom>
            <a:noFill/>
          </p:spPr>
          <p:txBody>
            <a:bodyPr wrap="square" rtlCol="0">
              <a:spAutoFit/>
            </a:bodyPr>
            <a:lstStyle/>
            <a:p>
              <a:pPr algn="ctr"/>
              <a:r>
                <a:rPr lang="nl-NL" sz="2400" dirty="0" err="1">
                  <a:solidFill>
                    <a:srgbClr val="0000FF"/>
                  </a:solidFill>
                </a:rPr>
                <a:t>Diethylene</a:t>
              </a:r>
              <a:r>
                <a:rPr lang="nl-NL" sz="2400" dirty="0">
                  <a:solidFill>
                    <a:srgbClr val="0000FF"/>
                  </a:solidFill>
                </a:rPr>
                <a:t> </a:t>
              </a:r>
              <a:r>
                <a:rPr lang="nl-NL" sz="2400" dirty="0" smtClean="0">
                  <a:solidFill>
                    <a:srgbClr val="0000FF"/>
                  </a:solidFill>
                </a:rPr>
                <a:t>Glycol</a:t>
              </a:r>
            </a:p>
            <a:p>
              <a:pPr algn="ctr"/>
              <a:r>
                <a:rPr lang="nl-NL" sz="2400" dirty="0" smtClean="0">
                  <a:solidFill>
                    <a:srgbClr val="0000FF"/>
                  </a:solidFill>
                </a:rPr>
                <a:t>Austria 1985</a:t>
              </a:r>
              <a:endParaRPr lang="nl-NL" sz="2400" dirty="0">
                <a:solidFill>
                  <a:srgbClr val="0000FF"/>
                </a:solidFill>
              </a:endParaRPr>
            </a:p>
          </p:txBody>
        </p:sp>
        <p:pic>
          <p:nvPicPr>
            <p:cNvPr id="25" name="Afbeelding 24"/>
            <p:cNvPicPr>
              <a:picLocks noChangeAspect="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580436" y="3890151"/>
              <a:ext cx="1795323" cy="2694573"/>
            </a:xfrm>
            <a:prstGeom prst="rect">
              <a:avLst/>
            </a:prstGeom>
          </p:spPr>
        </p:pic>
      </p:grpSp>
      <p:pic>
        <p:nvPicPr>
          <p:cNvPr id="3" name="Afbeelding 2"/>
          <p:cNvPicPr>
            <a:picLocks noChangeAspect="1"/>
          </p:cNvPicPr>
          <p:nvPr/>
        </p:nvPicPr>
        <p:blipFill>
          <a:blip r:embed="rId9">
            <a:clrChange>
              <a:clrFrom>
                <a:srgbClr val="FFFFFF"/>
              </a:clrFrom>
              <a:clrTo>
                <a:srgbClr val="FFFFFF">
                  <a:alpha val="0"/>
                </a:srgbClr>
              </a:clrTo>
            </a:clrChange>
          </a:blip>
          <a:stretch>
            <a:fillRect/>
          </a:stretch>
        </p:blipFill>
        <p:spPr>
          <a:xfrm>
            <a:off x="111938" y="4070069"/>
            <a:ext cx="2556788" cy="2556788"/>
          </a:xfrm>
          <a:prstGeom prst="rect">
            <a:avLst/>
          </a:prstGeom>
        </p:spPr>
      </p:pic>
      <p:grpSp>
        <p:nvGrpSpPr>
          <p:cNvPr id="5" name="Groeperen 4"/>
          <p:cNvGrpSpPr/>
          <p:nvPr/>
        </p:nvGrpSpPr>
        <p:grpSpPr>
          <a:xfrm>
            <a:off x="1843001" y="3978046"/>
            <a:ext cx="2710606" cy="2671887"/>
            <a:chOff x="1843001" y="3978046"/>
            <a:chExt cx="2710606" cy="2671887"/>
          </a:xfrm>
        </p:grpSpPr>
        <p:pic>
          <p:nvPicPr>
            <p:cNvPr id="30" name="Afbeelding 29"/>
            <p:cNvPicPr>
              <a:picLocks noChangeAspect="1"/>
            </p:cNvPicPr>
            <p:nvPr/>
          </p:nvPicPr>
          <p:blipFill>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843001" y="3978046"/>
              <a:ext cx="2710606" cy="1794421"/>
            </a:xfrm>
            <a:prstGeom prst="rect">
              <a:avLst/>
            </a:prstGeom>
          </p:spPr>
        </p:pic>
        <p:sp>
          <p:nvSpPr>
            <p:cNvPr id="4" name="Tekstvak 3"/>
            <p:cNvSpPr txBox="1"/>
            <p:nvPr/>
          </p:nvSpPr>
          <p:spPr>
            <a:xfrm>
              <a:off x="1982460" y="5818936"/>
              <a:ext cx="2431688" cy="830997"/>
            </a:xfrm>
            <a:prstGeom prst="rect">
              <a:avLst/>
            </a:prstGeom>
            <a:noFill/>
          </p:spPr>
          <p:txBody>
            <a:bodyPr wrap="square" rtlCol="0">
              <a:spAutoFit/>
            </a:bodyPr>
            <a:lstStyle/>
            <a:p>
              <a:pPr algn="ctr"/>
              <a:r>
                <a:rPr lang="nl-NL" sz="2400" dirty="0">
                  <a:solidFill>
                    <a:srgbClr val="0000FF"/>
                  </a:solidFill>
                </a:rPr>
                <a:t>French </a:t>
              </a:r>
              <a:r>
                <a:rPr lang="nl-NL" sz="2400" dirty="0" smtClean="0">
                  <a:solidFill>
                    <a:srgbClr val="0000FF"/>
                  </a:solidFill>
                </a:rPr>
                <a:t>fries</a:t>
              </a:r>
            </a:p>
            <a:p>
              <a:pPr algn="ctr"/>
              <a:r>
                <a:rPr lang="nl-NL" sz="2400" dirty="0" smtClean="0">
                  <a:solidFill>
                    <a:srgbClr val="0000FF"/>
                  </a:solidFill>
                </a:rPr>
                <a:t>Belgium 1999</a:t>
              </a:r>
              <a:endParaRPr lang="nl-NL" sz="2400" dirty="0">
                <a:solidFill>
                  <a:srgbClr val="0000FF"/>
                </a:solidFill>
              </a:endParaRPr>
            </a:p>
          </p:txBody>
        </p:sp>
      </p:grpSp>
    </p:spTree>
    <p:extLst>
      <p:ext uri="{BB962C8B-B14F-4D97-AF65-F5344CB8AC3E}">
        <p14:creationId xmlns:p14="http://schemas.microsoft.com/office/powerpoint/2010/main" val="1367743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405605" y="21263"/>
            <a:ext cx="8332791" cy="5847754"/>
          </a:xfrm>
          <a:prstGeom prst="rect">
            <a:avLst/>
          </a:prstGeom>
          <a:noFill/>
        </p:spPr>
        <p:txBody>
          <a:bodyPr wrap="square" rtlCol="0">
            <a:spAutoFit/>
          </a:bodyPr>
          <a:lstStyle/>
          <a:p>
            <a:pPr algn="ctr"/>
            <a:r>
              <a:rPr lang="en-GB" sz="2800" b="1" dirty="0" smtClean="0">
                <a:solidFill>
                  <a:srgbClr val="0000FF"/>
                </a:solidFill>
              </a:rPr>
              <a:t>Development of improved methodology</a:t>
            </a:r>
            <a:r>
              <a:rPr lang="en-GB" sz="2800" b="1" dirty="0" smtClean="0">
                <a:solidFill>
                  <a:srgbClr val="008000"/>
                </a:solidFill>
              </a:rPr>
              <a:t> </a:t>
            </a:r>
          </a:p>
          <a:p>
            <a:pPr algn="ctr"/>
            <a:r>
              <a:rPr lang="en-GB" sz="2800" b="1" dirty="0" smtClean="0">
                <a:solidFill>
                  <a:srgbClr val="008000"/>
                </a:solidFill>
              </a:rPr>
              <a:t>GHI: WG Genetic toxicology</a:t>
            </a:r>
          </a:p>
          <a:p>
            <a:pPr algn="ctr"/>
            <a:r>
              <a:rPr lang="en-GB" sz="2400" b="1" dirty="0">
                <a:solidFill>
                  <a:srgbClr val="008000"/>
                </a:solidFill>
              </a:rPr>
              <a:t>Chair: Firouz Darroudi</a:t>
            </a:r>
            <a:endParaRPr lang="en-GB" sz="2400" dirty="0" smtClean="0">
              <a:solidFill>
                <a:srgbClr val="008000"/>
              </a:solidFill>
            </a:endParaRPr>
          </a:p>
          <a:p>
            <a:r>
              <a:rPr lang="en-GB" sz="2400" dirty="0" smtClean="0">
                <a:solidFill>
                  <a:srgbClr val="008000"/>
                </a:solidFill>
              </a:rPr>
              <a:t>Currently evidence of safety of new food products, new ingredients and new technologies is typically obtained by animal testing.</a:t>
            </a:r>
          </a:p>
          <a:p>
            <a:endParaRPr lang="en-GB" sz="1000" dirty="0">
              <a:solidFill>
                <a:srgbClr val="008000"/>
              </a:solidFill>
            </a:endParaRPr>
          </a:p>
          <a:p>
            <a:r>
              <a:rPr lang="en-GB" sz="2400" dirty="0" smtClean="0">
                <a:solidFill>
                  <a:srgbClr val="008000"/>
                </a:solidFill>
              </a:rPr>
              <a:t>Testing using animals is not popular, it is slow and expensive.</a:t>
            </a:r>
          </a:p>
          <a:p>
            <a:endParaRPr lang="en-GB" sz="1000" dirty="0">
              <a:solidFill>
                <a:srgbClr val="008000"/>
              </a:solidFill>
            </a:endParaRPr>
          </a:p>
          <a:p>
            <a:r>
              <a:rPr lang="en-GB" sz="2400" dirty="0" smtClean="0">
                <a:solidFill>
                  <a:srgbClr val="008000"/>
                </a:solidFill>
              </a:rPr>
              <a:t>The alternative, developed in the past three decades is in vitro testing, using intact human liver cells. It is:</a:t>
            </a:r>
            <a:endParaRPr lang="en-GB" sz="2400" dirty="0">
              <a:solidFill>
                <a:srgbClr val="008000"/>
              </a:solidFill>
            </a:endParaRPr>
          </a:p>
          <a:p>
            <a:pPr marL="800100" lvl="1" indent="-342900">
              <a:buFont typeface="Arial"/>
              <a:buChar char="•"/>
            </a:pPr>
            <a:r>
              <a:rPr lang="en-GB" sz="2400" dirty="0" smtClean="0">
                <a:solidFill>
                  <a:srgbClr val="008000"/>
                </a:solidFill>
              </a:rPr>
              <a:t>more accurate</a:t>
            </a:r>
          </a:p>
          <a:p>
            <a:pPr marL="800100" lvl="1" indent="-342900">
              <a:buFont typeface="Arial"/>
              <a:buChar char="•"/>
            </a:pPr>
            <a:r>
              <a:rPr lang="en-GB" sz="2400" dirty="0" smtClean="0">
                <a:solidFill>
                  <a:srgbClr val="008000"/>
                </a:solidFill>
              </a:rPr>
              <a:t>relevant to humans (not test animals)</a:t>
            </a:r>
          </a:p>
          <a:p>
            <a:pPr marL="800100" lvl="1" indent="-342900">
              <a:buFont typeface="Arial"/>
              <a:buChar char="•"/>
            </a:pPr>
            <a:r>
              <a:rPr lang="en-GB" sz="2400" dirty="0" smtClean="0">
                <a:solidFill>
                  <a:srgbClr val="008000"/>
                </a:solidFill>
              </a:rPr>
              <a:t>cheap</a:t>
            </a:r>
          </a:p>
          <a:p>
            <a:pPr marL="800100" lvl="1" indent="-342900">
              <a:buFont typeface="Arial"/>
              <a:buChar char="•"/>
            </a:pPr>
            <a:r>
              <a:rPr lang="en-GB" sz="2400" dirty="0" smtClean="0">
                <a:solidFill>
                  <a:srgbClr val="008000"/>
                </a:solidFill>
              </a:rPr>
              <a:t>fast</a:t>
            </a:r>
          </a:p>
          <a:p>
            <a:endParaRPr lang="en-GB" sz="1000" dirty="0">
              <a:solidFill>
                <a:srgbClr val="008000"/>
              </a:solidFill>
            </a:endParaRPr>
          </a:p>
          <a:p>
            <a:pPr algn="ctr"/>
            <a:r>
              <a:rPr lang="en-GB" sz="2400" b="1" dirty="0" smtClean="0">
                <a:solidFill>
                  <a:srgbClr val="FF0000"/>
                </a:solidFill>
              </a:rPr>
              <a:t>But it is NOT IN CURRENT REGULATIONS</a:t>
            </a:r>
            <a:endParaRPr lang="en-GB" sz="2400" b="1" dirty="0">
              <a:solidFill>
                <a:srgbClr val="FF0000"/>
              </a:solidFill>
            </a:endParaRPr>
          </a:p>
        </p:txBody>
      </p:sp>
    </p:spTree>
    <p:extLst>
      <p:ext uri="{BB962C8B-B14F-4D97-AF65-F5344CB8AC3E}">
        <p14:creationId xmlns:p14="http://schemas.microsoft.com/office/powerpoint/2010/main" val="62734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animEffect transition="in" filter="blinds(horizontal)">
                                      <p:cBhvr>
                                        <p:cTn id="7" dur="500"/>
                                        <p:tgtEl>
                                          <p:spTgt spid="2">
                                            <p:txEl>
                                              <p:pRg st="7" end="7"/>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8" end="8"/>
                                            </p:txEl>
                                          </p:spTgt>
                                        </p:tgtEl>
                                        <p:attrNameLst>
                                          <p:attrName>style.visibility</p:attrName>
                                        </p:attrNameLst>
                                      </p:cBhvr>
                                      <p:to>
                                        <p:strVal val="visible"/>
                                      </p:to>
                                    </p:set>
                                    <p:animEffect transition="in" filter="blinds(horizontal)">
                                      <p:cBhvr>
                                        <p:cTn id="10" dur="500"/>
                                        <p:tgtEl>
                                          <p:spTgt spid="2">
                                            <p:txEl>
                                              <p:pRg st="8" end="8"/>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9" end="9"/>
                                            </p:txEl>
                                          </p:spTgt>
                                        </p:tgtEl>
                                        <p:attrNameLst>
                                          <p:attrName>style.visibility</p:attrName>
                                        </p:attrNameLst>
                                      </p:cBhvr>
                                      <p:to>
                                        <p:strVal val="visible"/>
                                      </p:to>
                                    </p:set>
                                    <p:animEffect transition="in" filter="blinds(horizontal)">
                                      <p:cBhvr>
                                        <p:cTn id="13" dur="500"/>
                                        <p:tgtEl>
                                          <p:spTgt spid="2">
                                            <p:txEl>
                                              <p:pRg st="9" end="9"/>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
                                            <p:txEl>
                                              <p:pRg st="10" end="10"/>
                                            </p:txEl>
                                          </p:spTgt>
                                        </p:tgtEl>
                                        <p:attrNameLst>
                                          <p:attrName>style.visibility</p:attrName>
                                        </p:attrNameLst>
                                      </p:cBhvr>
                                      <p:to>
                                        <p:strVal val="visible"/>
                                      </p:to>
                                    </p:set>
                                    <p:animEffect transition="in" filter="blinds(horizontal)">
                                      <p:cBhvr>
                                        <p:cTn id="16" dur="500"/>
                                        <p:tgtEl>
                                          <p:spTgt spid="2">
                                            <p:txEl>
                                              <p:pRg st="10" end="10"/>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
                                            <p:txEl>
                                              <p:pRg st="11" end="11"/>
                                            </p:txEl>
                                          </p:spTgt>
                                        </p:tgtEl>
                                        <p:attrNameLst>
                                          <p:attrName>style.visibility</p:attrName>
                                        </p:attrNameLst>
                                      </p:cBhvr>
                                      <p:to>
                                        <p:strVal val="visible"/>
                                      </p:to>
                                    </p:set>
                                    <p:animEffect transition="in" filter="blinds(horizontal)">
                                      <p:cBhvr>
                                        <p:cTn id="19" dur="500"/>
                                        <p:tgtEl>
                                          <p:spTgt spid="2">
                                            <p:txEl>
                                              <p:pRg st="11" end="1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a:xfrm>
            <a:off x="3124200" y="6181725"/>
            <a:ext cx="2895600" cy="365125"/>
          </a:xfrm>
        </p:spPr>
        <p:txBody>
          <a:bodyPr/>
          <a:lstStyle/>
          <a:p>
            <a:pPr>
              <a:defRPr/>
            </a:pPr>
            <a:r>
              <a:rPr lang="nl-NL" dirty="0" smtClean="0"/>
              <a:t>GHI</a:t>
            </a:r>
            <a:endParaRPr lang="nl-NL" dirty="0"/>
          </a:p>
        </p:txBody>
      </p:sp>
      <p:pic>
        <p:nvPicPr>
          <p:cNvPr id="7" name="Afbeelding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639542">
            <a:off x="5536225" y="305731"/>
            <a:ext cx="2718243" cy="3672109"/>
          </a:xfrm>
          <a:prstGeom prst="rect">
            <a:avLst/>
          </a:prstGeom>
        </p:spPr>
      </p:pic>
      <p:pic>
        <p:nvPicPr>
          <p:cNvPr id="10" name="Afbeelding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791890">
            <a:off x="5810737" y="2414513"/>
            <a:ext cx="2517931" cy="3573016"/>
          </a:xfrm>
          <a:prstGeom prst="rect">
            <a:avLst/>
          </a:prstGeom>
        </p:spPr>
      </p:pic>
      <p:pic>
        <p:nvPicPr>
          <p:cNvPr id="11" name="Afbeelding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608" y="86023"/>
            <a:ext cx="2387600" cy="3434599"/>
          </a:xfrm>
          <a:prstGeom prst="rect">
            <a:avLst/>
          </a:prstGeom>
        </p:spPr>
      </p:pic>
      <p:pic>
        <p:nvPicPr>
          <p:cNvPr id="8" name="Afbeelding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73203" y="1912092"/>
            <a:ext cx="2340794" cy="3356992"/>
          </a:xfrm>
          <a:prstGeom prst="rect">
            <a:avLst/>
          </a:prstGeom>
        </p:spPr>
      </p:pic>
      <p:pic>
        <p:nvPicPr>
          <p:cNvPr id="9" name="Afbeelding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8954" y="1073865"/>
            <a:ext cx="2370607" cy="3284984"/>
          </a:xfrm>
          <a:prstGeom prst="rect">
            <a:avLst/>
          </a:prstGeom>
        </p:spPr>
      </p:pic>
      <p:pic>
        <p:nvPicPr>
          <p:cNvPr id="4" name="Afbeelding 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267744" y="2822327"/>
            <a:ext cx="2333624" cy="3310490"/>
          </a:xfrm>
          <a:prstGeom prst="rect">
            <a:avLst/>
          </a:prstGeom>
        </p:spPr>
      </p:pic>
    </p:spTree>
    <p:extLst>
      <p:ext uri="{BB962C8B-B14F-4D97-AF65-F5344CB8AC3E}">
        <p14:creationId xmlns:p14="http://schemas.microsoft.com/office/powerpoint/2010/main" val="23765882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eperen 3"/>
          <p:cNvGrpSpPr/>
          <p:nvPr/>
        </p:nvGrpSpPr>
        <p:grpSpPr>
          <a:xfrm>
            <a:off x="635000" y="64669"/>
            <a:ext cx="7874000" cy="5299912"/>
            <a:chOff x="635000" y="458957"/>
            <a:chExt cx="7874000" cy="5299912"/>
          </a:xfrm>
        </p:grpSpPr>
        <p:sp>
          <p:nvSpPr>
            <p:cNvPr id="2" name="Tekstvak 1"/>
            <p:cNvSpPr txBox="1"/>
            <p:nvPr/>
          </p:nvSpPr>
          <p:spPr>
            <a:xfrm>
              <a:off x="635000" y="458957"/>
              <a:ext cx="7874000" cy="5299912"/>
            </a:xfrm>
            <a:prstGeom prst="rect">
              <a:avLst/>
            </a:prstGeom>
            <a:noFill/>
          </p:spPr>
          <p:txBody>
            <a:bodyPr wrap="square" rtlCol="0">
              <a:spAutoFit/>
            </a:bodyPr>
            <a:lstStyle/>
            <a:p>
              <a:r>
                <a:rPr lang="nl-NL" sz="3200">
                  <a:solidFill>
                    <a:srgbClr val="008000"/>
                  </a:solidFill>
                </a:rPr>
                <a:t>If you are not a member, you are invited to join GHI, just go to</a:t>
              </a:r>
            </a:p>
            <a:p>
              <a:pPr>
                <a:lnSpc>
                  <a:spcPct val="70000"/>
                </a:lnSpc>
              </a:pPr>
              <a:r>
                <a:rPr lang="nl-NL" sz="3200">
                  <a:latin typeface="Wingdings"/>
                  <a:ea typeface="Wingdings"/>
                  <a:cs typeface="Wingdings"/>
                </a:rPr>
                <a:t>							 </a:t>
              </a:r>
              <a:r>
                <a:rPr lang="nl-NL" sz="3200">
                  <a:solidFill>
                    <a:srgbClr val="FF0000"/>
                  </a:solidFill>
                  <a:latin typeface="Wingdings"/>
                  <a:ea typeface="Wingdings"/>
                  <a:cs typeface="Wingdings"/>
                </a:rPr>
                <a:t></a:t>
              </a:r>
              <a:endParaRPr lang="nl-NL" sz="3200">
                <a:solidFill>
                  <a:srgbClr val="FF0000"/>
                </a:solidFill>
              </a:endParaRPr>
            </a:p>
            <a:p>
              <a:r>
                <a:rPr lang="nl-NL" sz="3200">
                  <a:solidFill>
                    <a:srgbClr val="008000"/>
                  </a:solidFill>
                  <a:hlinkClick r:id="rId2"/>
                </a:rPr>
                <a:t>www.globalharmonization.net</a:t>
              </a:r>
              <a:r>
                <a:rPr lang="nl-NL" sz="3200">
                  <a:solidFill>
                    <a:srgbClr val="008000"/>
                  </a:solidFill>
                  <a:hlinkClick r:id="rId3"/>
                </a:rPr>
                <a:t>/user/register</a:t>
              </a:r>
              <a:endParaRPr lang="nl-NL" sz="3200">
                <a:solidFill>
                  <a:srgbClr val="008000"/>
                </a:solidFill>
              </a:endParaRPr>
            </a:p>
            <a:p>
              <a:endParaRPr lang="nl-NL" sz="1200">
                <a:solidFill>
                  <a:srgbClr val="008000"/>
                </a:solidFill>
              </a:endParaRPr>
            </a:p>
            <a:p>
              <a:endParaRPr lang="nl-NL" sz="1200">
                <a:solidFill>
                  <a:srgbClr val="008000"/>
                </a:solidFill>
              </a:endParaRPr>
            </a:p>
            <a:p>
              <a:r>
                <a:rPr lang="nl-NL" sz="3200">
                  <a:solidFill>
                    <a:srgbClr val="008000"/>
                  </a:solidFill>
                </a:rPr>
                <a:t>and if you forgot, email</a:t>
              </a:r>
            </a:p>
            <a:p>
              <a:endParaRPr lang="nl-NL" sz="1200">
                <a:solidFill>
                  <a:srgbClr val="008000"/>
                </a:solidFill>
              </a:endParaRPr>
            </a:p>
            <a:p>
              <a:r>
                <a:rPr lang="nl-NL" sz="3200">
                  <a:solidFill>
                    <a:srgbClr val="008000"/>
                  </a:solidFill>
                  <a:hlinkClick r:id="rId4"/>
                </a:rPr>
                <a:t>Info@globalharmonization.net</a:t>
              </a:r>
              <a:endParaRPr lang="nl-NL" sz="3200">
                <a:solidFill>
                  <a:srgbClr val="008000"/>
                </a:solidFill>
              </a:endParaRPr>
            </a:p>
            <a:p>
              <a:endParaRPr lang="nl-NL" sz="1200">
                <a:solidFill>
                  <a:srgbClr val="008000"/>
                </a:solidFill>
              </a:endParaRPr>
            </a:p>
            <a:p>
              <a:r>
                <a:rPr lang="nl-NL" sz="3200">
                  <a:solidFill>
                    <a:srgbClr val="008000"/>
                  </a:solidFill>
                </a:rPr>
                <a:t>There is no fee, you only need to qualify as a food scientist</a:t>
              </a:r>
            </a:p>
            <a:p>
              <a:endParaRPr lang="nl-NL" sz="1200">
                <a:solidFill>
                  <a:srgbClr val="008000"/>
                </a:solidFill>
              </a:endParaRPr>
            </a:p>
            <a:p>
              <a:pPr algn="r"/>
              <a:r>
                <a:rPr lang="nl-NL" sz="3200" b="1">
                  <a:solidFill>
                    <a:srgbClr val="008000"/>
                  </a:solidFill>
                </a:rPr>
                <a:t>You will  influence the future</a:t>
              </a:r>
            </a:p>
          </p:txBody>
        </p:sp>
        <p:sp>
          <p:nvSpPr>
            <p:cNvPr id="3" name="Tekstvak 2"/>
            <p:cNvSpPr txBox="1"/>
            <p:nvPr/>
          </p:nvSpPr>
          <p:spPr>
            <a:xfrm>
              <a:off x="4635500" y="1043206"/>
              <a:ext cx="692666" cy="646331"/>
            </a:xfrm>
            <a:prstGeom prst="rect">
              <a:avLst/>
            </a:prstGeom>
            <a:noFill/>
          </p:spPr>
          <p:txBody>
            <a:bodyPr wrap="square" rtlCol="0">
              <a:spAutoFit/>
            </a:bodyPr>
            <a:lstStyle/>
            <a:p>
              <a:r>
                <a:rPr lang="nl-NL" sz="3600" b="1">
                  <a:solidFill>
                    <a:srgbClr val="FF0000"/>
                  </a:solidFill>
                </a:rPr>
                <a:t>Z</a:t>
              </a:r>
            </a:p>
          </p:txBody>
        </p:sp>
      </p:grpSp>
    </p:spTree>
    <p:extLst>
      <p:ext uri="{BB962C8B-B14F-4D97-AF65-F5344CB8AC3E}">
        <p14:creationId xmlns:p14="http://schemas.microsoft.com/office/powerpoint/2010/main" val="31045567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405605" y="21263"/>
            <a:ext cx="8332791" cy="4739759"/>
          </a:xfrm>
          <a:prstGeom prst="rect">
            <a:avLst/>
          </a:prstGeom>
          <a:noFill/>
        </p:spPr>
        <p:txBody>
          <a:bodyPr wrap="square" rtlCol="0">
            <a:spAutoFit/>
          </a:bodyPr>
          <a:lstStyle/>
          <a:p>
            <a:pPr algn="ctr"/>
            <a:r>
              <a:rPr lang="en-GB" sz="2800" b="1" dirty="0" smtClean="0">
                <a:solidFill>
                  <a:srgbClr val="0000FF"/>
                </a:solidFill>
              </a:rPr>
              <a:t>Development of improved methodology</a:t>
            </a:r>
            <a:r>
              <a:rPr lang="en-GB" sz="2800" b="1" dirty="0" smtClean="0">
                <a:solidFill>
                  <a:srgbClr val="008000"/>
                </a:solidFill>
              </a:rPr>
              <a:t> </a:t>
            </a:r>
          </a:p>
          <a:p>
            <a:pPr algn="ctr"/>
            <a:r>
              <a:rPr lang="en-GB" sz="2800" b="1" dirty="0" smtClean="0">
                <a:solidFill>
                  <a:srgbClr val="008000"/>
                </a:solidFill>
              </a:rPr>
              <a:t>If the dose-response is actually </a:t>
            </a:r>
            <a:r>
              <a:rPr lang="en-GB" sz="2800" b="1" dirty="0" err="1" smtClean="0">
                <a:solidFill>
                  <a:srgbClr val="008000"/>
                </a:solidFill>
              </a:rPr>
              <a:t>hormetic</a:t>
            </a:r>
            <a:r>
              <a:rPr lang="en-GB" sz="2800" b="1" dirty="0" smtClean="0">
                <a:solidFill>
                  <a:srgbClr val="008000"/>
                </a:solidFill>
              </a:rPr>
              <a:t>: </a:t>
            </a:r>
          </a:p>
          <a:p>
            <a:endParaRPr lang="en-GB" sz="1000" dirty="0">
              <a:solidFill>
                <a:srgbClr val="008000"/>
              </a:solidFill>
            </a:endParaRPr>
          </a:p>
          <a:p>
            <a:r>
              <a:rPr lang="en-GB" sz="2400" dirty="0" smtClean="0">
                <a:solidFill>
                  <a:srgbClr val="008000"/>
                </a:solidFill>
              </a:rPr>
              <a:t>Then it is not so important to know which doses are harmful, since they should be avoided anyway.</a:t>
            </a:r>
          </a:p>
          <a:p>
            <a:r>
              <a:rPr lang="en-GB" sz="2400" dirty="0" smtClean="0">
                <a:solidFill>
                  <a:srgbClr val="008000"/>
                </a:solidFill>
              </a:rPr>
              <a:t>We just need to know which doses are beneficial!</a:t>
            </a:r>
          </a:p>
          <a:p>
            <a:endParaRPr lang="en-GB" sz="1000" dirty="0">
              <a:solidFill>
                <a:srgbClr val="008000"/>
              </a:solidFill>
            </a:endParaRPr>
          </a:p>
          <a:p>
            <a:pPr marL="342900" indent="-342900">
              <a:buFont typeface="Arial"/>
              <a:buChar char="•"/>
            </a:pPr>
            <a:r>
              <a:rPr lang="en-GB" sz="2400" dirty="0" smtClean="0">
                <a:solidFill>
                  <a:srgbClr val="008000"/>
                </a:solidFill>
              </a:rPr>
              <a:t>Most tests of harm are not suitable for measuring benefits. </a:t>
            </a:r>
          </a:p>
          <a:p>
            <a:pPr marL="342900" indent="-342900">
              <a:buFont typeface="Arial"/>
              <a:buChar char="•"/>
            </a:pPr>
            <a:r>
              <a:rPr lang="en-GB" sz="2400" dirty="0" smtClean="0">
                <a:solidFill>
                  <a:srgbClr val="008000"/>
                </a:solidFill>
              </a:rPr>
              <a:t>Most tests that are suitable </a:t>
            </a:r>
            <a:r>
              <a:rPr lang="en-GB" sz="2400" dirty="0">
                <a:solidFill>
                  <a:srgbClr val="008000"/>
                </a:solidFill>
              </a:rPr>
              <a:t>for measuring </a:t>
            </a:r>
            <a:r>
              <a:rPr lang="en-GB" sz="2400" dirty="0" smtClean="0">
                <a:solidFill>
                  <a:srgbClr val="008000"/>
                </a:solidFill>
              </a:rPr>
              <a:t>benefits are not routinely applied to toxins.</a:t>
            </a:r>
            <a:endParaRPr lang="en-GB" sz="2400" dirty="0">
              <a:solidFill>
                <a:srgbClr val="008000"/>
              </a:solidFill>
            </a:endParaRPr>
          </a:p>
          <a:p>
            <a:endParaRPr lang="en-GB" sz="1000" dirty="0">
              <a:solidFill>
                <a:srgbClr val="008000"/>
              </a:solidFill>
            </a:endParaRPr>
          </a:p>
          <a:p>
            <a:pPr algn="ctr"/>
            <a:r>
              <a:rPr lang="en-GB" sz="2400" b="1" dirty="0" smtClean="0">
                <a:solidFill>
                  <a:srgbClr val="FF0000"/>
                </a:solidFill>
              </a:rPr>
              <a:t>There is no scientific reason for this, and lots of options</a:t>
            </a:r>
          </a:p>
          <a:p>
            <a:pPr algn="ctr"/>
            <a:r>
              <a:rPr lang="en-GB" sz="2400" b="1" dirty="0" smtClean="0">
                <a:solidFill>
                  <a:srgbClr val="FF0000"/>
                </a:solidFill>
              </a:rPr>
              <a:t> </a:t>
            </a:r>
            <a:r>
              <a:rPr lang="en-GB" sz="2400" b="1" dirty="0">
                <a:solidFill>
                  <a:srgbClr val="FF0000"/>
                </a:solidFill>
              </a:rPr>
              <a:t>J</a:t>
            </a:r>
            <a:r>
              <a:rPr lang="en-GB" sz="2400" b="1" dirty="0" smtClean="0">
                <a:solidFill>
                  <a:srgbClr val="FF0000"/>
                </a:solidFill>
              </a:rPr>
              <a:t>ust get on with it and produce some data! </a:t>
            </a:r>
          </a:p>
          <a:p>
            <a:pPr algn="ctr"/>
            <a:r>
              <a:rPr lang="en-GB" sz="2400" b="1" dirty="0" smtClean="0">
                <a:solidFill>
                  <a:srgbClr val="FF0000"/>
                </a:solidFill>
              </a:rPr>
              <a:t>This will change the world as we know it!</a:t>
            </a:r>
            <a:endParaRPr lang="en-GB" sz="2400" b="1" dirty="0">
              <a:solidFill>
                <a:srgbClr val="FF0000"/>
              </a:solidFill>
            </a:endParaRPr>
          </a:p>
        </p:txBody>
      </p:sp>
    </p:spTree>
    <p:extLst>
      <p:ext uri="{BB962C8B-B14F-4D97-AF65-F5344CB8AC3E}">
        <p14:creationId xmlns:p14="http://schemas.microsoft.com/office/powerpoint/2010/main" val="792636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checkerboard(across)">
                                      <p:cBhvr>
                                        <p:cTn id="7" dur="500"/>
                                        <p:tgtEl>
                                          <p:spTgt spid="2">
                                            <p:txEl>
                                              <p:pRg st="6" end="6"/>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2">
                                            <p:txEl>
                                              <p:pRg st="7" end="7"/>
                                            </p:txEl>
                                          </p:spTgt>
                                        </p:tgtEl>
                                        <p:attrNameLst>
                                          <p:attrName>style.visibility</p:attrName>
                                        </p:attrNameLst>
                                      </p:cBhvr>
                                      <p:to>
                                        <p:strVal val="visible"/>
                                      </p:to>
                                    </p:set>
                                    <p:animEffect transition="in" filter="checkerboard(across)">
                                      <p:cBhvr>
                                        <p:cTn id="10" dur="500"/>
                                        <p:tgtEl>
                                          <p:spTgt spid="2">
                                            <p:txEl>
                                              <p:pRg st="7" end="7"/>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2">
                                            <p:txEl>
                                              <p:pRg st="9" end="9"/>
                                            </p:txEl>
                                          </p:spTgt>
                                        </p:tgtEl>
                                        <p:attrNameLst>
                                          <p:attrName>style.visibility</p:attrName>
                                        </p:attrNameLst>
                                      </p:cBhvr>
                                      <p:to>
                                        <p:strVal val="visible"/>
                                      </p:to>
                                    </p:set>
                                    <p:animEffect transition="in" filter="checkerboard(across)">
                                      <p:cBhvr>
                                        <p:cTn id="15" dur="500"/>
                                        <p:tgtEl>
                                          <p:spTgt spid="2">
                                            <p:txEl>
                                              <p:pRg st="9" end="9"/>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2">
                                            <p:txEl>
                                              <p:pRg st="10" end="10"/>
                                            </p:txEl>
                                          </p:spTgt>
                                        </p:tgtEl>
                                        <p:attrNameLst>
                                          <p:attrName>style.visibility</p:attrName>
                                        </p:attrNameLst>
                                      </p:cBhvr>
                                      <p:to>
                                        <p:strVal val="visible"/>
                                      </p:to>
                                    </p:set>
                                    <p:animEffect transition="in" filter="checkerboard(across)">
                                      <p:cBhvr>
                                        <p:cTn id="20" dur="500"/>
                                        <p:tgtEl>
                                          <p:spTgt spid="2">
                                            <p:txEl>
                                              <p:pRg st="10" end="1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2">
                                            <p:txEl>
                                              <p:pRg st="11" end="11"/>
                                            </p:txEl>
                                          </p:spTgt>
                                        </p:tgtEl>
                                        <p:attrNameLst>
                                          <p:attrName>style.visibility</p:attrName>
                                        </p:attrNameLst>
                                      </p:cBhvr>
                                      <p:to>
                                        <p:strVal val="visible"/>
                                      </p:to>
                                    </p:set>
                                    <p:animEffect transition="in" filter="checkerboard(across)">
                                      <p:cBhvr>
                                        <p:cTn id="25"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706438" y="916563"/>
            <a:ext cx="7731125" cy="2923877"/>
          </a:xfrm>
          <a:prstGeom prst="rect">
            <a:avLst/>
          </a:prstGeom>
          <a:noFill/>
        </p:spPr>
        <p:txBody>
          <a:bodyPr wrap="square" rtlCol="0">
            <a:spAutoFit/>
          </a:bodyPr>
          <a:lstStyle/>
          <a:p>
            <a:pPr algn="ctr"/>
            <a:r>
              <a:rPr lang="en-GB" sz="4800" dirty="0" smtClean="0">
                <a:solidFill>
                  <a:srgbClr val="008000"/>
                </a:solidFill>
              </a:rPr>
              <a:t>Thank</a:t>
            </a:r>
            <a:r>
              <a:rPr lang="nl-NL" sz="4800" dirty="0" smtClean="0">
                <a:solidFill>
                  <a:srgbClr val="008000"/>
                </a:solidFill>
              </a:rPr>
              <a:t> </a:t>
            </a:r>
            <a:r>
              <a:rPr lang="nl-NL" sz="4800" dirty="0" err="1" smtClean="0">
                <a:solidFill>
                  <a:srgbClr val="008000"/>
                </a:solidFill>
              </a:rPr>
              <a:t>you</a:t>
            </a:r>
            <a:r>
              <a:rPr lang="nl-NL" sz="4800" dirty="0" smtClean="0">
                <a:solidFill>
                  <a:srgbClr val="008000"/>
                </a:solidFill>
              </a:rPr>
              <a:t> </a:t>
            </a:r>
            <a:r>
              <a:rPr lang="nl-NL" sz="4800" dirty="0" err="1" smtClean="0">
                <a:solidFill>
                  <a:srgbClr val="008000"/>
                </a:solidFill>
              </a:rPr>
              <a:t>for</a:t>
            </a:r>
            <a:r>
              <a:rPr lang="nl-NL" sz="4800" dirty="0" smtClean="0">
                <a:solidFill>
                  <a:srgbClr val="008000"/>
                </a:solidFill>
              </a:rPr>
              <a:t> </a:t>
            </a:r>
            <a:r>
              <a:rPr lang="nl-NL" sz="4800" dirty="0" err="1" smtClean="0">
                <a:solidFill>
                  <a:srgbClr val="008000"/>
                </a:solidFill>
              </a:rPr>
              <a:t>your</a:t>
            </a:r>
            <a:r>
              <a:rPr lang="nl-NL" sz="4800" dirty="0" smtClean="0">
                <a:solidFill>
                  <a:srgbClr val="008000"/>
                </a:solidFill>
              </a:rPr>
              <a:t> interest!</a:t>
            </a:r>
          </a:p>
          <a:p>
            <a:pPr algn="ctr"/>
            <a:r>
              <a:rPr lang="nl-NL" sz="4800" dirty="0" err="1" smtClean="0">
                <a:solidFill>
                  <a:srgbClr val="008000"/>
                </a:solidFill>
              </a:rPr>
              <a:t>Any</a:t>
            </a:r>
            <a:r>
              <a:rPr lang="nl-NL" sz="4800" dirty="0" smtClean="0">
                <a:solidFill>
                  <a:srgbClr val="008000"/>
                </a:solidFill>
              </a:rPr>
              <a:t> </a:t>
            </a:r>
            <a:r>
              <a:rPr lang="nl-NL" sz="4800" dirty="0" err="1" smtClean="0">
                <a:solidFill>
                  <a:srgbClr val="008000"/>
                </a:solidFill>
              </a:rPr>
              <a:t>questions</a:t>
            </a:r>
            <a:r>
              <a:rPr lang="nl-NL" sz="4800" dirty="0" smtClean="0">
                <a:solidFill>
                  <a:srgbClr val="008000"/>
                </a:solidFill>
              </a:rPr>
              <a:t>?</a:t>
            </a:r>
          </a:p>
          <a:p>
            <a:pPr algn="ctr"/>
            <a:endParaRPr lang="nl-NL" sz="4800" dirty="0">
              <a:solidFill>
                <a:srgbClr val="008000"/>
              </a:solidFill>
            </a:endParaRPr>
          </a:p>
          <a:p>
            <a:pPr algn="ctr"/>
            <a:endParaRPr lang="nl-NL" sz="4000" dirty="0">
              <a:solidFill>
                <a:srgbClr val="008000"/>
              </a:solidFill>
            </a:endParaRPr>
          </a:p>
        </p:txBody>
      </p:sp>
    </p:spTree>
    <p:extLst>
      <p:ext uri="{BB962C8B-B14F-4D97-AF65-F5344CB8AC3E}">
        <p14:creationId xmlns:p14="http://schemas.microsoft.com/office/powerpoint/2010/main" val="18906638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rot="20807313">
            <a:off x="1514466" y="972429"/>
            <a:ext cx="1819312" cy="1945071"/>
          </a:xfrm>
          <a:prstGeom prst="rect">
            <a:avLst/>
          </a:prstGeom>
        </p:spPr>
      </p:pic>
      <p:pic>
        <p:nvPicPr>
          <p:cNvPr id="10" name="Picture 9"/>
          <p:cNvPicPr>
            <a:picLocks noChangeAspect="1"/>
          </p:cNvPicPr>
          <p:nvPr/>
        </p:nvPicPr>
        <p:blipFill>
          <a:blip r:embed="rId4"/>
          <a:stretch>
            <a:fillRect/>
          </a:stretch>
        </p:blipFill>
        <p:spPr>
          <a:xfrm>
            <a:off x="6019800" y="458772"/>
            <a:ext cx="2895600" cy="2806700"/>
          </a:xfrm>
          <a:prstGeom prst="rect">
            <a:avLst/>
          </a:prstGeom>
        </p:spPr>
      </p:pic>
      <p:sp>
        <p:nvSpPr>
          <p:cNvPr id="2" name="Tekstvak 1"/>
          <p:cNvSpPr txBox="1"/>
          <p:nvPr/>
        </p:nvSpPr>
        <p:spPr>
          <a:xfrm>
            <a:off x="646807" y="272037"/>
            <a:ext cx="7813599" cy="707886"/>
          </a:xfrm>
          <a:prstGeom prst="rect">
            <a:avLst/>
          </a:prstGeom>
          <a:noFill/>
        </p:spPr>
        <p:txBody>
          <a:bodyPr wrap="square" rtlCol="0">
            <a:spAutoFit/>
          </a:bodyPr>
          <a:lstStyle/>
          <a:p>
            <a:pPr algn="ctr"/>
            <a:r>
              <a:rPr lang="nl-NL" sz="4000" b="1" dirty="0" err="1" smtClean="0">
                <a:solidFill>
                  <a:srgbClr val="FF0000"/>
                </a:solidFill>
              </a:rPr>
              <a:t>Unintentional</a:t>
            </a:r>
            <a:r>
              <a:rPr lang="nl-NL" sz="4000" b="1" dirty="0" smtClean="0">
                <a:solidFill>
                  <a:srgbClr val="FF0000"/>
                </a:solidFill>
              </a:rPr>
              <a:t> </a:t>
            </a:r>
            <a:r>
              <a:rPr lang="nl-NL" sz="4000" b="1" dirty="0" err="1" smtClean="0">
                <a:solidFill>
                  <a:srgbClr val="FF0000"/>
                </a:solidFill>
              </a:rPr>
              <a:t>illegal</a:t>
            </a:r>
            <a:r>
              <a:rPr lang="nl-NL" sz="4000" b="1" dirty="0" smtClean="0">
                <a:solidFill>
                  <a:srgbClr val="FF0000"/>
                </a:solidFill>
              </a:rPr>
              <a:t> </a:t>
            </a:r>
            <a:r>
              <a:rPr lang="nl-NL" sz="4000" b="1" dirty="0" err="1" smtClean="0">
                <a:solidFill>
                  <a:srgbClr val="FF0000"/>
                </a:solidFill>
              </a:rPr>
              <a:t>constituents</a:t>
            </a:r>
            <a:endParaRPr lang="nl-NL" sz="4000" b="1" dirty="0">
              <a:solidFill>
                <a:srgbClr val="FF0000"/>
              </a:solidFill>
            </a:endParaRPr>
          </a:p>
        </p:txBody>
      </p:sp>
      <p:sp>
        <p:nvSpPr>
          <p:cNvPr id="21" name="Tekstvak 20"/>
          <p:cNvSpPr txBox="1"/>
          <p:nvPr/>
        </p:nvSpPr>
        <p:spPr>
          <a:xfrm rot="20900059">
            <a:off x="1469209" y="2905881"/>
            <a:ext cx="3116955" cy="954107"/>
          </a:xfrm>
          <a:prstGeom prst="rect">
            <a:avLst/>
          </a:prstGeom>
          <a:noFill/>
        </p:spPr>
        <p:txBody>
          <a:bodyPr wrap="square" rtlCol="0">
            <a:spAutoFit/>
          </a:bodyPr>
          <a:lstStyle/>
          <a:p>
            <a:pPr algn="ctr"/>
            <a:r>
              <a:rPr lang="en-GB" sz="2800" dirty="0" smtClean="0">
                <a:solidFill>
                  <a:srgbClr val="0000FF"/>
                </a:solidFill>
              </a:rPr>
              <a:t>Arsenic in beer</a:t>
            </a:r>
          </a:p>
          <a:p>
            <a:pPr algn="ctr"/>
            <a:r>
              <a:rPr lang="en-GB" sz="2800" dirty="0" smtClean="0">
                <a:solidFill>
                  <a:srgbClr val="0000FF"/>
                </a:solidFill>
              </a:rPr>
              <a:t>Manchester 1900-1</a:t>
            </a:r>
            <a:endParaRPr lang="nl-NL" dirty="0">
              <a:solidFill>
                <a:srgbClr val="0000FF"/>
              </a:solidFill>
            </a:endParaRPr>
          </a:p>
        </p:txBody>
      </p:sp>
      <p:sp>
        <p:nvSpPr>
          <p:cNvPr id="23" name="Tekstvak 22"/>
          <p:cNvSpPr txBox="1"/>
          <p:nvPr/>
        </p:nvSpPr>
        <p:spPr>
          <a:xfrm rot="904218">
            <a:off x="5295785" y="3107199"/>
            <a:ext cx="3358005" cy="954107"/>
          </a:xfrm>
          <a:prstGeom prst="rect">
            <a:avLst/>
          </a:prstGeom>
          <a:noFill/>
        </p:spPr>
        <p:txBody>
          <a:bodyPr wrap="square" rtlCol="0">
            <a:spAutoFit/>
          </a:bodyPr>
          <a:lstStyle/>
          <a:p>
            <a:pPr algn="ctr"/>
            <a:r>
              <a:rPr lang="en-GB" sz="2800" dirty="0" smtClean="0">
                <a:solidFill>
                  <a:srgbClr val="0000FF"/>
                </a:solidFill>
                <a:ea typeface="ＭＳ Ｐゴシック" charset="0"/>
                <a:cs typeface="ＭＳ Ｐゴシック" charset="0"/>
              </a:rPr>
              <a:t>Acrylamide </a:t>
            </a:r>
          </a:p>
          <a:p>
            <a:pPr algn="ctr"/>
            <a:r>
              <a:rPr lang="en-GB" sz="2800" dirty="0" smtClean="0">
                <a:solidFill>
                  <a:srgbClr val="0000FF"/>
                </a:solidFill>
                <a:ea typeface="ＭＳ Ｐゴシック" charset="0"/>
                <a:cs typeface="ＭＳ Ｐゴシック" charset="0"/>
              </a:rPr>
              <a:t>Worldwide 201</a:t>
            </a:r>
            <a:r>
              <a:rPr lang="en-GB" sz="2800" dirty="0">
                <a:solidFill>
                  <a:srgbClr val="0000FF"/>
                </a:solidFill>
                <a:ea typeface="ＭＳ Ｐゴシック" charset="0"/>
                <a:cs typeface="ＭＳ Ｐゴシック" charset="0"/>
              </a:rPr>
              <a:t>1</a:t>
            </a:r>
            <a:endParaRPr lang="nl-NL" dirty="0">
              <a:solidFill>
                <a:srgbClr val="0000FF"/>
              </a:solidFill>
            </a:endParaRPr>
          </a:p>
        </p:txBody>
      </p:sp>
      <p:sp>
        <p:nvSpPr>
          <p:cNvPr id="24" name="Tekstvak 23"/>
          <p:cNvSpPr txBox="1"/>
          <p:nvPr/>
        </p:nvSpPr>
        <p:spPr>
          <a:xfrm>
            <a:off x="5201604" y="6027003"/>
            <a:ext cx="2421541" cy="830997"/>
          </a:xfrm>
          <a:prstGeom prst="rect">
            <a:avLst/>
          </a:prstGeom>
          <a:noFill/>
        </p:spPr>
        <p:txBody>
          <a:bodyPr wrap="square" rtlCol="0">
            <a:spAutoFit/>
          </a:bodyPr>
          <a:lstStyle/>
          <a:p>
            <a:pPr algn="ctr"/>
            <a:r>
              <a:rPr lang="nl-NL" sz="2400" dirty="0" smtClean="0">
                <a:solidFill>
                  <a:srgbClr val="0000FF"/>
                </a:solidFill>
              </a:rPr>
              <a:t>GM pollen</a:t>
            </a:r>
          </a:p>
          <a:p>
            <a:pPr algn="ctr"/>
            <a:r>
              <a:rPr lang="nl-NL" sz="2400" dirty="0" smtClean="0">
                <a:solidFill>
                  <a:srgbClr val="0000FF"/>
                </a:solidFill>
              </a:rPr>
              <a:t>USA 2003-</a:t>
            </a:r>
            <a:endParaRPr lang="nl-NL" sz="2400" dirty="0">
              <a:solidFill>
                <a:srgbClr val="0000FF"/>
              </a:solidFill>
            </a:endParaRPr>
          </a:p>
        </p:txBody>
      </p:sp>
      <p:sp>
        <p:nvSpPr>
          <p:cNvPr id="4" name="Tekstvak 3"/>
          <p:cNvSpPr txBox="1"/>
          <p:nvPr/>
        </p:nvSpPr>
        <p:spPr>
          <a:xfrm>
            <a:off x="1508125" y="5818936"/>
            <a:ext cx="3381375" cy="830997"/>
          </a:xfrm>
          <a:prstGeom prst="rect">
            <a:avLst/>
          </a:prstGeom>
          <a:noFill/>
        </p:spPr>
        <p:txBody>
          <a:bodyPr wrap="square" rtlCol="0">
            <a:spAutoFit/>
          </a:bodyPr>
          <a:lstStyle/>
          <a:p>
            <a:pPr algn="ctr"/>
            <a:r>
              <a:rPr lang="nl-NL" sz="2400" dirty="0" smtClean="0">
                <a:solidFill>
                  <a:srgbClr val="0000FF"/>
                </a:solidFill>
              </a:rPr>
              <a:t>DDT in </a:t>
            </a:r>
            <a:r>
              <a:rPr lang="nl-NL" sz="2400" dirty="0" err="1" smtClean="0">
                <a:solidFill>
                  <a:srgbClr val="0000FF"/>
                </a:solidFill>
              </a:rPr>
              <a:t>fish</a:t>
            </a:r>
            <a:endParaRPr lang="nl-NL" sz="2400" dirty="0" smtClean="0">
              <a:solidFill>
                <a:srgbClr val="0000FF"/>
              </a:solidFill>
            </a:endParaRPr>
          </a:p>
          <a:p>
            <a:pPr algn="ctr"/>
            <a:r>
              <a:rPr lang="nl-NL" sz="2400" dirty="0" smtClean="0">
                <a:solidFill>
                  <a:srgbClr val="0000FF"/>
                </a:solidFill>
              </a:rPr>
              <a:t>Worldwide </a:t>
            </a:r>
            <a:r>
              <a:rPr lang="nl-NL" sz="2400" dirty="0" err="1" smtClean="0">
                <a:solidFill>
                  <a:srgbClr val="0000FF"/>
                </a:solidFill>
              </a:rPr>
              <a:t>since</a:t>
            </a:r>
            <a:r>
              <a:rPr lang="nl-NL" sz="2400" dirty="0" smtClean="0">
                <a:solidFill>
                  <a:srgbClr val="0000FF"/>
                </a:solidFill>
              </a:rPr>
              <a:t> 1965</a:t>
            </a:r>
            <a:endParaRPr lang="nl-NL" sz="2400" dirty="0">
              <a:solidFill>
                <a:srgbClr val="0000FF"/>
              </a:solidFill>
            </a:endParaRPr>
          </a:p>
        </p:txBody>
      </p:sp>
      <p:pic>
        <p:nvPicPr>
          <p:cNvPr id="8" name="Picture 7"/>
          <p:cNvPicPr>
            <a:picLocks noChangeAspect="1"/>
          </p:cNvPicPr>
          <p:nvPr/>
        </p:nvPicPr>
        <p:blipFill>
          <a:blip r:embed="rId5"/>
          <a:stretch>
            <a:fillRect/>
          </a:stretch>
        </p:blipFill>
        <p:spPr>
          <a:xfrm>
            <a:off x="1316273" y="4108241"/>
            <a:ext cx="3128129" cy="1710695"/>
          </a:xfrm>
          <a:prstGeom prst="rect">
            <a:avLst/>
          </a:prstGeom>
        </p:spPr>
      </p:pic>
      <p:pic>
        <p:nvPicPr>
          <p:cNvPr id="9" name="Picture 8"/>
          <p:cNvPicPr>
            <a:picLocks noChangeAspect="1"/>
          </p:cNvPicPr>
          <p:nvPr/>
        </p:nvPicPr>
        <p:blipFill>
          <a:blip r:embed="rId6"/>
          <a:stretch>
            <a:fillRect/>
          </a:stretch>
        </p:blipFill>
        <p:spPr>
          <a:xfrm>
            <a:off x="5201604" y="4230796"/>
            <a:ext cx="2571750" cy="1796207"/>
          </a:xfrm>
          <a:prstGeom prst="rect">
            <a:avLst/>
          </a:prstGeom>
        </p:spPr>
      </p:pic>
    </p:spTree>
    <p:extLst>
      <p:ext uri="{BB962C8B-B14F-4D97-AF65-F5344CB8AC3E}">
        <p14:creationId xmlns:p14="http://schemas.microsoft.com/office/powerpoint/2010/main" val="7438195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30188" y="335846"/>
            <a:ext cx="8683624" cy="4001096"/>
          </a:xfrm>
          <a:prstGeom prst="rect">
            <a:avLst/>
          </a:prstGeom>
          <a:noFill/>
        </p:spPr>
        <p:txBody>
          <a:bodyPr wrap="square" rtlCol="0">
            <a:spAutoFit/>
          </a:bodyPr>
          <a:lstStyle/>
          <a:p>
            <a:pPr marL="457200" indent="-457200">
              <a:spcAft>
                <a:spcPts val="1200"/>
              </a:spcAft>
              <a:buFont typeface="Arial"/>
              <a:buChar char="•"/>
            </a:pPr>
            <a:r>
              <a:rPr lang="en-GB" sz="2800" dirty="0" smtClean="0">
                <a:solidFill>
                  <a:srgbClr val="008000"/>
                </a:solidFill>
              </a:rPr>
              <a:t>In some cases it is evident that consumption of the food would entail a</a:t>
            </a:r>
            <a:r>
              <a:rPr lang="en-GB" sz="2800" dirty="0" smtClean="0">
                <a:solidFill>
                  <a:srgbClr val="FF0000"/>
                </a:solidFill>
              </a:rPr>
              <a:t> health risk</a:t>
            </a:r>
            <a:r>
              <a:rPr lang="en-GB" sz="2800" dirty="0" smtClean="0">
                <a:solidFill>
                  <a:srgbClr val="008000"/>
                </a:solidFill>
              </a:rPr>
              <a:t> for the consumer</a:t>
            </a:r>
          </a:p>
          <a:p>
            <a:pPr marL="457200" indent="-457200">
              <a:spcAft>
                <a:spcPts val="1200"/>
              </a:spcAft>
              <a:buFont typeface="Arial"/>
              <a:buChar char="•"/>
            </a:pPr>
            <a:r>
              <a:rPr lang="en-GB" sz="2800" dirty="0" smtClean="0">
                <a:solidFill>
                  <a:srgbClr val="008000"/>
                </a:solidFill>
              </a:rPr>
              <a:t>In other cases this is </a:t>
            </a:r>
            <a:r>
              <a:rPr lang="en-GB" sz="2800" dirty="0" smtClean="0">
                <a:solidFill>
                  <a:srgbClr val="FF0000"/>
                </a:solidFill>
              </a:rPr>
              <a:t>not</a:t>
            </a:r>
            <a:r>
              <a:rPr lang="en-GB" sz="2800" dirty="0" smtClean="0">
                <a:solidFill>
                  <a:srgbClr val="008000"/>
                </a:solidFill>
              </a:rPr>
              <a:t> the case, and destruction of the food is an </a:t>
            </a:r>
            <a:r>
              <a:rPr lang="en-GB" sz="2800" dirty="0" smtClean="0">
                <a:solidFill>
                  <a:srgbClr val="FF0000"/>
                </a:solidFill>
              </a:rPr>
              <a:t>unjustifiable waste </a:t>
            </a:r>
            <a:r>
              <a:rPr lang="en-GB" sz="2800" dirty="0">
                <a:solidFill>
                  <a:srgbClr val="008000"/>
                </a:solidFill>
              </a:rPr>
              <a:t>of food and money</a:t>
            </a:r>
          </a:p>
          <a:p>
            <a:pPr marL="457200" indent="-457200">
              <a:spcAft>
                <a:spcPts val="1200"/>
              </a:spcAft>
              <a:buFont typeface="Arial"/>
              <a:buChar char="•"/>
            </a:pPr>
            <a:r>
              <a:rPr lang="en-GB" sz="2800" dirty="0" smtClean="0">
                <a:solidFill>
                  <a:srgbClr val="FF0000"/>
                </a:solidFill>
              </a:rPr>
              <a:t>Science </a:t>
            </a:r>
            <a:r>
              <a:rPr lang="en-GB" sz="2800" dirty="0">
                <a:solidFill>
                  <a:srgbClr val="008000"/>
                </a:solidFill>
              </a:rPr>
              <a:t>should be used to define</a:t>
            </a:r>
            <a:r>
              <a:rPr lang="en-GB" sz="2800" dirty="0" smtClean="0">
                <a:solidFill>
                  <a:srgbClr val="FF0000"/>
                </a:solidFill>
              </a:rPr>
              <a:t> appropriate </a:t>
            </a:r>
            <a:r>
              <a:rPr lang="en-GB" sz="2800" dirty="0">
                <a:solidFill>
                  <a:srgbClr val="FF0000"/>
                </a:solidFill>
              </a:rPr>
              <a:t>distinctions</a:t>
            </a:r>
            <a:r>
              <a:rPr lang="en-GB" sz="2800" dirty="0" smtClean="0">
                <a:solidFill>
                  <a:srgbClr val="008000"/>
                </a:solidFill>
              </a:rPr>
              <a:t> </a:t>
            </a:r>
            <a:r>
              <a:rPr lang="en-GB" sz="2800" dirty="0">
                <a:solidFill>
                  <a:srgbClr val="008000"/>
                </a:solidFill>
              </a:rPr>
              <a:t>between</a:t>
            </a:r>
            <a:r>
              <a:rPr lang="en-GB" sz="2800" dirty="0" smtClean="0">
                <a:solidFill>
                  <a:srgbClr val="FF0000"/>
                </a:solidFill>
              </a:rPr>
              <a:t> safe</a:t>
            </a:r>
            <a:r>
              <a:rPr lang="en-GB" sz="2800" dirty="0">
                <a:solidFill>
                  <a:srgbClr val="FF0000"/>
                </a:solidFill>
              </a:rPr>
              <a:t> </a:t>
            </a:r>
            <a:r>
              <a:rPr lang="en-GB" sz="2800" dirty="0">
                <a:solidFill>
                  <a:srgbClr val="008000"/>
                </a:solidFill>
              </a:rPr>
              <a:t>and</a:t>
            </a:r>
            <a:r>
              <a:rPr lang="en-GB" sz="2800" dirty="0" smtClean="0">
                <a:solidFill>
                  <a:srgbClr val="FF0000"/>
                </a:solidFill>
              </a:rPr>
              <a:t> unsafe </a:t>
            </a:r>
            <a:r>
              <a:rPr lang="en-GB" sz="2800" dirty="0" smtClean="0">
                <a:solidFill>
                  <a:srgbClr val="008000"/>
                </a:solidFill>
              </a:rPr>
              <a:t>fo</a:t>
            </a:r>
            <a:r>
              <a:rPr lang="en-GB" sz="2800" dirty="0">
                <a:solidFill>
                  <a:srgbClr val="008000"/>
                </a:solidFill>
              </a:rPr>
              <a:t>od</a:t>
            </a:r>
          </a:p>
          <a:p>
            <a:pPr marL="457200" indent="-457200">
              <a:spcAft>
                <a:spcPts val="1200"/>
              </a:spcAft>
              <a:buFont typeface="Arial"/>
              <a:buChar char="•"/>
            </a:pPr>
            <a:r>
              <a:rPr lang="en-GB" sz="2800" dirty="0">
                <a:solidFill>
                  <a:srgbClr val="008000"/>
                </a:solidFill>
              </a:rPr>
              <a:t>National </a:t>
            </a:r>
            <a:r>
              <a:rPr lang="en-GB" sz="2800" dirty="0" smtClean="0">
                <a:solidFill>
                  <a:srgbClr val="008000"/>
                </a:solidFill>
              </a:rPr>
              <a:t>regulations should be</a:t>
            </a:r>
            <a:r>
              <a:rPr lang="en-GB" sz="2800" dirty="0" smtClean="0">
                <a:solidFill>
                  <a:srgbClr val="FF0000"/>
                </a:solidFill>
              </a:rPr>
              <a:t> harmonised</a:t>
            </a:r>
            <a:r>
              <a:rPr lang="en-GB" sz="2800" dirty="0" smtClean="0">
                <a:solidFill>
                  <a:srgbClr val="008000"/>
                </a:solidFill>
              </a:rPr>
              <a:t> to prevent </a:t>
            </a:r>
            <a:r>
              <a:rPr lang="en-GB" sz="2800" dirty="0" smtClean="0">
                <a:solidFill>
                  <a:srgbClr val="FF0000"/>
                </a:solidFill>
              </a:rPr>
              <a:t>unnecessary waste</a:t>
            </a:r>
            <a:r>
              <a:rPr lang="en-GB" sz="2800" dirty="0" smtClean="0">
                <a:solidFill>
                  <a:srgbClr val="008000"/>
                </a:solidFill>
              </a:rPr>
              <a:t> of safe food</a:t>
            </a:r>
            <a:endParaRPr lang="en-GB" sz="2800" dirty="0">
              <a:solidFill>
                <a:srgbClr val="008000"/>
              </a:solidFill>
            </a:endParaRPr>
          </a:p>
        </p:txBody>
      </p:sp>
    </p:spTree>
    <p:extLst>
      <p:ext uri="{BB962C8B-B14F-4D97-AF65-F5344CB8AC3E}">
        <p14:creationId xmlns:p14="http://schemas.microsoft.com/office/powerpoint/2010/main" val="97698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heckerboard(across)">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checkerboard(across)">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checkerboard(across)">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30188" y="335846"/>
            <a:ext cx="8683624" cy="6186309"/>
          </a:xfrm>
          <a:prstGeom prst="rect">
            <a:avLst/>
          </a:prstGeom>
          <a:noFill/>
        </p:spPr>
        <p:txBody>
          <a:bodyPr wrap="square" rtlCol="0">
            <a:spAutoFit/>
          </a:bodyPr>
          <a:lstStyle/>
          <a:p>
            <a:r>
              <a:rPr lang="en-GB" sz="2800" dirty="0">
                <a:solidFill>
                  <a:srgbClr val="008000"/>
                </a:solidFill>
              </a:rPr>
              <a:t>Chemicals that are not allowed but nevertheless present in food</a:t>
            </a:r>
            <a:r>
              <a:rPr lang="en-GB" sz="2800" b="1" u="sng" dirty="0">
                <a:solidFill>
                  <a:srgbClr val="FF0000"/>
                </a:solidFill>
              </a:rPr>
              <a:t> </a:t>
            </a:r>
            <a:r>
              <a:rPr lang="en-GB" sz="2800" b="1" i="1" u="sng" dirty="0" smtClean="0">
                <a:solidFill>
                  <a:srgbClr val="FF0000"/>
                </a:solidFill>
              </a:rPr>
              <a:t>are not necessarily </a:t>
            </a:r>
            <a:r>
              <a:rPr lang="en-GB" sz="2800" b="1" i="1" u="sng" dirty="0">
                <a:solidFill>
                  <a:srgbClr val="FF0000"/>
                </a:solidFill>
              </a:rPr>
              <a:t>additive</a:t>
            </a:r>
            <a:r>
              <a:rPr lang="en-GB" sz="2800" b="1" i="1" dirty="0">
                <a:solidFill>
                  <a:srgbClr val="FF0000"/>
                </a:solidFill>
              </a:rPr>
              <a:t>s</a:t>
            </a:r>
            <a:r>
              <a:rPr lang="en-GB" sz="2800" dirty="0">
                <a:solidFill>
                  <a:srgbClr val="008000"/>
                </a:solidFill>
              </a:rPr>
              <a:t>.</a:t>
            </a:r>
            <a:r>
              <a:rPr lang="en-GB" sz="2800" b="1" dirty="0">
                <a:solidFill>
                  <a:srgbClr val="008000"/>
                </a:solidFill>
              </a:rPr>
              <a:t> Most man-made chemicals occur in </a:t>
            </a:r>
            <a:r>
              <a:rPr lang="en-GB" sz="2800" b="1" dirty="0" smtClean="0">
                <a:solidFill>
                  <a:srgbClr val="008000"/>
                </a:solidFill>
              </a:rPr>
              <a:t>nature in concentrations that can be detected now, but not previously</a:t>
            </a:r>
            <a:r>
              <a:rPr lang="en-GB" sz="2800" dirty="0" smtClean="0">
                <a:solidFill>
                  <a:srgbClr val="008000"/>
                </a:solidFill>
              </a:rPr>
              <a:t>. They are produced by</a:t>
            </a:r>
          </a:p>
          <a:p>
            <a:pPr marL="914400" lvl="1" indent="-457200">
              <a:buFont typeface="Arial"/>
              <a:buChar char="•"/>
            </a:pPr>
            <a:r>
              <a:rPr lang="en-GB" sz="2800" dirty="0" smtClean="0">
                <a:solidFill>
                  <a:srgbClr val="008000"/>
                </a:solidFill>
              </a:rPr>
              <a:t>animals</a:t>
            </a:r>
          </a:p>
          <a:p>
            <a:pPr marL="914400" lvl="1" indent="-457200">
              <a:buFont typeface="Arial"/>
              <a:buChar char="•"/>
            </a:pPr>
            <a:r>
              <a:rPr lang="en-GB" sz="2800" dirty="0" smtClean="0">
                <a:solidFill>
                  <a:srgbClr val="008000"/>
                </a:solidFill>
              </a:rPr>
              <a:t>microbes (bacteria, fungi, parasites)</a:t>
            </a:r>
          </a:p>
          <a:p>
            <a:pPr marL="914400" lvl="1" indent="-457200">
              <a:buFont typeface="Arial"/>
              <a:buChar char="•"/>
            </a:pPr>
            <a:r>
              <a:rPr lang="en-GB" sz="2800" dirty="0" smtClean="0">
                <a:solidFill>
                  <a:srgbClr val="008000"/>
                </a:solidFill>
              </a:rPr>
              <a:t>plants</a:t>
            </a:r>
          </a:p>
          <a:p>
            <a:pPr marL="914400" lvl="1" indent="-457200">
              <a:buFont typeface="Arial"/>
              <a:buChar char="•"/>
            </a:pPr>
            <a:r>
              <a:rPr lang="en-GB" sz="2800" dirty="0" smtClean="0">
                <a:solidFill>
                  <a:srgbClr val="008000"/>
                </a:solidFill>
              </a:rPr>
              <a:t>geochemical processes (e.g. </a:t>
            </a:r>
            <a:r>
              <a:rPr lang="en-GB" sz="2800" dirty="0" err="1" smtClean="0">
                <a:solidFill>
                  <a:srgbClr val="008000"/>
                </a:solidFill>
              </a:rPr>
              <a:t>volcanos</a:t>
            </a:r>
            <a:r>
              <a:rPr lang="en-GB" sz="2800" dirty="0" smtClean="0">
                <a:solidFill>
                  <a:srgbClr val="008000"/>
                </a:solidFill>
              </a:rPr>
              <a:t>)</a:t>
            </a:r>
          </a:p>
          <a:p>
            <a:endParaRPr lang="en-GB" sz="1200" dirty="0">
              <a:solidFill>
                <a:srgbClr val="008000"/>
              </a:solidFill>
            </a:endParaRPr>
          </a:p>
          <a:p>
            <a:r>
              <a:rPr lang="nl-NL" sz="2800" dirty="0" err="1" smtClean="0">
                <a:solidFill>
                  <a:srgbClr val="008000"/>
                </a:solidFill>
              </a:rPr>
              <a:t>This includes chlorinated</a:t>
            </a:r>
            <a:r>
              <a:rPr lang="nl-NL" sz="2800" dirty="0" smtClean="0">
                <a:solidFill>
                  <a:srgbClr val="008000"/>
                </a:solidFill>
              </a:rPr>
              <a:t> </a:t>
            </a:r>
            <a:r>
              <a:rPr lang="nl-NL" sz="2800" dirty="0" err="1" smtClean="0">
                <a:solidFill>
                  <a:srgbClr val="008000"/>
                </a:solidFill>
              </a:rPr>
              <a:t>organic</a:t>
            </a:r>
            <a:r>
              <a:rPr lang="nl-NL" sz="2800" dirty="0" smtClean="0">
                <a:solidFill>
                  <a:srgbClr val="008000"/>
                </a:solidFill>
              </a:rPr>
              <a:t> </a:t>
            </a:r>
            <a:r>
              <a:rPr lang="nl-NL" sz="2800" dirty="0" err="1" smtClean="0">
                <a:solidFill>
                  <a:srgbClr val="008000"/>
                </a:solidFill>
              </a:rPr>
              <a:t>compounds. </a:t>
            </a:r>
            <a:r>
              <a:rPr lang="nl-NL" sz="2800" b="1" dirty="0" smtClean="0">
                <a:solidFill>
                  <a:srgbClr val="008000"/>
                </a:solidFill>
              </a:rPr>
              <a:t>More </a:t>
            </a:r>
            <a:r>
              <a:rPr lang="nl-NL" sz="2800" b="1" dirty="0" err="1">
                <a:solidFill>
                  <a:srgbClr val="008000"/>
                </a:solidFill>
              </a:rPr>
              <a:t>than</a:t>
            </a:r>
            <a:r>
              <a:rPr lang="nl-NL" sz="2800" b="1" dirty="0">
                <a:solidFill>
                  <a:srgbClr val="008000"/>
                </a:solidFill>
              </a:rPr>
              <a:t> </a:t>
            </a:r>
            <a:r>
              <a:rPr lang="nl-NL" sz="2800" b="1" dirty="0" smtClean="0">
                <a:solidFill>
                  <a:srgbClr val="008000"/>
                </a:solidFill>
              </a:rPr>
              <a:t>5000 </a:t>
            </a:r>
            <a:r>
              <a:rPr lang="nl-NL" sz="2800" b="1" dirty="0">
                <a:solidFill>
                  <a:srgbClr val="008000"/>
                </a:solidFill>
              </a:rPr>
              <a:t>different </a:t>
            </a:r>
            <a:r>
              <a:rPr lang="nl-NL" sz="2800" b="1" dirty="0" err="1">
                <a:solidFill>
                  <a:srgbClr val="008000"/>
                </a:solidFill>
              </a:rPr>
              <a:t>natural</a:t>
            </a:r>
            <a:r>
              <a:rPr lang="nl-NL" sz="2800" b="1" dirty="0">
                <a:solidFill>
                  <a:srgbClr val="008000"/>
                </a:solidFill>
              </a:rPr>
              <a:t> </a:t>
            </a:r>
            <a:r>
              <a:rPr lang="nl-NL" sz="2800" b="1" dirty="0" err="1">
                <a:solidFill>
                  <a:srgbClr val="008000"/>
                </a:solidFill>
              </a:rPr>
              <a:t>organic</a:t>
            </a:r>
            <a:r>
              <a:rPr lang="nl-NL" sz="2800" b="1" dirty="0">
                <a:solidFill>
                  <a:srgbClr val="008000"/>
                </a:solidFill>
              </a:rPr>
              <a:t> </a:t>
            </a:r>
            <a:r>
              <a:rPr lang="nl-NL" sz="2800" b="1" dirty="0" err="1" smtClean="0">
                <a:solidFill>
                  <a:srgbClr val="008000"/>
                </a:solidFill>
              </a:rPr>
              <a:t>halogens</a:t>
            </a:r>
            <a:r>
              <a:rPr lang="nl-NL" sz="2800" b="1" dirty="0" smtClean="0">
                <a:solidFill>
                  <a:srgbClr val="008000"/>
                </a:solidFill>
              </a:rPr>
              <a:t> have been </a:t>
            </a:r>
            <a:r>
              <a:rPr lang="nl-NL" sz="2800" b="1" dirty="0" err="1" smtClean="0">
                <a:solidFill>
                  <a:srgbClr val="008000"/>
                </a:solidFill>
              </a:rPr>
              <a:t>identified</a:t>
            </a:r>
            <a:r>
              <a:rPr lang="nl-NL" sz="2800" b="1" dirty="0">
                <a:solidFill>
                  <a:srgbClr val="008000"/>
                </a:solidFill>
              </a:rPr>
              <a:t> </a:t>
            </a:r>
            <a:r>
              <a:rPr lang="nl-NL" sz="2800" b="1" dirty="0" smtClean="0">
                <a:solidFill>
                  <a:srgbClr val="008000"/>
                </a:solidFill>
              </a:rPr>
              <a:t>in </a:t>
            </a:r>
            <a:r>
              <a:rPr lang="nl-NL" sz="2800" b="1" dirty="0" err="1" smtClean="0">
                <a:solidFill>
                  <a:srgbClr val="008000"/>
                </a:solidFill>
              </a:rPr>
              <a:t>nature</a:t>
            </a:r>
          </a:p>
          <a:p>
            <a:endParaRPr lang="nl-NL" sz="2800" b="1" dirty="0" err="1" smtClean="0"/>
          </a:p>
          <a:p>
            <a:pPr algn="r"/>
            <a:r>
              <a:rPr lang="nl-NL" sz="2400" i="1" dirty="0">
                <a:solidFill>
                  <a:srgbClr val="008000"/>
                </a:solidFill>
              </a:rPr>
              <a:t> </a:t>
            </a:r>
            <a:r>
              <a:rPr lang="nl-NL" sz="2400" i="1" dirty="0" err="1" smtClean="0">
                <a:solidFill>
                  <a:srgbClr val="008000"/>
                </a:solidFill>
              </a:rPr>
              <a:t>G.W.</a:t>
            </a:r>
            <a:r>
              <a:rPr lang="nl-NL" sz="2400" i="1" dirty="0" smtClean="0">
                <a:solidFill>
                  <a:srgbClr val="008000"/>
                </a:solidFill>
              </a:rPr>
              <a:t> Gribble. </a:t>
            </a:r>
            <a:r>
              <a:rPr lang="en-US" sz="2400" i="1" dirty="0" smtClean="0">
                <a:solidFill>
                  <a:srgbClr val="008000"/>
                </a:solidFill>
              </a:rPr>
              <a:t>Chemosphere </a:t>
            </a:r>
            <a:r>
              <a:rPr lang="en-US" sz="2400" b="1" i="1" dirty="0">
                <a:solidFill>
                  <a:srgbClr val="008000"/>
                </a:solidFill>
              </a:rPr>
              <a:t>52 </a:t>
            </a:r>
            <a:r>
              <a:rPr lang="en-US" sz="2400" i="1" dirty="0">
                <a:solidFill>
                  <a:srgbClr val="008000"/>
                </a:solidFill>
              </a:rPr>
              <a:t>(2003), 289–</a:t>
            </a:r>
            <a:r>
              <a:rPr lang="en-US" sz="2400" i="1" dirty="0" smtClean="0">
                <a:solidFill>
                  <a:srgbClr val="008000"/>
                </a:solidFill>
              </a:rPr>
              <a:t>297 and </a:t>
            </a:r>
            <a:r>
              <a:rPr lang="nl-NL" sz="2400" i="1" dirty="0" err="1">
                <a:solidFill>
                  <a:srgbClr val="008000"/>
                </a:solidFill>
              </a:rPr>
              <a:t>Heterocycles</a:t>
            </a:r>
            <a:r>
              <a:rPr lang="nl-NL" sz="2400" i="1" dirty="0">
                <a:solidFill>
                  <a:srgbClr val="008000"/>
                </a:solidFill>
              </a:rPr>
              <a:t>, 84 (1</a:t>
            </a:r>
            <a:r>
              <a:rPr lang="nl-NL" sz="2400" i="1" dirty="0" smtClean="0">
                <a:solidFill>
                  <a:srgbClr val="008000"/>
                </a:solidFill>
              </a:rPr>
              <a:t>) (2011),</a:t>
            </a:r>
            <a:r>
              <a:rPr lang="nl-NL" sz="2400" i="1" dirty="0">
                <a:solidFill>
                  <a:srgbClr val="008000"/>
                </a:solidFill>
              </a:rPr>
              <a:t> 157-207.</a:t>
            </a:r>
            <a:r>
              <a:rPr lang="en-US" sz="2400" i="1" dirty="0" smtClean="0">
                <a:solidFill>
                  <a:srgbClr val="008000"/>
                </a:solidFill>
              </a:rPr>
              <a:t> </a:t>
            </a:r>
            <a:endParaRPr lang="nl-NL" sz="2400" i="1" dirty="0">
              <a:solidFill>
                <a:srgbClr val="008000"/>
              </a:solidFill>
            </a:endParaRPr>
          </a:p>
        </p:txBody>
      </p:sp>
    </p:spTree>
    <p:extLst>
      <p:ext uri="{BB962C8B-B14F-4D97-AF65-F5344CB8AC3E}">
        <p14:creationId xmlns:p14="http://schemas.microsoft.com/office/powerpoint/2010/main" val="258530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blinds(horizontal)">
                                      <p:cBhvr>
                                        <p:cTn id="7" dur="500"/>
                                        <p:tgtEl>
                                          <p:spTgt spid="2">
                                            <p:txEl>
                                              <p:pRg st="6" end="6"/>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8" end="8"/>
                                            </p:txEl>
                                          </p:spTgt>
                                        </p:tgtEl>
                                        <p:attrNameLst>
                                          <p:attrName>style.visibility</p:attrName>
                                        </p:attrNameLst>
                                      </p:cBhvr>
                                      <p:to>
                                        <p:strVal val="visible"/>
                                      </p:to>
                                    </p:set>
                                    <p:animEffect transition="in" filter="blinds(horizontal)">
                                      <p:cBhvr>
                                        <p:cTn id="10"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264952" y="474345"/>
            <a:ext cx="8614097" cy="5909311"/>
          </a:xfrm>
          <a:prstGeom prst="rect">
            <a:avLst/>
          </a:prstGeom>
          <a:noFill/>
        </p:spPr>
        <p:txBody>
          <a:bodyPr wrap="square" rtlCol="0">
            <a:spAutoFit/>
          </a:bodyPr>
          <a:lstStyle/>
          <a:p>
            <a:pPr lvl="0" eaLnBrk="0" hangingPunct="0">
              <a:spcBef>
                <a:spcPts val="0"/>
              </a:spcBef>
              <a:spcAft>
                <a:spcPts val="600"/>
              </a:spcAft>
            </a:pPr>
            <a:r>
              <a:rPr lang="en-GB" sz="2400" dirty="0">
                <a:solidFill>
                  <a:srgbClr val="3333CC"/>
                </a:solidFill>
              </a:rPr>
              <a:t>30-03-2012 USA:</a:t>
            </a:r>
            <a:r>
              <a:rPr lang="en-GB" sz="2800" dirty="0">
                <a:solidFill>
                  <a:srgbClr val="3333CC"/>
                </a:solidFill>
              </a:rPr>
              <a:t> </a:t>
            </a:r>
          </a:p>
          <a:p>
            <a:pPr lvl="0" eaLnBrk="0" hangingPunct="0">
              <a:spcBef>
                <a:spcPts val="0"/>
              </a:spcBef>
              <a:spcAft>
                <a:spcPts val="600"/>
              </a:spcAft>
            </a:pPr>
            <a:r>
              <a:rPr lang="en-GB" sz="3600" b="1" dirty="0" err="1">
                <a:solidFill>
                  <a:srgbClr val="3333CC"/>
                </a:solidFill>
              </a:rPr>
              <a:t>Carbendazim</a:t>
            </a:r>
            <a:r>
              <a:rPr lang="en-GB" sz="3600" b="1" dirty="0">
                <a:solidFill>
                  <a:srgbClr val="3333CC"/>
                </a:solidFill>
              </a:rPr>
              <a:t> in orange juice</a:t>
            </a:r>
          </a:p>
          <a:p>
            <a:pPr lvl="0">
              <a:spcAft>
                <a:spcPts val="600"/>
              </a:spcAft>
            </a:pPr>
            <a:endParaRPr lang="en-US" sz="400" dirty="0" err="1">
              <a:solidFill>
                <a:srgbClr val="0000FF"/>
              </a:solidFill>
              <a:latin typeface="+mj-lt"/>
            </a:endParaRPr>
          </a:p>
          <a:p>
            <a:pPr lvl="0">
              <a:spcAft>
                <a:spcPts val="600"/>
              </a:spcAft>
            </a:pPr>
            <a:r>
              <a:rPr lang="en-US" sz="2800" dirty="0" err="1">
                <a:solidFill>
                  <a:srgbClr val="0000FF"/>
                </a:solidFill>
                <a:latin typeface="+mj-lt"/>
              </a:rPr>
              <a:t>Carbendazim</a:t>
            </a:r>
            <a:r>
              <a:rPr lang="en-US" sz="2800" dirty="0">
                <a:solidFill>
                  <a:srgbClr val="0000FF"/>
                </a:solidFill>
                <a:latin typeface="+mj-lt"/>
              </a:rPr>
              <a:t> is </a:t>
            </a:r>
            <a:r>
              <a:rPr lang="en-US" sz="2800" dirty="0" smtClean="0">
                <a:solidFill>
                  <a:srgbClr val="0000FF"/>
                </a:solidFill>
                <a:latin typeface="+mj-lt"/>
              </a:rPr>
              <a:t>approved as pesticide in many countries</a:t>
            </a:r>
            <a:r>
              <a:rPr lang="en-US" sz="2800" dirty="0">
                <a:solidFill>
                  <a:srgbClr val="0000FF"/>
                </a:solidFill>
                <a:latin typeface="+mj-lt"/>
              </a:rPr>
              <a:t>, but not the United </a:t>
            </a:r>
            <a:r>
              <a:rPr lang="en-US" sz="2800" dirty="0" smtClean="0">
                <a:solidFill>
                  <a:srgbClr val="0000FF"/>
                </a:solidFill>
                <a:latin typeface="+mj-lt"/>
              </a:rPr>
              <a:t>States.</a:t>
            </a:r>
          </a:p>
          <a:p>
            <a:r>
              <a:rPr lang="en-US" sz="2800" u="sng" dirty="0" err="1">
                <a:solidFill>
                  <a:srgbClr val="009900"/>
                </a:solidFill>
                <a:latin typeface="+mj-lt"/>
              </a:rPr>
              <a:t>MRLs</a:t>
            </a:r>
            <a:r>
              <a:rPr lang="en-US" sz="2800" u="sng" dirty="0">
                <a:solidFill>
                  <a:srgbClr val="009900"/>
                </a:solidFill>
                <a:latin typeface="+mj-lt"/>
              </a:rPr>
              <a:t> (maximum residual levels) for </a:t>
            </a:r>
            <a:r>
              <a:rPr lang="en-US" sz="2800" u="sng" dirty="0" err="1">
                <a:solidFill>
                  <a:srgbClr val="009900"/>
                </a:solidFill>
                <a:latin typeface="+mj-lt"/>
              </a:rPr>
              <a:t>carbendazim</a:t>
            </a:r>
            <a:endParaRPr lang="en-US" sz="2800" u="sng" dirty="0">
              <a:solidFill>
                <a:srgbClr val="009900"/>
              </a:solidFill>
              <a:latin typeface="+mj-lt"/>
            </a:endParaRPr>
          </a:p>
          <a:p>
            <a:r>
              <a:rPr lang="en-US" sz="2800" dirty="0">
                <a:solidFill>
                  <a:srgbClr val="009900"/>
                </a:solidFill>
                <a:latin typeface="+mj-lt"/>
              </a:rPr>
              <a:t>EU: 		100 ppb - 700 ppb </a:t>
            </a:r>
          </a:p>
          <a:p>
            <a:r>
              <a:rPr lang="en-US" sz="2800" dirty="0">
                <a:solidFill>
                  <a:srgbClr val="009900"/>
                </a:solidFill>
                <a:latin typeface="+mj-lt"/>
              </a:rPr>
              <a:t>Canada: 		500 - 6000 ppb</a:t>
            </a:r>
            <a:endParaRPr lang="en-US" sz="2800" dirty="0">
              <a:solidFill>
                <a:srgbClr val="0000FF"/>
              </a:solidFill>
              <a:latin typeface="+mj-lt"/>
            </a:endParaRPr>
          </a:p>
          <a:p>
            <a:pPr lvl="0">
              <a:spcAft>
                <a:spcPts val="600"/>
              </a:spcAft>
            </a:pPr>
            <a:r>
              <a:rPr lang="en-US" sz="2800" dirty="0">
                <a:solidFill>
                  <a:srgbClr val="FF0000"/>
                </a:solidFill>
                <a:latin typeface="+mj-lt"/>
              </a:rPr>
              <a:t>USA: 					   </a:t>
            </a:r>
            <a:r>
              <a:rPr lang="en-US" sz="2800" b="1" dirty="0">
                <a:solidFill>
                  <a:srgbClr val="FF0000"/>
                </a:solidFill>
                <a:latin typeface="+mj-lt"/>
              </a:rPr>
              <a:t>10 ppb</a:t>
            </a:r>
          </a:p>
          <a:p>
            <a:pPr>
              <a:spcAft>
                <a:spcPts val="600"/>
              </a:spcAft>
            </a:pPr>
            <a:r>
              <a:rPr lang="en-US" sz="2800" dirty="0" smtClean="0">
                <a:solidFill>
                  <a:srgbClr val="0000FF"/>
                </a:solidFill>
              </a:rPr>
              <a:t>US Environmental </a:t>
            </a:r>
            <a:r>
              <a:rPr lang="en-US" sz="2800" dirty="0">
                <a:solidFill>
                  <a:srgbClr val="0000FF"/>
                </a:solidFill>
              </a:rPr>
              <a:t>Protection Agency</a:t>
            </a:r>
            <a:r>
              <a:rPr lang="en-US" sz="2800" dirty="0" smtClean="0">
                <a:solidFill>
                  <a:srgbClr val="0000FF"/>
                </a:solidFill>
              </a:rPr>
              <a:t>:</a:t>
            </a:r>
          </a:p>
          <a:p>
            <a:pPr>
              <a:spcAft>
                <a:spcPts val="600"/>
              </a:spcAft>
            </a:pPr>
            <a:r>
              <a:rPr lang="en-US" sz="2800" dirty="0" smtClean="0">
                <a:solidFill>
                  <a:srgbClr val="009900"/>
                </a:solidFill>
                <a:latin typeface="+mj-lt"/>
              </a:rPr>
              <a:t>“... consumption </a:t>
            </a:r>
            <a:r>
              <a:rPr lang="en-US" sz="2800" dirty="0">
                <a:solidFill>
                  <a:srgbClr val="009900"/>
                </a:solidFill>
                <a:latin typeface="+mj-lt"/>
              </a:rPr>
              <a:t>of orange juice with </a:t>
            </a:r>
            <a:r>
              <a:rPr lang="en-US" sz="2800" dirty="0" err="1">
                <a:solidFill>
                  <a:srgbClr val="009900"/>
                </a:solidFill>
                <a:latin typeface="+mj-lt"/>
              </a:rPr>
              <a:t>carbendazim</a:t>
            </a:r>
            <a:r>
              <a:rPr lang="en-US" sz="2800" dirty="0">
                <a:solidFill>
                  <a:srgbClr val="009900"/>
                </a:solidFill>
                <a:latin typeface="+mj-lt"/>
              </a:rPr>
              <a:t> at the low levels that have been reported does not raise public health concerns</a:t>
            </a:r>
            <a:r>
              <a:rPr lang="en-US" sz="2800" dirty="0" smtClean="0">
                <a:solidFill>
                  <a:srgbClr val="009900"/>
                </a:solidFill>
                <a:latin typeface="+mj-lt"/>
              </a:rPr>
              <a:t>.”</a:t>
            </a:r>
          </a:p>
        </p:txBody>
      </p:sp>
      <p:pic>
        <p:nvPicPr>
          <p:cNvPr id="6" name="Afbeelding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64288" y="627802"/>
            <a:ext cx="1438245" cy="958655"/>
          </a:xfrm>
          <a:prstGeom prst="rect">
            <a:avLst/>
          </a:prstGeom>
        </p:spPr>
      </p:pic>
      <p:sp>
        <p:nvSpPr>
          <p:cNvPr id="7" name="Tijdelijke aanduiding voor voettekst 1"/>
          <p:cNvSpPr txBox="1">
            <a:spLocks/>
          </p:cNvSpPr>
          <p:nvPr/>
        </p:nvSpPr>
        <p:spPr>
          <a:xfrm>
            <a:off x="3276600" y="6508750"/>
            <a:ext cx="2895600" cy="365125"/>
          </a:xfrm>
          <a:prstGeom prst="rect">
            <a:avLst/>
          </a:prstGeom>
        </p:spPr>
        <p:txBody>
          <a:bodyPr vert="horz" lIns="91440" tIns="45720" rIns="91440" bIns="45720" rtlCol="0" anchor="ctr"/>
          <a:lstStyle>
            <a:defPPr>
              <a:defRPr lang="nl-NL"/>
            </a:defPPr>
            <a:lvl1pPr algn="ct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nl-NL" smtClean="0"/>
              <a:t>GHI</a:t>
            </a:r>
            <a:endParaRPr lang="nl-NL"/>
          </a:p>
        </p:txBody>
      </p:sp>
    </p:spTree>
    <p:extLst>
      <p:ext uri="{BB962C8B-B14F-4D97-AF65-F5344CB8AC3E}">
        <p14:creationId xmlns:p14="http://schemas.microsoft.com/office/powerpoint/2010/main" val="305597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8" end="8"/>
                                            </p:txEl>
                                          </p:spTgt>
                                        </p:tgtEl>
                                        <p:attrNameLst>
                                          <p:attrName>style.visibility</p:attrName>
                                        </p:attrNameLst>
                                      </p:cBhvr>
                                      <p:to>
                                        <p:strVal val="visible"/>
                                      </p:to>
                                    </p:set>
                                    <p:animEffect transition="in" filter="checkerboard(across)">
                                      <p:cBhvr>
                                        <p:cTn id="7" dur="500"/>
                                        <p:tgtEl>
                                          <p:spTgt spid="5">
                                            <p:txEl>
                                              <p:pRg st="8" end="8"/>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5">
                                            <p:txEl>
                                              <p:pRg st="9" end="9"/>
                                            </p:txEl>
                                          </p:spTgt>
                                        </p:tgtEl>
                                        <p:attrNameLst>
                                          <p:attrName>style.visibility</p:attrName>
                                        </p:attrNameLst>
                                      </p:cBhvr>
                                      <p:to>
                                        <p:strVal val="visible"/>
                                      </p:to>
                                    </p:set>
                                    <p:animEffect transition="in" filter="checkerboard(across)">
                                      <p:cBhvr>
                                        <p:cTn id="10"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4"/>
          <p:cNvSpPr txBox="1"/>
          <p:nvPr/>
        </p:nvSpPr>
        <p:spPr>
          <a:xfrm>
            <a:off x="406116" y="3854411"/>
            <a:ext cx="7731409" cy="954107"/>
          </a:xfrm>
          <a:prstGeom prst="rect">
            <a:avLst/>
          </a:prstGeom>
          <a:solidFill>
            <a:schemeClr val="bg1"/>
          </a:solidFill>
        </p:spPr>
        <p:txBody>
          <a:bodyPr wrap="square" rtlCol="0">
            <a:spAutoFit/>
          </a:bodyPr>
          <a:lstStyle/>
          <a:p>
            <a:r>
              <a:rPr lang="nl-NL" sz="2800" b="1" dirty="0" err="1">
                <a:solidFill>
                  <a:srgbClr val="008000"/>
                </a:solidFill>
              </a:rPr>
              <a:t>Organic</a:t>
            </a:r>
            <a:r>
              <a:rPr lang="nl-NL" sz="2800" b="1" dirty="0">
                <a:solidFill>
                  <a:srgbClr val="008000"/>
                </a:solidFill>
              </a:rPr>
              <a:t> food </a:t>
            </a:r>
            <a:r>
              <a:rPr lang="nl-NL" sz="2800" b="1" dirty="0" err="1" smtClean="0">
                <a:solidFill>
                  <a:srgbClr val="008000"/>
                </a:solidFill>
              </a:rPr>
              <a:t>contain</a:t>
            </a:r>
            <a:r>
              <a:rPr lang="nl-NL" sz="2800" b="1" dirty="0" smtClean="0">
                <a:solidFill>
                  <a:srgbClr val="008000"/>
                </a:solidFill>
              </a:rPr>
              <a:t> </a:t>
            </a:r>
            <a:r>
              <a:rPr lang="nl-NL" sz="2800" b="1" dirty="0">
                <a:solidFill>
                  <a:srgbClr val="008000"/>
                </a:solidFill>
              </a:rPr>
              <a:t>more </a:t>
            </a:r>
            <a:r>
              <a:rPr lang="nl-NL" sz="2800" b="1" dirty="0" err="1" smtClean="0">
                <a:solidFill>
                  <a:schemeClr val="bg1"/>
                </a:solidFill>
              </a:rPr>
              <a:t>natural</a:t>
            </a:r>
            <a:r>
              <a:rPr lang="nl-NL" sz="2800" b="1" dirty="0" smtClean="0">
                <a:solidFill>
                  <a:schemeClr val="bg1"/>
                </a:solidFill>
              </a:rPr>
              <a:t> </a:t>
            </a:r>
            <a:r>
              <a:rPr lang="nl-NL" sz="2800" b="1" dirty="0" smtClean="0">
                <a:solidFill>
                  <a:srgbClr val="008000"/>
                </a:solidFill>
              </a:rPr>
              <a:t>pesticides </a:t>
            </a:r>
            <a:r>
              <a:rPr lang="nl-NL" sz="2800" b="1" dirty="0" err="1">
                <a:solidFill>
                  <a:srgbClr val="008000"/>
                </a:solidFill>
              </a:rPr>
              <a:t>than</a:t>
            </a:r>
            <a:r>
              <a:rPr lang="nl-NL" sz="2800" b="1" dirty="0">
                <a:solidFill>
                  <a:srgbClr val="008000"/>
                </a:solidFill>
              </a:rPr>
              <a:t> </a:t>
            </a:r>
            <a:r>
              <a:rPr lang="nl-NL" sz="2800" b="1" dirty="0" err="1" smtClean="0">
                <a:solidFill>
                  <a:srgbClr val="008000"/>
                </a:solidFill>
              </a:rPr>
              <a:t>conventional</a:t>
            </a:r>
            <a:r>
              <a:rPr lang="nl-NL" sz="2800" b="1" dirty="0" smtClean="0">
                <a:solidFill>
                  <a:srgbClr val="008000"/>
                </a:solidFill>
              </a:rPr>
              <a:t> </a:t>
            </a:r>
            <a:r>
              <a:rPr lang="nl-NL" sz="2800" b="1" dirty="0">
                <a:solidFill>
                  <a:srgbClr val="008000"/>
                </a:solidFill>
              </a:rPr>
              <a:t>food</a:t>
            </a:r>
          </a:p>
        </p:txBody>
      </p:sp>
      <p:pic>
        <p:nvPicPr>
          <p:cNvPr id="3" name="Afbeelding 2"/>
          <p:cNvPicPr>
            <a:picLocks noChangeAspect="1"/>
          </p:cNvPicPr>
          <p:nvPr/>
        </p:nvPicPr>
        <p:blipFill>
          <a:blip r:embed="rId2"/>
          <a:stretch>
            <a:fillRect/>
          </a:stretch>
        </p:blipFill>
        <p:spPr>
          <a:xfrm>
            <a:off x="412466" y="674489"/>
            <a:ext cx="2889534" cy="2897386"/>
          </a:xfrm>
          <a:prstGeom prst="rect">
            <a:avLst/>
          </a:prstGeom>
        </p:spPr>
      </p:pic>
      <p:pic>
        <p:nvPicPr>
          <p:cNvPr id="4" name="Afbeelding 3"/>
          <p:cNvPicPr>
            <a:picLocks noChangeAspect="1"/>
          </p:cNvPicPr>
          <p:nvPr/>
        </p:nvPicPr>
        <p:blipFill>
          <a:blip r:embed="rId3"/>
          <a:stretch>
            <a:fillRect/>
          </a:stretch>
        </p:blipFill>
        <p:spPr>
          <a:xfrm>
            <a:off x="5286375" y="619124"/>
            <a:ext cx="3159125" cy="2286058"/>
          </a:xfrm>
          <a:prstGeom prst="rect">
            <a:avLst/>
          </a:prstGeom>
        </p:spPr>
      </p:pic>
      <p:sp>
        <p:nvSpPr>
          <p:cNvPr id="5" name="Tekstvak 4"/>
          <p:cNvSpPr txBox="1"/>
          <p:nvPr/>
        </p:nvSpPr>
        <p:spPr>
          <a:xfrm>
            <a:off x="396591" y="3853664"/>
            <a:ext cx="7731409" cy="954107"/>
          </a:xfrm>
          <a:prstGeom prst="rect">
            <a:avLst/>
          </a:prstGeom>
          <a:solidFill>
            <a:schemeClr val="bg1"/>
          </a:solidFill>
        </p:spPr>
        <p:txBody>
          <a:bodyPr wrap="square" rtlCol="0">
            <a:spAutoFit/>
          </a:bodyPr>
          <a:lstStyle/>
          <a:p>
            <a:r>
              <a:rPr lang="nl-NL" sz="2800" b="1" dirty="0" err="1">
                <a:solidFill>
                  <a:srgbClr val="008000"/>
                </a:solidFill>
              </a:rPr>
              <a:t>Organic</a:t>
            </a:r>
            <a:r>
              <a:rPr lang="nl-NL" sz="2800" b="1" dirty="0">
                <a:solidFill>
                  <a:srgbClr val="008000"/>
                </a:solidFill>
              </a:rPr>
              <a:t> food </a:t>
            </a:r>
            <a:r>
              <a:rPr lang="nl-NL" sz="2800" b="1" dirty="0" err="1" smtClean="0">
                <a:solidFill>
                  <a:srgbClr val="008000"/>
                </a:solidFill>
              </a:rPr>
              <a:t>contain</a:t>
            </a:r>
            <a:r>
              <a:rPr lang="nl-NL" sz="2800" b="1" dirty="0" smtClean="0">
                <a:solidFill>
                  <a:srgbClr val="008000"/>
                </a:solidFill>
              </a:rPr>
              <a:t> </a:t>
            </a:r>
            <a:r>
              <a:rPr lang="nl-NL" sz="2800" b="1" dirty="0">
                <a:solidFill>
                  <a:srgbClr val="008000"/>
                </a:solidFill>
              </a:rPr>
              <a:t>more </a:t>
            </a:r>
            <a:r>
              <a:rPr lang="nl-NL" sz="2800" b="1" dirty="0" err="1" smtClean="0">
                <a:solidFill>
                  <a:srgbClr val="008000"/>
                </a:solidFill>
              </a:rPr>
              <a:t>natural</a:t>
            </a:r>
            <a:r>
              <a:rPr lang="nl-NL" sz="2800" b="1" dirty="0" smtClean="0">
                <a:solidFill>
                  <a:srgbClr val="008000"/>
                </a:solidFill>
              </a:rPr>
              <a:t> pesticides </a:t>
            </a:r>
            <a:r>
              <a:rPr lang="nl-NL" sz="2800" b="1" dirty="0" err="1">
                <a:solidFill>
                  <a:srgbClr val="008000"/>
                </a:solidFill>
              </a:rPr>
              <a:t>than</a:t>
            </a:r>
            <a:r>
              <a:rPr lang="nl-NL" sz="2800" b="1" dirty="0">
                <a:solidFill>
                  <a:srgbClr val="008000"/>
                </a:solidFill>
              </a:rPr>
              <a:t> </a:t>
            </a:r>
            <a:r>
              <a:rPr lang="nl-NL" sz="2800" b="1" dirty="0" err="1" smtClean="0">
                <a:solidFill>
                  <a:srgbClr val="008000"/>
                </a:solidFill>
              </a:rPr>
              <a:t>conventional</a:t>
            </a:r>
            <a:r>
              <a:rPr lang="nl-NL" sz="2800" b="1" dirty="0" smtClean="0">
                <a:solidFill>
                  <a:srgbClr val="008000"/>
                </a:solidFill>
              </a:rPr>
              <a:t> </a:t>
            </a:r>
            <a:r>
              <a:rPr lang="nl-NL" sz="2800" b="1" dirty="0">
                <a:solidFill>
                  <a:srgbClr val="008000"/>
                </a:solidFill>
              </a:rPr>
              <a:t>food</a:t>
            </a:r>
          </a:p>
        </p:txBody>
      </p:sp>
      <p:sp>
        <p:nvSpPr>
          <p:cNvPr id="6" name="Tekstvak 5"/>
          <p:cNvSpPr txBox="1"/>
          <p:nvPr/>
        </p:nvSpPr>
        <p:spPr>
          <a:xfrm>
            <a:off x="4333875" y="5080000"/>
            <a:ext cx="4302125" cy="954107"/>
          </a:xfrm>
          <a:prstGeom prst="rect">
            <a:avLst/>
          </a:prstGeom>
          <a:noFill/>
          <a:ln w="76200" cmpd="thickThin">
            <a:solidFill>
              <a:srgbClr val="008000"/>
            </a:solidFill>
          </a:ln>
        </p:spPr>
        <p:txBody>
          <a:bodyPr wrap="square" rtlCol="0">
            <a:spAutoFit/>
          </a:bodyPr>
          <a:lstStyle/>
          <a:p>
            <a:pPr algn="ctr"/>
            <a:r>
              <a:rPr lang="nl-NL" sz="2800" b="1" dirty="0">
                <a:solidFill>
                  <a:srgbClr val="008000"/>
                </a:solidFill>
              </a:rPr>
              <a:t>Most pesticides</a:t>
            </a:r>
          </a:p>
          <a:p>
            <a:pPr algn="ctr"/>
            <a:r>
              <a:rPr lang="nl-NL" sz="2800" b="1" dirty="0" smtClean="0">
                <a:solidFill>
                  <a:srgbClr val="008000"/>
                </a:solidFill>
              </a:rPr>
              <a:t>are </a:t>
            </a:r>
            <a:r>
              <a:rPr lang="nl-NL" sz="2800" b="1" dirty="0" err="1" smtClean="0">
                <a:solidFill>
                  <a:srgbClr val="008000"/>
                </a:solidFill>
              </a:rPr>
              <a:t>organic</a:t>
            </a:r>
            <a:endParaRPr lang="nl-NL" sz="2800" b="1" dirty="0">
              <a:solidFill>
                <a:srgbClr val="008000"/>
              </a:solidFill>
            </a:endParaRPr>
          </a:p>
        </p:txBody>
      </p:sp>
    </p:spTree>
    <p:extLst>
      <p:ext uri="{BB962C8B-B14F-4D97-AF65-F5344CB8AC3E}">
        <p14:creationId xmlns:p14="http://schemas.microsoft.com/office/powerpoint/2010/main" val="1374562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Afbeelding 6"/>
          <p:cNvPicPr>
            <a:picLocks noChangeAspect="1"/>
          </p:cNvPicPr>
          <p:nvPr/>
        </p:nvPicPr>
        <p:blipFill>
          <a:blip r:embed="rId3"/>
          <a:stretch>
            <a:fillRect/>
          </a:stretch>
        </p:blipFill>
        <p:spPr>
          <a:xfrm>
            <a:off x="5084242" y="5168985"/>
            <a:ext cx="2252673" cy="1494273"/>
          </a:xfrm>
          <a:prstGeom prst="rect">
            <a:avLst/>
          </a:prstGeom>
        </p:spPr>
      </p:pic>
      <p:sp>
        <p:nvSpPr>
          <p:cNvPr id="2" name="Tijdelijke aanduiding voor dianummer 1"/>
          <p:cNvSpPr>
            <a:spLocks noGrp="1"/>
          </p:cNvSpPr>
          <p:nvPr>
            <p:ph type="sldNum" sz="quarter" idx="12"/>
          </p:nvPr>
        </p:nvSpPr>
        <p:spPr/>
        <p:txBody>
          <a:bodyPr/>
          <a:lstStyle/>
          <a:p>
            <a:fld id="{1474C920-00D8-9744-BC00-65EF2D8E5A39}" type="slidenum">
              <a:rPr lang="en-GB" smtClean="0"/>
              <a:t>9</a:t>
            </a:fld>
            <a:endParaRPr lang="en-GB" dirty="0"/>
          </a:p>
        </p:txBody>
      </p:sp>
      <p:pic>
        <p:nvPicPr>
          <p:cNvPr id="9" name="Afbeelding 8"/>
          <p:cNvPicPr>
            <a:picLocks noChangeAspect="1"/>
          </p:cNvPicPr>
          <p:nvPr/>
        </p:nvPicPr>
        <p:blipFill>
          <a:blip r:embed="rId4"/>
          <a:stretch>
            <a:fillRect/>
          </a:stretch>
        </p:blipFill>
        <p:spPr>
          <a:xfrm>
            <a:off x="3397297" y="5113475"/>
            <a:ext cx="1700699" cy="1700699"/>
          </a:xfrm>
          <a:prstGeom prst="rect">
            <a:avLst/>
          </a:prstGeom>
        </p:spPr>
      </p:pic>
      <p:sp>
        <p:nvSpPr>
          <p:cNvPr id="5" name="Tekstvak 4"/>
          <p:cNvSpPr txBox="1"/>
          <p:nvPr/>
        </p:nvSpPr>
        <p:spPr>
          <a:xfrm>
            <a:off x="381838" y="0"/>
            <a:ext cx="8380325" cy="4370428"/>
          </a:xfrm>
          <a:prstGeom prst="rect">
            <a:avLst/>
          </a:prstGeom>
          <a:noFill/>
        </p:spPr>
        <p:txBody>
          <a:bodyPr wrap="square" rtlCol="0">
            <a:spAutoFit/>
          </a:bodyPr>
          <a:lstStyle/>
          <a:p>
            <a:pPr algn="ctr"/>
            <a:endParaRPr lang="nl-NL" sz="3200" b="1" dirty="0" smtClean="0"/>
          </a:p>
          <a:p>
            <a:pPr algn="ctr"/>
            <a:r>
              <a:rPr lang="nl-NL" sz="3200" b="1" dirty="0" smtClean="0">
                <a:solidFill>
                  <a:srgbClr val="008000"/>
                </a:solidFill>
              </a:rPr>
              <a:t>Natural,</a:t>
            </a:r>
            <a:r>
              <a:rPr lang="nl-NL" sz="3200" b="1" dirty="0" smtClean="0"/>
              <a:t> </a:t>
            </a:r>
            <a:r>
              <a:rPr lang="nl-NL" sz="3200" b="1" dirty="0" err="1" smtClean="0"/>
              <a:t>potentially</a:t>
            </a:r>
            <a:r>
              <a:rPr lang="nl-NL" sz="3200" b="1" dirty="0" smtClean="0"/>
              <a:t> </a:t>
            </a:r>
            <a:r>
              <a:rPr lang="nl-NL" sz="3200" b="1" dirty="0" err="1" smtClean="0"/>
              <a:t>toxic</a:t>
            </a:r>
            <a:r>
              <a:rPr lang="nl-NL" sz="3200" b="1" dirty="0" smtClean="0"/>
              <a:t> </a:t>
            </a:r>
            <a:r>
              <a:rPr lang="nl-NL" sz="3200" b="1" dirty="0" err="1" smtClean="0"/>
              <a:t>substances</a:t>
            </a:r>
            <a:r>
              <a:rPr lang="nl-NL" sz="3200" b="1" dirty="0" smtClean="0"/>
              <a:t> in food</a:t>
            </a:r>
          </a:p>
          <a:p>
            <a:pPr algn="ctr"/>
            <a:endParaRPr lang="nl-NL" sz="3200" b="1" dirty="0" smtClean="0"/>
          </a:p>
          <a:p>
            <a:pPr algn="ctr"/>
            <a:endParaRPr lang="en-US" sz="1400" b="1" dirty="0" smtClean="0">
              <a:solidFill>
                <a:srgbClr val="000000"/>
              </a:solidFill>
            </a:endParaRPr>
          </a:p>
          <a:p>
            <a:pPr marL="457200" indent="-457200">
              <a:buFont typeface="Arial"/>
              <a:buChar char="•"/>
            </a:pPr>
            <a:r>
              <a:rPr lang="nl-NL" sz="2800" dirty="0" err="1" smtClean="0"/>
              <a:t>solanine</a:t>
            </a:r>
            <a:r>
              <a:rPr lang="nl-NL" sz="2800" b="1" dirty="0" smtClean="0"/>
              <a:t> (</a:t>
            </a:r>
            <a:r>
              <a:rPr lang="nl-NL" sz="2800" b="1" dirty="0" err="1" smtClean="0"/>
              <a:t>potatoes</a:t>
            </a:r>
            <a:r>
              <a:rPr lang="nl-NL" sz="2800" b="1" dirty="0" smtClean="0"/>
              <a:t>, </a:t>
            </a:r>
            <a:r>
              <a:rPr lang="nl-NL" sz="2800" b="1" dirty="0" err="1" smtClean="0"/>
              <a:t>tomatoes</a:t>
            </a:r>
            <a:r>
              <a:rPr lang="nl-NL" sz="2800" b="1" dirty="0" smtClean="0"/>
              <a:t>, aubergines)</a:t>
            </a:r>
            <a:endParaRPr lang="en-US" sz="2800" b="1" dirty="0"/>
          </a:p>
          <a:p>
            <a:pPr marL="457200" indent="-457200">
              <a:buFont typeface="Arial"/>
              <a:buChar char="•"/>
            </a:pPr>
            <a:r>
              <a:rPr lang="nl-NL" sz="2800" dirty="0"/>
              <a:t>tomatine</a:t>
            </a:r>
            <a:r>
              <a:rPr lang="nl-NL" sz="2800" b="1" dirty="0"/>
              <a:t> (</a:t>
            </a:r>
            <a:r>
              <a:rPr lang="nl-NL" sz="2800" b="1" dirty="0" err="1" smtClean="0"/>
              <a:t>tomatoes</a:t>
            </a:r>
            <a:r>
              <a:rPr lang="nl-NL" sz="2800" b="1" dirty="0" smtClean="0"/>
              <a:t>)</a:t>
            </a:r>
          </a:p>
          <a:p>
            <a:pPr marL="457200" indent="-457200">
              <a:buFont typeface="Arial"/>
              <a:buChar char="•"/>
            </a:pPr>
            <a:r>
              <a:rPr lang="nl-NL" sz="2800" dirty="0" err="1"/>
              <a:t>oxalates</a:t>
            </a:r>
            <a:r>
              <a:rPr lang="nl-NL" sz="2800" dirty="0"/>
              <a:t> </a:t>
            </a:r>
            <a:r>
              <a:rPr lang="nl-NL" sz="2800" b="1" dirty="0"/>
              <a:t>(</a:t>
            </a:r>
            <a:r>
              <a:rPr lang="nl-NL" sz="2800" b="1" dirty="0" err="1"/>
              <a:t>rhubarb</a:t>
            </a:r>
            <a:r>
              <a:rPr lang="nl-NL" sz="2800" b="1" dirty="0"/>
              <a:t>, </a:t>
            </a:r>
            <a:r>
              <a:rPr lang="nl-NL" sz="2800" b="1" dirty="0" err="1" smtClean="0"/>
              <a:t>chard</a:t>
            </a:r>
            <a:r>
              <a:rPr lang="nl-NL" sz="2800" b="1" dirty="0" smtClean="0"/>
              <a:t>)</a:t>
            </a:r>
            <a:endParaRPr lang="nl-NL" sz="2800" b="1" dirty="0"/>
          </a:p>
          <a:p>
            <a:pPr marL="457200" indent="-457200">
              <a:buFont typeface="Arial"/>
              <a:buChar char="•"/>
            </a:pPr>
            <a:r>
              <a:rPr lang="nl-NL" sz="2800" dirty="0"/>
              <a:t>polyacetylenes</a:t>
            </a:r>
            <a:r>
              <a:rPr lang="nl-NL" sz="2800" b="1" dirty="0"/>
              <a:t> (</a:t>
            </a:r>
            <a:r>
              <a:rPr lang="nl-NL" sz="2800" b="1" dirty="0" err="1" smtClean="0"/>
              <a:t>carrots</a:t>
            </a:r>
            <a:r>
              <a:rPr lang="nl-NL" sz="2800" b="1" dirty="0" smtClean="0"/>
              <a:t>)</a:t>
            </a:r>
            <a:endParaRPr lang="nl-NL" sz="2800" b="1" dirty="0"/>
          </a:p>
          <a:p>
            <a:pPr marL="457200" indent="-457200">
              <a:buFont typeface="Arial"/>
              <a:buChar char="•"/>
            </a:pPr>
            <a:r>
              <a:rPr lang="nl-NL" sz="2800" dirty="0"/>
              <a:t>glucosinolates </a:t>
            </a:r>
            <a:r>
              <a:rPr lang="nl-NL" sz="2800" dirty="0" err="1"/>
              <a:t>such</a:t>
            </a:r>
            <a:r>
              <a:rPr lang="nl-NL" sz="2800" dirty="0"/>
              <a:t> as </a:t>
            </a:r>
            <a:r>
              <a:rPr lang="nl-NL" sz="2800" dirty="0" err="1" smtClean="0"/>
              <a:t>progoitrin</a:t>
            </a:r>
            <a:r>
              <a:rPr lang="nl-NL" sz="2800" b="1" dirty="0" smtClean="0"/>
              <a:t> (broccoli)</a:t>
            </a:r>
            <a:endParaRPr lang="nl-NL" sz="2800" b="1" dirty="0"/>
          </a:p>
          <a:p>
            <a:pPr marL="457200" indent="-457200">
              <a:buFont typeface="Arial"/>
              <a:buChar char="•"/>
            </a:pPr>
            <a:endParaRPr lang="nl-NL" sz="2800" b="1" dirty="0">
              <a:solidFill>
                <a:srgbClr val="000000"/>
              </a:solidFill>
            </a:endParaRPr>
          </a:p>
        </p:txBody>
      </p:sp>
      <p:pic>
        <p:nvPicPr>
          <p:cNvPr id="4" name="Afbeelding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04831" y="4450283"/>
            <a:ext cx="1768510" cy="1326383"/>
          </a:xfrm>
          <a:prstGeom prst="rect">
            <a:avLst/>
          </a:prstGeom>
        </p:spPr>
      </p:pic>
      <p:pic>
        <p:nvPicPr>
          <p:cNvPr id="18" name="Picture 17"/>
          <p:cNvPicPr>
            <a:picLocks noChangeAspect="1"/>
          </p:cNvPicPr>
          <p:nvPr/>
        </p:nvPicPr>
        <p:blipFill>
          <a:blip r:embed="rId6"/>
          <a:stretch>
            <a:fillRect/>
          </a:stretch>
        </p:blipFill>
        <p:spPr>
          <a:xfrm>
            <a:off x="7154163" y="4748350"/>
            <a:ext cx="1608000" cy="1608000"/>
          </a:xfrm>
          <a:prstGeom prst="rect">
            <a:avLst/>
          </a:prstGeom>
        </p:spPr>
      </p:pic>
      <p:pic>
        <p:nvPicPr>
          <p:cNvPr id="19" name="Afbeelding 6"/>
          <p:cNvPicPr>
            <a:picLocks noChangeAspect="1"/>
          </p:cNvPicPr>
          <p:nvPr/>
        </p:nvPicPr>
        <p:blipFill>
          <a:blip r:embed="rId7"/>
          <a:stretch>
            <a:fillRect/>
          </a:stretch>
        </p:blipFill>
        <p:spPr>
          <a:xfrm>
            <a:off x="381838" y="5353540"/>
            <a:ext cx="1367230" cy="1367230"/>
          </a:xfrm>
          <a:prstGeom prst="rect">
            <a:avLst/>
          </a:prstGeom>
        </p:spPr>
      </p:pic>
      <p:pic>
        <p:nvPicPr>
          <p:cNvPr id="20" name="Afbeelding 3"/>
          <p:cNvPicPr>
            <a:picLocks noChangeAspect="1"/>
          </p:cNvPicPr>
          <p:nvPr/>
        </p:nvPicPr>
        <p:blipFill>
          <a:blip r:embed="rId8">
            <a:clrChange>
              <a:clrFrom>
                <a:srgbClr val="FFFFFF"/>
              </a:clrFrom>
              <a:clrTo>
                <a:srgbClr val="FFFFFF">
                  <a:alpha val="0"/>
                </a:srgbClr>
              </a:clrTo>
            </a:clrChange>
          </a:blip>
          <a:stretch>
            <a:fillRect/>
          </a:stretch>
        </p:blipFill>
        <p:spPr>
          <a:xfrm>
            <a:off x="38777" y="3760499"/>
            <a:ext cx="1975701" cy="1975701"/>
          </a:xfrm>
          <a:prstGeom prst="rect">
            <a:avLst/>
          </a:prstGeom>
        </p:spPr>
      </p:pic>
      <p:pic>
        <p:nvPicPr>
          <p:cNvPr id="10" name="Afbeelding 9"/>
          <p:cNvPicPr>
            <a:picLocks noChangeAspect="1"/>
          </p:cNvPicPr>
          <p:nvPr/>
        </p:nvPicPr>
        <p:blipFill>
          <a:blip r:embed="rId9"/>
          <a:stretch>
            <a:fillRect/>
          </a:stretch>
        </p:blipFill>
        <p:spPr>
          <a:xfrm>
            <a:off x="3783397" y="3887046"/>
            <a:ext cx="1666106" cy="1484094"/>
          </a:xfrm>
          <a:prstGeom prst="rect">
            <a:avLst/>
          </a:prstGeom>
        </p:spPr>
      </p:pic>
    </p:spTree>
    <p:extLst>
      <p:ext uri="{BB962C8B-B14F-4D97-AF65-F5344CB8AC3E}">
        <p14:creationId xmlns:p14="http://schemas.microsoft.com/office/powerpoint/2010/main" val="698514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animEffect transition="in" filter="blinds(horizontal)">
                                      <p:cBhvr>
                                        <p:cTn id="7" dur="500"/>
                                        <p:tgtEl>
                                          <p:spTgt spid="5">
                                            <p:txEl>
                                              <p:pRg st="6" end="6"/>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animEffect transition="in" filter="checkerboard(across)">
                                      <p:cBhvr>
                                        <p:cTn id="17" dur="500"/>
                                        <p:tgtEl>
                                          <p:spTgt spid="5">
                                            <p:txEl>
                                              <p:pRg st="7" end="7"/>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checkerboard(across)">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9347</TotalTime>
  <Words>2591</Words>
  <Application>Microsoft Office PowerPoint</Application>
  <PresentationFormat>On-screen Show (4:3)</PresentationFormat>
  <Paragraphs>290</Paragraphs>
  <Slides>34</Slides>
  <Notes>19</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Huub Lelieveld</dc:creator>
  <cp:lastModifiedBy>omics</cp:lastModifiedBy>
  <cp:revision>371</cp:revision>
  <dcterms:created xsi:type="dcterms:W3CDTF">2013-11-02T13:52:03Z</dcterms:created>
  <dcterms:modified xsi:type="dcterms:W3CDTF">2015-08-12T08:06:22Z</dcterms:modified>
</cp:coreProperties>
</file>