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8" r:id="rId3"/>
    <p:sldId id="283" r:id="rId4"/>
    <p:sldId id="264" r:id="rId5"/>
    <p:sldId id="272" r:id="rId6"/>
    <p:sldId id="274" r:id="rId7"/>
    <p:sldId id="277" r:id="rId8"/>
    <p:sldId id="281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9" r:id="rId17"/>
    <p:sldId id="298" r:id="rId18"/>
    <p:sldId id="300" r:id="rId19"/>
    <p:sldId id="301" r:id="rId20"/>
    <p:sldId id="302" r:id="rId21"/>
    <p:sldId id="362" r:id="rId22"/>
    <p:sldId id="306" r:id="rId23"/>
    <p:sldId id="355" r:id="rId24"/>
    <p:sldId id="313" r:id="rId25"/>
    <p:sldId id="284" r:id="rId26"/>
    <p:sldId id="285" r:id="rId27"/>
    <p:sldId id="309" r:id="rId28"/>
    <p:sldId id="279" r:id="rId29"/>
    <p:sldId id="315" r:id="rId30"/>
    <p:sldId id="311" r:id="rId31"/>
    <p:sldId id="308" r:id="rId32"/>
    <p:sldId id="321" r:id="rId33"/>
    <p:sldId id="364" r:id="rId34"/>
    <p:sldId id="366" r:id="rId35"/>
    <p:sldId id="367" r:id="rId36"/>
    <p:sldId id="363" r:id="rId37"/>
    <p:sldId id="323" r:id="rId38"/>
    <p:sldId id="326" r:id="rId39"/>
    <p:sldId id="310" r:id="rId40"/>
    <p:sldId id="332" r:id="rId41"/>
    <p:sldId id="336" r:id="rId42"/>
    <p:sldId id="333" r:id="rId43"/>
    <p:sldId id="340" r:id="rId44"/>
    <p:sldId id="317" r:id="rId45"/>
    <p:sldId id="361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D60093"/>
    <a:srgbClr val="FF0000"/>
    <a:srgbClr val="FFE48F"/>
    <a:srgbClr val="FF3300"/>
    <a:srgbClr val="990033"/>
    <a:srgbClr val="F3959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36" autoAdjust="0"/>
  </p:normalViewPr>
  <p:slideViewPr>
    <p:cSldViewPr>
      <p:cViewPr>
        <p:scale>
          <a:sx n="60" d="100"/>
          <a:sy n="60" d="100"/>
        </p:scale>
        <p:origin x="-1373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\Documents\&#1057;&#1090;&#1072;&#1090;&#1100;&#1080;\&#1060;&#1052;&#1040;%20&#1080;%20&#1057;&#1061;&#1059;%20&#1073;&#1080;&#1086;&#1084;&#1072;&#1088;&#1082;&#1077;&#1088;&#1099;\&#1050;&#1085;&#1080;&#1075;&#1072;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\Documents\&#1057;&#1090;&#1072;&#1090;&#1100;&#1080;\&#1060;&#1052;&#1040;%20&#1080;%20&#1057;&#1061;&#1059;%20&#1073;&#1080;&#1086;&#1084;&#1072;&#1088;&#1082;&#1077;&#1088;&#1099;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CFS/FM</a:t>
            </a:r>
            <a:r>
              <a:rPr lang="en-US" baseline="0" dirty="0" smtClean="0"/>
              <a:t> in world population </a:t>
            </a:r>
            <a:endParaRPr lang="ru-RU" dirty="0"/>
          </a:p>
        </c:rich>
      </c:tx>
      <c:layout>
        <c:manualLayout>
          <c:xMode val="edge"/>
          <c:yMode val="edge"/>
          <c:x val="0.25426722738867796"/>
          <c:y val="4.4476734560810603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3"/>
          <c:cat>
            <c:strRef>
              <c:f>Лист1!$A$2:$A$3</c:f>
              <c:strCache>
                <c:ptCount val="1"/>
                <c:pt idx="0">
                  <c:v>CFS/FMA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</c:v>
                </c:pt>
                <c:pt idx="1">
                  <c:v>94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CFS/FM</a:t>
            </a:r>
            <a:r>
              <a:rPr lang="en-US" baseline="0" dirty="0" smtClean="0"/>
              <a:t> in chronic </a:t>
            </a:r>
            <a:r>
              <a:rPr lang="en-US" baseline="0" dirty="0" err="1" smtClean="0"/>
              <a:t>musculosceletal</a:t>
            </a:r>
            <a:r>
              <a:rPr lang="en-US" baseline="0" dirty="0" smtClean="0"/>
              <a:t> pain </a:t>
            </a:r>
            <a:endParaRPr lang="ru-RU" dirty="0"/>
          </a:p>
        </c:rich>
      </c:tx>
      <c:layout>
        <c:manualLayout>
          <c:xMode val="edge"/>
          <c:yMode val="edge"/>
          <c:x val="0.30857379483087788"/>
          <c:y val="2.8453371578250251E-3"/>
        </c:manualLayout>
      </c:layout>
      <c:spPr>
        <a:noFill/>
      </c:spPr>
    </c:title>
    <c:plotArea>
      <c:layout>
        <c:manualLayout>
          <c:layoutTarget val="inner"/>
          <c:xMode val="edge"/>
          <c:yMode val="edge"/>
          <c:x val="0.41306259472217982"/>
          <c:y val="0.36183214564939181"/>
          <c:w val="0.44342059477668128"/>
          <c:h val="0.5267020357450535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7"/>
          <c:cat>
            <c:strRef>
              <c:f>Лист1!$A$2:$A$3</c:f>
              <c:strCache>
                <c:ptCount val="1"/>
                <c:pt idx="0">
                  <c:v>CFS/FMA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43</c:v>
                </c:pt>
                <c:pt idx="1">
                  <c:v>57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1.7100445123583757E-2"/>
          <c:y val="2.8748164569283079E-2"/>
          <c:w val="0.5716359384476406"/>
          <c:h val="0.94729503162298223"/>
        </c:manualLayout>
      </c:layout>
      <c:pieChart>
        <c:varyColors val="1"/>
        <c:ser>
          <c:idx val="0"/>
          <c:order val="0"/>
          <c:dLbls>
            <c:showCatName val="1"/>
            <c:showPercent val="1"/>
            <c:showLeaderLines val="1"/>
          </c:dLbls>
          <c:cat>
            <c:strRef>
              <c:f>Лист1!$B$6:$B$15</c:f>
              <c:strCache>
                <c:ptCount val="10"/>
                <c:pt idx="0">
                  <c:v>HSV</c:v>
                </c:pt>
                <c:pt idx="1">
                  <c:v>HHV6</c:v>
                </c:pt>
                <c:pt idx="2">
                  <c:v>CMV</c:v>
                </c:pt>
                <c:pt idx="3">
                  <c:v>EBV</c:v>
                </c:pt>
                <c:pt idx="4">
                  <c:v>Chlamydia</c:v>
                </c:pt>
                <c:pt idx="5">
                  <c:v>Mycoplasma</c:v>
                </c:pt>
                <c:pt idx="6">
                  <c:v>Borrelia</c:v>
                </c:pt>
                <c:pt idx="7">
                  <c:v>b-haemolytic streptococcus</c:v>
                </c:pt>
                <c:pt idx="8">
                  <c:v>Hepatitis B, C, D, G</c:v>
                </c:pt>
                <c:pt idx="9">
                  <c:v>Yersinia</c:v>
                </c:pt>
              </c:strCache>
            </c:strRef>
          </c:cat>
          <c:val>
            <c:numRef>
              <c:f>Лист1!$C$6:$C$15</c:f>
              <c:numCache>
                <c:formatCode>General</c:formatCode>
                <c:ptCount val="10"/>
                <c:pt idx="0">
                  <c:v>36.800000000000004</c:v>
                </c:pt>
                <c:pt idx="1">
                  <c:v>76.47</c:v>
                </c:pt>
                <c:pt idx="2">
                  <c:v>8.8000000000000007</c:v>
                </c:pt>
                <c:pt idx="3">
                  <c:v>69.099999999999994</c:v>
                </c:pt>
                <c:pt idx="4">
                  <c:v>17.600000000000001</c:v>
                </c:pt>
                <c:pt idx="5">
                  <c:v>10.3</c:v>
                </c:pt>
                <c:pt idx="6">
                  <c:v>4.4000000000000004</c:v>
                </c:pt>
                <c:pt idx="7">
                  <c:v>16.7</c:v>
                </c:pt>
                <c:pt idx="8">
                  <c:v>2.9</c:v>
                </c:pt>
                <c:pt idx="9">
                  <c:v>27.9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0599076064198065"/>
          <c:y val="1.3689644433052501E-2"/>
          <c:w val="0.391443992206289"/>
          <c:h val="0.91824146981627297"/>
        </c:manualLayout>
      </c:layout>
      <c:txPr>
        <a:bodyPr/>
        <a:lstStyle/>
        <a:p>
          <a:pPr>
            <a:defRPr sz="2200" spc="-100" baseline="0"/>
          </a:pPr>
          <a:endParaRPr lang="ru-R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7.1988407699037624E-2"/>
          <c:y val="7.4548702245552642E-2"/>
          <c:w val="0.77651290463691958"/>
          <c:h val="0.8326195683872849"/>
        </c:manualLayout>
      </c:layout>
      <c:barChart>
        <c:barDir val="col"/>
        <c:grouping val="stacked"/>
        <c:ser>
          <c:idx val="0"/>
          <c:order val="0"/>
          <c:dPt>
            <c:idx val="0"/>
            <c:spPr>
              <a:solidFill>
                <a:srgbClr val="C00000"/>
              </a:solidFill>
            </c:spPr>
          </c:dPt>
          <c:dPt>
            <c:idx val="1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rgbClr val="C0504D">
                  <a:lumMod val="50000"/>
                </a:srgbClr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val>
            <c:numRef>
              <c:f>Лист1!$A$1:$A$4</c:f>
              <c:numCache>
                <c:formatCode>General</c:formatCode>
                <c:ptCount val="4"/>
                <c:pt idx="0">
                  <c:v>8.6</c:v>
                </c:pt>
                <c:pt idx="1">
                  <c:v>4.2</c:v>
                </c:pt>
                <c:pt idx="2">
                  <c:v>3.7</c:v>
                </c:pt>
                <c:pt idx="3">
                  <c:v>1.2</c:v>
                </c:pt>
              </c:numCache>
            </c:numRef>
          </c:val>
        </c:ser>
        <c:overlap val="100"/>
        <c:axId val="49525120"/>
        <c:axId val="49526656"/>
      </c:barChart>
      <c:catAx>
        <c:axId val="49525120"/>
        <c:scaling>
          <c:orientation val="minMax"/>
        </c:scaling>
        <c:axPos val="b"/>
        <c:tickLblPos val="nextTo"/>
        <c:crossAx val="49526656"/>
        <c:crosses val="autoZero"/>
        <c:auto val="1"/>
        <c:lblAlgn val="ctr"/>
        <c:lblOffset val="100"/>
      </c:catAx>
      <c:valAx>
        <c:axId val="49526656"/>
        <c:scaling>
          <c:orientation val="minMax"/>
        </c:scaling>
        <c:axPos val="l"/>
        <c:majorGridlines/>
        <c:numFmt formatCode="General" sourceLinked="1"/>
        <c:tickLblPos val="nextTo"/>
        <c:crossAx val="49525120"/>
        <c:crosses val="autoZero"/>
        <c:crossBetween val="between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"/>
  <c:chart>
    <c:title>
      <c:tx>
        <c:rich>
          <a:bodyPr/>
          <a:lstStyle/>
          <a:p>
            <a:pPr>
              <a:defRPr/>
            </a:pPr>
            <a:r>
              <a:rPr lang="en-US"/>
              <a:t>Biomarkers</a:t>
            </a:r>
            <a:r>
              <a:rPr lang="en-US" baseline="0"/>
              <a:t> in FM/CFS and radicular pain</a:t>
            </a:r>
            <a:endParaRPr lang="ru-RU"/>
          </a:p>
        </c:rich>
      </c:tx>
      <c:layout/>
    </c:title>
    <c:plotArea>
      <c:layout>
        <c:manualLayout>
          <c:layoutTarget val="inner"/>
          <c:xMode val="edge"/>
          <c:yMode val="edge"/>
          <c:x val="7.6090835267272353E-2"/>
          <c:y val="0.11568429626145459"/>
          <c:w val="0.8964100599763416"/>
          <c:h val="0.70934603071359958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Лист1!$C$1:$C$2</c:f>
              <c:strCache>
                <c:ptCount val="1"/>
                <c:pt idx="0">
                  <c:v>FM/CFS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Лист1!$B$3:$B$15</c:f>
              <c:strCache>
                <c:ptCount val="13"/>
                <c:pt idx="0">
                  <c:v>Pairs of pain points</c:v>
                </c:pt>
                <c:pt idx="1">
                  <c:v>Defect REM-sleep</c:v>
                </c:pt>
                <c:pt idx="2">
                  <c:v>High % CD19CD5</c:v>
                </c:pt>
                <c:pt idx="3">
                  <c:v>HSV</c:v>
                </c:pt>
                <c:pt idx="4">
                  <c:v>HHV6</c:v>
                </c:pt>
                <c:pt idx="5">
                  <c:v>CMV</c:v>
                </c:pt>
                <c:pt idx="6">
                  <c:v>EBV</c:v>
                </c:pt>
                <c:pt idx="7">
                  <c:v>Chlamydia</c:v>
                </c:pt>
                <c:pt idx="8">
                  <c:v>Mycoplasma</c:v>
                </c:pt>
                <c:pt idx="9">
                  <c:v>Borrelia</c:v>
                </c:pt>
                <c:pt idx="10">
                  <c:v>Antistreptolysin «О»</c:v>
                </c:pt>
                <c:pt idx="11">
                  <c:v>Hepatitis B, C, D, G</c:v>
                </c:pt>
                <c:pt idx="12">
                  <c:v>Yersinia</c:v>
                </c:pt>
              </c:strCache>
            </c:strRef>
          </c:cat>
          <c:val>
            <c:numRef>
              <c:f>Лист1!$C$3:$C$15</c:f>
              <c:numCache>
                <c:formatCode>General</c:formatCode>
                <c:ptCount val="13"/>
                <c:pt idx="0">
                  <c:v>7</c:v>
                </c:pt>
                <c:pt idx="1">
                  <c:v>86.8</c:v>
                </c:pt>
                <c:pt idx="2">
                  <c:v>4.3</c:v>
                </c:pt>
                <c:pt idx="3">
                  <c:v>36.800000000000004</c:v>
                </c:pt>
                <c:pt idx="4">
                  <c:v>76.47</c:v>
                </c:pt>
                <c:pt idx="5">
                  <c:v>8.8000000000000007</c:v>
                </c:pt>
                <c:pt idx="6">
                  <c:v>69.099999999999994</c:v>
                </c:pt>
                <c:pt idx="7">
                  <c:v>17.600000000000001</c:v>
                </c:pt>
                <c:pt idx="8">
                  <c:v>10.3</c:v>
                </c:pt>
                <c:pt idx="9">
                  <c:v>4.4000000000000004</c:v>
                </c:pt>
                <c:pt idx="10">
                  <c:v>16.7</c:v>
                </c:pt>
                <c:pt idx="11">
                  <c:v>2.9</c:v>
                </c:pt>
                <c:pt idx="12">
                  <c:v>27.9</c:v>
                </c:pt>
              </c:numCache>
            </c:numRef>
          </c:val>
        </c:ser>
        <c:ser>
          <c:idx val="1"/>
          <c:order val="1"/>
          <c:tx>
            <c:strRef>
              <c:f>Лист1!$D$1:$D$2</c:f>
              <c:strCache>
                <c:ptCount val="1"/>
                <c:pt idx="0">
                  <c:v>Radicular pain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Лист1!$B$3:$B$15</c:f>
              <c:strCache>
                <c:ptCount val="13"/>
                <c:pt idx="0">
                  <c:v>Pairs of pain points</c:v>
                </c:pt>
                <c:pt idx="1">
                  <c:v>Defect REM-sleep</c:v>
                </c:pt>
                <c:pt idx="2">
                  <c:v>High % CD19CD5</c:v>
                </c:pt>
                <c:pt idx="3">
                  <c:v>HSV</c:v>
                </c:pt>
                <c:pt idx="4">
                  <c:v>HHV6</c:v>
                </c:pt>
                <c:pt idx="5">
                  <c:v>CMV</c:v>
                </c:pt>
                <c:pt idx="6">
                  <c:v>EBV</c:v>
                </c:pt>
                <c:pt idx="7">
                  <c:v>Chlamydia</c:v>
                </c:pt>
                <c:pt idx="8">
                  <c:v>Mycoplasma</c:v>
                </c:pt>
                <c:pt idx="9">
                  <c:v>Borrelia</c:v>
                </c:pt>
                <c:pt idx="10">
                  <c:v>Antistreptolysin «О»</c:v>
                </c:pt>
                <c:pt idx="11">
                  <c:v>Hepatitis B, C, D, G</c:v>
                </c:pt>
                <c:pt idx="12">
                  <c:v>Yersinia</c:v>
                </c:pt>
              </c:strCache>
            </c:strRef>
          </c:cat>
          <c:val>
            <c:numRef>
              <c:f>Лист1!$D$3:$D$15</c:f>
              <c:numCache>
                <c:formatCode>General</c:formatCode>
                <c:ptCount val="13"/>
                <c:pt idx="0">
                  <c:v>2.2000000000000002</c:v>
                </c:pt>
                <c:pt idx="1">
                  <c:v>15.5</c:v>
                </c:pt>
                <c:pt idx="2">
                  <c:v>1.7</c:v>
                </c:pt>
                <c:pt idx="3">
                  <c:v>8.9</c:v>
                </c:pt>
                <c:pt idx="4">
                  <c:v>13.3</c:v>
                </c:pt>
                <c:pt idx="5">
                  <c:v>0</c:v>
                </c:pt>
                <c:pt idx="6">
                  <c:v>24.4</c:v>
                </c:pt>
                <c:pt idx="7">
                  <c:v>2.2000000000000002</c:v>
                </c:pt>
                <c:pt idx="8">
                  <c:v>0</c:v>
                </c:pt>
                <c:pt idx="9">
                  <c:v>0</c:v>
                </c:pt>
                <c:pt idx="10">
                  <c:v>8.9</c:v>
                </c:pt>
                <c:pt idx="11">
                  <c:v>0</c:v>
                </c:pt>
                <c:pt idx="12">
                  <c:v>4.4000000000000004</c:v>
                </c:pt>
              </c:numCache>
            </c:numRef>
          </c:val>
        </c:ser>
        <c:gapWidth val="55"/>
        <c:overlap val="100"/>
        <c:axId val="49657728"/>
        <c:axId val="49659264"/>
      </c:barChart>
      <c:catAx>
        <c:axId val="49657728"/>
        <c:scaling>
          <c:orientation val="minMax"/>
        </c:scaling>
        <c:axPos val="b"/>
        <c:majorTickMark val="none"/>
        <c:tickLblPos val="nextTo"/>
        <c:crossAx val="49659264"/>
        <c:crosses val="autoZero"/>
        <c:auto val="1"/>
        <c:lblAlgn val="ctr"/>
        <c:lblOffset val="100"/>
      </c:catAx>
      <c:valAx>
        <c:axId val="49659264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49657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4.9716026398252934E-2"/>
          <c:y val="5.3596678291156732E-2"/>
          <c:w val="0.8873844381143372"/>
          <c:h val="6.8146686019895528E-2"/>
        </c:manualLayout>
      </c:layout>
      <c:txPr>
        <a:bodyPr/>
        <a:lstStyle/>
        <a:p>
          <a:pPr>
            <a:defRPr sz="1600" baseline="0"/>
          </a:pPr>
          <a:endParaRPr lang="ru-RU"/>
        </a:p>
      </c:txPr>
    </c:legend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ADC74-2C52-4642-8C8C-18D14C4DC8C3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5488C-0140-4C18-8D9E-104EA9F3C4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5488C-0140-4C18-8D9E-104EA9F3C47D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5488C-0140-4C18-8D9E-104EA9F3C47D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FA819-ACE6-4D59-802B-13521453BDA8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D33A-54C4-4ACB-8D8B-B8975985F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FA819-ACE6-4D59-802B-13521453BDA8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D33A-54C4-4ACB-8D8B-B8975985F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FA819-ACE6-4D59-802B-13521453BDA8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D33A-54C4-4ACB-8D8B-B8975985F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FA819-ACE6-4D59-802B-13521453BDA8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D33A-54C4-4ACB-8D8B-B8975985F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FA819-ACE6-4D59-802B-13521453BDA8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D33A-54C4-4ACB-8D8B-B8975985F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FA819-ACE6-4D59-802B-13521453BDA8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D33A-54C4-4ACB-8D8B-B8975985F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FA819-ACE6-4D59-802B-13521453BDA8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D33A-54C4-4ACB-8D8B-B8975985F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FA819-ACE6-4D59-802B-13521453BDA8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D33A-54C4-4ACB-8D8B-B8975985F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FA819-ACE6-4D59-802B-13521453BDA8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D33A-54C4-4ACB-8D8B-B8975985F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FA819-ACE6-4D59-802B-13521453BDA8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D33A-54C4-4ACB-8D8B-B8975985F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FA819-ACE6-4D59-802B-13521453BDA8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D33A-54C4-4ACB-8D8B-B8975985F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b="8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FA819-ACE6-4D59-802B-13521453BDA8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3D33A-54C4-4ACB-8D8B-B8975985F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rpmedia.ask.com/ts?u=/wikipedia/commons/thumb/7/7d/Deep_gastric_ulcer.png/120px-Deep_gastric_ulcer.pn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 b="8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KA\Desktop\Biomarker 2014 presentation\Рисунки\боль.jpg"/>
          <p:cNvPicPr>
            <a:picLocks noChangeAspect="1" noChangeArrowheads="1"/>
          </p:cNvPicPr>
          <p:nvPr/>
        </p:nvPicPr>
        <p:blipFill>
          <a:blip r:embed="rId3" cstate="print">
            <a:lum bright="-1000" contrast="14000"/>
          </a:blip>
          <a:srcRect/>
          <a:stretch>
            <a:fillRect/>
          </a:stretch>
        </p:blipFill>
        <p:spPr bwMode="auto">
          <a:xfrm>
            <a:off x="539552" y="1772816"/>
            <a:ext cx="8086364" cy="468052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23528" y="188640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    </a:t>
            </a:r>
            <a:r>
              <a:rPr lang="en-US" sz="2400" b="1" dirty="0" err="1" smtClean="0">
                <a:solidFill>
                  <a:srgbClr val="00B050"/>
                </a:solidFill>
              </a:rPr>
              <a:t>Kirill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Shlyapnikov</a:t>
            </a:r>
            <a:r>
              <a:rPr lang="en-US" sz="2400" b="1" dirty="0" smtClean="0">
                <a:solidFill>
                  <a:srgbClr val="00B050"/>
                </a:solidFill>
              </a:rPr>
              <a:t>, MD, Echinacea Clinic</a:t>
            </a:r>
            <a:r>
              <a:rPr lang="ru-RU" sz="2400" b="1" dirty="0" smtClean="0">
                <a:solidFill>
                  <a:srgbClr val="00B050"/>
                </a:solidFill>
              </a:rPr>
              <a:t>, </a:t>
            </a:r>
            <a:r>
              <a:rPr lang="en-US" sz="2400" b="1" dirty="0" smtClean="0">
                <a:solidFill>
                  <a:srgbClr val="00B050"/>
                </a:solidFill>
              </a:rPr>
              <a:t>Russia, Moscow</a:t>
            </a:r>
            <a:r>
              <a:rPr lang="ru-RU" sz="5400" dirty="0" smtClean="0">
                <a:solidFill>
                  <a:srgbClr val="00B050"/>
                </a:solidFill>
              </a:rPr>
              <a:t/>
            </a:r>
            <a:br>
              <a:rPr lang="ru-RU" sz="5400" dirty="0" smtClean="0">
                <a:solidFill>
                  <a:srgbClr val="00B050"/>
                </a:solidFill>
              </a:rPr>
            </a:br>
            <a:r>
              <a:rPr lang="en-US" sz="3200" b="1" dirty="0" smtClean="0">
                <a:solidFill>
                  <a:srgbClr val="CC0066"/>
                </a:solidFill>
              </a:rPr>
              <a:t>Fibromyalgia and Chronic Fatigue Syndrome: Pathogenesis, Detecting Predisposed Persons, Preventive and Rehabilitation Treatment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6021288"/>
            <a:ext cx="8640960" cy="646331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2nd International Conference on Predictive, Preventive and Personalized Medicine &amp; Molecular Diagnostics. November 03-05, 2014, Las Vegas, USA</a:t>
            </a:r>
            <a:endParaRPr lang="ru-RU" b="1" dirty="0" smtClean="0">
              <a:solidFill>
                <a:srgbClr val="00B05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116632"/>
            <a:ext cx="8784976" cy="6624736"/>
          </a:xfrm>
          <a:prstGeom prst="roundRect">
            <a:avLst/>
          </a:prstGeom>
          <a:noFill/>
          <a:ln w="6350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перфолента 5"/>
          <p:cNvSpPr/>
          <p:nvPr/>
        </p:nvSpPr>
        <p:spPr>
          <a:xfrm rot="5400000">
            <a:off x="-324544" y="4221088"/>
            <a:ext cx="4032448" cy="864096"/>
          </a:xfrm>
          <a:prstGeom prst="flowChartPunchedTape">
            <a:avLst/>
          </a:prstGeom>
          <a:solidFill>
            <a:srgbClr val="F39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779912" y="2276872"/>
            <a:ext cx="5040560" cy="4392488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259632" y="3717032"/>
            <a:ext cx="936104" cy="9361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но 1 9"/>
          <p:cNvSpPr/>
          <p:nvPr/>
        </p:nvSpPr>
        <p:spPr>
          <a:xfrm>
            <a:off x="971600" y="3861048"/>
            <a:ext cx="504056" cy="504056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но 1 10"/>
          <p:cNvSpPr/>
          <p:nvPr/>
        </p:nvSpPr>
        <p:spPr>
          <a:xfrm>
            <a:off x="755576" y="4653136"/>
            <a:ext cx="504056" cy="504056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но 1 11"/>
          <p:cNvSpPr/>
          <p:nvPr/>
        </p:nvSpPr>
        <p:spPr>
          <a:xfrm>
            <a:off x="755576" y="3284984"/>
            <a:ext cx="504056" cy="504056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KA\Desktop\Biomarker 2014 presentation\Рисунки\T help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533863" y="3344694"/>
            <a:ext cx="2252740" cy="1872209"/>
          </a:xfrm>
          <a:prstGeom prst="rect">
            <a:avLst/>
          </a:prstGeom>
          <a:noFill/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23528" y="908720"/>
            <a:ext cx="849694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763" indent="-4763" algn="just"/>
            <a:r>
              <a:rPr lang="en-US" sz="2800" b="1" dirty="0" smtClean="0"/>
              <a:t>Physiologic a</a:t>
            </a:r>
            <a:r>
              <a:rPr lang="ru-RU" sz="2800" b="1" dirty="0" err="1" smtClean="0"/>
              <a:t>ntigen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presentation</a:t>
            </a:r>
            <a:r>
              <a:rPr lang="ru-RU" sz="2800" b="1" dirty="0" smtClean="0"/>
              <a:t> </a:t>
            </a:r>
            <a:r>
              <a:rPr lang="en-US" sz="2800" b="1" dirty="0" smtClean="0"/>
              <a:t>by a d</a:t>
            </a:r>
            <a:r>
              <a:rPr lang="ru-RU" sz="2800" b="1" dirty="0" err="1" smtClean="0"/>
              <a:t>endritic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cell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to</a:t>
            </a:r>
            <a:r>
              <a:rPr lang="ru-RU" sz="2800" b="1" dirty="0" smtClean="0"/>
              <a:t> </a:t>
            </a:r>
            <a:r>
              <a:rPr lang="en-US" sz="2800" b="1" dirty="0" smtClean="0"/>
              <a:t>a </a:t>
            </a:r>
            <a:r>
              <a:rPr lang="ru-RU" sz="2800" b="1" dirty="0" err="1" smtClean="0"/>
              <a:t>T-helper</a:t>
            </a:r>
            <a:r>
              <a:rPr lang="en-US" sz="2800" b="1" dirty="0" smtClean="0"/>
              <a:t>. </a:t>
            </a:r>
            <a:r>
              <a:rPr lang="en-US" sz="2800" dirty="0" err="1" smtClean="0"/>
              <a:t>Dendritic</a:t>
            </a:r>
            <a:r>
              <a:rPr lang="en-US" sz="2800" dirty="0" smtClean="0"/>
              <a:t> cell (DC) </a:t>
            </a:r>
            <a:r>
              <a:rPr lang="en-US" sz="2800" dirty="0" err="1" smtClean="0"/>
              <a:t>phagocytose</a:t>
            </a:r>
            <a:r>
              <a:rPr lang="en-US" sz="2800" dirty="0" smtClean="0"/>
              <a:t> antigen, then migrates to lymphatic node and present antigen to T-helper.</a:t>
            </a:r>
            <a:endParaRPr lang="ru-RU" sz="2800" dirty="0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084168" y="4005064"/>
            <a:ext cx="15841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763" indent="-4763" algn="just"/>
            <a:r>
              <a:rPr lang="ru-RU" sz="2800" b="1" dirty="0" err="1" smtClean="0"/>
              <a:t>T-helper</a:t>
            </a:r>
            <a:endParaRPr lang="ru-RU" sz="2800" dirty="0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403648" y="3933056"/>
            <a:ext cx="6480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763" indent="-4763" algn="just"/>
            <a:r>
              <a:rPr lang="en-US" sz="2800" b="1" dirty="0" smtClean="0"/>
              <a:t>DC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перфолента 5"/>
          <p:cNvSpPr/>
          <p:nvPr/>
        </p:nvSpPr>
        <p:spPr>
          <a:xfrm rot="5400000">
            <a:off x="-324544" y="4221088"/>
            <a:ext cx="4032448" cy="864096"/>
          </a:xfrm>
          <a:prstGeom prst="flowChartPunchedTape">
            <a:avLst/>
          </a:prstGeom>
          <a:solidFill>
            <a:srgbClr val="F39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779912" y="2276872"/>
            <a:ext cx="5040560" cy="4392488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259632" y="3717032"/>
            <a:ext cx="936104" cy="9361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но 1 9"/>
          <p:cNvSpPr/>
          <p:nvPr/>
        </p:nvSpPr>
        <p:spPr>
          <a:xfrm>
            <a:off x="1475656" y="3933056"/>
            <a:ext cx="504056" cy="504056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но 1 10"/>
          <p:cNvSpPr/>
          <p:nvPr/>
        </p:nvSpPr>
        <p:spPr>
          <a:xfrm>
            <a:off x="755576" y="4653136"/>
            <a:ext cx="504056" cy="504056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но 1 11"/>
          <p:cNvSpPr/>
          <p:nvPr/>
        </p:nvSpPr>
        <p:spPr>
          <a:xfrm>
            <a:off x="755576" y="3284984"/>
            <a:ext cx="504056" cy="504056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KA\Desktop\Biomarker 2014 presentation\Рисунки\T help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533863" y="3344694"/>
            <a:ext cx="2252740" cy="1872209"/>
          </a:xfrm>
          <a:prstGeom prst="rect">
            <a:avLst/>
          </a:prstGeom>
          <a:noFill/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23528" y="908720"/>
            <a:ext cx="849694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763" indent="-4763" algn="just"/>
            <a:r>
              <a:rPr lang="en-US" sz="2800" b="1" dirty="0" smtClean="0"/>
              <a:t>Physiologic a</a:t>
            </a:r>
            <a:r>
              <a:rPr lang="ru-RU" sz="2800" b="1" dirty="0" err="1" smtClean="0"/>
              <a:t>ntigen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presentation</a:t>
            </a:r>
            <a:r>
              <a:rPr lang="ru-RU" sz="2800" b="1" dirty="0" smtClean="0"/>
              <a:t> </a:t>
            </a:r>
            <a:r>
              <a:rPr lang="en-US" sz="2800" b="1" dirty="0" smtClean="0"/>
              <a:t>by a d</a:t>
            </a:r>
            <a:r>
              <a:rPr lang="ru-RU" sz="2800" b="1" dirty="0" err="1" smtClean="0"/>
              <a:t>endritic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cell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to</a:t>
            </a:r>
            <a:r>
              <a:rPr lang="ru-RU" sz="2800" b="1" dirty="0" smtClean="0"/>
              <a:t> </a:t>
            </a:r>
            <a:r>
              <a:rPr lang="en-US" sz="2800" b="1" dirty="0" smtClean="0"/>
              <a:t>a </a:t>
            </a:r>
            <a:r>
              <a:rPr lang="ru-RU" sz="2800" b="1" dirty="0" err="1" smtClean="0"/>
              <a:t>T-helper</a:t>
            </a:r>
            <a:r>
              <a:rPr lang="en-US" sz="2800" b="1" dirty="0" smtClean="0"/>
              <a:t>. </a:t>
            </a:r>
            <a:r>
              <a:rPr lang="en-US" sz="2800" dirty="0" err="1" smtClean="0"/>
              <a:t>Dendritic</a:t>
            </a:r>
            <a:r>
              <a:rPr lang="en-US" sz="2800" dirty="0" smtClean="0"/>
              <a:t> cell (DC) </a:t>
            </a:r>
            <a:r>
              <a:rPr lang="en-US" sz="2800" dirty="0" err="1" smtClean="0"/>
              <a:t>phagocytose</a:t>
            </a:r>
            <a:r>
              <a:rPr lang="en-US" sz="2800" dirty="0" smtClean="0"/>
              <a:t> antigen, then migrates to lymphatic node and present antigen to T-helper.</a:t>
            </a:r>
            <a:endParaRPr lang="ru-RU" sz="2800" dirty="0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084168" y="4005064"/>
            <a:ext cx="15841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763" indent="-4763" algn="just"/>
            <a:r>
              <a:rPr lang="ru-RU" sz="2800" b="1" dirty="0" err="1" smtClean="0"/>
              <a:t>T-helper</a:t>
            </a:r>
            <a:endParaRPr lang="ru-RU" sz="2800" dirty="0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403648" y="3861048"/>
            <a:ext cx="6480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763" indent="-4763" algn="just"/>
            <a:r>
              <a:rPr lang="en-US" sz="2800" b="1" dirty="0" smtClean="0"/>
              <a:t>DC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перфолента 5"/>
          <p:cNvSpPr/>
          <p:nvPr/>
        </p:nvSpPr>
        <p:spPr>
          <a:xfrm rot="5400000">
            <a:off x="-324544" y="4221088"/>
            <a:ext cx="4032448" cy="864096"/>
          </a:xfrm>
          <a:prstGeom prst="flowChartPunchedTape">
            <a:avLst/>
          </a:prstGeom>
          <a:solidFill>
            <a:srgbClr val="F39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779912" y="2276872"/>
            <a:ext cx="5040560" cy="4392488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259632" y="3717032"/>
            <a:ext cx="936104" cy="9361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но 1 10"/>
          <p:cNvSpPr/>
          <p:nvPr/>
        </p:nvSpPr>
        <p:spPr>
          <a:xfrm>
            <a:off x="755576" y="4653136"/>
            <a:ext cx="504056" cy="504056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но 1 11"/>
          <p:cNvSpPr/>
          <p:nvPr/>
        </p:nvSpPr>
        <p:spPr>
          <a:xfrm>
            <a:off x="755576" y="3284984"/>
            <a:ext cx="504056" cy="504056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KA\Desktop\Biomarker 2014 presentation\Рисунки\T help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533863" y="3344694"/>
            <a:ext cx="2252740" cy="1872209"/>
          </a:xfrm>
          <a:prstGeom prst="rect">
            <a:avLst/>
          </a:prstGeom>
          <a:noFill/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23528" y="908720"/>
            <a:ext cx="849694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763" indent="-4763" algn="just"/>
            <a:r>
              <a:rPr lang="en-US" sz="2800" b="1" dirty="0" smtClean="0"/>
              <a:t>Physiologic a</a:t>
            </a:r>
            <a:r>
              <a:rPr lang="ru-RU" sz="2800" b="1" dirty="0" err="1" smtClean="0"/>
              <a:t>ntigen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presentation</a:t>
            </a:r>
            <a:r>
              <a:rPr lang="ru-RU" sz="2800" b="1" dirty="0" smtClean="0"/>
              <a:t> </a:t>
            </a:r>
            <a:r>
              <a:rPr lang="en-US" sz="2800" b="1" dirty="0" smtClean="0"/>
              <a:t>by a d</a:t>
            </a:r>
            <a:r>
              <a:rPr lang="ru-RU" sz="2800" b="1" dirty="0" err="1" smtClean="0"/>
              <a:t>endritic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cell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to</a:t>
            </a:r>
            <a:r>
              <a:rPr lang="ru-RU" sz="2800" b="1" dirty="0" smtClean="0"/>
              <a:t> </a:t>
            </a:r>
            <a:r>
              <a:rPr lang="en-US" sz="2800" b="1" dirty="0" smtClean="0"/>
              <a:t>a </a:t>
            </a:r>
            <a:r>
              <a:rPr lang="ru-RU" sz="2800" b="1" dirty="0" err="1" smtClean="0"/>
              <a:t>T-helper</a:t>
            </a:r>
            <a:r>
              <a:rPr lang="en-US" sz="2800" b="1" dirty="0" smtClean="0"/>
              <a:t>. </a:t>
            </a:r>
            <a:r>
              <a:rPr lang="en-US" sz="2800" dirty="0" err="1" smtClean="0"/>
              <a:t>Dendritic</a:t>
            </a:r>
            <a:r>
              <a:rPr lang="en-US" sz="2800" dirty="0" smtClean="0"/>
              <a:t> cell (DC) </a:t>
            </a:r>
            <a:r>
              <a:rPr lang="en-US" sz="2800" dirty="0" err="1" smtClean="0"/>
              <a:t>phagocytose</a:t>
            </a:r>
            <a:r>
              <a:rPr lang="en-US" sz="2800" dirty="0" smtClean="0"/>
              <a:t> antigen, then migrates to lymphatic node and present antigen to T-helper.</a:t>
            </a:r>
            <a:endParaRPr lang="ru-RU" sz="2800" dirty="0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084168" y="4005064"/>
            <a:ext cx="15841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763" indent="-4763" algn="just"/>
            <a:r>
              <a:rPr lang="ru-RU" sz="2800" b="1" dirty="0" err="1" smtClean="0"/>
              <a:t>T-helper</a:t>
            </a:r>
            <a:endParaRPr lang="ru-RU" sz="2800" dirty="0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403648" y="3933056"/>
            <a:ext cx="6480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763" indent="-4763" algn="just"/>
            <a:r>
              <a:rPr lang="en-US" sz="2800" b="1" dirty="0" smtClean="0"/>
              <a:t>DC</a:t>
            </a:r>
            <a:endParaRPr lang="ru-RU" sz="2800" dirty="0"/>
          </a:p>
        </p:txBody>
      </p:sp>
      <p:sp>
        <p:nvSpPr>
          <p:cNvPr id="34" name="Равнобедренный треугольник 33"/>
          <p:cNvSpPr/>
          <p:nvPr/>
        </p:nvSpPr>
        <p:spPr>
          <a:xfrm>
            <a:off x="1619672" y="3717032"/>
            <a:ext cx="144016" cy="360040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Равнобедренный треугольник 34"/>
          <p:cNvSpPr/>
          <p:nvPr/>
        </p:nvSpPr>
        <p:spPr>
          <a:xfrm rot="2143966">
            <a:off x="1632868" y="4177578"/>
            <a:ext cx="213873" cy="360733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Равнобедренный треугольник 35"/>
          <p:cNvSpPr/>
          <p:nvPr/>
        </p:nvSpPr>
        <p:spPr>
          <a:xfrm rot="13497868">
            <a:off x="1854931" y="3952384"/>
            <a:ext cx="194965" cy="338918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Равнобедренный треугольник 36"/>
          <p:cNvSpPr/>
          <p:nvPr/>
        </p:nvSpPr>
        <p:spPr>
          <a:xfrm rot="18174422" flipH="1">
            <a:off x="1735818" y="3775256"/>
            <a:ext cx="167150" cy="367616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Равнобедренный треугольник 37"/>
          <p:cNvSpPr/>
          <p:nvPr/>
        </p:nvSpPr>
        <p:spPr>
          <a:xfrm rot="7734735" flipH="1">
            <a:off x="1779391" y="4245266"/>
            <a:ext cx="220180" cy="330673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Пятно 1 56"/>
          <p:cNvSpPr/>
          <p:nvPr/>
        </p:nvSpPr>
        <p:spPr>
          <a:xfrm rot="20866709">
            <a:off x="1919702" y="3636031"/>
            <a:ext cx="915130" cy="1149290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ерфолента 5"/>
          <p:cNvSpPr/>
          <p:nvPr/>
        </p:nvSpPr>
        <p:spPr>
          <a:xfrm rot="5400000">
            <a:off x="-324544" y="4221088"/>
            <a:ext cx="4032448" cy="864096"/>
          </a:xfrm>
          <a:prstGeom prst="flowChartPunchedTape">
            <a:avLst/>
          </a:prstGeom>
          <a:solidFill>
            <a:srgbClr val="F39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779912" y="2276872"/>
            <a:ext cx="5040560" cy="4392488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619672" y="3717032"/>
            <a:ext cx="936104" cy="9361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но 1 10"/>
          <p:cNvSpPr/>
          <p:nvPr/>
        </p:nvSpPr>
        <p:spPr>
          <a:xfrm>
            <a:off x="755576" y="4653136"/>
            <a:ext cx="504056" cy="504056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но 1 11"/>
          <p:cNvSpPr/>
          <p:nvPr/>
        </p:nvSpPr>
        <p:spPr>
          <a:xfrm>
            <a:off x="755576" y="3284984"/>
            <a:ext cx="504056" cy="504056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KA\Desktop\Biomarker 2014 presentation\Рисунки\T help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533863" y="3344694"/>
            <a:ext cx="2252740" cy="1872209"/>
          </a:xfrm>
          <a:prstGeom prst="rect">
            <a:avLst/>
          </a:prstGeom>
          <a:noFill/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23528" y="908720"/>
            <a:ext cx="849694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763" indent="-4763" algn="just"/>
            <a:r>
              <a:rPr lang="en-US" sz="2800" b="1" dirty="0" smtClean="0"/>
              <a:t>Physiologic a</a:t>
            </a:r>
            <a:r>
              <a:rPr lang="ru-RU" sz="2800" b="1" dirty="0" err="1" smtClean="0"/>
              <a:t>ntigen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presentation</a:t>
            </a:r>
            <a:r>
              <a:rPr lang="ru-RU" sz="2800" b="1" dirty="0" smtClean="0"/>
              <a:t> </a:t>
            </a:r>
            <a:r>
              <a:rPr lang="en-US" sz="2800" b="1" dirty="0" smtClean="0"/>
              <a:t>by a d</a:t>
            </a:r>
            <a:r>
              <a:rPr lang="ru-RU" sz="2800" b="1" dirty="0" err="1" smtClean="0"/>
              <a:t>endritic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cell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to</a:t>
            </a:r>
            <a:r>
              <a:rPr lang="ru-RU" sz="2800" b="1" dirty="0" smtClean="0"/>
              <a:t> </a:t>
            </a:r>
            <a:r>
              <a:rPr lang="en-US" sz="2800" b="1" dirty="0" smtClean="0"/>
              <a:t>a </a:t>
            </a:r>
            <a:r>
              <a:rPr lang="ru-RU" sz="2800" b="1" dirty="0" err="1" smtClean="0"/>
              <a:t>T-helper</a:t>
            </a:r>
            <a:r>
              <a:rPr lang="en-US" sz="2800" b="1" dirty="0" smtClean="0"/>
              <a:t>. </a:t>
            </a:r>
            <a:r>
              <a:rPr lang="en-US" sz="2800" dirty="0" err="1" smtClean="0"/>
              <a:t>Dendritic</a:t>
            </a:r>
            <a:r>
              <a:rPr lang="en-US" sz="2800" dirty="0" smtClean="0"/>
              <a:t> cell (DC) </a:t>
            </a:r>
            <a:r>
              <a:rPr lang="en-US" sz="2800" dirty="0" err="1" smtClean="0"/>
              <a:t>phagocytose</a:t>
            </a:r>
            <a:r>
              <a:rPr lang="en-US" sz="2800" dirty="0" smtClean="0"/>
              <a:t> antigen, then migrates to lymphatic node and present antigen to T-helper.</a:t>
            </a:r>
            <a:endParaRPr lang="ru-RU" sz="2800" dirty="0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084168" y="4005064"/>
            <a:ext cx="15841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763" indent="-4763" algn="just"/>
            <a:r>
              <a:rPr lang="ru-RU" sz="2800" b="1" dirty="0" err="1" smtClean="0"/>
              <a:t>T-helper</a:t>
            </a:r>
            <a:endParaRPr lang="ru-RU" sz="2800" dirty="0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763688" y="3933056"/>
            <a:ext cx="6480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763" indent="-4763" algn="just"/>
            <a:r>
              <a:rPr lang="en-US" sz="2800" b="1" dirty="0" smtClean="0"/>
              <a:t>DC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Пятно 1 56"/>
          <p:cNvSpPr/>
          <p:nvPr/>
        </p:nvSpPr>
        <p:spPr>
          <a:xfrm rot="20866709">
            <a:off x="2739061" y="3656855"/>
            <a:ext cx="915130" cy="1149290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ерфолента 5"/>
          <p:cNvSpPr/>
          <p:nvPr/>
        </p:nvSpPr>
        <p:spPr>
          <a:xfrm rot="5400000">
            <a:off x="-324544" y="4221088"/>
            <a:ext cx="4032448" cy="864096"/>
          </a:xfrm>
          <a:prstGeom prst="flowChartPunchedTape">
            <a:avLst/>
          </a:prstGeom>
          <a:solidFill>
            <a:srgbClr val="F39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779912" y="2276872"/>
            <a:ext cx="5040560" cy="4392488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483768" y="3789040"/>
            <a:ext cx="936104" cy="9361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но 1 10"/>
          <p:cNvSpPr/>
          <p:nvPr/>
        </p:nvSpPr>
        <p:spPr>
          <a:xfrm>
            <a:off x="755576" y="4653136"/>
            <a:ext cx="504056" cy="504056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но 1 11"/>
          <p:cNvSpPr/>
          <p:nvPr/>
        </p:nvSpPr>
        <p:spPr>
          <a:xfrm>
            <a:off x="755576" y="3284984"/>
            <a:ext cx="504056" cy="504056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KA\Desktop\Biomarker 2014 presentation\Рисунки\T help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533863" y="3344694"/>
            <a:ext cx="2252740" cy="1872209"/>
          </a:xfrm>
          <a:prstGeom prst="rect">
            <a:avLst/>
          </a:prstGeom>
          <a:noFill/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23528" y="908720"/>
            <a:ext cx="849694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763" indent="-4763" algn="just"/>
            <a:r>
              <a:rPr lang="en-US" sz="2800" b="1" dirty="0" smtClean="0"/>
              <a:t>Physiologic a</a:t>
            </a:r>
            <a:r>
              <a:rPr lang="ru-RU" sz="2800" b="1" dirty="0" err="1" smtClean="0"/>
              <a:t>ntigen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presentation</a:t>
            </a:r>
            <a:r>
              <a:rPr lang="ru-RU" sz="2800" b="1" dirty="0" smtClean="0"/>
              <a:t> </a:t>
            </a:r>
            <a:r>
              <a:rPr lang="en-US" sz="2800" b="1" dirty="0" smtClean="0"/>
              <a:t>by a d</a:t>
            </a:r>
            <a:r>
              <a:rPr lang="ru-RU" sz="2800" b="1" dirty="0" err="1" smtClean="0"/>
              <a:t>endritic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cell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to</a:t>
            </a:r>
            <a:r>
              <a:rPr lang="ru-RU" sz="2800" b="1" dirty="0" smtClean="0"/>
              <a:t> </a:t>
            </a:r>
            <a:r>
              <a:rPr lang="en-US" sz="2800" b="1" dirty="0" smtClean="0"/>
              <a:t>a </a:t>
            </a:r>
            <a:r>
              <a:rPr lang="ru-RU" sz="2800" b="1" dirty="0" err="1" smtClean="0"/>
              <a:t>T-helper</a:t>
            </a:r>
            <a:r>
              <a:rPr lang="en-US" sz="2800" b="1" dirty="0" smtClean="0"/>
              <a:t>. </a:t>
            </a:r>
            <a:r>
              <a:rPr lang="en-US" sz="2800" dirty="0" err="1" smtClean="0"/>
              <a:t>Dendritic</a:t>
            </a:r>
            <a:r>
              <a:rPr lang="en-US" sz="2800" dirty="0" smtClean="0"/>
              <a:t> cell (DC) </a:t>
            </a:r>
            <a:r>
              <a:rPr lang="en-US" sz="2800" dirty="0" err="1" smtClean="0"/>
              <a:t>phagocytose</a:t>
            </a:r>
            <a:r>
              <a:rPr lang="en-US" sz="2800" dirty="0" smtClean="0"/>
              <a:t> antigen, then migrates to lymphatic node and present antigen to T-helper.</a:t>
            </a:r>
            <a:endParaRPr lang="ru-RU" sz="2800" dirty="0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084168" y="4005064"/>
            <a:ext cx="15841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763" indent="-4763" algn="just"/>
            <a:r>
              <a:rPr lang="ru-RU" sz="2800" b="1" dirty="0" err="1" smtClean="0"/>
              <a:t>T-helper</a:t>
            </a:r>
            <a:endParaRPr lang="ru-RU" sz="2800" dirty="0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627784" y="4005064"/>
            <a:ext cx="6480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763" indent="-4763" algn="just"/>
            <a:r>
              <a:rPr lang="en-US" sz="2800" b="1" dirty="0" smtClean="0"/>
              <a:t>DC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перфолента 5"/>
          <p:cNvSpPr/>
          <p:nvPr/>
        </p:nvSpPr>
        <p:spPr>
          <a:xfrm rot="5400000">
            <a:off x="-324544" y="4221088"/>
            <a:ext cx="4032448" cy="864096"/>
          </a:xfrm>
          <a:prstGeom prst="flowChartPunchedTape">
            <a:avLst/>
          </a:prstGeom>
          <a:solidFill>
            <a:srgbClr val="F39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779912" y="2276872"/>
            <a:ext cx="5040560" cy="4392488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но 1 10"/>
          <p:cNvSpPr/>
          <p:nvPr/>
        </p:nvSpPr>
        <p:spPr>
          <a:xfrm>
            <a:off x="755576" y="4653136"/>
            <a:ext cx="504056" cy="504056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но 1 11"/>
          <p:cNvSpPr/>
          <p:nvPr/>
        </p:nvSpPr>
        <p:spPr>
          <a:xfrm>
            <a:off x="755576" y="3284984"/>
            <a:ext cx="504056" cy="504056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KA\Desktop\Biomarker 2014 presentation\Рисунки\T help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533863" y="3344694"/>
            <a:ext cx="2252740" cy="1872209"/>
          </a:xfrm>
          <a:prstGeom prst="rect">
            <a:avLst/>
          </a:prstGeom>
          <a:noFill/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23528" y="908720"/>
            <a:ext cx="849694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763" indent="-4763" algn="just"/>
            <a:r>
              <a:rPr lang="en-US" sz="2800" b="1" dirty="0" smtClean="0"/>
              <a:t>Physiologic a</a:t>
            </a:r>
            <a:r>
              <a:rPr lang="ru-RU" sz="2800" b="1" dirty="0" err="1" smtClean="0"/>
              <a:t>ntigen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presentation</a:t>
            </a:r>
            <a:r>
              <a:rPr lang="ru-RU" sz="2800" b="1" dirty="0" smtClean="0"/>
              <a:t> </a:t>
            </a:r>
            <a:r>
              <a:rPr lang="en-US" sz="2800" b="1" dirty="0" smtClean="0"/>
              <a:t>by a d</a:t>
            </a:r>
            <a:r>
              <a:rPr lang="ru-RU" sz="2800" b="1" dirty="0" err="1" smtClean="0"/>
              <a:t>endritic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cell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to</a:t>
            </a:r>
            <a:r>
              <a:rPr lang="ru-RU" sz="2800" b="1" dirty="0" smtClean="0"/>
              <a:t> </a:t>
            </a:r>
            <a:r>
              <a:rPr lang="en-US" sz="2800" b="1" dirty="0" smtClean="0"/>
              <a:t>a </a:t>
            </a:r>
            <a:r>
              <a:rPr lang="ru-RU" sz="2800" b="1" dirty="0" err="1" smtClean="0"/>
              <a:t>T-helper</a:t>
            </a:r>
            <a:r>
              <a:rPr lang="en-US" sz="2800" b="1" dirty="0" smtClean="0"/>
              <a:t>. </a:t>
            </a:r>
            <a:r>
              <a:rPr lang="en-US" sz="2800" dirty="0" err="1" smtClean="0"/>
              <a:t>Dendritic</a:t>
            </a:r>
            <a:r>
              <a:rPr lang="en-US" sz="2800" dirty="0" smtClean="0"/>
              <a:t> cell (DC) </a:t>
            </a:r>
            <a:r>
              <a:rPr lang="en-US" sz="2800" dirty="0" err="1" smtClean="0"/>
              <a:t>phagocytose</a:t>
            </a:r>
            <a:r>
              <a:rPr lang="en-US" sz="2800" dirty="0" smtClean="0"/>
              <a:t> antigen, then migrates to lymphatic node and present antigen to T-helper.</a:t>
            </a:r>
            <a:endParaRPr lang="ru-RU" sz="2800" dirty="0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084168" y="4005064"/>
            <a:ext cx="15841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763" indent="-4763" algn="just"/>
            <a:r>
              <a:rPr lang="ru-RU" sz="2800" b="1" dirty="0" err="1" smtClean="0"/>
              <a:t>T-helper</a:t>
            </a:r>
            <a:endParaRPr lang="ru-RU" sz="2800" dirty="0"/>
          </a:p>
        </p:txBody>
      </p:sp>
      <p:sp>
        <p:nvSpPr>
          <p:cNvPr id="57" name="Пятно 1 56"/>
          <p:cNvSpPr/>
          <p:nvPr/>
        </p:nvSpPr>
        <p:spPr>
          <a:xfrm rot="20866709">
            <a:off x="3747174" y="3728863"/>
            <a:ext cx="915130" cy="1149290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491880" y="3861048"/>
            <a:ext cx="936104" cy="9361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635896" y="4077072"/>
            <a:ext cx="6480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763" indent="-4763" algn="just"/>
            <a:r>
              <a:rPr lang="en-US" sz="2800" b="1" dirty="0" smtClean="0"/>
              <a:t>DC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перфолента 5"/>
          <p:cNvSpPr/>
          <p:nvPr/>
        </p:nvSpPr>
        <p:spPr>
          <a:xfrm rot="5400000">
            <a:off x="-324544" y="4221088"/>
            <a:ext cx="4032448" cy="864096"/>
          </a:xfrm>
          <a:prstGeom prst="flowChartPunchedTape">
            <a:avLst/>
          </a:prstGeom>
          <a:solidFill>
            <a:srgbClr val="F39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779912" y="2276872"/>
            <a:ext cx="5040560" cy="4392488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но 1 10"/>
          <p:cNvSpPr/>
          <p:nvPr/>
        </p:nvSpPr>
        <p:spPr>
          <a:xfrm>
            <a:off x="755576" y="4653136"/>
            <a:ext cx="504056" cy="504056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но 1 11"/>
          <p:cNvSpPr/>
          <p:nvPr/>
        </p:nvSpPr>
        <p:spPr>
          <a:xfrm>
            <a:off x="755576" y="3284984"/>
            <a:ext cx="504056" cy="504056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KA\Desktop\Biomarker 2014 presentation\Рисунки\T help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533863" y="3344694"/>
            <a:ext cx="2252740" cy="1872209"/>
          </a:xfrm>
          <a:prstGeom prst="rect">
            <a:avLst/>
          </a:prstGeom>
          <a:noFill/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23528" y="908720"/>
            <a:ext cx="849694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763" indent="-4763" algn="just"/>
            <a:r>
              <a:rPr lang="en-US" sz="2800" b="1" dirty="0" smtClean="0"/>
              <a:t>Physiologic a</a:t>
            </a:r>
            <a:r>
              <a:rPr lang="ru-RU" sz="2800" b="1" dirty="0" err="1" smtClean="0"/>
              <a:t>ntigen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presentation</a:t>
            </a:r>
            <a:r>
              <a:rPr lang="ru-RU" sz="2800" b="1" dirty="0" smtClean="0"/>
              <a:t> </a:t>
            </a:r>
            <a:r>
              <a:rPr lang="en-US" sz="2800" b="1" dirty="0" smtClean="0"/>
              <a:t>by a d</a:t>
            </a:r>
            <a:r>
              <a:rPr lang="ru-RU" sz="2800" b="1" dirty="0" err="1" smtClean="0"/>
              <a:t>endritic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cell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to</a:t>
            </a:r>
            <a:r>
              <a:rPr lang="ru-RU" sz="2800" b="1" dirty="0" smtClean="0"/>
              <a:t> </a:t>
            </a:r>
            <a:r>
              <a:rPr lang="en-US" sz="2800" b="1" dirty="0" smtClean="0"/>
              <a:t>a </a:t>
            </a:r>
            <a:r>
              <a:rPr lang="ru-RU" sz="2800" b="1" dirty="0" err="1" smtClean="0"/>
              <a:t>T-helper</a:t>
            </a:r>
            <a:r>
              <a:rPr lang="en-US" sz="2800" b="1" dirty="0" smtClean="0"/>
              <a:t>. </a:t>
            </a:r>
            <a:r>
              <a:rPr lang="en-US" sz="2800" dirty="0" err="1" smtClean="0"/>
              <a:t>Dendritic</a:t>
            </a:r>
            <a:r>
              <a:rPr lang="en-US" sz="2800" dirty="0" smtClean="0"/>
              <a:t> cell (DC) </a:t>
            </a:r>
            <a:r>
              <a:rPr lang="en-US" sz="2800" dirty="0" err="1" smtClean="0"/>
              <a:t>phagocytose</a:t>
            </a:r>
            <a:r>
              <a:rPr lang="en-US" sz="2800" dirty="0" smtClean="0"/>
              <a:t> antigen, then migrates to lymphatic node and present antigen to T-helper.</a:t>
            </a:r>
            <a:endParaRPr lang="ru-RU" sz="2800" dirty="0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084168" y="4005064"/>
            <a:ext cx="15841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763" indent="-4763" algn="just"/>
            <a:r>
              <a:rPr lang="ru-RU" sz="2800" b="1" dirty="0" err="1" smtClean="0"/>
              <a:t>T-helper</a:t>
            </a:r>
            <a:endParaRPr lang="ru-RU" sz="2800" dirty="0"/>
          </a:p>
        </p:txBody>
      </p:sp>
      <p:sp>
        <p:nvSpPr>
          <p:cNvPr id="57" name="Пятно 1 56"/>
          <p:cNvSpPr/>
          <p:nvPr/>
        </p:nvSpPr>
        <p:spPr>
          <a:xfrm rot="20866709">
            <a:off x="4827293" y="3800872"/>
            <a:ext cx="915130" cy="1149290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499992" y="3933056"/>
            <a:ext cx="936104" cy="9361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644008" y="4149080"/>
            <a:ext cx="6480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763" indent="-4763" algn="just"/>
            <a:r>
              <a:rPr lang="en-US" sz="2800" b="1" dirty="0" smtClean="0"/>
              <a:t>DC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перфолента 5"/>
          <p:cNvSpPr/>
          <p:nvPr/>
        </p:nvSpPr>
        <p:spPr>
          <a:xfrm rot="5400000">
            <a:off x="-324544" y="4221088"/>
            <a:ext cx="4032448" cy="864096"/>
          </a:xfrm>
          <a:prstGeom prst="flowChartPunchedTape">
            <a:avLst/>
          </a:prstGeom>
          <a:solidFill>
            <a:srgbClr val="F39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779912" y="2276872"/>
            <a:ext cx="5040560" cy="4392488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но 1 10"/>
          <p:cNvSpPr/>
          <p:nvPr/>
        </p:nvSpPr>
        <p:spPr>
          <a:xfrm>
            <a:off x="755576" y="4653136"/>
            <a:ext cx="504056" cy="504056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но 1 11"/>
          <p:cNvSpPr/>
          <p:nvPr/>
        </p:nvSpPr>
        <p:spPr>
          <a:xfrm>
            <a:off x="755576" y="3284984"/>
            <a:ext cx="504056" cy="504056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KA\Desktop\Biomarker 2014 presentation\Рисунки\T help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533863" y="3344694"/>
            <a:ext cx="2252740" cy="1872209"/>
          </a:xfrm>
          <a:prstGeom prst="rect">
            <a:avLst/>
          </a:prstGeom>
          <a:noFill/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23528" y="908720"/>
            <a:ext cx="849694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763" indent="-4763" algn="just"/>
            <a:r>
              <a:rPr lang="en-US" sz="2800" b="1" dirty="0" smtClean="0"/>
              <a:t>Physiologic a</a:t>
            </a:r>
            <a:r>
              <a:rPr lang="ru-RU" sz="2800" b="1" dirty="0" err="1" smtClean="0"/>
              <a:t>ntigen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presentation</a:t>
            </a:r>
            <a:r>
              <a:rPr lang="ru-RU" sz="2800" b="1" dirty="0" smtClean="0"/>
              <a:t> </a:t>
            </a:r>
            <a:r>
              <a:rPr lang="en-US" sz="2800" b="1" dirty="0" smtClean="0"/>
              <a:t>by a d</a:t>
            </a:r>
            <a:r>
              <a:rPr lang="ru-RU" sz="2800" b="1" dirty="0" err="1" smtClean="0"/>
              <a:t>endritic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cell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to</a:t>
            </a:r>
            <a:r>
              <a:rPr lang="ru-RU" sz="2800" b="1" dirty="0" smtClean="0"/>
              <a:t> </a:t>
            </a:r>
            <a:r>
              <a:rPr lang="en-US" sz="2800" b="1" dirty="0" smtClean="0"/>
              <a:t>a </a:t>
            </a:r>
            <a:r>
              <a:rPr lang="ru-RU" sz="2800" b="1" dirty="0" err="1" smtClean="0"/>
              <a:t>T-helper</a:t>
            </a:r>
            <a:r>
              <a:rPr lang="en-US" sz="2800" b="1" dirty="0" smtClean="0"/>
              <a:t>. </a:t>
            </a:r>
            <a:r>
              <a:rPr lang="en-US" sz="2800" dirty="0" err="1" smtClean="0"/>
              <a:t>Dendritic</a:t>
            </a:r>
            <a:r>
              <a:rPr lang="en-US" sz="2800" dirty="0" smtClean="0"/>
              <a:t> cell (DC) </a:t>
            </a:r>
            <a:r>
              <a:rPr lang="en-US" sz="2800" dirty="0" err="1" smtClean="0"/>
              <a:t>phagocytose</a:t>
            </a:r>
            <a:r>
              <a:rPr lang="en-US" sz="2800" dirty="0" smtClean="0"/>
              <a:t> antigen, then migrates to lymphatic node and present antigen to T-helper.</a:t>
            </a:r>
            <a:endParaRPr lang="ru-RU" sz="2800" dirty="0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084168" y="4005064"/>
            <a:ext cx="15841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763" indent="-4763" algn="just"/>
            <a:r>
              <a:rPr lang="ru-RU" sz="2800" b="1" dirty="0" err="1" smtClean="0"/>
              <a:t>T-helper</a:t>
            </a:r>
            <a:endParaRPr lang="ru-RU" sz="2800" dirty="0"/>
          </a:p>
        </p:txBody>
      </p:sp>
      <p:sp>
        <p:nvSpPr>
          <p:cNvPr id="57" name="Пятно 1 56"/>
          <p:cNvSpPr/>
          <p:nvPr/>
        </p:nvSpPr>
        <p:spPr>
          <a:xfrm rot="20866709">
            <a:off x="5115326" y="3728863"/>
            <a:ext cx="915130" cy="1149290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860032" y="3861048"/>
            <a:ext cx="936104" cy="9361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5004048" y="4077072"/>
            <a:ext cx="6480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763" indent="-4763" algn="just"/>
            <a:r>
              <a:rPr lang="en-US" sz="2800" b="1" dirty="0" smtClean="0"/>
              <a:t>DC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3779912" y="2276872"/>
            <a:ext cx="5040560" cy="4392488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 descr="C:\Users\KA\Desktop\Biomarker 2014 presentation\Рисунки\st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996952"/>
            <a:ext cx="1619250" cy="2400300"/>
          </a:xfrm>
          <a:prstGeom prst="rect">
            <a:avLst/>
          </a:prstGeom>
          <a:noFill/>
        </p:spPr>
      </p:pic>
      <p:sp>
        <p:nvSpPr>
          <p:cNvPr id="6" name="Блок-схема: перфолента 5"/>
          <p:cNvSpPr/>
          <p:nvPr/>
        </p:nvSpPr>
        <p:spPr>
          <a:xfrm rot="5400000">
            <a:off x="-324544" y="4221088"/>
            <a:ext cx="4032448" cy="864096"/>
          </a:xfrm>
          <a:prstGeom prst="flowChartPunchedTape">
            <a:avLst/>
          </a:prstGeom>
          <a:solidFill>
            <a:srgbClr val="F39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но 1 10"/>
          <p:cNvSpPr/>
          <p:nvPr/>
        </p:nvSpPr>
        <p:spPr>
          <a:xfrm>
            <a:off x="755576" y="4653136"/>
            <a:ext cx="504056" cy="504056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но 1 11"/>
          <p:cNvSpPr/>
          <p:nvPr/>
        </p:nvSpPr>
        <p:spPr>
          <a:xfrm>
            <a:off x="755576" y="3284984"/>
            <a:ext cx="504056" cy="504056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KA\Desktop\Biomarker 2014 presentation\Рисунки\T help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893903" y="3331234"/>
            <a:ext cx="2252740" cy="1872209"/>
          </a:xfrm>
          <a:prstGeom prst="rect">
            <a:avLst/>
          </a:prstGeom>
          <a:noFill/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23528" y="1124744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763" indent="-4763" algn="just"/>
            <a:r>
              <a:rPr lang="en-US" sz="2800" b="1" dirty="0" smtClean="0"/>
              <a:t>A</a:t>
            </a:r>
            <a:r>
              <a:rPr lang="ru-RU" sz="2800" b="1" dirty="0" err="1" smtClean="0"/>
              <a:t>ntigen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presentation</a:t>
            </a:r>
            <a:r>
              <a:rPr lang="ru-RU" sz="2800" b="1" dirty="0" smtClean="0"/>
              <a:t> </a:t>
            </a:r>
            <a:r>
              <a:rPr lang="en-US" sz="2800" b="1" dirty="0" smtClean="0"/>
              <a:t>by a d</a:t>
            </a:r>
            <a:r>
              <a:rPr lang="ru-RU" sz="2800" b="1" dirty="0" err="1" smtClean="0"/>
              <a:t>endritic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cell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to</a:t>
            </a:r>
            <a:r>
              <a:rPr lang="ru-RU" sz="2800" b="1" dirty="0" smtClean="0"/>
              <a:t> </a:t>
            </a:r>
            <a:r>
              <a:rPr lang="en-US" sz="2800" b="1" dirty="0" smtClean="0"/>
              <a:t>a </a:t>
            </a:r>
            <a:r>
              <a:rPr lang="ru-RU" sz="2800" b="1" dirty="0" err="1" smtClean="0"/>
              <a:t>T-helper</a:t>
            </a:r>
            <a:r>
              <a:rPr lang="en-US" sz="2800" b="1" dirty="0" smtClean="0"/>
              <a:t>: disabled in stress...</a:t>
            </a:r>
            <a:endParaRPr lang="ru-RU" sz="2800" dirty="0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444208" y="4005064"/>
            <a:ext cx="15841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763" indent="-4763" algn="just"/>
            <a:r>
              <a:rPr lang="ru-RU" sz="2800" b="1" dirty="0" err="1" smtClean="0"/>
              <a:t>T-helper</a:t>
            </a:r>
            <a:endParaRPr lang="ru-RU" sz="2800" dirty="0"/>
          </a:p>
        </p:txBody>
      </p:sp>
      <p:sp>
        <p:nvSpPr>
          <p:cNvPr id="57" name="Пятно 1 56"/>
          <p:cNvSpPr/>
          <p:nvPr/>
        </p:nvSpPr>
        <p:spPr>
          <a:xfrm rot="20866709">
            <a:off x="3747174" y="3728863"/>
            <a:ext cx="915130" cy="1149290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491880" y="3861048"/>
            <a:ext cx="936104" cy="9361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635896" y="4077072"/>
            <a:ext cx="6480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763" indent="-4763" algn="just"/>
            <a:r>
              <a:rPr lang="en-US" sz="2800" b="1" dirty="0" smtClean="0"/>
              <a:t>DC</a:t>
            </a:r>
            <a:endParaRPr lang="ru-RU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4355976" y="5301208"/>
            <a:ext cx="4392488" cy="15567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</a:rPr>
              <a:t>Catecholamines</a:t>
            </a:r>
            <a:r>
              <a:rPr lang="en-US" sz="4800" b="1" dirty="0" smtClean="0">
                <a:solidFill>
                  <a:srgbClr val="FF0000"/>
                </a:solidFill>
              </a:rPr>
              <a:t> + </a:t>
            </a:r>
            <a:r>
              <a:rPr lang="en-US" sz="4800" b="1" dirty="0" err="1" smtClean="0">
                <a:solidFill>
                  <a:srgbClr val="FF0000"/>
                </a:solidFill>
              </a:rPr>
              <a:t>Cortisole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3779912" y="2276872"/>
            <a:ext cx="5040560" cy="4392488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ерфолента 5"/>
          <p:cNvSpPr/>
          <p:nvPr/>
        </p:nvSpPr>
        <p:spPr>
          <a:xfrm rot="5400000">
            <a:off x="-324544" y="4221088"/>
            <a:ext cx="4032448" cy="864096"/>
          </a:xfrm>
          <a:prstGeom prst="flowChartPunchedTape">
            <a:avLst/>
          </a:prstGeom>
          <a:solidFill>
            <a:srgbClr val="F39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но 1 10"/>
          <p:cNvSpPr/>
          <p:nvPr/>
        </p:nvSpPr>
        <p:spPr>
          <a:xfrm>
            <a:off x="755576" y="4653136"/>
            <a:ext cx="504056" cy="504056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но 1 11"/>
          <p:cNvSpPr/>
          <p:nvPr/>
        </p:nvSpPr>
        <p:spPr>
          <a:xfrm>
            <a:off x="755576" y="3284984"/>
            <a:ext cx="504056" cy="504056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KA\Desktop\Biomarker 2014 presentation\Рисунки\T help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893903" y="3331234"/>
            <a:ext cx="2252740" cy="1872209"/>
          </a:xfrm>
          <a:prstGeom prst="rect">
            <a:avLst/>
          </a:prstGeom>
          <a:noFill/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444208" y="4005064"/>
            <a:ext cx="15841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763" indent="-4763" algn="just"/>
            <a:r>
              <a:rPr lang="ru-RU" sz="2800" b="1" dirty="0" err="1" smtClean="0"/>
              <a:t>T-helper</a:t>
            </a:r>
            <a:endParaRPr lang="ru-RU" sz="2800" dirty="0"/>
          </a:p>
        </p:txBody>
      </p:sp>
      <p:sp>
        <p:nvSpPr>
          <p:cNvPr id="57" name="Пятно 1 56"/>
          <p:cNvSpPr/>
          <p:nvPr/>
        </p:nvSpPr>
        <p:spPr>
          <a:xfrm rot="20866709">
            <a:off x="3747174" y="3728863"/>
            <a:ext cx="915130" cy="1149290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491880" y="3861048"/>
            <a:ext cx="936104" cy="9361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635896" y="4077072"/>
            <a:ext cx="6480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763" indent="-4763" algn="just"/>
            <a:r>
              <a:rPr lang="en-US" sz="2800" b="1" dirty="0" smtClean="0"/>
              <a:t>DC</a:t>
            </a:r>
            <a:endParaRPr lang="ru-RU" sz="2800" dirty="0"/>
          </a:p>
        </p:txBody>
      </p:sp>
      <p:pic>
        <p:nvPicPr>
          <p:cNvPr id="52226" name="Picture 2" descr="http://www.travel-browser.icnn.ru/gif/welcom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437112"/>
            <a:ext cx="2906405" cy="224410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627784" y="2060848"/>
            <a:ext cx="3816424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B050"/>
                </a:solidFill>
              </a:rPr>
              <a:t>Melatonine</a:t>
            </a:r>
            <a:r>
              <a:rPr lang="en-US" sz="4800" b="1" dirty="0" smtClean="0">
                <a:solidFill>
                  <a:srgbClr val="00B050"/>
                </a:solidFill>
              </a:rPr>
              <a:t> +  </a:t>
            </a:r>
            <a:r>
              <a:rPr lang="en-US" sz="4800" b="1" dirty="0" err="1" smtClean="0">
                <a:solidFill>
                  <a:srgbClr val="00B050"/>
                </a:solidFill>
              </a:rPr>
              <a:t>Serotonine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251520" y="1124744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763" indent="-4763" algn="just"/>
            <a:r>
              <a:rPr lang="en-US" sz="2800" b="1" dirty="0" smtClean="0"/>
              <a:t>… enabled in relaxation</a:t>
            </a:r>
            <a:r>
              <a:rPr lang="en-US" sz="2800" b="1" dirty="0" smtClean="0"/>
              <a:t>. </a:t>
            </a:r>
            <a:r>
              <a:rPr lang="en-US" sz="2800" dirty="0" smtClean="0"/>
              <a:t>Antigen </a:t>
            </a:r>
            <a:r>
              <a:rPr lang="en-US" sz="2800" dirty="0" smtClean="0"/>
              <a:t>presentation most active </a:t>
            </a:r>
            <a:r>
              <a:rPr lang="en-US" sz="2800" dirty="0" smtClean="0"/>
              <a:t>in </a:t>
            </a:r>
            <a:r>
              <a:rPr lang="en-US" sz="2800" dirty="0" smtClean="0"/>
              <a:t>the </a:t>
            </a:r>
            <a:r>
              <a:rPr lang="en-US" sz="2800" dirty="0" err="1" smtClean="0"/>
              <a:t>SWS</a:t>
            </a:r>
            <a:r>
              <a:rPr lang="en-US" sz="2800" dirty="0" smtClean="0"/>
              <a:t> / REM-sleep.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39552" y="1268760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err="1" smtClean="0"/>
              <a:t>Due</a:t>
            </a:r>
            <a:r>
              <a:rPr lang="ru-RU" sz="2800" b="1" dirty="0" smtClean="0"/>
              <a:t> </a:t>
            </a:r>
            <a:r>
              <a:rPr lang="ru-RU" sz="2800" b="1" dirty="0" err="1"/>
              <a:t>to</a:t>
            </a:r>
            <a:r>
              <a:rPr lang="ru-RU" sz="2800" b="1" dirty="0"/>
              <a:t> </a:t>
            </a:r>
            <a:r>
              <a:rPr lang="ru-RU" sz="2800" b="1" dirty="0" err="1"/>
              <a:t>the</a:t>
            </a:r>
            <a:r>
              <a:rPr lang="ru-RU" sz="2800" b="1" dirty="0"/>
              <a:t> </a:t>
            </a:r>
            <a:r>
              <a:rPr lang="ru-RU" sz="2800" b="1" dirty="0" err="1"/>
              <a:t>lack</a:t>
            </a:r>
            <a:r>
              <a:rPr lang="ru-RU" sz="2800" b="1" dirty="0"/>
              <a:t> </a:t>
            </a:r>
            <a:r>
              <a:rPr lang="ru-RU" sz="2800" b="1" dirty="0" err="1"/>
              <a:t>of</a:t>
            </a:r>
            <a:r>
              <a:rPr lang="ru-RU" sz="2800" b="1" dirty="0"/>
              <a:t> </a:t>
            </a:r>
            <a:r>
              <a:rPr lang="ru-RU" sz="2800" b="1" dirty="0" err="1"/>
              <a:t>objective</a:t>
            </a:r>
            <a:r>
              <a:rPr lang="ru-RU" sz="2800" b="1" dirty="0"/>
              <a:t> </a:t>
            </a:r>
            <a:r>
              <a:rPr lang="ru-RU" sz="2800" b="1" dirty="0" err="1"/>
              <a:t>criteria</a:t>
            </a:r>
            <a:r>
              <a:rPr lang="en-US" sz="2800" b="1" dirty="0"/>
              <a:t>,</a:t>
            </a:r>
            <a:r>
              <a:rPr lang="ru-RU" sz="2800" b="1" dirty="0"/>
              <a:t> </a:t>
            </a:r>
            <a:r>
              <a:rPr lang="en-US" sz="2800" b="1" dirty="0" smtClean="0"/>
              <a:t>Chronic Fatigue Syndrome (</a:t>
            </a:r>
            <a:r>
              <a:rPr lang="en-US" sz="2800" b="1" dirty="0" err="1" smtClean="0"/>
              <a:t>CFS</a:t>
            </a:r>
            <a:r>
              <a:rPr lang="en-US" sz="2800" b="1" dirty="0" smtClean="0"/>
              <a:t>)</a:t>
            </a:r>
            <a:r>
              <a:rPr lang="en-US" sz="2800" dirty="0" smtClean="0"/>
              <a:t> </a:t>
            </a:r>
            <a:r>
              <a:rPr lang="en-US" sz="2800" b="1" dirty="0" smtClean="0"/>
              <a:t>and Fibromyalgia (FM) have </a:t>
            </a:r>
            <a:r>
              <a:rPr lang="en-US" sz="2800" b="1" dirty="0"/>
              <a:t>not been </a:t>
            </a:r>
            <a:r>
              <a:rPr lang="ru-RU" sz="2800" b="1" dirty="0" err="1"/>
              <a:t>recognized</a:t>
            </a:r>
            <a:r>
              <a:rPr lang="ru-RU" sz="2800" b="1" dirty="0"/>
              <a:t> </a:t>
            </a:r>
            <a:r>
              <a:rPr lang="ru-RU" sz="2800" b="1" dirty="0" err="1"/>
              <a:t>as</a:t>
            </a:r>
            <a:r>
              <a:rPr lang="ru-RU" sz="2800" b="1" dirty="0"/>
              <a:t> </a:t>
            </a:r>
            <a:r>
              <a:rPr lang="ru-RU" sz="2800" b="1" dirty="0" err="1"/>
              <a:t>nosology</a:t>
            </a:r>
            <a:r>
              <a:rPr lang="ru-RU" sz="2800" b="1" dirty="0"/>
              <a:t> </a:t>
            </a:r>
            <a:r>
              <a:rPr lang="en-US" sz="2800" b="1" dirty="0"/>
              <a:t>for a long time</a:t>
            </a:r>
            <a:r>
              <a:rPr lang="ru-RU" sz="2800" b="1" dirty="0"/>
              <a:t>.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39552" y="2996952"/>
            <a:ext cx="806489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It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is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known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that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patients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suffering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from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 CFS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and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FM have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rheumatoid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muscle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aches</a:t>
            </a:r>
            <a:r>
              <a:rPr lang="en-US" sz="2800" dirty="0" smtClean="0">
                <a:ea typeface="SimSun" pitchFamily="2" charset="-122"/>
                <a:cs typeface="Arial" pitchFamily="34" charset="0"/>
              </a:rPr>
              <a:t>, in-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morning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stiffness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abnormal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fatigue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sleep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disorders,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increased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anxiety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and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/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or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depression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chronic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pharyngitis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and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tonsillitis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often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associated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with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HHV6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,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CMV and EBV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3568" y="162880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i="1" dirty="0" smtClean="0"/>
          </a:p>
          <a:p>
            <a:endParaRPr lang="en-US" b="1" i="1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79512" y="1124744"/>
            <a:ext cx="871296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 b="1" dirty="0" smtClean="0"/>
              <a:t>Briefly commenting</a:t>
            </a:r>
            <a:r>
              <a:rPr lang="ru-RU" sz="2400" b="1" dirty="0" smtClean="0"/>
              <a:t>, </a:t>
            </a:r>
            <a:r>
              <a:rPr lang="en-US" sz="2400" b="1" dirty="0" err="1" smtClean="0"/>
              <a:t>i</a:t>
            </a:r>
            <a:r>
              <a:rPr lang="ru-RU" sz="2400" b="1" dirty="0" err="1" smtClean="0"/>
              <a:t>mmune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system</a:t>
            </a:r>
            <a:r>
              <a:rPr lang="ru-RU" sz="2400" b="1" dirty="0" smtClean="0"/>
              <a:t> </a:t>
            </a:r>
            <a:r>
              <a:rPr lang="en-US" sz="2400" b="1" dirty="0" smtClean="0"/>
              <a:t>whilst under stress is lesser securing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mucous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membranes</a:t>
            </a:r>
            <a:r>
              <a:rPr lang="ru-RU" sz="2400" b="1" dirty="0" smtClean="0"/>
              <a:t> </a:t>
            </a:r>
            <a:r>
              <a:rPr lang="en-US" sz="2400" b="1" dirty="0" smtClean="0"/>
              <a:t>whilst being prepared to provide an assistance in servicing skin wound healing</a:t>
            </a:r>
            <a:r>
              <a:rPr lang="ru-RU" sz="2400" b="1" dirty="0" smtClean="0"/>
              <a:t>.</a:t>
            </a:r>
          </a:p>
          <a:p>
            <a:pPr algn="just"/>
            <a:endParaRPr lang="en-US" sz="2400" dirty="0" smtClean="0"/>
          </a:p>
          <a:p>
            <a:pPr algn="just"/>
            <a:r>
              <a:rPr lang="ru-RU" sz="2400" dirty="0" err="1" smtClean="0"/>
              <a:t>Stress</a:t>
            </a:r>
            <a:r>
              <a:rPr lang="ru-RU" sz="2400" dirty="0" smtClean="0"/>
              <a:t> </a:t>
            </a:r>
            <a:r>
              <a:rPr lang="en-US" sz="2400" dirty="0" smtClean="0"/>
              <a:t>response </a:t>
            </a:r>
            <a:r>
              <a:rPr lang="ru-RU" sz="2400" dirty="0" err="1" smtClean="0"/>
              <a:t>in</a:t>
            </a:r>
            <a:r>
              <a:rPr lang="en-US" sz="2400" dirty="0" smtClean="0"/>
              <a:t> </a:t>
            </a:r>
            <a:r>
              <a:rPr lang="en-US" sz="2400" dirty="0"/>
              <a:t>its</a:t>
            </a:r>
            <a:r>
              <a:rPr lang="ru-RU" sz="2400" dirty="0"/>
              <a:t> </a:t>
            </a:r>
            <a:r>
              <a:rPr lang="ru-RU" sz="2400" dirty="0" err="1"/>
              <a:t>nature</a:t>
            </a:r>
            <a:r>
              <a:rPr lang="ru-RU" sz="2400" dirty="0"/>
              <a:t> </a:t>
            </a:r>
            <a:r>
              <a:rPr lang="ru-RU" sz="2400" dirty="0" err="1"/>
              <a:t>should</a:t>
            </a:r>
            <a:r>
              <a:rPr lang="ru-RU" sz="2400" dirty="0"/>
              <a:t> </a:t>
            </a:r>
            <a:r>
              <a:rPr lang="ru-RU" sz="2400" dirty="0" err="1"/>
              <a:t>be</a:t>
            </a:r>
            <a:r>
              <a:rPr lang="ru-RU" sz="2400" dirty="0"/>
              <a:t> </a:t>
            </a:r>
            <a:r>
              <a:rPr lang="en-US" sz="2400" dirty="0"/>
              <a:t>short</a:t>
            </a:r>
            <a:r>
              <a:rPr lang="ru-RU" sz="2400" dirty="0"/>
              <a:t> </a:t>
            </a:r>
            <a:r>
              <a:rPr lang="ru-RU" sz="2400" dirty="0" err="1"/>
              <a:t>and</a:t>
            </a:r>
            <a:r>
              <a:rPr lang="ru-RU" sz="2400" dirty="0"/>
              <a:t> </a:t>
            </a:r>
            <a:r>
              <a:rPr lang="en-US" sz="2400" dirty="0"/>
              <a:t>result in </a:t>
            </a:r>
            <a:r>
              <a:rPr lang="en-US" sz="2400" dirty="0" smtClean="0"/>
              <a:t>the outcome</a:t>
            </a:r>
            <a:r>
              <a:rPr lang="ru-RU" sz="2400" dirty="0" smtClean="0"/>
              <a:t>. </a:t>
            </a:r>
            <a:r>
              <a:rPr lang="ru-RU" sz="2400" dirty="0" err="1"/>
              <a:t>If</a:t>
            </a:r>
            <a:r>
              <a:rPr lang="ru-RU" sz="2400" dirty="0"/>
              <a:t> </a:t>
            </a:r>
            <a:r>
              <a:rPr lang="en-US" sz="2400" dirty="0" smtClean="0"/>
              <a:t>the response delays, </a:t>
            </a:r>
            <a:r>
              <a:rPr lang="en-US" sz="2400" dirty="0"/>
              <a:t>the</a:t>
            </a:r>
            <a:r>
              <a:rPr lang="ru-RU" sz="2400" dirty="0"/>
              <a:t> </a:t>
            </a:r>
            <a:r>
              <a:rPr lang="en-US" sz="2400" dirty="0" smtClean="0"/>
              <a:t>activity</a:t>
            </a:r>
            <a:r>
              <a:rPr lang="ru-RU" sz="2400" dirty="0" smtClean="0"/>
              <a:t> </a:t>
            </a:r>
            <a:r>
              <a:rPr lang="en-US" sz="2400" dirty="0"/>
              <a:t>of </a:t>
            </a:r>
            <a:r>
              <a:rPr lang="ru-RU" sz="2400" dirty="0" err="1"/>
              <a:t>mucosal</a:t>
            </a:r>
            <a:r>
              <a:rPr lang="ru-RU" sz="2400" dirty="0"/>
              <a:t> </a:t>
            </a:r>
            <a:r>
              <a:rPr lang="ru-RU" sz="2400" dirty="0" err="1"/>
              <a:t>immunity</a:t>
            </a:r>
            <a:r>
              <a:rPr lang="ru-RU" sz="2400" dirty="0"/>
              <a:t> </a:t>
            </a:r>
            <a:r>
              <a:rPr lang="en-US" sz="2400" dirty="0"/>
              <a:t>is </a:t>
            </a:r>
            <a:r>
              <a:rPr lang="en-US" sz="2400" dirty="0" smtClean="0"/>
              <a:t>reshuffled</a:t>
            </a:r>
            <a:r>
              <a:rPr lang="ru-RU" sz="2400" dirty="0" smtClean="0"/>
              <a:t>.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3568" y="162880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i="1" dirty="0" smtClean="0"/>
          </a:p>
          <a:p>
            <a:endParaRPr lang="en-US" b="1" i="1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51520" y="1124744"/>
            <a:ext cx="8712968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200" b="1" dirty="0" smtClean="0"/>
              <a:t>The clinical outcome observed: </a:t>
            </a:r>
            <a:r>
              <a:rPr lang="ru-RU" sz="2200" b="1" dirty="0" err="1" smtClean="0"/>
              <a:t>opportunistic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infections</a:t>
            </a:r>
            <a:r>
              <a:rPr lang="en-US" sz="2200" b="1" dirty="0" smtClean="0"/>
              <a:t> and chronic </a:t>
            </a:r>
            <a:r>
              <a:rPr lang="ru-RU" sz="2200" b="1" dirty="0" err="1" smtClean="0"/>
              <a:t>inflammatory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processes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of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the</a:t>
            </a:r>
            <a:r>
              <a:rPr lang="ru-RU" sz="2200" b="1" dirty="0" smtClean="0"/>
              <a:t> </a:t>
            </a:r>
            <a:r>
              <a:rPr lang="en-US" sz="2200" b="1" dirty="0" smtClean="0"/>
              <a:t>various </a:t>
            </a:r>
            <a:r>
              <a:rPr lang="ru-RU" sz="2200" b="1" dirty="0" err="1" smtClean="0"/>
              <a:t>mucous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membranes</a:t>
            </a:r>
            <a:r>
              <a:rPr lang="ru-RU" sz="2200" b="1" dirty="0" smtClean="0"/>
              <a:t> </a:t>
            </a:r>
            <a:r>
              <a:rPr lang="ru-RU" sz="2200" dirty="0" smtClean="0"/>
              <a:t>(</a:t>
            </a:r>
            <a:r>
              <a:rPr lang="ru-RU" sz="2200" dirty="0" err="1" smtClean="0"/>
              <a:t>pharyngitis</a:t>
            </a:r>
            <a:r>
              <a:rPr lang="ru-RU" sz="2200" dirty="0" smtClean="0"/>
              <a:t>, </a:t>
            </a:r>
            <a:r>
              <a:rPr lang="ru-RU" sz="2200" dirty="0" err="1" smtClean="0"/>
              <a:t>cystitis</a:t>
            </a:r>
            <a:r>
              <a:rPr lang="ru-RU" sz="2200" dirty="0" smtClean="0"/>
              <a:t>, </a:t>
            </a:r>
            <a:r>
              <a:rPr lang="ru-RU" sz="2200" dirty="0" err="1" smtClean="0"/>
              <a:t>gastritis</a:t>
            </a:r>
            <a:r>
              <a:rPr lang="ru-RU" sz="2200" dirty="0" smtClean="0"/>
              <a:t>, </a:t>
            </a:r>
            <a:r>
              <a:rPr lang="ru-RU" sz="2200" dirty="0" err="1" smtClean="0"/>
              <a:t>vulvovaginitis</a:t>
            </a:r>
            <a:r>
              <a:rPr lang="ru-RU" sz="2200" dirty="0" smtClean="0"/>
              <a:t>, </a:t>
            </a:r>
            <a:r>
              <a:rPr lang="ru-RU" sz="2200" dirty="0" err="1" smtClean="0"/>
              <a:t>stomatitis</a:t>
            </a:r>
            <a:r>
              <a:rPr lang="ru-RU" sz="2200" dirty="0" smtClean="0"/>
              <a:t>, </a:t>
            </a:r>
            <a:r>
              <a:rPr lang="ru-RU" sz="2200" dirty="0" err="1" smtClean="0"/>
              <a:t>etc</a:t>
            </a:r>
            <a:r>
              <a:rPr lang="ru-RU" sz="2200" dirty="0" smtClean="0"/>
              <a:t>.). </a:t>
            </a:r>
            <a:r>
              <a:rPr lang="ru-RU" sz="2200" dirty="0" err="1" smtClean="0"/>
              <a:t>Dendritic</a:t>
            </a:r>
            <a:r>
              <a:rPr lang="ru-RU" sz="2200" dirty="0" smtClean="0"/>
              <a:t> </a:t>
            </a:r>
            <a:r>
              <a:rPr lang="ru-RU" sz="2200" dirty="0" err="1" smtClean="0"/>
              <a:t>cells</a:t>
            </a:r>
            <a:r>
              <a:rPr lang="ru-RU" sz="2200" dirty="0" smtClean="0"/>
              <a:t> </a:t>
            </a:r>
            <a:r>
              <a:rPr lang="ru-RU" sz="2200" dirty="0" err="1" smtClean="0"/>
              <a:t>phagocytose</a:t>
            </a:r>
            <a:r>
              <a:rPr lang="ru-RU" sz="2200" dirty="0" smtClean="0"/>
              <a:t> </a:t>
            </a:r>
            <a:r>
              <a:rPr lang="en-US" sz="2200" dirty="0" smtClean="0"/>
              <a:t>the </a:t>
            </a:r>
            <a:r>
              <a:rPr lang="ru-RU" sz="2200" dirty="0" err="1" smtClean="0"/>
              <a:t>microbial</a:t>
            </a:r>
            <a:r>
              <a:rPr lang="ru-RU" sz="2200" dirty="0" smtClean="0"/>
              <a:t> </a:t>
            </a:r>
            <a:r>
              <a:rPr lang="ru-RU" sz="2200" dirty="0" err="1" smtClean="0"/>
              <a:t>flora</a:t>
            </a:r>
            <a:r>
              <a:rPr lang="ru-RU" sz="2200" dirty="0" smtClean="0"/>
              <a:t> </a:t>
            </a:r>
            <a:r>
              <a:rPr lang="ru-RU" sz="2200" dirty="0" err="1" smtClean="0"/>
              <a:t>and</a:t>
            </a:r>
            <a:r>
              <a:rPr lang="ru-RU" sz="2200" dirty="0" smtClean="0"/>
              <a:t> </a:t>
            </a:r>
            <a:r>
              <a:rPr lang="ru-RU" sz="2200" dirty="0" err="1" smtClean="0"/>
              <a:t>actively</a:t>
            </a:r>
            <a:r>
              <a:rPr lang="ru-RU" sz="2200" dirty="0" smtClean="0"/>
              <a:t> </a:t>
            </a:r>
            <a:r>
              <a:rPr lang="ru-RU" sz="2200" dirty="0" err="1" smtClean="0"/>
              <a:t>migrate</a:t>
            </a:r>
            <a:r>
              <a:rPr lang="ru-RU" sz="2200" dirty="0" smtClean="0"/>
              <a:t> </a:t>
            </a:r>
            <a:r>
              <a:rPr lang="ru-RU" sz="2200" dirty="0" err="1" smtClean="0"/>
              <a:t>to</a:t>
            </a:r>
            <a:r>
              <a:rPr lang="ru-RU" sz="2200" dirty="0" smtClean="0"/>
              <a:t> </a:t>
            </a:r>
            <a:r>
              <a:rPr lang="ru-RU" sz="2200" dirty="0" err="1" smtClean="0"/>
              <a:t>the</a:t>
            </a:r>
            <a:r>
              <a:rPr lang="ru-RU" sz="2200" dirty="0" smtClean="0"/>
              <a:t> </a:t>
            </a:r>
            <a:r>
              <a:rPr lang="ru-RU" sz="2200" dirty="0" err="1" smtClean="0"/>
              <a:t>lymph</a:t>
            </a:r>
            <a:r>
              <a:rPr lang="ru-RU" sz="2200" dirty="0" smtClean="0"/>
              <a:t> </a:t>
            </a:r>
            <a:r>
              <a:rPr lang="ru-RU" sz="2200" dirty="0" err="1" smtClean="0"/>
              <a:t>nodes</a:t>
            </a:r>
            <a:r>
              <a:rPr lang="en-US" sz="2200" dirty="0" smtClean="0"/>
              <a:t>,</a:t>
            </a:r>
            <a:r>
              <a:rPr lang="ru-RU" sz="2200" dirty="0" smtClean="0"/>
              <a:t> </a:t>
            </a:r>
            <a:r>
              <a:rPr lang="ru-RU" sz="2200" dirty="0" err="1" smtClean="0"/>
              <a:t>but</a:t>
            </a:r>
            <a:r>
              <a:rPr lang="ru-RU" sz="2200" dirty="0" smtClean="0"/>
              <a:t> </a:t>
            </a:r>
            <a:r>
              <a:rPr lang="ru-RU" sz="2200" dirty="0" err="1" smtClean="0"/>
              <a:t>cannot</a:t>
            </a:r>
            <a:r>
              <a:rPr lang="ru-RU" sz="2200" dirty="0" smtClean="0"/>
              <a:t> </a:t>
            </a:r>
            <a:r>
              <a:rPr lang="en-US" sz="2200" dirty="0" smtClean="0"/>
              <a:t>share the cooperative effects</a:t>
            </a:r>
            <a:r>
              <a:rPr lang="ru-RU" sz="2200" dirty="0" smtClean="0"/>
              <a:t> </a:t>
            </a:r>
            <a:r>
              <a:rPr lang="ru-RU" sz="2200" dirty="0" err="1" smtClean="0"/>
              <a:t>with</a:t>
            </a:r>
            <a:r>
              <a:rPr lang="ru-RU" sz="2200" dirty="0" smtClean="0"/>
              <a:t> </a:t>
            </a:r>
            <a:r>
              <a:rPr lang="en-US" sz="2200" dirty="0" smtClean="0"/>
              <a:t>T-</a:t>
            </a:r>
            <a:r>
              <a:rPr lang="ru-RU" sz="2200" dirty="0" err="1" smtClean="0"/>
              <a:t>helper</a:t>
            </a:r>
            <a:r>
              <a:rPr lang="en-US" sz="2200" dirty="0" smtClean="0"/>
              <a:t>s</a:t>
            </a:r>
            <a:r>
              <a:rPr lang="ru-RU" sz="2200" dirty="0" smtClean="0"/>
              <a:t>. </a:t>
            </a:r>
            <a:endParaRPr lang="en-US" sz="2200" dirty="0" smtClean="0"/>
          </a:p>
        </p:txBody>
      </p:sp>
      <p:pic>
        <p:nvPicPr>
          <p:cNvPr id="11" name="Picture 2" descr="http://loronline.ru/public/images/image003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6909" y="3212976"/>
            <a:ext cx="5667091" cy="3024336"/>
          </a:xfrm>
          <a:prstGeom prst="rect">
            <a:avLst/>
          </a:prstGeom>
          <a:noFill/>
        </p:spPr>
      </p:pic>
      <p:pic>
        <p:nvPicPr>
          <p:cNvPr id="12" name="Picture 4" descr="Картинка 2 из 2370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12975"/>
            <a:ext cx="3311352" cy="320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Диаграмма 35"/>
          <p:cNvGraphicFramePr/>
          <p:nvPr/>
        </p:nvGraphicFramePr>
        <p:xfrm>
          <a:off x="179512" y="1556792"/>
          <a:ext cx="8784976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395536" y="980728"/>
            <a:ext cx="7992888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763" indent="-4763" algn="just"/>
            <a:r>
              <a:rPr lang="en-US" sz="2800" b="1" dirty="0" smtClean="0"/>
              <a:t>Features of </a:t>
            </a:r>
            <a:r>
              <a:rPr lang="en-US" sz="2800" b="1" dirty="0" err="1" smtClean="0"/>
              <a:t>endomicrobiota</a:t>
            </a:r>
            <a:r>
              <a:rPr lang="en-US" sz="2800" b="1" dirty="0" smtClean="0"/>
              <a:t> as applicable to </a:t>
            </a:r>
            <a:r>
              <a:rPr lang="en-US" sz="2800" b="1" dirty="0" err="1" smtClean="0"/>
              <a:t>CFS</a:t>
            </a:r>
            <a:r>
              <a:rPr lang="en-US" sz="2800" b="1" dirty="0" smtClean="0"/>
              <a:t>/FM 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3779912" y="2276872"/>
            <a:ext cx="5040560" cy="4392488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ерфолента 5"/>
          <p:cNvSpPr/>
          <p:nvPr/>
        </p:nvSpPr>
        <p:spPr>
          <a:xfrm rot="5400000">
            <a:off x="-756592" y="4221088"/>
            <a:ext cx="4032448" cy="864096"/>
          </a:xfrm>
          <a:prstGeom prst="flowChartPunchedTape">
            <a:avLst/>
          </a:prstGeom>
          <a:solidFill>
            <a:srgbClr val="F39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но 1 10"/>
          <p:cNvSpPr/>
          <p:nvPr/>
        </p:nvSpPr>
        <p:spPr>
          <a:xfrm>
            <a:off x="395536" y="4653136"/>
            <a:ext cx="504056" cy="504056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но 1 11"/>
          <p:cNvSpPr/>
          <p:nvPr/>
        </p:nvSpPr>
        <p:spPr>
          <a:xfrm>
            <a:off x="1547664" y="3717032"/>
            <a:ext cx="432048" cy="648072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KA\Desktop\Biomarker 2014 presentation\Рисунки\T help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893903" y="3331234"/>
            <a:ext cx="2252740" cy="1872209"/>
          </a:xfrm>
          <a:prstGeom prst="rect">
            <a:avLst/>
          </a:prstGeom>
          <a:noFill/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23528" y="990600"/>
            <a:ext cx="84969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763" indent="-4763" algn="just"/>
            <a:r>
              <a:rPr lang="ru-RU" sz="2400" dirty="0" err="1" smtClean="0"/>
              <a:t>The</a:t>
            </a:r>
            <a:r>
              <a:rPr lang="ru-RU" sz="2400" dirty="0" smtClean="0"/>
              <a:t> </a:t>
            </a:r>
            <a:r>
              <a:rPr lang="ru-RU" sz="2400" dirty="0" err="1" smtClean="0"/>
              <a:t>inflammatory</a:t>
            </a:r>
            <a:r>
              <a:rPr lang="ru-RU" sz="2400" dirty="0" smtClean="0"/>
              <a:t> </a:t>
            </a:r>
            <a:r>
              <a:rPr lang="ru-RU" sz="2400" dirty="0" err="1" smtClean="0"/>
              <a:t>processes</a:t>
            </a:r>
            <a:r>
              <a:rPr lang="ru-RU" sz="2400" dirty="0" smtClean="0"/>
              <a:t> </a:t>
            </a:r>
            <a:r>
              <a:rPr lang="en-US" sz="2400" dirty="0" smtClean="0"/>
              <a:t>mentioned would </a:t>
            </a:r>
            <a:r>
              <a:rPr lang="ru-RU" sz="2400" dirty="0" err="1" smtClean="0"/>
              <a:t>require</a:t>
            </a:r>
            <a:r>
              <a:rPr lang="ru-RU" sz="2400" dirty="0" smtClean="0"/>
              <a:t> </a:t>
            </a:r>
            <a:r>
              <a:rPr lang="ru-RU" sz="2400" dirty="0" err="1" smtClean="0"/>
              <a:t>an</a:t>
            </a:r>
            <a:r>
              <a:rPr lang="ru-RU" sz="2400" dirty="0" smtClean="0"/>
              <a:t> </a:t>
            </a:r>
            <a:r>
              <a:rPr lang="ru-RU" sz="2400" dirty="0" err="1" smtClean="0"/>
              <a:t>immune</a:t>
            </a:r>
            <a:r>
              <a:rPr lang="ru-RU" sz="2400" dirty="0" smtClean="0"/>
              <a:t> </a:t>
            </a:r>
            <a:r>
              <a:rPr lang="ru-RU" sz="2400" dirty="0" err="1" smtClean="0"/>
              <a:t>response</a:t>
            </a:r>
            <a:r>
              <a:rPr lang="ru-RU" sz="2400" dirty="0" smtClean="0"/>
              <a:t> </a:t>
            </a:r>
            <a:r>
              <a:rPr lang="ru-RU" sz="2400" dirty="0" err="1" smtClean="0"/>
              <a:t>to</a:t>
            </a:r>
            <a:r>
              <a:rPr lang="ru-RU" sz="2400" dirty="0" smtClean="0"/>
              <a:t> </a:t>
            </a:r>
            <a:r>
              <a:rPr lang="ru-RU" sz="2400" dirty="0" err="1" smtClean="0"/>
              <a:t>bypass</a:t>
            </a:r>
            <a:r>
              <a:rPr lang="ru-RU" sz="2400" dirty="0" smtClean="0"/>
              <a:t> </a:t>
            </a:r>
            <a:r>
              <a:rPr lang="ru-RU" sz="2400" dirty="0" err="1" smtClean="0"/>
              <a:t>the</a:t>
            </a:r>
            <a:r>
              <a:rPr lang="ru-RU" sz="2400" dirty="0" smtClean="0"/>
              <a:t> </a:t>
            </a:r>
            <a:r>
              <a:rPr lang="ru-RU" sz="2400" dirty="0" err="1" smtClean="0"/>
              <a:t>blocked</a:t>
            </a:r>
            <a:r>
              <a:rPr lang="ru-RU" sz="2400" dirty="0" smtClean="0"/>
              <a:t> </a:t>
            </a:r>
            <a:r>
              <a:rPr lang="ru-RU" sz="2400" dirty="0" err="1" smtClean="0"/>
              <a:t>link</a:t>
            </a:r>
            <a:r>
              <a:rPr lang="ru-RU" sz="2400" dirty="0" smtClean="0"/>
              <a:t> "</a:t>
            </a:r>
            <a:r>
              <a:rPr lang="ru-RU" sz="2400" dirty="0" err="1" smtClean="0"/>
              <a:t>dendritic</a:t>
            </a:r>
            <a:r>
              <a:rPr lang="ru-RU" sz="2400" dirty="0" smtClean="0"/>
              <a:t> </a:t>
            </a:r>
            <a:r>
              <a:rPr lang="ru-RU" sz="2400" dirty="0" err="1" smtClean="0"/>
              <a:t>cell</a:t>
            </a:r>
            <a:r>
              <a:rPr lang="ru-RU" sz="2400" dirty="0" smtClean="0"/>
              <a:t> - </a:t>
            </a:r>
            <a:r>
              <a:rPr lang="ru-RU" sz="2400" dirty="0" err="1" smtClean="0"/>
              <a:t>T-helper</a:t>
            </a:r>
            <a:r>
              <a:rPr lang="ru-RU" sz="2400" dirty="0" smtClean="0"/>
              <a:t>"</a:t>
            </a:r>
            <a:r>
              <a:rPr lang="en-US" sz="2400" dirty="0" smtClean="0"/>
              <a:t>. It causes</a:t>
            </a:r>
            <a:r>
              <a:rPr lang="ru-RU" sz="2400" dirty="0" smtClean="0"/>
              <a:t> </a:t>
            </a:r>
            <a:r>
              <a:rPr lang="ru-RU" sz="2400" dirty="0" err="1" smtClean="0"/>
              <a:t>compensatory</a:t>
            </a:r>
            <a:r>
              <a:rPr lang="ru-RU" sz="2400" dirty="0" smtClean="0"/>
              <a:t> </a:t>
            </a:r>
            <a:r>
              <a:rPr lang="ru-RU" sz="2400" dirty="0" err="1" smtClean="0"/>
              <a:t>increase</a:t>
            </a:r>
            <a:r>
              <a:rPr lang="ru-RU" sz="2400" dirty="0" smtClean="0"/>
              <a:t> </a:t>
            </a:r>
            <a:r>
              <a:rPr lang="ru-RU" sz="2400" dirty="0" err="1" smtClean="0"/>
              <a:t>in</a:t>
            </a:r>
            <a:r>
              <a:rPr lang="ru-RU" sz="2400" dirty="0" smtClean="0"/>
              <a:t> </a:t>
            </a:r>
            <a:r>
              <a:rPr lang="ru-RU" sz="2400" dirty="0" err="1" smtClean="0"/>
              <a:t>production</a:t>
            </a:r>
            <a:r>
              <a:rPr lang="ru-RU" sz="2400" dirty="0" smtClean="0"/>
              <a:t> </a:t>
            </a:r>
            <a:r>
              <a:rPr lang="en-US" sz="2400" dirty="0" smtClean="0"/>
              <a:t>of </a:t>
            </a:r>
            <a:r>
              <a:rPr lang="ru-RU" sz="2400" b="1" dirty="0" smtClean="0"/>
              <a:t>"</a:t>
            </a:r>
            <a:r>
              <a:rPr lang="ru-RU" sz="2400" b="1" dirty="0" err="1" smtClean="0"/>
              <a:t>specialized</a:t>
            </a:r>
            <a:r>
              <a:rPr lang="ru-RU" sz="2400" b="1" dirty="0" smtClean="0"/>
              <a:t>" CD19CD5</a:t>
            </a:r>
            <a:r>
              <a:rPr lang="en-US" sz="2400" b="1" dirty="0" smtClean="0"/>
              <a:t> </a:t>
            </a:r>
            <a:r>
              <a:rPr lang="ru-RU" sz="2400" b="1" dirty="0" err="1" smtClean="0"/>
              <a:t>B-lymphocytes</a:t>
            </a:r>
            <a:r>
              <a:rPr lang="en-US" sz="2400" b="1" dirty="0" smtClean="0"/>
              <a:t> (B1-cells).</a:t>
            </a:r>
            <a:endParaRPr lang="ru-RU" sz="2400" b="1" dirty="0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444208" y="4005064"/>
            <a:ext cx="15841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763" indent="-4763" algn="just"/>
            <a:r>
              <a:rPr lang="ru-RU" sz="2800" b="1" dirty="0" err="1" smtClean="0"/>
              <a:t>T-helper</a:t>
            </a:r>
            <a:endParaRPr lang="ru-RU" sz="2800" dirty="0"/>
          </a:p>
        </p:txBody>
      </p:sp>
      <p:sp>
        <p:nvSpPr>
          <p:cNvPr id="57" name="Пятно 1 56"/>
          <p:cNvSpPr/>
          <p:nvPr/>
        </p:nvSpPr>
        <p:spPr>
          <a:xfrm rot="20866709">
            <a:off x="3747174" y="3728863"/>
            <a:ext cx="915130" cy="1149290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491880" y="3861048"/>
            <a:ext cx="936104" cy="9361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635896" y="4077072"/>
            <a:ext cx="6480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763" indent="-4763" algn="just"/>
            <a:r>
              <a:rPr lang="en-US" sz="2800" b="1" dirty="0" smtClean="0"/>
              <a:t>DC</a:t>
            </a:r>
            <a:endParaRPr lang="ru-RU" sz="2800" dirty="0"/>
          </a:p>
        </p:txBody>
      </p:sp>
      <p:sp>
        <p:nvSpPr>
          <p:cNvPr id="18" name="Пятно 1 17"/>
          <p:cNvSpPr/>
          <p:nvPr/>
        </p:nvSpPr>
        <p:spPr>
          <a:xfrm>
            <a:off x="683568" y="3933056"/>
            <a:ext cx="504056" cy="504056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ятно 1 18"/>
          <p:cNvSpPr/>
          <p:nvPr/>
        </p:nvSpPr>
        <p:spPr>
          <a:xfrm>
            <a:off x="179512" y="3717032"/>
            <a:ext cx="504056" cy="504056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ятно 1 19"/>
          <p:cNvSpPr/>
          <p:nvPr/>
        </p:nvSpPr>
        <p:spPr>
          <a:xfrm>
            <a:off x="755576" y="4509120"/>
            <a:ext cx="504056" cy="504056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ятно 1 20"/>
          <p:cNvSpPr/>
          <p:nvPr/>
        </p:nvSpPr>
        <p:spPr>
          <a:xfrm>
            <a:off x="1403648" y="4293096"/>
            <a:ext cx="504056" cy="504056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ятно 1 21"/>
          <p:cNvSpPr/>
          <p:nvPr/>
        </p:nvSpPr>
        <p:spPr>
          <a:xfrm>
            <a:off x="323528" y="4221088"/>
            <a:ext cx="504056" cy="504056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ятно 1 22"/>
          <p:cNvSpPr/>
          <p:nvPr/>
        </p:nvSpPr>
        <p:spPr>
          <a:xfrm>
            <a:off x="467544" y="3429000"/>
            <a:ext cx="504056" cy="504056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ятно 1 23"/>
          <p:cNvSpPr/>
          <p:nvPr/>
        </p:nvSpPr>
        <p:spPr>
          <a:xfrm>
            <a:off x="1043608" y="3501008"/>
            <a:ext cx="504056" cy="504056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ятно 1 24"/>
          <p:cNvSpPr/>
          <p:nvPr/>
        </p:nvSpPr>
        <p:spPr>
          <a:xfrm>
            <a:off x="1115616" y="4005064"/>
            <a:ext cx="504056" cy="504056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ятно 1 25"/>
          <p:cNvSpPr/>
          <p:nvPr/>
        </p:nvSpPr>
        <p:spPr>
          <a:xfrm>
            <a:off x="1763688" y="4221088"/>
            <a:ext cx="504056" cy="504056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ятно 1 26"/>
          <p:cNvSpPr/>
          <p:nvPr/>
        </p:nvSpPr>
        <p:spPr>
          <a:xfrm>
            <a:off x="1259632" y="4653136"/>
            <a:ext cx="504056" cy="504056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763688" y="3573016"/>
            <a:ext cx="1584176" cy="151216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B1-CELL</a:t>
            </a:r>
          </a:p>
          <a:p>
            <a:pPr algn="ctr"/>
            <a:r>
              <a:rPr lang="en-US" sz="2400" b="1" dirty="0" smtClean="0"/>
              <a:t>CD19+ CD5+</a:t>
            </a:r>
            <a:endParaRPr lang="ru-RU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355976" y="5301208"/>
            <a:ext cx="4176464" cy="20005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Catecholamine + </a:t>
            </a:r>
            <a:r>
              <a:rPr lang="en-US" sz="4800" b="1" dirty="0" err="1" smtClean="0">
                <a:solidFill>
                  <a:srgbClr val="FF0000"/>
                </a:solidFill>
              </a:rPr>
              <a:t>Cortisole</a:t>
            </a:r>
            <a:endParaRPr lang="en-US" sz="4800" b="1" dirty="0" smtClean="0">
              <a:solidFill>
                <a:srgbClr val="FF0000"/>
              </a:solidFill>
            </a:endParaRPr>
          </a:p>
          <a:p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1" name="Нашивка 30"/>
          <p:cNvSpPr/>
          <p:nvPr/>
        </p:nvSpPr>
        <p:spPr>
          <a:xfrm rot="10800000">
            <a:off x="1691680" y="3645024"/>
            <a:ext cx="432048" cy="288032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Нашивка 31"/>
          <p:cNvSpPr/>
          <p:nvPr/>
        </p:nvSpPr>
        <p:spPr>
          <a:xfrm rot="10800000">
            <a:off x="1547664" y="4005064"/>
            <a:ext cx="432048" cy="288032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Нашивка 32"/>
          <p:cNvSpPr/>
          <p:nvPr/>
        </p:nvSpPr>
        <p:spPr>
          <a:xfrm rot="10800000">
            <a:off x="1547664" y="4365104"/>
            <a:ext cx="432048" cy="288032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Нашивка 33"/>
          <p:cNvSpPr/>
          <p:nvPr/>
        </p:nvSpPr>
        <p:spPr>
          <a:xfrm rot="10800000">
            <a:off x="1691680" y="4725144"/>
            <a:ext cx="432048" cy="288032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9512" y="5157192"/>
            <a:ext cx="2952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Antimicrobial antibodies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3075" name="Picture 3" descr="C:\Users\KA\Desktop\Biomarker 2014 presentation\Рисунки\st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96952"/>
            <a:ext cx="1619250" cy="240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3635896" y="2465512"/>
            <a:ext cx="5040560" cy="4392488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 descr="C:\Users\KA\Desktop\Biomarker 2014 presentation\Рисунки\st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996952"/>
            <a:ext cx="1619250" cy="2400300"/>
          </a:xfrm>
          <a:prstGeom prst="rect">
            <a:avLst/>
          </a:prstGeom>
          <a:noFill/>
        </p:spPr>
      </p:pic>
      <p:sp>
        <p:nvSpPr>
          <p:cNvPr id="6" name="Блок-схема: перфолента 5"/>
          <p:cNvSpPr/>
          <p:nvPr/>
        </p:nvSpPr>
        <p:spPr>
          <a:xfrm rot="5400000">
            <a:off x="-756592" y="4221088"/>
            <a:ext cx="4032448" cy="864096"/>
          </a:xfrm>
          <a:prstGeom prst="flowChartPunchedTape">
            <a:avLst/>
          </a:prstGeom>
          <a:solidFill>
            <a:srgbClr val="F39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но 1 10"/>
          <p:cNvSpPr/>
          <p:nvPr/>
        </p:nvSpPr>
        <p:spPr>
          <a:xfrm>
            <a:off x="395536" y="4653136"/>
            <a:ext cx="504056" cy="504056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но 1 11"/>
          <p:cNvSpPr/>
          <p:nvPr/>
        </p:nvSpPr>
        <p:spPr>
          <a:xfrm>
            <a:off x="1547664" y="3717032"/>
            <a:ext cx="432048" cy="648072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KA\Desktop\Biomarker 2014 presentation\Рисунки\T help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893903" y="3331234"/>
            <a:ext cx="2252740" cy="1872209"/>
          </a:xfrm>
          <a:prstGeom prst="rect">
            <a:avLst/>
          </a:prstGeom>
          <a:noFill/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444208" y="4005064"/>
            <a:ext cx="15841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763" indent="-4763" algn="just"/>
            <a:r>
              <a:rPr lang="ru-RU" sz="2800" b="1" dirty="0" err="1" smtClean="0"/>
              <a:t>T-helper</a:t>
            </a:r>
            <a:endParaRPr lang="ru-RU" sz="2800" dirty="0"/>
          </a:p>
        </p:txBody>
      </p:sp>
      <p:sp>
        <p:nvSpPr>
          <p:cNvPr id="57" name="Пятно 1 56"/>
          <p:cNvSpPr/>
          <p:nvPr/>
        </p:nvSpPr>
        <p:spPr>
          <a:xfrm rot="20866709">
            <a:off x="3747174" y="3728863"/>
            <a:ext cx="915130" cy="1149290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491880" y="3861048"/>
            <a:ext cx="936104" cy="9361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635896" y="4077072"/>
            <a:ext cx="6480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763" indent="-4763" algn="just"/>
            <a:r>
              <a:rPr lang="en-US" sz="2800" b="1" dirty="0" smtClean="0"/>
              <a:t>DC</a:t>
            </a:r>
            <a:endParaRPr lang="ru-RU" sz="2800" dirty="0"/>
          </a:p>
        </p:txBody>
      </p:sp>
      <p:sp>
        <p:nvSpPr>
          <p:cNvPr id="18" name="Пятно 1 17"/>
          <p:cNvSpPr/>
          <p:nvPr/>
        </p:nvSpPr>
        <p:spPr>
          <a:xfrm>
            <a:off x="683568" y="3933056"/>
            <a:ext cx="504056" cy="504056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ятно 1 18"/>
          <p:cNvSpPr/>
          <p:nvPr/>
        </p:nvSpPr>
        <p:spPr>
          <a:xfrm>
            <a:off x="179512" y="3717032"/>
            <a:ext cx="504056" cy="504056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ятно 1 19"/>
          <p:cNvSpPr/>
          <p:nvPr/>
        </p:nvSpPr>
        <p:spPr>
          <a:xfrm>
            <a:off x="755576" y="4509120"/>
            <a:ext cx="504056" cy="504056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ятно 1 20"/>
          <p:cNvSpPr/>
          <p:nvPr/>
        </p:nvSpPr>
        <p:spPr>
          <a:xfrm>
            <a:off x="1403648" y="4293096"/>
            <a:ext cx="504056" cy="504056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ятно 1 21"/>
          <p:cNvSpPr/>
          <p:nvPr/>
        </p:nvSpPr>
        <p:spPr>
          <a:xfrm>
            <a:off x="323528" y="4221088"/>
            <a:ext cx="504056" cy="504056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ятно 1 22"/>
          <p:cNvSpPr/>
          <p:nvPr/>
        </p:nvSpPr>
        <p:spPr>
          <a:xfrm>
            <a:off x="467544" y="3429000"/>
            <a:ext cx="504056" cy="504056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ятно 1 23"/>
          <p:cNvSpPr/>
          <p:nvPr/>
        </p:nvSpPr>
        <p:spPr>
          <a:xfrm>
            <a:off x="1043608" y="3501008"/>
            <a:ext cx="504056" cy="504056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ятно 1 24"/>
          <p:cNvSpPr/>
          <p:nvPr/>
        </p:nvSpPr>
        <p:spPr>
          <a:xfrm>
            <a:off x="1115616" y="4005064"/>
            <a:ext cx="504056" cy="504056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ятно 1 25"/>
          <p:cNvSpPr/>
          <p:nvPr/>
        </p:nvSpPr>
        <p:spPr>
          <a:xfrm>
            <a:off x="1763688" y="4221088"/>
            <a:ext cx="504056" cy="504056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ятно 1 26"/>
          <p:cNvSpPr/>
          <p:nvPr/>
        </p:nvSpPr>
        <p:spPr>
          <a:xfrm>
            <a:off x="1259632" y="4653136"/>
            <a:ext cx="504056" cy="504056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835696" y="3501008"/>
            <a:ext cx="1584176" cy="151216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B1-CELL</a:t>
            </a:r>
          </a:p>
          <a:p>
            <a:pPr algn="ctr"/>
            <a:r>
              <a:rPr lang="en-US" sz="2400" b="1" dirty="0" smtClean="0"/>
              <a:t>CD19+ CD5+</a:t>
            </a:r>
            <a:endParaRPr lang="ru-RU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967536" y="5373216"/>
            <a:ext cx="4176464" cy="20005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Catecholamine + </a:t>
            </a:r>
            <a:r>
              <a:rPr lang="en-US" sz="4800" b="1" dirty="0" err="1" smtClean="0">
                <a:solidFill>
                  <a:srgbClr val="FF0000"/>
                </a:solidFill>
              </a:rPr>
              <a:t>Cortisole</a:t>
            </a:r>
            <a:endParaRPr lang="en-US" sz="4800" b="1" dirty="0" smtClean="0">
              <a:solidFill>
                <a:srgbClr val="FF0000"/>
              </a:solidFill>
            </a:endParaRPr>
          </a:p>
          <a:p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179512" y="796063"/>
            <a:ext cx="878497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rgbClr val="D60093"/>
                </a:solidFill>
              </a:rPr>
              <a:t>Step 3. A</a:t>
            </a:r>
            <a:r>
              <a:rPr lang="ru-RU" sz="3600" b="1" dirty="0" err="1" smtClean="0">
                <a:solidFill>
                  <a:srgbClr val="D60093"/>
                </a:solidFill>
              </a:rPr>
              <a:t>utoimmune</a:t>
            </a:r>
            <a:r>
              <a:rPr lang="ru-RU" sz="3600" b="1" dirty="0" smtClean="0">
                <a:solidFill>
                  <a:srgbClr val="D60093"/>
                </a:solidFill>
              </a:rPr>
              <a:t> </a:t>
            </a:r>
            <a:r>
              <a:rPr lang="en-US" sz="3600" b="1" dirty="0" smtClean="0">
                <a:solidFill>
                  <a:srgbClr val="D60093"/>
                </a:solidFill>
              </a:rPr>
              <a:t>E</a:t>
            </a:r>
            <a:r>
              <a:rPr lang="ru-RU" sz="3600" b="1" dirty="0" err="1" smtClean="0">
                <a:solidFill>
                  <a:srgbClr val="D60093"/>
                </a:solidFill>
              </a:rPr>
              <a:t>nthesitis</a:t>
            </a:r>
            <a:r>
              <a:rPr lang="ru-RU" sz="3600" b="1" dirty="0" smtClean="0">
                <a:solidFill>
                  <a:srgbClr val="D60093"/>
                </a:solidFill>
              </a:rPr>
              <a:t>. </a:t>
            </a:r>
            <a:endParaRPr lang="en-US" sz="3600" b="1" dirty="0" smtClean="0">
              <a:solidFill>
                <a:srgbClr val="D60093"/>
              </a:solidFill>
            </a:endParaRPr>
          </a:p>
          <a:p>
            <a:pPr algn="just"/>
            <a:r>
              <a:rPr lang="en-US" sz="2000" dirty="0" smtClean="0"/>
              <a:t>Upon the setting </a:t>
            </a:r>
            <a:r>
              <a:rPr lang="ru-RU" sz="2000" dirty="0" err="1" smtClean="0"/>
              <a:t>of</a:t>
            </a:r>
            <a:r>
              <a:rPr lang="ru-RU" sz="2000" dirty="0" smtClean="0"/>
              <a:t> CD19CD5 </a:t>
            </a:r>
            <a:r>
              <a:rPr lang="en-US" sz="2000" dirty="0" smtClean="0"/>
              <a:t>B1-</a:t>
            </a:r>
            <a:r>
              <a:rPr lang="ru-RU" sz="2000" dirty="0" err="1" smtClean="0"/>
              <a:t>cell</a:t>
            </a:r>
            <a:r>
              <a:rPr lang="en-US" sz="2000" dirty="0" smtClean="0"/>
              <a:t>s</a:t>
            </a:r>
            <a:r>
              <a:rPr lang="ru-RU" sz="2000" dirty="0" smtClean="0"/>
              <a:t> </a:t>
            </a:r>
            <a:r>
              <a:rPr lang="ru-RU" sz="2000" dirty="0" err="1" smtClean="0"/>
              <a:t>activation</a:t>
            </a:r>
            <a:r>
              <a:rPr lang="ru-RU" sz="2000" dirty="0" smtClean="0"/>
              <a:t> </a:t>
            </a:r>
            <a:r>
              <a:rPr lang="ru-RU" sz="2000" dirty="0" err="1" smtClean="0"/>
              <a:t>and</a:t>
            </a:r>
            <a:r>
              <a:rPr lang="ru-RU" sz="2000" dirty="0" smtClean="0"/>
              <a:t> </a:t>
            </a:r>
            <a:r>
              <a:rPr lang="ru-RU" sz="2000" dirty="0" err="1" smtClean="0"/>
              <a:t>infectious</a:t>
            </a:r>
            <a:r>
              <a:rPr lang="ru-RU" sz="2000" dirty="0" smtClean="0"/>
              <a:t> </a:t>
            </a:r>
            <a:r>
              <a:rPr lang="ru-RU" sz="2000" dirty="0" err="1" smtClean="0"/>
              <a:t>processes</a:t>
            </a:r>
            <a:r>
              <a:rPr lang="en-US" sz="2000" dirty="0" smtClean="0"/>
              <a:t> we observed a clinical pattern resembling </a:t>
            </a:r>
            <a:r>
              <a:rPr lang="ru-RU" sz="2000" dirty="0" err="1" smtClean="0"/>
              <a:t>reactive</a:t>
            </a:r>
            <a:r>
              <a:rPr lang="ru-RU" sz="2000" dirty="0" smtClean="0"/>
              <a:t> </a:t>
            </a:r>
            <a:r>
              <a:rPr lang="ru-RU" sz="2000" dirty="0" err="1" smtClean="0"/>
              <a:t>arthritis</a:t>
            </a:r>
            <a:r>
              <a:rPr lang="ru-RU" sz="2000" dirty="0" smtClean="0"/>
              <a:t> </a:t>
            </a:r>
            <a:r>
              <a:rPr lang="ru-RU" sz="2000" dirty="0" err="1" smtClean="0"/>
              <a:t>without</a:t>
            </a:r>
            <a:r>
              <a:rPr lang="ru-RU" sz="2000" dirty="0" smtClean="0"/>
              <a:t> </a:t>
            </a:r>
            <a:r>
              <a:rPr lang="en-US" sz="2000" dirty="0" smtClean="0"/>
              <a:t>evolving the </a:t>
            </a:r>
            <a:r>
              <a:rPr lang="ru-RU" sz="2000" dirty="0" err="1" smtClean="0"/>
              <a:t>joints</a:t>
            </a:r>
            <a:r>
              <a:rPr lang="ru-RU" sz="2000" dirty="0" smtClean="0"/>
              <a:t>, </a:t>
            </a:r>
            <a:r>
              <a:rPr lang="ru-RU" sz="2000" dirty="0" err="1" smtClean="0"/>
              <a:t>but</a:t>
            </a:r>
            <a:r>
              <a:rPr lang="ru-RU" sz="2000" dirty="0" smtClean="0"/>
              <a:t> </a:t>
            </a:r>
            <a:r>
              <a:rPr lang="ru-RU" sz="2000" dirty="0" err="1" smtClean="0"/>
              <a:t>with</a:t>
            </a:r>
            <a:r>
              <a:rPr lang="ru-RU" sz="2000" dirty="0" smtClean="0"/>
              <a:t> </a:t>
            </a:r>
            <a:r>
              <a:rPr lang="ru-RU" sz="2000" b="1" dirty="0" err="1" smtClean="0"/>
              <a:t>enthesis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inflammation</a:t>
            </a:r>
            <a:r>
              <a:rPr lang="ru-RU" sz="2000" dirty="0" smtClean="0"/>
              <a:t>. </a:t>
            </a:r>
            <a:r>
              <a:rPr lang="en-US" sz="2000" dirty="0" smtClean="0"/>
              <a:t>It results in</a:t>
            </a:r>
            <a:r>
              <a:rPr lang="ru-RU" sz="2000" dirty="0" smtClean="0"/>
              <a:t> </a:t>
            </a:r>
            <a:r>
              <a:rPr lang="ru-RU" sz="2000" dirty="0" err="1" smtClean="0"/>
              <a:t>pain</a:t>
            </a:r>
            <a:r>
              <a:rPr lang="ru-RU" sz="2000" dirty="0" smtClean="0"/>
              <a:t> </a:t>
            </a:r>
            <a:r>
              <a:rPr lang="ru-RU" sz="2000" dirty="0" err="1" smtClean="0"/>
              <a:t>and</a:t>
            </a:r>
            <a:r>
              <a:rPr lang="ru-RU" sz="2000" dirty="0" smtClean="0"/>
              <a:t> </a:t>
            </a:r>
            <a:r>
              <a:rPr lang="ru-RU" sz="2000" dirty="0" err="1" smtClean="0"/>
              <a:t>muscle</a:t>
            </a:r>
            <a:r>
              <a:rPr lang="ru-RU" sz="2000" dirty="0" smtClean="0"/>
              <a:t> </a:t>
            </a:r>
            <a:r>
              <a:rPr lang="ru-RU" sz="2000" dirty="0" err="1" smtClean="0"/>
              <a:t>stiffness</a:t>
            </a:r>
            <a:r>
              <a:rPr lang="ru-RU" sz="2000" dirty="0" smtClean="0"/>
              <a:t> </a:t>
            </a:r>
            <a:r>
              <a:rPr lang="en-US" sz="2000" dirty="0" smtClean="0"/>
              <a:t>of </a:t>
            </a:r>
            <a:r>
              <a:rPr lang="ru-RU" sz="2000" dirty="0" err="1" smtClean="0"/>
              <a:t>rheumatic</a:t>
            </a:r>
            <a:r>
              <a:rPr lang="en-US" sz="2000" dirty="0" smtClean="0"/>
              <a:t> type in </a:t>
            </a:r>
            <a:r>
              <a:rPr lang="en-US" sz="2000" dirty="0" err="1" smtClean="0"/>
              <a:t>typicaly</a:t>
            </a:r>
            <a:r>
              <a:rPr lang="en-US" sz="2000" dirty="0" smtClean="0"/>
              <a:t> tender zones.</a:t>
            </a:r>
            <a:endParaRPr lang="ru-RU" sz="2000" dirty="0"/>
          </a:p>
        </p:txBody>
      </p:sp>
      <p:sp>
        <p:nvSpPr>
          <p:cNvPr id="31" name="Нашивка 30"/>
          <p:cNvSpPr/>
          <p:nvPr/>
        </p:nvSpPr>
        <p:spPr>
          <a:xfrm rot="6708224">
            <a:off x="2049647" y="5627277"/>
            <a:ext cx="432048" cy="288032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Нашивка 31"/>
          <p:cNvSpPr/>
          <p:nvPr/>
        </p:nvSpPr>
        <p:spPr>
          <a:xfrm rot="5400000">
            <a:off x="2411760" y="5157192"/>
            <a:ext cx="432048" cy="288032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Нашивка 32"/>
          <p:cNvSpPr/>
          <p:nvPr/>
        </p:nvSpPr>
        <p:spPr>
          <a:xfrm rot="6613126">
            <a:off x="1613448" y="5409677"/>
            <a:ext cx="432048" cy="288032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Нашивка 33"/>
          <p:cNvSpPr/>
          <p:nvPr/>
        </p:nvSpPr>
        <p:spPr>
          <a:xfrm rot="5703206">
            <a:off x="3006293" y="5025022"/>
            <a:ext cx="432048" cy="288032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Нашивка 34"/>
          <p:cNvSpPr/>
          <p:nvPr/>
        </p:nvSpPr>
        <p:spPr>
          <a:xfrm rot="2396513">
            <a:off x="3389924" y="5478306"/>
            <a:ext cx="432048" cy="288032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Нашивка 35"/>
          <p:cNvSpPr/>
          <p:nvPr/>
        </p:nvSpPr>
        <p:spPr>
          <a:xfrm rot="4711924">
            <a:off x="2955890" y="5541553"/>
            <a:ext cx="432048" cy="288032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Нашивка 36"/>
          <p:cNvSpPr/>
          <p:nvPr/>
        </p:nvSpPr>
        <p:spPr>
          <a:xfrm rot="5400000">
            <a:off x="2483768" y="5661248"/>
            <a:ext cx="432048" cy="288032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Нашивка 37"/>
          <p:cNvSpPr/>
          <p:nvPr/>
        </p:nvSpPr>
        <p:spPr>
          <a:xfrm rot="5636364">
            <a:off x="1850197" y="4950552"/>
            <a:ext cx="432048" cy="288032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Нашивка 39"/>
          <p:cNvSpPr/>
          <p:nvPr/>
        </p:nvSpPr>
        <p:spPr>
          <a:xfrm rot="10800000">
            <a:off x="1763688" y="3501008"/>
            <a:ext cx="432048" cy="288032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1" name="Нашивка 40"/>
          <p:cNvSpPr/>
          <p:nvPr/>
        </p:nvSpPr>
        <p:spPr>
          <a:xfrm rot="10800000">
            <a:off x="1691680" y="3861048"/>
            <a:ext cx="432048" cy="288032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Нашивка 41"/>
          <p:cNvSpPr/>
          <p:nvPr/>
        </p:nvSpPr>
        <p:spPr>
          <a:xfrm rot="10800000">
            <a:off x="1619672" y="4221088"/>
            <a:ext cx="432048" cy="288032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Нашивка 42"/>
          <p:cNvSpPr/>
          <p:nvPr/>
        </p:nvSpPr>
        <p:spPr>
          <a:xfrm rot="10800000">
            <a:off x="1691680" y="4581128"/>
            <a:ext cx="432048" cy="288032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619672" y="5949280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Autoantibodies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0" y="2924944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Antimicrobial antibodies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Users\KA\Documents\REKLAMA\Открытые лекции\ФМА\Энзез1.jpg"/>
          <p:cNvPicPr>
            <a:picLocks noChangeAspect="1" noChangeArrowheads="1"/>
          </p:cNvPicPr>
          <p:nvPr/>
        </p:nvPicPr>
        <p:blipFill>
          <a:blip r:embed="rId2" cstate="print"/>
          <a:srcRect l="11063" t="2255" r="11063" b="3384"/>
          <a:stretch>
            <a:fillRect/>
          </a:stretch>
        </p:blipFill>
        <p:spPr bwMode="auto">
          <a:xfrm>
            <a:off x="251519" y="1772816"/>
            <a:ext cx="4361475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9512" y="1124744"/>
            <a:ext cx="8676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/>
              <a:t>Enthesis</a:t>
            </a:r>
            <a:r>
              <a:rPr lang="en-US" sz="2800" b="1" dirty="0" smtClean="0"/>
              <a:t>				</a:t>
            </a:r>
            <a:r>
              <a:rPr lang="en-US" sz="2800" b="1" dirty="0" err="1" smtClean="0"/>
              <a:t>Entesitis</a:t>
            </a:r>
            <a:r>
              <a:rPr lang="en-US" sz="2800" b="1" dirty="0" smtClean="0"/>
              <a:t> on US-scans</a:t>
            </a:r>
            <a:endParaRPr lang="ru-RU" sz="2800" b="1" dirty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 l="3251" t="3519"/>
          <a:stretch>
            <a:fillRect/>
          </a:stretch>
        </p:blipFill>
        <p:spPr bwMode="auto">
          <a:xfrm>
            <a:off x="4788024" y="1757270"/>
            <a:ext cx="4152900" cy="5100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164288" y="2708920"/>
            <a:ext cx="23042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swell</a:t>
            </a:r>
          </a:p>
          <a:p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4168" y="5733256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</a:rPr>
              <a:t>petrification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032" y="3284984"/>
            <a:ext cx="4688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(active </a:t>
            </a:r>
            <a:r>
              <a:rPr lang="en-US" sz="4000" b="1" dirty="0" err="1" smtClean="0">
                <a:solidFill>
                  <a:schemeClr val="bg1"/>
                </a:solidFill>
              </a:rPr>
              <a:t>entesitis</a:t>
            </a:r>
            <a:r>
              <a:rPr lang="en-US" sz="4000" b="1" dirty="0" smtClean="0">
                <a:solidFill>
                  <a:schemeClr val="bg1"/>
                </a:solidFill>
              </a:rPr>
              <a:t>)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8024" y="6150114"/>
            <a:ext cx="4688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(remission)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KA\Documents\МРТ и снимки\Отек вещества\Чуркина\10010.jpg"/>
          <p:cNvPicPr>
            <a:picLocks noChangeAspect="1" noChangeArrowheads="1"/>
          </p:cNvPicPr>
          <p:nvPr/>
        </p:nvPicPr>
        <p:blipFill>
          <a:blip r:embed="rId2" cstate="print"/>
          <a:srcRect l="6847" t="5536" r="6847" b="1845"/>
          <a:stretch>
            <a:fillRect/>
          </a:stretch>
        </p:blipFill>
        <p:spPr bwMode="auto">
          <a:xfrm>
            <a:off x="4419971" y="2780928"/>
            <a:ext cx="4724029" cy="4701829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3" descr="C:\Users\KA\Documents\МРТ и снимки\Балденкова\151.jpg"/>
          <p:cNvPicPr>
            <a:picLocks noChangeAspect="1" noChangeArrowheads="1"/>
          </p:cNvPicPr>
          <p:nvPr/>
        </p:nvPicPr>
        <p:blipFill>
          <a:blip r:embed="rId3" cstate="print"/>
          <a:srcRect l="11073" t="5536" r="5536"/>
          <a:stretch>
            <a:fillRect/>
          </a:stretch>
        </p:blipFill>
        <p:spPr bwMode="auto">
          <a:xfrm>
            <a:off x="0" y="2708920"/>
            <a:ext cx="4355976" cy="493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низ 8"/>
          <p:cNvSpPr/>
          <p:nvPr/>
        </p:nvSpPr>
        <p:spPr>
          <a:xfrm>
            <a:off x="1331640" y="2492896"/>
            <a:ext cx="1296144" cy="252028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012160" y="2636912"/>
            <a:ext cx="1296144" cy="25922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372200" y="5229200"/>
            <a:ext cx="792088" cy="792088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83568" y="2060848"/>
            <a:ext cx="2952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/>
              <a:t>Normal bone</a:t>
            </a:r>
            <a:endParaRPr lang="ru-RU" sz="2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03848" y="908720"/>
            <a:ext cx="59401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/>
              <a:t>Pharyngitis</a:t>
            </a:r>
            <a:r>
              <a:rPr lang="en-US" sz="2800" b="1" dirty="0" smtClean="0"/>
              <a:t> with B1-cells hyperactivity. Swelling / fatty degeneration of the bone marrow at the area of primary autoimmune sensitization to </a:t>
            </a:r>
            <a:r>
              <a:rPr lang="en-US" sz="2800" b="1" dirty="0" err="1" smtClean="0"/>
              <a:t>enthesis</a:t>
            </a:r>
            <a:r>
              <a:rPr lang="en-US" sz="2800" b="1" dirty="0" smtClean="0"/>
              <a:t>.</a:t>
            </a:r>
            <a:endParaRPr lang="ru-RU" sz="28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980728"/>
            <a:ext cx="21602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8000" b="1" dirty="0" smtClean="0"/>
              <a:t>MRI</a:t>
            </a:r>
            <a:endParaRPr lang="ru-RU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501008"/>
            <a:ext cx="2555776" cy="2621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2699792" cy="26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D:\Documents\REKLAMA\МРТ и снимки\коксартроз\10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2996952"/>
            <a:ext cx="4427537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79512" y="1484784"/>
            <a:ext cx="86764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/>
              <a:t>Genitourinary infection with B1-cells hyperactivity. Swelling / fatty degeneration of the bone marrow at the area of primary autoimmune sensitization to </a:t>
            </a:r>
            <a:r>
              <a:rPr lang="en-US" sz="2800" b="1" dirty="0" err="1" smtClean="0"/>
              <a:t>enthesis</a:t>
            </a:r>
            <a:r>
              <a:rPr lang="en-US" sz="2800" b="1" dirty="0" smtClean="0"/>
              <a:t>.</a:t>
            </a:r>
            <a:endParaRPr lang="ru-RU" sz="2800" b="1" dirty="0"/>
          </a:p>
        </p:txBody>
      </p:sp>
      <p:sp>
        <p:nvSpPr>
          <p:cNvPr id="16" name="Стрелка вниз 15"/>
          <p:cNvSpPr/>
          <p:nvPr/>
        </p:nvSpPr>
        <p:spPr>
          <a:xfrm rot="20530933">
            <a:off x="7452053" y="2977093"/>
            <a:ext cx="576064" cy="150052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683284">
            <a:off x="1351469" y="2912378"/>
            <a:ext cx="576064" cy="145308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220072" y="4077072"/>
            <a:ext cx="576064" cy="648072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635896" y="4077072"/>
            <a:ext cx="576064" cy="648072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3568" y="162880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i="1" dirty="0" smtClean="0"/>
          </a:p>
          <a:p>
            <a:endParaRPr lang="en-US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052736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lvl="0" indent="-27781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C00000"/>
                </a:solidFill>
              </a:rPr>
              <a:t>Step 4. A</a:t>
            </a:r>
            <a:r>
              <a:rPr lang="ru-RU" sz="3600" b="1" dirty="0" err="1" smtClean="0">
                <a:solidFill>
                  <a:srgbClr val="C00000"/>
                </a:solidFill>
              </a:rPr>
              <a:t>utoimmune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</a:rPr>
              <a:t>D</a:t>
            </a:r>
            <a:r>
              <a:rPr lang="ru-RU" sz="3600" b="1" dirty="0" err="1" smtClean="0">
                <a:solidFill>
                  <a:srgbClr val="C00000"/>
                </a:solidFill>
              </a:rPr>
              <a:t>ysfunction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of</a:t>
            </a:r>
            <a:r>
              <a:rPr lang="en-US" sz="3600" b="1" dirty="0" smtClean="0">
                <a:solidFill>
                  <a:srgbClr val="C00000"/>
                </a:solidFill>
              </a:rPr>
              <a:t> the N</a:t>
            </a:r>
            <a:r>
              <a:rPr lang="ru-RU" sz="3600" b="1" dirty="0" err="1" smtClean="0">
                <a:solidFill>
                  <a:srgbClr val="C00000"/>
                </a:solidFill>
              </a:rPr>
              <a:t>eurotransmitter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</a:rPr>
              <a:t>S</a:t>
            </a:r>
            <a:r>
              <a:rPr lang="ru-RU" sz="3600" b="1" dirty="0" err="1" smtClean="0">
                <a:solidFill>
                  <a:srgbClr val="C00000"/>
                </a:solidFill>
              </a:rPr>
              <a:t>ystems</a:t>
            </a:r>
            <a:r>
              <a:rPr lang="ru-RU" sz="3600" b="1" dirty="0" smtClean="0">
                <a:solidFill>
                  <a:srgbClr val="C00000"/>
                </a:solidFill>
              </a:rPr>
              <a:t>.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2492896"/>
            <a:ext cx="856895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Clinical Observations</a:t>
            </a:r>
            <a:endParaRPr lang="ru-RU" sz="2400" dirty="0" smtClean="0"/>
          </a:p>
          <a:p>
            <a:pPr marL="92075" indent="-92075" algn="just">
              <a:buFont typeface="Arial" pitchFamily="34" charset="0"/>
              <a:buChar char="•"/>
            </a:pPr>
            <a:r>
              <a:rPr lang="en-US" sz="2400" dirty="0" smtClean="0"/>
              <a:t>Abolishing of the </a:t>
            </a:r>
            <a:r>
              <a:rPr lang="ru-RU" sz="2400" dirty="0" err="1" smtClean="0"/>
              <a:t>starting</a:t>
            </a:r>
            <a:r>
              <a:rPr lang="ru-RU" sz="2400" dirty="0" smtClean="0"/>
              <a:t> </a:t>
            </a:r>
            <a:r>
              <a:rPr lang="ru-RU" sz="2400" dirty="0" err="1" smtClean="0"/>
              <a:t>stress</a:t>
            </a:r>
            <a:r>
              <a:rPr lang="ru-RU" sz="2400" dirty="0" smtClean="0"/>
              <a:t> </a:t>
            </a:r>
            <a:r>
              <a:rPr lang="ru-RU" sz="2400" dirty="0" err="1" smtClean="0"/>
              <a:t>does</a:t>
            </a:r>
            <a:r>
              <a:rPr lang="ru-RU" sz="2400" dirty="0" smtClean="0"/>
              <a:t> </a:t>
            </a:r>
            <a:r>
              <a:rPr lang="ru-RU" sz="2400" dirty="0" err="1" smtClean="0"/>
              <a:t>not</a:t>
            </a:r>
            <a:r>
              <a:rPr lang="ru-RU" sz="2400" dirty="0" smtClean="0"/>
              <a:t> </a:t>
            </a:r>
            <a:r>
              <a:rPr lang="ru-RU" sz="2400" dirty="0" err="1" smtClean="0"/>
              <a:t>affect</a:t>
            </a:r>
            <a:r>
              <a:rPr lang="ru-RU" sz="2400" dirty="0" smtClean="0"/>
              <a:t> </a:t>
            </a:r>
            <a:r>
              <a:rPr lang="ru-RU" sz="2400" dirty="0" err="1" smtClean="0"/>
              <a:t>the</a:t>
            </a:r>
            <a:r>
              <a:rPr lang="ru-RU" sz="2400" dirty="0" smtClean="0"/>
              <a:t> </a:t>
            </a:r>
            <a:r>
              <a:rPr lang="ru-RU" sz="2400" dirty="0" err="1" smtClean="0"/>
              <a:t>patient's</a:t>
            </a:r>
            <a:r>
              <a:rPr lang="ru-RU" sz="2400" dirty="0" smtClean="0"/>
              <a:t> </a:t>
            </a:r>
            <a:r>
              <a:rPr lang="ru-RU" sz="2400" dirty="0" err="1" smtClean="0"/>
              <a:t>condition</a:t>
            </a:r>
            <a:r>
              <a:rPr lang="ru-RU" sz="2400" dirty="0" smtClean="0"/>
              <a:t>.</a:t>
            </a:r>
          </a:p>
          <a:p>
            <a:pPr marL="92075" indent="-92075" algn="just">
              <a:buFont typeface="Arial" pitchFamily="34" charset="0"/>
              <a:buChar char="•"/>
            </a:pPr>
            <a:r>
              <a:rPr lang="ru-RU" sz="2400" dirty="0" err="1" smtClean="0"/>
              <a:t>Reception</a:t>
            </a:r>
            <a:r>
              <a:rPr lang="ru-RU" sz="2400" dirty="0" smtClean="0"/>
              <a:t> </a:t>
            </a:r>
            <a:r>
              <a:rPr lang="ru-RU" sz="2400" dirty="0" err="1" smtClean="0"/>
              <a:t>of</a:t>
            </a:r>
            <a:r>
              <a:rPr lang="ru-RU" sz="2400" dirty="0" smtClean="0"/>
              <a:t> </a:t>
            </a:r>
            <a:r>
              <a:rPr lang="ru-RU" sz="2400" dirty="0" err="1" smtClean="0"/>
              <a:t>melatonin</a:t>
            </a:r>
            <a:r>
              <a:rPr lang="ru-RU" sz="2400" dirty="0" smtClean="0"/>
              <a:t> </a:t>
            </a:r>
            <a:r>
              <a:rPr lang="ru-RU" sz="2400" dirty="0" err="1" smtClean="0"/>
              <a:t>does</a:t>
            </a:r>
            <a:r>
              <a:rPr lang="ru-RU" sz="2400" dirty="0" smtClean="0"/>
              <a:t> </a:t>
            </a:r>
            <a:r>
              <a:rPr lang="ru-RU" sz="2400" dirty="0" err="1" smtClean="0"/>
              <a:t>not</a:t>
            </a:r>
            <a:r>
              <a:rPr lang="ru-RU" sz="2400" dirty="0" smtClean="0"/>
              <a:t> </a:t>
            </a:r>
            <a:r>
              <a:rPr lang="en-US" sz="2400" dirty="0" smtClean="0"/>
              <a:t>result in the marked</a:t>
            </a:r>
            <a:r>
              <a:rPr lang="ru-RU" sz="2400" dirty="0" smtClean="0"/>
              <a:t> </a:t>
            </a:r>
            <a:r>
              <a:rPr lang="ru-RU" sz="2400" dirty="0" err="1" smtClean="0"/>
              <a:t>improvement</a:t>
            </a:r>
            <a:r>
              <a:rPr lang="ru-RU" sz="2400" dirty="0" smtClean="0"/>
              <a:t>.</a:t>
            </a:r>
          </a:p>
          <a:p>
            <a:pPr marL="92075" indent="-92075" algn="just">
              <a:buFont typeface="Arial" pitchFamily="34" charset="0"/>
              <a:buChar char="•"/>
            </a:pPr>
            <a:r>
              <a:rPr lang="en-US" sz="2400" dirty="0" err="1" smtClean="0"/>
              <a:t>Psychopharmacotherapy</a:t>
            </a:r>
            <a:r>
              <a:rPr lang="ru-RU" sz="2400" dirty="0" smtClean="0"/>
              <a:t> </a:t>
            </a:r>
            <a:r>
              <a:rPr lang="en-US" sz="2400" dirty="0" smtClean="0"/>
              <a:t>is </a:t>
            </a:r>
            <a:r>
              <a:rPr lang="ru-RU" sz="2400" dirty="0" err="1" smtClean="0"/>
              <a:t>often</a:t>
            </a:r>
            <a:r>
              <a:rPr lang="ru-RU" sz="2400" dirty="0" smtClean="0"/>
              <a:t> </a:t>
            </a:r>
            <a:r>
              <a:rPr lang="ru-RU" sz="2400" dirty="0" err="1" smtClean="0"/>
              <a:t>poorly</a:t>
            </a:r>
            <a:r>
              <a:rPr lang="ru-RU" sz="2400" dirty="0" smtClean="0"/>
              <a:t> </a:t>
            </a:r>
            <a:r>
              <a:rPr lang="ru-RU" sz="2400" dirty="0" err="1" smtClean="0"/>
              <a:t>tolerated</a:t>
            </a:r>
            <a:r>
              <a:rPr lang="ru-RU" sz="2400" dirty="0" smtClean="0"/>
              <a:t> </a:t>
            </a:r>
            <a:r>
              <a:rPr lang="ru-RU" sz="2400" dirty="0" err="1" smtClean="0"/>
              <a:t>due</a:t>
            </a:r>
            <a:r>
              <a:rPr lang="ru-RU" sz="2400" dirty="0" smtClean="0"/>
              <a:t> </a:t>
            </a:r>
            <a:r>
              <a:rPr lang="ru-RU" sz="2400" dirty="0" err="1" smtClean="0"/>
              <a:t>to</a:t>
            </a:r>
            <a:r>
              <a:rPr lang="ru-RU" sz="2400" dirty="0" smtClean="0"/>
              <a:t> </a:t>
            </a:r>
            <a:r>
              <a:rPr lang="ru-RU" sz="2400" dirty="0" err="1" smtClean="0"/>
              <a:t>adverse</a:t>
            </a:r>
            <a:r>
              <a:rPr lang="ru-RU" sz="2400" dirty="0" smtClean="0"/>
              <a:t> </a:t>
            </a:r>
            <a:r>
              <a:rPr lang="ru-RU" sz="2400" dirty="0" err="1" smtClean="0"/>
              <a:t>reactions</a:t>
            </a:r>
            <a:r>
              <a:rPr lang="ru-RU" sz="2400" dirty="0" smtClean="0"/>
              <a:t> </a:t>
            </a:r>
            <a:r>
              <a:rPr lang="ru-RU" sz="2400" dirty="0" err="1" smtClean="0"/>
              <a:t>and</a:t>
            </a:r>
            <a:r>
              <a:rPr lang="ru-RU" sz="2400" dirty="0" smtClean="0"/>
              <a:t> </a:t>
            </a:r>
            <a:r>
              <a:rPr lang="ru-RU" sz="2400" dirty="0" err="1" smtClean="0"/>
              <a:t>the</a:t>
            </a:r>
            <a:r>
              <a:rPr lang="ru-RU" sz="2400" dirty="0" smtClean="0"/>
              <a:t> </a:t>
            </a:r>
            <a:r>
              <a:rPr lang="en-US" sz="2400" dirty="0" smtClean="0"/>
              <a:t>absence</a:t>
            </a:r>
            <a:r>
              <a:rPr lang="ru-RU" sz="2400" dirty="0" smtClean="0"/>
              <a:t> </a:t>
            </a:r>
            <a:r>
              <a:rPr lang="ru-RU" sz="2400" dirty="0" err="1" smtClean="0"/>
              <a:t>of</a:t>
            </a:r>
            <a:r>
              <a:rPr lang="ru-RU" sz="2400" dirty="0" smtClean="0"/>
              <a:t> </a:t>
            </a:r>
            <a:r>
              <a:rPr lang="ru-RU" sz="2400" dirty="0" err="1" smtClean="0"/>
              <a:t>the</a:t>
            </a:r>
            <a:r>
              <a:rPr lang="en-US" sz="2400" dirty="0" smtClean="0"/>
              <a:t> </a:t>
            </a:r>
            <a:r>
              <a:rPr lang="ru-RU" sz="2400" dirty="0" err="1" smtClean="0"/>
              <a:t>effect</a:t>
            </a:r>
            <a:r>
              <a:rPr lang="ru-RU" sz="2400" dirty="0" smtClean="0"/>
              <a:t> </a:t>
            </a:r>
            <a:r>
              <a:rPr lang="ru-RU" sz="2400" dirty="0" err="1" smtClean="0"/>
              <a:t>expected</a:t>
            </a:r>
            <a:r>
              <a:rPr lang="ru-RU" sz="2400" dirty="0" smtClean="0"/>
              <a:t>.</a:t>
            </a:r>
            <a:r>
              <a:rPr lang="en-US" sz="2400" dirty="0" smtClean="0"/>
              <a:t> </a:t>
            </a:r>
            <a:endParaRPr lang="ru-RU" sz="2400" dirty="0" smtClean="0"/>
          </a:p>
          <a:p>
            <a:pPr marL="92075" indent="-92075" algn="just">
              <a:buFont typeface="Arial" pitchFamily="34" charset="0"/>
              <a:buChar char="•"/>
            </a:pPr>
            <a:r>
              <a:rPr lang="ru-RU" sz="2400" dirty="0" err="1" smtClean="0"/>
              <a:t>After</a:t>
            </a:r>
            <a:r>
              <a:rPr lang="ru-RU" sz="2400" dirty="0" smtClean="0"/>
              <a:t> </a:t>
            </a:r>
            <a:r>
              <a:rPr lang="ru-RU" sz="2400" dirty="0" err="1" smtClean="0"/>
              <a:t>intravenous</a:t>
            </a:r>
            <a:r>
              <a:rPr lang="ru-RU" sz="2400" dirty="0" smtClean="0"/>
              <a:t> </a:t>
            </a:r>
            <a:r>
              <a:rPr lang="ru-RU" sz="2400" dirty="0" err="1" smtClean="0"/>
              <a:t>infusion</a:t>
            </a:r>
            <a:r>
              <a:rPr lang="ru-RU" sz="2400" dirty="0" smtClean="0"/>
              <a:t> </a:t>
            </a:r>
            <a:r>
              <a:rPr lang="ru-RU" sz="2400" dirty="0" err="1" smtClean="0"/>
              <a:t>of</a:t>
            </a:r>
            <a:r>
              <a:rPr lang="ru-RU" sz="2400" dirty="0" smtClean="0"/>
              <a:t> IL-2 </a:t>
            </a:r>
            <a:r>
              <a:rPr lang="en-US" sz="2400" dirty="0" err="1" smtClean="0"/>
              <a:t>psychopharmacotherapy</a:t>
            </a:r>
            <a:r>
              <a:rPr lang="ru-RU" sz="2400" dirty="0" smtClean="0"/>
              <a:t> </a:t>
            </a:r>
            <a:r>
              <a:rPr lang="en-US" sz="2400" dirty="0" smtClean="0"/>
              <a:t>is </a:t>
            </a:r>
            <a:r>
              <a:rPr lang="ru-RU" sz="2400" dirty="0" err="1" smtClean="0"/>
              <a:t>significantly</a:t>
            </a:r>
            <a:r>
              <a:rPr lang="ru-RU" sz="2400" dirty="0" smtClean="0"/>
              <a:t> </a:t>
            </a:r>
            <a:r>
              <a:rPr lang="ru-RU" sz="2400" dirty="0" err="1" smtClean="0"/>
              <a:t>better</a:t>
            </a:r>
            <a:r>
              <a:rPr lang="ru-RU" sz="2400" dirty="0" smtClean="0"/>
              <a:t> </a:t>
            </a:r>
            <a:r>
              <a:rPr lang="ru-RU" sz="2400" dirty="0" err="1" smtClean="0"/>
              <a:t>tolerated</a:t>
            </a:r>
            <a:r>
              <a:rPr lang="ru-RU" sz="2400" dirty="0" smtClean="0"/>
              <a:t> </a:t>
            </a:r>
            <a:r>
              <a:rPr lang="ru-RU" sz="2400" dirty="0" err="1" smtClean="0"/>
              <a:t>and</a:t>
            </a:r>
            <a:r>
              <a:rPr lang="ru-RU" sz="2400" dirty="0" smtClean="0"/>
              <a:t> </a:t>
            </a:r>
            <a:r>
              <a:rPr lang="ru-RU" sz="2400" dirty="0" err="1" smtClean="0"/>
              <a:t>bring</a:t>
            </a:r>
            <a:r>
              <a:rPr lang="ru-RU" sz="2400" dirty="0" smtClean="0"/>
              <a:t> </a:t>
            </a:r>
            <a:r>
              <a:rPr lang="ru-RU" sz="2400" dirty="0" err="1" smtClean="0"/>
              <a:t>therapeutic</a:t>
            </a:r>
            <a:r>
              <a:rPr lang="ru-RU" sz="2400" dirty="0" smtClean="0"/>
              <a:t> </a:t>
            </a:r>
            <a:r>
              <a:rPr lang="ru-RU" sz="2400" dirty="0" err="1" smtClean="0"/>
              <a:t>effect</a:t>
            </a:r>
            <a:r>
              <a:rPr lang="ru-RU" sz="2400" dirty="0" smtClean="0"/>
              <a:t>.</a:t>
            </a:r>
          </a:p>
          <a:p>
            <a:pPr algn="just"/>
            <a:r>
              <a:rPr lang="en-US" sz="2400" dirty="0" smtClean="0"/>
              <a:t> 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 descr="C:\Users\KA\Desktop\Biomarker 2014 presentation\Рисунки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132856"/>
            <a:ext cx="4499992" cy="4549533"/>
          </a:xfrm>
          <a:prstGeom prst="rect">
            <a:avLst/>
          </a:prstGeom>
          <a:noFill/>
        </p:spPr>
      </p:pic>
      <p:pic>
        <p:nvPicPr>
          <p:cNvPr id="59394" name="Picture 2" descr="C:\Users\KA\Desktop\Biomarker 2014 presentation\Рисунки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625752"/>
            <a:ext cx="3054009" cy="2232248"/>
          </a:xfrm>
          <a:prstGeom prst="rect">
            <a:avLst/>
          </a:prstGeom>
          <a:noFill/>
        </p:spPr>
      </p:pic>
      <p:sp>
        <p:nvSpPr>
          <p:cNvPr id="6" name="Блок-схема: перфолента 5"/>
          <p:cNvSpPr/>
          <p:nvPr/>
        </p:nvSpPr>
        <p:spPr>
          <a:xfrm rot="5400000">
            <a:off x="-756592" y="4149080"/>
            <a:ext cx="4032448" cy="864096"/>
          </a:xfrm>
          <a:prstGeom prst="flowChartPunchedTape">
            <a:avLst/>
          </a:prstGeom>
          <a:solidFill>
            <a:srgbClr val="F39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но 1 10"/>
          <p:cNvSpPr/>
          <p:nvPr/>
        </p:nvSpPr>
        <p:spPr>
          <a:xfrm>
            <a:off x="1187624" y="3717032"/>
            <a:ext cx="504056" cy="504056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но 1 11"/>
          <p:cNvSpPr/>
          <p:nvPr/>
        </p:nvSpPr>
        <p:spPr>
          <a:xfrm>
            <a:off x="1403648" y="4005064"/>
            <a:ext cx="432048" cy="648072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ятно 1 17"/>
          <p:cNvSpPr/>
          <p:nvPr/>
        </p:nvSpPr>
        <p:spPr>
          <a:xfrm>
            <a:off x="683568" y="3356992"/>
            <a:ext cx="504056" cy="504056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ятно 1 18"/>
          <p:cNvSpPr/>
          <p:nvPr/>
        </p:nvSpPr>
        <p:spPr>
          <a:xfrm>
            <a:off x="251520" y="3140968"/>
            <a:ext cx="504056" cy="504056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ятно 1 19"/>
          <p:cNvSpPr/>
          <p:nvPr/>
        </p:nvSpPr>
        <p:spPr>
          <a:xfrm>
            <a:off x="899592" y="3933056"/>
            <a:ext cx="504056" cy="504056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ятно 1 20"/>
          <p:cNvSpPr/>
          <p:nvPr/>
        </p:nvSpPr>
        <p:spPr>
          <a:xfrm>
            <a:off x="1475656" y="3068960"/>
            <a:ext cx="504056" cy="504056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ятно 1 21"/>
          <p:cNvSpPr/>
          <p:nvPr/>
        </p:nvSpPr>
        <p:spPr>
          <a:xfrm>
            <a:off x="251520" y="3717032"/>
            <a:ext cx="504056" cy="504056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ятно 1 22"/>
          <p:cNvSpPr/>
          <p:nvPr/>
        </p:nvSpPr>
        <p:spPr>
          <a:xfrm>
            <a:off x="467544" y="2708920"/>
            <a:ext cx="504056" cy="504056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ятно 1 23"/>
          <p:cNvSpPr/>
          <p:nvPr/>
        </p:nvSpPr>
        <p:spPr>
          <a:xfrm>
            <a:off x="971600" y="2852936"/>
            <a:ext cx="504056" cy="504056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ятно 1 24"/>
          <p:cNvSpPr/>
          <p:nvPr/>
        </p:nvSpPr>
        <p:spPr>
          <a:xfrm>
            <a:off x="1403648" y="3429000"/>
            <a:ext cx="504056" cy="504056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ятно 1 25"/>
          <p:cNvSpPr/>
          <p:nvPr/>
        </p:nvSpPr>
        <p:spPr>
          <a:xfrm>
            <a:off x="1115616" y="3284984"/>
            <a:ext cx="504056" cy="504056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ятно 1 26"/>
          <p:cNvSpPr/>
          <p:nvPr/>
        </p:nvSpPr>
        <p:spPr>
          <a:xfrm>
            <a:off x="539552" y="4149080"/>
            <a:ext cx="504056" cy="504056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835696" y="2924944"/>
            <a:ext cx="1584176" cy="151216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B1-CELL</a:t>
            </a:r>
          </a:p>
          <a:p>
            <a:pPr algn="ctr"/>
            <a:r>
              <a:rPr lang="en-US" sz="2400" b="1" dirty="0" smtClean="0"/>
              <a:t>CD19+ CD5+</a:t>
            </a:r>
            <a:endParaRPr lang="ru-RU" sz="2400" b="1" dirty="0"/>
          </a:p>
        </p:txBody>
      </p:sp>
      <p:sp>
        <p:nvSpPr>
          <p:cNvPr id="32" name="Нашивка 31"/>
          <p:cNvSpPr/>
          <p:nvPr/>
        </p:nvSpPr>
        <p:spPr>
          <a:xfrm rot="4358967">
            <a:off x="2771800" y="4581128"/>
            <a:ext cx="432048" cy="288032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Нашивка 33"/>
          <p:cNvSpPr/>
          <p:nvPr/>
        </p:nvSpPr>
        <p:spPr>
          <a:xfrm rot="5703206">
            <a:off x="3222317" y="4520966"/>
            <a:ext cx="432048" cy="288032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Нашивка 34"/>
          <p:cNvSpPr/>
          <p:nvPr/>
        </p:nvSpPr>
        <p:spPr>
          <a:xfrm rot="6790122">
            <a:off x="3709274" y="4620367"/>
            <a:ext cx="432048" cy="288032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Нашивка 37"/>
          <p:cNvSpPr/>
          <p:nvPr/>
        </p:nvSpPr>
        <p:spPr>
          <a:xfrm rot="2968441">
            <a:off x="2373567" y="4694895"/>
            <a:ext cx="432048" cy="288032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Нашивка 39"/>
          <p:cNvSpPr/>
          <p:nvPr/>
        </p:nvSpPr>
        <p:spPr>
          <a:xfrm rot="10800000">
            <a:off x="1763688" y="2924944"/>
            <a:ext cx="432048" cy="288032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1" name="Нашивка 40"/>
          <p:cNvSpPr/>
          <p:nvPr/>
        </p:nvSpPr>
        <p:spPr>
          <a:xfrm rot="10800000">
            <a:off x="1619672" y="3356992"/>
            <a:ext cx="432048" cy="288032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Нашивка 41"/>
          <p:cNvSpPr/>
          <p:nvPr/>
        </p:nvSpPr>
        <p:spPr>
          <a:xfrm rot="10800000">
            <a:off x="1619672" y="3789040"/>
            <a:ext cx="432048" cy="288032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Нашивка 42"/>
          <p:cNvSpPr/>
          <p:nvPr/>
        </p:nvSpPr>
        <p:spPr>
          <a:xfrm rot="10800000">
            <a:off x="1763688" y="4149080"/>
            <a:ext cx="432048" cy="288032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0" y="4653136"/>
            <a:ext cx="2952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Antimicrobial antibodies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46" name="Нашивка 45"/>
          <p:cNvSpPr/>
          <p:nvPr/>
        </p:nvSpPr>
        <p:spPr>
          <a:xfrm>
            <a:off x="3419872" y="3140968"/>
            <a:ext cx="432048" cy="288032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Нашивка 46"/>
          <p:cNvSpPr/>
          <p:nvPr/>
        </p:nvSpPr>
        <p:spPr>
          <a:xfrm>
            <a:off x="4355976" y="4077072"/>
            <a:ext cx="432048" cy="288032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8" name="Нашивка 47"/>
          <p:cNvSpPr/>
          <p:nvPr/>
        </p:nvSpPr>
        <p:spPr>
          <a:xfrm>
            <a:off x="4176537" y="3135059"/>
            <a:ext cx="432048" cy="288032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9" name="Нашивка 48"/>
          <p:cNvSpPr/>
          <p:nvPr/>
        </p:nvSpPr>
        <p:spPr>
          <a:xfrm>
            <a:off x="3419872" y="4005064"/>
            <a:ext cx="432048" cy="288032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0" name="Нашивка 49"/>
          <p:cNvSpPr/>
          <p:nvPr/>
        </p:nvSpPr>
        <p:spPr>
          <a:xfrm>
            <a:off x="3851920" y="3645024"/>
            <a:ext cx="432048" cy="288032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1" name="Нашивка 50"/>
          <p:cNvSpPr/>
          <p:nvPr/>
        </p:nvSpPr>
        <p:spPr>
          <a:xfrm>
            <a:off x="5076056" y="4653136"/>
            <a:ext cx="432048" cy="288032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2" name="Нашивка 51"/>
          <p:cNvSpPr/>
          <p:nvPr/>
        </p:nvSpPr>
        <p:spPr>
          <a:xfrm>
            <a:off x="4499992" y="3573016"/>
            <a:ext cx="432048" cy="288032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3" name="Нашивка 52"/>
          <p:cNvSpPr/>
          <p:nvPr/>
        </p:nvSpPr>
        <p:spPr>
          <a:xfrm>
            <a:off x="5220072" y="5589240"/>
            <a:ext cx="432048" cy="288032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4" name="Нашивка 53"/>
          <p:cNvSpPr/>
          <p:nvPr/>
        </p:nvSpPr>
        <p:spPr>
          <a:xfrm>
            <a:off x="5076056" y="4077072"/>
            <a:ext cx="432048" cy="288032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03848" y="2492896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Autoantibodies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5" name="Нашивка 54"/>
          <p:cNvSpPr/>
          <p:nvPr/>
        </p:nvSpPr>
        <p:spPr>
          <a:xfrm>
            <a:off x="5292080" y="5157192"/>
            <a:ext cx="432048" cy="288032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6" name="Нашивка 55"/>
          <p:cNvSpPr/>
          <p:nvPr/>
        </p:nvSpPr>
        <p:spPr>
          <a:xfrm>
            <a:off x="5076056" y="6021288"/>
            <a:ext cx="432048" cy="288032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8" name="Нашивка 57"/>
          <p:cNvSpPr/>
          <p:nvPr/>
        </p:nvSpPr>
        <p:spPr>
          <a:xfrm rot="10800000">
            <a:off x="8028384" y="3933056"/>
            <a:ext cx="432048" cy="288032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9" name="Нашивка 58"/>
          <p:cNvSpPr/>
          <p:nvPr/>
        </p:nvSpPr>
        <p:spPr>
          <a:xfrm rot="10800000">
            <a:off x="8244408" y="4437112"/>
            <a:ext cx="432048" cy="288032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0" name="Нашивка 59"/>
          <p:cNvSpPr/>
          <p:nvPr/>
        </p:nvSpPr>
        <p:spPr>
          <a:xfrm rot="10800000">
            <a:off x="8172400" y="4941168"/>
            <a:ext cx="432048" cy="288032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1" name="Нашивка 60"/>
          <p:cNvSpPr/>
          <p:nvPr/>
        </p:nvSpPr>
        <p:spPr>
          <a:xfrm rot="10800000">
            <a:off x="8100392" y="5445224"/>
            <a:ext cx="432048" cy="288032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2" name="Нашивка 61"/>
          <p:cNvSpPr/>
          <p:nvPr/>
        </p:nvSpPr>
        <p:spPr>
          <a:xfrm rot="10800000">
            <a:off x="8244408" y="5877272"/>
            <a:ext cx="432048" cy="288032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79512" y="908720"/>
            <a:ext cx="87849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CD19CD5 </a:t>
            </a:r>
            <a:r>
              <a:rPr lang="en-US" sz="2000" dirty="0" smtClean="0"/>
              <a:t>B1-</a:t>
            </a:r>
            <a:r>
              <a:rPr lang="ru-RU" sz="2000" dirty="0" err="1" smtClean="0"/>
              <a:t>cells</a:t>
            </a:r>
            <a:r>
              <a:rPr lang="ru-RU" sz="2000" dirty="0" smtClean="0"/>
              <a:t> </a:t>
            </a:r>
            <a:r>
              <a:rPr lang="ru-RU" sz="2000" dirty="0" err="1" smtClean="0"/>
              <a:t>associate</a:t>
            </a:r>
            <a:r>
              <a:rPr lang="ru-RU" sz="2000" dirty="0" smtClean="0"/>
              <a:t> </a:t>
            </a:r>
            <a:r>
              <a:rPr lang="ru-RU" sz="2000" dirty="0" err="1" smtClean="0"/>
              <a:t>with</a:t>
            </a:r>
            <a:r>
              <a:rPr lang="ru-RU" sz="2000" dirty="0" smtClean="0"/>
              <a:t> </a:t>
            </a:r>
            <a:r>
              <a:rPr lang="ru-RU" sz="2000" dirty="0" err="1" smtClean="0"/>
              <a:t>autoimmune</a:t>
            </a:r>
            <a:r>
              <a:rPr lang="ru-RU" sz="2000" dirty="0" smtClean="0"/>
              <a:t> </a:t>
            </a:r>
            <a:r>
              <a:rPr lang="en-US" sz="2000" dirty="0" smtClean="0"/>
              <a:t>conditions</a:t>
            </a:r>
            <a:r>
              <a:rPr lang="ru-RU" sz="2000" dirty="0" smtClean="0"/>
              <a:t>. </a:t>
            </a:r>
            <a:r>
              <a:rPr lang="ru-RU" sz="2000" dirty="0" err="1" smtClean="0"/>
              <a:t>In</a:t>
            </a:r>
            <a:r>
              <a:rPr lang="ru-RU" sz="2000" dirty="0" smtClean="0"/>
              <a:t> </a:t>
            </a:r>
            <a:r>
              <a:rPr lang="ru-RU" sz="2000" dirty="0" err="1" smtClean="0"/>
              <a:t>particular</a:t>
            </a:r>
            <a:r>
              <a:rPr lang="ru-RU" sz="2000" dirty="0" smtClean="0"/>
              <a:t>, </a:t>
            </a:r>
            <a:r>
              <a:rPr lang="ru-RU" sz="2000" dirty="0" err="1" smtClean="0"/>
              <a:t>a</a:t>
            </a:r>
            <a:r>
              <a:rPr lang="ru-RU" sz="2000" dirty="0" smtClean="0"/>
              <a:t> </a:t>
            </a:r>
            <a:r>
              <a:rPr lang="ru-RU" sz="2000" dirty="0" err="1" smtClean="0"/>
              <a:t>number</a:t>
            </a:r>
            <a:r>
              <a:rPr lang="ru-RU" sz="2000" dirty="0" smtClean="0"/>
              <a:t> </a:t>
            </a:r>
            <a:r>
              <a:rPr lang="ru-RU" sz="2000" dirty="0" err="1" smtClean="0"/>
              <a:t>of</a:t>
            </a:r>
            <a:r>
              <a:rPr lang="ru-RU" sz="2000" dirty="0" smtClean="0"/>
              <a:t> </a:t>
            </a:r>
            <a:r>
              <a:rPr lang="ru-RU" sz="2000" dirty="0" err="1" smtClean="0"/>
              <a:t>researchers</a:t>
            </a:r>
            <a:r>
              <a:rPr lang="ru-RU" sz="2000" dirty="0" smtClean="0"/>
              <a:t> </a:t>
            </a:r>
            <a:r>
              <a:rPr lang="en-US" sz="2000" dirty="0" smtClean="0"/>
              <a:t>stressed </a:t>
            </a:r>
            <a:r>
              <a:rPr lang="ru-RU" sz="2000" dirty="0" err="1" smtClean="0"/>
              <a:t>the</a:t>
            </a:r>
            <a:r>
              <a:rPr lang="ru-RU" sz="2000" dirty="0" smtClean="0"/>
              <a:t> </a:t>
            </a:r>
            <a:r>
              <a:rPr lang="ru-RU" sz="2000" dirty="0" err="1" smtClean="0"/>
              <a:t>ability</a:t>
            </a:r>
            <a:r>
              <a:rPr lang="ru-RU" sz="2000" dirty="0" smtClean="0"/>
              <a:t> </a:t>
            </a:r>
            <a:r>
              <a:rPr lang="ru-RU" sz="2000" dirty="0" err="1" smtClean="0"/>
              <a:t>of</a:t>
            </a:r>
            <a:r>
              <a:rPr lang="ru-RU" sz="2000" dirty="0" smtClean="0"/>
              <a:t> </a:t>
            </a:r>
            <a:r>
              <a:rPr lang="ru-RU" sz="2000" b="1" dirty="0" smtClean="0"/>
              <a:t>CD19CD5 </a:t>
            </a:r>
            <a:r>
              <a:rPr lang="ru-RU" sz="2000" b="1" dirty="0" err="1" smtClean="0"/>
              <a:t>to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produce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antibodies</a:t>
            </a:r>
            <a:r>
              <a:rPr lang="ru-RU" sz="2000" b="1" dirty="0" smtClean="0"/>
              <a:t> </a:t>
            </a:r>
            <a:r>
              <a:rPr lang="en-US" sz="2000" b="1" dirty="0" smtClean="0"/>
              <a:t>against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neurotransmitters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hormones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and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their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receptors</a:t>
            </a:r>
            <a:r>
              <a:rPr lang="ru-RU" sz="2000" b="1" dirty="0" smtClean="0"/>
              <a:t>. </a:t>
            </a:r>
            <a:r>
              <a:rPr lang="en-US" sz="2000" dirty="0" smtClean="0"/>
              <a:t>Apparently</a:t>
            </a:r>
            <a:r>
              <a:rPr lang="ru-RU" sz="2000" dirty="0" smtClean="0"/>
              <a:t>, </a:t>
            </a:r>
            <a:r>
              <a:rPr lang="en-US" sz="2000" dirty="0" smtClean="0"/>
              <a:t>the </a:t>
            </a:r>
            <a:r>
              <a:rPr lang="ru-RU" sz="2000" dirty="0" err="1" smtClean="0"/>
              <a:t>activation</a:t>
            </a:r>
            <a:r>
              <a:rPr lang="ru-RU" sz="2000" dirty="0" smtClean="0"/>
              <a:t> </a:t>
            </a:r>
            <a:r>
              <a:rPr lang="ru-RU" sz="2000" dirty="0" err="1" smtClean="0"/>
              <a:t>of</a:t>
            </a:r>
            <a:r>
              <a:rPr lang="ru-RU" sz="2000" dirty="0" smtClean="0"/>
              <a:t> CD19CD5 </a:t>
            </a:r>
            <a:r>
              <a:rPr lang="ru-RU" sz="2000" dirty="0" err="1" smtClean="0"/>
              <a:t>cells</a:t>
            </a:r>
            <a:r>
              <a:rPr lang="ru-RU" sz="2000" dirty="0" smtClean="0"/>
              <a:t> </a:t>
            </a:r>
            <a:r>
              <a:rPr lang="en-US" sz="2000" dirty="0" smtClean="0"/>
              <a:t>triggers the </a:t>
            </a:r>
            <a:r>
              <a:rPr lang="ru-RU" sz="2000" dirty="0" err="1" smtClean="0"/>
              <a:t>production</a:t>
            </a:r>
            <a:r>
              <a:rPr lang="ru-RU" sz="2000" dirty="0" smtClean="0"/>
              <a:t> </a:t>
            </a:r>
            <a:r>
              <a:rPr lang="ru-RU" sz="2000" dirty="0" err="1" smtClean="0"/>
              <a:t>of</a:t>
            </a:r>
            <a:r>
              <a:rPr lang="ru-RU" sz="2000" dirty="0" smtClean="0"/>
              <a:t> </a:t>
            </a:r>
            <a:r>
              <a:rPr lang="ru-RU" sz="2000" b="1" dirty="0" err="1" smtClean="0"/>
              <a:t>autoantibodies</a:t>
            </a:r>
            <a:r>
              <a:rPr lang="ru-RU" sz="2000" dirty="0" smtClean="0"/>
              <a:t> </a:t>
            </a:r>
            <a:r>
              <a:rPr lang="en-US" sz="2000" b="1" dirty="0" smtClean="0"/>
              <a:t>against </a:t>
            </a:r>
            <a:r>
              <a:rPr lang="ru-RU" sz="2000" b="1" dirty="0" err="1" smtClean="0"/>
              <a:t>serotonin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melatonin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and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possibly</a:t>
            </a:r>
            <a:r>
              <a:rPr lang="ru-RU" sz="2000" b="1" dirty="0" smtClean="0"/>
              <a:t> </a:t>
            </a:r>
            <a:r>
              <a:rPr lang="en-US" sz="2000" b="1" dirty="0" smtClean="0"/>
              <a:t>against </a:t>
            </a:r>
            <a:r>
              <a:rPr lang="ru-RU" sz="2000" b="1" dirty="0" err="1" smtClean="0"/>
              <a:t>other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neurotransmitters</a:t>
            </a:r>
            <a:r>
              <a:rPr lang="ru-RU" sz="2000" b="1" dirty="0" smtClean="0"/>
              <a:t>.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/>
        </p:nvGraphicFramePr>
        <p:xfrm>
          <a:off x="683568" y="3717032"/>
          <a:ext cx="3672408" cy="3140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4211960" y="3789040"/>
          <a:ext cx="3816424" cy="321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331640" y="3933056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220072" y="3933056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1052736"/>
            <a:ext cx="8712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/>
              <a:t>Epidemiology</a:t>
            </a:r>
            <a:r>
              <a:rPr lang="en-US" sz="2400" b="1" i="1" dirty="0" smtClean="0"/>
              <a:t>. </a:t>
            </a:r>
            <a:r>
              <a:rPr lang="en-US" sz="2400" dirty="0" smtClean="0"/>
              <a:t>According to international statistics, </a:t>
            </a:r>
            <a:r>
              <a:rPr lang="en-US" sz="2400" b="1" dirty="0" smtClean="0"/>
              <a:t>about 6% of the world population have symptoms of </a:t>
            </a:r>
            <a:r>
              <a:rPr lang="en-US" sz="2400" b="1" dirty="0" err="1" smtClean="0"/>
              <a:t>CFS</a:t>
            </a:r>
            <a:r>
              <a:rPr lang="en-US" sz="2400" b="1" dirty="0" smtClean="0"/>
              <a:t> and FM</a:t>
            </a:r>
            <a:r>
              <a:rPr lang="en-US" sz="2400" dirty="0" smtClean="0"/>
              <a:t>, and those indices tend to grow and is probably underestimated due to low awareness of clinicians. Thus, examination of able-bodied working patients initially admitted to our Clinic with complaints of musculoskeletal pain of </a:t>
            </a:r>
            <a:r>
              <a:rPr lang="en-US" sz="2400" b="1" dirty="0" smtClean="0"/>
              <a:t>various localization revealed clinical criteria of CFS and FM in 42.3% of the overall applicants</a:t>
            </a:r>
            <a:r>
              <a:rPr lang="en-US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3568" y="162880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i="1" dirty="0" smtClean="0"/>
          </a:p>
          <a:p>
            <a:endParaRPr lang="en-US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1268760"/>
            <a:ext cx="85689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It results in restructuring </a:t>
            </a:r>
            <a:r>
              <a:rPr lang="ru-RU" sz="2400" dirty="0" err="1" smtClean="0"/>
              <a:t>of</a:t>
            </a:r>
            <a:r>
              <a:rPr lang="ru-RU" sz="2400" dirty="0" smtClean="0"/>
              <a:t> </a:t>
            </a:r>
            <a:r>
              <a:rPr lang="ru-RU" sz="2400" dirty="0" err="1" smtClean="0"/>
              <a:t>the</a:t>
            </a:r>
            <a:r>
              <a:rPr lang="ru-RU" sz="2400" dirty="0" smtClean="0"/>
              <a:t> </a:t>
            </a:r>
            <a:r>
              <a:rPr lang="ru-RU" sz="2400" dirty="0" err="1" smtClean="0"/>
              <a:t>central</a:t>
            </a:r>
            <a:r>
              <a:rPr lang="ru-RU" sz="2400" dirty="0" smtClean="0"/>
              <a:t> </a:t>
            </a:r>
            <a:r>
              <a:rPr lang="ru-RU" sz="2400" dirty="0" err="1" smtClean="0"/>
              <a:t>nervous</a:t>
            </a:r>
            <a:r>
              <a:rPr lang="ru-RU" sz="2400" dirty="0" smtClean="0"/>
              <a:t> </a:t>
            </a:r>
            <a:r>
              <a:rPr lang="ru-RU" sz="2400" dirty="0" err="1" smtClean="0"/>
              <a:t>system</a:t>
            </a:r>
            <a:r>
              <a:rPr lang="en-US" sz="2400" dirty="0" smtClean="0"/>
              <a:t> with increased</a:t>
            </a:r>
            <a:r>
              <a:rPr lang="ru-RU" sz="2400" dirty="0" smtClean="0"/>
              <a:t> </a:t>
            </a:r>
            <a:r>
              <a:rPr lang="ru-RU" sz="2400" dirty="0" err="1" smtClean="0"/>
              <a:t>fatigue</a:t>
            </a:r>
            <a:r>
              <a:rPr lang="ru-RU" sz="2400" dirty="0" smtClean="0"/>
              <a:t>, </a:t>
            </a:r>
            <a:r>
              <a:rPr lang="ru-RU" sz="2400" dirty="0" err="1" smtClean="0"/>
              <a:t>decrease</a:t>
            </a:r>
            <a:r>
              <a:rPr lang="en-US" sz="2400" dirty="0" smtClean="0"/>
              <a:t> the </a:t>
            </a:r>
            <a:r>
              <a:rPr lang="ru-RU" sz="2400" dirty="0" err="1" smtClean="0"/>
              <a:t>pain</a:t>
            </a:r>
            <a:r>
              <a:rPr lang="ru-RU" sz="2400" dirty="0" smtClean="0"/>
              <a:t> </a:t>
            </a:r>
            <a:r>
              <a:rPr lang="ru-RU" sz="2400" dirty="0" err="1" smtClean="0"/>
              <a:t>threshold</a:t>
            </a:r>
            <a:r>
              <a:rPr lang="ru-RU" sz="2400" dirty="0" smtClean="0"/>
              <a:t>, </a:t>
            </a:r>
            <a:r>
              <a:rPr lang="ru-RU" sz="2400" dirty="0" err="1" smtClean="0"/>
              <a:t>asthenia</a:t>
            </a:r>
            <a:r>
              <a:rPr lang="ru-RU" sz="2400" dirty="0" smtClean="0"/>
              <a:t> </a:t>
            </a:r>
            <a:r>
              <a:rPr lang="ru-RU" sz="2400" dirty="0" err="1" smtClean="0"/>
              <a:t>and</a:t>
            </a:r>
            <a:r>
              <a:rPr lang="ru-RU" sz="2400" dirty="0" smtClean="0"/>
              <a:t> </a:t>
            </a:r>
            <a:r>
              <a:rPr lang="ru-RU" sz="2400" dirty="0" err="1" smtClean="0"/>
              <a:t>depression</a:t>
            </a:r>
            <a:r>
              <a:rPr lang="ru-RU" sz="2400" dirty="0" smtClean="0"/>
              <a:t> (</a:t>
            </a:r>
            <a:r>
              <a:rPr lang="ru-RU" sz="2400" dirty="0" err="1" smtClean="0"/>
              <a:t>antiserotonin</a:t>
            </a:r>
            <a:r>
              <a:rPr lang="en-US" sz="2400" dirty="0" err="1" smtClean="0"/>
              <a:t>ergetic</a:t>
            </a:r>
            <a:r>
              <a:rPr lang="en-US" sz="2400" dirty="0" smtClean="0"/>
              <a:t> </a:t>
            </a:r>
            <a:r>
              <a:rPr lang="ru-RU" sz="2400" dirty="0" err="1" smtClean="0"/>
              <a:t>effect</a:t>
            </a:r>
            <a:r>
              <a:rPr lang="ru-RU" sz="2400" dirty="0" smtClean="0"/>
              <a:t>), </a:t>
            </a:r>
            <a:r>
              <a:rPr lang="ru-RU" sz="2400" dirty="0" err="1" smtClean="0"/>
              <a:t>further</a:t>
            </a:r>
            <a:r>
              <a:rPr lang="ru-RU" sz="2400" dirty="0" smtClean="0"/>
              <a:t> </a:t>
            </a:r>
            <a:r>
              <a:rPr lang="en-US" sz="2400" dirty="0" smtClean="0"/>
              <a:t>reshuffling </a:t>
            </a:r>
            <a:r>
              <a:rPr lang="ru-RU" sz="2400" dirty="0" err="1" smtClean="0"/>
              <a:t>of</a:t>
            </a:r>
            <a:r>
              <a:rPr lang="ru-RU" sz="2400" dirty="0" smtClean="0"/>
              <a:t> </a:t>
            </a:r>
            <a:r>
              <a:rPr lang="ru-RU" sz="2400" dirty="0" err="1" smtClean="0"/>
              <a:t>sleep</a:t>
            </a:r>
            <a:r>
              <a:rPr lang="ru-RU" sz="2400" dirty="0" smtClean="0"/>
              <a:t> (</a:t>
            </a:r>
            <a:r>
              <a:rPr lang="ru-RU" sz="2400" dirty="0" err="1" smtClean="0"/>
              <a:t>antimelatoninerg</a:t>
            </a:r>
            <a:r>
              <a:rPr lang="en-US" sz="2400" dirty="0" err="1" smtClean="0"/>
              <a:t>etic</a:t>
            </a:r>
            <a:r>
              <a:rPr lang="ru-RU" sz="2400" dirty="0" smtClean="0"/>
              <a:t> </a:t>
            </a:r>
            <a:r>
              <a:rPr lang="ru-RU" sz="2400" dirty="0" err="1" smtClean="0"/>
              <a:t>effect</a:t>
            </a:r>
            <a:r>
              <a:rPr lang="ru-RU" sz="2400" dirty="0" smtClean="0"/>
              <a:t>).</a:t>
            </a:r>
            <a:r>
              <a:rPr lang="en-US" sz="2400" dirty="0" smtClean="0"/>
              <a:t> The e</a:t>
            </a:r>
            <a:r>
              <a:rPr lang="ru-RU" sz="2400" dirty="0" err="1" smtClean="0"/>
              <a:t>n</a:t>
            </a:r>
            <a:r>
              <a:rPr lang="en-US" sz="2400" dirty="0" err="1" smtClean="0"/>
              <a:t>thesitis</a:t>
            </a:r>
            <a:r>
              <a:rPr lang="en-US" sz="2400" dirty="0" smtClean="0"/>
              <a:t> induced p</a:t>
            </a:r>
            <a:r>
              <a:rPr lang="ru-RU" sz="2400" dirty="0" err="1" smtClean="0"/>
              <a:t>ain</a:t>
            </a:r>
            <a:r>
              <a:rPr lang="ru-RU" sz="2400" dirty="0" smtClean="0"/>
              <a:t> </a:t>
            </a:r>
            <a:r>
              <a:rPr lang="ru-RU" sz="2400" dirty="0" err="1" smtClean="0"/>
              <a:t>easily</a:t>
            </a:r>
            <a:r>
              <a:rPr lang="ru-RU" sz="2400" dirty="0" smtClean="0"/>
              <a:t> </a:t>
            </a:r>
            <a:r>
              <a:rPr lang="ru-RU" sz="2400" dirty="0" err="1" smtClean="0"/>
              <a:t>overcomes</a:t>
            </a:r>
            <a:r>
              <a:rPr lang="en-US" sz="2400" dirty="0" smtClean="0"/>
              <a:t> the </a:t>
            </a:r>
            <a:r>
              <a:rPr lang="ru-RU" sz="2400" dirty="0" err="1" smtClean="0"/>
              <a:t>reduced</a:t>
            </a:r>
            <a:r>
              <a:rPr lang="ru-RU" sz="2400" dirty="0" smtClean="0"/>
              <a:t> </a:t>
            </a:r>
            <a:r>
              <a:rPr lang="ru-RU" sz="2400" dirty="0" err="1" smtClean="0"/>
              <a:t>pain</a:t>
            </a:r>
            <a:r>
              <a:rPr lang="ru-RU" sz="2400" dirty="0" smtClean="0"/>
              <a:t> </a:t>
            </a:r>
            <a:r>
              <a:rPr lang="ru-RU" sz="2400" dirty="0" err="1" smtClean="0"/>
              <a:t>threshold</a:t>
            </a:r>
            <a:r>
              <a:rPr lang="ru-RU" sz="2400" dirty="0" smtClean="0"/>
              <a:t>.</a:t>
            </a:r>
            <a:r>
              <a:rPr lang="en-US" sz="2400" dirty="0" smtClean="0"/>
              <a:t> </a:t>
            </a:r>
          </a:p>
          <a:p>
            <a:pPr algn="just"/>
            <a:endParaRPr lang="ru-RU" sz="2400" dirty="0" smtClean="0"/>
          </a:p>
          <a:p>
            <a:pPr algn="just"/>
            <a:r>
              <a:rPr lang="en-US" sz="2400" b="1" dirty="0" smtClean="0"/>
              <a:t>The b</a:t>
            </a:r>
            <a:r>
              <a:rPr lang="ru-RU" sz="2400" b="1" dirty="0" err="1" smtClean="0"/>
              <a:t>lockade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of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serotonin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and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melatonin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receptor</a:t>
            </a:r>
            <a:r>
              <a:rPr lang="en-US" sz="2400" b="1" dirty="0" smtClean="0"/>
              <a:t>s causes:</a:t>
            </a:r>
          </a:p>
          <a:p>
            <a:pPr algn="just"/>
            <a:endParaRPr lang="en-US" sz="2400" b="1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US" sz="2400" b="1" dirty="0" smtClean="0"/>
              <a:t>F</a:t>
            </a:r>
            <a:r>
              <a:rPr lang="ru-RU" sz="2400" b="1" dirty="0" err="1" smtClean="0"/>
              <a:t>urther</a:t>
            </a:r>
            <a:r>
              <a:rPr lang="ru-RU" sz="2400" b="1" dirty="0" smtClean="0"/>
              <a:t> “</a:t>
            </a:r>
            <a:r>
              <a:rPr lang="en-US" sz="2400" b="1" dirty="0" smtClean="0"/>
              <a:t>getting stuck</a:t>
            </a:r>
            <a:r>
              <a:rPr lang="ru-RU" sz="2400" b="1" dirty="0" smtClean="0"/>
              <a:t>" </a:t>
            </a:r>
            <a:r>
              <a:rPr lang="ru-RU" sz="2400" b="1" dirty="0" err="1" smtClean="0"/>
              <a:t>of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the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nervous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system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in</a:t>
            </a:r>
            <a:r>
              <a:rPr lang="ru-RU" sz="2400" b="1" dirty="0" smtClean="0"/>
              <a:t> </a:t>
            </a:r>
            <a:r>
              <a:rPr lang="en-US" sz="2400" b="1" dirty="0" smtClean="0"/>
              <a:t>the state of </a:t>
            </a:r>
            <a:r>
              <a:rPr lang="ru-RU" sz="2400" b="1" dirty="0" err="1" smtClean="0"/>
              <a:t>stress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response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without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sufficient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objective</a:t>
            </a:r>
            <a:r>
              <a:rPr lang="ru-RU" sz="2400" b="1" dirty="0" smtClean="0"/>
              <a:t> </a:t>
            </a:r>
            <a:r>
              <a:rPr lang="en-US" sz="2400" b="1" dirty="0" smtClean="0"/>
              <a:t>pre</a:t>
            </a:r>
            <a:r>
              <a:rPr lang="ru-RU" sz="2400" b="1" dirty="0" err="1" smtClean="0"/>
              <a:t>conditions</a:t>
            </a:r>
            <a:r>
              <a:rPr lang="en-US" sz="2400" b="1" dirty="0" smtClean="0"/>
              <a:t>;</a:t>
            </a:r>
          </a:p>
          <a:p>
            <a:pPr marL="457200" indent="-457200" algn="just">
              <a:buFont typeface="+mj-lt"/>
              <a:buAutoNum type="arabicPeriod"/>
            </a:pPr>
            <a:endParaRPr lang="en-US" sz="2400" b="1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US" sz="2400" b="1" dirty="0" smtClean="0"/>
              <a:t>Poorly therapeutic effect and </a:t>
            </a:r>
            <a:r>
              <a:rPr lang="ru-RU" sz="2400" b="1" dirty="0" err="1" smtClean="0"/>
              <a:t>adverse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reactions</a:t>
            </a:r>
            <a:r>
              <a:rPr lang="ru-RU" sz="2400" b="1" dirty="0" smtClean="0"/>
              <a:t> </a:t>
            </a:r>
            <a:r>
              <a:rPr lang="en-US" sz="2400" b="1" dirty="0" smtClean="0"/>
              <a:t>during </a:t>
            </a:r>
            <a:r>
              <a:rPr lang="ru-RU" sz="2400" b="1" dirty="0" err="1" smtClean="0"/>
              <a:t>melatonin</a:t>
            </a:r>
            <a:r>
              <a:rPr lang="en-US" sz="2400" b="1" dirty="0" smtClean="0"/>
              <a:t>,</a:t>
            </a:r>
            <a:r>
              <a:rPr lang="ru-RU" sz="2400" b="1" dirty="0" smtClean="0"/>
              <a:t> </a:t>
            </a:r>
            <a:r>
              <a:rPr lang="en-US" sz="2400" b="1" dirty="0" smtClean="0"/>
              <a:t>serotonin and melatonin reuptake inhibitors medication.</a:t>
            </a:r>
            <a:r>
              <a:rPr lang="ru-RU" sz="2400" b="1" dirty="0" smtClean="0"/>
              <a:t>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 b="8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251520" y="0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27781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B050"/>
                </a:solidFill>
              </a:rPr>
              <a:t>Step 5. </a:t>
            </a:r>
            <a:r>
              <a:rPr lang="ru-RU" sz="3600" b="1" dirty="0" smtClean="0">
                <a:solidFill>
                  <a:srgbClr val="00B050"/>
                </a:solidFill>
              </a:rPr>
              <a:t>"</a:t>
            </a:r>
            <a:r>
              <a:rPr lang="en-US" sz="3600" b="1" dirty="0" smtClean="0">
                <a:solidFill>
                  <a:srgbClr val="00B050"/>
                </a:solidFill>
              </a:rPr>
              <a:t>V</a:t>
            </a:r>
            <a:r>
              <a:rPr lang="ru-RU" sz="3600" b="1" dirty="0" err="1" smtClean="0">
                <a:solidFill>
                  <a:srgbClr val="00B050"/>
                </a:solidFill>
              </a:rPr>
              <a:t>icious</a:t>
            </a:r>
            <a:r>
              <a:rPr lang="ru-RU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</a:rPr>
              <a:t>C</a:t>
            </a:r>
            <a:r>
              <a:rPr lang="ru-RU" sz="3600" b="1" dirty="0" err="1" smtClean="0">
                <a:solidFill>
                  <a:srgbClr val="00B050"/>
                </a:solidFill>
              </a:rPr>
              <a:t>ircle</a:t>
            </a:r>
            <a:r>
              <a:rPr lang="ru-RU" sz="3600" b="1" dirty="0" smtClean="0">
                <a:solidFill>
                  <a:srgbClr val="00B050"/>
                </a:solidFill>
              </a:rPr>
              <a:t>"</a:t>
            </a:r>
            <a:r>
              <a:rPr lang="en-US" sz="3600" b="1" dirty="0" smtClean="0">
                <a:solidFill>
                  <a:srgbClr val="00B050"/>
                </a:solidFill>
              </a:rPr>
              <a:t> Formation.</a:t>
            </a:r>
            <a:endParaRPr lang="en-US" sz="3600" b="1" dirty="0" smtClean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9512" y="692696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/>
              <a:t>Stress</a:t>
            </a:r>
            <a:r>
              <a:rPr lang="ru-RU" sz="2000" b="1" dirty="0" smtClean="0"/>
              <a:t> – </a:t>
            </a:r>
            <a:r>
              <a:rPr lang="en-US" sz="2000" b="1" dirty="0" smtClean="0"/>
              <a:t>reprogramming of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mucosal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immunity</a:t>
            </a:r>
            <a:r>
              <a:rPr lang="ru-RU" sz="2000" b="1" dirty="0" smtClean="0"/>
              <a:t> - </a:t>
            </a:r>
            <a:r>
              <a:rPr lang="ru-RU" sz="2000" b="1" dirty="0" err="1" smtClean="0"/>
              <a:t>infectious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trigger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attack</a:t>
            </a:r>
            <a:r>
              <a:rPr lang="ru-RU" sz="2000" b="1" dirty="0" smtClean="0"/>
              <a:t> - </a:t>
            </a:r>
            <a:r>
              <a:rPr lang="ru-RU" sz="2000" b="1" dirty="0" err="1" smtClean="0"/>
              <a:t>hyperactivation</a:t>
            </a:r>
            <a:r>
              <a:rPr lang="ru-RU" sz="2000" b="1" dirty="0" smtClean="0"/>
              <a:t> </a:t>
            </a:r>
            <a:r>
              <a:rPr lang="en-US" sz="2000" b="1" dirty="0" smtClean="0"/>
              <a:t>of</a:t>
            </a:r>
            <a:r>
              <a:rPr lang="ru-RU" sz="2000" b="1" dirty="0" smtClean="0"/>
              <a:t> CD19CD5 </a:t>
            </a:r>
            <a:r>
              <a:rPr lang="ru-RU" sz="2000" b="1" dirty="0" err="1" smtClean="0"/>
              <a:t>cell</a:t>
            </a:r>
            <a:r>
              <a:rPr lang="en-US" sz="2000" b="1" dirty="0" smtClean="0"/>
              <a:t>s with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autoimmune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syndrome</a:t>
            </a:r>
            <a:r>
              <a:rPr lang="ru-RU" sz="2000" b="1" dirty="0" smtClean="0"/>
              <a:t> - </a:t>
            </a:r>
            <a:r>
              <a:rPr lang="ru-RU" sz="2000" b="1" dirty="0" err="1" smtClean="0"/>
              <a:t>enthesitis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and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blockade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of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serotonin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and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melatoninergic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regulation</a:t>
            </a:r>
            <a:r>
              <a:rPr lang="ru-RU" sz="2000" b="1" dirty="0" smtClean="0"/>
              <a:t> - </a:t>
            </a:r>
            <a:r>
              <a:rPr lang="ru-RU" sz="2000" b="1" dirty="0" err="1" smtClean="0"/>
              <a:t>fatigue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and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pain</a:t>
            </a:r>
            <a:r>
              <a:rPr lang="ru-RU" sz="2000" b="1" dirty="0" smtClean="0"/>
              <a:t> </a:t>
            </a:r>
            <a:r>
              <a:rPr lang="en-US" sz="2000" b="1" dirty="0" smtClean="0"/>
              <a:t>syndrome </a:t>
            </a:r>
            <a:r>
              <a:rPr lang="ru-RU" sz="2000" b="1" dirty="0" err="1" smtClean="0"/>
              <a:t>with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reduc</a:t>
            </a:r>
            <a:r>
              <a:rPr lang="en-US" sz="2000" b="1" dirty="0" err="1" smtClean="0"/>
              <a:t>ing</a:t>
            </a:r>
            <a:r>
              <a:rPr lang="en-US" sz="2000" b="1" dirty="0" smtClean="0"/>
              <a:t> the </a:t>
            </a:r>
            <a:r>
              <a:rPr lang="ru-RU" sz="2000" b="1" dirty="0" err="1" smtClean="0"/>
              <a:t>pain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threshold</a:t>
            </a:r>
            <a:r>
              <a:rPr lang="ru-RU" sz="2000" b="1" dirty="0" smtClean="0"/>
              <a:t> - </a:t>
            </a:r>
            <a:r>
              <a:rPr lang="ru-RU" sz="2000" b="1" dirty="0" err="1" smtClean="0"/>
              <a:t>further</a:t>
            </a:r>
            <a:r>
              <a:rPr lang="ru-RU" sz="2000" b="1" dirty="0" smtClean="0"/>
              <a:t> "</a:t>
            </a:r>
            <a:r>
              <a:rPr lang="en-US" sz="2000" b="1" dirty="0" smtClean="0"/>
              <a:t>stacking</a:t>
            </a:r>
            <a:r>
              <a:rPr lang="ru-RU" sz="2000" b="1" dirty="0" smtClean="0"/>
              <a:t>" </a:t>
            </a:r>
            <a:r>
              <a:rPr lang="en-US" sz="2000" b="1" dirty="0" smtClean="0"/>
              <a:t>in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stress</a:t>
            </a:r>
            <a:r>
              <a:rPr lang="ru-RU" sz="2000" b="1" dirty="0" smtClean="0"/>
              <a:t> .</a:t>
            </a:r>
            <a:endParaRPr lang="ru-RU" sz="2000" b="1" dirty="0"/>
          </a:p>
        </p:txBody>
      </p:sp>
      <p:pic>
        <p:nvPicPr>
          <p:cNvPr id="3074" name="Picture 2" descr="C:\Users\comp-ka\Desktop\Biomarker 2014 presentation\Круг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060848"/>
            <a:ext cx="9144000" cy="4797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9512" y="1052736"/>
            <a:ext cx="8784976" cy="5688632"/>
          </a:xfrm>
          <a:prstGeom prst="round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196752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smtClean="0">
                <a:solidFill>
                  <a:srgbClr val="CC0066"/>
                </a:solidFill>
              </a:rPr>
              <a:t>Biomarkers to pre-select the </a:t>
            </a:r>
            <a:r>
              <a:rPr lang="en-US" sz="5400" b="1" dirty="0" smtClean="0">
                <a:solidFill>
                  <a:srgbClr val="CC0066"/>
                </a:solidFill>
                <a:ea typeface="SimSun" pitchFamily="2" charset="-122"/>
                <a:cs typeface="Arial" pitchFamily="34" charset="0"/>
              </a:rPr>
              <a:t>predisposed persons</a:t>
            </a:r>
            <a:endParaRPr lang="ru-RU" sz="5400" b="1" dirty="0" smtClean="0">
              <a:solidFill>
                <a:srgbClr val="CC0066"/>
              </a:solidFill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068960"/>
            <a:ext cx="8424936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	</a:t>
            </a:r>
            <a:r>
              <a:rPr lang="en-US" sz="2400" dirty="0" smtClean="0"/>
              <a:t> </a:t>
            </a:r>
            <a:r>
              <a:rPr lang="en-US" sz="2400" b="1" dirty="0" smtClean="0"/>
              <a:t>Until now we had no obvious understanding </a:t>
            </a:r>
            <a:r>
              <a:rPr lang="ru-RU" sz="2400" b="1" dirty="0" err="1" smtClean="0"/>
              <a:t>of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the</a:t>
            </a:r>
            <a:r>
              <a:rPr lang="ru-RU" sz="2400" b="1" dirty="0" smtClean="0"/>
              <a:t> CFS </a:t>
            </a:r>
            <a:r>
              <a:rPr lang="en-US" sz="2400" b="1" dirty="0" smtClean="0"/>
              <a:t>and FM </a:t>
            </a:r>
            <a:r>
              <a:rPr lang="ru-RU" sz="2400" b="1" dirty="0" err="1" smtClean="0"/>
              <a:t>pathogenesis</a:t>
            </a:r>
            <a:r>
              <a:rPr lang="en-US" sz="2400" b="1" dirty="0" smtClean="0"/>
              <a:t>, therefore there were no </a:t>
            </a:r>
            <a:r>
              <a:rPr lang="ru-RU" sz="2400" b="1" dirty="0" err="1" smtClean="0"/>
              <a:t>criteria</a:t>
            </a:r>
            <a:r>
              <a:rPr lang="en-US" sz="2400" b="1" dirty="0" smtClean="0"/>
              <a:t> proven to support the validity of the </a:t>
            </a:r>
            <a:r>
              <a:rPr lang="ru-RU" sz="2400" b="1" dirty="0" err="1" smtClean="0"/>
              <a:t>biomarkers</a:t>
            </a:r>
            <a:r>
              <a:rPr lang="en-US" sz="2400" b="1" dirty="0" smtClean="0"/>
              <a:t> and to thus suit the clinical </a:t>
            </a:r>
            <a:r>
              <a:rPr lang="en-US" sz="2400" b="1" dirty="0" err="1" smtClean="0"/>
              <a:t>mades</a:t>
            </a:r>
            <a:r>
              <a:rPr lang="ru-RU" sz="2400" b="1" dirty="0" smtClean="0"/>
              <a:t>. </a:t>
            </a:r>
            <a:endParaRPr lang="en-US" sz="2400" b="1" dirty="0" smtClean="0"/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dirty="0" smtClean="0"/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dirty="0" smtClean="0">
              <a:solidFill>
                <a:prstClr val="black"/>
              </a:solidFill>
              <a:ea typeface="SimSun" pitchFamily="2" charset="-122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The major aim</a:t>
            </a:r>
            <a:r>
              <a:rPr lang="ru-RU" sz="2400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of</a:t>
            </a:r>
            <a:r>
              <a:rPr lang="ru-RU" sz="2400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our</a:t>
            </a:r>
            <a:r>
              <a:rPr lang="ru-RU" sz="2400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Clinic is to develop </a:t>
            </a:r>
            <a:r>
              <a:rPr lang="ru-RU" sz="2400" dirty="0" err="1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standards</a:t>
            </a:r>
            <a:r>
              <a:rPr lang="ru-RU" sz="2400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able to secure </a:t>
            </a:r>
            <a:r>
              <a:rPr lang="en-US" sz="2400" dirty="0" err="1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CFS</a:t>
            </a:r>
            <a:r>
              <a:rPr lang="en-US" sz="2400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 / FM</a:t>
            </a:r>
            <a:r>
              <a:rPr lang="ru-RU" sz="2400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diagnosis</a:t>
            </a:r>
            <a:r>
              <a:rPr lang="en-US" sz="2400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,</a:t>
            </a:r>
            <a:r>
              <a:rPr lang="ru-RU" sz="2400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treatment</a:t>
            </a:r>
            <a:r>
              <a:rPr lang="en-US" sz="2400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and</a:t>
            </a:r>
            <a:r>
              <a:rPr lang="ru-RU" sz="2400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prevention.</a:t>
            </a:r>
            <a:r>
              <a:rPr lang="ru-RU" sz="2400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W</a:t>
            </a:r>
            <a:r>
              <a:rPr lang="ru-RU" sz="2400" dirty="0" err="1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e</a:t>
            </a:r>
            <a:r>
              <a:rPr lang="ru-RU" sz="2400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are</a:t>
            </a:r>
            <a:r>
              <a:rPr lang="ru-RU" sz="2400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working</a:t>
            </a:r>
            <a:r>
              <a:rPr lang="ru-RU" sz="2400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to</a:t>
            </a:r>
            <a:r>
              <a:rPr lang="ru-RU" sz="2400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pre-select a</a:t>
            </a:r>
            <a:r>
              <a:rPr lang="ru-RU" sz="2400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set</a:t>
            </a:r>
            <a:r>
              <a:rPr lang="ru-RU" sz="2400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of</a:t>
            </a:r>
            <a:r>
              <a:rPr lang="ru-RU" sz="2400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biomarkers</a:t>
            </a:r>
            <a:r>
              <a:rPr lang="en-US" sz="2400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 to be </a:t>
            </a:r>
            <a:r>
              <a:rPr lang="en-US" sz="2400" dirty="0" err="1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standartized</a:t>
            </a:r>
            <a:r>
              <a:rPr lang="en-US" sz="2400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 and then</a:t>
            </a:r>
            <a:r>
              <a:rPr lang="ru-RU" sz="2400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be implemented into </a:t>
            </a:r>
            <a:r>
              <a:rPr lang="ru-RU" sz="2400" dirty="0" err="1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clinical</a:t>
            </a:r>
            <a:r>
              <a:rPr lang="ru-RU" sz="2400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practice</a:t>
            </a:r>
            <a:r>
              <a:rPr lang="ru-RU" sz="2400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. </a:t>
            </a:r>
            <a:endParaRPr lang="ru-RU" sz="2400" dirty="0" smtClean="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0872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Typical </a:t>
            </a:r>
            <a:r>
              <a:rPr lang="ru-RU" sz="2800" b="1" dirty="0" err="1" smtClean="0"/>
              <a:t>CFS</a:t>
            </a:r>
            <a:r>
              <a:rPr lang="en-US" sz="2800" b="1" dirty="0" smtClean="0"/>
              <a:t>/FM </a:t>
            </a:r>
            <a:r>
              <a:rPr lang="ru-RU" sz="2800" b="1" dirty="0" err="1" smtClean="0"/>
              <a:t>pat</a:t>
            </a:r>
            <a:r>
              <a:rPr lang="en-US" sz="2800" b="1" dirty="0" err="1" smtClean="0"/>
              <a:t>ient</a:t>
            </a:r>
            <a:r>
              <a:rPr lang="en-US" sz="2800" b="1" dirty="0" smtClean="0"/>
              <a:t>.            </a:t>
            </a:r>
            <a:r>
              <a:rPr lang="en-US" sz="2400" b="1" dirty="0" smtClean="0"/>
              <a:t>HHV6 detected in saliva. </a:t>
            </a:r>
          </a:p>
        </p:txBody>
      </p:sp>
      <p:pic>
        <p:nvPicPr>
          <p:cNvPr id="2052" name="Picture 4" descr="C:\Users\comp-ka\Desktop\Biomarker 2014 presentation\IGr1.png"/>
          <p:cNvPicPr>
            <a:picLocks noChangeAspect="1" noChangeArrowheads="1"/>
          </p:cNvPicPr>
          <p:nvPr/>
        </p:nvPicPr>
        <p:blipFill>
          <a:blip r:embed="rId2" cstate="print"/>
          <a:srcRect l="639" r="639"/>
          <a:stretch>
            <a:fillRect/>
          </a:stretch>
        </p:blipFill>
        <p:spPr bwMode="auto">
          <a:xfrm>
            <a:off x="58452" y="2180335"/>
            <a:ext cx="9027096" cy="4677665"/>
          </a:xfrm>
          <a:prstGeom prst="rect">
            <a:avLst/>
          </a:prstGeom>
          <a:noFill/>
        </p:spPr>
      </p:pic>
      <p:sp>
        <p:nvSpPr>
          <p:cNvPr id="13" name="Овал 12"/>
          <p:cNvSpPr/>
          <p:nvPr/>
        </p:nvSpPr>
        <p:spPr>
          <a:xfrm>
            <a:off x="4932040" y="908720"/>
            <a:ext cx="3888432" cy="50405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427984" y="1628800"/>
            <a:ext cx="1368152" cy="5229200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804248" y="1628800"/>
            <a:ext cx="2160240" cy="5229200"/>
          </a:xfrm>
          <a:prstGeom prst="rect">
            <a:avLst/>
          </a:prstGeom>
          <a:solidFill>
            <a:srgbClr val="00B05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923928" y="1628800"/>
            <a:ext cx="18722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/>
              <a:t>P</a:t>
            </a:r>
            <a:r>
              <a:rPr lang="ru-RU" sz="2800" b="1" dirty="0" err="1" smtClean="0"/>
              <a:t>at</a:t>
            </a:r>
            <a:r>
              <a:rPr lang="en-US" sz="2800" b="1" dirty="0" err="1" smtClean="0"/>
              <a:t>ient</a:t>
            </a:r>
            <a:r>
              <a:rPr lang="en-US" sz="2800" b="1" dirty="0" smtClean="0"/>
              <a:t>            </a:t>
            </a:r>
            <a:endParaRPr lang="en-US" sz="2400" b="1" dirty="0" smtClean="0"/>
          </a:p>
        </p:txBody>
      </p:sp>
      <p:sp>
        <p:nvSpPr>
          <p:cNvPr id="18" name="Прямоугольник 17"/>
          <p:cNvSpPr/>
          <p:nvPr/>
        </p:nvSpPr>
        <p:spPr>
          <a:xfrm>
            <a:off x="6335688" y="1628800"/>
            <a:ext cx="280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/>
              <a:t>Normal rate</a:t>
            </a: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omp-ka\Desktop\Biomarker 2014 presentation\IGr1.png"/>
          <p:cNvPicPr>
            <a:picLocks noChangeAspect="1" noChangeArrowheads="1"/>
          </p:cNvPicPr>
          <p:nvPr/>
        </p:nvPicPr>
        <p:blipFill>
          <a:blip r:embed="rId2" cstate="print"/>
          <a:srcRect l="639" r="639"/>
          <a:stretch>
            <a:fillRect/>
          </a:stretch>
        </p:blipFill>
        <p:spPr bwMode="auto">
          <a:xfrm>
            <a:off x="58452" y="2180335"/>
            <a:ext cx="9027096" cy="467766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908720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Typical </a:t>
            </a:r>
            <a:r>
              <a:rPr lang="ru-RU" sz="2800" b="1" dirty="0" err="1" smtClean="0"/>
              <a:t>CFS</a:t>
            </a:r>
            <a:r>
              <a:rPr lang="en-US" sz="2800" b="1" dirty="0" smtClean="0"/>
              <a:t>/FM </a:t>
            </a:r>
            <a:r>
              <a:rPr lang="ru-RU" sz="2800" b="1" dirty="0" err="1" smtClean="0"/>
              <a:t>pat</a:t>
            </a:r>
            <a:r>
              <a:rPr lang="en-US" sz="2800" b="1" dirty="0" err="1" smtClean="0"/>
              <a:t>ient</a:t>
            </a:r>
            <a:r>
              <a:rPr lang="en-US" sz="2800" b="1" dirty="0" smtClean="0"/>
              <a:t>.            </a:t>
            </a:r>
            <a:r>
              <a:rPr lang="en-US" sz="2400" b="1" dirty="0" smtClean="0"/>
              <a:t>HHV6 detected in saliva. 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 smtClean="0"/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/>
              <a:t>Deficiency of </a:t>
            </a:r>
            <a:r>
              <a:rPr lang="en-US" sz="2400" b="1" dirty="0" err="1" smtClean="0"/>
              <a:t>NK</a:t>
            </a:r>
            <a:endParaRPr lang="en-US" sz="2400" b="1" dirty="0" smtClean="0"/>
          </a:p>
        </p:txBody>
      </p:sp>
      <p:sp>
        <p:nvSpPr>
          <p:cNvPr id="8" name="Овал 7"/>
          <p:cNvSpPr/>
          <p:nvPr/>
        </p:nvSpPr>
        <p:spPr>
          <a:xfrm>
            <a:off x="4572000" y="5733256"/>
            <a:ext cx="1152128" cy="50405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699792" y="1988840"/>
            <a:ext cx="2160240" cy="374441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4932040" y="908720"/>
            <a:ext cx="3888432" cy="50405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omp-ka\Desktop\Biomarker 2014 presentation\IGr1.png"/>
          <p:cNvPicPr>
            <a:picLocks noChangeAspect="1" noChangeArrowheads="1"/>
          </p:cNvPicPr>
          <p:nvPr/>
        </p:nvPicPr>
        <p:blipFill>
          <a:blip r:embed="rId3" cstate="print"/>
          <a:srcRect l="639" r="639"/>
          <a:stretch>
            <a:fillRect/>
          </a:stretch>
        </p:blipFill>
        <p:spPr bwMode="auto">
          <a:xfrm>
            <a:off x="58452" y="2180335"/>
            <a:ext cx="9027096" cy="467766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908720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Typical </a:t>
            </a:r>
            <a:r>
              <a:rPr lang="ru-RU" sz="2800" b="1" dirty="0" err="1" smtClean="0"/>
              <a:t>CFS</a:t>
            </a:r>
            <a:r>
              <a:rPr lang="en-US" sz="2800" b="1" dirty="0" smtClean="0"/>
              <a:t>/FM </a:t>
            </a:r>
            <a:r>
              <a:rPr lang="ru-RU" sz="2800" b="1" dirty="0" err="1" smtClean="0"/>
              <a:t>pat</a:t>
            </a:r>
            <a:r>
              <a:rPr lang="en-US" sz="2800" b="1" dirty="0" err="1" smtClean="0"/>
              <a:t>ient</a:t>
            </a:r>
            <a:r>
              <a:rPr lang="en-US" sz="2800" b="1" dirty="0" smtClean="0"/>
              <a:t>.</a:t>
            </a:r>
            <a:r>
              <a:rPr lang="en-US" sz="2400" b="1" dirty="0" smtClean="0"/>
              <a:t>              HHV6 detected in saliva. 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 smtClean="0"/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/>
              <a:t>Deficiency of </a:t>
            </a:r>
            <a:r>
              <a:rPr lang="en-US" sz="2400" b="1" dirty="0" err="1" smtClean="0"/>
              <a:t>NK</a:t>
            </a:r>
            <a:r>
              <a:rPr lang="en-US" sz="2400" b="1" dirty="0" smtClean="0"/>
              <a:t>                                             High % of CD19CD5 cells</a:t>
            </a:r>
          </a:p>
        </p:txBody>
      </p:sp>
      <p:sp>
        <p:nvSpPr>
          <p:cNvPr id="8" name="Овал 7"/>
          <p:cNvSpPr/>
          <p:nvPr/>
        </p:nvSpPr>
        <p:spPr>
          <a:xfrm>
            <a:off x="4572000" y="5733256"/>
            <a:ext cx="1152128" cy="50405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499992" y="6453336"/>
            <a:ext cx="1152128" cy="40466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699792" y="1988840"/>
            <a:ext cx="2160240" cy="374441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5580112" y="1988840"/>
            <a:ext cx="3240360" cy="460851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4932040" y="908720"/>
            <a:ext cx="3888432" cy="50405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95536" y="5589240"/>
            <a:ext cx="8748464" cy="8640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83568" y="162880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i="1" dirty="0" smtClean="0"/>
          </a:p>
          <a:p>
            <a:endParaRPr lang="en-US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124744"/>
            <a:ext cx="86409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300" b="1" dirty="0" smtClean="0">
                <a:ea typeface="SimSun" pitchFamily="2" charset="-122"/>
                <a:cs typeface="Arial" pitchFamily="34" charset="0"/>
              </a:rPr>
              <a:t>P</a:t>
            </a:r>
            <a:r>
              <a:rPr lang="ru-RU" sz="2300" b="1" dirty="0" err="1" smtClean="0">
                <a:ea typeface="SimSun" pitchFamily="2" charset="-122"/>
                <a:cs typeface="Arial" pitchFamily="34" charset="0"/>
              </a:rPr>
              <a:t>ercentage</a:t>
            </a:r>
            <a:r>
              <a:rPr lang="ru-RU" sz="2300" b="1" dirty="0" smtClean="0">
                <a:ea typeface="SimSun" pitchFamily="2" charset="-122"/>
                <a:cs typeface="Arial" pitchFamily="34" charset="0"/>
              </a:rPr>
              <a:t> </a:t>
            </a:r>
            <a:r>
              <a:rPr lang="ru-RU" sz="2300" b="1" dirty="0" err="1" smtClean="0">
                <a:ea typeface="SimSun" pitchFamily="2" charset="-122"/>
                <a:cs typeface="Arial" pitchFamily="34" charset="0"/>
              </a:rPr>
              <a:t>of</a:t>
            </a:r>
            <a:r>
              <a:rPr lang="ru-RU" sz="2300" b="1" dirty="0" smtClean="0">
                <a:ea typeface="SimSun" pitchFamily="2" charset="-122"/>
                <a:cs typeface="Arial" pitchFamily="34" charset="0"/>
              </a:rPr>
              <a:t> </a:t>
            </a:r>
            <a:r>
              <a:rPr lang="en-US" sz="2300" b="1" dirty="0" smtClean="0">
                <a:ea typeface="SimSun" pitchFamily="2" charset="-122"/>
                <a:cs typeface="Arial" pitchFamily="34" charset="0"/>
              </a:rPr>
              <a:t>CD</a:t>
            </a:r>
            <a:r>
              <a:rPr lang="ru-RU" sz="2300" b="1" dirty="0" smtClean="0">
                <a:ea typeface="SimSun" pitchFamily="2" charset="-122"/>
                <a:cs typeface="Arial" pitchFamily="34" charset="0"/>
              </a:rPr>
              <a:t>19</a:t>
            </a:r>
            <a:r>
              <a:rPr lang="en-US" sz="2300" b="1" dirty="0" smtClean="0">
                <a:ea typeface="SimSun" pitchFamily="2" charset="-122"/>
                <a:cs typeface="Arial" pitchFamily="34" charset="0"/>
              </a:rPr>
              <a:t>CD</a:t>
            </a:r>
            <a:r>
              <a:rPr lang="ru-RU" sz="2300" b="1" dirty="0" smtClean="0">
                <a:ea typeface="SimSun" pitchFamily="2" charset="-122"/>
                <a:cs typeface="Arial" pitchFamily="34" charset="0"/>
              </a:rPr>
              <a:t>5 </a:t>
            </a:r>
            <a:r>
              <a:rPr lang="ru-RU" sz="2300" b="1" dirty="0" err="1" smtClean="0">
                <a:ea typeface="SimSun" pitchFamily="2" charset="-122"/>
                <a:cs typeface="Arial" pitchFamily="34" charset="0"/>
              </a:rPr>
              <a:t>cells</a:t>
            </a:r>
            <a:r>
              <a:rPr lang="ru-RU" sz="2300" b="1" dirty="0" smtClean="0">
                <a:ea typeface="SimSun" pitchFamily="2" charset="-122"/>
                <a:cs typeface="Arial" pitchFamily="34" charset="0"/>
              </a:rPr>
              <a:t> </a:t>
            </a:r>
            <a:r>
              <a:rPr lang="ru-RU" sz="2300" b="1" dirty="0" err="1" smtClean="0">
                <a:ea typeface="SimSun" pitchFamily="2" charset="-122"/>
                <a:cs typeface="Arial" pitchFamily="34" charset="0"/>
              </a:rPr>
              <a:t>to</a:t>
            </a:r>
            <a:r>
              <a:rPr lang="ru-RU" sz="2300" b="1" dirty="0" smtClean="0">
                <a:ea typeface="SimSun" pitchFamily="2" charset="-122"/>
                <a:cs typeface="Arial" pitchFamily="34" charset="0"/>
              </a:rPr>
              <a:t> </a:t>
            </a:r>
            <a:r>
              <a:rPr lang="ru-RU" sz="2300" b="1" dirty="0" err="1" smtClean="0">
                <a:ea typeface="SimSun" pitchFamily="2" charset="-122"/>
                <a:cs typeface="Arial" pitchFamily="34" charset="0"/>
              </a:rPr>
              <a:t>the</a:t>
            </a:r>
            <a:r>
              <a:rPr lang="ru-RU" sz="2300" b="1" dirty="0" smtClean="0">
                <a:ea typeface="SimSun" pitchFamily="2" charset="-122"/>
                <a:cs typeface="Arial" pitchFamily="34" charset="0"/>
              </a:rPr>
              <a:t> </a:t>
            </a:r>
            <a:r>
              <a:rPr lang="ru-RU" sz="2300" b="1" dirty="0" err="1" smtClean="0">
                <a:ea typeface="SimSun" pitchFamily="2" charset="-122"/>
                <a:cs typeface="Arial" pitchFamily="34" charset="0"/>
              </a:rPr>
              <a:t>total</a:t>
            </a:r>
            <a:r>
              <a:rPr lang="ru-RU" sz="2300" b="1" dirty="0" smtClean="0">
                <a:ea typeface="SimSun" pitchFamily="2" charset="-122"/>
                <a:cs typeface="Arial" pitchFamily="34" charset="0"/>
              </a:rPr>
              <a:t> CD19 </a:t>
            </a:r>
            <a:r>
              <a:rPr lang="en-US" sz="2300" b="1" dirty="0" smtClean="0">
                <a:ea typeface="SimSun" pitchFamily="2" charset="-122"/>
                <a:cs typeface="Arial" pitchFamily="34" charset="0"/>
              </a:rPr>
              <a:t>subset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300" b="1" dirty="0" smtClean="0">
                <a:ea typeface="SimSun" pitchFamily="2" charset="-122"/>
                <a:cs typeface="Arial" pitchFamily="34" charset="0"/>
              </a:rPr>
              <a:t>increased in </a:t>
            </a:r>
            <a:r>
              <a:rPr lang="en-US" sz="2300" b="1" dirty="0" err="1" smtClean="0">
                <a:ea typeface="SimSun" pitchFamily="2" charset="-122"/>
                <a:cs typeface="Arial" pitchFamily="34" charset="0"/>
              </a:rPr>
              <a:t>CFS</a:t>
            </a:r>
            <a:r>
              <a:rPr lang="en-US" sz="2300" b="1" dirty="0" smtClean="0">
                <a:ea typeface="SimSun" pitchFamily="2" charset="-122"/>
                <a:cs typeface="Arial" pitchFamily="34" charset="0"/>
              </a:rPr>
              <a:t>/FM sufferers and predisposed persons</a:t>
            </a:r>
            <a:endParaRPr lang="ru-RU" sz="2300" b="1" dirty="0" smtClean="0">
              <a:ea typeface="SimSun" pitchFamily="2" charset="-122"/>
              <a:cs typeface="Arial" pitchFamily="34" charset="0"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0" y="2132856"/>
          <a:ext cx="5580112" cy="47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275856" y="5805264"/>
            <a:ext cx="6984776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rgbClr val="C00000"/>
                </a:solidFill>
                <a:ea typeface="SimSun" pitchFamily="2" charset="-122"/>
                <a:cs typeface="Arial" pitchFamily="34" charset="0"/>
              </a:rPr>
              <a:t>Normal CD19CD5 </a:t>
            </a:r>
            <a:r>
              <a:rPr lang="en-US" sz="2300" dirty="0" err="1" smtClean="0">
                <a:solidFill>
                  <a:srgbClr val="C00000"/>
                </a:solidFill>
                <a:ea typeface="SimSun" pitchFamily="2" charset="-122"/>
                <a:cs typeface="Arial" pitchFamily="34" charset="0"/>
              </a:rPr>
              <a:t>diapazone</a:t>
            </a:r>
            <a:r>
              <a:rPr lang="en-US" sz="2300" dirty="0" smtClean="0">
                <a:solidFill>
                  <a:srgbClr val="C00000"/>
                </a:solidFill>
                <a:ea typeface="SimSun" pitchFamily="2" charset="-122"/>
                <a:cs typeface="Arial" pitchFamily="34" charset="0"/>
              </a:rPr>
              <a:t>	≤ 2.1%</a:t>
            </a:r>
            <a:endParaRPr lang="ru-RU" sz="2300" dirty="0" smtClean="0">
              <a:solidFill>
                <a:srgbClr val="C00000"/>
              </a:solidFill>
              <a:ea typeface="SimSun" pitchFamily="2" charset="-122"/>
              <a:cs typeface="Arial" pitchFamily="34" charset="0"/>
            </a:endParaRPr>
          </a:p>
        </p:txBody>
      </p:sp>
      <p:sp>
        <p:nvSpPr>
          <p:cNvPr id="16" name="Двойная стрелка вверх/вниз 15"/>
          <p:cNvSpPr/>
          <p:nvPr/>
        </p:nvSpPr>
        <p:spPr>
          <a:xfrm>
            <a:off x="7884368" y="5589240"/>
            <a:ext cx="288032" cy="864096"/>
          </a:xfrm>
          <a:prstGeom prst="up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995936" y="4869160"/>
            <a:ext cx="360040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835696" y="3284984"/>
            <a:ext cx="360040" cy="3600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915816" y="4077072"/>
            <a:ext cx="360040" cy="36004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55576" y="2492896"/>
            <a:ext cx="360040" cy="36004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83568" y="2420888"/>
            <a:ext cx="3384376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err="1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CFS</a:t>
            </a:r>
            <a:r>
              <a:rPr lang="en-US" sz="2300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/FM sufferers</a:t>
            </a:r>
            <a:endParaRPr lang="ru-RU" sz="2300" dirty="0" smtClean="0">
              <a:solidFill>
                <a:prstClr val="black"/>
              </a:solidFill>
              <a:ea typeface="SimSun" pitchFamily="2" charset="-122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07704" y="3212976"/>
            <a:ext cx="345638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err="1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CFS</a:t>
            </a:r>
            <a:r>
              <a:rPr lang="en-US" sz="2300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/FM in remission</a:t>
            </a:r>
            <a:endParaRPr lang="ru-RU" sz="2300" dirty="0" smtClean="0">
              <a:solidFill>
                <a:prstClr val="black"/>
              </a:solidFill>
              <a:ea typeface="SimSun" pitchFamily="2" charset="-122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699792" y="4077072"/>
            <a:ext cx="5544616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 </a:t>
            </a:r>
            <a:endParaRPr lang="ru-RU" sz="2300" dirty="0" smtClean="0">
              <a:solidFill>
                <a:prstClr val="black"/>
              </a:solidFill>
              <a:ea typeface="SimSun" pitchFamily="2" charset="-122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923928" y="4797152"/>
            <a:ext cx="396044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Controls (</a:t>
            </a:r>
            <a:r>
              <a:rPr lang="en-US" sz="2300" dirty="0" err="1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radicular</a:t>
            </a:r>
            <a:r>
              <a:rPr lang="en-US" sz="2300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 pain)</a:t>
            </a:r>
            <a:endParaRPr lang="ru-RU" sz="2300" dirty="0" smtClean="0">
              <a:solidFill>
                <a:prstClr val="black"/>
              </a:solidFill>
              <a:ea typeface="SimSun" pitchFamily="2" charset="-122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699792" y="4005064"/>
            <a:ext cx="396044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Predisposed persons</a:t>
            </a:r>
            <a:endParaRPr lang="ru-RU" sz="2300" dirty="0" smtClean="0">
              <a:solidFill>
                <a:prstClr val="black"/>
              </a:solidFill>
              <a:ea typeface="SimSun" pitchFamily="2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 b="8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/>
        </p:nvGraphicFramePr>
        <p:xfrm>
          <a:off x="0" y="1412776"/>
          <a:ext cx="9144000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51520" y="0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0" indent="-1778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Currently</a:t>
            </a:r>
            <a:r>
              <a:rPr lang="ru-RU" b="1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, </a:t>
            </a:r>
            <a:r>
              <a:rPr lang="ru-RU" b="1" dirty="0" err="1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we</a:t>
            </a:r>
            <a:r>
              <a:rPr lang="ru-RU" b="1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use</a:t>
            </a:r>
            <a:r>
              <a:rPr lang="ru-RU" b="1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4</a:t>
            </a:r>
            <a:r>
              <a:rPr lang="ru-RU" b="1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main</a:t>
            </a:r>
            <a:r>
              <a:rPr lang="en-US" b="1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 key</a:t>
            </a:r>
            <a:r>
              <a:rPr lang="ru-RU" b="1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biomarker</a:t>
            </a:r>
            <a:r>
              <a:rPr lang="en-US" b="1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s to monitor</a:t>
            </a:r>
            <a:r>
              <a:rPr lang="ru-RU" b="1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 CFS </a:t>
            </a:r>
            <a:r>
              <a:rPr lang="ru-RU" b="1" dirty="0" err="1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and</a:t>
            </a:r>
            <a:r>
              <a:rPr lang="ru-RU" b="1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FM patients</a:t>
            </a:r>
            <a:r>
              <a:rPr lang="ru-RU" b="1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:</a:t>
            </a:r>
            <a:endParaRPr lang="ru-RU" b="1" dirty="0" smtClean="0">
              <a:solidFill>
                <a:prstClr val="black"/>
              </a:solidFill>
              <a:cs typeface="Arial" pitchFamily="34" charset="0"/>
            </a:endParaRPr>
          </a:p>
          <a:p>
            <a:pPr marL="177800" lvl="0" indent="-1778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1. </a:t>
            </a:r>
            <a:r>
              <a:rPr lang="ru-RU" dirty="0" err="1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Compliance</a:t>
            </a:r>
            <a:r>
              <a:rPr lang="ru-RU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of </a:t>
            </a:r>
            <a:r>
              <a:rPr lang="ru-RU" dirty="0" err="1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the</a:t>
            </a:r>
            <a:r>
              <a:rPr lang="ru-RU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clinical</a:t>
            </a:r>
            <a:r>
              <a:rPr lang="ru-RU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presentation to the regular </a:t>
            </a:r>
            <a:r>
              <a:rPr lang="ru-RU" dirty="0" err="1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CFS</a:t>
            </a:r>
            <a:r>
              <a:rPr lang="ru-RU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and FM </a:t>
            </a:r>
            <a:r>
              <a:rPr lang="ru-RU" dirty="0" err="1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criteria</a:t>
            </a:r>
            <a:r>
              <a:rPr lang="ru-RU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;</a:t>
            </a:r>
            <a:endParaRPr lang="ru-RU" dirty="0" smtClean="0">
              <a:solidFill>
                <a:prstClr val="black"/>
              </a:solidFill>
              <a:cs typeface="Arial" pitchFamily="34" charset="0"/>
            </a:endParaRPr>
          </a:p>
          <a:p>
            <a:pPr marL="177800" lvl="0" indent="-1778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2. </a:t>
            </a:r>
            <a:r>
              <a:rPr lang="en-US" dirty="0" err="1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SWS</a:t>
            </a:r>
            <a:r>
              <a:rPr lang="en-US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 / </a:t>
            </a:r>
            <a:r>
              <a:rPr lang="ru-RU" dirty="0" err="1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REM</a:t>
            </a:r>
            <a:r>
              <a:rPr lang="ru-RU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sleep</a:t>
            </a:r>
            <a:r>
              <a:rPr lang="en-US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 deficiency (found with night sleep </a:t>
            </a:r>
            <a:r>
              <a:rPr lang="ru-RU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EEG</a:t>
            </a:r>
            <a:r>
              <a:rPr lang="en-US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 or sleep </a:t>
            </a:r>
            <a:r>
              <a:rPr lang="en-US" dirty="0" err="1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questionary</a:t>
            </a:r>
            <a:r>
              <a:rPr lang="en-US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)</a:t>
            </a:r>
            <a:r>
              <a:rPr lang="ru-RU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;</a:t>
            </a:r>
            <a:endParaRPr lang="ru-RU" dirty="0" smtClean="0">
              <a:solidFill>
                <a:prstClr val="black"/>
              </a:solidFill>
              <a:cs typeface="Arial" pitchFamily="34" charset="0"/>
            </a:endParaRPr>
          </a:p>
          <a:p>
            <a:pPr marL="177800" lvl="0" indent="-1778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3. </a:t>
            </a:r>
            <a:r>
              <a:rPr lang="ru-RU" dirty="0" err="1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Increas</a:t>
            </a:r>
            <a:r>
              <a:rPr lang="en-US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e of </a:t>
            </a:r>
            <a:r>
              <a:rPr lang="ru-RU" dirty="0" err="1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percentage</a:t>
            </a:r>
            <a:r>
              <a:rPr lang="ru-RU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of</a:t>
            </a:r>
            <a:r>
              <a:rPr lang="ru-RU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CD</a:t>
            </a:r>
            <a:r>
              <a:rPr lang="ru-RU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19</a:t>
            </a:r>
            <a:r>
              <a:rPr lang="en-US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CD</a:t>
            </a:r>
            <a:r>
              <a:rPr lang="ru-RU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5 </a:t>
            </a:r>
            <a:r>
              <a:rPr lang="ru-RU" dirty="0" err="1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cells</a:t>
            </a:r>
            <a:r>
              <a:rPr lang="ru-RU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to</a:t>
            </a:r>
            <a:r>
              <a:rPr lang="ru-RU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the</a:t>
            </a:r>
            <a:r>
              <a:rPr lang="ru-RU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total</a:t>
            </a:r>
            <a:r>
              <a:rPr lang="ru-RU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 CD19 </a:t>
            </a:r>
            <a:r>
              <a:rPr lang="en-US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subset</a:t>
            </a:r>
            <a:r>
              <a:rPr lang="ru-RU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;</a:t>
            </a:r>
            <a:endParaRPr lang="ru-RU" dirty="0" smtClean="0">
              <a:solidFill>
                <a:prstClr val="black"/>
              </a:solidFill>
              <a:cs typeface="Arial" pitchFamily="34" charset="0"/>
            </a:endParaRPr>
          </a:p>
          <a:p>
            <a:pPr marL="177800" lvl="0" indent="-1778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4. </a:t>
            </a:r>
            <a:r>
              <a:rPr lang="en-US" dirty="0" err="1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Persistance</a:t>
            </a:r>
            <a:r>
              <a:rPr lang="en-US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 of triggering infection.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 b="8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0" y="1844820"/>
          <a:ext cx="9144000" cy="5013179"/>
        </p:xfrm>
        <a:graphic>
          <a:graphicData uri="http://schemas.openxmlformats.org/drawingml/2006/table">
            <a:tbl>
              <a:tblPr/>
              <a:tblGrid>
                <a:gridCol w="6595672"/>
                <a:gridCol w="2548328"/>
              </a:tblGrid>
              <a:tr h="295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50" dirty="0">
                          <a:latin typeface="+mn-lt"/>
                          <a:ea typeface="SimSun"/>
                          <a:cs typeface="Arial"/>
                        </a:rPr>
                        <a:t>Biomarker </a:t>
                      </a:r>
                      <a:endParaRPr lang="ru-RU" sz="1400" kern="50" dirty="0">
                        <a:latin typeface="+mn-lt"/>
                        <a:ea typeface="SimSun"/>
                        <a:cs typeface="Mangal"/>
                      </a:endParaRPr>
                    </a:p>
                  </a:txBody>
                  <a:tcPr marL="60240" marR="60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50">
                          <a:latin typeface="+mn-lt"/>
                          <a:ea typeface="SimSun"/>
                          <a:cs typeface="Arial"/>
                        </a:rPr>
                        <a:t>Scores</a:t>
                      </a:r>
                      <a:endParaRPr lang="ru-RU" sz="1400" kern="50">
                        <a:latin typeface="+mn-lt"/>
                        <a:ea typeface="SimSun"/>
                        <a:cs typeface="Mangal"/>
                      </a:endParaRPr>
                    </a:p>
                  </a:txBody>
                  <a:tcPr marL="60240" marR="60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1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50" dirty="0">
                          <a:latin typeface="+mn-lt"/>
                          <a:ea typeface="SimSun"/>
                          <a:cs typeface="Arial"/>
                        </a:rPr>
                        <a:t>Average number of active pairs of </a:t>
                      </a:r>
                      <a:r>
                        <a:rPr lang="en-US" sz="1400" b="1" kern="50" dirty="0">
                          <a:latin typeface="+mn-lt"/>
                          <a:ea typeface="SimSun"/>
                          <a:cs typeface="Arial"/>
                        </a:rPr>
                        <a:t>tender points</a:t>
                      </a:r>
                      <a:endParaRPr lang="ru-RU" sz="1400" kern="50" dirty="0">
                        <a:latin typeface="+mn-lt"/>
                        <a:ea typeface="SimSun"/>
                        <a:cs typeface="Mangal"/>
                      </a:endParaRPr>
                    </a:p>
                  </a:txBody>
                  <a:tcPr marL="60240" marR="60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50" dirty="0">
                          <a:latin typeface="+mn-lt"/>
                          <a:ea typeface="SimSun"/>
                          <a:cs typeface="Arial"/>
                        </a:rPr>
                        <a:t>Number of pairs </a:t>
                      </a:r>
                      <a:r>
                        <a:rPr lang="ru-RU" sz="1400" kern="50" dirty="0" err="1">
                          <a:latin typeface="+mn-lt"/>
                          <a:ea typeface="SimSun"/>
                          <a:cs typeface="Arial"/>
                        </a:rPr>
                        <a:t>х</a:t>
                      </a:r>
                      <a:r>
                        <a:rPr lang="ru-RU" sz="1400" kern="50" dirty="0">
                          <a:latin typeface="+mn-lt"/>
                          <a:ea typeface="SimSun"/>
                          <a:cs typeface="Arial"/>
                        </a:rPr>
                        <a:t> </a:t>
                      </a:r>
                      <a:r>
                        <a:rPr lang="en-US" sz="1400" kern="50" dirty="0">
                          <a:latin typeface="+mn-lt"/>
                          <a:ea typeface="SimSun"/>
                          <a:cs typeface="Arial"/>
                        </a:rPr>
                        <a:t>0.5</a:t>
                      </a:r>
                      <a:endParaRPr lang="ru-RU" sz="1400" kern="50" dirty="0">
                        <a:latin typeface="+mn-lt"/>
                        <a:ea typeface="SimSun"/>
                        <a:cs typeface="Mangal"/>
                      </a:endParaRPr>
                    </a:p>
                  </a:txBody>
                  <a:tcPr marL="60240" marR="60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61000"/>
                      </a:schemeClr>
                    </a:solidFill>
                  </a:tcPr>
                </a:tc>
              </a:tr>
              <a:tr h="2951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50" dirty="0">
                          <a:latin typeface="+mn-lt"/>
                          <a:ea typeface="SimSun"/>
                          <a:cs typeface="Arial"/>
                        </a:rPr>
                        <a:t>Abnormal </a:t>
                      </a:r>
                      <a:r>
                        <a:rPr lang="en-US" sz="1400" b="1" kern="50" dirty="0" smtClean="0">
                          <a:latin typeface="+mn-lt"/>
                          <a:ea typeface="SimSun"/>
                          <a:cs typeface="Arial"/>
                        </a:rPr>
                        <a:t> slow  wave sleep / REM-sleep</a:t>
                      </a:r>
                      <a:endParaRPr lang="ru-RU" sz="1400" kern="50" dirty="0">
                        <a:latin typeface="+mn-lt"/>
                        <a:ea typeface="SimSun"/>
                        <a:cs typeface="Mangal"/>
                      </a:endParaRPr>
                    </a:p>
                  </a:txBody>
                  <a:tcPr marL="60240" marR="60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latin typeface="+mn-lt"/>
                          <a:ea typeface="SimSun"/>
                          <a:cs typeface="Arial"/>
                        </a:rPr>
                        <a:t>2</a:t>
                      </a:r>
                      <a:endParaRPr lang="ru-RU" sz="1400" kern="50" dirty="0">
                        <a:latin typeface="+mn-lt"/>
                        <a:ea typeface="SimSun"/>
                        <a:cs typeface="Mangal"/>
                      </a:endParaRPr>
                    </a:p>
                  </a:txBody>
                  <a:tcPr marL="60240" marR="60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F"/>
                    </a:solidFill>
                  </a:tcPr>
                </a:tc>
              </a:tr>
              <a:tr h="3096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50" dirty="0" smtClean="0">
                          <a:latin typeface="+mn-lt"/>
                          <a:ea typeface="SimSun"/>
                          <a:cs typeface="Arial"/>
                        </a:rPr>
                        <a:t>% </a:t>
                      </a:r>
                      <a:r>
                        <a:rPr lang="en-US" sz="1400" b="1" kern="50" dirty="0">
                          <a:latin typeface="+mn-lt"/>
                          <a:ea typeface="SimSun"/>
                          <a:cs typeface="Arial"/>
                        </a:rPr>
                        <a:t>CD19CD5</a:t>
                      </a:r>
                      <a:r>
                        <a:rPr lang="en-US" sz="1400" kern="50" dirty="0">
                          <a:latin typeface="+mn-lt"/>
                          <a:ea typeface="SimSun"/>
                          <a:cs typeface="Arial"/>
                        </a:rPr>
                        <a:t> relative to the total amount of CD19 </a:t>
                      </a:r>
                      <a:r>
                        <a:rPr lang="en-US" sz="1400" kern="50" dirty="0" smtClean="0">
                          <a:latin typeface="+mn-lt"/>
                          <a:ea typeface="SimSun"/>
                          <a:cs typeface="Arial"/>
                        </a:rPr>
                        <a:t>(normal rate </a:t>
                      </a:r>
                      <a:r>
                        <a:rPr lang="en-US" sz="1400" kern="50" dirty="0">
                          <a:latin typeface="+mn-lt"/>
                          <a:ea typeface="SimSun"/>
                          <a:cs typeface="Arial"/>
                        </a:rPr>
                        <a:t>2.1%)</a:t>
                      </a:r>
                      <a:endParaRPr lang="ru-RU" sz="1400" kern="50" dirty="0">
                        <a:latin typeface="+mn-lt"/>
                        <a:ea typeface="SimSun"/>
                        <a:cs typeface="Mangal"/>
                      </a:endParaRPr>
                    </a:p>
                  </a:txBody>
                  <a:tcPr marL="60240" marR="60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50" dirty="0" smtClean="0">
                          <a:latin typeface="+mn-lt"/>
                          <a:ea typeface="SimSun"/>
                          <a:cs typeface="Arial"/>
                        </a:rPr>
                        <a:t>X - 2.1</a:t>
                      </a:r>
                      <a:endParaRPr lang="ru-RU" sz="1400" kern="50" dirty="0">
                        <a:latin typeface="+mn-lt"/>
                        <a:ea typeface="SimSun"/>
                        <a:cs typeface="Mangal"/>
                      </a:endParaRPr>
                    </a:p>
                  </a:txBody>
                  <a:tcPr marL="60240" marR="60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18000"/>
                      </a:srgbClr>
                    </a:solidFill>
                  </a:tcPr>
                </a:tc>
              </a:tr>
              <a:tr h="2951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50" dirty="0">
                          <a:latin typeface="+mn-lt"/>
                          <a:ea typeface="SimSun"/>
                          <a:cs typeface="Arial"/>
                        </a:rPr>
                        <a:t>HSV</a:t>
                      </a:r>
                      <a:r>
                        <a:rPr lang="en-US" sz="1400" kern="50" dirty="0">
                          <a:latin typeface="+mn-lt"/>
                          <a:ea typeface="SimSun"/>
                          <a:cs typeface="Arial"/>
                        </a:rPr>
                        <a:t> in saliva and / or urine (PCR</a:t>
                      </a:r>
                      <a:r>
                        <a:rPr lang="en-US" sz="1400" kern="50" dirty="0" smtClean="0">
                          <a:latin typeface="+mn-lt"/>
                          <a:ea typeface="SimSun"/>
                          <a:cs typeface="Arial"/>
                        </a:rPr>
                        <a:t>)</a:t>
                      </a:r>
                      <a:endParaRPr lang="ru-RU" sz="1400" kern="50" dirty="0">
                        <a:latin typeface="+mn-lt"/>
                        <a:ea typeface="SimSun"/>
                        <a:cs typeface="Mangal"/>
                      </a:endParaRPr>
                    </a:p>
                  </a:txBody>
                  <a:tcPr marL="60240" marR="60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50" dirty="0">
                          <a:latin typeface="+mn-lt"/>
                          <a:ea typeface="SimSun"/>
                          <a:cs typeface="Arial"/>
                        </a:rPr>
                        <a:t>0.5</a:t>
                      </a:r>
                      <a:endParaRPr lang="ru-RU" sz="1400" kern="50" dirty="0">
                        <a:latin typeface="+mn-lt"/>
                        <a:ea typeface="SimSun"/>
                        <a:cs typeface="Mangal"/>
                      </a:endParaRPr>
                    </a:p>
                  </a:txBody>
                  <a:tcPr marL="60240" marR="60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21000"/>
                      </a:srgbClr>
                    </a:solidFill>
                  </a:tcPr>
                </a:tc>
              </a:tr>
              <a:tr h="2951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50" dirty="0">
                          <a:latin typeface="+mn-lt"/>
                          <a:ea typeface="SimSun"/>
                          <a:cs typeface="Arial"/>
                        </a:rPr>
                        <a:t>HHV6</a:t>
                      </a:r>
                      <a:r>
                        <a:rPr lang="en-US" sz="1400" kern="50" dirty="0">
                          <a:latin typeface="+mn-lt"/>
                          <a:ea typeface="SimSun"/>
                          <a:cs typeface="Arial"/>
                        </a:rPr>
                        <a:t> in saliva and / or urine (</a:t>
                      </a:r>
                      <a:r>
                        <a:rPr lang="en-US" sz="1400" kern="50" dirty="0" smtClean="0">
                          <a:latin typeface="+mn-lt"/>
                          <a:ea typeface="SimSun"/>
                          <a:cs typeface="Arial"/>
                        </a:rPr>
                        <a:t>PCR)</a:t>
                      </a:r>
                      <a:endParaRPr lang="ru-RU" sz="1400" kern="50" dirty="0">
                        <a:latin typeface="+mn-lt"/>
                        <a:ea typeface="SimSun"/>
                        <a:cs typeface="Mangal"/>
                      </a:endParaRPr>
                    </a:p>
                  </a:txBody>
                  <a:tcPr marL="60240" marR="60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50" dirty="0" smtClean="0">
                          <a:latin typeface="+mn-lt"/>
                          <a:ea typeface="SimSun"/>
                          <a:cs typeface="Arial"/>
                        </a:rPr>
                        <a:t>1</a:t>
                      </a:r>
                      <a:endParaRPr lang="ru-RU" sz="1400" kern="50" dirty="0">
                        <a:latin typeface="+mn-lt"/>
                        <a:ea typeface="SimSun"/>
                        <a:cs typeface="Mangal"/>
                      </a:endParaRPr>
                    </a:p>
                  </a:txBody>
                  <a:tcPr marL="60240" marR="60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21000"/>
                      </a:srgbClr>
                    </a:solidFill>
                  </a:tcPr>
                </a:tc>
              </a:tr>
              <a:tr h="2951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50" dirty="0">
                          <a:latin typeface="+mn-lt"/>
                          <a:ea typeface="SimSun"/>
                          <a:cs typeface="Arial"/>
                        </a:rPr>
                        <a:t>CMV</a:t>
                      </a:r>
                      <a:r>
                        <a:rPr lang="en-US" sz="1400" kern="50" dirty="0">
                          <a:latin typeface="+mn-lt"/>
                          <a:ea typeface="SimSun"/>
                          <a:cs typeface="Arial"/>
                        </a:rPr>
                        <a:t> in saliva and / or urine (PCR</a:t>
                      </a:r>
                      <a:r>
                        <a:rPr lang="en-US" sz="1400" kern="50" dirty="0" smtClean="0">
                          <a:latin typeface="+mn-lt"/>
                          <a:ea typeface="SimSun"/>
                          <a:cs typeface="Arial"/>
                        </a:rPr>
                        <a:t>)</a:t>
                      </a:r>
                      <a:endParaRPr lang="ru-RU" sz="1400" kern="50" dirty="0">
                        <a:latin typeface="+mn-lt"/>
                        <a:ea typeface="SimSun"/>
                        <a:cs typeface="Mangal"/>
                      </a:endParaRPr>
                    </a:p>
                  </a:txBody>
                  <a:tcPr marL="60240" marR="60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latin typeface="+mn-lt"/>
                          <a:ea typeface="SimSun"/>
                          <a:cs typeface="Arial"/>
                        </a:rPr>
                        <a:t>2</a:t>
                      </a:r>
                      <a:endParaRPr lang="ru-RU" sz="1400" kern="50">
                        <a:latin typeface="+mn-lt"/>
                        <a:ea typeface="SimSun"/>
                        <a:cs typeface="Mangal"/>
                      </a:endParaRPr>
                    </a:p>
                  </a:txBody>
                  <a:tcPr marL="60240" marR="60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21000"/>
                      </a:srgbClr>
                    </a:solidFill>
                  </a:tcPr>
                </a:tc>
              </a:tr>
              <a:tr h="2951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50" dirty="0">
                          <a:latin typeface="+mn-lt"/>
                          <a:ea typeface="SimSun"/>
                          <a:cs typeface="Arial"/>
                        </a:rPr>
                        <a:t>EBV</a:t>
                      </a:r>
                      <a:r>
                        <a:rPr lang="en-US" sz="1400" kern="50" dirty="0">
                          <a:latin typeface="+mn-lt"/>
                          <a:ea typeface="SimSun"/>
                          <a:cs typeface="Arial"/>
                        </a:rPr>
                        <a:t> in saliva and / or urine (PCR</a:t>
                      </a:r>
                      <a:r>
                        <a:rPr lang="en-US" sz="1400" kern="50" dirty="0" smtClean="0">
                          <a:latin typeface="+mn-lt"/>
                          <a:ea typeface="SimSun"/>
                          <a:cs typeface="Arial"/>
                        </a:rPr>
                        <a:t>)</a:t>
                      </a:r>
                      <a:endParaRPr lang="ru-RU" sz="1400" kern="50" dirty="0">
                        <a:latin typeface="+mn-lt"/>
                        <a:ea typeface="SimSun"/>
                        <a:cs typeface="Mangal"/>
                      </a:endParaRPr>
                    </a:p>
                  </a:txBody>
                  <a:tcPr marL="60240" marR="60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latin typeface="+mn-lt"/>
                          <a:ea typeface="SimSun"/>
                          <a:cs typeface="Arial"/>
                        </a:rPr>
                        <a:t>1</a:t>
                      </a:r>
                      <a:endParaRPr lang="ru-RU" sz="1400" kern="50" dirty="0">
                        <a:latin typeface="+mn-lt"/>
                        <a:ea typeface="SimSun"/>
                        <a:cs typeface="Mangal"/>
                      </a:endParaRPr>
                    </a:p>
                  </a:txBody>
                  <a:tcPr marL="60240" marR="60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21000"/>
                      </a:srgbClr>
                    </a:solidFill>
                  </a:tcPr>
                </a:tc>
              </a:tr>
              <a:tr h="333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50" dirty="0">
                          <a:latin typeface="+mn-lt"/>
                          <a:ea typeface="SimSun"/>
                          <a:cs typeface="Arial"/>
                        </a:rPr>
                        <a:t>Chlamydia </a:t>
                      </a:r>
                      <a:r>
                        <a:rPr lang="en-US" sz="1400" b="1" kern="50" dirty="0" err="1">
                          <a:latin typeface="+mn-lt"/>
                          <a:ea typeface="SimSun"/>
                          <a:cs typeface="Arial"/>
                        </a:rPr>
                        <a:t>trachomatis</a:t>
                      </a:r>
                      <a:r>
                        <a:rPr lang="en-US" sz="1400" b="1" kern="50" dirty="0">
                          <a:latin typeface="+mn-lt"/>
                          <a:ea typeface="SimSun"/>
                          <a:cs typeface="Arial"/>
                        </a:rPr>
                        <a:t> / pneumonia</a:t>
                      </a:r>
                      <a:r>
                        <a:rPr lang="en-US" sz="1400" kern="50" dirty="0">
                          <a:latin typeface="+mn-lt"/>
                          <a:ea typeface="SimSun"/>
                          <a:cs typeface="Arial"/>
                        </a:rPr>
                        <a:t>, positive </a:t>
                      </a:r>
                      <a:r>
                        <a:rPr lang="en-US" sz="1400" kern="50" dirty="0" err="1">
                          <a:latin typeface="+mn-lt"/>
                          <a:ea typeface="SimSun"/>
                          <a:cs typeface="Arial"/>
                        </a:rPr>
                        <a:t>IgM</a:t>
                      </a:r>
                      <a:r>
                        <a:rPr lang="en-US" sz="1400" kern="50" dirty="0">
                          <a:latin typeface="+mn-lt"/>
                          <a:ea typeface="SimSun"/>
                          <a:cs typeface="Arial"/>
                        </a:rPr>
                        <a:t> or </a:t>
                      </a:r>
                      <a:r>
                        <a:rPr lang="en-US" sz="1400" kern="50" dirty="0" err="1">
                          <a:latin typeface="+mn-lt"/>
                          <a:ea typeface="SimSun"/>
                          <a:cs typeface="Arial"/>
                        </a:rPr>
                        <a:t>IgA</a:t>
                      </a:r>
                      <a:r>
                        <a:rPr lang="en-US" sz="1400" kern="50" dirty="0">
                          <a:latin typeface="+mn-lt"/>
                          <a:ea typeface="SimSun"/>
                          <a:cs typeface="Arial"/>
                        </a:rPr>
                        <a:t> in blood </a:t>
                      </a:r>
                      <a:r>
                        <a:rPr lang="en-US" sz="1400" kern="50" dirty="0" smtClean="0">
                          <a:latin typeface="+mn-lt"/>
                          <a:ea typeface="SimSun"/>
                          <a:cs typeface="Arial"/>
                        </a:rPr>
                        <a:t>plasma</a:t>
                      </a:r>
                      <a:endParaRPr lang="ru-RU" sz="1400" kern="50" dirty="0">
                        <a:latin typeface="+mn-lt"/>
                        <a:ea typeface="SimSun"/>
                        <a:cs typeface="Mangal"/>
                      </a:endParaRPr>
                    </a:p>
                  </a:txBody>
                  <a:tcPr marL="60240" marR="60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latin typeface="+mn-lt"/>
                          <a:ea typeface="SimSun"/>
                          <a:cs typeface="Arial"/>
                        </a:rPr>
                        <a:t>2</a:t>
                      </a:r>
                      <a:endParaRPr lang="ru-RU" sz="1400" kern="50" dirty="0">
                        <a:latin typeface="+mn-lt"/>
                        <a:ea typeface="SimSun"/>
                        <a:cs typeface="Mangal"/>
                      </a:endParaRPr>
                    </a:p>
                  </a:txBody>
                  <a:tcPr marL="60240" marR="60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21000"/>
                      </a:srgbClr>
                    </a:solidFill>
                  </a:tcPr>
                </a:tc>
              </a:tr>
              <a:tr h="274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50" dirty="0" err="1">
                          <a:latin typeface="+mn-lt"/>
                          <a:ea typeface="SimSun"/>
                          <a:cs typeface="Arial"/>
                        </a:rPr>
                        <a:t>Mycoplasma</a:t>
                      </a:r>
                      <a:r>
                        <a:rPr lang="en-US" sz="1400" b="1" kern="50" dirty="0">
                          <a:latin typeface="+mn-lt"/>
                          <a:ea typeface="SimSun"/>
                          <a:cs typeface="Arial"/>
                        </a:rPr>
                        <a:t> </a:t>
                      </a:r>
                      <a:r>
                        <a:rPr lang="en-US" sz="1400" b="1" kern="50" dirty="0" err="1">
                          <a:latin typeface="+mn-lt"/>
                          <a:ea typeface="SimSun"/>
                          <a:cs typeface="Arial"/>
                        </a:rPr>
                        <a:t>hominis</a:t>
                      </a:r>
                      <a:r>
                        <a:rPr lang="en-US" sz="1400" b="1" kern="50" dirty="0">
                          <a:latin typeface="+mn-lt"/>
                          <a:ea typeface="SimSun"/>
                          <a:cs typeface="Arial"/>
                        </a:rPr>
                        <a:t> / pneumonia</a:t>
                      </a:r>
                      <a:r>
                        <a:rPr lang="en-US" sz="1400" kern="50" dirty="0">
                          <a:latin typeface="+mn-lt"/>
                          <a:ea typeface="SimSun"/>
                          <a:cs typeface="Arial"/>
                        </a:rPr>
                        <a:t>, </a:t>
                      </a:r>
                      <a:r>
                        <a:rPr lang="en-US" sz="1400" kern="50" dirty="0" smtClean="0">
                          <a:latin typeface="+mn-lt"/>
                          <a:ea typeface="SimSun"/>
                          <a:cs typeface="Arial"/>
                        </a:rPr>
                        <a:t>positive </a:t>
                      </a:r>
                      <a:r>
                        <a:rPr lang="en-US" sz="1400" kern="50" dirty="0" err="1" smtClean="0">
                          <a:latin typeface="+mn-lt"/>
                          <a:ea typeface="SimSun"/>
                          <a:cs typeface="Arial"/>
                        </a:rPr>
                        <a:t>IgM</a:t>
                      </a:r>
                      <a:r>
                        <a:rPr lang="en-US" sz="1400" kern="50" dirty="0" smtClean="0">
                          <a:latin typeface="+mn-lt"/>
                          <a:ea typeface="SimSun"/>
                          <a:cs typeface="Arial"/>
                        </a:rPr>
                        <a:t> or </a:t>
                      </a:r>
                      <a:r>
                        <a:rPr lang="en-US" sz="1400" kern="50" dirty="0" err="1" smtClean="0">
                          <a:latin typeface="+mn-lt"/>
                          <a:ea typeface="SimSun"/>
                          <a:cs typeface="Arial"/>
                        </a:rPr>
                        <a:t>IgA</a:t>
                      </a:r>
                      <a:r>
                        <a:rPr lang="en-US" sz="1400" kern="50" dirty="0" smtClean="0">
                          <a:latin typeface="+mn-lt"/>
                          <a:ea typeface="SimSun"/>
                          <a:cs typeface="Arial"/>
                        </a:rPr>
                        <a:t> in blood plasma</a:t>
                      </a:r>
                      <a:endParaRPr lang="ru-RU" sz="1400" kern="50" dirty="0">
                        <a:latin typeface="+mn-lt"/>
                        <a:ea typeface="SimSun"/>
                        <a:cs typeface="Mangal"/>
                      </a:endParaRPr>
                    </a:p>
                  </a:txBody>
                  <a:tcPr marL="60240" marR="60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latin typeface="+mn-lt"/>
                          <a:ea typeface="SimSun"/>
                          <a:cs typeface="Arial"/>
                        </a:rPr>
                        <a:t>2</a:t>
                      </a:r>
                      <a:endParaRPr lang="ru-RU" sz="1400" kern="50" dirty="0">
                        <a:latin typeface="+mn-lt"/>
                        <a:ea typeface="SimSun"/>
                        <a:cs typeface="Mangal"/>
                      </a:endParaRPr>
                    </a:p>
                  </a:txBody>
                  <a:tcPr marL="60240" marR="60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21000"/>
                      </a:srgbClr>
                    </a:solidFill>
                  </a:tcPr>
                </a:tc>
              </a:tr>
              <a:tr h="2957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50" dirty="0" err="1">
                          <a:latin typeface="+mn-lt"/>
                          <a:ea typeface="SimSun"/>
                          <a:cs typeface="Arial"/>
                        </a:rPr>
                        <a:t>Borrelia</a:t>
                      </a:r>
                      <a:r>
                        <a:rPr lang="en-US" sz="1400" b="1" kern="50" dirty="0">
                          <a:latin typeface="+mn-lt"/>
                          <a:ea typeface="SimSun"/>
                          <a:cs typeface="Arial"/>
                        </a:rPr>
                        <a:t> </a:t>
                      </a:r>
                      <a:r>
                        <a:rPr lang="en-US" sz="1400" b="1" kern="50" dirty="0" err="1">
                          <a:latin typeface="+mn-lt"/>
                          <a:ea typeface="SimSun"/>
                          <a:cs typeface="Arial"/>
                        </a:rPr>
                        <a:t>burgoferi</a:t>
                      </a:r>
                      <a:r>
                        <a:rPr lang="en-US" sz="1400" b="1" kern="50" dirty="0">
                          <a:latin typeface="+mn-lt"/>
                          <a:ea typeface="SimSun"/>
                          <a:cs typeface="Arial"/>
                        </a:rPr>
                        <a:t> / </a:t>
                      </a:r>
                      <a:r>
                        <a:rPr lang="en-US" sz="1400" b="1" kern="50" dirty="0" err="1">
                          <a:latin typeface="+mn-lt"/>
                          <a:ea typeface="SimSun"/>
                          <a:cs typeface="Arial"/>
                        </a:rPr>
                        <a:t>garinii</a:t>
                      </a:r>
                      <a:r>
                        <a:rPr lang="en-US" sz="1400" b="1" kern="50" dirty="0">
                          <a:latin typeface="+mn-lt"/>
                          <a:ea typeface="SimSun"/>
                          <a:cs typeface="Arial"/>
                        </a:rPr>
                        <a:t> / </a:t>
                      </a:r>
                      <a:r>
                        <a:rPr lang="en-US" sz="1400" b="1" kern="50" dirty="0" err="1">
                          <a:latin typeface="+mn-lt"/>
                          <a:ea typeface="SimSun"/>
                          <a:cs typeface="Arial"/>
                        </a:rPr>
                        <a:t>afzelii</a:t>
                      </a:r>
                      <a:r>
                        <a:rPr lang="en-US" sz="1400" kern="50" dirty="0">
                          <a:latin typeface="+mn-lt"/>
                          <a:ea typeface="SimSun"/>
                          <a:cs typeface="Arial"/>
                        </a:rPr>
                        <a:t> - positive western blot or </a:t>
                      </a:r>
                      <a:r>
                        <a:rPr lang="en-US" sz="1400" kern="50" dirty="0" err="1" smtClean="0">
                          <a:latin typeface="+mn-lt"/>
                          <a:ea typeface="SimSun"/>
                          <a:cs typeface="Arial"/>
                        </a:rPr>
                        <a:t>immunochip</a:t>
                      </a:r>
                      <a:endParaRPr lang="ru-RU" sz="1400" kern="50" dirty="0">
                        <a:latin typeface="+mn-lt"/>
                        <a:ea typeface="SimSun"/>
                        <a:cs typeface="Mangal"/>
                      </a:endParaRPr>
                    </a:p>
                  </a:txBody>
                  <a:tcPr marL="60240" marR="60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latin typeface="+mn-lt"/>
                          <a:ea typeface="SimSun"/>
                          <a:cs typeface="Arial"/>
                        </a:rPr>
                        <a:t>4</a:t>
                      </a:r>
                      <a:endParaRPr lang="ru-RU" sz="1400" kern="50" dirty="0">
                        <a:latin typeface="+mn-lt"/>
                        <a:ea typeface="SimSun"/>
                        <a:cs typeface="Mangal"/>
                      </a:endParaRPr>
                    </a:p>
                  </a:txBody>
                  <a:tcPr marL="60240" marR="60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21000"/>
                      </a:srgbClr>
                    </a:solidFill>
                  </a:tcPr>
                </a:tc>
              </a:tr>
              <a:tr h="2951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50" dirty="0">
                          <a:latin typeface="+mn-lt"/>
                          <a:ea typeface="SimSun"/>
                          <a:cs typeface="Arial"/>
                        </a:rPr>
                        <a:t>High </a:t>
                      </a:r>
                      <a:r>
                        <a:rPr lang="en-US" sz="1400" b="1" kern="50" dirty="0" err="1">
                          <a:latin typeface="+mn-lt"/>
                          <a:ea typeface="SimSun"/>
                          <a:cs typeface="Arial"/>
                        </a:rPr>
                        <a:t>Antistreptolysin</a:t>
                      </a:r>
                      <a:r>
                        <a:rPr lang="en-US" sz="1400" b="1" kern="50" dirty="0">
                          <a:latin typeface="+mn-lt"/>
                          <a:ea typeface="SimSun"/>
                          <a:cs typeface="Arial"/>
                        </a:rPr>
                        <a:t> «</a:t>
                      </a:r>
                      <a:r>
                        <a:rPr lang="ru-RU" sz="1400" b="1" kern="50" dirty="0">
                          <a:latin typeface="+mn-lt"/>
                          <a:ea typeface="SimSun"/>
                          <a:cs typeface="Arial"/>
                        </a:rPr>
                        <a:t>О</a:t>
                      </a:r>
                      <a:r>
                        <a:rPr lang="en-US" sz="1400" b="1" kern="50" dirty="0" smtClean="0">
                          <a:latin typeface="+mn-lt"/>
                          <a:ea typeface="SimSun"/>
                          <a:cs typeface="Arial"/>
                        </a:rPr>
                        <a:t>»</a:t>
                      </a:r>
                      <a:endParaRPr lang="ru-RU" sz="1400" kern="50" dirty="0">
                        <a:latin typeface="+mn-lt"/>
                        <a:ea typeface="SimSun"/>
                        <a:cs typeface="Mangal"/>
                      </a:endParaRPr>
                    </a:p>
                  </a:txBody>
                  <a:tcPr marL="60240" marR="60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latin typeface="+mn-lt"/>
                          <a:ea typeface="SimSun"/>
                          <a:cs typeface="Arial"/>
                        </a:rPr>
                        <a:t>1</a:t>
                      </a:r>
                      <a:endParaRPr lang="ru-RU" sz="1400" kern="50" dirty="0">
                        <a:latin typeface="+mn-lt"/>
                        <a:ea typeface="SimSun"/>
                        <a:cs typeface="Mangal"/>
                      </a:endParaRPr>
                    </a:p>
                  </a:txBody>
                  <a:tcPr marL="60240" marR="60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21000"/>
                      </a:srgbClr>
                    </a:solidFill>
                  </a:tcPr>
                </a:tc>
              </a:tr>
              <a:tr h="3403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50" dirty="0">
                          <a:latin typeface="+mn-lt"/>
                          <a:ea typeface="SimSun"/>
                          <a:cs typeface="Arial"/>
                        </a:rPr>
                        <a:t>Hepatitis B, C, D, G</a:t>
                      </a:r>
                      <a:r>
                        <a:rPr lang="en-US" sz="1400" kern="50" dirty="0">
                          <a:latin typeface="+mn-lt"/>
                          <a:ea typeface="SimSun"/>
                          <a:cs typeface="Arial"/>
                        </a:rPr>
                        <a:t>, infection with one / two types of </a:t>
                      </a:r>
                      <a:r>
                        <a:rPr lang="en-US" sz="1400" kern="50" dirty="0" smtClean="0">
                          <a:latin typeface="+mn-lt"/>
                          <a:ea typeface="SimSun"/>
                          <a:cs typeface="Arial"/>
                        </a:rPr>
                        <a:t>viruses</a:t>
                      </a:r>
                      <a:endParaRPr lang="ru-RU" sz="1400" kern="50" dirty="0">
                        <a:latin typeface="+mn-lt"/>
                        <a:ea typeface="SimSun"/>
                        <a:cs typeface="Mangal"/>
                      </a:endParaRPr>
                    </a:p>
                  </a:txBody>
                  <a:tcPr marL="60240" marR="60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latin typeface="+mn-lt"/>
                          <a:ea typeface="SimSun"/>
                          <a:cs typeface="Arial"/>
                        </a:rPr>
                        <a:t>4</a:t>
                      </a:r>
                      <a:endParaRPr lang="ru-RU" sz="1400" kern="50" dirty="0">
                        <a:latin typeface="+mn-lt"/>
                        <a:ea typeface="SimSun"/>
                        <a:cs typeface="Mangal"/>
                      </a:endParaRPr>
                    </a:p>
                  </a:txBody>
                  <a:tcPr marL="60240" marR="60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21000"/>
                      </a:srgbClr>
                    </a:solidFill>
                  </a:tcPr>
                </a:tc>
              </a:tr>
              <a:tr h="2951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50" dirty="0" err="1">
                          <a:latin typeface="+mn-lt"/>
                          <a:ea typeface="SimSun"/>
                          <a:cs typeface="Arial"/>
                        </a:rPr>
                        <a:t>Yersinia</a:t>
                      </a:r>
                      <a:r>
                        <a:rPr lang="en-US" sz="1400" b="1" kern="50" dirty="0">
                          <a:latin typeface="+mn-lt"/>
                          <a:ea typeface="SimSun"/>
                          <a:cs typeface="Arial"/>
                        </a:rPr>
                        <a:t> </a:t>
                      </a:r>
                      <a:r>
                        <a:rPr lang="en-US" sz="1400" b="1" kern="50" dirty="0" err="1">
                          <a:latin typeface="+mn-lt"/>
                          <a:ea typeface="SimSun"/>
                          <a:cs typeface="Arial"/>
                        </a:rPr>
                        <a:t>enterocolitica</a:t>
                      </a:r>
                      <a:r>
                        <a:rPr lang="en-US" sz="1400" kern="50" dirty="0" smtClean="0">
                          <a:latin typeface="+mn-lt"/>
                          <a:ea typeface="SimSun"/>
                          <a:cs typeface="Arial"/>
                        </a:rPr>
                        <a:t>, positive </a:t>
                      </a:r>
                      <a:r>
                        <a:rPr lang="en-US" sz="1400" kern="50" dirty="0" err="1" smtClean="0">
                          <a:latin typeface="+mn-lt"/>
                          <a:ea typeface="SimSun"/>
                          <a:cs typeface="Arial"/>
                        </a:rPr>
                        <a:t>IgA</a:t>
                      </a:r>
                      <a:r>
                        <a:rPr lang="en-US" sz="1400" kern="50" dirty="0" smtClean="0">
                          <a:latin typeface="+mn-lt"/>
                          <a:ea typeface="SimSun"/>
                          <a:cs typeface="Arial"/>
                        </a:rPr>
                        <a:t> in blood plasma</a:t>
                      </a:r>
                      <a:endParaRPr lang="ru-RU" sz="1400" kern="50" dirty="0">
                        <a:latin typeface="+mn-lt"/>
                        <a:ea typeface="SimSun"/>
                        <a:cs typeface="Mangal"/>
                      </a:endParaRPr>
                    </a:p>
                  </a:txBody>
                  <a:tcPr marL="60240" marR="60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latin typeface="+mn-lt"/>
                          <a:ea typeface="SimSun"/>
                          <a:cs typeface="Arial"/>
                        </a:rPr>
                        <a:t>1</a:t>
                      </a:r>
                      <a:endParaRPr lang="ru-RU" sz="1400" kern="50" dirty="0">
                        <a:latin typeface="+mn-lt"/>
                        <a:ea typeface="SimSun"/>
                        <a:cs typeface="Mangal"/>
                      </a:endParaRPr>
                    </a:p>
                  </a:txBody>
                  <a:tcPr marL="60240" marR="60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21000"/>
                      </a:srgbClr>
                    </a:solidFill>
                  </a:tcPr>
                </a:tc>
              </a:tr>
              <a:tr h="8029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50" dirty="0" smtClean="0">
                          <a:latin typeface="+mn-lt"/>
                          <a:ea typeface="SimSun"/>
                          <a:cs typeface="Arial"/>
                        </a:rPr>
                        <a:t>                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50" dirty="0" smtClean="0">
                          <a:latin typeface="+mn-lt"/>
                          <a:ea typeface="SimSun"/>
                          <a:cs typeface="Arial"/>
                        </a:rPr>
                        <a:t>Integrated </a:t>
                      </a:r>
                      <a:r>
                        <a:rPr lang="en-US" sz="1400" b="1" kern="50" dirty="0">
                          <a:latin typeface="+mn-lt"/>
                          <a:ea typeface="SimSun"/>
                          <a:cs typeface="Arial"/>
                        </a:rPr>
                        <a:t>index</a:t>
                      </a:r>
                      <a:endParaRPr lang="ru-RU" sz="1400" kern="50" dirty="0">
                        <a:latin typeface="+mn-lt"/>
                        <a:ea typeface="SimSun"/>
                        <a:cs typeface="Mangal"/>
                      </a:endParaRPr>
                    </a:p>
                  </a:txBody>
                  <a:tcPr marL="30678" marR="30678" marT="30678" marB="306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50" dirty="0">
                          <a:latin typeface="+mn-lt"/>
                          <a:ea typeface="SimSun"/>
                          <a:cs typeface="Arial"/>
                        </a:rPr>
                        <a:t>Mild - up to 11 scores</a:t>
                      </a:r>
                      <a:endParaRPr lang="ru-RU" sz="1400" kern="50" dirty="0">
                        <a:latin typeface="+mn-lt"/>
                        <a:ea typeface="SimSun"/>
                        <a:cs typeface="Mang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50" dirty="0">
                          <a:latin typeface="+mn-lt"/>
                          <a:ea typeface="SimSun"/>
                          <a:cs typeface="Arial"/>
                        </a:rPr>
                        <a:t>Medium severity - 12-18 scores</a:t>
                      </a:r>
                      <a:endParaRPr lang="ru-RU" sz="1400" kern="50" dirty="0">
                        <a:latin typeface="+mn-lt"/>
                        <a:ea typeface="SimSun"/>
                        <a:cs typeface="Mang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50" dirty="0">
                          <a:latin typeface="+mn-lt"/>
                          <a:ea typeface="SimSun"/>
                          <a:cs typeface="Arial"/>
                        </a:rPr>
                        <a:t>Severe</a:t>
                      </a:r>
                      <a:r>
                        <a:rPr lang="ru-RU" sz="1400" b="1" kern="50" dirty="0">
                          <a:latin typeface="+mn-lt"/>
                          <a:ea typeface="SimSun"/>
                          <a:cs typeface="Arial"/>
                        </a:rPr>
                        <a:t> - 19 </a:t>
                      </a:r>
                      <a:r>
                        <a:rPr lang="en-US" sz="1400" b="1" kern="50" dirty="0">
                          <a:latin typeface="+mn-lt"/>
                          <a:ea typeface="SimSun"/>
                          <a:cs typeface="Arial"/>
                        </a:rPr>
                        <a:t>scores or more</a:t>
                      </a:r>
                      <a:endParaRPr lang="ru-RU" sz="1400" kern="50" dirty="0">
                        <a:latin typeface="+mn-lt"/>
                        <a:ea typeface="SimSun"/>
                        <a:cs typeface="Mangal"/>
                      </a:endParaRPr>
                    </a:p>
                  </a:txBody>
                  <a:tcPr marL="30678" marR="30678" marT="30678" marB="306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9512" y="188640"/>
            <a:ext cx="87849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/>
              <a:t>Combinatorial B</a:t>
            </a:r>
            <a:r>
              <a:rPr lang="ru-RU" sz="2000" b="1" dirty="0" err="1" smtClean="0"/>
              <a:t>iomarker</a:t>
            </a:r>
            <a:r>
              <a:rPr lang="ru-RU" sz="2000" b="1" dirty="0" smtClean="0"/>
              <a:t> </a:t>
            </a:r>
            <a:r>
              <a:rPr lang="en-US" sz="2000" b="1" dirty="0" smtClean="0"/>
              <a:t>of</a:t>
            </a:r>
            <a:r>
              <a:rPr lang="ru-RU" sz="2000" b="1" dirty="0" smtClean="0"/>
              <a:t> CFS / </a:t>
            </a:r>
            <a:r>
              <a:rPr lang="en-US" sz="2000" b="1" dirty="0" smtClean="0"/>
              <a:t>FM risk and </a:t>
            </a:r>
            <a:r>
              <a:rPr lang="ru-RU" sz="2000" b="1" dirty="0" err="1" smtClean="0"/>
              <a:t>severity</a:t>
            </a:r>
            <a:r>
              <a:rPr lang="en-US" sz="2000" dirty="0" smtClean="0"/>
              <a:t>. 	For assessment by </a:t>
            </a:r>
            <a:r>
              <a:rPr lang="ru-RU" sz="2000" dirty="0" err="1" smtClean="0"/>
              <a:t>the</a:t>
            </a:r>
            <a:r>
              <a:rPr lang="ru-RU" sz="2000" dirty="0" smtClean="0"/>
              <a:t> </a:t>
            </a:r>
            <a:r>
              <a:rPr lang="en-US" sz="2000" dirty="0" smtClean="0"/>
              <a:t>risk and </a:t>
            </a:r>
            <a:r>
              <a:rPr lang="ru-RU" sz="2000" dirty="0" err="1" smtClean="0"/>
              <a:t>severity</a:t>
            </a:r>
            <a:r>
              <a:rPr lang="ru-RU" sz="2000" dirty="0" smtClean="0"/>
              <a:t> </a:t>
            </a:r>
            <a:r>
              <a:rPr lang="ru-RU" sz="2000" dirty="0" err="1" smtClean="0"/>
              <a:t>scale</a:t>
            </a:r>
            <a:r>
              <a:rPr lang="ru-RU" sz="2000" dirty="0" smtClean="0"/>
              <a:t> </a:t>
            </a:r>
            <a:r>
              <a:rPr lang="ru-RU" sz="2000" dirty="0" err="1" smtClean="0"/>
              <a:t>and</a:t>
            </a:r>
            <a:r>
              <a:rPr lang="ru-RU" sz="2000" dirty="0" smtClean="0"/>
              <a:t> </a:t>
            </a:r>
            <a:r>
              <a:rPr lang="en-US" sz="2000" dirty="0" smtClean="0"/>
              <a:t>the selection</a:t>
            </a:r>
            <a:r>
              <a:rPr lang="ru-RU" sz="2000" dirty="0" smtClean="0"/>
              <a:t> </a:t>
            </a:r>
            <a:r>
              <a:rPr lang="ru-RU" sz="2000" dirty="0" err="1" smtClean="0"/>
              <a:t>of</a:t>
            </a:r>
            <a:r>
              <a:rPr lang="ru-RU" sz="2000" dirty="0" smtClean="0"/>
              <a:t> t</a:t>
            </a:r>
            <a:r>
              <a:rPr lang="en-US" sz="2000" dirty="0" err="1" smtClean="0"/>
              <a:t>reatment</a:t>
            </a:r>
            <a:r>
              <a:rPr lang="en-US" sz="2000" dirty="0" smtClean="0"/>
              <a:t> modes</a:t>
            </a:r>
            <a:r>
              <a:rPr lang="ru-RU" sz="2000" dirty="0" smtClean="0"/>
              <a:t>, </a:t>
            </a:r>
            <a:r>
              <a:rPr lang="ru-RU" sz="2000" dirty="0" err="1" smtClean="0"/>
              <a:t>we</a:t>
            </a:r>
            <a:r>
              <a:rPr lang="ru-RU" sz="2000" dirty="0" smtClean="0"/>
              <a:t> </a:t>
            </a:r>
            <a:r>
              <a:rPr lang="ru-RU" sz="2000" dirty="0" err="1" smtClean="0"/>
              <a:t>have</a:t>
            </a:r>
            <a:r>
              <a:rPr lang="ru-RU" sz="2000" dirty="0" smtClean="0"/>
              <a:t> </a:t>
            </a:r>
            <a:r>
              <a:rPr lang="en-US" sz="2000" dirty="0" smtClean="0"/>
              <a:t>outline a new combinatorial (not simple) </a:t>
            </a:r>
            <a:r>
              <a:rPr lang="ru-RU" sz="2000" dirty="0" err="1" smtClean="0"/>
              <a:t>biomarker</a:t>
            </a:r>
            <a:r>
              <a:rPr lang="ru-RU" sz="2000" dirty="0" smtClean="0"/>
              <a:t> </a:t>
            </a:r>
            <a:r>
              <a:rPr lang="en-US" sz="2000" dirty="0" smtClean="0"/>
              <a:t>to be utilized broadly</a:t>
            </a:r>
            <a:r>
              <a:rPr lang="ru-RU" sz="2000" dirty="0" smtClean="0"/>
              <a:t>. </a:t>
            </a:r>
            <a:r>
              <a:rPr lang="ru-RU" sz="2000" dirty="0" err="1" smtClean="0"/>
              <a:t>Here</a:t>
            </a:r>
            <a:r>
              <a:rPr lang="ru-RU" sz="2000" dirty="0" smtClean="0"/>
              <a:t> </a:t>
            </a:r>
            <a:r>
              <a:rPr lang="ru-RU" sz="2000" dirty="0" err="1" smtClean="0"/>
              <a:t>we</a:t>
            </a:r>
            <a:r>
              <a:rPr lang="ru-RU" sz="2000" dirty="0" smtClean="0"/>
              <a:t> </a:t>
            </a:r>
            <a:r>
              <a:rPr lang="en-US" sz="2000" dirty="0" smtClean="0"/>
              <a:t>have </a:t>
            </a:r>
            <a:r>
              <a:rPr lang="en-US" sz="2000" dirty="0" err="1" smtClean="0"/>
              <a:t>summarised</a:t>
            </a:r>
            <a:r>
              <a:rPr lang="en-US" sz="2000" dirty="0" smtClean="0"/>
              <a:t> our</a:t>
            </a:r>
            <a:r>
              <a:rPr lang="ru-RU" sz="2000" dirty="0" smtClean="0"/>
              <a:t> </a:t>
            </a:r>
            <a:r>
              <a:rPr lang="ru-RU" sz="2000" dirty="0" err="1" smtClean="0"/>
              <a:t>experience</a:t>
            </a:r>
            <a:r>
              <a:rPr lang="ru-RU" sz="2000" dirty="0" smtClean="0"/>
              <a:t>, </a:t>
            </a:r>
            <a:r>
              <a:rPr lang="en-US" sz="2000" dirty="0" smtClean="0"/>
              <a:t>the psychometric </a:t>
            </a:r>
            <a:r>
              <a:rPr lang="ru-RU" sz="2000" dirty="0" err="1" smtClean="0"/>
              <a:t>testing</a:t>
            </a:r>
            <a:r>
              <a:rPr lang="ru-RU" sz="2000" dirty="0" smtClean="0"/>
              <a:t> </a:t>
            </a:r>
            <a:r>
              <a:rPr lang="ru-RU" sz="2000" dirty="0" err="1" smtClean="0"/>
              <a:t>data</a:t>
            </a:r>
            <a:r>
              <a:rPr lang="ru-RU" sz="2000" dirty="0" smtClean="0"/>
              <a:t> </a:t>
            </a:r>
            <a:r>
              <a:rPr lang="ru-RU" sz="2000" dirty="0" err="1" smtClean="0"/>
              <a:t>and</a:t>
            </a:r>
            <a:r>
              <a:rPr lang="ru-RU" sz="2000" dirty="0" smtClean="0"/>
              <a:t> </a:t>
            </a:r>
            <a:r>
              <a:rPr lang="en-US" sz="2000" dirty="0" smtClean="0"/>
              <a:t>outcome of monitoring and treatment as well as s</a:t>
            </a:r>
            <a:r>
              <a:rPr lang="ru-RU" sz="2000" dirty="0" err="1" smtClean="0"/>
              <a:t>tatistic</a:t>
            </a:r>
            <a:r>
              <a:rPr lang="en-US" sz="2000" dirty="0" smtClean="0"/>
              <a:t>al database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трелка влево 27"/>
          <p:cNvSpPr/>
          <p:nvPr/>
        </p:nvSpPr>
        <p:spPr>
          <a:xfrm>
            <a:off x="179512" y="2348880"/>
            <a:ext cx="3024336" cy="2448272"/>
          </a:xfrm>
          <a:prstGeom prst="leftArrow">
            <a:avLst/>
          </a:prstGeom>
          <a:solidFill>
            <a:srgbClr val="FF0000">
              <a:alpha val="8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32% - Combinatorial Biomarker ≥ 11 (risk of </a:t>
            </a:r>
            <a:r>
              <a:rPr lang="en-US" sz="2000" b="1" dirty="0" err="1" smtClean="0">
                <a:solidFill>
                  <a:schemeClr val="tx1"/>
                </a:solidFill>
              </a:rPr>
              <a:t>CFS</a:t>
            </a:r>
            <a:r>
              <a:rPr lang="en-US" sz="2000" b="1" dirty="0" smtClean="0">
                <a:solidFill>
                  <a:schemeClr val="tx1"/>
                </a:solidFill>
              </a:rPr>
              <a:t>/FM </a:t>
            </a:r>
            <a:r>
              <a:rPr lang="en-US" sz="2000" b="1" dirty="0" err="1" smtClean="0">
                <a:solidFill>
                  <a:schemeClr val="tx1"/>
                </a:solidFill>
              </a:rPr>
              <a:t>debute</a:t>
            </a:r>
            <a:r>
              <a:rPr lang="en-US" sz="2000" b="1" dirty="0" smtClean="0">
                <a:solidFill>
                  <a:schemeClr val="tx1"/>
                </a:solidFill>
              </a:rPr>
              <a:t>)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5796136" y="2348880"/>
            <a:ext cx="3168352" cy="237626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68% - Combinatorial Biomarker &lt; 11 (normal rate)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980728"/>
            <a:ext cx="878497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/>
              <a:t>Combinatorial B</a:t>
            </a:r>
            <a:r>
              <a:rPr lang="ru-RU" sz="2800" b="1" dirty="0" err="1" smtClean="0"/>
              <a:t>iomarker</a:t>
            </a:r>
            <a:r>
              <a:rPr lang="ru-RU" sz="2800" b="1" dirty="0" smtClean="0"/>
              <a:t> </a:t>
            </a:r>
            <a:r>
              <a:rPr lang="en-US" sz="2800" b="1" dirty="0" smtClean="0"/>
              <a:t>of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CFS</a:t>
            </a:r>
            <a:r>
              <a:rPr lang="ru-RU" sz="2800" b="1" dirty="0" smtClean="0"/>
              <a:t> / </a:t>
            </a:r>
            <a:r>
              <a:rPr lang="en-US" sz="2800" b="1" dirty="0" smtClean="0"/>
              <a:t>FM </a:t>
            </a:r>
            <a:r>
              <a:rPr lang="en-US" sz="2800" b="1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in sleep disorders cohort shows 32% of the predisposed persons </a:t>
            </a:r>
            <a:endParaRPr lang="ru-RU" sz="2800" b="1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prstClr val="black"/>
              </a:solidFill>
              <a:ea typeface="SimSun" pitchFamily="2" charset="-122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prstClr val="black"/>
              </a:solidFill>
              <a:ea typeface="SimSun" pitchFamily="2" charset="-122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699792" y="4077072"/>
            <a:ext cx="5544616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rPr>
              <a:t> </a:t>
            </a:r>
            <a:endParaRPr lang="ru-RU" sz="2300" dirty="0" smtClean="0">
              <a:solidFill>
                <a:prstClr val="black"/>
              </a:solidFill>
              <a:ea typeface="SimSun" pitchFamily="2" charset="-122"/>
              <a:cs typeface="Arial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3059832" y="2060848"/>
            <a:ext cx="2880320" cy="288032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Deficiency of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SWS</a:t>
            </a:r>
            <a:r>
              <a:rPr lang="en-US" sz="2000" b="1" dirty="0" smtClean="0">
                <a:solidFill>
                  <a:schemeClr val="tx1"/>
                </a:solidFill>
              </a:rPr>
              <a:t> or/and REM-sleep 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n=47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9512" y="5072896"/>
            <a:ext cx="8784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/>
              <a:t>Prevention of </a:t>
            </a:r>
            <a:r>
              <a:rPr lang="en-US" sz="2800" b="1" dirty="0" err="1" smtClean="0"/>
              <a:t>CFS</a:t>
            </a:r>
            <a:r>
              <a:rPr lang="en-US" sz="2800" b="1" dirty="0" smtClean="0"/>
              <a:t>/FM </a:t>
            </a:r>
            <a:r>
              <a:rPr lang="en-US" sz="2800" b="1" dirty="0" err="1" smtClean="0"/>
              <a:t>debute</a:t>
            </a:r>
            <a:r>
              <a:rPr lang="en-US" sz="2800" b="1" dirty="0" smtClean="0"/>
              <a:t> is </a:t>
            </a:r>
            <a:r>
              <a:rPr lang="en-US" sz="2800" b="1" dirty="0" smtClean="0"/>
              <a:t>possible and easier than </a:t>
            </a:r>
            <a:r>
              <a:rPr lang="en-US" sz="2800" b="1" dirty="0" smtClean="0"/>
              <a:t>treatment:</a:t>
            </a:r>
            <a:r>
              <a:rPr lang="en-US" sz="2800" dirty="0" smtClean="0"/>
              <a:t> </a:t>
            </a:r>
            <a:r>
              <a:rPr lang="en-US" sz="2800" dirty="0" smtClean="0"/>
              <a:t>elimination of the triggering infection  + restoration of normal sleep duration is enough usually.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9512" y="908720"/>
            <a:ext cx="8784976" cy="5949280"/>
          </a:xfrm>
          <a:prstGeom prst="round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83568" y="162880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i="1" dirty="0" smtClean="0"/>
          </a:p>
          <a:p>
            <a:endParaRPr lang="en-US" b="1" i="1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39552" y="764704"/>
            <a:ext cx="7992888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ea typeface="SimSun" pitchFamily="2" charset="-122"/>
                <a:cs typeface="Arial" pitchFamily="34" charset="0"/>
              </a:rPr>
              <a:t>Five-step CFS/FM pathogenesis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 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23528" y="2132856"/>
            <a:ext cx="842493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Our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C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linic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al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team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is dealing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daily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with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CFS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 and FM </a:t>
            </a:r>
            <a:r>
              <a:rPr lang="ru-RU" sz="2400" dirty="0" err="1" smtClean="0">
                <a:ea typeface="SimSun" pitchFamily="2" charset="-122"/>
                <a:cs typeface="Arial" pitchFamily="34" charset="0"/>
              </a:rPr>
              <a:t>patients</a:t>
            </a:r>
            <a:r>
              <a:rPr lang="ru-RU" sz="2400" dirty="0" smtClean="0">
                <a:ea typeface="SimSun" pitchFamily="2" charset="-122"/>
                <a:cs typeface="Arial" pitchFamily="34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We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have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 </a:t>
            </a:r>
            <a:r>
              <a:rPr lang="en-US" sz="2400" dirty="0" smtClean="0">
                <a:ea typeface="SimSun" pitchFamily="2" charset="-122"/>
                <a:cs typeface="Arial" pitchFamily="34" charset="0"/>
              </a:rPr>
              <a:t>some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ideas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redarding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 this type of disorder and those the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criteria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. </a:t>
            </a:r>
            <a:r>
              <a:rPr lang="en-US" sz="2400" dirty="0">
                <a:ea typeface="SimSun" pitchFamily="2" charset="-122"/>
                <a:cs typeface="Arial" pitchFamily="34" charset="0"/>
              </a:rPr>
              <a:t>W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e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have found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a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number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of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clinical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patterns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 to be summarized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Arial" pitchFamily="34" charset="0"/>
              </a:rPr>
              <a:t> below</a:t>
            </a:r>
            <a:r>
              <a:rPr lang="en-US" sz="2400" dirty="0" smtClean="0">
                <a:ea typeface="SimSun" pitchFamily="2" charset="-122"/>
                <a:cs typeface="Arial" pitchFamily="34" charset="0"/>
              </a:rPr>
              <a:t>:</a:t>
            </a:r>
            <a:r>
              <a:rPr lang="en-US" sz="2400" b="1" dirty="0" smtClean="0"/>
              <a:t> </a:t>
            </a:r>
          </a:p>
          <a:p>
            <a:pPr marL="1346200" lvl="0" indent="-11684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70C0"/>
                </a:solidFill>
              </a:rPr>
              <a:t>Stage 1. Onset of CFS and FM. H</a:t>
            </a:r>
            <a:r>
              <a:rPr lang="ru-RU" sz="2400" b="1" dirty="0" err="1" smtClean="0">
                <a:solidFill>
                  <a:srgbClr val="0070C0"/>
                </a:solidFill>
              </a:rPr>
              <a:t>yper</a:t>
            </a:r>
            <a:r>
              <a:rPr lang="en-US" sz="2400" b="1" dirty="0" err="1" smtClean="0">
                <a:solidFill>
                  <a:srgbClr val="0070C0"/>
                </a:solidFill>
              </a:rPr>
              <a:t>activa</a:t>
            </a:r>
            <a:r>
              <a:rPr lang="ru-RU" sz="2400" b="1" dirty="0" err="1" smtClean="0">
                <a:solidFill>
                  <a:srgbClr val="0070C0"/>
                </a:solidFill>
              </a:rPr>
              <a:t>tion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of </a:t>
            </a:r>
            <a:r>
              <a:rPr lang="ru-RU" sz="2400" b="1" dirty="0" err="1" smtClean="0">
                <a:solidFill>
                  <a:srgbClr val="0070C0"/>
                </a:solidFill>
              </a:rPr>
              <a:t>protective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re</a:t>
            </a:r>
            <a:r>
              <a:rPr lang="en-US" sz="2400" b="1" dirty="0" err="1" smtClean="0">
                <a:solidFill>
                  <a:srgbClr val="0070C0"/>
                </a:solidFill>
              </a:rPr>
              <a:t>sourses</a:t>
            </a:r>
            <a:r>
              <a:rPr lang="en-US" sz="2400" b="1" dirty="0" smtClean="0">
                <a:solidFill>
                  <a:srgbClr val="0070C0"/>
                </a:solidFill>
              </a:rPr>
              <a:t>.</a:t>
            </a:r>
          </a:p>
          <a:p>
            <a:pPr marL="1346200" lvl="0" indent="-11684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0000"/>
                </a:solidFill>
              </a:rPr>
              <a:t>Stage 2. I</a:t>
            </a:r>
            <a:r>
              <a:rPr lang="ru-RU" sz="2400" b="1" dirty="0" err="1" smtClean="0">
                <a:solidFill>
                  <a:srgbClr val="FF0000"/>
                </a:solidFill>
              </a:rPr>
              <a:t>mmunodeficiency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and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postInfectious</a:t>
            </a:r>
            <a:r>
              <a:rPr lang="en-US" sz="2400" b="1" dirty="0" smtClean="0">
                <a:solidFill>
                  <a:srgbClr val="FF0000"/>
                </a:solidFill>
              </a:rPr>
              <a:t> triggering of </a:t>
            </a:r>
            <a:r>
              <a:rPr lang="en-US" sz="2400" b="1" dirty="0" err="1" smtClean="0">
                <a:solidFill>
                  <a:srgbClr val="FF0000"/>
                </a:solidFill>
              </a:rPr>
              <a:t>autoaggession</a:t>
            </a:r>
            <a:r>
              <a:rPr lang="ru-RU" sz="2400" b="1" dirty="0" smtClean="0">
                <a:solidFill>
                  <a:srgbClr val="FF0000"/>
                </a:solidFill>
              </a:rPr>
              <a:t>.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1346200" lvl="0" indent="-11684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D60093"/>
                </a:solidFill>
              </a:rPr>
              <a:t>Stage 3. A</a:t>
            </a:r>
            <a:r>
              <a:rPr lang="ru-RU" sz="2400" b="1" dirty="0" err="1" smtClean="0">
                <a:solidFill>
                  <a:srgbClr val="D60093"/>
                </a:solidFill>
              </a:rPr>
              <a:t>utoimmune</a:t>
            </a:r>
            <a:r>
              <a:rPr lang="ru-RU" sz="2400" b="1" dirty="0" smtClean="0">
                <a:solidFill>
                  <a:srgbClr val="D60093"/>
                </a:solidFill>
              </a:rPr>
              <a:t> </a:t>
            </a:r>
            <a:r>
              <a:rPr lang="en-US" sz="2400" b="1" dirty="0" smtClean="0">
                <a:solidFill>
                  <a:srgbClr val="D60093"/>
                </a:solidFill>
              </a:rPr>
              <a:t>E</a:t>
            </a:r>
            <a:r>
              <a:rPr lang="ru-RU" sz="2400" b="1" dirty="0" err="1" smtClean="0">
                <a:solidFill>
                  <a:srgbClr val="D60093"/>
                </a:solidFill>
              </a:rPr>
              <a:t>nthesitis</a:t>
            </a:r>
            <a:r>
              <a:rPr lang="ru-RU" sz="2400" b="1" dirty="0" smtClean="0">
                <a:solidFill>
                  <a:srgbClr val="D60093"/>
                </a:solidFill>
              </a:rPr>
              <a:t>. </a:t>
            </a:r>
            <a:endParaRPr lang="en-US" sz="2400" b="1" dirty="0" smtClean="0">
              <a:solidFill>
                <a:srgbClr val="D60093"/>
              </a:solidFill>
            </a:endParaRPr>
          </a:p>
          <a:p>
            <a:pPr marL="1346200" lvl="0" indent="-11684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</a:rPr>
              <a:t>Stage 4. A</a:t>
            </a:r>
            <a:r>
              <a:rPr lang="ru-RU" sz="2400" b="1" dirty="0" err="1" smtClean="0">
                <a:solidFill>
                  <a:srgbClr val="C00000"/>
                </a:solidFill>
              </a:rPr>
              <a:t>utoimmune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D</a:t>
            </a:r>
            <a:r>
              <a:rPr lang="ru-RU" sz="2400" b="1" dirty="0" err="1" smtClean="0">
                <a:solidFill>
                  <a:srgbClr val="C00000"/>
                </a:solidFill>
              </a:rPr>
              <a:t>ysfunction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wihin</a:t>
            </a:r>
            <a:r>
              <a:rPr lang="en-US" sz="2400" b="1" dirty="0" smtClean="0">
                <a:solidFill>
                  <a:srgbClr val="C00000"/>
                </a:solidFill>
              </a:rPr>
              <a:t> the N</a:t>
            </a:r>
            <a:r>
              <a:rPr lang="ru-RU" sz="2400" b="1" dirty="0" err="1" smtClean="0">
                <a:solidFill>
                  <a:srgbClr val="C00000"/>
                </a:solidFill>
              </a:rPr>
              <a:t>eurotransmitter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S</a:t>
            </a:r>
            <a:r>
              <a:rPr lang="ru-RU" sz="2400" b="1" dirty="0" err="1" smtClean="0">
                <a:solidFill>
                  <a:srgbClr val="C00000"/>
                </a:solidFill>
              </a:rPr>
              <a:t>ystems</a:t>
            </a:r>
            <a:r>
              <a:rPr lang="ru-RU" sz="2400" b="1" dirty="0" smtClean="0">
                <a:solidFill>
                  <a:srgbClr val="C00000"/>
                </a:solidFill>
              </a:rPr>
              <a:t>.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</a:p>
          <a:p>
            <a:pPr marL="1346200" lvl="0" indent="-11684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B050"/>
                </a:solidFill>
              </a:rPr>
              <a:t>Stage 5. </a:t>
            </a:r>
            <a:r>
              <a:rPr lang="ru-RU" sz="2400" b="1" dirty="0" smtClean="0">
                <a:solidFill>
                  <a:srgbClr val="00B050"/>
                </a:solidFill>
              </a:rPr>
              <a:t>"</a:t>
            </a:r>
            <a:r>
              <a:rPr lang="en-US" sz="2400" b="1" dirty="0" smtClean="0">
                <a:solidFill>
                  <a:srgbClr val="00B050"/>
                </a:solidFill>
              </a:rPr>
              <a:t>V</a:t>
            </a:r>
            <a:r>
              <a:rPr lang="ru-RU" sz="2400" b="1" dirty="0" err="1" smtClean="0">
                <a:solidFill>
                  <a:srgbClr val="00B050"/>
                </a:solidFill>
              </a:rPr>
              <a:t>icious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>C</a:t>
            </a:r>
            <a:r>
              <a:rPr lang="ru-RU" sz="2400" b="1" dirty="0" err="1" smtClean="0">
                <a:solidFill>
                  <a:srgbClr val="00B050"/>
                </a:solidFill>
              </a:rPr>
              <a:t>ircle</a:t>
            </a:r>
            <a:r>
              <a:rPr lang="ru-RU" sz="2400" b="1" dirty="0" smtClean="0">
                <a:solidFill>
                  <a:srgbClr val="00B050"/>
                </a:solidFill>
              </a:rPr>
              <a:t>"</a:t>
            </a:r>
            <a:r>
              <a:rPr lang="en-US" sz="2400" b="1" dirty="0" smtClean="0">
                <a:solidFill>
                  <a:srgbClr val="00B050"/>
                </a:solidFill>
              </a:rPr>
              <a:t> Formation.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9512" y="1052736"/>
            <a:ext cx="8784976" cy="5688632"/>
          </a:xfrm>
          <a:prstGeom prst="round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83568" y="162880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i="1" dirty="0" smtClean="0"/>
          </a:p>
          <a:p>
            <a:endParaRPr lang="en-US" b="1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1340768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err="1" smtClean="0">
                <a:solidFill>
                  <a:srgbClr val="CC0066"/>
                </a:solidFill>
              </a:rPr>
              <a:t>Experience</a:t>
            </a:r>
            <a:r>
              <a:rPr lang="ru-RU" sz="6600" b="1" dirty="0" smtClean="0">
                <a:solidFill>
                  <a:srgbClr val="CC0066"/>
                </a:solidFill>
              </a:rPr>
              <a:t> </a:t>
            </a:r>
            <a:r>
              <a:rPr lang="en-US" sz="6600" b="1" dirty="0" smtClean="0">
                <a:solidFill>
                  <a:srgbClr val="CC0066"/>
                </a:solidFill>
              </a:rPr>
              <a:t>in T</a:t>
            </a:r>
            <a:r>
              <a:rPr lang="ru-RU" sz="6600" b="1" dirty="0" err="1" smtClean="0">
                <a:solidFill>
                  <a:srgbClr val="CC0066"/>
                </a:solidFill>
              </a:rPr>
              <a:t>reat</a:t>
            </a:r>
            <a:r>
              <a:rPr lang="en-US" sz="6600" b="1" dirty="0" err="1" smtClean="0">
                <a:solidFill>
                  <a:srgbClr val="CC0066"/>
                </a:solidFill>
              </a:rPr>
              <a:t>ing</a:t>
            </a:r>
            <a:r>
              <a:rPr lang="en-US" sz="6600" b="1" dirty="0" smtClean="0">
                <a:solidFill>
                  <a:srgbClr val="CC0066"/>
                </a:solidFill>
              </a:rPr>
              <a:t> </a:t>
            </a:r>
            <a:r>
              <a:rPr lang="ru-RU" sz="6600" b="1" dirty="0" smtClean="0">
                <a:solidFill>
                  <a:srgbClr val="CC0066"/>
                </a:solidFill>
              </a:rPr>
              <a:t>CFS </a:t>
            </a:r>
            <a:r>
              <a:rPr lang="ru-RU" sz="6600" b="1" dirty="0" err="1" smtClean="0">
                <a:solidFill>
                  <a:srgbClr val="CC0066"/>
                </a:solidFill>
              </a:rPr>
              <a:t>and</a:t>
            </a:r>
            <a:r>
              <a:rPr lang="ru-RU" sz="6600" b="1" dirty="0" smtClean="0">
                <a:solidFill>
                  <a:srgbClr val="CC0066"/>
                </a:solidFill>
              </a:rPr>
              <a:t> </a:t>
            </a:r>
            <a:r>
              <a:rPr lang="en-US" sz="6600" b="1" dirty="0" smtClean="0">
                <a:solidFill>
                  <a:srgbClr val="CC0066"/>
                </a:solidFill>
              </a:rPr>
              <a:t>F</a:t>
            </a:r>
            <a:r>
              <a:rPr lang="ru-RU" sz="6600" b="1" dirty="0" err="1" smtClean="0">
                <a:solidFill>
                  <a:srgbClr val="CC0066"/>
                </a:solidFill>
              </a:rPr>
              <a:t>ibromyalgia</a:t>
            </a:r>
            <a:r>
              <a:rPr lang="en-US" sz="6600" b="1" dirty="0" smtClean="0">
                <a:solidFill>
                  <a:srgbClr val="CC0066"/>
                </a:solidFill>
              </a:rPr>
              <a:t>.</a:t>
            </a:r>
          </a:p>
          <a:p>
            <a:pPr algn="ctr"/>
            <a:r>
              <a:rPr lang="en-US" sz="2400" b="1" dirty="0" smtClean="0">
                <a:solidFill>
                  <a:srgbClr val="CC0066"/>
                </a:solidFill>
              </a:rPr>
              <a:t> </a:t>
            </a:r>
          </a:p>
          <a:p>
            <a:pPr algn="ctr"/>
            <a:r>
              <a:rPr lang="en-US" sz="6600" b="1" dirty="0" smtClean="0">
                <a:solidFill>
                  <a:srgbClr val="CC0066"/>
                </a:solidFill>
              </a:rPr>
              <a:t>Clinical recovery is </a:t>
            </a:r>
            <a:r>
              <a:rPr lang="en-US" sz="6600" b="1" u="sng" dirty="0" smtClean="0">
                <a:solidFill>
                  <a:srgbClr val="CC0066"/>
                </a:solidFill>
              </a:rPr>
              <a:t>possible</a:t>
            </a:r>
            <a:r>
              <a:rPr lang="en-US" sz="6600" b="1" dirty="0" smtClean="0">
                <a:solidFill>
                  <a:srgbClr val="CC0066"/>
                </a:solidFill>
              </a:rPr>
              <a:t>.</a:t>
            </a:r>
            <a:endParaRPr lang="en-US" sz="6600" b="1" dirty="0" smtClean="0">
              <a:solidFill>
                <a:srgbClr val="CC0066"/>
              </a:solidFill>
              <a:ea typeface="SimSun" pitchFamily="2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10000" contrast="12000"/>
          </a:blip>
          <a:srcRect t="1091"/>
          <a:stretch>
            <a:fillRect/>
          </a:stretch>
        </p:blipFill>
        <p:spPr bwMode="auto">
          <a:xfrm>
            <a:off x="323528" y="2204864"/>
            <a:ext cx="1284876" cy="362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3568" y="162880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i="1" dirty="0" smtClean="0"/>
          </a:p>
          <a:p>
            <a:endParaRPr lang="en-US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475656" y="1268760"/>
            <a:ext cx="74888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	</a:t>
            </a:r>
            <a:r>
              <a:rPr lang="en-US" sz="2800" b="1" dirty="0" smtClean="0"/>
              <a:t>Our “three-in-one” method of treating CFS and fibromyalgia is based on three principles:</a:t>
            </a:r>
          </a:p>
          <a:p>
            <a:endParaRPr lang="ru-RU" sz="2800" b="1" dirty="0" smtClean="0"/>
          </a:p>
          <a:p>
            <a:pPr marL="450850" indent="-363538"/>
            <a:r>
              <a:rPr lang="en-US" sz="2800" dirty="0" smtClean="0"/>
              <a:t>1. Eliminating the actual stressor, reducing the anxiety level, restoration of normal night sleep duration. </a:t>
            </a:r>
            <a:endParaRPr lang="ru-RU" sz="2800" dirty="0" smtClean="0"/>
          </a:p>
          <a:p>
            <a:pPr marL="450850" indent="-363538"/>
            <a:r>
              <a:rPr lang="en-US" sz="2800" dirty="0" smtClean="0"/>
              <a:t>2. Restoration of adequate immunological maintenance of mucous membranes. </a:t>
            </a:r>
            <a:endParaRPr lang="ru-RU" sz="2800" dirty="0" smtClean="0"/>
          </a:p>
          <a:p>
            <a:pPr marL="450850" indent="-363538"/>
            <a:r>
              <a:rPr lang="en-US" sz="2800" dirty="0" smtClean="0"/>
              <a:t>3.Elimination of the triggering infection. </a:t>
            </a:r>
          </a:p>
          <a:p>
            <a:pPr marL="450850" indent="-363538"/>
            <a:endParaRPr lang="en-US" sz="2800" dirty="0" smtClean="0"/>
          </a:p>
          <a:p>
            <a:pPr marL="450850" indent="-363538" algn="ctr"/>
            <a:r>
              <a:rPr lang="en-US" sz="4000" b="1" u="sng" dirty="0" smtClean="0"/>
              <a:t>All of this simultaneously.</a:t>
            </a:r>
            <a:endParaRPr lang="ru-RU" sz="40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3568" y="162880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i="1" dirty="0" smtClean="0"/>
          </a:p>
          <a:p>
            <a:endParaRPr lang="en-US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1052736"/>
            <a:ext cx="87849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en-US" sz="2400" b="1" dirty="0" smtClean="0"/>
              <a:t>Eliminating the actual stressor, reducing</a:t>
            </a:r>
            <a:r>
              <a:rPr lang="en-US" sz="2400" dirty="0" smtClean="0"/>
              <a:t> </a:t>
            </a:r>
            <a:r>
              <a:rPr lang="en-US" sz="2400" b="1" dirty="0" smtClean="0"/>
              <a:t>the anxiety level, restoration of normal night sleep duration.</a:t>
            </a:r>
            <a:r>
              <a:rPr lang="en-US" sz="2400" dirty="0" smtClean="0"/>
              <a:t> Use of serotonin and melatonin reuptake inhibitors at CFS and FM is rather difficult. Probably, this is due to an autoimmune blockade of serotonin and melatonin synapses / receptors. At the same time, in most cases, it is possible to restore normal response of patients to </a:t>
            </a:r>
            <a:r>
              <a:rPr lang="en-US" sz="2400" dirty="0" err="1" smtClean="0"/>
              <a:t>psychopharmacotherapy</a:t>
            </a:r>
            <a:r>
              <a:rPr lang="ru-RU" sz="2400" dirty="0" smtClean="0"/>
              <a:t> </a:t>
            </a:r>
            <a:r>
              <a:rPr lang="en-US" sz="2400" dirty="0" smtClean="0"/>
              <a:t>by </a:t>
            </a:r>
            <a:r>
              <a:rPr lang="en-US" sz="2400" dirty="0" smtClean="0"/>
              <a:t>intravenous administration of IL-2 drugs with/without </a:t>
            </a:r>
            <a:r>
              <a:rPr lang="en-US" sz="2400" dirty="0" err="1" smtClean="0"/>
              <a:t>IVIG</a:t>
            </a:r>
            <a:r>
              <a:rPr lang="en-US" sz="2400" dirty="0" smtClean="0"/>
              <a:t>.</a:t>
            </a:r>
          </a:p>
          <a:p>
            <a:pPr marL="514350" indent="-514350" algn="just">
              <a:buFontTx/>
              <a:buAutoNum type="arabicPeriod"/>
            </a:pPr>
            <a:r>
              <a:rPr lang="en-US" sz="2400" b="1" dirty="0" smtClean="0"/>
              <a:t>Restoration of the appropriate immune resources in mucous membranes.</a:t>
            </a:r>
            <a:r>
              <a:rPr lang="en-US" sz="2400" dirty="0" smtClean="0"/>
              <a:t> Based on the results of immune screening of individuals, we successfully use alpha interferon (in inhalation, rectally), </a:t>
            </a:r>
            <a:r>
              <a:rPr lang="en-US" sz="2400" dirty="0" err="1" smtClean="0"/>
              <a:t>IVIG</a:t>
            </a:r>
            <a:r>
              <a:rPr lang="en-US" sz="2400" dirty="0" smtClean="0"/>
              <a:t>, </a:t>
            </a:r>
            <a:r>
              <a:rPr lang="en-US" sz="2400" dirty="0" smtClean="0"/>
              <a:t>IL-2 or other </a:t>
            </a:r>
            <a:r>
              <a:rPr lang="en-US" sz="2400" dirty="0" err="1" smtClean="0"/>
              <a:t>immunomodifiers</a:t>
            </a:r>
            <a:r>
              <a:rPr lang="en-US" sz="2400" dirty="0" smtClean="0"/>
              <a:t>.</a:t>
            </a:r>
            <a:endParaRPr lang="ru-RU" sz="2400" dirty="0" smtClean="0"/>
          </a:p>
          <a:p>
            <a:pPr marL="514350" indent="-514350" algn="just">
              <a:buFontTx/>
              <a:buAutoNum type="arabicPeriod"/>
            </a:pPr>
            <a:r>
              <a:rPr lang="en-US" sz="2400" b="1" dirty="0" smtClean="0"/>
              <a:t>Elimination of the triggering infection. </a:t>
            </a:r>
            <a:r>
              <a:rPr lang="en-US" sz="2400" dirty="0" smtClean="0"/>
              <a:t>In case of laboratory confirmation of the specific infections we prescribe appropriate antibiotic  and/or  antiviral treatment.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3568" y="162880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i="1" dirty="0" smtClean="0"/>
          </a:p>
          <a:p>
            <a:endParaRPr lang="en-US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2204864"/>
            <a:ext cx="86409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/>
          </a:p>
          <a:p>
            <a:pPr algn="just"/>
            <a:r>
              <a:rPr lang="en-US" sz="2800" b="1" dirty="0" smtClean="0"/>
              <a:t>Brief comments. </a:t>
            </a:r>
            <a:r>
              <a:rPr lang="en-US" sz="2800" dirty="0" smtClean="0"/>
              <a:t>A stepwise control of the treatment efficacy in 3-4 months from its initiation point shows a stable decline, or absence of pain syndrome, and positive dynamics by the scale of combinatorial biomarker of CFS/FM severity. In 38% of cases we can talk about clinical recovery in 6 months (data of 2013).</a:t>
            </a:r>
            <a:endParaRPr lang="ru-RU" sz="2800" dirty="0" smtClean="0"/>
          </a:p>
          <a:p>
            <a:r>
              <a:rPr lang="en-US" sz="2800" dirty="0" smtClean="0"/>
              <a:t> 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1196752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CC0066"/>
                </a:solidFill>
              </a:rPr>
              <a:t>Experience</a:t>
            </a:r>
            <a:r>
              <a:rPr lang="ru-RU" sz="2800" b="1" dirty="0" smtClean="0">
                <a:solidFill>
                  <a:srgbClr val="CC0066"/>
                </a:solidFill>
              </a:rPr>
              <a:t> </a:t>
            </a:r>
            <a:r>
              <a:rPr lang="en-US" sz="2800" b="1" dirty="0" smtClean="0">
                <a:solidFill>
                  <a:srgbClr val="CC0066"/>
                </a:solidFill>
              </a:rPr>
              <a:t>in T</a:t>
            </a:r>
            <a:r>
              <a:rPr lang="ru-RU" sz="2800" b="1" dirty="0" err="1" smtClean="0">
                <a:solidFill>
                  <a:srgbClr val="CC0066"/>
                </a:solidFill>
              </a:rPr>
              <a:t>reat</a:t>
            </a:r>
            <a:r>
              <a:rPr lang="en-US" sz="2800" b="1" dirty="0" err="1" smtClean="0">
                <a:solidFill>
                  <a:srgbClr val="CC0066"/>
                </a:solidFill>
              </a:rPr>
              <a:t>ing</a:t>
            </a:r>
            <a:r>
              <a:rPr lang="en-US" sz="2800" b="1" dirty="0" smtClean="0">
                <a:solidFill>
                  <a:srgbClr val="CC0066"/>
                </a:solidFill>
              </a:rPr>
              <a:t> </a:t>
            </a:r>
            <a:r>
              <a:rPr lang="ru-RU" sz="2800" b="1" dirty="0" smtClean="0">
                <a:solidFill>
                  <a:srgbClr val="CC0066"/>
                </a:solidFill>
              </a:rPr>
              <a:t>CFS </a:t>
            </a:r>
            <a:r>
              <a:rPr lang="ru-RU" sz="2800" b="1" dirty="0" err="1" smtClean="0">
                <a:solidFill>
                  <a:srgbClr val="CC0066"/>
                </a:solidFill>
              </a:rPr>
              <a:t>and</a:t>
            </a:r>
            <a:r>
              <a:rPr lang="ru-RU" sz="2800" b="1" dirty="0" smtClean="0">
                <a:solidFill>
                  <a:srgbClr val="CC0066"/>
                </a:solidFill>
              </a:rPr>
              <a:t> </a:t>
            </a:r>
            <a:r>
              <a:rPr lang="en-US" sz="2800" b="1" dirty="0" smtClean="0">
                <a:solidFill>
                  <a:srgbClr val="CC0066"/>
                </a:solidFill>
              </a:rPr>
              <a:t>F</a:t>
            </a:r>
            <a:r>
              <a:rPr lang="ru-RU" sz="2800" b="1" dirty="0" err="1" smtClean="0">
                <a:solidFill>
                  <a:srgbClr val="CC0066"/>
                </a:solidFill>
              </a:rPr>
              <a:t>ibromyalgia</a:t>
            </a:r>
            <a:r>
              <a:rPr lang="en-US" sz="2800" b="1" dirty="0" smtClean="0">
                <a:solidFill>
                  <a:srgbClr val="CC0066"/>
                </a:solidFill>
              </a:rPr>
              <a:t>.</a:t>
            </a:r>
          </a:p>
          <a:p>
            <a:pPr algn="ctr"/>
            <a:r>
              <a:rPr lang="en-US" sz="2800" b="1" dirty="0" smtClean="0">
                <a:solidFill>
                  <a:srgbClr val="CC0066"/>
                </a:solidFill>
              </a:rPr>
              <a:t>“Three-in-one” method. </a:t>
            </a:r>
            <a:endParaRPr lang="en-US" sz="2800" b="1" dirty="0" smtClean="0">
              <a:solidFill>
                <a:srgbClr val="CC0066"/>
              </a:solidFill>
              <a:ea typeface="SimSun" pitchFamily="2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9512" y="980728"/>
            <a:ext cx="8784976" cy="5760640"/>
          </a:xfrm>
          <a:prstGeom prst="round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83568" y="162880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i="1" dirty="0" smtClean="0"/>
          </a:p>
          <a:p>
            <a:endParaRPr lang="en-US" b="1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276872"/>
            <a:ext cx="7767319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CC0066"/>
                </a:solidFill>
              </a:rPr>
              <a:t>Thank you </a:t>
            </a:r>
          </a:p>
          <a:p>
            <a:pPr algn="ctr"/>
            <a:r>
              <a:rPr lang="en-US" sz="8000" b="1" dirty="0" smtClean="0">
                <a:solidFill>
                  <a:srgbClr val="CC0066"/>
                </a:solidFill>
              </a:rPr>
              <a:t>for your attention</a:t>
            </a:r>
            <a:endParaRPr lang="ru-RU" sz="8000" b="1" dirty="0">
              <a:solidFill>
                <a:srgbClr val="CC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 b="8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16000"/>
          </a:blip>
          <a:srcRect t="12598" b="14961"/>
          <a:stretch>
            <a:fillRect/>
          </a:stretch>
        </p:blipFill>
        <p:spPr bwMode="auto">
          <a:xfrm>
            <a:off x="5094801" y="2060848"/>
            <a:ext cx="4049199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64088" y="1556792"/>
            <a:ext cx="3528392" cy="504056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Echinacea Clinic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16632"/>
            <a:ext cx="1368152" cy="14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5364088" y="116632"/>
            <a:ext cx="3600400" cy="6552728"/>
          </a:xfrm>
          <a:prstGeom prst="roundRect">
            <a:avLst/>
          </a:prstGeom>
          <a:noFill/>
          <a:ln w="6350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6816" name="Picture 16" descr="Медицинская клиника Эхинаце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28639"/>
            <a:ext cx="5220072" cy="6886639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436096" y="5589240"/>
            <a:ext cx="352839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Russia, Moscow, www.ehinaceya.ru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52120" y="2420888"/>
            <a:ext cx="17550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CC0066"/>
                </a:solidFill>
              </a:rPr>
              <a:t>  Neurology</a:t>
            </a:r>
            <a:endParaRPr lang="ru-RU" sz="2400" b="1" dirty="0">
              <a:solidFill>
                <a:srgbClr val="CC0066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37308" y="2780928"/>
            <a:ext cx="2032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CC0066"/>
                </a:solidFill>
              </a:rPr>
              <a:t>  Immunology</a:t>
            </a:r>
            <a:endParaRPr lang="ru-RU" sz="2400" b="1" dirty="0">
              <a:solidFill>
                <a:srgbClr val="CC0066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16216" y="3501008"/>
            <a:ext cx="244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CC0066"/>
                </a:solidFill>
              </a:rPr>
              <a:t>  Rheumatology</a:t>
            </a:r>
            <a:endParaRPr lang="ru-RU" sz="2400" b="1" dirty="0">
              <a:solidFill>
                <a:srgbClr val="CC0066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36296" y="5013176"/>
            <a:ext cx="1732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CC0066"/>
                </a:solidFill>
              </a:rPr>
              <a:t>  Psychiatry</a:t>
            </a:r>
            <a:endParaRPr lang="ru-RU" sz="2400" b="1" dirty="0">
              <a:solidFill>
                <a:srgbClr val="CC0066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08104" y="3861048"/>
            <a:ext cx="22509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CC0066"/>
                </a:solidFill>
              </a:rPr>
              <a:t>  Endocrinology</a:t>
            </a:r>
            <a:endParaRPr lang="ru-RU" sz="2400" b="1" dirty="0">
              <a:solidFill>
                <a:srgbClr val="CC0066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80112" y="4653136"/>
            <a:ext cx="25691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CC0066"/>
                </a:solidFill>
              </a:rPr>
              <a:t>  Medical genetics</a:t>
            </a:r>
            <a:endParaRPr lang="ru-RU" sz="2400" b="1" dirty="0">
              <a:solidFill>
                <a:srgbClr val="CC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3568" y="162880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i="1" dirty="0" smtClean="0"/>
          </a:p>
          <a:p>
            <a:endParaRPr lang="en-US" b="1" i="1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3528" y="880556"/>
            <a:ext cx="849694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Step 1. Onset of </a:t>
            </a:r>
            <a:r>
              <a:rPr lang="en-US" sz="3600" b="1" dirty="0" err="1" smtClean="0">
                <a:solidFill>
                  <a:srgbClr val="0070C0"/>
                </a:solidFill>
              </a:rPr>
              <a:t>CFS</a:t>
            </a:r>
            <a:r>
              <a:rPr lang="en-US" sz="3600" b="1" dirty="0" smtClean="0">
                <a:solidFill>
                  <a:srgbClr val="0070C0"/>
                </a:solidFill>
              </a:rPr>
              <a:t> and FM. H</a:t>
            </a:r>
            <a:r>
              <a:rPr lang="ru-RU" sz="3600" b="1" dirty="0" err="1" smtClean="0">
                <a:solidFill>
                  <a:srgbClr val="0070C0"/>
                </a:solidFill>
              </a:rPr>
              <a:t>yper</a:t>
            </a:r>
            <a:r>
              <a:rPr lang="en-US" sz="3600" b="1" dirty="0" err="1" smtClean="0">
                <a:solidFill>
                  <a:srgbClr val="0070C0"/>
                </a:solidFill>
              </a:rPr>
              <a:t>activa</a:t>
            </a:r>
            <a:r>
              <a:rPr lang="ru-RU" sz="3600" b="1" dirty="0" err="1" smtClean="0">
                <a:solidFill>
                  <a:srgbClr val="0070C0"/>
                </a:solidFill>
              </a:rPr>
              <a:t>tion</a:t>
            </a: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</a:rPr>
              <a:t>of </a:t>
            </a:r>
            <a:r>
              <a:rPr lang="ru-RU" sz="3600" b="1" dirty="0" err="1" smtClean="0">
                <a:solidFill>
                  <a:srgbClr val="0070C0"/>
                </a:solidFill>
              </a:rPr>
              <a:t>protective</a:t>
            </a: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</a:rPr>
              <a:t>re</a:t>
            </a:r>
            <a:r>
              <a:rPr lang="en-US" sz="3600" b="1" dirty="0" err="1" smtClean="0">
                <a:solidFill>
                  <a:srgbClr val="0070C0"/>
                </a:solidFill>
              </a:rPr>
              <a:t>sourses</a:t>
            </a:r>
            <a:r>
              <a:rPr lang="en-US" sz="3600" b="1" dirty="0" smtClean="0">
                <a:solidFill>
                  <a:srgbClr val="0070C0"/>
                </a:solidFill>
              </a:rPr>
              <a:t>.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	</a:t>
            </a:r>
            <a:r>
              <a:rPr lang="ru-RU" sz="2400" dirty="0" err="1" smtClean="0"/>
              <a:t>CFS</a:t>
            </a:r>
            <a:r>
              <a:rPr lang="ru-RU" sz="2400" dirty="0" smtClean="0"/>
              <a:t> </a:t>
            </a:r>
            <a:r>
              <a:rPr lang="ru-RU" sz="2400" dirty="0" err="1"/>
              <a:t>and</a:t>
            </a:r>
            <a:r>
              <a:rPr lang="ru-RU" sz="2400" dirty="0"/>
              <a:t> </a:t>
            </a:r>
            <a:r>
              <a:rPr lang="en-US" sz="2400" dirty="0"/>
              <a:t>FM typically</a:t>
            </a:r>
            <a:r>
              <a:rPr lang="ru-RU" sz="2400" dirty="0"/>
              <a:t> </a:t>
            </a:r>
            <a:r>
              <a:rPr lang="ru-RU" sz="2400" dirty="0" err="1"/>
              <a:t>start</a:t>
            </a:r>
            <a:r>
              <a:rPr lang="ru-RU" sz="2400" dirty="0"/>
              <a:t> </a:t>
            </a:r>
            <a:r>
              <a:rPr lang="en-US" sz="2400" dirty="0" smtClean="0"/>
              <a:t>at</a:t>
            </a:r>
            <a:r>
              <a:rPr lang="ru-RU" sz="2400" dirty="0" smtClean="0"/>
              <a:t> </a:t>
            </a:r>
            <a:r>
              <a:rPr lang="ru-RU" sz="2400" dirty="0" err="1"/>
              <a:t>a</a:t>
            </a:r>
            <a:r>
              <a:rPr lang="ru-RU" sz="2400" dirty="0"/>
              <a:t> </a:t>
            </a:r>
            <a:r>
              <a:rPr lang="ru-RU" sz="2400" dirty="0" err="1"/>
              <a:t>period</a:t>
            </a:r>
            <a:r>
              <a:rPr lang="ru-RU" sz="2400" dirty="0"/>
              <a:t> </a:t>
            </a:r>
            <a:r>
              <a:rPr lang="ru-RU" sz="2400" dirty="0" err="1"/>
              <a:t>of</a:t>
            </a:r>
            <a:r>
              <a:rPr lang="ru-RU" sz="2400" dirty="0"/>
              <a:t> </a:t>
            </a:r>
            <a:r>
              <a:rPr lang="en-US" sz="2400" b="1" dirty="0"/>
              <a:t>long-lasting</a:t>
            </a:r>
            <a:r>
              <a:rPr lang="ru-RU" sz="2400" b="1" dirty="0"/>
              <a:t> </a:t>
            </a:r>
            <a:r>
              <a:rPr lang="ru-RU" sz="2400" b="1" dirty="0" err="1" smtClean="0"/>
              <a:t>hype</a:t>
            </a:r>
            <a:r>
              <a:rPr lang="en-US" sz="2400" b="1" dirty="0" err="1" smtClean="0"/>
              <a:t>ractivation</a:t>
            </a:r>
            <a:r>
              <a:rPr lang="ru-RU" sz="2400" b="1" dirty="0" smtClean="0"/>
              <a:t> </a:t>
            </a:r>
            <a:r>
              <a:rPr lang="en-US" sz="2400" b="1" dirty="0"/>
              <a:t>of </a:t>
            </a:r>
            <a:r>
              <a:rPr lang="ru-RU" sz="2400" b="1" dirty="0" err="1"/>
              <a:t>protective</a:t>
            </a:r>
            <a:r>
              <a:rPr lang="ru-RU" sz="2400" b="1" dirty="0"/>
              <a:t> </a:t>
            </a:r>
            <a:r>
              <a:rPr lang="ru-RU" sz="2400" b="1" dirty="0" err="1" smtClean="0"/>
              <a:t>re</a:t>
            </a:r>
            <a:r>
              <a:rPr lang="en-US" sz="2400" b="1" dirty="0" err="1" smtClean="0"/>
              <a:t>sourses</a:t>
            </a:r>
            <a:r>
              <a:rPr lang="ru-RU" sz="2400" b="1" dirty="0" smtClean="0"/>
              <a:t> </a:t>
            </a:r>
            <a:r>
              <a:rPr lang="ru-RU" sz="2400" b="1" dirty="0" err="1"/>
              <a:t>of</a:t>
            </a:r>
            <a:r>
              <a:rPr lang="ru-RU" sz="2400" b="1" dirty="0"/>
              <a:t> </a:t>
            </a:r>
            <a:r>
              <a:rPr lang="ru-RU" sz="2400" b="1" dirty="0" err="1"/>
              <a:t>the</a:t>
            </a:r>
            <a:r>
              <a:rPr lang="ru-RU" sz="2400" b="1" dirty="0"/>
              <a:t> </a:t>
            </a:r>
            <a:r>
              <a:rPr lang="ru-RU" sz="2400" b="1" dirty="0" err="1" smtClean="0"/>
              <a:t>nervous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system</a:t>
            </a:r>
            <a:r>
              <a:rPr lang="en-US" sz="2400" b="1" dirty="0" smtClean="0"/>
              <a:t> and immunity </a:t>
            </a:r>
            <a:r>
              <a:rPr lang="en-US" sz="2400" dirty="0"/>
              <a:t>(</a:t>
            </a:r>
            <a:r>
              <a:rPr lang="ru-RU" sz="2400" dirty="0" err="1"/>
              <a:t>mental</a:t>
            </a:r>
            <a:r>
              <a:rPr lang="ru-RU" sz="2400" dirty="0"/>
              <a:t> </a:t>
            </a:r>
            <a:r>
              <a:rPr lang="ru-RU" sz="2400" dirty="0" err="1"/>
              <a:t>stress</a:t>
            </a:r>
            <a:r>
              <a:rPr lang="ru-RU" sz="2400" dirty="0"/>
              <a:t>, </a:t>
            </a:r>
            <a:r>
              <a:rPr lang="ru-RU" sz="2400" dirty="0" err="1"/>
              <a:t>sleep</a:t>
            </a:r>
            <a:r>
              <a:rPr lang="ru-RU" sz="2400" dirty="0"/>
              <a:t> </a:t>
            </a:r>
            <a:r>
              <a:rPr lang="ru-RU" sz="2400" dirty="0" err="1"/>
              <a:t>deprivation</a:t>
            </a:r>
            <a:r>
              <a:rPr lang="ru-RU" sz="2400" dirty="0"/>
              <a:t>, </a:t>
            </a:r>
            <a:r>
              <a:rPr lang="ru-RU" sz="2400" dirty="0" err="1"/>
              <a:t>surgery</a:t>
            </a:r>
            <a:r>
              <a:rPr lang="ru-RU" sz="2400" dirty="0"/>
              <a:t> </a:t>
            </a:r>
            <a:r>
              <a:rPr lang="ru-RU" sz="2400" dirty="0" err="1"/>
              <a:t>or</a:t>
            </a:r>
            <a:r>
              <a:rPr lang="ru-RU" sz="2400" dirty="0"/>
              <a:t> </a:t>
            </a:r>
            <a:r>
              <a:rPr lang="ru-RU" sz="2400" dirty="0" err="1"/>
              <a:t>trauma</a:t>
            </a:r>
            <a:r>
              <a:rPr lang="ru-RU" sz="2400" dirty="0"/>
              <a:t>, </a:t>
            </a:r>
            <a:r>
              <a:rPr lang="ru-RU" sz="2400" dirty="0" err="1"/>
              <a:t>infectious</a:t>
            </a:r>
            <a:r>
              <a:rPr lang="ru-RU" sz="2400" dirty="0"/>
              <a:t> </a:t>
            </a:r>
            <a:r>
              <a:rPr lang="ru-RU" sz="2400" dirty="0" err="1"/>
              <a:t>disease</a:t>
            </a:r>
            <a:r>
              <a:rPr lang="ru-RU" sz="2400" dirty="0"/>
              <a:t>, </a:t>
            </a:r>
            <a:r>
              <a:rPr lang="ru-RU" sz="2400" dirty="0" err="1"/>
              <a:t>tumor</a:t>
            </a:r>
            <a:r>
              <a:rPr lang="ru-RU" sz="2400" dirty="0"/>
              <a:t> </a:t>
            </a:r>
            <a:r>
              <a:rPr lang="ru-RU" sz="2400" dirty="0" err="1"/>
              <a:t>chemotherapy</a:t>
            </a:r>
            <a:r>
              <a:rPr lang="ru-RU" sz="2400" dirty="0"/>
              <a:t>, </a:t>
            </a:r>
            <a:r>
              <a:rPr lang="ru-RU" sz="2400" dirty="0" err="1" smtClean="0"/>
              <a:t>etc</a:t>
            </a:r>
            <a:r>
              <a:rPr lang="ru-RU" sz="2400" dirty="0" smtClean="0"/>
              <a:t>).</a:t>
            </a:r>
            <a:r>
              <a:rPr lang="en-US" sz="2400" dirty="0" smtClean="0"/>
              <a:t> </a:t>
            </a:r>
          </a:p>
          <a:p>
            <a:pPr algn="just"/>
            <a:r>
              <a:rPr lang="en-US" sz="2400" b="1" dirty="0" smtClean="0"/>
              <a:t>	</a:t>
            </a:r>
          </a:p>
          <a:p>
            <a:pPr algn="just"/>
            <a:r>
              <a:rPr lang="en-US" sz="2400" b="1" dirty="0" smtClean="0"/>
              <a:t>There is a</a:t>
            </a:r>
            <a:r>
              <a:rPr lang="ru-RU" sz="2400" b="1" dirty="0" err="1" smtClean="0"/>
              <a:t>lways</a:t>
            </a:r>
            <a:r>
              <a:rPr lang="en-US" sz="2400" b="1" dirty="0" smtClean="0"/>
              <a:t> observed: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smtClean="0"/>
              <a:t>Increased </a:t>
            </a:r>
            <a:r>
              <a:rPr lang="ru-RU" sz="2400" dirty="0" err="1" smtClean="0"/>
              <a:t>anxiety</a:t>
            </a:r>
            <a:r>
              <a:rPr lang="ru-RU" sz="2400" dirty="0" smtClean="0"/>
              <a:t> </a:t>
            </a:r>
            <a:r>
              <a:rPr lang="en-US" sz="2400" dirty="0" smtClean="0"/>
              <a:t>with</a:t>
            </a:r>
            <a:r>
              <a:rPr lang="ru-RU" sz="2400" dirty="0" smtClean="0"/>
              <a:t> </a:t>
            </a:r>
            <a:r>
              <a:rPr lang="ru-RU" sz="2400" dirty="0" err="1" smtClean="0"/>
              <a:t>simultaneous</a:t>
            </a:r>
            <a:r>
              <a:rPr lang="ru-RU" sz="2400" dirty="0" smtClean="0"/>
              <a:t> </a:t>
            </a:r>
            <a:r>
              <a:rPr lang="ru-RU" sz="2400" dirty="0" err="1" smtClean="0"/>
              <a:t>sympathicotonia</a:t>
            </a:r>
            <a:r>
              <a:rPr lang="ru-RU" sz="2400" dirty="0" smtClean="0"/>
              <a:t> </a:t>
            </a:r>
            <a:r>
              <a:rPr lang="ru-RU" sz="2400" dirty="0" err="1" smtClean="0"/>
              <a:t>and</a:t>
            </a:r>
            <a:r>
              <a:rPr lang="ru-RU" sz="2400" dirty="0" smtClean="0"/>
              <a:t> </a:t>
            </a:r>
            <a:r>
              <a:rPr lang="ru-RU" sz="2400" dirty="0" err="1" smtClean="0"/>
              <a:t>asthenia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smtClean="0"/>
              <a:t>I</a:t>
            </a:r>
            <a:r>
              <a:rPr lang="ru-RU" sz="2400" dirty="0" err="1" smtClean="0"/>
              <a:t>ncreased</a:t>
            </a:r>
            <a:r>
              <a:rPr lang="ru-RU" sz="2400" dirty="0" smtClean="0"/>
              <a:t> </a:t>
            </a:r>
            <a:r>
              <a:rPr lang="ru-RU" sz="2400" dirty="0" err="1" smtClean="0"/>
              <a:t>daily</a:t>
            </a:r>
            <a:r>
              <a:rPr lang="ru-RU" sz="2400" dirty="0" smtClean="0"/>
              <a:t> </a:t>
            </a:r>
            <a:r>
              <a:rPr lang="ru-RU" sz="2400" dirty="0" err="1" smtClean="0"/>
              <a:t>production</a:t>
            </a:r>
            <a:r>
              <a:rPr lang="ru-RU" sz="2400" dirty="0" smtClean="0"/>
              <a:t> </a:t>
            </a:r>
            <a:r>
              <a:rPr lang="ru-RU" sz="2400" dirty="0" err="1" smtClean="0"/>
              <a:t>of</a:t>
            </a:r>
            <a:r>
              <a:rPr lang="ru-RU" sz="2400" dirty="0" smtClean="0"/>
              <a:t> </a:t>
            </a:r>
            <a:r>
              <a:rPr lang="ru-RU" sz="2400" dirty="0" err="1" smtClean="0"/>
              <a:t>catecholamines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smtClean="0"/>
              <a:t>Deficiency of</a:t>
            </a:r>
            <a:r>
              <a:rPr lang="ru-RU" sz="2400" dirty="0" smtClean="0"/>
              <a:t> </a:t>
            </a:r>
            <a:r>
              <a:rPr lang="en-US" sz="2400" dirty="0" smtClean="0"/>
              <a:t>slow wave sleep (</a:t>
            </a:r>
            <a:r>
              <a:rPr lang="en-US" sz="2400" dirty="0" err="1" smtClean="0"/>
              <a:t>SWS</a:t>
            </a:r>
            <a:r>
              <a:rPr lang="en-US" sz="2400" dirty="0" smtClean="0"/>
              <a:t>) or/and REM-sleep correlating</a:t>
            </a:r>
            <a:r>
              <a:rPr lang="ru-RU" sz="2400" dirty="0" smtClean="0"/>
              <a:t> </a:t>
            </a:r>
            <a:r>
              <a:rPr lang="en-US" sz="2400" dirty="0" smtClean="0"/>
              <a:t> </a:t>
            </a:r>
            <a:r>
              <a:rPr lang="ru-RU" sz="2400" dirty="0" err="1" smtClean="0"/>
              <a:t>with</a:t>
            </a:r>
            <a:r>
              <a:rPr lang="ru-RU" sz="2400" dirty="0" smtClean="0"/>
              <a:t> </a:t>
            </a:r>
            <a:r>
              <a:rPr lang="ru-RU" sz="2400" dirty="0" err="1" smtClean="0"/>
              <a:t>the</a:t>
            </a:r>
            <a:r>
              <a:rPr lang="ru-RU" sz="2400" dirty="0" smtClean="0"/>
              <a:t> </a:t>
            </a:r>
            <a:r>
              <a:rPr lang="ru-RU" sz="2400" dirty="0" err="1" smtClean="0"/>
              <a:t>intensity</a:t>
            </a:r>
            <a:r>
              <a:rPr lang="ru-RU" sz="2400" dirty="0" smtClean="0"/>
              <a:t> </a:t>
            </a:r>
            <a:r>
              <a:rPr lang="ru-RU" sz="2400" dirty="0" err="1" smtClean="0"/>
              <a:t>of</a:t>
            </a:r>
            <a:r>
              <a:rPr lang="ru-RU" sz="2400" dirty="0" smtClean="0"/>
              <a:t> </a:t>
            </a:r>
            <a:r>
              <a:rPr lang="ru-RU" sz="2400" dirty="0" err="1" smtClean="0"/>
              <a:t>pain</a:t>
            </a:r>
            <a:r>
              <a:rPr lang="ru-RU" sz="2400" dirty="0" smtClean="0"/>
              <a:t> </a:t>
            </a:r>
            <a:r>
              <a:rPr lang="ru-RU" sz="2400" dirty="0" err="1" smtClean="0"/>
              <a:t>and</a:t>
            </a:r>
            <a:r>
              <a:rPr lang="ru-RU" sz="2400" dirty="0" smtClean="0"/>
              <a:t> </a:t>
            </a:r>
            <a:r>
              <a:rPr lang="ru-RU" sz="2400" dirty="0" err="1" smtClean="0"/>
              <a:t>fatigue</a:t>
            </a:r>
            <a:r>
              <a:rPr lang="ru-RU" sz="2400" dirty="0" smtClean="0"/>
              <a:t>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3568" y="162880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i="1" dirty="0" smtClean="0"/>
          </a:p>
          <a:p>
            <a:endParaRPr lang="en-US" b="1" i="1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79512" y="1066600"/>
            <a:ext cx="8784976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Step 2. I</a:t>
            </a:r>
            <a:r>
              <a:rPr lang="ru-RU" sz="3600" b="1" dirty="0" err="1" smtClean="0">
                <a:solidFill>
                  <a:srgbClr val="FF0000"/>
                </a:solidFill>
              </a:rPr>
              <a:t>mmunodeficiency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and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postInfectious</a:t>
            </a:r>
            <a:r>
              <a:rPr lang="en-US" sz="3600" b="1" dirty="0" smtClean="0">
                <a:solidFill>
                  <a:srgbClr val="FF0000"/>
                </a:solidFill>
              </a:rPr>
              <a:t> triggering of </a:t>
            </a:r>
            <a:r>
              <a:rPr lang="en-US" sz="3600" b="1" dirty="0" err="1" smtClean="0">
                <a:solidFill>
                  <a:srgbClr val="FF0000"/>
                </a:solidFill>
              </a:rPr>
              <a:t>autoaggession</a:t>
            </a:r>
            <a:r>
              <a:rPr lang="ru-RU" sz="3600" b="1" dirty="0" smtClean="0">
                <a:solidFill>
                  <a:srgbClr val="FF0000"/>
                </a:solidFill>
              </a:rPr>
              <a:t>. 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algn="ctr"/>
            <a:endParaRPr lang="en-US" sz="2200" b="1" dirty="0" smtClean="0"/>
          </a:p>
          <a:p>
            <a:pPr algn="ctr"/>
            <a:r>
              <a:rPr lang="en-US" sz="2400" b="1" dirty="0" smtClean="0"/>
              <a:t>Clinical </a:t>
            </a:r>
            <a:r>
              <a:rPr lang="en-US" sz="2400" b="1" dirty="0"/>
              <a:t>Observations</a:t>
            </a:r>
            <a:endParaRPr lang="ru-RU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The p</a:t>
            </a:r>
            <a:r>
              <a:rPr lang="ru-RU" sz="2400" dirty="0" err="1" smtClean="0"/>
              <a:t>atients</a:t>
            </a:r>
            <a:r>
              <a:rPr lang="en-US" sz="2400" dirty="0" smtClean="0"/>
              <a:t> are</a:t>
            </a:r>
            <a:r>
              <a:rPr lang="ru-RU" sz="2400" dirty="0" smtClean="0"/>
              <a:t> </a:t>
            </a:r>
            <a:r>
              <a:rPr lang="ru-RU" sz="2400" dirty="0" err="1" smtClean="0"/>
              <a:t>susceptible</a:t>
            </a:r>
            <a:r>
              <a:rPr lang="ru-RU" sz="2400" dirty="0" smtClean="0"/>
              <a:t> </a:t>
            </a:r>
            <a:r>
              <a:rPr lang="ru-RU" sz="2400" dirty="0" err="1" smtClean="0"/>
              <a:t>to</a:t>
            </a:r>
            <a:r>
              <a:rPr lang="ru-RU" sz="2400" dirty="0" smtClean="0"/>
              <a:t> </a:t>
            </a:r>
            <a:r>
              <a:rPr lang="ru-RU" sz="2400" dirty="0" err="1" smtClean="0"/>
              <a:t>infections</a:t>
            </a:r>
            <a:r>
              <a:rPr lang="en-US" sz="2400" dirty="0" smtClean="0"/>
              <a:t> which are t</a:t>
            </a:r>
            <a:r>
              <a:rPr lang="ru-RU" sz="2400" dirty="0" err="1" smtClean="0"/>
              <a:t>ypically</a:t>
            </a:r>
            <a:r>
              <a:rPr lang="en-US" sz="2400" dirty="0" smtClean="0"/>
              <a:t>  </a:t>
            </a:r>
            <a:r>
              <a:rPr lang="ru-RU" sz="2400" b="1" dirty="0" err="1" smtClean="0"/>
              <a:t>chronic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inflammation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of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the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mucous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membranes</a:t>
            </a:r>
            <a:r>
              <a:rPr lang="ru-RU" sz="2400" b="1" dirty="0" smtClean="0"/>
              <a:t> </a:t>
            </a:r>
            <a:r>
              <a:rPr lang="ru-RU" sz="2400" dirty="0" err="1" smtClean="0"/>
              <a:t>of</a:t>
            </a:r>
            <a:r>
              <a:rPr lang="ru-RU" sz="2400" dirty="0" smtClean="0"/>
              <a:t> </a:t>
            </a:r>
            <a:r>
              <a:rPr lang="ru-RU" sz="2400" dirty="0" err="1" smtClean="0"/>
              <a:t>the</a:t>
            </a:r>
            <a:r>
              <a:rPr lang="ru-RU" sz="2400" dirty="0" smtClean="0"/>
              <a:t> </a:t>
            </a:r>
            <a:r>
              <a:rPr lang="ru-RU" sz="2400" dirty="0" err="1" smtClean="0"/>
              <a:t>respiratory</a:t>
            </a:r>
            <a:r>
              <a:rPr lang="ru-RU" sz="2400" dirty="0" smtClean="0"/>
              <a:t> </a:t>
            </a:r>
            <a:r>
              <a:rPr lang="ru-RU" sz="2400" dirty="0" err="1" smtClean="0"/>
              <a:t>tract</a:t>
            </a:r>
            <a:r>
              <a:rPr lang="ru-RU" sz="2400" dirty="0" smtClean="0"/>
              <a:t>, </a:t>
            </a:r>
            <a:r>
              <a:rPr lang="ru-RU" sz="2400" dirty="0" err="1" smtClean="0"/>
              <a:t>digestive</a:t>
            </a:r>
            <a:r>
              <a:rPr lang="ru-RU" sz="2400" dirty="0" smtClean="0"/>
              <a:t> </a:t>
            </a:r>
            <a:r>
              <a:rPr lang="ru-RU" sz="2400" dirty="0" err="1" smtClean="0"/>
              <a:t>tract</a:t>
            </a:r>
            <a:r>
              <a:rPr lang="ru-RU" sz="2400" dirty="0" smtClean="0"/>
              <a:t> </a:t>
            </a:r>
            <a:r>
              <a:rPr lang="ru-RU" sz="2400" dirty="0" err="1" smtClean="0"/>
              <a:t>or</a:t>
            </a:r>
            <a:r>
              <a:rPr lang="ru-RU" sz="2400" dirty="0" smtClean="0"/>
              <a:t> </a:t>
            </a:r>
            <a:r>
              <a:rPr lang="ru-RU" sz="2400" dirty="0" err="1" smtClean="0"/>
              <a:t>the</a:t>
            </a:r>
            <a:r>
              <a:rPr lang="ru-RU" sz="2400" dirty="0" smtClean="0"/>
              <a:t> </a:t>
            </a:r>
            <a:r>
              <a:rPr lang="ru-RU" sz="2400" dirty="0" err="1" smtClean="0"/>
              <a:t>genitourinary</a:t>
            </a:r>
            <a:r>
              <a:rPr lang="ru-RU" sz="2400" dirty="0" smtClean="0"/>
              <a:t> </a:t>
            </a:r>
            <a:r>
              <a:rPr lang="ru-RU" sz="2400" dirty="0" err="1" smtClean="0"/>
              <a:t>system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400" dirty="0" err="1" smtClean="0"/>
              <a:t>U</a:t>
            </a:r>
            <a:r>
              <a:rPr lang="en-US" sz="2400" dirty="0" err="1" smtClean="0"/>
              <a:t>sually</a:t>
            </a:r>
            <a:r>
              <a:rPr lang="en-US" sz="2400" dirty="0" smtClean="0"/>
              <a:t> the inflammatory process regardless to type is</a:t>
            </a:r>
            <a:r>
              <a:rPr lang="ru-RU" sz="2400" dirty="0" smtClean="0"/>
              <a:t> </a:t>
            </a:r>
            <a:r>
              <a:rPr lang="ru-RU" sz="2400" dirty="0" err="1" smtClean="0"/>
              <a:t>associated</a:t>
            </a:r>
            <a:r>
              <a:rPr lang="ru-RU" sz="2400" dirty="0" smtClean="0"/>
              <a:t> </a:t>
            </a:r>
            <a:r>
              <a:rPr lang="ru-RU" sz="2400" dirty="0" err="1" smtClean="0"/>
              <a:t>with</a:t>
            </a:r>
            <a:r>
              <a:rPr lang="ru-RU" sz="2400" dirty="0" smtClean="0"/>
              <a:t> </a:t>
            </a:r>
            <a:r>
              <a:rPr lang="en-US" sz="2400" dirty="0" smtClean="0"/>
              <a:t>a number of </a:t>
            </a:r>
            <a:r>
              <a:rPr lang="ru-RU" sz="2400" dirty="0" err="1" smtClean="0"/>
              <a:t>typical</a:t>
            </a:r>
            <a:r>
              <a:rPr lang="ru-RU" sz="2400" dirty="0" smtClean="0"/>
              <a:t> </a:t>
            </a:r>
            <a:r>
              <a:rPr lang="ru-RU" sz="2400" dirty="0" err="1" smtClean="0"/>
              <a:t>infection</a:t>
            </a:r>
            <a:r>
              <a:rPr lang="en-US" sz="2400" dirty="0" smtClean="0"/>
              <a:t>s</a:t>
            </a:r>
            <a:r>
              <a:rPr lang="ru-RU" sz="24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err="1" smtClean="0"/>
              <a:t>Naive</a:t>
            </a:r>
            <a:r>
              <a:rPr lang="ru-RU" sz="2400" dirty="0" smtClean="0"/>
              <a:t> </a:t>
            </a:r>
            <a:r>
              <a:rPr lang="en-US" sz="2400" dirty="0" smtClean="0"/>
              <a:t>T-cell</a:t>
            </a:r>
            <a:r>
              <a:rPr lang="ru-RU" sz="2400" dirty="0" err="1" smtClean="0"/>
              <a:t>s</a:t>
            </a:r>
            <a:r>
              <a:rPr lang="ru-RU" sz="2400" dirty="0" smtClean="0"/>
              <a:t> </a:t>
            </a:r>
            <a:r>
              <a:rPr lang="ru-RU" sz="2400" dirty="0" err="1"/>
              <a:t>predominate</a:t>
            </a:r>
            <a:r>
              <a:rPr lang="ru-RU" sz="2400" dirty="0"/>
              <a:t> </a:t>
            </a:r>
            <a:r>
              <a:rPr lang="ru-RU" sz="2400" dirty="0" err="1"/>
              <a:t>over</a:t>
            </a:r>
            <a:r>
              <a:rPr lang="ru-RU" sz="2400" dirty="0"/>
              <a:t> </a:t>
            </a:r>
            <a:r>
              <a:rPr lang="ru-RU" sz="2400" dirty="0" err="1"/>
              <a:t>the</a:t>
            </a:r>
            <a:r>
              <a:rPr lang="ru-RU" sz="2400" dirty="0"/>
              <a:t> </a:t>
            </a:r>
            <a:r>
              <a:rPr lang="ru-RU" sz="2400" dirty="0" err="1"/>
              <a:t>memory</a:t>
            </a:r>
            <a:r>
              <a:rPr lang="ru-RU" sz="2400" dirty="0"/>
              <a:t> </a:t>
            </a:r>
            <a:r>
              <a:rPr lang="en-US" sz="2400" dirty="0" smtClean="0"/>
              <a:t>T-cells.</a:t>
            </a:r>
            <a:endParaRPr lang="ru-RU" sz="2400" dirty="0"/>
          </a:p>
          <a:p>
            <a:pPr marL="514350" indent="-514350" algn="just">
              <a:buFont typeface="+mj-lt"/>
              <a:buAutoNum type="arabicPeriod"/>
            </a:pPr>
            <a:r>
              <a:rPr lang="en-US" sz="2400" dirty="0" smtClean="0"/>
              <a:t>I</a:t>
            </a:r>
            <a:r>
              <a:rPr lang="ru-RU" sz="2400" dirty="0" err="1" smtClean="0"/>
              <a:t>ncreased</a:t>
            </a:r>
            <a:r>
              <a:rPr lang="ru-RU" sz="2400" dirty="0" smtClean="0"/>
              <a:t> </a:t>
            </a:r>
            <a:r>
              <a:rPr lang="ru-RU" sz="2400" dirty="0" err="1"/>
              <a:t>percentage</a:t>
            </a:r>
            <a:r>
              <a:rPr lang="ru-RU" sz="2400" dirty="0"/>
              <a:t> </a:t>
            </a:r>
            <a:r>
              <a:rPr lang="ru-RU" sz="2400" dirty="0" err="1"/>
              <a:t>of</a:t>
            </a:r>
            <a:r>
              <a:rPr lang="ru-RU" sz="2400" dirty="0"/>
              <a:t> </a:t>
            </a:r>
            <a:r>
              <a:rPr lang="ru-RU" sz="2400" dirty="0" smtClean="0"/>
              <a:t>CD19+CD5+ </a:t>
            </a:r>
            <a:r>
              <a:rPr lang="ru-RU" sz="2400" dirty="0" err="1"/>
              <a:t>cells</a:t>
            </a:r>
            <a:r>
              <a:rPr lang="ru-RU" sz="2400" dirty="0"/>
              <a:t> </a:t>
            </a:r>
            <a:r>
              <a:rPr lang="ru-RU" sz="2400" dirty="0" err="1"/>
              <a:t>to</a:t>
            </a:r>
            <a:r>
              <a:rPr lang="ru-RU" sz="2400" dirty="0"/>
              <a:t> </a:t>
            </a:r>
            <a:r>
              <a:rPr lang="ru-RU" sz="2400" dirty="0" err="1"/>
              <a:t>the</a:t>
            </a:r>
            <a:r>
              <a:rPr lang="ru-RU" sz="2400" dirty="0"/>
              <a:t> </a:t>
            </a:r>
            <a:r>
              <a:rPr lang="ru-RU" sz="2400" dirty="0" err="1"/>
              <a:t>total</a:t>
            </a:r>
            <a:r>
              <a:rPr lang="ru-RU" sz="2400" dirty="0"/>
              <a:t> CD19 </a:t>
            </a:r>
            <a:r>
              <a:rPr lang="en-US" sz="2400" dirty="0" smtClean="0"/>
              <a:t>subset</a:t>
            </a:r>
            <a:r>
              <a:rPr lang="ru-RU" sz="2400" dirty="0" smtClean="0"/>
              <a:t>, </a:t>
            </a:r>
            <a:r>
              <a:rPr lang="ru-RU" sz="2400" dirty="0" err="1"/>
              <a:t>and</a:t>
            </a:r>
            <a:r>
              <a:rPr lang="ru-RU" sz="2400" dirty="0"/>
              <a:t> </a:t>
            </a:r>
            <a:r>
              <a:rPr lang="ru-RU" sz="2400" dirty="0" err="1"/>
              <a:t>this</a:t>
            </a:r>
            <a:r>
              <a:rPr lang="ru-RU" sz="2400" dirty="0"/>
              <a:t> </a:t>
            </a:r>
            <a:r>
              <a:rPr lang="en-US" sz="2400" dirty="0" smtClean="0"/>
              <a:t>index</a:t>
            </a:r>
            <a:r>
              <a:rPr lang="ru-RU" sz="2400" dirty="0" smtClean="0"/>
              <a:t> </a:t>
            </a:r>
            <a:r>
              <a:rPr lang="ru-RU" sz="2400" dirty="0" err="1" smtClean="0"/>
              <a:t>correlat</a:t>
            </a:r>
            <a:r>
              <a:rPr lang="en-US" sz="2400" dirty="0" err="1"/>
              <a:t>es</a:t>
            </a:r>
            <a:r>
              <a:rPr lang="ru-RU" sz="2400" dirty="0"/>
              <a:t> </a:t>
            </a:r>
            <a:r>
              <a:rPr lang="ru-RU" sz="2400" dirty="0" err="1"/>
              <a:t>with</a:t>
            </a:r>
            <a:r>
              <a:rPr lang="ru-RU" sz="2400" dirty="0"/>
              <a:t> </a:t>
            </a:r>
            <a:r>
              <a:rPr lang="ru-RU" sz="2400" dirty="0" err="1"/>
              <a:t>the</a:t>
            </a:r>
            <a:r>
              <a:rPr lang="ru-RU" sz="2400" dirty="0"/>
              <a:t> </a:t>
            </a:r>
            <a:r>
              <a:rPr lang="ru-RU" sz="2400" dirty="0" err="1"/>
              <a:t>pain</a:t>
            </a:r>
            <a:r>
              <a:rPr lang="ru-RU" sz="2400" dirty="0"/>
              <a:t> </a:t>
            </a:r>
            <a:r>
              <a:rPr lang="ru-RU" sz="2400" dirty="0" err="1" smtClean="0"/>
              <a:t>intensity</a:t>
            </a:r>
            <a:r>
              <a:rPr lang="en-US" sz="2400" dirty="0" smtClean="0"/>
              <a:t> as well</a:t>
            </a:r>
            <a:r>
              <a:rPr lang="ru-RU" sz="2400" dirty="0" smtClean="0"/>
              <a:t>.</a:t>
            </a:r>
            <a:r>
              <a:rPr lang="en-US" sz="2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mp-ka\Desktop\Biomarker 2014 presentation\Хелпер.png"/>
          <p:cNvPicPr>
            <a:picLocks noChangeAspect="1" noChangeArrowheads="1"/>
          </p:cNvPicPr>
          <p:nvPr/>
        </p:nvPicPr>
        <p:blipFill>
          <a:blip r:embed="rId2" cstate="print"/>
          <a:srcRect t="5980" b="3986"/>
          <a:stretch>
            <a:fillRect/>
          </a:stretch>
        </p:blipFill>
        <p:spPr bwMode="auto">
          <a:xfrm>
            <a:off x="1907704" y="3429000"/>
            <a:ext cx="5464853" cy="315999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3568" y="162880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i="1" dirty="0" smtClean="0"/>
          </a:p>
          <a:p>
            <a:endParaRPr lang="en-US" b="1" i="1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79512" y="980728"/>
            <a:ext cx="8784976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763" indent="-4763" algn="just"/>
            <a:r>
              <a:rPr lang="en-US" sz="2800" dirty="0" smtClean="0"/>
              <a:t>		</a:t>
            </a:r>
            <a:r>
              <a:rPr lang="en-US" sz="2400" b="1" dirty="0" smtClean="0"/>
              <a:t>It appears to be connected </a:t>
            </a:r>
            <a:r>
              <a:rPr lang="ru-RU" sz="2400" b="1" dirty="0" err="1" smtClean="0"/>
              <a:t>to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the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function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of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receptors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for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serotonin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melatonin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catecholamines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and</a:t>
            </a:r>
            <a:r>
              <a:rPr lang="ru-RU" sz="2400" b="1" dirty="0" smtClean="0"/>
              <a:t> </a:t>
            </a:r>
            <a:r>
              <a:rPr lang="en-US" sz="2400" b="1" dirty="0" err="1" smtClean="0"/>
              <a:t>glucocorticoids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on</a:t>
            </a:r>
            <a:r>
              <a:rPr lang="ru-RU" sz="2400" b="1" dirty="0" smtClean="0"/>
              <a:t> T-</a:t>
            </a:r>
            <a:r>
              <a:rPr lang="en-US" sz="2400" b="1" dirty="0" smtClean="0"/>
              <a:t>helpers</a:t>
            </a:r>
            <a:r>
              <a:rPr lang="ru-RU" sz="2400" b="1" dirty="0" smtClean="0"/>
              <a:t>.</a:t>
            </a:r>
            <a:r>
              <a:rPr lang="en-US" sz="2400" dirty="0" smtClean="0"/>
              <a:t> A</a:t>
            </a:r>
            <a:r>
              <a:rPr lang="ru-RU" sz="2400" dirty="0" err="1" smtClean="0"/>
              <a:t>ntigen</a:t>
            </a:r>
            <a:r>
              <a:rPr lang="ru-RU" sz="2400" dirty="0" smtClean="0"/>
              <a:t> </a:t>
            </a:r>
            <a:r>
              <a:rPr lang="ru-RU" sz="2400" dirty="0" err="1" smtClean="0"/>
              <a:t>presentation</a:t>
            </a:r>
            <a:r>
              <a:rPr lang="ru-RU" sz="2400" dirty="0" smtClean="0"/>
              <a:t> </a:t>
            </a:r>
            <a:r>
              <a:rPr lang="en-US" sz="2400" dirty="0" smtClean="0"/>
              <a:t>by a d</a:t>
            </a:r>
            <a:r>
              <a:rPr lang="ru-RU" sz="2400" dirty="0" err="1" smtClean="0"/>
              <a:t>endritic</a:t>
            </a:r>
            <a:r>
              <a:rPr lang="ru-RU" sz="2400" dirty="0" smtClean="0"/>
              <a:t> </a:t>
            </a:r>
            <a:r>
              <a:rPr lang="ru-RU" sz="2400" dirty="0" err="1" smtClean="0"/>
              <a:t>cell</a:t>
            </a:r>
            <a:r>
              <a:rPr lang="ru-RU" sz="2400" dirty="0" smtClean="0"/>
              <a:t> </a:t>
            </a:r>
            <a:r>
              <a:rPr lang="ru-RU" sz="2400" dirty="0" err="1" smtClean="0"/>
              <a:t>to</a:t>
            </a:r>
            <a:r>
              <a:rPr lang="ru-RU" sz="2400" dirty="0" smtClean="0"/>
              <a:t> </a:t>
            </a:r>
            <a:r>
              <a:rPr lang="en-US" sz="2400" dirty="0" smtClean="0"/>
              <a:t>a </a:t>
            </a:r>
            <a:r>
              <a:rPr lang="ru-RU" sz="2400" dirty="0" err="1" smtClean="0"/>
              <a:t>T-helper</a:t>
            </a:r>
            <a:r>
              <a:rPr lang="ru-RU" sz="2400" dirty="0" smtClean="0"/>
              <a:t> </a:t>
            </a:r>
            <a:r>
              <a:rPr lang="ru-RU" sz="2400" dirty="0" err="1" smtClean="0"/>
              <a:t>is</a:t>
            </a:r>
            <a:r>
              <a:rPr lang="ru-RU" sz="2400" dirty="0" smtClean="0"/>
              <a:t> </a:t>
            </a:r>
            <a:r>
              <a:rPr lang="ru-RU" sz="2400" dirty="0" err="1" smtClean="0"/>
              <a:t>inhibited</a:t>
            </a:r>
            <a:r>
              <a:rPr lang="en-US" sz="2400" dirty="0" smtClean="0"/>
              <a:t> at</a:t>
            </a:r>
            <a:r>
              <a:rPr lang="ru-RU" sz="2400" dirty="0" smtClean="0"/>
              <a:t> </a:t>
            </a:r>
            <a:r>
              <a:rPr lang="ru-RU" sz="2400" dirty="0" err="1" smtClean="0"/>
              <a:t>stress</a:t>
            </a:r>
            <a:r>
              <a:rPr lang="ru-RU" sz="2400" dirty="0" smtClean="0"/>
              <a:t>: </a:t>
            </a:r>
            <a:r>
              <a:rPr lang="ru-RU" sz="2400" dirty="0" err="1" smtClean="0"/>
              <a:t>weak</a:t>
            </a:r>
            <a:r>
              <a:rPr lang="ru-RU" sz="2400" dirty="0" smtClean="0"/>
              <a:t> </a:t>
            </a:r>
            <a:r>
              <a:rPr lang="ru-RU" sz="2400" dirty="0" err="1" smtClean="0"/>
              <a:t>stimulation</a:t>
            </a:r>
            <a:r>
              <a:rPr lang="ru-RU" sz="2400" dirty="0" smtClean="0"/>
              <a:t> </a:t>
            </a:r>
            <a:r>
              <a:rPr lang="ru-RU" sz="2400" dirty="0" err="1" smtClean="0"/>
              <a:t>of</a:t>
            </a:r>
            <a:r>
              <a:rPr lang="ru-RU" sz="2400" dirty="0" smtClean="0"/>
              <a:t> </a:t>
            </a:r>
            <a:r>
              <a:rPr lang="ru-RU" sz="2400" dirty="0" err="1" smtClean="0"/>
              <a:t>receptors</a:t>
            </a:r>
            <a:r>
              <a:rPr lang="ru-RU" sz="2400" dirty="0" smtClean="0"/>
              <a:t> </a:t>
            </a:r>
            <a:r>
              <a:rPr lang="ru-RU" sz="2400" dirty="0" err="1" smtClean="0"/>
              <a:t>for</a:t>
            </a:r>
            <a:r>
              <a:rPr lang="ru-RU" sz="2400" dirty="0" smtClean="0"/>
              <a:t> </a:t>
            </a:r>
            <a:r>
              <a:rPr lang="ru-RU" sz="2400" dirty="0" err="1" smtClean="0"/>
              <a:t>serotonin</a:t>
            </a:r>
            <a:r>
              <a:rPr lang="ru-RU" sz="2400" dirty="0" smtClean="0"/>
              <a:t> </a:t>
            </a:r>
            <a:r>
              <a:rPr lang="ru-RU" sz="2400" dirty="0" err="1" smtClean="0"/>
              <a:t>and</a:t>
            </a:r>
            <a:r>
              <a:rPr lang="ru-RU" sz="2400" dirty="0" smtClean="0"/>
              <a:t> </a:t>
            </a:r>
            <a:r>
              <a:rPr lang="ru-RU" sz="2400" dirty="0" err="1" smtClean="0"/>
              <a:t>melatonin</a:t>
            </a:r>
            <a:r>
              <a:rPr lang="ru-RU" sz="2400" dirty="0" smtClean="0"/>
              <a:t> </a:t>
            </a:r>
            <a:r>
              <a:rPr lang="ru-RU" sz="2400" dirty="0" err="1" smtClean="0"/>
              <a:t>and</a:t>
            </a:r>
            <a:r>
              <a:rPr lang="ru-RU" sz="2400" dirty="0" smtClean="0"/>
              <a:t> </a:t>
            </a:r>
            <a:r>
              <a:rPr lang="ru-RU" sz="2400" dirty="0" err="1" smtClean="0"/>
              <a:t>active</a:t>
            </a:r>
            <a:r>
              <a:rPr lang="ru-RU" sz="2400" dirty="0" smtClean="0"/>
              <a:t> </a:t>
            </a:r>
            <a:r>
              <a:rPr lang="ru-RU" sz="2400" dirty="0" err="1" smtClean="0"/>
              <a:t>stimulation</a:t>
            </a:r>
            <a:r>
              <a:rPr lang="ru-RU" sz="2400" dirty="0" smtClean="0"/>
              <a:t> </a:t>
            </a:r>
            <a:r>
              <a:rPr lang="ru-RU" sz="2400" dirty="0" err="1" smtClean="0"/>
              <a:t>of</a:t>
            </a:r>
            <a:r>
              <a:rPr lang="ru-RU" sz="2400" dirty="0" smtClean="0"/>
              <a:t> </a:t>
            </a:r>
            <a:r>
              <a:rPr lang="ru-RU" sz="2400" dirty="0" err="1" smtClean="0"/>
              <a:t>receptors</a:t>
            </a:r>
            <a:r>
              <a:rPr lang="ru-RU" sz="2400" dirty="0" smtClean="0"/>
              <a:t> </a:t>
            </a:r>
            <a:r>
              <a:rPr lang="ru-RU" sz="2400" dirty="0" err="1" smtClean="0"/>
              <a:t>for</a:t>
            </a:r>
            <a:r>
              <a:rPr lang="ru-RU" sz="2400" dirty="0" smtClean="0"/>
              <a:t> </a:t>
            </a:r>
            <a:r>
              <a:rPr lang="ru-RU" sz="2400" dirty="0" err="1" smtClean="0"/>
              <a:t>catecholamines</a:t>
            </a:r>
            <a:r>
              <a:rPr lang="ru-RU" sz="2400" dirty="0" smtClean="0"/>
              <a:t> </a:t>
            </a:r>
            <a:r>
              <a:rPr lang="ru-RU" sz="2400" dirty="0" err="1" smtClean="0"/>
              <a:t>and</a:t>
            </a:r>
            <a:r>
              <a:rPr lang="ru-RU" sz="2400" dirty="0" smtClean="0"/>
              <a:t> </a:t>
            </a:r>
            <a:r>
              <a:rPr lang="ru-RU" sz="2400" dirty="0" err="1" smtClean="0"/>
              <a:t>glucocorticoids</a:t>
            </a:r>
            <a:r>
              <a:rPr lang="ru-RU" sz="2400" dirty="0" smtClean="0"/>
              <a:t> </a:t>
            </a:r>
            <a:r>
              <a:rPr lang="ru-RU" sz="2400" dirty="0" err="1" smtClean="0"/>
              <a:t>on</a:t>
            </a:r>
            <a:r>
              <a:rPr lang="ru-RU" sz="2400" dirty="0" smtClean="0"/>
              <a:t> </a:t>
            </a:r>
            <a:r>
              <a:rPr lang="ru-RU" sz="2400" dirty="0" err="1" smtClean="0"/>
              <a:t>T-helper</a:t>
            </a:r>
            <a:r>
              <a:rPr lang="en-US" sz="2400" dirty="0" smtClean="0"/>
              <a:t>s</a:t>
            </a:r>
            <a:r>
              <a:rPr lang="ru-RU" sz="2400" dirty="0" smtClean="0"/>
              <a:t>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перфолента 5"/>
          <p:cNvSpPr/>
          <p:nvPr/>
        </p:nvSpPr>
        <p:spPr>
          <a:xfrm rot="5400000">
            <a:off x="-324544" y="4221088"/>
            <a:ext cx="4032448" cy="864096"/>
          </a:xfrm>
          <a:prstGeom prst="flowChartPunchedTape">
            <a:avLst/>
          </a:prstGeom>
          <a:solidFill>
            <a:srgbClr val="F39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779912" y="2276872"/>
            <a:ext cx="5040560" cy="4392488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547664" y="3789040"/>
            <a:ext cx="936104" cy="9361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но 1 9"/>
          <p:cNvSpPr/>
          <p:nvPr/>
        </p:nvSpPr>
        <p:spPr>
          <a:xfrm>
            <a:off x="611560" y="3933056"/>
            <a:ext cx="504056" cy="504056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но 1 10"/>
          <p:cNvSpPr/>
          <p:nvPr/>
        </p:nvSpPr>
        <p:spPr>
          <a:xfrm>
            <a:off x="755576" y="4653136"/>
            <a:ext cx="504056" cy="504056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но 1 11"/>
          <p:cNvSpPr/>
          <p:nvPr/>
        </p:nvSpPr>
        <p:spPr>
          <a:xfrm>
            <a:off x="755576" y="3284984"/>
            <a:ext cx="504056" cy="504056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KA\Desktop\Biomarker 2014 presentation\Рисунки\T help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533863" y="3344694"/>
            <a:ext cx="2252740" cy="1872209"/>
          </a:xfrm>
          <a:prstGeom prst="rect">
            <a:avLst/>
          </a:prstGeom>
          <a:noFill/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23528" y="908720"/>
            <a:ext cx="849694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763" indent="-4763" algn="just"/>
            <a:r>
              <a:rPr lang="en-US" sz="2800" b="1" dirty="0" smtClean="0"/>
              <a:t>Physiologic a</a:t>
            </a:r>
            <a:r>
              <a:rPr lang="ru-RU" sz="2800" b="1" dirty="0" err="1" smtClean="0"/>
              <a:t>ntigen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presentation</a:t>
            </a:r>
            <a:r>
              <a:rPr lang="ru-RU" sz="2800" b="1" dirty="0" smtClean="0"/>
              <a:t> </a:t>
            </a:r>
            <a:r>
              <a:rPr lang="en-US" sz="2800" b="1" dirty="0" smtClean="0"/>
              <a:t>by a d</a:t>
            </a:r>
            <a:r>
              <a:rPr lang="ru-RU" sz="2800" b="1" dirty="0" err="1" smtClean="0"/>
              <a:t>endritic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cell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to</a:t>
            </a:r>
            <a:r>
              <a:rPr lang="ru-RU" sz="2800" b="1" dirty="0" smtClean="0"/>
              <a:t> </a:t>
            </a:r>
            <a:r>
              <a:rPr lang="en-US" sz="2800" b="1" dirty="0" smtClean="0"/>
              <a:t>a </a:t>
            </a:r>
            <a:r>
              <a:rPr lang="ru-RU" sz="2800" b="1" dirty="0" err="1" smtClean="0"/>
              <a:t>T-helper</a:t>
            </a:r>
            <a:r>
              <a:rPr lang="en-US" sz="2800" b="1" dirty="0" smtClean="0"/>
              <a:t>. </a:t>
            </a:r>
            <a:r>
              <a:rPr lang="en-US" sz="2800" dirty="0" err="1" smtClean="0"/>
              <a:t>Dendritic</a:t>
            </a:r>
            <a:r>
              <a:rPr lang="en-US" sz="2800" dirty="0" smtClean="0"/>
              <a:t> cell (DC) </a:t>
            </a:r>
            <a:r>
              <a:rPr lang="en-US" sz="2800" dirty="0" err="1" smtClean="0"/>
              <a:t>phagocytose</a:t>
            </a:r>
            <a:r>
              <a:rPr lang="en-US" sz="2800" dirty="0" smtClean="0"/>
              <a:t> antigen, then migrates to lymphatic node and present antigen to T-helper.</a:t>
            </a:r>
            <a:endParaRPr lang="ru-RU" sz="2800" dirty="0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084168" y="4005064"/>
            <a:ext cx="15841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763" indent="-4763" algn="just"/>
            <a:r>
              <a:rPr lang="ru-RU" sz="2800" b="1" dirty="0" err="1" smtClean="0"/>
              <a:t>T-helper</a:t>
            </a:r>
            <a:endParaRPr lang="ru-RU" sz="2800" dirty="0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691680" y="4005064"/>
            <a:ext cx="6480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763" indent="-4763" algn="just"/>
            <a:r>
              <a:rPr lang="en-US" sz="2800" b="1" dirty="0" smtClean="0"/>
              <a:t>DC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перфолента 5"/>
          <p:cNvSpPr/>
          <p:nvPr/>
        </p:nvSpPr>
        <p:spPr>
          <a:xfrm rot="5400000">
            <a:off x="-324544" y="4221088"/>
            <a:ext cx="4032448" cy="864096"/>
          </a:xfrm>
          <a:prstGeom prst="flowChartPunchedTape">
            <a:avLst/>
          </a:prstGeom>
          <a:solidFill>
            <a:srgbClr val="F39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779912" y="2276872"/>
            <a:ext cx="5040560" cy="4392488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403648" y="3789040"/>
            <a:ext cx="936104" cy="9361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но 1 9"/>
          <p:cNvSpPr/>
          <p:nvPr/>
        </p:nvSpPr>
        <p:spPr>
          <a:xfrm>
            <a:off x="827584" y="3861048"/>
            <a:ext cx="504056" cy="504056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но 1 10"/>
          <p:cNvSpPr/>
          <p:nvPr/>
        </p:nvSpPr>
        <p:spPr>
          <a:xfrm>
            <a:off x="755576" y="4653136"/>
            <a:ext cx="504056" cy="504056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но 1 11"/>
          <p:cNvSpPr/>
          <p:nvPr/>
        </p:nvSpPr>
        <p:spPr>
          <a:xfrm>
            <a:off x="755576" y="3284984"/>
            <a:ext cx="504056" cy="504056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KA\Desktop\Biomarker 2014 presentation\Рисунки\T help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533863" y="3344694"/>
            <a:ext cx="2252740" cy="1872209"/>
          </a:xfrm>
          <a:prstGeom prst="rect">
            <a:avLst/>
          </a:prstGeom>
          <a:noFill/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084168" y="4005064"/>
            <a:ext cx="15841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763" indent="-4763" algn="just"/>
            <a:r>
              <a:rPr lang="ru-RU" sz="2800" b="1" dirty="0" err="1" smtClean="0"/>
              <a:t>T-helper</a:t>
            </a:r>
            <a:endParaRPr lang="ru-RU" sz="2800" dirty="0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547664" y="4005064"/>
            <a:ext cx="6480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763" indent="-4763" algn="just"/>
            <a:r>
              <a:rPr lang="en-US" sz="2800" b="1" dirty="0" smtClean="0"/>
              <a:t>DC</a:t>
            </a:r>
            <a:endParaRPr lang="ru-RU" sz="2800" dirty="0"/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323528" y="908720"/>
            <a:ext cx="849694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763" indent="-4763" algn="just"/>
            <a:r>
              <a:rPr lang="en-US" sz="2800" b="1" dirty="0" smtClean="0"/>
              <a:t>Physiologic a</a:t>
            </a:r>
            <a:r>
              <a:rPr lang="ru-RU" sz="2800" b="1" dirty="0" err="1" smtClean="0"/>
              <a:t>ntigen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presentation</a:t>
            </a:r>
            <a:r>
              <a:rPr lang="ru-RU" sz="2800" b="1" dirty="0" smtClean="0"/>
              <a:t> </a:t>
            </a:r>
            <a:r>
              <a:rPr lang="en-US" sz="2800" b="1" dirty="0" smtClean="0"/>
              <a:t>by a d</a:t>
            </a:r>
            <a:r>
              <a:rPr lang="ru-RU" sz="2800" b="1" dirty="0" err="1" smtClean="0"/>
              <a:t>endritic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cell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to</a:t>
            </a:r>
            <a:r>
              <a:rPr lang="ru-RU" sz="2800" b="1" dirty="0" smtClean="0"/>
              <a:t> </a:t>
            </a:r>
            <a:r>
              <a:rPr lang="en-US" sz="2800" b="1" dirty="0" smtClean="0"/>
              <a:t>a </a:t>
            </a:r>
            <a:r>
              <a:rPr lang="ru-RU" sz="2800" b="1" dirty="0" err="1" smtClean="0"/>
              <a:t>T-helper</a:t>
            </a:r>
            <a:r>
              <a:rPr lang="en-US" sz="2800" b="1" dirty="0" smtClean="0"/>
              <a:t>. </a:t>
            </a:r>
            <a:r>
              <a:rPr lang="en-US" sz="2800" dirty="0" err="1" smtClean="0"/>
              <a:t>Dendritic</a:t>
            </a:r>
            <a:r>
              <a:rPr lang="en-US" sz="2800" dirty="0" smtClean="0"/>
              <a:t> cell (DC) </a:t>
            </a:r>
            <a:r>
              <a:rPr lang="en-US" sz="2800" dirty="0" err="1" smtClean="0"/>
              <a:t>phagocytose</a:t>
            </a:r>
            <a:r>
              <a:rPr lang="en-US" sz="2800" dirty="0" smtClean="0"/>
              <a:t> antigen, then migrates to lymphatic node and present antigen to T-helper.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5811</TotalTime>
  <Words>2058</Words>
  <Application>Microsoft Office PowerPoint</Application>
  <PresentationFormat>Экран (4:3)</PresentationFormat>
  <Paragraphs>218</Paragraphs>
  <Slides>45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Echinacea Clinic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Кирилл</dc:creator>
  <cp:lastModifiedBy>Kirill Shlyapnikov</cp:lastModifiedBy>
  <cp:revision>256</cp:revision>
  <dcterms:created xsi:type="dcterms:W3CDTF">2014-03-26T13:13:11Z</dcterms:created>
  <dcterms:modified xsi:type="dcterms:W3CDTF">2014-11-05T02:22:40Z</dcterms:modified>
</cp:coreProperties>
</file>