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5"/>
  </p:handoutMasterIdLst>
  <p:sldIdLst>
    <p:sldId id="353" r:id="rId2"/>
    <p:sldId id="354" r:id="rId3"/>
    <p:sldId id="292" r:id="rId4"/>
    <p:sldId id="344" r:id="rId5"/>
    <p:sldId id="350" r:id="rId6"/>
    <p:sldId id="346" r:id="rId7"/>
    <p:sldId id="347" r:id="rId8"/>
    <p:sldId id="348" r:id="rId9"/>
    <p:sldId id="349" r:id="rId10"/>
    <p:sldId id="351" r:id="rId11"/>
    <p:sldId id="352" r:id="rId12"/>
    <p:sldId id="355" r:id="rId13"/>
  </p:sldIdLst>
  <p:sldSz cx="12192000" cy="6858000"/>
  <p:notesSz cx="6864350" cy="9996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Blondell" initials="SB" lastIdx="5" clrIdx="0">
    <p:extLst>
      <p:ext uri="{19B8F6BF-5375-455C-9EA6-DF929625EA0E}">
        <p15:presenceInfo xmlns:p15="http://schemas.microsoft.com/office/powerpoint/2012/main" xmlns="" userId="7074cbdece3c59f4" providerId="Windows Live"/>
      </p:ext>
    </p:extLst>
  </p:cmAuthor>
  <p:cmAuthor id="2" name="Kieran O'Donnell" initials="KO" lastIdx="6" clrIdx="1">
    <p:extLst>
      <p:ext uri="{19B8F6BF-5375-455C-9EA6-DF929625EA0E}">
        <p15:presenceInfo xmlns:p15="http://schemas.microsoft.com/office/powerpoint/2012/main" xmlns="" userId="S-1-5-21-1076048665-2438528659-175425816-1149" providerId="AD"/>
      </p:ext>
    </p:extLst>
  </p:cmAuthor>
  <p:cmAuthor id="3" name="Astellas" initials="JB"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9C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0" autoAdjust="0"/>
    <p:restoredTop sz="76755" autoAdjust="0"/>
  </p:normalViewPr>
  <p:slideViewPr>
    <p:cSldViewPr snapToGrid="0">
      <p:cViewPr>
        <p:scale>
          <a:sx n="61" d="100"/>
          <a:sy n="61" d="100"/>
        </p:scale>
        <p:origin x="-1020" y="-78"/>
      </p:cViewPr>
      <p:guideLst>
        <p:guide orient="horz" pos="2160"/>
        <p:guide pos="3840"/>
      </p:guideLst>
    </p:cSldViewPr>
  </p:slideViewPr>
  <p:outlineViewPr>
    <p:cViewPr>
      <p:scale>
        <a:sx n="33" d="100"/>
        <a:sy n="33" d="100"/>
      </p:scale>
      <p:origin x="0" y="-1188"/>
    </p:cViewPr>
  </p:outlineViewPr>
  <p:notesTextViewPr>
    <p:cViewPr>
      <p:scale>
        <a:sx n="3" d="2"/>
        <a:sy n="3" d="2"/>
      </p:scale>
      <p:origin x="0" y="0"/>
    </p:cViewPr>
  </p:notesTextViewPr>
  <p:sorterViewPr>
    <p:cViewPr varScale="1">
      <p:scale>
        <a:sx n="1" d="1"/>
        <a:sy n="1" d="1"/>
      </p:scale>
      <p:origin x="0" y="-2748"/>
    </p:cViewPr>
  </p:sorterViewPr>
  <p:notesViewPr>
    <p:cSldViewPr snapToGrid="0">
      <p:cViewPr varScale="1">
        <p:scale>
          <a:sx n="68" d="100"/>
          <a:sy n="68" d="100"/>
        </p:scale>
        <p:origin x="328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090FB-A0B6-4856-94D9-C37D91F988EE}" type="doc">
      <dgm:prSet loTypeId="urn:microsoft.com/office/officeart/2005/8/layout/arrow2" loCatId="process" qsTypeId="urn:microsoft.com/office/officeart/2005/8/quickstyle/simple1" qsCatId="simple" csTypeId="urn:microsoft.com/office/officeart/2005/8/colors/accent1_2" csCatId="accent1" phldr="1"/>
      <dgm:spPr/>
    </dgm:pt>
    <dgm:pt modelId="{5FFCEA41-FF9F-484B-886D-94B23B6F030B}">
      <dgm:prSet phldrT="[Text]"/>
      <dgm:spPr/>
      <dgm:t>
        <a:bodyPr/>
        <a:lstStyle/>
        <a:p>
          <a:r>
            <a:rPr lang="en-GB" dirty="0" smtClean="0"/>
            <a:t>2014</a:t>
          </a:r>
          <a:endParaRPr lang="en-GB" dirty="0"/>
        </a:p>
      </dgm:t>
    </dgm:pt>
    <dgm:pt modelId="{95EA40B3-8EB8-459A-88DB-0299953C1338}" type="sibTrans" cxnId="{06152D2A-C0B0-4E8A-BE42-189877999444}">
      <dgm:prSet/>
      <dgm:spPr/>
      <dgm:t>
        <a:bodyPr/>
        <a:lstStyle/>
        <a:p>
          <a:endParaRPr lang="en-GB"/>
        </a:p>
      </dgm:t>
    </dgm:pt>
    <dgm:pt modelId="{6BDEEE31-314D-4FB0-9ECB-6DBB966845E8}" type="parTrans" cxnId="{06152D2A-C0B0-4E8A-BE42-189877999444}">
      <dgm:prSet/>
      <dgm:spPr/>
      <dgm:t>
        <a:bodyPr/>
        <a:lstStyle/>
        <a:p>
          <a:endParaRPr lang="en-GB"/>
        </a:p>
      </dgm:t>
    </dgm:pt>
    <dgm:pt modelId="{04916554-1928-4B49-932F-CBB433D2EC01}">
      <dgm:prSet phldrT="[Text]"/>
      <dgm:spPr/>
      <dgm:t>
        <a:bodyPr/>
        <a:lstStyle/>
        <a:p>
          <a:r>
            <a:rPr lang="en-GB" dirty="0" smtClean="0"/>
            <a:t>2012</a:t>
          </a:r>
          <a:endParaRPr lang="en-GB" dirty="0"/>
        </a:p>
      </dgm:t>
    </dgm:pt>
    <dgm:pt modelId="{3B7DFB13-C6EB-4998-AC7D-931BD955C428}" type="sibTrans" cxnId="{F2AE179A-0324-4FB2-9E9C-C0A9A2B69262}">
      <dgm:prSet/>
      <dgm:spPr/>
      <dgm:t>
        <a:bodyPr/>
        <a:lstStyle/>
        <a:p>
          <a:endParaRPr lang="en-GB"/>
        </a:p>
      </dgm:t>
    </dgm:pt>
    <dgm:pt modelId="{142B4EEE-1DAD-4E5C-85EF-26DA4BDBDADF}" type="parTrans" cxnId="{F2AE179A-0324-4FB2-9E9C-C0A9A2B69262}">
      <dgm:prSet/>
      <dgm:spPr/>
      <dgm:t>
        <a:bodyPr/>
        <a:lstStyle/>
        <a:p>
          <a:endParaRPr lang="en-GB"/>
        </a:p>
      </dgm:t>
    </dgm:pt>
    <dgm:pt modelId="{A246E31F-6102-4781-B1FD-72C4A7532E70}">
      <dgm:prSet phldrT="[Text]"/>
      <dgm:spPr/>
      <dgm:t>
        <a:bodyPr/>
        <a:lstStyle/>
        <a:p>
          <a:r>
            <a:rPr lang="en-GB" dirty="0" smtClean="0"/>
            <a:t>2009</a:t>
          </a:r>
          <a:endParaRPr lang="en-GB" dirty="0"/>
        </a:p>
      </dgm:t>
    </dgm:pt>
    <dgm:pt modelId="{C6B70A50-BEED-4813-9E20-9F6AD5B3DD41}" type="sibTrans" cxnId="{EA9D494A-65A8-42B1-862C-415740E614C0}">
      <dgm:prSet/>
      <dgm:spPr/>
      <dgm:t>
        <a:bodyPr/>
        <a:lstStyle/>
        <a:p>
          <a:endParaRPr lang="en-GB"/>
        </a:p>
      </dgm:t>
    </dgm:pt>
    <dgm:pt modelId="{56FA3795-30F5-4E98-9824-41E6B323C9E5}" type="parTrans" cxnId="{EA9D494A-65A8-42B1-862C-415740E614C0}">
      <dgm:prSet/>
      <dgm:spPr/>
      <dgm:t>
        <a:bodyPr/>
        <a:lstStyle/>
        <a:p>
          <a:endParaRPr lang="en-GB"/>
        </a:p>
      </dgm:t>
    </dgm:pt>
    <dgm:pt modelId="{835CDD6B-E30B-4699-8277-E3A5E34A45A3}">
      <dgm:prSet phldrT="[Text]"/>
      <dgm:spPr/>
      <dgm:t>
        <a:bodyPr/>
        <a:lstStyle/>
        <a:p>
          <a:r>
            <a:rPr lang="en-GB" dirty="0" smtClean="0"/>
            <a:t>2004</a:t>
          </a:r>
          <a:endParaRPr lang="en-GB" dirty="0"/>
        </a:p>
      </dgm:t>
    </dgm:pt>
    <dgm:pt modelId="{B4B6696A-B24E-40BF-982B-B5FB55871E1C}" type="sibTrans" cxnId="{3CDFCBBE-2133-4767-8766-F3B82B65D6FC}">
      <dgm:prSet/>
      <dgm:spPr/>
      <dgm:t>
        <a:bodyPr/>
        <a:lstStyle/>
        <a:p>
          <a:endParaRPr lang="en-GB"/>
        </a:p>
      </dgm:t>
    </dgm:pt>
    <dgm:pt modelId="{E3031E28-5445-44D1-A217-5D7D80585A9E}" type="parTrans" cxnId="{3CDFCBBE-2133-4767-8766-F3B82B65D6FC}">
      <dgm:prSet/>
      <dgm:spPr/>
      <dgm:t>
        <a:bodyPr/>
        <a:lstStyle/>
        <a:p>
          <a:endParaRPr lang="en-GB"/>
        </a:p>
      </dgm:t>
    </dgm:pt>
    <dgm:pt modelId="{7461712D-D2AD-4BAB-86BE-4D89FA9293FD}">
      <dgm:prSet phldrT="[Text]"/>
      <dgm:spPr/>
      <dgm:t>
        <a:bodyPr/>
        <a:lstStyle/>
        <a:p>
          <a:r>
            <a:rPr lang="en-GB" dirty="0" smtClean="0"/>
            <a:t>2000</a:t>
          </a:r>
          <a:endParaRPr lang="en-GB" dirty="0"/>
        </a:p>
      </dgm:t>
    </dgm:pt>
    <dgm:pt modelId="{B241DF46-1B1D-4BDE-8441-5378FE4EBFF5}" type="sibTrans" cxnId="{514958DD-9611-4985-9E5A-EEE19BA39C93}">
      <dgm:prSet/>
      <dgm:spPr/>
      <dgm:t>
        <a:bodyPr/>
        <a:lstStyle/>
        <a:p>
          <a:endParaRPr lang="en-GB"/>
        </a:p>
      </dgm:t>
    </dgm:pt>
    <dgm:pt modelId="{1FAAFC53-6CC5-4B9D-A942-475B462234B6}" type="parTrans" cxnId="{514958DD-9611-4985-9E5A-EEE19BA39C93}">
      <dgm:prSet/>
      <dgm:spPr/>
      <dgm:t>
        <a:bodyPr/>
        <a:lstStyle/>
        <a:p>
          <a:endParaRPr lang="en-GB"/>
        </a:p>
      </dgm:t>
    </dgm:pt>
    <dgm:pt modelId="{8EF81CFF-B7FD-4FC9-AD64-EE1150FAD810}" type="pres">
      <dgm:prSet presAssocID="{DD7090FB-A0B6-4856-94D9-C37D91F988EE}" presName="arrowDiagram" presStyleCnt="0">
        <dgm:presLayoutVars>
          <dgm:chMax val="5"/>
          <dgm:dir/>
          <dgm:resizeHandles val="exact"/>
        </dgm:presLayoutVars>
      </dgm:prSet>
      <dgm:spPr/>
    </dgm:pt>
    <dgm:pt modelId="{0FBF5B5F-0129-4F67-8B9B-898909B9AB27}" type="pres">
      <dgm:prSet presAssocID="{DD7090FB-A0B6-4856-94D9-C37D91F988EE}" presName="arrow" presStyleLbl="bgShp" presStyleIdx="0" presStyleCnt="1" custAng="20481755" custScaleY="139666"/>
      <dgm:spPr>
        <a:solidFill>
          <a:schemeClr val="tx2">
            <a:lumMod val="40000"/>
            <a:lumOff val="60000"/>
          </a:schemeClr>
        </a:solidFill>
        <a:ln w="25400">
          <a:solidFill>
            <a:schemeClr val="accent2">
              <a:lumMod val="40000"/>
              <a:lumOff val="60000"/>
            </a:schemeClr>
          </a:solidFill>
        </a:ln>
      </dgm:spPr>
    </dgm:pt>
    <dgm:pt modelId="{E95725B0-7FA6-428D-BA90-7E78003FB6D8}" type="pres">
      <dgm:prSet presAssocID="{DD7090FB-A0B6-4856-94D9-C37D91F988EE}" presName="arrowDiagram5" presStyleCnt="0"/>
      <dgm:spPr/>
    </dgm:pt>
    <dgm:pt modelId="{E9B3C392-FC1A-4EE6-9C84-9B83BDE88D07}" type="pres">
      <dgm:prSet presAssocID="{7461712D-D2AD-4BAB-86BE-4D89FA9293FD}" presName="bullet5a" presStyleLbl="node1" presStyleIdx="0" presStyleCnt="5" custLinFactX="162558" custLinFactY="494741" custLinFactNeighborX="200000" custLinFactNeighborY="500000"/>
      <dgm:spPr/>
    </dgm:pt>
    <dgm:pt modelId="{603B39FA-BD3A-480A-B7A8-ED40208035B4}" type="pres">
      <dgm:prSet presAssocID="{7461712D-D2AD-4BAB-86BE-4D89FA9293FD}" presName="textBox5a" presStyleLbl="revTx" presStyleIdx="0" presStyleCnt="5" custScaleY="52139" custLinFactY="14121" custLinFactNeighborX="83274" custLinFactNeighborY="100000">
        <dgm:presLayoutVars>
          <dgm:bulletEnabled val="1"/>
        </dgm:presLayoutVars>
      </dgm:prSet>
      <dgm:spPr/>
      <dgm:t>
        <a:bodyPr/>
        <a:lstStyle/>
        <a:p>
          <a:endParaRPr lang="en-GB"/>
        </a:p>
      </dgm:t>
    </dgm:pt>
    <dgm:pt modelId="{7ABDC0A2-105A-40D9-B9F5-5599F8394BEF}" type="pres">
      <dgm:prSet presAssocID="{835CDD6B-E30B-4699-8277-E3A5E34A45A3}" presName="bullet5b" presStyleLbl="node1" presStyleIdx="1" presStyleCnt="5" custLinFactY="300000" custLinFactNeighborX="-21490" custLinFactNeighborY="300188"/>
      <dgm:spPr/>
    </dgm:pt>
    <dgm:pt modelId="{1A96AC7B-3F91-41DC-AA86-8DAD8D3DA7B3}" type="pres">
      <dgm:prSet presAssocID="{835CDD6B-E30B-4699-8277-E3A5E34A45A3}" presName="textBox5b" presStyleLbl="revTx" presStyleIdx="1" presStyleCnt="5" custScaleY="36369" custLinFactNeighborX="19477" custLinFactNeighborY="43118">
        <dgm:presLayoutVars>
          <dgm:bulletEnabled val="1"/>
        </dgm:presLayoutVars>
      </dgm:prSet>
      <dgm:spPr/>
      <dgm:t>
        <a:bodyPr/>
        <a:lstStyle/>
        <a:p>
          <a:endParaRPr lang="en-GB"/>
        </a:p>
      </dgm:t>
    </dgm:pt>
    <dgm:pt modelId="{296AD8AE-8065-4D4B-9F29-2F650B5192E5}" type="pres">
      <dgm:prSet presAssocID="{A246E31F-6102-4781-B1FD-72C4A7532E70}" presName="bullet5c" presStyleLbl="node1" presStyleIdx="2" presStyleCnt="5" custLinFactX="-100000" custLinFactY="100000" custLinFactNeighborX="-100728" custLinFactNeighborY="147755"/>
      <dgm:spPr/>
    </dgm:pt>
    <dgm:pt modelId="{009EB871-4E94-4658-9BC6-47843144AC71}" type="pres">
      <dgm:prSet presAssocID="{A246E31F-6102-4781-B1FD-72C4A7532E70}" presName="textBox5c" presStyleLbl="revTx" presStyleIdx="2" presStyleCnt="5" custScaleY="28227" custLinFactNeighborX="-17151" custLinFactNeighborY="-9023">
        <dgm:presLayoutVars>
          <dgm:bulletEnabled val="1"/>
        </dgm:presLayoutVars>
      </dgm:prSet>
      <dgm:spPr/>
      <dgm:t>
        <a:bodyPr/>
        <a:lstStyle/>
        <a:p>
          <a:endParaRPr lang="en-GB"/>
        </a:p>
      </dgm:t>
    </dgm:pt>
    <dgm:pt modelId="{11CEA966-8CC3-4D80-88FD-59B8D48104D4}" type="pres">
      <dgm:prSet presAssocID="{04916554-1928-4B49-932F-CBB433D2EC01}" presName="bullet5d" presStyleLbl="node1" presStyleIdx="3" presStyleCnt="5" custLinFactX="-88132" custLinFactNeighborX="-100000" custLinFactNeighborY="-74432"/>
      <dgm:spPr/>
    </dgm:pt>
    <dgm:pt modelId="{38CD14E2-67AA-4D12-8604-00CB39A151B2}" type="pres">
      <dgm:prSet presAssocID="{04916554-1928-4B49-932F-CBB433D2EC01}" presName="textBox5d" presStyleLbl="revTx" presStyleIdx="3" presStyleCnt="5" custScaleY="18284" custLinFactNeighborX="-33872" custLinFactNeighborY="-60360">
        <dgm:presLayoutVars>
          <dgm:bulletEnabled val="1"/>
        </dgm:presLayoutVars>
      </dgm:prSet>
      <dgm:spPr/>
      <dgm:t>
        <a:bodyPr/>
        <a:lstStyle/>
        <a:p>
          <a:endParaRPr lang="en-GB"/>
        </a:p>
      </dgm:t>
    </dgm:pt>
    <dgm:pt modelId="{022F6279-05D6-448D-90D5-D8F713C2E459}" type="pres">
      <dgm:prSet presAssocID="{5FFCEA41-FF9F-484B-886D-94B23B6F030B}" presName="bullet5e" presStyleLbl="node1" presStyleIdx="4" presStyleCnt="5" custLinFactY="-100000" custLinFactNeighborX="-21724" custLinFactNeighborY="-176637"/>
      <dgm:spPr/>
    </dgm:pt>
    <dgm:pt modelId="{D56F1A65-C377-4557-921A-D70DE9B3C811}" type="pres">
      <dgm:prSet presAssocID="{5FFCEA41-FF9F-484B-886D-94B23B6F030B}" presName="textBox5e" presStyleLbl="revTx" presStyleIdx="4" presStyleCnt="5" custAng="10800000" custFlipVert="1" custScaleY="21468" custLinFactNeighborY="-92069">
        <dgm:presLayoutVars>
          <dgm:bulletEnabled val="1"/>
        </dgm:presLayoutVars>
      </dgm:prSet>
      <dgm:spPr/>
      <dgm:t>
        <a:bodyPr/>
        <a:lstStyle/>
        <a:p>
          <a:endParaRPr lang="en-GB"/>
        </a:p>
      </dgm:t>
    </dgm:pt>
  </dgm:ptLst>
  <dgm:cxnLst>
    <dgm:cxn modelId="{AC9DE257-7EC2-4162-8D1E-78B898742F37}" type="presOf" srcId="{7461712D-D2AD-4BAB-86BE-4D89FA9293FD}" destId="{603B39FA-BD3A-480A-B7A8-ED40208035B4}" srcOrd="0" destOrd="0" presId="urn:microsoft.com/office/officeart/2005/8/layout/arrow2"/>
    <dgm:cxn modelId="{EA9D494A-65A8-42B1-862C-415740E614C0}" srcId="{DD7090FB-A0B6-4856-94D9-C37D91F988EE}" destId="{A246E31F-6102-4781-B1FD-72C4A7532E70}" srcOrd="2" destOrd="0" parTransId="{56FA3795-30F5-4E98-9824-41E6B323C9E5}" sibTransId="{C6B70A50-BEED-4813-9E20-9F6AD5B3DD41}"/>
    <dgm:cxn modelId="{D6BB0F9A-D04E-4739-92C7-F9EDB94C20EC}" type="presOf" srcId="{DD7090FB-A0B6-4856-94D9-C37D91F988EE}" destId="{8EF81CFF-B7FD-4FC9-AD64-EE1150FAD810}" srcOrd="0" destOrd="0" presId="urn:microsoft.com/office/officeart/2005/8/layout/arrow2"/>
    <dgm:cxn modelId="{3CDFCBBE-2133-4767-8766-F3B82B65D6FC}" srcId="{DD7090FB-A0B6-4856-94D9-C37D91F988EE}" destId="{835CDD6B-E30B-4699-8277-E3A5E34A45A3}" srcOrd="1" destOrd="0" parTransId="{E3031E28-5445-44D1-A217-5D7D80585A9E}" sibTransId="{B4B6696A-B24E-40BF-982B-B5FB55871E1C}"/>
    <dgm:cxn modelId="{F9FF5E99-1D11-4A28-8895-97BC976728AE}" type="presOf" srcId="{04916554-1928-4B49-932F-CBB433D2EC01}" destId="{38CD14E2-67AA-4D12-8604-00CB39A151B2}" srcOrd="0" destOrd="0" presId="urn:microsoft.com/office/officeart/2005/8/layout/arrow2"/>
    <dgm:cxn modelId="{F2AE179A-0324-4FB2-9E9C-C0A9A2B69262}" srcId="{DD7090FB-A0B6-4856-94D9-C37D91F988EE}" destId="{04916554-1928-4B49-932F-CBB433D2EC01}" srcOrd="3" destOrd="0" parTransId="{142B4EEE-1DAD-4E5C-85EF-26DA4BDBDADF}" sibTransId="{3B7DFB13-C6EB-4998-AC7D-931BD955C428}"/>
    <dgm:cxn modelId="{B985DE5A-438B-4335-B2C1-43AF553FD6EB}" type="presOf" srcId="{A246E31F-6102-4781-B1FD-72C4A7532E70}" destId="{009EB871-4E94-4658-9BC6-47843144AC71}" srcOrd="0" destOrd="0" presId="urn:microsoft.com/office/officeart/2005/8/layout/arrow2"/>
    <dgm:cxn modelId="{06152D2A-C0B0-4E8A-BE42-189877999444}" srcId="{DD7090FB-A0B6-4856-94D9-C37D91F988EE}" destId="{5FFCEA41-FF9F-484B-886D-94B23B6F030B}" srcOrd="4" destOrd="0" parTransId="{6BDEEE31-314D-4FB0-9ECB-6DBB966845E8}" sibTransId="{95EA40B3-8EB8-459A-88DB-0299953C1338}"/>
    <dgm:cxn modelId="{514958DD-9611-4985-9E5A-EEE19BA39C93}" srcId="{DD7090FB-A0B6-4856-94D9-C37D91F988EE}" destId="{7461712D-D2AD-4BAB-86BE-4D89FA9293FD}" srcOrd="0" destOrd="0" parTransId="{1FAAFC53-6CC5-4B9D-A942-475B462234B6}" sibTransId="{B241DF46-1B1D-4BDE-8441-5378FE4EBFF5}"/>
    <dgm:cxn modelId="{FBF7268E-3039-434D-994F-B17FC9BEEE74}" type="presOf" srcId="{835CDD6B-E30B-4699-8277-E3A5E34A45A3}" destId="{1A96AC7B-3F91-41DC-AA86-8DAD8D3DA7B3}" srcOrd="0" destOrd="0" presId="urn:microsoft.com/office/officeart/2005/8/layout/arrow2"/>
    <dgm:cxn modelId="{B8048F69-45FE-4112-B86E-E67929624162}" type="presOf" srcId="{5FFCEA41-FF9F-484B-886D-94B23B6F030B}" destId="{D56F1A65-C377-4557-921A-D70DE9B3C811}" srcOrd="0" destOrd="0" presId="urn:microsoft.com/office/officeart/2005/8/layout/arrow2"/>
    <dgm:cxn modelId="{1CC67855-8635-4B66-9A8C-1A23AE335708}" type="presParOf" srcId="{8EF81CFF-B7FD-4FC9-AD64-EE1150FAD810}" destId="{0FBF5B5F-0129-4F67-8B9B-898909B9AB27}" srcOrd="0" destOrd="0" presId="urn:microsoft.com/office/officeart/2005/8/layout/arrow2"/>
    <dgm:cxn modelId="{F18CD6FF-DB51-4A8A-AED9-160CCC35B299}" type="presParOf" srcId="{8EF81CFF-B7FD-4FC9-AD64-EE1150FAD810}" destId="{E95725B0-7FA6-428D-BA90-7E78003FB6D8}" srcOrd="1" destOrd="0" presId="urn:microsoft.com/office/officeart/2005/8/layout/arrow2"/>
    <dgm:cxn modelId="{EE17B193-9360-499C-B3C7-D745B190B671}" type="presParOf" srcId="{E95725B0-7FA6-428D-BA90-7E78003FB6D8}" destId="{E9B3C392-FC1A-4EE6-9C84-9B83BDE88D07}" srcOrd="0" destOrd="0" presId="urn:microsoft.com/office/officeart/2005/8/layout/arrow2"/>
    <dgm:cxn modelId="{3CDE7515-6D83-4912-B9B5-A4C907C15694}" type="presParOf" srcId="{E95725B0-7FA6-428D-BA90-7E78003FB6D8}" destId="{603B39FA-BD3A-480A-B7A8-ED40208035B4}" srcOrd="1" destOrd="0" presId="urn:microsoft.com/office/officeart/2005/8/layout/arrow2"/>
    <dgm:cxn modelId="{54715909-6B83-4A21-95B1-496CDE6BAC86}" type="presParOf" srcId="{E95725B0-7FA6-428D-BA90-7E78003FB6D8}" destId="{7ABDC0A2-105A-40D9-B9F5-5599F8394BEF}" srcOrd="2" destOrd="0" presId="urn:microsoft.com/office/officeart/2005/8/layout/arrow2"/>
    <dgm:cxn modelId="{52C55E55-A35F-4FD0-9F6F-BEF45A0FF6CD}" type="presParOf" srcId="{E95725B0-7FA6-428D-BA90-7E78003FB6D8}" destId="{1A96AC7B-3F91-41DC-AA86-8DAD8D3DA7B3}" srcOrd="3" destOrd="0" presId="urn:microsoft.com/office/officeart/2005/8/layout/arrow2"/>
    <dgm:cxn modelId="{C1C6C231-D643-485B-9F86-29BC8AB30777}" type="presParOf" srcId="{E95725B0-7FA6-428D-BA90-7E78003FB6D8}" destId="{296AD8AE-8065-4D4B-9F29-2F650B5192E5}" srcOrd="4" destOrd="0" presId="urn:microsoft.com/office/officeart/2005/8/layout/arrow2"/>
    <dgm:cxn modelId="{0C65FD6E-91AA-401A-8DE1-1300D5854683}" type="presParOf" srcId="{E95725B0-7FA6-428D-BA90-7E78003FB6D8}" destId="{009EB871-4E94-4658-9BC6-47843144AC71}" srcOrd="5" destOrd="0" presId="urn:microsoft.com/office/officeart/2005/8/layout/arrow2"/>
    <dgm:cxn modelId="{0C66D6B6-334D-4AD4-98BA-0CA0845493C4}" type="presParOf" srcId="{E95725B0-7FA6-428D-BA90-7E78003FB6D8}" destId="{11CEA966-8CC3-4D80-88FD-59B8D48104D4}" srcOrd="6" destOrd="0" presId="urn:microsoft.com/office/officeart/2005/8/layout/arrow2"/>
    <dgm:cxn modelId="{85E03C84-1995-43C9-9E21-0D7852CE0F9F}" type="presParOf" srcId="{E95725B0-7FA6-428D-BA90-7E78003FB6D8}" destId="{38CD14E2-67AA-4D12-8604-00CB39A151B2}" srcOrd="7" destOrd="0" presId="urn:microsoft.com/office/officeart/2005/8/layout/arrow2"/>
    <dgm:cxn modelId="{E4DDA4A7-594F-4849-8A58-11FFB9EFF977}" type="presParOf" srcId="{E95725B0-7FA6-428D-BA90-7E78003FB6D8}" destId="{022F6279-05D6-448D-90D5-D8F713C2E459}" srcOrd="8" destOrd="0" presId="urn:microsoft.com/office/officeart/2005/8/layout/arrow2"/>
    <dgm:cxn modelId="{EE7BB6FA-0FE0-4E23-831E-AC40B33E6CB2}" type="presParOf" srcId="{E95725B0-7FA6-428D-BA90-7E78003FB6D8}" destId="{D56F1A65-C377-4557-921A-D70DE9B3C811}"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BEED77-D539-42BC-A6E8-31EA7F010E4E}"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GB"/>
        </a:p>
      </dgm:t>
    </dgm:pt>
    <dgm:pt modelId="{C6C99ABA-EC01-45EE-BA2A-A0A603607376}">
      <dgm:prSet phldrT="[Text]"/>
      <dgm:spPr/>
      <dgm:t>
        <a:bodyPr/>
        <a:lstStyle/>
        <a:p>
          <a:r>
            <a:rPr lang="en-GB" dirty="0" smtClean="0"/>
            <a:t>Upstream risks</a:t>
          </a:r>
          <a:endParaRPr lang="en-GB" dirty="0"/>
        </a:p>
      </dgm:t>
    </dgm:pt>
    <dgm:pt modelId="{C742F549-D8E1-4BB3-B77C-9A0C610F6268}" type="parTrans" cxnId="{882CB751-0CF7-4B83-97E4-E25AAA63A577}">
      <dgm:prSet/>
      <dgm:spPr/>
      <dgm:t>
        <a:bodyPr/>
        <a:lstStyle/>
        <a:p>
          <a:endParaRPr lang="en-GB"/>
        </a:p>
      </dgm:t>
    </dgm:pt>
    <dgm:pt modelId="{1843CFBB-B65C-4993-B91E-251F7AEF3D20}" type="sibTrans" cxnId="{882CB751-0CF7-4B83-97E4-E25AAA63A577}">
      <dgm:prSet/>
      <dgm:spPr/>
      <dgm:t>
        <a:bodyPr/>
        <a:lstStyle/>
        <a:p>
          <a:endParaRPr lang="en-GB"/>
        </a:p>
      </dgm:t>
    </dgm:pt>
    <dgm:pt modelId="{9D06D081-00A5-486F-B9DC-D53941DE84A6}">
      <dgm:prSet phldrT="[Text]"/>
      <dgm:spPr/>
      <dgm:t>
        <a:bodyPr/>
        <a:lstStyle/>
        <a:p>
          <a:r>
            <a:rPr lang="en-GB" dirty="0" smtClean="0"/>
            <a:t>Safety Risks</a:t>
          </a:r>
          <a:endParaRPr lang="en-GB" dirty="0"/>
        </a:p>
      </dgm:t>
    </dgm:pt>
    <dgm:pt modelId="{928EDEB6-726E-4C2F-9078-002FEF8E63AF}" type="parTrans" cxnId="{16E87B1D-46B0-4F62-A2E3-60F00876C389}">
      <dgm:prSet/>
      <dgm:spPr/>
      <dgm:t>
        <a:bodyPr/>
        <a:lstStyle/>
        <a:p>
          <a:endParaRPr lang="en-GB"/>
        </a:p>
      </dgm:t>
    </dgm:pt>
    <dgm:pt modelId="{3467F4AC-4561-455D-8F29-406D9D858628}" type="sibTrans" cxnId="{16E87B1D-46B0-4F62-A2E3-60F00876C389}">
      <dgm:prSet/>
      <dgm:spPr/>
      <dgm:t>
        <a:bodyPr/>
        <a:lstStyle/>
        <a:p>
          <a:endParaRPr lang="en-GB"/>
        </a:p>
      </dgm:t>
    </dgm:pt>
    <dgm:pt modelId="{06BA7A82-EA28-4AAE-A3FA-1C55DC6B18F5}">
      <dgm:prSet phldrT="[Text]"/>
      <dgm:spPr/>
      <dgm:t>
        <a:bodyPr/>
        <a:lstStyle/>
        <a:p>
          <a:r>
            <a:rPr lang="en-GB" dirty="0" smtClean="0"/>
            <a:t>Business/ financial impact</a:t>
          </a:r>
          <a:endParaRPr lang="en-GB" dirty="0"/>
        </a:p>
      </dgm:t>
    </dgm:pt>
    <dgm:pt modelId="{39B49E4B-C9AC-446A-A120-8D5569319D66}" type="parTrans" cxnId="{6584CD93-2014-4EC0-A3A1-4670A28ECA86}">
      <dgm:prSet/>
      <dgm:spPr/>
      <dgm:t>
        <a:bodyPr/>
        <a:lstStyle/>
        <a:p>
          <a:endParaRPr lang="en-GB"/>
        </a:p>
      </dgm:t>
    </dgm:pt>
    <dgm:pt modelId="{C8C4073F-839D-4A6D-9B70-F69C7CFD39DB}" type="sibTrans" cxnId="{6584CD93-2014-4EC0-A3A1-4670A28ECA86}">
      <dgm:prSet/>
      <dgm:spPr/>
      <dgm:t>
        <a:bodyPr/>
        <a:lstStyle/>
        <a:p>
          <a:endParaRPr lang="en-GB"/>
        </a:p>
      </dgm:t>
    </dgm:pt>
    <dgm:pt modelId="{D738A6B6-B843-4871-81DB-94A5D999180D}">
      <dgm:prSet phldrT="[Text]"/>
      <dgm:spPr/>
      <dgm:t>
        <a:bodyPr/>
        <a:lstStyle/>
        <a:p>
          <a:r>
            <a:rPr lang="en-GB" dirty="0" smtClean="0"/>
            <a:t>Safety-related &amp; operational issues</a:t>
          </a:r>
          <a:endParaRPr lang="en-GB" dirty="0"/>
        </a:p>
      </dgm:t>
    </dgm:pt>
    <dgm:pt modelId="{435B52B4-AA0B-4959-AFE4-17AB2C583740}" type="parTrans" cxnId="{6AE7B8FC-9CC2-47C7-8961-18EB307EDAF7}">
      <dgm:prSet/>
      <dgm:spPr/>
      <dgm:t>
        <a:bodyPr/>
        <a:lstStyle/>
        <a:p>
          <a:endParaRPr lang="en-GB"/>
        </a:p>
      </dgm:t>
    </dgm:pt>
    <dgm:pt modelId="{0B3E1745-4565-4E24-A355-64CE4CAE0D54}" type="sibTrans" cxnId="{6AE7B8FC-9CC2-47C7-8961-18EB307EDAF7}">
      <dgm:prSet/>
      <dgm:spPr/>
      <dgm:t>
        <a:bodyPr/>
        <a:lstStyle/>
        <a:p>
          <a:endParaRPr lang="en-GB"/>
        </a:p>
      </dgm:t>
    </dgm:pt>
    <dgm:pt modelId="{CBA975A3-509C-4BFD-927B-ACB024D43728}" type="pres">
      <dgm:prSet presAssocID="{6EBEED77-D539-42BC-A6E8-31EA7F010E4E}" presName="Name0" presStyleCnt="0">
        <dgm:presLayoutVars>
          <dgm:chMax val="4"/>
          <dgm:resizeHandles val="exact"/>
        </dgm:presLayoutVars>
      </dgm:prSet>
      <dgm:spPr/>
      <dgm:t>
        <a:bodyPr/>
        <a:lstStyle/>
        <a:p>
          <a:endParaRPr lang="en-GB"/>
        </a:p>
      </dgm:t>
    </dgm:pt>
    <dgm:pt modelId="{531A6584-DCA3-4A16-AE29-B6FA7E05F55E}" type="pres">
      <dgm:prSet presAssocID="{6EBEED77-D539-42BC-A6E8-31EA7F010E4E}" presName="ellipse" presStyleLbl="trBgShp" presStyleIdx="0" presStyleCnt="1"/>
      <dgm:spPr/>
    </dgm:pt>
    <dgm:pt modelId="{CCB527AA-F5A0-492E-A1E8-D60270871767}" type="pres">
      <dgm:prSet presAssocID="{6EBEED77-D539-42BC-A6E8-31EA7F010E4E}" presName="arrow1" presStyleLbl="fgShp" presStyleIdx="0" presStyleCnt="1"/>
      <dgm:spPr/>
    </dgm:pt>
    <dgm:pt modelId="{DA5CB677-281F-42A9-9D5C-3A629759FB30}" type="pres">
      <dgm:prSet presAssocID="{6EBEED77-D539-42BC-A6E8-31EA7F010E4E}" presName="rectangle" presStyleLbl="revTx" presStyleIdx="0" presStyleCnt="1">
        <dgm:presLayoutVars>
          <dgm:bulletEnabled val="1"/>
        </dgm:presLayoutVars>
      </dgm:prSet>
      <dgm:spPr/>
      <dgm:t>
        <a:bodyPr/>
        <a:lstStyle/>
        <a:p>
          <a:endParaRPr lang="en-GB"/>
        </a:p>
      </dgm:t>
    </dgm:pt>
    <dgm:pt modelId="{94D356FE-7386-4815-9A56-6CFE2B3A5F97}" type="pres">
      <dgm:prSet presAssocID="{9D06D081-00A5-486F-B9DC-D53941DE84A6}" presName="item1" presStyleLbl="node1" presStyleIdx="0" presStyleCnt="3">
        <dgm:presLayoutVars>
          <dgm:bulletEnabled val="1"/>
        </dgm:presLayoutVars>
      </dgm:prSet>
      <dgm:spPr/>
      <dgm:t>
        <a:bodyPr/>
        <a:lstStyle/>
        <a:p>
          <a:endParaRPr lang="en-GB"/>
        </a:p>
      </dgm:t>
    </dgm:pt>
    <dgm:pt modelId="{57AC5B1E-0B7F-4344-9747-D922FA79B6B1}" type="pres">
      <dgm:prSet presAssocID="{06BA7A82-EA28-4AAE-A3FA-1C55DC6B18F5}" presName="item2" presStyleLbl="node1" presStyleIdx="1" presStyleCnt="3">
        <dgm:presLayoutVars>
          <dgm:bulletEnabled val="1"/>
        </dgm:presLayoutVars>
      </dgm:prSet>
      <dgm:spPr/>
      <dgm:t>
        <a:bodyPr/>
        <a:lstStyle/>
        <a:p>
          <a:endParaRPr lang="en-GB"/>
        </a:p>
      </dgm:t>
    </dgm:pt>
    <dgm:pt modelId="{E4DA40A5-A908-40AF-BDAC-1BE8894BB49B}" type="pres">
      <dgm:prSet presAssocID="{D738A6B6-B843-4871-81DB-94A5D999180D}" presName="item3" presStyleLbl="node1" presStyleIdx="2" presStyleCnt="3">
        <dgm:presLayoutVars>
          <dgm:bulletEnabled val="1"/>
        </dgm:presLayoutVars>
      </dgm:prSet>
      <dgm:spPr/>
      <dgm:t>
        <a:bodyPr/>
        <a:lstStyle/>
        <a:p>
          <a:endParaRPr lang="en-GB"/>
        </a:p>
      </dgm:t>
    </dgm:pt>
    <dgm:pt modelId="{CCAEE0BE-D0B7-4E89-BD88-14C8934D1F56}" type="pres">
      <dgm:prSet presAssocID="{6EBEED77-D539-42BC-A6E8-31EA7F010E4E}" presName="funnel" presStyleLbl="trAlignAcc1" presStyleIdx="0" presStyleCnt="1"/>
      <dgm:spPr>
        <a:solidFill>
          <a:schemeClr val="tx2">
            <a:lumMod val="40000"/>
            <a:lumOff val="60000"/>
            <a:alpha val="40000"/>
          </a:schemeClr>
        </a:solidFill>
      </dgm:spPr>
      <dgm:t>
        <a:bodyPr/>
        <a:lstStyle/>
        <a:p>
          <a:endParaRPr lang="en-GB"/>
        </a:p>
      </dgm:t>
    </dgm:pt>
  </dgm:ptLst>
  <dgm:cxnLst>
    <dgm:cxn modelId="{2AFA7BE0-38C2-4AC4-BC40-A4D1190E32E4}" type="presOf" srcId="{D738A6B6-B843-4871-81DB-94A5D999180D}" destId="{DA5CB677-281F-42A9-9D5C-3A629759FB30}" srcOrd="0" destOrd="0" presId="urn:microsoft.com/office/officeart/2005/8/layout/funnel1"/>
    <dgm:cxn modelId="{5485D8E2-00FE-4BCC-B319-24C22E706521}" type="presOf" srcId="{6EBEED77-D539-42BC-A6E8-31EA7F010E4E}" destId="{CBA975A3-509C-4BFD-927B-ACB024D43728}" srcOrd="0" destOrd="0" presId="urn:microsoft.com/office/officeart/2005/8/layout/funnel1"/>
    <dgm:cxn modelId="{6584CD93-2014-4EC0-A3A1-4670A28ECA86}" srcId="{6EBEED77-D539-42BC-A6E8-31EA7F010E4E}" destId="{06BA7A82-EA28-4AAE-A3FA-1C55DC6B18F5}" srcOrd="2" destOrd="0" parTransId="{39B49E4B-C9AC-446A-A120-8D5569319D66}" sibTransId="{C8C4073F-839D-4A6D-9B70-F69C7CFD39DB}"/>
    <dgm:cxn modelId="{6AE7B8FC-9CC2-47C7-8961-18EB307EDAF7}" srcId="{6EBEED77-D539-42BC-A6E8-31EA7F010E4E}" destId="{D738A6B6-B843-4871-81DB-94A5D999180D}" srcOrd="3" destOrd="0" parTransId="{435B52B4-AA0B-4959-AFE4-17AB2C583740}" sibTransId="{0B3E1745-4565-4E24-A355-64CE4CAE0D54}"/>
    <dgm:cxn modelId="{6D35AAC2-66AB-4B6C-B08C-9E14572C5F48}" type="presOf" srcId="{C6C99ABA-EC01-45EE-BA2A-A0A603607376}" destId="{E4DA40A5-A908-40AF-BDAC-1BE8894BB49B}" srcOrd="0" destOrd="0" presId="urn:microsoft.com/office/officeart/2005/8/layout/funnel1"/>
    <dgm:cxn modelId="{3D9BCDB9-BFFD-4BB5-9C84-FB4D4568A2E0}" type="presOf" srcId="{06BA7A82-EA28-4AAE-A3FA-1C55DC6B18F5}" destId="{94D356FE-7386-4815-9A56-6CFE2B3A5F97}" srcOrd="0" destOrd="0" presId="urn:microsoft.com/office/officeart/2005/8/layout/funnel1"/>
    <dgm:cxn modelId="{9693F552-68AC-43A9-BB9B-8F9EC4B153E9}" type="presOf" srcId="{9D06D081-00A5-486F-B9DC-D53941DE84A6}" destId="{57AC5B1E-0B7F-4344-9747-D922FA79B6B1}" srcOrd="0" destOrd="0" presId="urn:microsoft.com/office/officeart/2005/8/layout/funnel1"/>
    <dgm:cxn modelId="{882CB751-0CF7-4B83-97E4-E25AAA63A577}" srcId="{6EBEED77-D539-42BC-A6E8-31EA7F010E4E}" destId="{C6C99ABA-EC01-45EE-BA2A-A0A603607376}" srcOrd="0" destOrd="0" parTransId="{C742F549-D8E1-4BB3-B77C-9A0C610F6268}" sibTransId="{1843CFBB-B65C-4993-B91E-251F7AEF3D20}"/>
    <dgm:cxn modelId="{16E87B1D-46B0-4F62-A2E3-60F00876C389}" srcId="{6EBEED77-D539-42BC-A6E8-31EA7F010E4E}" destId="{9D06D081-00A5-486F-B9DC-D53941DE84A6}" srcOrd="1" destOrd="0" parTransId="{928EDEB6-726E-4C2F-9078-002FEF8E63AF}" sibTransId="{3467F4AC-4561-455D-8F29-406D9D858628}"/>
    <dgm:cxn modelId="{D1CFA8A7-99E3-400D-8DD6-ADDA92EB34CE}" type="presParOf" srcId="{CBA975A3-509C-4BFD-927B-ACB024D43728}" destId="{531A6584-DCA3-4A16-AE29-B6FA7E05F55E}" srcOrd="0" destOrd="0" presId="urn:microsoft.com/office/officeart/2005/8/layout/funnel1"/>
    <dgm:cxn modelId="{C069C227-0E1B-40D9-9F09-DE8829875D4E}" type="presParOf" srcId="{CBA975A3-509C-4BFD-927B-ACB024D43728}" destId="{CCB527AA-F5A0-492E-A1E8-D60270871767}" srcOrd="1" destOrd="0" presId="urn:microsoft.com/office/officeart/2005/8/layout/funnel1"/>
    <dgm:cxn modelId="{F7EE2439-82B0-4B8F-A46B-0331B1A936F8}" type="presParOf" srcId="{CBA975A3-509C-4BFD-927B-ACB024D43728}" destId="{DA5CB677-281F-42A9-9D5C-3A629759FB30}" srcOrd="2" destOrd="0" presId="urn:microsoft.com/office/officeart/2005/8/layout/funnel1"/>
    <dgm:cxn modelId="{134FDE85-2D8E-4BC2-BC16-6D6A75C2FCFC}" type="presParOf" srcId="{CBA975A3-509C-4BFD-927B-ACB024D43728}" destId="{94D356FE-7386-4815-9A56-6CFE2B3A5F97}" srcOrd="3" destOrd="0" presId="urn:microsoft.com/office/officeart/2005/8/layout/funnel1"/>
    <dgm:cxn modelId="{AC2B492A-5E7A-45DB-8A65-19820DB3EE92}" type="presParOf" srcId="{CBA975A3-509C-4BFD-927B-ACB024D43728}" destId="{57AC5B1E-0B7F-4344-9747-D922FA79B6B1}" srcOrd="4" destOrd="0" presId="urn:microsoft.com/office/officeart/2005/8/layout/funnel1"/>
    <dgm:cxn modelId="{6C5D8310-C374-496B-908D-EFE610858D35}" type="presParOf" srcId="{CBA975A3-509C-4BFD-927B-ACB024D43728}" destId="{E4DA40A5-A908-40AF-BDAC-1BE8894BB49B}" srcOrd="5" destOrd="0" presId="urn:microsoft.com/office/officeart/2005/8/layout/funnel1"/>
    <dgm:cxn modelId="{854169AD-8B5E-42C0-A153-ED0417C1C639}" type="presParOf" srcId="{CBA975A3-509C-4BFD-927B-ACB024D43728}" destId="{CCAEE0BE-D0B7-4E89-BD88-14C8934D1F56}"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1F46E6-00FA-481E-BB89-ED232C1DFA0D}" type="doc">
      <dgm:prSet loTypeId="urn:microsoft.com/office/officeart/2005/8/layout/gear1" loCatId="process" qsTypeId="urn:microsoft.com/office/officeart/2005/8/quickstyle/simple1" qsCatId="simple" csTypeId="urn:microsoft.com/office/officeart/2005/8/colors/accent1_2" csCatId="accent1" phldr="1"/>
      <dgm:spPr/>
    </dgm:pt>
    <dgm:pt modelId="{45AF39A6-8A51-42F2-AD77-1B8B95974F42}">
      <dgm:prSet phldrT="[Text]"/>
      <dgm:spPr>
        <a:solidFill>
          <a:schemeClr val="tx2">
            <a:lumMod val="40000"/>
            <a:lumOff val="60000"/>
          </a:schemeClr>
        </a:solidFill>
      </dgm:spPr>
      <dgm:t>
        <a:bodyPr/>
        <a:lstStyle/>
        <a:p>
          <a:r>
            <a:rPr lang="en-GB" dirty="0" smtClean="0">
              <a:solidFill>
                <a:schemeClr val="tx1"/>
              </a:solidFill>
            </a:rPr>
            <a:t>With</a:t>
          </a:r>
        </a:p>
        <a:p>
          <a:r>
            <a:rPr lang="en-GB" dirty="0" smtClean="0">
              <a:solidFill>
                <a:schemeClr val="tx1"/>
              </a:solidFill>
            </a:rPr>
            <a:t>other</a:t>
          </a:r>
        </a:p>
        <a:p>
          <a:r>
            <a:rPr lang="en-GB" dirty="0" smtClean="0">
              <a:solidFill>
                <a:schemeClr val="tx1"/>
              </a:solidFill>
            </a:rPr>
            <a:t>pharma </a:t>
          </a:r>
        </a:p>
        <a:p>
          <a:r>
            <a:rPr lang="en-GB" dirty="0" smtClean="0">
              <a:solidFill>
                <a:schemeClr val="tx1"/>
              </a:solidFill>
            </a:rPr>
            <a:t>companies</a:t>
          </a:r>
          <a:endParaRPr lang="en-GB" dirty="0">
            <a:solidFill>
              <a:schemeClr val="tx1"/>
            </a:solidFill>
          </a:endParaRPr>
        </a:p>
      </dgm:t>
    </dgm:pt>
    <dgm:pt modelId="{47AF3588-9102-4EB4-BCC0-C3321B1CF754}" type="parTrans" cxnId="{42CAB3EC-F586-476D-BDD2-5D00870B9F54}">
      <dgm:prSet/>
      <dgm:spPr/>
      <dgm:t>
        <a:bodyPr/>
        <a:lstStyle/>
        <a:p>
          <a:endParaRPr lang="en-GB"/>
        </a:p>
      </dgm:t>
    </dgm:pt>
    <dgm:pt modelId="{8395CC1E-20E0-4A71-92B1-3BEA4981838D}" type="sibTrans" cxnId="{42CAB3EC-F586-476D-BDD2-5D00870B9F54}">
      <dgm:prSet/>
      <dgm:spPr/>
      <dgm:t>
        <a:bodyPr/>
        <a:lstStyle/>
        <a:p>
          <a:endParaRPr lang="en-GB"/>
        </a:p>
      </dgm:t>
    </dgm:pt>
    <dgm:pt modelId="{D389B92B-7CB0-41CF-9DB6-5891A6009A06}">
      <dgm:prSet phldrT="[Text]"/>
      <dgm:spPr>
        <a:solidFill>
          <a:schemeClr val="tx2">
            <a:lumMod val="40000"/>
            <a:lumOff val="60000"/>
          </a:schemeClr>
        </a:solidFill>
      </dgm:spPr>
      <dgm:t>
        <a:bodyPr/>
        <a:lstStyle/>
        <a:p>
          <a:r>
            <a:rPr lang="en-GB" dirty="0" smtClean="0">
              <a:solidFill>
                <a:schemeClr val="tx1"/>
              </a:solidFill>
            </a:rPr>
            <a:t>With</a:t>
          </a:r>
        </a:p>
        <a:p>
          <a:r>
            <a:rPr lang="en-GB" dirty="0" smtClean="0">
              <a:solidFill>
                <a:schemeClr val="tx1"/>
              </a:solidFill>
            </a:rPr>
            <a:t>Prescribers</a:t>
          </a:r>
        </a:p>
        <a:p>
          <a:r>
            <a:rPr lang="en-GB" dirty="0" smtClean="0">
              <a:solidFill>
                <a:schemeClr val="tx1"/>
              </a:solidFill>
            </a:rPr>
            <a:t>&amp; patients</a:t>
          </a:r>
          <a:endParaRPr lang="en-GB" dirty="0">
            <a:solidFill>
              <a:schemeClr val="tx1"/>
            </a:solidFill>
          </a:endParaRPr>
        </a:p>
      </dgm:t>
    </dgm:pt>
    <dgm:pt modelId="{D80FEF6E-6B65-446E-8519-79EC6C3F2C32}" type="parTrans" cxnId="{25379723-36DF-4D81-B3D2-2E0C09F5101D}">
      <dgm:prSet/>
      <dgm:spPr/>
      <dgm:t>
        <a:bodyPr/>
        <a:lstStyle/>
        <a:p>
          <a:endParaRPr lang="en-GB"/>
        </a:p>
      </dgm:t>
    </dgm:pt>
    <dgm:pt modelId="{57E7ED9A-AAC9-443C-8D2C-153B5DCD1913}" type="sibTrans" cxnId="{25379723-36DF-4D81-B3D2-2E0C09F5101D}">
      <dgm:prSet/>
      <dgm:spPr/>
      <dgm:t>
        <a:bodyPr/>
        <a:lstStyle/>
        <a:p>
          <a:endParaRPr lang="en-GB"/>
        </a:p>
      </dgm:t>
    </dgm:pt>
    <dgm:pt modelId="{519D72C5-7DEB-4010-AEA5-E1F081E48CB0}">
      <dgm:prSet phldrT="[Text]"/>
      <dgm:spPr>
        <a:solidFill>
          <a:schemeClr val="tx2">
            <a:lumMod val="40000"/>
            <a:lumOff val="60000"/>
          </a:schemeClr>
        </a:solidFill>
      </dgm:spPr>
      <dgm:t>
        <a:bodyPr/>
        <a:lstStyle/>
        <a:p>
          <a:r>
            <a:rPr lang="en-GB" dirty="0" smtClean="0">
              <a:solidFill>
                <a:schemeClr val="tx1"/>
              </a:solidFill>
            </a:rPr>
            <a:t>With</a:t>
          </a:r>
        </a:p>
        <a:p>
          <a:r>
            <a:rPr lang="en-GB" dirty="0" smtClean="0">
              <a:solidFill>
                <a:schemeClr val="tx1"/>
              </a:solidFill>
            </a:rPr>
            <a:t>Regulatory</a:t>
          </a:r>
        </a:p>
        <a:p>
          <a:r>
            <a:rPr lang="en-GB" dirty="0" smtClean="0">
              <a:solidFill>
                <a:schemeClr val="tx1"/>
              </a:solidFill>
            </a:rPr>
            <a:t>Authorities</a:t>
          </a:r>
          <a:endParaRPr lang="en-GB" dirty="0">
            <a:solidFill>
              <a:schemeClr val="tx1"/>
            </a:solidFill>
          </a:endParaRPr>
        </a:p>
      </dgm:t>
    </dgm:pt>
    <dgm:pt modelId="{B5D14BCB-B222-4A3D-8DB3-3DE62936D103}" type="parTrans" cxnId="{66C50FCB-9C59-467D-B69F-6EE14A917AD2}">
      <dgm:prSet/>
      <dgm:spPr/>
      <dgm:t>
        <a:bodyPr/>
        <a:lstStyle/>
        <a:p>
          <a:endParaRPr lang="en-GB"/>
        </a:p>
      </dgm:t>
    </dgm:pt>
    <dgm:pt modelId="{84FC3AE9-436C-4137-9F4A-20BDE9C20794}" type="sibTrans" cxnId="{66C50FCB-9C59-467D-B69F-6EE14A917AD2}">
      <dgm:prSet/>
      <dgm:spPr/>
      <dgm:t>
        <a:bodyPr/>
        <a:lstStyle/>
        <a:p>
          <a:endParaRPr lang="en-GB"/>
        </a:p>
      </dgm:t>
    </dgm:pt>
    <dgm:pt modelId="{6D3CE462-5A7E-40BF-AD67-35C71EF1C2E1}" type="pres">
      <dgm:prSet presAssocID="{4C1F46E6-00FA-481E-BB89-ED232C1DFA0D}" presName="composite" presStyleCnt="0">
        <dgm:presLayoutVars>
          <dgm:chMax val="3"/>
          <dgm:animLvl val="lvl"/>
          <dgm:resizeHandles val="exact"/>
        </dgm:presLayoutVars>
      </dgm:prSet>
      <dgm:spPr/>
    </dgm:pt>
    <dgm:pt modelId="{A44B5162-5278-4728-9C53-B63FD82685D8}" type="pres">
      <dgm:prSet presAssocID="{45AF39A6-8A51-42F2-AD77-1B8B95974F42}" presName="gear1" presStyleLbl="node1" presStyleIdx="0" presStyleCnt="3">
        <dgm:presLayoutVars>
          <dgm:chMax val="1"/>
          <dgm:bulletEnabled val="1"/>
        </dgm:presLayoutVars>
      </dgm:prSet>
      <dgm:spPr/>
      <dgm:t>
        <a:bodyPr/>
        <a:lstStyle/>
        <a:p>
          <a:endParaRPr lang="en-GB"/>
        </a:p>
      </dgm:t>
    </dgm:pt>
    <dgm:pt modelId="{56368F66-1B26-4514-A915-A77ABEFEA9C4}" type="pres">
      <dgm:prSet presAssocID="{45AF39A6-8A51-42F2-AD77-1B8B95974F42}" presName="gear1srcNode" presStyleLbl="node1" presStyleIdx="0" presStyleCnt="3"/>
      <dgm:spPr/>
      <dgm:t>
        <a:bodyPr/>
        <a:lstStyle/>
        <a:p>
          <a:endParaRPr lang="en-GB"/>
        </a:p>
      </dgm:t>
    </dgm:pt>
    <dgm:pt modelId="{C99AC0D6-9CD2-4533-A099-F9C2FC2C455D}" type="pres">
      <dgm:prSet presAssocID="{45AF39A6-8A51-42F2-AD77-1B8B95974F42}" presName="gear1dstNode" presStyleLbl="node1" presStyleIdx="0" presStyleCnt="3"/>
      <dgm:spPr/>
      <dgm:t>
        <a:bodyPr/>
        <a:lstStyle/>
        <a:p>
          <a:endParaRPr lang="en-GB"/>
        </a:p>
      </dgm:t>
    </dgm:pt>
    <dgm:pt modelId="{E9AB351F-03B5-40CE-90E9-49CB9412B55C}" type="pres">
      <dgm:prSet presAssocID="{D389B92B-7CB0-41CF-9DB6-5891A6009A06}" presName="gear2" presStyleLbl="node1" presStyleIdx="1" presStyleCnt="3">
        <dgm:presLayoutVars>
          <dgm:chMax val="1"/>
          <dgm:bulletEnabled val="1"/>
        </dgm:presLayoutVars>
      </dgm:prSet>
      <dgm:spPr/>
      <dgm:t>
        <a:bodyPr/>
        <a:lstStyle/>
        <a:p>
          <a:endParaRPr lang="en-GB"/>
        </a:p>
      </dgm:t>
    </dgm:pt>
    <dgm:pt modelId="{37786BF5-AE2A-4EF2-AA8B-B21871F7CF14}" type="pres">
      <dgm:prSet presAssocID="{D389B92B-7CB0-41CF-9DB6-5891A6009A06}" presName="gear2srcNode" presStyleLbl="node1" presStyleIdx="1" presStyleCnt="3"/>
      <dgm:spPr/>
      <dgm:t>
        <a:bodyPr/>
        <a:lstStyle/>
        <a:p>
          <a:endParaRPr lang="en-GB"/>
        </a:p>
      </dgm:t>
    </dgm:pt>
    <dgm:pt modelId="{9CDC7143-9A94-4011-BE26-26B8F639AE39}" type="pres">
      <dgm:prSet presAssocID="{D389B92B-7CB0-41CF-9DB6-5891A6009A06}" presName="gear2dstNode" presStyleLbl="node1" presStyleIdx="1" presStyleCnt="3"/>
      <dgm:spPr/>
      <dgm:t>
        <a:bodyPr/>
        <a:lstStyle/>
        <a:p>
          <a:endParaRPr lang="en-GB"/>
        </a:p>
      </dgm:t>
    </dgm:pt>
    <dgm:pt modelId="{D7389A2F-5096-4574-932A-A2CBD967EF4E}" type="pres">
      <dgm:prSet presAssocID="{519D72C5-7DEB-4010-AEA5-E1F081E48CB0}" presName="gear3" presStyleLbl="node1" presStyleIdx="2" presStyleCnt="3"/>
      <dgm:spPr/>
      <dgm:t>
        <a:bodyPr/>
        <a:lstStyle/>
        <a:p>
          <a:endParaRPr lang="en-GB"/>
        </a:p>
      </dgm:t>
    </dgm:pt>
    <dgm:pt modelId="{34FCF721-5ABC-4163-9DF0-D945BD477B8B}" type="pres">
      <dgm:prSet presAssocID="{519D72C5-7DEB-4010-AEA5-E1F081E48CB0}" presName="gear3tx" presStyleLbl="node1" presStyleIdx="2" presStyleCnt="3">
        <dgm:presLayoutVars>
          <dgm:chMax val="1"/>
          <dgm:bulletEnabled val="1"/>
        </dgm:presLayoutVars>
      </dgm:prSet>
      <dgm:spPr/>
      <dgm:t>
        <a:bodyPr/>
        <a:lstStyle/>
        <a:p>
          <a:endParaRPr lang="en-GB"/>
        </a:p>
      </dgm:t>
    </dgm:pt>
    <dgm:pt modelId="{20E65CD5-B359-464A-9150-749E38E3B8B8}" type="pres">
      <dgm:prSet presAssocID="{519D72C5-7DEB-4010-AEA5-E1F081E48CB0}" presName="gear3srcNode" presStyleLbl="node1" presStyleIdx="2" presStyleCnt="3"/>
      <dgm:spPr/>
      <dgm:t>
        <a:bodyPr/>
        <a:lstStyle/>
        <a:p>
          <a:endParaRPr lang="en-GB"/>
        </a:p>
      </dgm:t>
    </dgm:pt>
    <dgm:pt modelId="{4744F1E8-28B7-4D32-9C1F-C188D976C2FB}" type="pres">
      <dgm:prSet presAssocID="{519D72C5-7DEB-4010-AEA5-E1F081E48CB0}" presName="gear3dstNode" presStyleLbl="node1" presStyleIdx="2" presStyleCnt="3"/>
      <dgm:spPr/>
      <dgm:t>
        <a:bodyPr/>
        <a:lstStyle/>
        <a:p>
          <a:endParaRPr lang="en-GB"/>
        </a:p>
      </dgm:t>
    </dgm:pt>
    <dgm:pt modelId="{8D87C371-6F96-4471-AF95-E9D53354C3A9}" type="pres">
      <dgm:prSet presAssocID="{8395CC1E-20E0-4A71-92B1-3BEA4981838D}" presName="connector1" presStyleLbl="sibTrans2D1" presStyleIdx="0" presStyleCnt="3"/>
      <dgm:spPr/>
      <dgm:t>
        <a:bodyPr/>
        <a:lstStyle/>
        <a:p>
          <a:endParaRPr lang="en-GB"/>
        </a:p>
      </dgm:t>
    </dgm:pt>
    <dgm:pt modelId="{E9612E4E-66E3-4C3E-9F4A-64CB9009856E}" type="pres">
      <dgm:prSet presAssocID="{57E7ED9A-AAC9-443C-8D2C-153B5DCD1913}" presName="connector2" presStyleLbl="sibTrans2D1" presStyleIdx="1" presStyleCnt="3"/>
      <dgm:spPr/>
      <dgm:t>
        <a:bodyPr/>
        <a:lstStyle/>
        <a:p>
          <a:endParaRPr lang="en-GB"/>
        </a:p>
      </dgm:t>
    </dgm:pt>
    <dgm:pt modelId="{2335EF41-4A4A-48DA-9CF5-3CBC052E3AB3}" type="pres">
      <dgm:prSet presAssocID="{84FC3AE9-436C-4137-9F4A-20BDE9C20794}" presName="connector3" presStyleLbl="sibTrans2D1" presStyleIdx="2" presStyleCnt="3"/>
      <dgm:spPr/>
      <dgm:t>
        <a:bodyPr/>
        <a:lstStyle/>
        <a:p>
          <a:endParaRPr lang="en-GB"/>
        </a:p>
      </dgm:t>
    </dgm:pt>
  </dgm:ptLst>
  <dgm:cxnLst>
    <dgm:cxn modelId="{25379723-36DF-4D81-B3D2-2E0C09F5101D}" srcId="{4C1F46E6-00FA-481E-BB89-ED232C1DFA0D}" destId="{D389B92B-7CB0-41CF-9DB6-5891A6009A06}" srcOrd="1" destOrd="0" parTransId="{D80FEF6E-6B65-446E-8519-79EC6C3F2C32}" sibTransId="{57E7ED9A-AAC9-443C-8D2C-153B5DCD1913}"/>
    <dgm:cxn modelId="{F2097C2E-D25A-4894-821F-4EDFB2D37309}" type="presOf" srcId="{45AF39A6-8A51-42F2-AD77-1B8B95974F42}" destId="{C99AC0D6-9CD2-4533-A099-F9C2FC2C455D}" srcOrd="2" destOrd="0" presId="urn:microsoft.com/office/officeart/2005/8/layout/gear1"/>
    <dgm:cxn modelId="{4093BA03-077A-497C-9C96-2B8E51C4E23C}" type="presOf" srcId="{D389B92B-7CB0-41CF-9DB6-5891A6009A06}" destId="{9CDC7143-9A94-4011-BE26-26B8F639AE39}" srcOrd="2" destOrd="0" presId="urn:microsoft.com/office/officeart/2005/8/layout/gear1"/>
    <dgm:cxn modelId="{A3854DA1-AFFD-4A90-B1B0-1B9C4B6A8FC4}" type="presOf" srcId="{519D72C5-7DEB-4010-AEA5-E1F081E48CB0}" destId="{20E65CD5-B359-464A-9150-749E38E3B8B8}" srcOrd="2" destOrd="0" presId="urn:microsoft.com/office/officeart/2005/8/layout/gear1"/>
    <dgm:cxn modelId="{B15AE18F-01F5-4379-97C6-51ED2322E72C}" type="presOf" srcId="{8395CC1E-20E0-4A71-92B1-3BEA4981838D}" destId="{8D87C371-6F96-4471-AF95-E9D53354C3A9}" srcOrd="0" destOrd="0" presId="urn:microsoft.com/office/officeart/2005/8/layout/gear1"/>
    <dgm:cxn modelId="{66C50FCB-9C59-467D-B69F-6EE14A917AD2}" srcId="{4C1F46E6-00FA-481E-BB89-ED232C1DFA0D}" destId="{519D72C5-7DEB-4010-AEA5-E1F081E48CB0}" srcOrd="2" destOrd="0" parTransId="{B5D14BCB-B222-4A3D-8DB3-3DE62936D103}" sibTransId="{84FC3AE9-436C-4137-9F4A-20BDE9C20794}"/>
    <dgm:cxn modelId="{17A386A1-1A71-4527-B6C1-A3D404AE382F}" type="presOf" srcId="{519D72C5-7DEB-4010-AEA5-E1F081E48CB0}" destId="{34FCF721-5ABC-4163-9DF0-D945BD477B8B}" srcOrd="1" destOrd="0" presId="urn:microsoft.com/office/officeart/2005/8/layout/gear1"/>
    <dgm:cxn modelId="{500B4A4A-F69B-42A0-A9E3-232F49CCF779}" type="presOf" srcId="{45AF39A6-8A51-42F2-AD77-1B8B95974F42}" destId="{56368F66-1B26-4514-A915-A77ABEFEA9C4}" srcOrd="1" destOrd="0" presId="urn:microsoft.com/office/officeart/2005/8/layout/gear1"/>
    <dgm:cxn modelId="{9DA698B9-129E-48EA-8035-694325FB489D}" type="presOf" srcId="{519D72C5-7DEB-4010-AEA5-E1F081E48CB0}" destId="{D7389A2F-5096-4574-932A-A2CBD967EF4E}" srcOrd="0" destOrd="0" presId="urn:microsoft.com/office/officeart/2005/8/layout/gear1"/>
    <dgm:cxn modelId="{E1CF3344-3088-4247-BA14-DEB1031569E0}" type="presOf" srcId="{45AF39A6-8A51-42F2-AD77-1B8B95974F42}" destId="{A44B5162-5278-4728-9C53-B63FD82685D8}" srcOrd="0" destOrd="0" presId="urn:microsoft.com/office/officeart/2005/8/layout/gear1"/>
    <dgm:cxn modelId="{3D5B523A-3ABF-4A3C-8D9A-53670C2139EA}" type="presOf" srcId="{4C1F46E6-00FA-481E-BB89-ED232C1DFA0D}" destId="{6D3CE462-5A7E-40BF-AD67-35C71EF1C2E1}" srcOrd="0" destOrd="0" presId="urn:microsoft.com/office/officeart/2005/8/layout/gear1"/>
    <dgm:cxn modelId="{22338741-CD9A-4C6A-9112-706EE1DBCE12}" type="presOf" srcId="{D389B92B-7CB0-41CF-9DB6-5891A6009A06}" destId="{E9AB351F-03B5-40CE-90E9-49CB9412B55C}" srcOrd="0" destOrd="0" presId="urn:microsoft.com/office/officeart/2005/8/layout/gear1"/>
    <dgm:cxn modelId="{42CAB3EC-F586-476D-BDD2-5D00870B9F54}" srcId="{4C1F46E6-00FA-481E-BB89-ED232C1DFA0D}" destId="{45AF39A6-8A51-42F2-AD77-1B8B95974F42}" srcOrd="0" destOrd="0" parTransId="{47AF3588-9102-4EB4-BCC0-C3321B1CF754}" sibTransId="{8395CC1E-20E0-4A71-92B1-3BEA4981838D}"/>
    <dgm:cxn modelId="{66828A5A-04DC-4DE5-A24A-BA7B5372A009}" type="presOf" srcId="{57E7ED9A-AAC9-443C-8D2C-153B5DCD1913}" destId="{E9612E4E-66E3-4C3E-9F4A-64CB9009856E}" srcOrd="0" destOrd="0" presId="urn:microsoft.com/office/officeart/2005/8/layout/gear1"/>
    <dgm:cxn modelId="{E9BF59C6-36DB-4670-8D53-9ED4582CCCD2}" type="presOf" srcId="{84FC3AE9-436C-4137-9F4A-20BDE9C20794}" destId="{2335EF41-4A4A-48DA-9CF5-3CBC052E3AB3}" srcOrd="0" destOrd="0" presId="urn:microsoft.com/office/officeart/2005/8/layout/gear1"/>
    <dgm:cxn modelId="{A45F839E-6E04-46E6-9D47-CDBA34574955}" type="presOf" srcId="{D389B92B-7CB0-41CF-9DB6-5891A6009A06}" destId="{37786BF5-AE2A-4EF2-AA8B-B21871F7CF14}" srcOrd="1" destOrd="0" presId="urn:microsoft.com/office/officeart/2005/8/layout/gear1"/>
    <dgm:cxn modelId="{6FB3519F-C018-4033-8887-698B54BAA63E}" type="presOf" srcId="{519D72C5-7DEB-4010-AEA5-E1F081E48CB0}" destId="{4744F1E8-28B7-4D32-9C1F-C188D976C2FB}" srcOrd="3" destOrd="0" presId="urn:microsoft.com/office/officeart/2005/8/layout/gear1"/>
    <dgm:cxn modelId="{01B6D97D-3D48-406E-97E9-7688DF4AC11D}" type="presParOf" srcId="{6D3CE462-5A7E-40BF-AD67-35C71EF1C2E1}" destId="{A44B5162-5278-4728-9C53-B63FD82685D8}" srcOrd="0" destOrd="0" presId="urn:microsoft.com/office/officeart/2005/8/layout/gear1"/>
    <dgm:cxn modelId="{BCD69BAA-F35D-44E6-B3A6-3E1233B66C0A}" type="presParOf" srcId="{6D3CE462-5A7E-40BF-AD67-35C71EF1C2E1}" destId="{56368F66-1B26-4514-A915-A77ABEFEA9C4}" srcOrd="1" destOrd="0" presId="urn:microsoft.com/office/officeart/2005/8/layout/gear1"/>
    <dgm:cxn modelId="{46EE1188-4D0D-4326-97C1-523D3BE56AD0}" type="presParOf" srcId="{6D3CE462-5A7E-40BF-AD67-35C71EF1C2E1}" destId="{C99AC0D6-9CD2-4533-A099-F9C2FC2C455D}" srcOrd="2" destOrd="0" presId="urn:microsoft.com/office/officeart/2005/8/layout/gear1"/>
    <dgm:cxn modelId="{E7DEA771-3056-4BAF-9D06-9C908C6BE297}" type="presParOf" srcId="{6D3CE462-5A7E-40BF-AD67-35C71EF1C2E1}" destId="{E9AB351F-03B5-40CE-90E9-49CB9412B55C}" srcOrd="3" destOrd="0" presId="urn:microsoft.com/office/officeart/2005/8/layout/gear1"/>
    <dgm:cxn modelId="{1D09B359-B317-4E6F-91A0-C96A0A3850D6}" type="presParOf" srcId="{6D3CE462-5A7E-40BF-AD67-35C71EF1C2E1}" destId="{37786BF5-AE2A-4EF2-AA8B-B21871F7CF14}" srcOrd="4" destOrd="0" presId="urn:microsoft.com/office/officeart/2005/8/layout/gear1"/>
    <dgm:cxn modelId="{A8B737AB-A8F5-47DA-8EAE-A0D2BD49E7FA}" type="presParOf" srcId="{6D3CE462-5A7E-40BF-AD67-35C71EF1C2E1}" destId="{9CDC7143-9A94-4011-BE26-26B8F639AE39}" srcOrd="5" destOrd="0" presId="urn:microsoft.com/office/officeart/2005/8/layout/gear1"/>
    <dgm:cxn modelId="{F4C4AEFE-00B8-49FC-B062-4CBEB5F26549}" type="presParOf" srcId="{6D3CE462-5A7E-40BF-AD67-35C71EF1C2E1}" destId="{D7389A2F-5096-4574-932A-A2CBD967EF4E}" srcOrd="6" destOrd="0" presId="urn:microsoft.com/office/officeart/2005/8/layout/gear1"/>
    <dgm:cxn modelId="{CA09E959-ECB9-4E0A-9080-0B7565B9C262}" type="presParOf" srcId="{6D3CE462-5A7E-40BF-AD67-35C71EF1C2E1}" destId="{34FCF721-5ABC-4163-9DF0-D945BD477B8B}" srcOrd="7" destOrd="0" presId="urn:microsoft.com/office/officeart/2005/8/layout/gear1"/>
    <dgm:cxn modelId="{3608BF1A-64F9-4D4E-932B-06D75042B666}" type="presParOf" srcId="{6D3CE462-5A7E-40BF-AD67-35C71EF1C2E1}" destId="{20E65CD5-B359-464A-9150-749E38E3B8B8}" srcOrd="8" destOrd="0" presId="urn:microsoft.com/office/officeart/2005/8/layout/gear1"/>
    <dgm:cxn modelId="{31FFBA1D-52D1-4191-AF7D-A7093D920E85}" type="presParOf" srcId="{6D3CE462-5A7E-40BF-AD67-35C71EF1C2E1}" destId="{4744F1E8-28B7-4D32-9C1F-C188D976C2FB}" srcOrd="9" destOrd="0" presId="urn:microsoft.com/office/officeart/2005/8/layout/gear1"/>
    <dgm:cxn modelId="{43B288D0-108C-4935-B654-DA2DEFDEF0E8}" type="presParOf" srcId="{6D3CE462-5A7E-40BF-AD67-35C71EF1C2E1}" destId="{8D87C371-6F96-4471-AF95-E9D53354C3A9}" srcOrd="10" destOrd="0" presId="urn:microsoft.com/office/officeart/2005/8/layout/gear1"/>
    <dgm:cxn modelId="{08B21C63-807F-492C-9336-399B42402CA1}" type="presParOf" srcId="{6D3CE462-5A7E-40BF-AD67-35C71EF1C2E1}" destId="{E9612E4E-66E3-4C3E-9F4A-64CB9009856E}" srcOrd="11" destOrd="0" presId="urn:microsoft.com/office/officeart/2005/8/layout/gear1"/>
    <dgm:cxn modelId="{1E23A3B7-5076-4CA4-99D8-360CE3F34CEC}" type="presParOf" srcId="{6D3CE462-5A7E-40BF-AD67-35C71EF1C2E1}" destId="{2335EF41-4A4A-48DA-9CF5-3CBC052E3AB3}"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D90BBC-2470-4BC9-83A8-644D879FE1D0}"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1EE0ABC3-40D1-422B-AE4F-C6DB1F05654D}">
      <dgm:prSet phldrT="[Text]"/>
      <dgm:spPr>
        <a:solidFill>
          <a:schemeClr val="tx2">
            <a:lumMod val="40000"/>
            <a:lumOff val="60000"/>
          </a:schemeClr>
        </a:solidFill>
      </dgm:spPr>
      <dgm:t>
        <a:bodyPr/>
        <a:lstStyle/>
        <a:p>
          <a:r>
            <a:rPr lang="en-GB" dirty="0" smtClean="0">
              <a:solidFill>
                <a:schemeClr val="tx1"/>
              </a:solidFill>
            </a:rPr>
            <a:t>Process-based PV QMS</a:t>
          </a:r>
          <a:endParaRPr lang="en-GB" dirty="0">
            <a:solidFill>
              <a:schemeClr val="tx1"/>
            </a:solidFill>
          </a:endParaRPr>
        </a:p>
      </dgm:t>
    </dgm:pt>
    <dgm:pt modelId="{7AFD00D3-E9E2-418B-A2E5-6D7D535C5BBE}" type="parTrans" cxnId="{25919F6C-5494-4D06-81B5-037E47F97E10}">
      <dgm:prSet/>
      <dgm:spPr/>
      <dgm:t>
        <a:bodyPr/>
        <a:lstStyle/>
        <a:p>
          <a:endParaRPr lang="en-GB"/>
        </a:p>
      </dgm:t>
    </dgm:pt>
    <dgm:pt modelId="{7F08A106-2E00-4039-96D9-CE7B38881815}" type="sibTrans" cxnId="{25919F6C-5494-4D06-81B5-037E47F97E10}">
      <dgm:prSet/>
      <dgm:spPr/>
      <dgm:t>
        <a:bodyPr/>
        <a:lstStyle/>
        <a:p>
          <a:endParaRPr lang="en-GB"/>
        </a:p>
      </dgm:t>
    </dgm:pt>
    <dgm:pt modelId="{995AA587-2129-4BDD-BEF6-5460FB82CD7A}">
      <dgm:prSet phldrT="[Text]"/>
      <dgm:spPr>
        <a:solidFill>
          <a:schemeClr val="tx2">
            <a:lumMod val="40000"/>
            <a:lumOff val="60000"/>
          </a:schemeClr>
        </a:solidFill>
      </dgm:spPr>
      <dgm:t>
        <a:bodyPr/>
        <a:lstStyle/>
        <a:p>
          <a:r>
            <a:rPr lang="en-GB" dirty="0" smtClean="0">
              <a:solidFill>
                <a:schemeClr val="tx1"/>
              </a:solidFill>
            </a:rPr>
            <a:t>Sufficient &amp; appropriate resource</a:t>
          </a:r>
          <a:endParaRPr lang="en-GB" dirty="0">
            <a:solidFill>
              <a:schemeClr val="tx1"/>
            </a:solidFill>
          </a:endParaRPr>
        </a:p>
      </dgm:t>
    </dgm:pt>
    <dgm:pt modelId="{D148BE8A-3D0A-409E-9C36-16BB9F4DA48F}" type="parTrans" cxnId="{76230876-4C98-4C01-AF10-FD9BFDB41361}">
      <dgm:prSet/>
      <dgm:spPr/>
      <dgm:t>
        <a:bodyPr/>
        <a:lstStyle/>
        <a:p>
          <a:endParaRPr lang="en-GB"/>
        </a:p>
      </dgm:t>
    </dgm:pt>
    <dgm:pt modelId="{DB213D46-1275-48A7-859E-4ADE88ACBD88}" type="sibTrans" cxnId="{76230876-4C98-4C01-AF10-FD9BFDB41361}">
      <dgm:prSet/>
      <dgm:spPr/>
      <dgm:t>
        <a:bodyPr/>
        <a:lstStyle/>
        <a:p>
          <a:endParaRPr lang="en-GB"/>
        </a:p>
      </dgm:t>
    </dgm:pt>
    <dgm:pt modelId="{B48275DE-91C0-46A8-BB70-253BE4317ED1}">
      <dgm:prSet phldrT="[Text]"/>
      <dgm:spPr>
        <a:solidFill>
          <a:schemeClr val="tx2">
            <a:lumMod val="40000"/>
            <a:lumOff val="60000"/>
          </a:schemeClr>
        </a:solidFill>
      </dgm:spPr>
      <dgm:t>
        <a:bodyPr/>
        <a:lstStyle/>
        <a:p>
          <a:r>
            <a:rPr lang="en-GB" dirty="0" smtClean="0">
              <a:solidFill>
                <a:schemeClr val="tx1"/>
              </a:solidFill>
            </a:rPr>
            <a:t>Proactive risk management</a:t>
          </a:r>
          <a:endParaRPr lang="en-GB" dirty="0">
            <a:solidFill>
              <a:schemeClr val="tx1"/>
            </a:solidFill>
          </a:endParaRPr>
        </a:p>
      </dgm:t>
    </dgm:pt>
    <dgm:pt modelId="{24AB3C58-0B5A-423D-B5C6-96B2169558A5}" type="parTrans" cxnId="{B8A84588-6351-40BB-83DC-EB0E612ADBF1}">
      <dgm:prSet/>
      <dgm:spPr/>
      <dgm:t>
        <a:bodyPr/>
        <a:lstStyle/>
        <a:p>
          <a:endParaRPr lang="en-GB"/>
        </a:p>
      </dgm:t>
    </dgm:pt>
    <dgm:pt modelId="{D45A4AA7-975E-4B2E-8142-305D575EF0E5}" type="sibTrans" cxnId="{B8A84588-6351-40BB-83DC-EB0E612ADBF1}">
      <dgm:prSet/>
      <dgm:spPr/>
      <dgm:t>
        <a:bodyPr/>
        <a:lstStyle/>
        <a:p>
          <a:endParaRPr lang="en-GB"/>
        </a:p>
      </dgm:t>
    </dgm:pt>
    <dgm:pt modelId="{6D713E28-4955-4F2D-A812-7E411CB90F74}">
      <dgm:prSet phldrT="[Text]"/>
      <dgm:spPr>
        <a:solidFill>
          <a:schemeClr val="tx2">
            <a:lumMod val="40000"/>
            <a:lumOff val="6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smtClean="0">
              <a:solidFill>
                <a:schemeClr val="tx1"/>
              </a:solidFill>
            </a:rPr>
            <a:t>Cross-functional integration</a:t>
          </a:r>
        </a:p>
      </dgm:t>
    </dgm:pt>
    <dgm:pt modelId="{56BEFE3D-2AB9-48BC-AC6E-9F797DB050D8}" type="parTrans" cxnId="{7F375F6E-4B0D-410B-B4FD-6B9F7034DA1F}">
      <dgm:prSet/>
      <dgm:spPr/>
      <dgm:t>
        <a:bodyPr/>
        <a:lstStyle/>
        <a:p>
          <a:endParaRPr lang="en-GB"/>
        </a:p>
      </dgm:t>
    </dgm:pt>
    <dgm:pt modelId="{83320B88-A4A0-4798-A68B-A4FC045C3BDC}" type="sibTrans" cxnId="{7F375F6E-4B0D-410B-B4FD-6B9F7034DA1F}">
      <dgm:prSet/>
      <dgm:spPr/>
      <dgm:t>
        <a:bodyPr/>
        <a:lstStyle/>
        <a:p>
          <a:endParaRPr lang="en-GB"/>
        </a:p>
      </dgm:t>
    </dgm:pt>
    <dgm:pt modelId="{5723328B-334C-4204-86ED-A56E0F92BE1E}" type="pres">
      <dgm:prSet presAssocID="{8ED90BBC-2470-4BC9-83A8-644D879FE1D0}" presName="matrix" presStyleCnt="0">
        <dgm:presLayoutVars>
          <dgm:chMax val="1"/>
          <dgm:dir/>
          <dgm:resizeHandles val="exact"/>
        </dgm:presLayoutVars>
      </dgm:prSet>
      <dgm:spPr/>
      <dgm:t>
        <a:bodyPr/>
        <a:lstStyle/>
        <a:p>
          <a:endParaRPr lang="en-GB"/>
        </a:p>
      </dgm:t>
    </dgm:pt>
    <dgm:pt modelId="{4C47FF24-AEBF-4352-BFBC-BC25E9A1B202}" type="pres">
      <dgm:prSet presAssocID="{8ED90BBC-2470-4BC9-83A8-644D879FE1D0}" presName="axisShape" presStyleLbl="bgShp" presStyleIdx="0" presStyleCnt="1"/>
      <dgm:spPr/>
    </dgm:pt>
    <dgm:pt modelId="{2D25E1F8-A8C2-46BF-8968-E9C241FC72F9}" type="pres">
      <dgm:prSet presAssocID="{8ED90BBC-2470-4BC9-83A8-644D879FE1D0}" presName="rect1" presStyleLbl="node1" presStyleIdx="0" presStyleCnt="4">
        <dgm:presLayoutVars>
          <dgm:chMax val="0"/>
          <dgm:chPref val="0"/>
          <dgm:bulletEnabled val="1"/>
        </dgm:presLayoutVars>
      </dgm:prSet>
      <dgm:spPr/>
      <dgm:t>
        <a:bodyPr/>
        <a:lstStyle/>
        <a:p>
          <a:endParaRPr lang="en-GB"/>
        </a:p>
      </dgm:t>
    </dgm:pt>
    <dgm:pt modelId="{2E579E0A-53F2-428B-86AA-20CF346CAE1B}" type="pres">
      <dgm:prSet presAssocID="{8ED90BBC-2470-4BC9-83A8-644D879FE1D0}" presName="rect2" presStyleLbl="node1" presStyleIdx="1" presStyleCnt="4">
        <dgm:presLayoutVars>
          <dgm:chMax val="0"/>
          <dgm:chPref val="0"/>
          <dgm:bulletEnabled val="1"/>
        </dgm:presLayoutVars>
      </dgm:prSet>
      <dgm:spPr/>
      <dgm:t>
        <a:bodyPr/>
        <a:lstStyle/>
        <a:p>
          <a:endParaRPr lang="en-GB"/>
        </a:p>
      </dgm:t>
    </dgm:pt>
    <dgm:pt modelId="{A5172F62-24FD-4448-BBE9-F633BA495C5C}" type="pres">
      <dgm:prSet presAssocID="{8ED90BBC-2470-4BC9-83A8-644D879FE1D0}" presName="rect3" presStyleLbl="node1" presStyleIdx="2" presStyleCnt="4">
        <dgm:presLayoutVars>
          <dgm:chMax val="0"/>
          <dgm:chPref val="0"/>
          <dgm:bulletEnabled val="1"/>
        </dgm:presLayoutVars>
      </dgm:prSet>
      <dgm:spPr/>
      <dgm:t>
        <a:bodyPr/>
        <a:lstStyle/>
        <a:p>
          <a:endParaRPr lang="en-GB"/>
        </a:p>
      </dgm:t>
    </dgm:pt>
    <dgm:pt modelId="{D71FBD3B-2794-41DD-9B99-0A70319E4BE3}" type="pres">
      <dgm:prSet presAssocID="{8ED90BBC-2470-4BC9-83A8-644D879FE1D0}" presName="rect4" presStyleLbl="node1" presStyleIdx="3" presStyleCnt="4">
        <dgm:presLayoutVars>
          <dgm:chMax val="0"/>
          <dgm:chPref val="0"/>
          <dgm:bulletEnabled val="1"/>
        </dgm:presLayoutVars>
      </dgm:prSet>
      <dgm:spPr/>
      <dgm:t>
        <a:bodyPr/>
        <a:lstStyle/>
        <a:p>
          <a:endParaRPr lang="en-GB"/>
        </a:p>
      </dgm:t>
    </dgm:pt>
  </dgm:ptLst>
  <dgm:cxnLst>
    <dgm:cxn modelId="{BFEA215F-1642-4EB8-A780-ACD3A58E6626}" type="presOf" srcId="{8ED90BBC-2470-4BC9-83A8-644D879FE1D0}" destId="{5723328B-334C-4204-86ED-A56E0F92BE1E}" srcOrd="0" destOrd="0" presId="urn:microsoft.com/office/officeart/2005/8/layout/matrix2"/>
    <dgm:cxn modelId="{76230876-4C98-4C01-AF10-FD9BFDB41361}" srcId="{8ED90BBC-2470-4BC9-83A8-644D879FE1D0}" destId="{995AA587-2129-4BDD-BEF6-5460FB82CD7A}" srcOrd="1" destOrd="0" parTransId="{D148BE8A-3D0A-409E-9C36-16BB9F4DA48F}" sibTransId="{DB213D46-1275-48A7-859E-4ADE88ACBD88}"/>
    <dgm:cxn modelId="{F4B50073-925B-433A-B7A9-80A891BE8336}" type="presOf" srcId="{995AA587-2129-4BDD-BEF6-5460FB82CD7A}" destId="{2E579E0A-53F2-428B-86AA-20CF346CAE1B}" srcOrd="0" destOrd="0" presId="urn:microsoft.com/office/officeart/2005/8/layout/matrix2"/>
    <dgm:cxn modelId="{7F375F6E-4B0D-410B-B4FD-6B9F7034DA1F}" srcId="{8ED90BBC-2470-4BC9-83A8-644D879FE1D0}" destId="{6D713E28-4955-4F2D-A812-7E411CB90F74}" srcOrd="3" destOrd="0" parTransId="{56BEFE3D-2AB9-48BC-AC6E-9F797DB050D8}" sibTransId="{83320B88-A4A0-4798-A68B-A4FC045C3BDC}"/>
    <dgm:cxn modelId="{1F330EBD-80DC-4077-993F-97C8074D4135}" type="presOf" srcId="{6D713E28-4955-4F2D-A812-7E411CB90F74}" destId="{D71FBD3B-2794-41DD-9B99-0A70319E4BE3}" srcOrd="0" destOrd="0" presId="urn:microsoft.com/office/officeart/2005/8/layout/matrix2"/>
    <dgm:cxn modelId="{B8A84588-6351-40BB-83DC-EB0E612ADBF1}" srcId="{8ED90BBC-2470-4BC9-83A8-644D879FE1D0}" destId="{B48275DE-91C0-46A8-BB70-253BE4317ED1}" srcOrd="2" destOrd="0" parTransId="{24AB3C58-0B5A-423D-B5C6-96B2169558A5}" sibTransId="{D45A4AA7-975E-4B2E-8142-305D575EF0E5}"/>
    <dgm:cxn modelId="{5CA256D5-DB94-430F-8572-DC5A5CE387A6}" type="presOf" srcId="{B48275DE-91C0-46A8-BB70-253BE4317ED1}" destId="{A5172F62-24FD-4448-BBE9-F633BA495C5C}" srcOrd="0" destOrd="0" presId="urn:microsoft.com/office/officeart/2005/8/layout/matrix2"/>
    <dgm:cxn modelId="{25919F6C-5494-4D06-81B5-037E47F97E10}" srcId="{8ED90BBC-2470-4BC9-83A8-644D879FE1D0}" destId="{1EE0ABC3-40D1-422B-AE4F-C6DB1F05654D}" srcOrd="0" destOrd="0" parTransId="{7AFD00D3-E9E2-418B-A2E5-6D7D535C5BBE}" sibTransId="{7F08A106-2E00-4039-96D9-CE7B38881815}"/>
    <dgm:cxn modelId="{966F66D3-4F63-4E05-8EC0-D6DF73628077}" type="presOf" srcId="{1EE0ABC3-40D1-422B-AE4F-C6DB1F05654D}" destId="{2D25E1F8-A8C2-46BF-8968-E9C241FC72F9}" srcOrd="0" destOrd="0" presId="urn:microsoft.com/office/officeart/2005/8/layout/matrix2"/>
    <dgm:cxn modelId="{A1AC3253-1B26-4B64-A015-FE655F2DA934}" type="presParOf" srcId="{5723328B-334C-4204-86ED-A56E0F92BE1E}" destId="{4C47FF24-AEBF-4352-BFBC-BC25E9A1B202}" srcOrd="0" destOrd="0" presId="urn:microsoft.com/office/officeart/2005/8/layout/matrix2"/>
    <dgm:cxn modelId="{7185D27C-0178-4013-B780-5C028A5AFF2C}" type="presParOf" srcId="{5723328B-334C-4204-86ED-A56E0F92BE1E}" destId="{2D25E1F8-A8C2-46BF-8968-E9C241FC72F9}" srcOrd="1" destOrd="0" presId="urn:microsoft.com/office/officeart/2005/8/layout/matrix2"/>
    <dgm:cxn modelId="{5DB0CE7B-F4DA-42E1-9E12-85EAF29D8B71}" type="presParOf" srcId="{5723328B-334C-4204-86ED-A56E0F92BE1E}" destId="{2E579E0A-53F2-428B-86AA-20CF346CAE1B}" srcOrd="2" destOrd="0" presId="urn:microsoft.com/office/officeart/2005/8/layout/matrix2"/>
    <dgm:cxn modelId="{065A2A00-1CD4-43D0-A7E5-FB512D24CFB3}" type="presParOf" srcId="{5723328B-334C-4204-86ED-A56E0F92BE1E}" destId="{A5172F62-24FD-4448-BBE9-F633BA495C5C}" srcOrd="3" destOrd="0" presId="urn:microsoft.com/office/officeart/2005/8/layout/matrix2"/>
    <dgm:cxn modelId="{8C5A08F6-ACB5-479C-8D69-FCAF2FA93755}" type="presParOf" srcId="{5723328B-334C-4204-86ED-A56E0F92BE1E}" destId="{D71FBD3B-2794-41DD-9B99-0A70319E4BE3}"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F5B5F-0129-4F67-8B9B-898909B9AB27}">
      <dsp:nvSpPr>
        <dsp:cNvPr id="0" name=""/>
        <dsp:cNvSpPr/>
      </dsp:nvSpPr>
      <dsp:spPr>
        <a:xfrm rot="20481755">
          <a:off x="0" y="318814"/>
          <a:ext cx="3972028" cy="3467232"/>
        </a:xfrm>
        <a:prstGeom prst="swooshArrow">
          <a:avLst>
            <a:gd name="adj1" fmla="val 25000"/>
            <a:gd name="adj2" fmla="val 25000"/>
          </a:avLst>
        </a:prstGeom>
        <a:solidFill>
          <a:schemeClr val="tx2">
            <a:lumMod val="40000"/>
            <a:lumOff val="60000"/>
          </a:schemeClr>
        </a:solidFill>
        <a:ln w="25400">
          <a:solidFill>
            <a:schemeClr val="accent2">
              <a:lumMod val="40000"/>
              <a:lumOff val="60000"/>
            </a:schemeClr>
          </a:solidFill>
        </a:ln>
        <a:effectLst/>
      </dsp:spPr>
      <dsp:style>
        <a:lnRef idx="0">
          <a:scrgbClr r="0" g="0" b="0"/>
        </a:lnRef>
        <a:fillRef idx="1">
          <a:scrgbClr r="0" g="0" b="0"/>
        </a:fillRef>
        <a:effectRef idx="0">
          <a:scrgbClr r="0" g="0" b="0"/>
        </a:effectRef>
        <a:fontRef idx="minor"/>
      </dsp:style>
    </dsp:sp>
    <dsp:sp modelId="{E9B3C392-FC1A-4EE6-9C84-9B83BDE88D07}">
      <dsp:nvSpPr>
        <dsp:cNvPr id="0" name=""/>
        <dsp:cNvSpPr/>
      </dsp:nvSpPr>
      <dsp:spPr>
        <a:xfrm>
          <a:off x="722465" y="3565934"/>
          <a:ext cx="91356" cy="913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3B39FA-BD3A-480A-B7A8-ED40208035B4}">
      <dsp:nvSpPr>
        <dsp:cNvPr id="0" name=""/>
        <dsp:cNvSpPr/>
      </dsp:nvSpPr>
      <dsp:spPr>
        <a:xfrm>
          <a:off x="870227" y="3518512"/>
          <a:ext cx="520335" cy="308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408" tIns="0" rIns="0" bIns="0" numCol="1" spcCol="1270" anchor="t" anchorCtr="0">
          <a:noAutofit/>
        </a:bodyPr>
        <a:lstStyle/>
        <a:p>
          <a:pPr lvl="0" algn="l" defTabSz="755650">
            <a:lnSpc>
              <a:spcPct val="90000"/>
            </a:lnSpc>
            <a:spcBef>
              <a:spcPct val="0"/>
            </a:spcBef>
            <a:spcAft>
              <a:spcPct val="35000"/>
            </a:spcAft>
          </a:pPr>
          <a:r>
            <a:rPr lang="en-GB" sz="1700" kern="1200" dirty="0" smtClean="0"/>
            <a:t>2000</a:t>
          </a:r>
          <a:endParaRPr lang="en-GB" sz="1700" kern="1200" dirty="0"/>
        </a:p>
      </dsp:txBody>
      <dsp:txXfrm>
        <a:off x="870227" y="3518512"/>
        <a:ext cx="520335" cy="308057"/>
      </dsp:txXfrm>
    </dsp:sp>
    <dsp:sp modelId="{7ABDC0A2-105A-40D9-B9F5-5599F8394BEF}">
      <dsp:nvSpPr>
        <dsp:cNvPr id="0" name=""/>
        <dsp:cNvSpPr/>
      </dsp:nvSpPr>
      <dsp:spPr>
        <a:xfrm>
          <a:off x="855033" y="3040245"/>
          <a:ext cx="142993" cy="1429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96AC7B-3F91-41DC-AA86-8DAD8D3DA7B3}">
      <dsp:nvSpPr>
        <dsp:cNvPr id="0" name=""/>
        <dsp:cNvSpPr/>
      </dsp:nvSpPr>
      <dsp:spPr>
        <a:xfrm>
          <a:off x="1085681" y="3032954"/>
          <a:ext cx="659356" cy="378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769" tIns="0" rIns="0" bIns="0" numCol="1" spcCol="1270" anchor="t" anchorCtr="0">
          <a:noAutofit/>
        </a:bodyPr>
        <a:lstStyle/>
        <a:p>
          <a:pPr lvl="0" algn="l" defTabSz="755650">
            <a:lnSpc>
              <a:spcPct val="90000"/>
            </a:lnSpc>
            <a:spcBef>
              <a:spcPct val="0"/>
            </a:spcBef>
            <a:spcAft>
              <a:spcPct val="35000"/>
            </a:spcAft>
          </a:pPr>
          <a:r>
            <a:rPr lang="en-GB" sz="1700" kern="1200" dirty="0" smtClean="0"/>
            <a:t>2004</a:t>
          </a:r>
          <a:endParaRPr lang="en-GB" sz="1700" kern="1200" dirty="0"/>
        </a:p>
      </dsp:txBody>
      <dsp:txXfrm>
        <a:off x="1085681" y="3032954"/>
        <a:ext cx="659356" cy="378301"/>
      </dsp:txXfrm>
    </dsp:sp>
    <dsp:sp modelId="{296AD8AE-8065-4D4B-9F29-2F650B5192E5}">
      <dsp:nvSpPr>
        <dsp:cNvPr id="0" name=""/>
        <dsp:cNvSpPr/>
      </dsp:nvSpPr>
      <dsp:spPr>
        <a:xfrm>
          <a:off x="1138584" y="2275549"/>
          <a:ext cx="190657" cy="1906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9EB871-4E94-4658-9BC6-47843144AC71}">
      <dsp:nvSpPr>
        <dsp:cNvPr id="0" name=""/>
        <dsp:cNvSpPr/>
      </dsp:nvSpPr>
      <dsp:spPr>
        <a:xfrm>
          <a:off x="1485135" y="2273307"/>
          <a:ext cx="766601" cy="393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025" tIns="0" rIns="0" bIns="0" numCol="1" spcCol="1270" anchor="t" anchorCtr="0">
          <a:noAutofit/>
        </a:bodyPr>
        <a:lstStyle/>
        <a:p>
          <a:pPr lvl="0" algn="l" defTabSz="755650">
            <a:lnSpc>
              <a:spcPct val="90000"/>
            </a:lnSpc>
            <a:spcBef>
              <a:spcPct val="0"/>
            </a:spcBef>
            <a:spcAft>
              <a:spcPct val="35000"/>
            </a:spcAft>
          </a:pPr>
          <a:r>
            <a:rPr lang="en-GB" sz="1700" kern="1200" dirty="0" smtClean="0"/>
            <a:t>2009</a:t>
          </a:r>
          <a:endParaRPr lang="en-GB" sz="1700" kern="1200" dirty="0"/>
        </a:p>
      </dsp:txBody>
      <dsp:txXfrm>
        <a:off x="1485135" y="2273307"/>
        <a:ext cx="766601" cy="393816"/>
      </dsp:txXfrm>
    </dsp:sp>
    <dsp:sp modelId="{11CEA966-8CC3-4D80-88FD-59B8D48104D4}">
      <dsp:nvSpPr>
        <dsp:cNvPr id="0" name=""/>
        <dsp:cNvSpPr/>
      </dsp:nvSpPr>
      <dsp:spPr>
        <a:xfrm>
          <a:off x="1796779" y="1323969"/>
          <a:ext cx="246265" cy="246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CD14E2-67AA-4D12-8604-00CB39A151B2}">
      <dsp:nvSpPr>
        <dsp:cNvPr id="0" name=""/>
        <dsp:cNvSpPr/>
      </dsp:nvSpPr>
      <dsp:spPr>
        <a:xfrm>
          <a:off x="2114135" y="1306028"/>
          <a:ext cx="794405" cy="304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491" tIns="0" rIns="0" bIns="0" numCol="1" spcCol="1270" anchor="t" anchorCtr="0">
          <a:noAutofit/>
        </a:bodyPr>
        <a:lstStyle/>
        <a:p>
          <a:pPr lvl="0" algn="l" defTabSz="755650">
            <a:lnSpc>
              <a:spcPct val="90000"/>
            </a:lnSpc>
            <a:spcBef>
              <a:spcPct val="0"/>
            </a:spcBef>
            <a:spcAft>
              <a:spcPct val="35000"/>
            </a:spcAft>
          </a:pPr>
          <a:r>
            <a:rPr lang="en-GB" sz="1700" kern="1200" dirty="0" smtClean="0"/>
            <a:t>2012</a:t>
          </a:r>
          <a:endParaRPr lang="en-GB" sz="1700" kern="1200" dirty="0"/>
        </a:p>
      </dsp:txBody>
      <dsp:txXfrm>
        <a:off x="2114135" y="1306028"/>
        <a:ext cx="794405" cy="304115"/>
      </dsp:txXfrm>
    </dsp:sp>
    <dsp:sp modelId="{022F6279-05D6-448D-90D5-D8F713C2E459}">
      <dsp:nvSpPr>
        <dsp:cNvPr id="0" name=""/>
        <dsp:cNvSpPr/>
      </dsp:nvSpPr>
      <dsp:spPr>
        <a:xfrm>
          <a:off x="2952559" y="441601"/>
          <a:ext cx="313790" cy="3137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6F1A65-C377-4557-921A-D70DE9B3C811}">
      <dsp:nvSpPr>
        <dsp:cNvPr id="0" name=""/>
        <dsp:cNvSpPr/>
      </dsp:nvSpPr>
      <dsp:spPr>
        <a:xfrm rot="10800000" flipV="1">
          <a:off x="3177622" y="501775"/>
          <a:ext cx="794405" cy="392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271" tIns="0" rIns="0" bIns="0" numCol="1" spcCol="1270" anchor="t" anchorCtr="0">
          <a:noAutofit/>
        </a:bodyPr>
        <a:lstStyle/>
        <a:p>
          <a:pPr lvl="0" algn="l" defTabSz="755650">
            <a:lnSpc>
              <a:spcPct val="90000"/>
            </a:lnSpc>
            <a:spcBef>
              <a:spcPct val="0"/>
            </a:spcBef>
            <a:spcAft>
              <a:spcPct val="35000"/>
            </a:spcAft>
          </a:pPr>
          <a:r>
            <a:rPr lang="en-GB" sz="1700" kern="1200" dirty="0" smtClean="0"/>
            <a:t>2014</a:t>
          </a:r>
          <a:endParaRPr lang="en-GB" sz="1700" kern="1200" dirty="0"/>
        </a:p>
      </dsp:txBody>
      <dsp:txXfrm rot="-10800000">
        <a:off x="3177622" y="501775"/>
        <a:ext cx="794405" cy="392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A6584-DCA3-4A16-AE29-B6FA7E05F55E}">
      <dsp:nvSpPr>
        <dsp:cNvPr id="0" name=""/>
        <dsp:cNvSpPr/>
      </dsp:nvSpPr>
      <dsp:spPr>
        <a:xfrm>
          <a:off x="1625308" y="157618"/>
          <a:ext cx="3128129" cy="108635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B527AA-F5A0-492E-A1E8-D60270871767}">
      <dsp:nvSpPr>
        <dsp:cNvPr id="0" name=""/>
        <dsp:cNvSpPr/>
      </dsp:nvSpPr>
      <dsp:spPr>
        <a:xfrm>
          <a:off x="2891109" y="2817741"/>
          <a:ext cx="606226" cy="387985"/>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5CB677-281F-42A9-9D5C-3A629759FB30}">
      <dsp:nvSpPr>
        <dsp:cNvPr id="0" name=""/>
        <dsp:cNvSpPr/>
      </dsp:nvSpPr>
      <dsp:spPr>
        <a:xfrm>
          <a:off x="1739278" y="3128129"/>
          <a:ext cx="2909887" cy="72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Safety-related &amp; operational issues</a:t>
          </a:r>
          <a:endParaRPr lang="en-GB" sz="1700" kern="1200" dirty="0"/>
        </a:p>
      </dsp:txBody>
      <dsp:txXfrm>
        <a:off x="1739278" y="3128129"/>
        <a:ext cx="2909887" cy="727471"/>
      </dsp:txXfrm>
    </dsp:sp>
    <dsp:sp modelId="{94D356FE-7386-4815-9A56-6CFE2B3A5F97}">
      <dsp:nvSpPr>
        <dsp:cNvPr id="0" name=""/>
        <dsp:cNvSpPr/>
      </dsp:nvSpPr>
      <dsp:spPr>
        <a:xfrm>
          <a:off x="2762589" y="1327878"/>
          <a:ext cx="1091207" cy="10912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Business/ financial impact</a:t>
          </a:r>
          <a:endParaRPr lang="en-GB" sz="1300" kern="1200" dirty="0"/>
        </a:p>
      </dsp:txBody>
      <dsp:txXfrm>
        <a:off x="2922393" y="1487682"/>
        <a:ext cx="771599" cy="771599"/>
      </dsp:txXfrm>
    </dsp:sp>
    <dsp:sp modelId="{57AC5B1E-0B7F-4344-9747-D922FA79B6B1}">
      <dsp:nvSpPr>
        <dsp:cNvPr id="0" name=""/>
        <dsp:cNvSpPr/>
      </dsp:nvSpPr>
      <dsp:spPr>
        <a:xfrm>
          <a:off x="1981769" y="509230"/>
          <a:ext cx="1091207" cy="10912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Safety Risks</a:t>
          </a:r>
          <a:endParaRPr lang="en-GB" sz="1300" kern="1200" dirty="0"/>
        </a:p>
      </dsp:txBody>
      <dsp:txXfrm>
        <a:off x="2141573" y="669034"/>
        <a:ext cx="771599" cy="771599"/>
      </dsp:txXfrm>
    </dsp:sp>
    <dsp:sp modelId="{E4DA40A5-A908-40AF-BDAC-1BE8894BB49B}">
      <dsp:nvSpPr>
        <dsp:cNvPr id="0" name=""/>
        <dsp:cNvSpPr/>
      </dsp:nvSpPr>
      <dsp:spPr>
        <a:xfrm>
          <a:off x="3097226" y="245400"/>
          <a:ext cx="1091207" cy="10912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Upstream risks</a:t>
          </a:r>
          <a:endParaRPr lang="en-GB" sz="1300" kern="1200" dirty="0"/>
        </a:p>
      </dsp:txBody>
      <dsp:txXfrm>
        <a:off x="3257030" y="405204"/>
        <a:ext cx="771599" cy="771599"/>
      </dsp:txXfrm>
    </dsp:sp>
    <dsp:sp modelId="{CCAEE0BE-D0B7-4E89-BD88-14C8934D1F56}">
      <dsp:nvSpPr>
        <dsp:cNvPr id="0" name=""/>
        <dsp:cNvSpPr/>
      </dsp:nvSpPr>
      <dsp:spPr>
        <a:xfrm>
          <a:off x="1496788" y="24249"/>
          <a:ext cx="3394868" cy="2715895"/>
        </a:xfrm>
        <a:prstGeom prst="funnel">
          <a:avLst/>
        </a:prstGeom>
        <a:solidFill>
          <a:schemeClr val="tx2">
            <a:lumMod val="40000"/>
            <a:lumOff val="60000"/>
            <a:alpha val="4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B5162-5278-4728-9C53-B63FD82685D8}">
      <dsp:nvSpPr>
        <dsp:cNvPr id="0" name=""/>
        <dsp:cNvSpPr/>
      </dsp:nvSpPr>
      <dsp:spPr>
        <a:xfrm>
          <a:off x="3843553" y="1984015"/>
          <a:ext cx="2424908" cy="2424908"/>
        </a:xfrm>
        <a:prstGeom prst="gear9">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1"/>
              </a:solidFill>
            </a:rPr>
            <a:t>With</a:t>
          </a:r>
        </a:p>
        <a:p>
          <a:pPr lvl="0" algn="ctr" defTabSz="577850">
            <a:lnSpc>
              <a:spcPct val="90000"/>
            </a:lnSpc>
            <a:spcBef>
              <a:spcPct val="0"/>
            </a:spcBef>
            <a:spcAft>
              <a:spcPct val="35000"/>
            </a:spcAft>
          </a:pPr>
          <a:r>
            <a:rPr lang="en-GB" sz="1300" kern="1200" dirty="0" smtClean="0">
              <a:solidFill>
                <a:schemeClr val="tx1"/>
              </a:solidFill>
            </a:rPr>
            <a:t>other</a:t>
          </a:r>
        </a:p>
        <a:p>
          <a:pPr lvl="0" algn="ctr" defTabSz="577850">
            <a:lnSpc>
              <a:spcPct val="90000"/>
            </a:lnSpc>
            <a:spcBef>
              <a:spcPct val="0"/>
            </a:spcBef>
            <a:spcAft>
              <a:spcPct val="35000"/>
            </a:spcAft>
          </a:pPr>
          <a:r>
            <a:rPr lang="en-GB" sz="1300" kern="1200" dirty="0" smtClean="0">
              <a:solidFill>
                <a:schemeClr val="tx1"/>
              </a:solidFill>
            </a:rPr>
            <a:t>pharma </a:t>
          </a:r>
        </a:p>
        <a:p>
          <a:pPr lvl="0" algn="ctr" defTabSz="577850">
            <a:lnSpc>
              <a:spcPct val="90000"/>
            </a:lnSpc>
            <a:spcBef>
              <a:spcPct val="0"/>
            </a:spcBef>
            <a:spcAft>
              <a:spcPct val="35000"/>
            </a:spcAft>
          </a:pPr>
          <a:r>
            <a:rPr lang="en-GB" sz="1300" kern="1200" dirty="0" smtClean="0">
              <a:solidFill>
                <a:schemeClr val="tx1"/>
              </a:solidFill>
            </a:rPr>
            <a:t>companies</a:t>
          </a:r>
          <a:endParaRPr lang="en-GB" sz="1300" kern="1200" dirty="0">
            <a:solidFill>
              <a:schemeClr val="tx1"/>
            </a:solidFill>
          </a:endParaRPr>
        </a:p>
      </dsp:txBody>
      <dsp:txXfrm>
        <a:off x="4331067" y="2552038"/>
        <a:ext cx="1449880" cy="1246453"/>
      </dsp:txXfrm>
    </dsp:sp>
    <dsp:sp modelId="{E9AB351F-03B5-40CE-90E9-49CB9412B55C}">
      <dsp:nvSpPr>
        <dsp:cNvPr id="0" name=""/>
        <dsp:cNvSpPr/>
      </dsp:nvSpPr>
      <dsp:spPr>
        <a:xfrm>
          <a:off x="2432698" y="1410855"/>
          <a:ext cx="1763569" cy="1763569"/>
        </a:xfrm>
        <a:prstGeom prst="gear6">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1"/>
              </a:solidFill>
            </a:rPr>
            <a:t>With</a:t>
          </a:r>
        </a:p>
        <a:p>
          <a:pPr lvl="0" algn="ctr" defTabSz="577850">
            <a:lnSpc>
              <a:spcPct val="90000"/>
            </a:lnSpc>
            <a:spcBef>
              <a:spcPct val="0"/>
            </a:spcBef>
            <a:spcAft>
              <a:spcPct val="35000"/>
            </a:spcAft>
          </a:pPr>
          <a:r>
            <a:rPr lang="en-GB" sz="1300" kern="1200" dirty="0" smtClean="0">
              <a:solidFill>
                <a:schemeClr val="tx1"/>
              </a:solidFill>
            </a:rPr>
            <a:t>Prescribers</a:t>
          </a:r>
        </a:p>
        <a:p>
          <a:pPr lvl="0" algn="ctr" defTabSz="577850">
            <a:lnSpc>
              <a:spcPct val="90000"/>
            </a:lnSpc>
            <a:spcBef>
              <a:spcPct val="0"/>
            </a:spcBef>
            <a:spcAft>
              <a:spcPct val="35000"/>
            </a:spcAft>
          </a:pPr>
          <a:r>
            <a:rPr lang="en-GB" sz="1300" kern="1200" dirty="0" smtClean="0">
              <a:solidFill>
                <a:schemeClr val="tx1"/>
              </a:solidFill>
            </a:rPr>
            <a:t>&amp; patients</a:t>
          </a:r>
          <a:endParaRPr lang="en-GB" sz="1300" kern="1200" dirty="0">
            <a:solidFill>
              <a:schemeClr val="tx1"/>
            </a:solidFill>
          </a:endParaRPr>
        </a:p>
      </dsp:txBody>
      <dsp:txXfrm>
        <a:off x="2876682" y="1857522"/>
        <a:ext cx="875601" cy="870235"/>
      </dsp:txXfrm>
    </dsp:sp>
    <dsp:sp modelId="{D7389A2F-5096-4574-932A-A2CBD967EF4E}">
      <dsp:nvSpPr>
        <dsp:cNvPr id="0" name=""/>
        <dsp:cNvSpPr/>
      </dsp:nvSpPr>
      <dsp:spPr>
        <a:xfrm rot="20700000">
          <a:off x="3420477" y="194172"/>
          <a:ext cx="1727938" cy="1727938"/>
        </a:xfrm>
        <a:prstGeom prst="gear6">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1"/>
              </a:solidFill>
            </a:rPr>
            <a:t>With</a:t>
          </a:r>
        </a:p>
        <a:p>
          <a:pPr lvl="0" algn="ctr" defTabSz="577850">
            <a:lnSpc>
              <a:spcPct val="90000"/>
            </a:lnSpc>
            <a:spcBef>
              <a:spcPct val="0"/>
            </a:spcBef>
            <a:spcAft>
              <a:spcPct val="35000"/>
            </a:spcAft>
          </a:pPr>
          <a:r>
            <a:rPr lang="en-GB" sz="1300" kern="1200" dirty="0" smtClean="0">
              <a:solidFill>
                <a:schemeClr val="tx1"/>
              </a:solidFill>
            </a:rPr>
            <a:t>Regulatory</a:t>
          </a:r>
        </a:p>
        <a:p>
          <a:pPr lvl="0" algn="ctr" defTabSz="577850">
            <a:lnSpc>
              <a:spcPct val="90000"/>
            </a:lnSpc>
            <a:spcBef>
              <a:spcPct val="0"/>
            </a:spcBef>
            <a:spcAft>
              <a:spcPct val="35000"/>
            </a:spcAft>
          </a:pPr>
          <a:r>
            <a:rPr lang="en-GB" sz="1300" kern="1200" dirty="0" smtClean="0">
              <a:solidFill>
                <a:schemeClr val="tx1"/>
              </a:solidFill>
            </a:rPr>
            <a:t>Authorities</a:t>
          </a:r>
          <a:endParaRPr lang="en-GB" sz="1300" kern="1200" dirty="0">
            <a:solidFill>
              <a:schemeClr val="tx1"/>
            </a:solidFill>
          </a:endParaRPr>
        </a:p>
      </dsp:txBody>
      <dsp:txXfrm rot="-20700000">
        <a:off x="3799464" y="573160"/>
        <a:ext cx="969963" cy="969963"/>
      </dsp:txXfrm>
    </dsp:sp>
    <dsp:sp modelId="{8D87C371-6F96-4471-AF95-E9D53354C3A9}">
      <dsp:nvSpPr>
        <dsp:cNvPr id="0" name=""/>
        <dsp:cNvSpPr/>
      </dsp:nvSpPr>
      <dsp:spPr>
        <a:xfrm>
          <a:off x="3659454" y="1616758"/>
          <a:ext cx="3103882" cy="3103882"/>
        </a:xfrm>
        <a:prstGeom prst="circularArrow">
          <a:avLst>
            <a:gd name="adj1" fmla="val 4688"/>
            <a:gd name="adj2" fmla="val 299029"/>
            <a:gd name="adj3" fmla="val 2521097"/>
            <a:gd name="adj4" fmla="val 15850694"/>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612E4E-66E3-4C3E-9F4A-64CB9009856E}">
      <dsp:nvSpPr>
        <dsp:cNvPr id="0" name=""/>
        <dsp:cNvSpPr/>
      </dsp:nvSpPr>
      <dsp:spPr>
        <a:xfrm>
          <a:off x="2120373" y="1019723"/>
          <a:ext cx="2255164" cy="2255164"/>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35EF41-4A4A-48DA-9CF5-3CBC052E3AB3}">
      <dsp:nvSpPr>
        <dsp:cNvPr id="0" name=""/>
        <dsp:cNvSpPr/>
      </dsp:nvSpPr>
      <dsp:spPr>
        <a:xfrm>
          <a:off x="3020787" y="-185231"/>
          <a:ext cx="2431521" cy="2431521"/>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7FF24-AEBF-4352-BFBC-BC25E9A1B202}">
      <dsp:nvSpPr>
        <dsp:cNvPr id="0" name=""/>
        <dsp:cNvSpPr/>
      </dsp:nvSpPr>
      <dsp:spPr>
        <a:xfrm>
          <a:off x="2359025" y="0"/>
          <a:ext cx="3879850" cy="387985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25E1F8-A8C2-46BF-8968-E9C241FC72F9}">
      <dsp:nvSpPr>
        <dsp:cNvPr id="0" name=""/>
        <dsp:cNvSpPr/>
      </dsp:nvSpPr>
      <dsp:spPr>
        <a:xfrm>
          <a:off x="2611215" y="252190"/>
          <a:ext cx="1551940" cy="1551940"/>
        </a:xfrm>
        <a:prstGeom prst="roundRect">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solidFill>
                <a:schemeClr val="tx1"/>
              </a:solidFill>
            </a:rPr>
            <a:t>Process-based PV QMS</a:t>
          </a:r>
          <a:endParaRPr lang="en-GB" sz="1700" kern="1200" dirty="0">
            <a:solidFill>
              <a:schemeClr val="tx1"/>
            </a:solidFill>
          </a:endParaRPr>
        </a:p>
      </dsp:txBody>
      <dsp:txXfrm>
        <a:off x="2686974" y="327949"/>
        <a:ext cx="1400422" cy="1400422"/>
      </dsp:txXfrm>
    </dsp:sp>
    <dsp:sp modelId="{2E579E0A-53F2-428B-86AA-20CF346CAE1B}">
      <dsp:nvSpPr>
        <dsp:cNvPr id="0" name=""/>
        <dsp:cNvSpPr/>
      </dsp:nvSpPr>
      <dsp:spPr>
        <a:xfrm>
          <a:off x="4434744" y="252190"/>
          <a:ext cx="1551940" cy="1551940"/>
        </a:xfrm>
        <a:prstGeom prst="roundRect">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solidFill>
                <a:schemeClr val="tx1"/>
              </a:solidFill>
            </a:rPr>
            <a:t>Sufficient &amp; appropriate resource</a:t>
          </a:r>
          <a:endParaRPr lang="en-GB" sz="1700" kern="1200" dirty="0">
            <a:solidFill>
              <a:schemeClr val="tx1"/>
            </a:solidFill>
          </a:endParaRPr>
        </a:p>
      </dsp:txBody>
      <dsp:txXfrm>
        <a:off x="4510503" y="327949"/>
        <a:ext cx="1400422" cy="1400422"/>
      </dsp:txXfrm>
    </dsp:sp>
    <dsp:sp modelId="{A5172F62-24FD-4448-BBE9-F633BA495C5C}">
      <dsp:nvSpPr>
        <dsp:cNvPr id="0" name=""/>
        <dsp:cNvSpPr/>
      </dsp:nvSpPr>
      <dsp:spPr>
        <a:xfrm>
          <a:off x="2611215" y="2075719"/>
          <a:ext cx="1551940" cy="1551940"/>
        </a:xfrm>
        <a:prstGeom prst="roundRect">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solidFill>
                <a:schemeClr val="tx1"/>
              </a:solidFill>
            </a:rPr>
            <a:t>Proactive risk management</a:t>
          </a:r>
          <a:endParaRPr lang="en-GB" sz="1700" kern="1200" dirty="0">
            <a:solidFill>
              <a:schemeClr val="tx1"/>
            </a:solidFill>
          </a:endParaRPr>
        </a:p>
      </dsp:txBody>
      <dsp:txXfrm>
        <a:off x="2686974" y="2151478"/>
        <a:ext cx="1400422" cy="1400422"/>
      </dsp:txXfrm>
    </dsp:sp>
    <dsp:sp modelId="{D71FBD3B-2794-41DD-9B99-0A70319E4BE3}">
      <dsp:nvSpPr>
        <dsp:cNvPr id="0" name=""/>
        <dsp:cNvSpPr/>
      </dsp:nvSpPr>
      <dsp:spPr>
        <a:xfrm>
          <a:off x="4434744" y="2075719"/>
          <a:ext cx="1551940" cy="1551940"/>
        </a:xfrm>
        <a:prstGeom prst="roundRect">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700" kern="1200" dirty="0" smtClean="0">
              <a:solidFill>
                <a:schemeClr val="tx1"/>
              </a:solidFill>
            </a:rPr>
            <a:t>Cross-functional integration</a:t>
          </a:r>
        </a:p>
      </dsp:txBody>
      <dsp:txXfrm>
        <a:off x="4510503" y="2151478"/>
        <a:ext cx="1400422" cy="140042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7788" y="0"/>
            <a:ext cx="2974975" cy="501650"/>
          </a:xfrm>
          <a:prstGeom prst="rect">
            <a:avLst/>
          </a:prstGeom>
        </p:spPr>
        <p:txBody>
          <a:bodyPr vert="horz" lIns="91440" tIns="45720" rIns="91440" bIns="45720" rtlCol="0"/>
          <a:lstStyle>
            <a:lvl1pPr algn="r">
              <a:defRPr sz="1200"/>
            </a:lvl1pPr>
          </a:lstStyle>
          <a:p>
            <a:fld id="{2E05AC5E-8261-4F45-8080-919A3CFEBD5F}" type="datetimeFigureOut">
              <a:rPr lang="en-GB" smtClean="0"/>
              <a:t>17/08/2015</a:t>
            </a:fld>
            <a:endParaRPr lang="en-GB"/>
          </a:p>
        </p:txBody>
      </p:sp>
      <p:sp>
        <p:nvSpPr>
          <p:cNvPr id="4" name="Footer Placeholder 3"/>
          <p:cNvSpPr>
            <a:spLocks noGrp="1"/>
          </p:cNvSpPr>
          <p:nvPr>
            <p:ph type="ftr" sz="quarter" idx="2"/>
          </p:nvPr>
        </p:nvSpPr>
        <p:spPr>
          <a:xfrm>
            <a:off x="0" y="9494838"/>
            <a:ext cx="2974975"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7788" y="9494838"/>
            <a:ext cx="2974975" cy="501650"/>
          </a:xfrm>
          <a:prstGeom prst="rect">
            <a:avLst/>
          </a:prstGeom>
        </p:spPr>
        <p:txBody>
          <a:bodyPr vert="horz" lIns="91440" tIns="45720" rIns="91440" bIns="45720" rtlCol="0" anchor="b"/>
          <a:lstStyle>
            <a:lvl1pPr algn="r">
              <a:defRPr sz="1200"/>
            </a:lvl1pPr>
          </a:lstStyle>
          <a:p>
            <a:fld id="{F08F7E01-8CB9-4AB8-8062-49F8DF29078A}" type="slidenum">
              <a:rPr lang="en-GB" smtClean="0"/>
              <a:t>‹#›</a:t>
            </a:fld>
            <a:endParaRPr lang="en-GB"/>
          </a:p>
        </p:txBody>
      </p:sp>
    </p:spTree>
    <p:extLst>
      <p:ext uri="{BB962C8B-B14F-4D97-AF65-F5344CB8AC3E}">
        <p14:creationId xmlns:p14="http://schemas.microsoft.com/office/powerpoint/2010/main" val="2617464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7788" y="0"/>
            <a:ext cx="2974975" cy="501650"/>
          </a:xfrm>
          <a:prstGeom prst="rect">
            <a:avLst/>
          </a:prstGeom>
        </p:spPr>
        <p:txBody>
          <a:bodyPr vert="horz" lIns="91440" tIns="45720" rIns="91440" bIns="45720" rtlCol="0"/>
          <a:lstStyle>
            <a:lvl1pPr algn="r">
              <a:defRPr sz="1200"/>
            </a:lvl1pPr>
          </a:lstStyle>
          <a:p>
            <a:fld id="{2468AD8E-9DFD-41E3-B45A-560CE2175084}" type="datetimeFigureOut">
              <a:rPr lang="en-GB" smtClean="0"/>
              <a:t>17/08/2015</a:t>
            </a:fld>
            <a:endParaRPr lang="en-GB"/>
          </a:p>
        </p:txBody>
      </p:sp>
      <p:sp>
        <p:nvSpPr>
          <p:cNvPr id="4" name="Slide Image Placeholder 3"/>
          <p:cNvSpPr>
            <a:spLocks noGrp="1" noRot="1" noChangeAspect="1"/>
          </p:cNvSpPr>
          <p:nvPr>
            <p:ph type="sldImg" idx="2"/>
          </p:nvPr>
        </p:nvSpPr>
        <p:spPr>
          <a:xfrm>
            <a:off x="434975" y="1249363"/>
            <a:ext cx="5994400" cy="33734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810125"/>
            <a:ext cx="5492750" cy="39370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4838"/>
            <a:ext cx="2974975"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7788" y="9494838"/>
            <a:ext cx="2974975" cy="501650"/>
          </a:xfrm>
          <a:prstGeom prst="rect">
            <a:avLst/>
          </a:prstGeom>
        </p:spPr>
        <p:txBody>
          <a:bodyPr vert="horz" lIns="91440" tIns="45720" rIns="91440" bIns="45720" rtlCol="0" anchor="b"/>
          <a:lstStyle>
            <a:lvl1pPr algn="r">
              <a:defRPr sz="1200"/>
            </a:lvl1pPr>
          </a:lstStyle>
          <a:p>
            <a:fld id="{8854FF3C-CF30-4F00-9318-2845B6CE664B}" type="slidenum">
              <a:rPr lang="en-GB" smtClean="0"/>
              <a:t>‹#›</a:t>
            </a:fld>
            <a:endParaRPr lang="en-GB"/>
          </a:p>
        </p:txBody>
      </p:sp>
    </p:spTree>
    <p:extLst>
      <p:ext uri="{BB962C8B-B14F-4D97-AF65-F5344CB8AC3E}">
        <p14:creationId xmlns:p14="http://schemas.microsoft.com/office/powerpoint/2010/main" val="2566768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54FF3C-CF30-4F00-9318-2845B6CE664B}" type="slidenum">
              <a:rPr lang="en-GB" smtClean="0"/>
              <a:t>3</a:t>
            </a:fld>
            <a:endParaRPr lang="en-GB"/>
          </a:p>
        </p:txBody>
      </p:sp>
    </p:spTree>
    <p:extLst>
      <p:ext uri="{BB962C8B-B14F-4D97-AF65-F5344CB8AC3E}">
        <p14:creationId xmlns:p14="http://schemas.microsoft.com/office/powerpoint/2010/main" val="881592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More r</a:t>
            </a:r>
            <a:r>
              <a:rPr lang="hu-HU" sz="1200" kern="1200" dirty="0" smtClean="0">
                <a:solidFill>
                  <a:schemeClr val="tx1"/>
                </a:solidFill>
                <a:effectLst/>
                <a:latin typeface="+mn-lt"/>
                <a:ea typeface="+mn-ea"/>
                <a:cs typeface="+mn-cs"/>
              </a:rPr>
              <a:t>ecent examples of </a:t>
            </a:r>
            <a:r>
              <a:rPr lang="en-GB" sz="1200" kern="1200" dirty="0" smtClean="0">
                <a:solidFill>
                  <a:schemeClr val="tx1"/>
                </a:solidFill>
                <a:effectLst/>
                <a:latin typeface="+mn-lt"/>
                <a:ea typeface="+mn-ea"/>
                <a:cs typeface="+mn-cs"/>
              </a:rPr>
              <a:t>possible failings in PV systems include</a:t>
            </a:r>
            <a:r>
              <a:rPr lang="en-GB" sz="1200" kern="1200" baseline="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Novartis PSPs</a:t>
            </a:r>
            <a:r>
              <a:rPr lang="en-GB" sz="1200" kern="1200" baseline="0" dirty="0" smtClean="0">
                <a:solidFill>
                  <a:schemeClr val="tx1"/>
                </a:solidFill>
                <a:effectLst/>
                <a:latin typeface="+mn-lt"/>
                <a:ea typeface="+mn-ea"/>
                <a:cs typeface="+mn-cs"/>
              </a:rPr>
              <a:t> (cited as a very public example where punitive and substantial penalties may be applied) </a:t>
            </a:r>
            <a:r>
              <a:rPr lang="hu-HU" sz="1200" kern="1200" dirty="0" smtClean="0">
                <a:solidFill>
                  <a:schemeClr val="tx1"/>
                </a:solidFill>
                <a:effectLst/>
                <a:latin typeface="+mn-lt"/>
                <a:ea typeface="+mn-ea"/>
                <a:cs typeface="+mn-cs"/>
              </a:rPr>
              <a:t>and allegations </a:t>
            </a:r>
            <a:r>
              <a:rPr lang="en-GB" sz="1200" kern="1200" dirty="0" smtClean="0">
                <a:solidFill>
                  <a:schemeClr val="tx1"/>
                </a:solidFill>
                <a:effectLst/>
                <a:latin typeface="+mn-lt"/>
                <a:ea typeface="+mn-ea"/>
                <a:cs typeface="+mn-cs"/>
              </a:rPr>
              <a:t>concerning</a:t>
            </a:r>
            <a:r>
              <a:rPr lang="hu-HU" sz="1200" kern="1200" dirty="0" smtClean="0">
                <a:solidFill>
                  <a:schemeClr val="tx1"/>
                </a:solidFill>
                <a:effectLst/>
                <a:latin typeface="+mn-lt"/>
                <a:ea typeface="+mn-ea"/>
                <a:cs typeface="+mn-cs"/>
              </a:rPr>
              <a:t> drug trials in Japan...</a:t>
            </a:r>
            <a:r>
              <a:rPr lang="en-GB" sz="1200" kern="1200" dirty="0" smtClean="0">
                <a:solidFill>
                  <a:schemeClr val="tx1"/>
                </a:solidFill>
                <a:effectLst/>
                <a:latin typeface="+mn-lt"/>
                <a:ea typeface="+mn-ea"/>
                <a:cs typeface="+mn-cs"/>
              </a:rPr>
              <a:t>.</a:t>
            </a:r>
            <a:endParaRPr lang="en-GB" dirty="0"/>
          </a:p>
        </p:txBody>
      </p:sp>
      <p:sp>
        <p:nvSpPr>
          <p:cNvPr id="4" name="Slide Number Placeholder 3"/>
          <p:cNvSpPr>
            <a:spLocks noGrp="1"/>
          </p:cNvSpPr>
          <p:nvPr>
            <p:ph type="sldNum" sz="quarter" idx="10"/>
          </p:nvPr>
        </p:nvSpPr>
        <p:spPr/>
        <p:txBody>
          <a:bodyPr/>
          <a:lstStyle/>
          <a:p>
            <a:fld id="{8854FF3C-CF30-4F00-9318-2845B6CE664B}" type="slidenum">
              <a:rPr lang="en-GB" smtClean="0"/>
              <a:t>4</a:t>
            </a:fld>
            <a:endParaRPr lang="en-GB"/>
          </a:p>
        </p:txBody>
      </p:sp>
    </p:spTree>
    <p:extLst>
      <p:ext uri="{BB962C8B-B14F-4D97-AF65-F5344CB8AC3E}">
        <p14:creationId xmlns:p14="http://schemas.microsoft.com/office/powerpoint/2010/main" val="2706271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1 Impact of safety issues not limited to perception alone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2 The importance of combining effective organisational</a:t>
            </a:r>
            <a:r>
              <a:rPr lang="en-GB" baseline="0" dirty="0" smtClean="0"/>
              <a:t> culture and an approach whereby </a:t>
            </a:r>
            <a:r>
              <a:rPr lang="en-GB" sz="1200" b="0" i="0" kern="1200" dirty="0" smtClean="0">
                <a:solidFill>
                  <a:schemeClr val="tx1"/>
                </a:solidFill>
                <a:effectLst/>
                <a:latin typeface="+mn-lt"/>
                <a:ea typeface="+mn-ea"/>
                <a:cs typeface="+mn-cs"/>
              </a:rPr>
              <a:t>failure is seen as an opportunity for improvement is essential, and something that I’ll touch on in later slides.</a:t>
            </a:r>
            <a:endParaRPr lang="en-GB"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3 Every</a:t>
            </a:r>
            <a:r>
              <a:rPr lang="en-GB" baseline="0" dirty="0" smtClean="0"/>
              <a:t> cloud has a silver lining…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Thalidomide: With the tragedy affecting more than 10,000 babies worldwide following failures in teratogenicity drug testing a</a:t>
            </a:r>
            <a:r>
              <a:rPr lang="hu-HU" dirty="0" smtClean="0"/>
              <a:t>nd the lack of a structured AE reporting system</a:t>
            </a:r>
            <a:r>
              <a:rPr lang="en-GB" dirty="0" smtClean="0"/>
              <a:t>.</a:t>
            </a:r>
          </a:p>
          <a:p>
            <a:pPr marL="171450" indent="-171450">
              <a:buFont typeface="Arial" panose="020B0604020202020204" pitchFamily="34" charset="0"/>
              <a:buChar char="•"/>
            </a:pPr>
            <a:r>
              <a:rPr lang="en-GB" dirty="0" err="1" smtClean="0"/>
              <a:t>Tegenero</a:t>
            </a:r>
            <a:r>
              <a:rPr lang="en-GB" dirty="0" smtClean="0"/>
              <a:t> TGN1412 incident:  At a dose 500 times smaller than that found safe in animal studies, all 6 human volunteers experienced life-threatening reactions including </a:t>
            </a:r>
            <a:r>
              <a:rPr lang="en-GB" dirty="0" err="1" smtClean="0"/>
              <a:t>multiorgan</a:t>
            </a:r>
            <a:r>
              <a:rPr lang="en-GB" dirty="0" smtClean="0"/>
              <a:t> failure.</a:t>
            </a:r>
          </a:p>
        </p:txBody>
      </p:sp>
      <p:sp>
        <p:nvSpPr>
          <p:cNvPr id="4" name="Slide Number Placeholder 3"/>
          <p:cNvSpPr>
            <a:spLocks noGrp="1"/>
          </p:cNvSpPr>
          <p:nvPr>
            <p:ph type="sldNum" sz="quarter" idx="10"/>
          </p:nvPr>
        </p:nvSpPr>
        <p:spPr/>
        <p:txBody>
          <a:bodyPr/>
          <a:lstStyle/>
          <a:p>
            <a:fld id="{8854FF3C-CF30-4F00-9318-2845B6CE664B}" type="slidenum">
              <a:rPr lang="en-GB" smtClean="0"/>
              <a:t>5</a:t>
            </a:fld>
            <a:endParaRPr lang="en-GB"/>
          </a:p>
        </p:txBody>
      </p:sp>
    </p:spTree>
    <p:extLst>
      <p:ext uri="{BB962C8B-B14F-4D97-AF65-F5344CB8AC3E}">
        <p14:creationId xmlns:p14="http://schemas.microsoft.com/office/powerpoint/2010/main" val="950742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smtClean="0"/>
              <a:t>1 Considering some estimates that only ~10% of ADR information is ever collected post-marketing</a:t>
            </a:r>
          </a:p>
          <a:p>
            <a:pPr lvl="0">
              <a:buFont typeface="Wingdings" panose="05000000000000000000" pitchFamily="2" charset="2"/>
              <a:buNone/>
            </a:pPr>
            <a:r>
              <a:rPr lang="en-GB" dirty="0" smtClean="0"/>
              <a:t>2 </a:t>
            </a:r>
            <a:r>
              <a:rPr lang="en-GB" dirty="0" smtClean="0">
                <a:latin typeface="Arial" panose="020B0604020202020204" pitchFamily="34" charset="0"/>
                <a:ea typeface="Times New Roman" panose="02020603050405020304" pitchFamily="18" charset="0"/>
                <a:cs typeface="Times New Roman" panose="02020603050405020304" pitchFamily="18" charset="0"/>
              </a:rPr>
              <a:t>US </a:t>
            </a:r>
            <a:r>
              <a:rPr lang="hu-HU" dirty="0" smtClean="0">
                <a:latin typeface="Arial" panose="020B0604020202020204" pitchFamily="34" charset="0"/>
                <a:ea typeface="Times New Roman" panose="02020603050405020304" pitchFamily="18" charset="0"/>
                <a:cs typeface="Times New Roman" panose="02020603050405020304" pitchFamily="18" charset="0"/>
              </a:rPr>
              <a:t>FDAAA increased coverage of pharmaceutical practices and commercialisation- </a:t>
            </a:r>
            <a:r>
              <a:rPr lang="en-GB" dirty="0" smtClean="0">
                <a:latin typeface="Arial" panose="020B0604020202020204" pitchFamily="34" charset="0"/>
                <a:ea typeface="Times New Roman" panose="02020603050405020304" pitchFamily="18" charset="0"/>
                <a:cs typeface="Times New Roman" panose="02020603050405020304" pitchFamily="18" charset="0"/>
              </a:rPr>
              <a:t>represented the </a:t>
            </a:r>
            <a:r>
              <a:rPr lang="hu-HU" dirty="0" smtClean="0">
                <a:latin typeface="Arial" panose="020B0604020202020204" pitchFamily="34" charset="0"/>
                <a:ea typeface="Times New Roman" panose="02020603050405020304" pitchFamily="18" charset="0"/>
                <a:cs typeface="Times New Roman" panose="02020603050405020304" pitchFamily="18" charset="0"/>
              </a:rPr>
              <a:t>biggest change in US legislation for decades</a:t>
            </a:r>
            <a:r>
              <a:rPr lang="en-GB" dirty="0" smtClean="0">
                <a:latin typeface="Arial" panose="020B0604020202020204" pitchFamily="34" charset="0"/>
                <a:ea typeface="Times New Roman" panose="02020603050405020304" pitchFamily="18" charset="0"/>
                <a:cs typeface="Times New Roman" panose="02020603050405020304" pitchFamily="18" charset="0"/>
              </a:rPr>
              <a:t>.</a:t>
            </a:r>
          </a:p>
          <a:p>
            <a:pPr marL="171450" lvl="0" indent="-17145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Times New Roman" panose="02020603050405020304" pitchFamily="18" charset="0"/>
              </a:rPr>
              <a:t>EU Good Vigilance Practice </a:t>
            </a:r>
            <a:r>
              <a:rPr lang="hu-HU" dirty="0" smtClean="0">
                <a:latin typeface="Arial" panose="020B0604020202020204" pitchFamily="34" charset="0"/>
                <a:ea typeface="Times New Roman" panose="02020603050405020304" pitchFamily="18" charset="0"/>
                <a:cs typeface="Times New Roman" panose="02020603050405020304" pitchFamily="18" charset="0"/>
              </a:rPr>
              <a:t>was the most comprehensive change in EU legislation for over 15 years</a:t>
            </a:r>
            <a:r>
              <a:rPr lang="en-GB" dirty="0" smtClean="0">
                <a:latin typeface="Arial" panose="020B0604020202020204" pitchFamily="34" charset="0"/>
                <a:ea typeface="Times New Roman" panose="02020603050405020304" pitchFamily="18" charset="0"/>
                <a:cs typeface="Times New Roman" panose="02020603050405020304" pitchFamily="18" charset="0"/>
              </a:rPr>
              <a:t>.</a:t>
            </a:r>
          </a:p>
          <a:p>
            <a:pPr marL="171450" lvl="0" indent="-17145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Times New Roman" panose="02020603050405020304" pitchFamily="18" charset="0"/>
              </a:rPr>
              <a:t>Legislation</a:t>
            </a:r>
            <a:r>
              <a:rPr lang="en-GB" baseline="0" dirty="0" smtClean="0">
                <a:latin typeface="Arial" panose="020B0604020202020204" pitchFamily="34" charset="0"/>
                <a:ea typeface="Times New Roman" panose="02020603050405020304" pitchFamily="18" charset="0"/>
                <a:cs typeface="Times New Roman" panose="02020603050405020304" pitchFamily="18" charset="0"/>
              </a:rPr>
              <a:t> f</a:t>
            </a:r>
            <a:r>
              <a:rPr lang="hu-HU" dirty="0" smtClean="0">
                <a:latin typeface="Arial" panose="020B0604020202020204" pitchFamily="34" charset="0"/>
                <a:ea typeface="Times New Roman" panose="02020603050405020304" pitchFamily="18" charset="0"/>
                <a:cs typeface="Times New Roman" panose="02020603050405020304" pitchFamily="18" charset="0"/>
              </a:rPr>
              <a:t>ocuse</a:t>
            </a:r>
            <a:r>
              <a:rPr lang="en-GB" dirty="0" smtClean="0">
                <a:latin typeface="Arial" panose="020B0604020202020204" pitchFamily="34" charset="0"/>
                <a:ea typeface="Times New Roman" panose="02020603050405020304" pitchFamily="18" charset="0"/>
                <a:cs typeface="Times New Roman" panose="02020603050405020304" pitchFamily="18" charset="0"/>
              </a:rPr>
              <a:t>s</a:t>
            </a:r>
            <a:r>
              <a:rPr lang="hu-HU" dirty="0" smtClean="0">
                <a:latin typeface="Arial" panose="020B0604020202020204" pitchFamily="34" charset="0"/>
                <a:ea typeface="Times New Roman" panose="02020603050405020304" pitchFamily="18" charset="0"/>
                <a:cs typeface="Times New Roman" panose="02020603050405020304" pitchFamily="18" charset="0"/>
              </a:rPr>
              <a:t> on patient protection, proactive PV, and the need for PV quality systems</a:t>
            </a:r>
            <a:r>
              <a:rPr lang="en-GB" dirty="0" smtClean="0">
                <a:latin typeface="Arial" panose="020B0604020202020204" pitchFamily="34" charset="0"/>
                <a:ea typeface="Times New Roman" panose="02020603050405020304" pitchFamily="18" charset="0"/>
                <a:cs typeface="Times New Roman" panose="02020603050405020304" pitchFamily="18" charset="0"/>
              </a:rPr>
              <a:t>.</a:t>
            </a:r>
          </a:p>
          <a:p>
            <a:pPr lvl="0">
              <a:buFont typeface="Wingdings" panose="05000000000000000000" pitchFamily="2" charset="2"/>
              <a:buNone/>
            </a:pPr>
            <a:r>
              <a:rPr lang="en-GB" dirty="0" smtClean="0">
                <a:latin typeface="Arial" panose="020B0604020202020204" pitchFamily="34" charset="0"/>
                <a:ea typeface="Times New Roman" panose="02020603050405020304" pitchFamily="18" charset="0"/>
                <a:cs typeface="Times New Roman" panose="02020603050405020304" pitchFamily="18" charset="0"/>
              </a:rPr>
              <a:t>3 Assuming</a:t>
            </a:r>
            <a:r>
              <a:rPr lang="en-GB" baseline="0" dirty="0" smtClean="0">
                <a:latin typeface="Arial" panose="020B0604020202020204" pitchFamily="34" charset="0"/>
                <a:ea typeface="Times New Roman" panose="02020603050405020304" pitchFamily="18" charset="0"/>
                <a:cs typeface="Times New Roman" panose="02020603050405020304" pitchFamily="18" charset="0"/>
              </a:rPr>
              <a:t> you have the right data feeding into the PV system</a:t>
            </a:r>
          </a:p>
          <a:p>
            <a:pPr lvl="0">
              <a:buFont typeface="Wingdings" panose="05000000000000000000" pitchFamily="2" charset="2"/>
              <a:buNone/>
            </a:pPr>
            <a:r>
              <a:rPr lang="en-GB" baseline="0" dirty="0" smtClean="0">
                <a:latin typeface="Arial" panose="020B0604020202020204" pitchFamily="34" charset="0"/>
                <a:ea typeface="Times New Roman" panose="02020603050405020304" pitchFamily="18" charset="0"/>
                <a:cs typeface="Times New Roman" panose="02020603050405020304" pitchFamily="18" charset="0"/>
              </a:rPr>
              <a:t>4 We’ll come on to some examples of this later</a:t>
            </a:r>
            <a:endParaRPr lang="en-GB" dirty="0" smtClean="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854FF3C-CF30-4F00-9318-2845B6CE664B}" type="slidenum">
              <a:rPr lang="en-GB" smtClean="0"/>
              <a:t>6</a:t>
            </a:fld>
            <a:endParaRPr lang="en-GB"/>
          </a:p>
        </p:txBody>
      </p:sp>
    </p:spTree>
    <p:extLst>
      <p:ext uri="{BB962C8B-B14F-4D97-AF65-F5344CB8AC3E}">
        <p14:creationId xmlns:p14="http://schemas.microsoft.com/office/powerpoint/2010/main" val="3040441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1 Cost</a:t>
            </a:r>
            <a:r>
              <a:rPr lang="en-GB" sz="1200" baseline="0" dirty="0" smtClean="0">
                <a:effectLst/>
                <a:latin typeface="Arial" panose="020B0604020202020204" pitchFamily="34" charset="0"/>
                <a:ea typeface="Times New Roman" panose="02020603050405020304" pitchFamily="18" charset="0"/>
                <a:cs typeface="Times New Roman" panose="02020603050405020304" pitchFamily="18" charset="0"/>
              </a:rPr>
              <a:t> of quality can be a great tool to understand and communicate the financial benefits of quality and equally the financial risks of poor quality.</a:t>
            </a:r>
            <a:endParaRPr lang="en-GB"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lvl="2" indent="0" algn="l"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Example where quality has been in the recent press is where Amgen </a:t>
            </a:r>
            <a:r>
              <a:rPr lang="hu-HU" sz="1200" dirty="0" smtClean="0">
                <a:effectLst/>
                <a:latin typeface="Arial" panose="020B0604020202020204" pitchFamily="34" charset="0"/>
                <a:ea typeface="Times New Roman" panose="02020603050405020304" pitchFamily="18" charset="0"/>
                <a:cs typeface="Times New Roman" panose="02020603050405020304" pitchFamily="18" charset="0"/>
              </a:rPr>
              <a:t>named in US FDA’s MedWatch Monitoring study as having high % reports complete whilst managing substantial case volumes</a:t>
            </a: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  24,298 over 12 months,</a:t>
            </a:r>
            <a:r>
              <a:rPr lang="en-GB" sz="1200" baseline="0" dirty="0" smtClean="0">
                <a:effectLst/>
                <a:latin typeface="Arial" panose="020B0604020202020204" pitchFamily="34" charset="0"/>
                <a:ea typeface="Times New Roman" panose="02020603050405020304" pitchFamily="18" charset="0"/>
                <a:cs typeface="Times New Roman" panose="02020603050405020304" pitchFamily="18" charset="0"/>
              </a:rPr>
              <a:t> with 84.9% minimally complete.  An example where volume &amp; quality are not mutually exclusive- even a good example of advertising, reinforcing reputation, and avoiding downstream costs through adopting right first time principles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2 We’ll come on to some</a:t>
            </a:r>
            <a:r>
              <a:rPr lang="en-GB" sz="1200" kern="1200" baseline="0" dirty="0" smtClean="0">
                <a:solidFill>
                  <a:schemeClr val="tx1"/>
                </a:solidFill>
                <a:effectLst/>
                <a:latin typeface="+mn-lt"/>
                <a:ea typeface="+mn-ea"/>
                <a:cs typeface="+mn-cs"/>
              </a:rPr>
              <a:t> of these process-management principles in the </a:t>
            </a:r>
            <a:r>
              <a:rPr lang="en-GB" sz="1200" kern="1200" baseline="0" smtClean="0">
                <a:solidFill>
                  <a:schemeClr val="tx1"/>
                </a:solidFill>
                <a:effectLst/>
                <a:latin typeface="+mn-lt"/>
                <a:ea typeface="+mn-ea"/>
                <a:cs typeface="+mn-cs"/>
              </a:rPr>
              <a:t>coming slides</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54FF3C-CF30-4F00-9318-2845B6CE664B}" type="slidenum">
              <a:rPr lang="en-GB" smtClean="0"/>
              <a:t>7</a:t>
            </a:fld>
            <a:endParaRPr lang="en-GB"/>
          </a:p>
        </p:txBody>
      </p:sp>
    </p:spTree>
    <p:extLst>
      <p:ext uri="{BB962C8B-B14F-4D97-AF65-F5344CB8AC3E}">
        <p14:creationId xmlns:p14="http://schemas.microsoft.com/office/powerpoint/2010/main" val="181205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Arguably more so in the EU,</a:t>
            </a:r>
            <a:r>
              <a:rPr lang="en-GB" baseline="0" dirty="0" smtClean="0"/>
              <a:t> and especially so since 2012</a:t>
            </a:r>
          </a:p>
          <a:p>
            <a:r>
              <a:rPr lang="en-GB" baseline="0" dirty="0" smtClean="0"/>
              <a:t>** Assigning resource where it is needed not only results in business efficiencies, but will add value to the data and process</a:t>
            </a:r>
          </a:p>
          <a:p>
            <a:r>
              <a:rPr lang="en-GB" baseline="0" dirty="0" smtClean="0"/>
              <a:t>*** Having access to the right data and decisions will help ensure that the right products are available to the right patients e.g.</a:t>
            </a:r>
          </a:p>
          <a:p>
            <a:pPr marL="171450" indent="-171450">
              <a:buFont typeface="Arial" panose="020B0604020202020204" pitchFamily="34" charset="0"/>
              <a:buChar char="•"/>
            </a:pPr>
            <a:r>
              <a:rPr lang="hu-HU" sz="1200" kern="1200" dirty="0" smtClean="0">
                <a:solidFill>
                  <a:schemeClr val="tx1"/>
                </a:solidFill>
                <a:effectLst/>
                <a:latin typeface="+mn-lt"/>
                <a:ea typeface="+mn-ea"/>
                <a:cs typeface="+mn-cs"/>
              </a:rPr>
              <a:t>earlier </a:t>
            </a:r>
            <a:r>
              <a:rPr lang="en-GB" sz="1200" kern="1200" dirty="0" smtClean="0">
                <a:solidFill>
                  <a:schemeClr val="tx1"/>
                </a:solidFill>
                <a:effectLst/>
                <a:latin typeface="+mn-lt"/>
                <a:ea typeface="+mn-ea"/>
                <a:cs typeface="+mn-cs"/>
              </a:rPr>
              <a:t>go/no-go decisions </a:t>
            </a:r>
            <a:r>
              <a:rPr lang="hu-HU" sz="1200" kern="1200" dirty="0" smtClean="0">
                <a:solidFill>
                  <a:schemeClr val="tx1"/>
                </a:solidFill>
                <a:effectLst/>
                <a:latin typeface="+mn-lt"/>
                <a:ea typeface="+mn-ea"/>
                <a:cs typeface="+mn-cs"/>
              </a:rPr>
              <a:t>in CTs to better identify viable product candidates</a:t>
            </a:r>
            <a:r>
              <a:rPr lang="en-GB" sz="1200"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selection of value-added clinical endpoints during development aligned with tangible outcomes post-authorisation;</a:t>
            </a:r>
          </a:p>
          <a:p>
            <a:pPr marL="171450" indent="-171450">
              <a:buFont typeface="Arial" panose="020B0604020202020204" pitchFamily="34" charset="0"/>
              <a:buChar char="•"/>
            </a:pPr>
            <a:r>
              <a:rPr lang="hu-HU" sz="1200" kern="1200" dirty="0" smtClean="0">
                <a:solidFill>
                  <a:schemeClr val="tx1"/>
                </a:solidFill>
                <a:effectLst/>
                <a:latin typeface="+mn-lt"/>
                <a:ea typeface="+mn-ea"/>
                <a:cs typeface="+mn-cs"/>
              </a:rPr>
              <a:t>review of product portfolios for mature products where B:R may no longer be positive or where efficacy data do not stand up to current requirements</a:t>
            </a:r>
            <a:endParaRPr lang="en-GB" dirty="0"/>
          </a:p>
        </p:txBody>
      </p:sp>
      <p:sp>
        <p:nvSpPr>
          <p:cNvPr id="4" name="Slide Number Placeholder 3"/>
          <p:cNvSpPr>
            <a:spLocks noGrp="1"/>
          </p:cNvSpPr>
          <p:nvPr>
            <p:ph type="sldNum" sz="quarter" idx="10"/>
          </p:nvPr>
        </p:nvSpPr>
        <p:spPr/>
        <p:txBody>
          <a:bodyPr/>
          <a:lstStyle/>
          <a:p>
            <a:fld id="{8854FF3C-CF30-4F00-9318-2845B6CE664B}" type="slidenum">
              <a:rPr lang="en-GB" smtClean="0"/>
              <a:t>8</a:t>
            </a:fld>
            <a:endParaRPr lang="en-GB"/>
          </a:p>
        </p:txBody>
      </p:sp>
    </p:spTree>
    <p:extLst>
      <p:ext uri="{BB962C8B-B14F-4D97-AF65-F5344CB8AC3E}">
        <p14:creationId xmlns:p14="http://schemas.microsoft.com/office/powerpoint/2010/main" val="422344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1 Examples include: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The ABPI Patient Organisation Forum which looks at the role of patients in research</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Active engagement with sites such as </a:t>
            </a:r>
            <a:r>
              <a:rPr lang="en-GB" sz="1200" b="0" i="0" u="none" strike="noStrike" kern="1200" baseline="0" dirty="0" err="1" smtClean="0">
                <a:solidFill>
                  <a:schemeClr val="tx1"/>
                </a:solidFill>
                <a:latin typeface="+mn-lt"/>
                <a:ea typeface="+mn-ea"/>
                <a:cs typeface="+mn-cs"/>
              </a:rPr>
              <a:t>PatientsLikeMe</a:t>
            </a:r>
            <a:endParaRPr lang="en-GB" sz="1200" b="0" i="0" u="none" strike="noStrike" kern="1200" baseline="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Proactive use of social media</a:t>
            </a:r>
          </a:p>
          <a:p>
            <a:r>
              <a:rPr lang="en-GB" sz="1200" b="0" i="0" u="none" strike="noStrike" kern="1200" baseline="0" dirty="0" smtClean="0">
                <a:solidFill>
                  <a:schemeClr val="tx1"/>
                </a:solidFill>
                <a:latin typeface="+mn-lt"/>
                <a:ea typeface="+mn-ea"/>
                <a:cs typeface="+mn-cs"/>
              </a:rPr>
              <a:t>2 Providing products where the patients recognise the benefit from treatment can improve the rate and quality of reporting if patient’s are more involved in their care.  A good example of this is</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Eisai’s </a:t>
            </a:r>
            <a:r>
              <a:rPr lang="en-GB" sz="1200" b="0" i="0" u="none" strike="noStrike" kern="1200" baseline="0" dirty="0" err="1" smtClean="0">
                <a:solidFill>
                  <a:schemeClr val="tx1"/>
                </a:solidFill>
                <a:latin typeface="+mn-lt"/>
                <a:ea typeface="+mn-ea"/>
                <a:cs typeface="+mn-cs"/>
              </a:rPr>
              <a:t>Akynzeo</a:t>
            </a:r>
            <a:r>
              <a:rPr lang="en-GB" sz="1200" b="0" i="0" u="none" strike="noStrike" kern="1200" baseline="0" dirty="0" smtClean="0">
                <a:solidFill>
                  <a:schemeClr val="tx1"/>
                </a:solidFill>
                <a:latin typeface="+mn-lt"/>
                <a:ea typeface="+mn-ea"/>
                <a:cs typeface="+mn-cs"/>
              </a:rPr>
              <a:t>, a combination treatment designed to prevent nausea and vomiting among cancer patients undergoing chemotherapy.  In one survey patient’s ranked it favourably as a high-quality and useful product.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3 Use of technology is increasing at a huge pace- with:</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Increasing use of social media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Even the planned collaboration between Google &amp; the FDA to facilitate signal detection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Development of patient-prescriber apps for smartphones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4 During </a:t>
            </a:r>
            <a:r>
              <a:rPr lang="en-GB" sz="1200" b="0" i="0" u="none" strike="noStrike" kern="1200" baseline="0" dirty="0" smtClean="0">
                <a:solidFill>
                  <a:schemeClr val="tx1"/>
                </a:solidFill>
                <a:effectLst/>
                <a:latin typeface="+mn-lt"/>
                <a:ea typeface="+mn-ea"/>
                <a:cs typeface="+mn-cs"/>
              </a:rPr>
              <a:t>the 1</a:t>
            </a:r>
            <a:r>
              <a:rPr lang="en-GB" sz="1200" b="0" i="0" u="none" strike="noStrike" kern="1200" baseline="30000" dirty="0" smtClean="0">
                <a:solidFill>
                  <a:schemeClr val="tx1"/>
                </a:solidFill>
                <a:effectLst/>
                <a:latin typeface="+mn-lt"/>
                <a:ea typeface="+mn-ea"/>
                <a:cs typeface="+mn-cs"/>
              </a:rPr>
              <a:t>st</a:t>
            </a:r>
            <a:r>
              <a:rPr lang="en-GB" sz="1200" b="0" i="0" u="none" strike="noStrike" kern="1200" baseline="0" dirty="0" smtClean="0">
                <a:solidFill>
                  <a:schemeClr val="tx1"/>
                </a:solidFill>
                <a:effectLst/>
                <a:latin typeface="+mn-lt"/>
                <a:ea typeface="+mn-ea"/>
                <a:cs typeface="+mn-cs"/>
              </a:rPr>
              <a:t> wave of GVP Modules back in 2012, a total of 2237 pages of comments were made primarily by pharma and industry groups</a:t>
            </a:r>
            <a:endParaRPr lang="en-GB"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effectLst/>
                <a:latin typeface="+mn-lt"/>
                <a:ea typeface="+mn-ea"/>
                <a:cs typeface="+mn-cs"/>
              </a:rPr>
              <a:t>5 </a:t>
            </a:r>
            <a:r>
              <a:rPr lang="hu-HU" sz="1200" kern="1200" dirty="0" smtClean="0">
                <a:solidFill>
                  <a:schemeClr val="tx1"/>
                </a:solidFill>
                <a:effectLst/>
                <a:latin typeface="+mn-lt"/>
                <a:ea typeface="+mn-ea"/>
                <a:cs typeface="+mn-cs"/>
              </a:rPr>
              <a:t>Pfizer (Centers for Therapeutic Innovation) and </a:t>
            </a:r>
            <a:r>
              <a:rPr lang="en-GB" sz="1200" kern="1200" dirty="0" smtClean="0">
                <a:solidFill>
                  <a:schemeClr val="tx1"/>
                </a:solidFill>
                <a:effectLst/>
                <a:latin typeface="+mn-lt"/>
                <a:ea typeface="+mn-ea"/>
                <a:cs typeface="+mn-cs"/>
              </a:rPr>
              <a:t>the </a:t>
            </a:r>
            <a:r>
              <a:rPr lang="hu-HU" sz="1200" kern="1200" dirty="0" smtClean="0">
                <a:solidFill>
                  <a:schemeClr val="tx1"/>
                </a:solidFill>
                <a:effectLst/>
                <a:latin typeface="+mn-lt"/>
                <a:ea typeface="+mn-ea"/>
                <a:cs typeface="+mn-cs"/>
              </a:rPr>
              <a:t>Astra Zeneca </a:t>
            </a:r>
            <a:r>
              <a:rPr lang="en-GB" sz="1200" kern="1200" dirty="0" smtClean="0">
                <a:solidFill>
                  <a:schemeClr val="tx1"/>
                </a:solidFill>
                <a:effectLst/>
                <a:latin typeface="+mn-lt"/>
                <a:ea typeface="+mn-ea"/>
                <a:cs typeface="+mn-cs"/>
              </a:rPr>
              <a:t>A</a:t>
            </a:r>
            <a:r>
              <a:rPr lang="hu-HU" sz="1200" kern="1200" dirty="0" smtClean="0">
                <a:solidFill>
                  <a:schemeClr val="tx1"/>
                </a:solidFill>
                <a:effectLst/>
                <a:latin typeface="+mn-lt"/>
                <a:ea typeface="+mn-ea"/>
                <a:cs typeface="+mn-cs"/>
              </a:rPr>
              <a:t>5 Alliance</a:t>
            </a:r>
            <a:r>
              <a:rPr lang="en-GB" sz="1200" kern="1200" baseline="0" dirty="0" smtClean="0">
                <a:solidFill>
                  <a:schemeClr val="tx1"/>
                </a:solidFill>
                <a:effectLst/>
                <a:latin typeface="+mn-lt"/>
                <a:ea typeface="+mn-ea"/>
                <a:cs typeface="+mn-cs"/>
              </a:rPr>
              <a:t> which brings AZ together with </a:t>
            </a:r>
            <a:r>
              <a:rPr lang="en-GB" dirty="0" smtClean="0"/>
              <a:t>leading academic research laboratories</a:t>
            </a:r>
            <a:endParaRPr lang="en-GB" dirty="0"/>
          </a:p>
        </p:txBody>
      </p:sp>
      <p:sp>
        <p:nvSpPr>
          <p:cNvPr id="4" name="Slide Number Placeholder 3"/>
          <p:cNvSpPr>
            <a:spLocks noGrp="1"/>
          </p:cNvSpPr>
          <p:nvPr>
            <p:ph type="sldNum" sz="quarter" idx="10"/>
          </p:nvPr>
        </p:nvSpPr>
        <p:spPr/>
        <p:txBody>
          <a:bodyPr/>
          <a:lstStyle/>
          <a:p>
            <a:fld id="{8854FF3C-CF30-4F00-9318-2845B6CE664B}" type="slidenum">
              <a:rPr lang="en-GB" smtClean="0"/>
              <a:t>9</a:t>
            </a:fld>
            <a:endParaRPr lang="en-GB"/>
          </a:p>
        </p:txBody>
      </p:sp>
    </p:spTree>
    <p:extLst>
      <p:ext uri="{BB962C8B-B14F-4D97-AF65-F5344CB8AC3E}">
        <p14:creationId xmlns:p14="http://schemas.microsoft.com/office/powerpoint/2010/main" val="622774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54FF3C-CF30-4F00-9318-2845B6CE664B}" type="slidenum">
              <a:rPr lang="en-GB" smtClean="0"/>
              <a:t>11</a:t>
            </a:fld>
            <a:endParaRPr lang="en-GB"/>
          </a:p>
        </p:txBody>
      </p:sp>
    </p:spTree>
    <p:extLst>
      <p:ext uri="{BB962C8B-B14F-4D97-AF65-F5344CB8AC3E}">
        <p14:creationId xmlns:p14="http://schemas.microsoft.com/office/powerpoint/2010/main" val="3339277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Date Placeholder 17"/>
          <p:cNvSpPr>
            <a:spLocks noGrp="1"/>
          </p:cNvSpPr>
          <p:nvPr>
            <p:ph type="dt" sz="half" idx="10"/>
          </p:nvPr>
        </p:nvSpPr>
        <p:spPr/>
        <p:txBody>
          <a:bodyPr/>
          <a:lstStyle/>
          <a:p>
            <a:fld id="{B61BEF0D-F0BB-DE4B-95CE-6DB70DBA9567}" type="datetimeFigureOut">
              <a:rPr lang="en-US" smtClean="0"/>
              <a:pPr/>
              <a:t>8/17/2015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0" name="Slide Number Placeholder 19"/>
          <p:cNvSpPr>
            <a:spLocks noGrp="1"/>
          </p:cNvSpPr>
          <p:nvPr>
            <p:ph type="sldNum" sz="quarter" idx="12"/>
          </p:nvPr>
        </p:nvSpPr>
        <p:spPr/>
        <p:txBody>
          <a:bodyPr/>
          <a:lstStyle/>
          <a:p>
            <a:fld id="{D57F1E4F-1CFF-5643-939E-217C01CDF565}" type="slidenum">
              <a:rPr lang="en-US" smtClean="0"/>
              <a:pPr/>
              <a:t>‹#›</a:t>
            </a:fld>
            <a:endParaRPr lang="en-US" dirty="0"/>
          </a:p>
        </p:txBody>
      </p:sp>
      <p:sp>
        <p:nvSpPr>
          <p:cNvPr id="21" name="Title 20"/>
          <p:cNvSpPr>
            <a:spLocks noGrp="1"/>
          </p:cNvSpPr>
          <p:nvPr>
            <p:ph type="title"/>
          </p:nvPr>
        </p:nvSpPr>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8867" y="2021946"/>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8/17/2015</a:t>
            </a:fld>
            <a:endParaRPr lang="en-US" dirty="0"/>
          </a:p>
        </p:txBody>
      </p:sp>
      <p:pic>
        <p:nvPicPr>
          <p:cNvPr id="8" name="Picture 7"/>
          <p:cNvPicPr>
            <a:picLocks noChangeAspect="1"/>
          </p:cNvPicPr>
          <p:nvPr userDrawn="1"/>
        </p:nvPicPr>
        <p:blipFill>
          <a:blip r:embed="rId18"/>
          <a:stretch>
            <a:fillRect/>
          </a:stretch>
        </p:blipFill>
        <p:spPr>
          <a:xfrm>
            <a:off x="647528" y="5902719"/>
            <a:ext cx="1804572" cy="816935"/>
          </a:xfrm>
          <a:prstGeom prst="rect">
            <a:avLst/>
          </a:prstGeom>
        </p:spPr>
      </p:pic>
      <p:pic>
        <p:nvPicPr>
          <p:cNvPr id="9" name="Picture 8"/>
          <p:cNvPicPr>
            <a:picLocks noChangeAspect="1"/>
          </p:cNvPicPr>
          <p:nvPr userDrawn="1"/>
        </p:nvPicPr>
        <p:blipFill>
          <a:blip r:embed="rId19"/>
          <a:stretch>
            <a:fillRect/>
          </a:stretch>
        </p:blipFill>
        <p:spPr>
          <a:xfrm>
            <a:off x="4521949" y="5994265"/>
            <a:ext cx="2444708" cy="536494"/>
          </a:xfrm>
          <a:prstGeom prst="rect">
            <a:avLst/>
          </a:prstGeom>
        </p:spPr>
      </p:pic>
      <p:sp>
        <p:nvSpPr>
          <p:cNvPr id="5" name="Footer Placeholder 4"/>
          <p:cNvSpPr>
            <a:spLocks noGrp="1"/>
          </p:cNvSpPr>
          <p:nvPr>
            <p:ph type="ftr" sz="quarter" idx="3"/>
          </p:nvPr>
        </p:nvSpPr>
        <p:spPr>
          <a:xfrm>
            <a:off x="650702" y="606920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1.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pharmacovigilance.pharmaceuticalconference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About OMICS Group</a:t>
            </a:r>
          </a:p>
        </p:txBody>
      </p:sp>
      <p:sp>
        <p:nvSpPr>
          <p:cNvPr id="3" name="Content Placeholder 2"/>
          <p:cNvSpPr>
            <a:spLocks noGrp="1"/>
          </p:cNvSpPr>
          <p:nvPr>
            <p:ph idx="1"/>
          </p:nvPr>
        </p:nvSpPr>
        <p:spPr>
          <a:xfrm>
            <a:off x="598621" y="1291131"/>
            <a:ext cx="10983780" cy="4835033"/>
          </a:xfrm>
        </p:spPr>
        <p:txBody>
          <a:bodyPr>
            <a:normAutofit lnSpcReduction="10000"/>
          </a:bodyPr>
          <a:lstStyle/>
          <a:p>
            <a:pPr marL="0" indent="0" algn="just">
              <a:buNone/>
            </a:pPr>
            <a:r>
              <a:rPr lang="en-US" sz="2400" dirty="0"/>
              <a:t>OMICS Group is an amalgamation of </a:t>
            </a:r>
            <a:r>
              <a:rPr lang="en-US" sz="2400" dirty="0">
                <a:hlinkClick r:id="rId2"/>
              </a:rPr>
              <a:t>Open Access Publications</a:t>
            </a:r>
            <a:r>
              <a:rPr lang="en-US" sz="2400" dirty="0"/>
              <a:t> and worldwide international science conferences and events. Established in the year 2007 with the sole aim of making the information on Sciences and technology ‘Open Access’, OMICS Group publishes 500 online open access </a:t>
            </a:r>
            <a:r>
              <a:rPr lang="en-US" sz="2400" dirty="0">
                <a:hlinkClick r:id="rId3"/>
              </a:rPr>
              <a:t>scholarly journals </a:t>
            </a:r>
            <a:r>
              <a:rPr lang="en-US" sz="2400" dirty="0"/>
              <a:t>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500 </a:t>
            </a:r>
            <a:r>
              <a:rPr lang="en-US" sz="2400" dirty="0">
                <a:hlinkClick r:id="rId4"/>
              </a:rPr>
              <a:t>International conferences</a:t>
            </a:r>
            <a:r>
              <a:rPr lang="en-US" sz="2400" dirty="0"/>
              <a:t> annually across the globe, where knowledge transfer takes place through debates, round table discussions, poster presentations, workshops, symposia and exhibitions.</a:t>
            </a:r>
          </a:p>
          <a:p>
            <a:endParaRPr lang="en-US" dirty="0" smtClean="0"/>
          </a:p>
          <a:p>
            <a:endParaRPr lang="en-US" dirty="0"/>
          </a:p>
        </p:txBody>
      </p:sp>
    </p:spTree>
    <p:extLst>
      <p:ext uri="{BB962C8B-B14F-4D97-AF65-F5344CB8AC3E}">
        <p14:creationId xmlns:p14="http://schemas.microsoft.com/office/powerpoint/2010/main" val="2342260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87885449"/>
              </p:ext>
            </p:extLst>
          </p:nvPr>
        </p:nvGraphicFramePr>
        <p:xfrm>
          <a:off x="668338" y="2022475"/>
          <a:ext cx="8597900" cy="3879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lstStyle/>
          <a:p>
            <a:r>
              <a:rPr lang="en-GB" dirty="0" smtClean="0"/>
              <a:t>4 major opportunities for pharma companies to improve PV system…</a:t>
            </a:r>
            <a:endParaRPr lang="en-GB" dirty="0"/>
          </a:p>
        </p:txBody>
      </p:sp>
      <p:sp>
        <p:nvSpPr>
          <p:cNvPr id="5" name="Line Callout 1 (Accent Bar) 4"/>
          <p:cNvSpPr/>
          <p:nvPr/>
        </p:nvSpPr>
        <p:spPr>
          <a:xfrm>
            <a:off x="359283" y="1930400"/>
            <a:ext cx="2445026" cy="1808922"/>
          </a:xfrm>
          <a:prstGeom prst="accentCallout1">
            <a:avLst>
              <a:gd name="adj1" fmla="val 25474"/>
              <a:gd name="adj2" fmla="val 105055"/>
              <a:gd name="adj3" fmla="val 57101"/>
              <a:gd name="adj4" fmla="val 1218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500" dirty="0" smtClean="0"/>
              <a:t>Embed process and systems into day-to-day operations.  Focusing on the desired outcome of quality will increase efficiency &amp; compliance</a:t>
            </a:r>
            <a:endParaRPr lang="en-GB" sz="1500" baseline="30000" dirty="0"/>
          </a:p>
        </p:txBody>
      </p:sp>
      <p:sp>
        <p:nvSpPr>
          <p:cNvPr id="7" name="Line Callout 1 (Accent Bar) 6"/>
          <p:cNvSpPr/>
          <p:nvPr/>
        </p:nvSpPr>
        <p:spPr>
          <a:xfrm>
            <a:off x="7089912" y="4005470"/>
            <a:ext cx="2610679" cy="1808922"/>
          </a:xfrm>
          <a:prstGeom prst="accentCallout1">
            <a:avLst>
              <a:gd name="adj1" fmla="val 20855"/>
              <a:gd name="adj2" fmla="val -5107"/>
              <a:gd name="adj3" fmla="val 53212"/>
              <a:gd name="adj4" fmla="val -184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500" dirty="0" smtClean="0"/>
              <a:t>Cross-functional data-driven teams with access to appropriate analytics are best-placed to monitor and assess risk</a:t>
            </a:r>
            <a:endParaRPr lang="en-GB" sz="1500" dirty="0"/>
          </a:p>
        </p:txBody>
      </p:sp>
      <p:sp>
        <p:nvSpPr>
          <p:cNvPr id="8" name="Line Callout 1 (Accent Bar) 7"/>
          <p:cNvSpPr/>
          <p:nvPr/>
        </p:nvSpPr>
        <p:spPr>
          <a:xfrm>
            <a:off x="7089912" y="1930400"/>
            <a:ext cx="2610679" cy="1808922"/>
          </a:xfrm>
          <a:prstGeom prst="accentCallout1">
            <a:avLst>
              <a:gd name="adj1" fmla="val 20855"/>
              <a:gd name="adj2" fmla="val -5107"/>
              <a:gd name="adj3" fmla="val 53212"/>
              <a:gd name="adj4" fmla="val -184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500" dirty="0" smtClean="0"/>
              <a:t>A robust PV system will help capacity management.</a:t>
            </a:r>
          </a:p>
          <a:p>
            <a:pPr lvl="0"/>
            <a:endParaRPr lang="en-GB" sz="1500" dirty="0" smtClean="0"/>
          </a:p>
          <a:p>
            <a:pPr lvl="0"/>
            <a:r>
              <a:rPr lang="en-GB" sz="1500" dirty="0" smtClean="0"/>
              <a:t>Linking competence to roles &amp; responsibilities within each process will help keep valuable staff</a:t>
            </a:r>
            <a:endParaRPr lang="en-GB" sz="1500" dirty="0"/>
          </a:p>
        </p:txBody>
      </p:sp>
      <p:sp>
        <p:nvSpPr>
          <p:cNvPr id="9" name="Line Callout 1 (Accent Bar) 8"/>
          <p:cNvSpPr/>
          <p:nvPr/>
        </p:nvSpPr>
        <p:spPr>
          <a:xfrm>
            <a:off x="359283" y="4005470"/>
            <a:ext cx="2445026" cy="1808922"/>
          </a:xfrm>
          <a:prstGeom prst="accentCallout1">
            <a:avLst>
              <a:gd name="adj1" fmla="val 19757"/>
              <a:gd name="adj2" fmla="val 105462"/>
              <a:gd name="adj3" fmla="val 51014"/>
              <a:gd name="adj4" fmla="val 1225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500" dirty="0" smtClean="0"/>
              <a:t>With the right team in place with access to the right data will enable appropriate decisions to be made- increasing ownership, collaboration, and continuous improvement.</a:t>
            </a:r>
            <a:endParaRPr lang="en-GB" sz="1500" dirty="0"/>
          </a:p>
        </p:txBody>
      </p:sp>
    </p:spTree>
    <p:extLst>
      <p:ext uri="{BB962C8B-B14F-4D97-AF65-F5344CB8AC3E}">
        <p14:creationId xmlns:p14="http://schemas.microsoft.com/office/powerpoint/2010/main" val="253833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TMC PV services</a:t>
            </a:r>
            <a:endParaRPr lang="en-GB" dirty="0"/>
          </a:p>
        </p:txBody>
      </p:sp>
      <p:sp>
        <p:nvSpPr>
          <p:cNvPr id="5" name="Content Placeholder 4"/>
          <p:cNvSpPr>
            <a:spLocks noGrp="1"/>
          </p:cNvSpPr>
          <p:nvPr>
            <p:ph sz="half" idx="1"/>
          </p:nvPr>
        </p:nvSpPr>
        <p:spPr/>
        <p:txBody>
          <a:bodyPr>
            <a:normAutofit/>
          </a:bodyPr>
          <a:lstStyle/>
          <a:p>
            <a:pPr marL="685800" lvl="1">
              <a:buFont typeface="Arial" panose="020B0604020202020204" pitchFamily="34" charset="0"/>
              <a:buChar char="•"/>
            </a:pPr>
            <a:r>
              <a:rPr lang="en-GB" dirty="0" smtClean="0"/>
              <a:t>Provision </a:t>
            </a:r>
            <a:r>
              <a:rPr lang="en-GB" dirty="0"/>
              <a:t>of EEA &amp; Local QPPV </a:t>
            </a:r>
            <a:r>
              <a:rPr lang="en-GB" dirty="0" smtClean="0"/>
              <a:t>services</a:t>
            </a:r>
          </a:p>
          <a:p>
            <a:pPr marL="685800" lvl="1">
              <a:buFont typeface="Arial" panose="020B0604020202020204" pitchFamily="34" charset="0"/>
              <a:buChar char="•"/>
            </a:pPr>
            <a:r>
              <a:rPr lang="en-GB" dirty="0" smtClean="0"/>
              <a:t>PV system review &amp; PV auditing</a:t>
            </a:r>
          </a:p>
          <a:p>
            <a:pPr marL="685800" lvl="1">
              <a:buFont typeface="Arial" panose="020B0604020202020204" pitchFamily="34" charset="0"/>
              <a:buChar char="•"/>
            </a:pPr>
            <a:r>
              <a:rPr lang="en-GB" dirty="0" smtClean="0"/>
              <a:t>Signal Detection &amp; Management</a:t>
            </a:r>
          </a:p>
          <a:p>
            <a:pPr marL="685800" lvl="1">
              <a:buFont typeface="Arial" panose="020B0604020202020204" pitchFamily="34" charset="0"/>
              <a:buChar char="•"/>
            </a:pPr>
            <a:r>
              <a:rPr lang="en-GB" dirty="0" smtClean="0"/>
              <a:t>Generation of PV System Master File</a:t>
            </a:r>
          </a:p>
          <a:p>
            <a:pPr marL="685800" lvl="1">
              <a:buFont typeface="Arial" panose="020B0604020202020204" pitchFamily="34" charset="0"/>
              <a:buChar char="•"/>
            </a:pPr>
            <a:r>
              <a:rPr lang="en-GB" dirty="0" smtClean="0"/>
              <a:t>Benefit-Risk assessment, and (d)RMP generation</a:t>
            </a:r>
          </a:p>
          <a:p>
            <a:pPr marL="685800" lvl="1">
              <a:buFont typeface="Arial" panose="020B0604020202020204" pitchFamily="34" charset="0"/>
              <a:buChar char="•"/>
            </a:pPr>
            <a:r>
              <a:rPr lang="en-GB" dirty="0" smtClean="0"/>
              <a:t>Generation and management of </a:t>
            </a:r>
            <a:r>
              <a:rPr lang="en-GB" dirty="0"/>
              <a:t>DSURs, PADERs and </a:t>
            </a:r>
            <a:r>
              <a:rPr lang="en-GB" dirty="0" smtClean="0"/>
              <a:t>PBRERs</a:t>
            </a:r>
          </a:p>
          <a:p>
            <a:endParaRPr lang="en-GB" dirty="0"/>
          </a:p>
          <a:p>
            <a:endParaRPr lang="en-GB" dirty="0"/>
          </a:p>
        </p:txBody>
      </p:sp>
      <p:sp>
        <p:nvSpPr>
          <p:cNvPr id="2" name="Content Placeholder 1"/>
          <p:cNvSpPr>
            <a:spLocks noGrp="1"/>
          </p:cNvSpPr>
          <p:nvPr>
            <p:ph sz="half" idx="2"/>
          </p:nvPr>
        </p:nvSpPr>
        <p:spPr/>
        <p:txBody>
          <a:bodyPr>
            <a:normAutofit/>
          </a:bodyPr>
          <a:lstStyle/>
          <a:p>
            <a:pPr marL="685800" lvl="1">
              <a:buFont typeface="Arial" panose="020B0604020202020204" pitchFamily="34" charset="0"/>
              <a:buChar char="•"/>
            </a:pPr>
            <a:r>
              <a:rPr lang="en-GB" dirty="0" smtClean="0"/>
              <a:t>EudraVigilance </a:t>
            </a:r>
            <a:r>
              <a:rPr lang="en-GB" dirty="0"/>
              <a:t>&amp; XEVMPD registration </a:t>
            </a:r>
          </a:p>
          <a:p>
            <a:pPr marL="685800" lvl="1">
              <a:buFont typeface="Arial" panose="020B0604020202020204" pitchFamily="34" charset="0"/>
              <a:buChar char="•"/>
            </a:pPr>
            <a:r>
              <a:rPr lang="en-GB" dirty="0"/>
              <a:t>Literature searches</a:t>
            </a:r>
          </a:p>
          <a:p>
            <a:pPr marL="685800" lvl="1">
              <a:buFont typeface="Arial" panose="020B0604020202020204" pitchFamily="34" charset="0"/>
              <a:buChar char="•"/>
            </a:pPr>
            <a:r>
              <a:rPr lang="en-GB" dirty="0"/>
              <a:t>Provision of global safety database</a:t>
            </a:r>
          </a:p>
          <a:p>
            <a:pPr marL="685800" lvl="1">
              <a:buFont typeface="Arial" panose="020B0604020202020204" pitchFamily="34" charset="0"/>
              <a:buChar char="•"/>
            </a:pPr>
            <a:r>
              <a:rPr lang="en-GB" dirty="0"/>
              <a:t>AE &amp; SAE case handling</a:t>
            </a:r>
          </a:p>
          <a:p>
            <a:pPr marL="685800" lvl="1">
              <a:buFont typeface="Arial" panose="020B0604020202020204" pitchFamily="34" charset="0"/>
              <a:buChar char="•"/>
            </a:pPr>
            <a:r>
              <a:rPr lang="en-GB" dirty="0"/>
              <a:t>Provision of RP for EudraVigilance services</a:t>
            </a:r>
          </a:p>
          <a:p>
            <a:pPr marL="685800" lvl="1">
              <a:buFont typeface="Arial" panose="020B0604020202020204" pitchFamily="34" charset="0"/>
              <a:buChar char="•"/>
            </a:pPr>
            <a:r>
              <a:rPr lang="en-GB" dirty="0"/>
              <a:t>Global ICSR &amp; SUSAR </a:t>
            </a:r>
            <a:r>
              <a:rPr lang="en-GB" dirty="0" smtClean="0"/>
              <a:t>ICH </a:t>
            </a:r>
            <a:r>
              <a:rPr lang="en-GB" dirty="0"/>
              <a:t>E2B-compliant submissions</a:t>
            </a:r>
          </a:p>
          <a:p>
            <a:endParaRPr lang="en-GB" dirty="0"/>
          </a:p>
        </p:txBody>
      </p:sp>
    </p:spTree>
    <p:extLst>
      <p:ext uri="{BB962C8B-B14F-4D97-AF65-F5344CB8AC3E}">
        <p14:creationId xmlns:p14="http://schemas.microsoft.com/office/powerpoint/2010/main" val="3883144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Let us meet again..</a:t>
            </a:r>
          </a:p>
        </p:txBody>
      </p:sp>
      <p:sp>
        <p:nvSpPr>
          <p:cNvPr id="3" name="Content Placeholder 2"/>
          <p:cNvSpPr>
            <a:spLocks noGrp="1"/>
          </p:cNvSpPr>
          <p:nvPr>
            <p:ph idx="1"/>
          </p:nvPr>
        </p:nvSpPr>
        <p:spPr>
          <a:xfrm>
            <a:off x="598621" y="1291131"/>
            <a:ext cx="10983780" cy="4835033"/>
          </a:xfrm>
        </p:spPr>
        <p:txBody>
          <a:bodyPr>
            <a:normAutofit/>
          </a:bodyPr>
          <a:lstStyle/>
          <a:p>
            <a:pPr marL="0" indent="0" algn="ctr">
              <a:buNone/>
            </a:pPr>
            <a:r>
              <a:rPr lang="en-US" sz="2800" dirty="0"/>
              <a:t>We welcome you all to our future conferences of OMICS International</a:t>
            </a:r>
          </a:p>
          <a:p>
            <a:pPr marL="0" indent="0" algn="ctr">
              <a:buNone/>
            </a:pPr>
            <a:r>
              <a:rPr lang="en-IN" sz="2800" b="1" dirty="0"/>
              <a:t>5</a:t>
            </a:r>
            <a:r>
              <a:rPr lang="en-IN" sz="2800" b="1" baseline="30000" dirty="0"/>
              <a:t>th </a:t>
            </a:r>
            <a:r>
              <a:rPr lang="en-IN" sz="2800" b="1" dirty="0"/>
              <a:t>International Conference &amp; Exhibition on Pharmacovigilance &amp; Clinical Trials</a:t>
            </a:r>
          </a:p>
          <a:p>
            <a:pPr marL="0" indent="0" algn="ctr">
              <a:buNone/>
            </a:pPr>
            <a:r>
              <a:rPr lang="en-US" sz="2800" dirty="0"/>
              <a:t>On</a:t>
            </a:r>
          </a:p>
          <a:p>
            <a:pPr marL="0" indent="0" algn="ctr">
              <a:buNone/>
            </a:pPr>
            <a:r>
              <a:rPr lang="en-US" sz="2800" dirty="0"/>
              <a:t> </a:t>
            </a:r>
            <a:r>
              <a:rPr lang="en-US" sz="2800" b="1" dirty="0"/>
              <a:t>September 19 - 21, 2016 </a:t>
            </a:r>
            <a:r>
              <a:rPr lang="en-US" sz="2800" dirty="0"/>
              <a:t>at Vienna, </a:t>
            </a:r>
            <a:r>
              <a:rPr lang="en-US" sz="2800" b="1" dirty="0"/>
              <a:t>Austria</a:t>
            </a:r>
            <a:r>
              <a:rPr lang="en-US" sz="2800" dirty="0"/>
              <a:t> </a:t>
            </a:r>
            <a:r>
              <a:rPr lang="en-US" sz="2800" dirty="0">
                <a:hlinkClick r:id="rId2"/>
              </a:rPr>
              <a:t>http://pharmacovigilance.pharmaceuticalconferences.com/</a:t>
            </a:r>
            <a:endParaRPr lang="en-US" sz="2800" dirty="0"/>
          </a:p>
          <a:p>
            <a:pPr marL="0" indent="0">
              <a:buNone/>
            </a:pPr>
            <a:endParaRPr lang="en-US" sz="2800" dirty="0" smtClean="0"/>
          </a:p>
          <a:p>
            <a:endParaRPr lang="en-US" dirty="0"/>
          </a:p>
        </p:txBody>
      </p:sp>
    </p:spTree>
    <p:extLst>
      <p:ext uri="{BB962C8B-B14F-4D97-AF65-F5344CB8AC3E}">
        <p14:creationId xmlns:p14="http://schemas.microsoft.com/office/powerpoint/2010/main" val="108604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OMICS International Conferences</a:t>
            </a:r>
          </a:p>
        </p:txBody>
      </p:sp>
      <p:sp>
        <p:nvSpPr>
          <p:cNvPr id="3" name="Content Placeholder 2"/>
          <p:cNvSpPr>
            <a:spLocks noGrp="1"/>
          </p:cNvSpPr>
          <p:nvPr>
            <p:ph idx="1"/>
          </p:nvPr>
        </p:nvSpPr>
        <p:spPr>
          <a:xfrm>
            <a:off x="598621" y="1291131"/>
            <a:ext cx="10983780" cy="4835033"/>
          </a:xfrm>
        </p:spPr>
        <p:txBody>
          <a:bodyPr>
            <a:normAutofit/>
          </a:bodyPr>
          <a:lstStyle/>
          <a:p>
            <a:pPr marL="0" indent="0" algn="just">
              <a:buNone/>
            </a:pPr>
            <a:r>
              <a:rPr lang="en-US" sz="2400" dirty="0"/>
              <a:t>OMICS International is a pioneer and leading science event organizer, which publishes around 500 open access journals and conducts over 500 Medical, Clinical, Engineering, Life Sciences, </a:t>
            </a:r>
            <a:r>
              <a:rPr lang="en-US" sz="2400" dirty="0" err="1"/>
              <a:t>Pharma</a:t>
            </a:r>
            <a:r>
              <a:rPr lang="en-US" sz="2400" dirty="0"/>
              <a:t> scientific conferences all over the globe annually with the support of more than 1000 scientific associations and 30,000 editorial board members and 3.5 million followers to its credit.</a:t>
            </a:r>
          </a:p>
          <a:p>
            <a:pPr marL="0" indent="0" algn="just">
              <a:buNone/>
            </a:pPr>
            <a:endParaRPr lang="en-US" sz="2400" dirty="0" smtClean="0"/>
          </a:p>
          <a:p>
            <a:pPr marL="0" indent="0" algn="just">
              <a:buNone/>
            </a:pPr>
            <a:r>
              <a:rPr lang="en-US" sz="2400" dirty="0" smtClean="0"/>
              <a:t>OMICS </a:t>
            </a:r>
            <a:r>
              <a:rPr lang="en-US" sz="2400" dirty="0"/>
              <a:t>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endParaRPr lang="en-US" sz="2400" dirty="0" smtClean="0"/>
          </a:p>
          <a:p>
            <a:endParaRPr lang="en-US" sz="2400" dirty="0"/>
          </a:p>
        </p:txBody>
      </p:sp>
    </p:spTree>
    <p:extLst>
      <p:ext uri="{BB962C8B-B14F-4D97-AF65-F5344CB8AC3E}">
        <p14:creationId xmlns:p14="http://schemas.microsoft.com/office/powerpoint/2010/main" val="72924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919480" y="4863353"/>
            <a:ext cx="9051771" cy="1079500"/>
          </a:xfrm>
        </p:spPr>
        <p:txBody>
          <a:bodyPr/>
          <a:lstStyle/>
          <a:p>
            <a:pPr algn="ctr"/>
            <a:r>
              <a:rPr lang="en-GB" altLang="en-US" dirty="0" smtClean="0"/>
              <a:t>TMC Pharma Services</a:t>
            </a:r>
            <a:br>
              <a:rPr lang="en-GB" altLang="en-US" dirty="0" smtClean="0"/>
            </a:br>
            <a:r>
              <a:rPr lang="en-GB" altLang="en-US" sz="3200" dirty="0"/>
              <a:t>Role of pharma industries in the improvement of </a:t>
            </a:r>
            <a:r>
              <a:rPr lang="en-GB" altLang="en-US" sz="3200" dirty="0" smtClean="0"/>
              <a:t>the PV system</a:t>
            </a:r>
          </a:p>
        </p:txBody>
      </p:sp>
      <p:pic>
        <p:nvPicPr>
          <p:cNvPr id="26628" name="Picture 4" descr="M:\TMC Central Documents\Office Photographs\Photos Barn Charlotte Aug 5_files\image0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7442" y="287656"/>
            <a:ext cx="6315845" cy="3855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0856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77333" y="2046706"/>
            <a:ext cx="8397093" cy="584775"/>
          </a:xfrm>
          <a:prstGeom prst="rect">
            <a:avLst/>
          </a:prstGeom>
          <a:solidFill>
            <a:srgbClr val="DBE9CD"/>
          </a:solidFill>
          <a:ln w="25400">
            <a:solidFill>
              <a:schemeClr val="accent2">
                <a:lumMod val="40000"/>
                <a:lumOff val="60000"/>
              </a:schemeClr>
            </a:solidFill>
          </a:ln>
        </p:spPr>
        <p:txBody>
          <a:bodyPr wrap="square" rtlCol="0">
            <a:spAutoFit/>
          </a:bodyPr>
          <a:lstStyle/>
          <a:p>
            <a:pPr lvl="0"/>
            <a:r>
              <a:rPr lang="en-GB" sz="1600" dirty="0"/>
              <a:t>2014 </a:t>
            </a:r>
            <a:r>
              <a:rPr lang="hu-HU" sz="1600" dirty="0"/>
              <a:t>Takeda fined $6 billion and Eli </a:t>
            </a:r>
            <a:r>
              <a:rPr lang="hu-HU" sz="1600" dirty="0" smtClean="0"/>
              <a:t>Lilly </a:t>
            </a:r>
            <a:r>
              <a:rPr lang="hu-HU" sz="1600" dirty="0"/>
              <a:t>$3 billion</a:t>
            </a:r>
            <a:r>
              <a:rPr lang="en-GB" sz="1600" dirty="0"/>
              <a:t> for </a:t>
            </a:r>
            <a:r>
              <a:rPr lang="hu-HU" sz="1600" b="1" u="sng" dirty="0"/>
              <a:t>concealing </a:t>
            </a:r>
            <a:r>
              <a:rPr lang="en-GB" sz="1600" b="1" u="sng" dirty="0" smtClean="0"/>
              <a:t>risk</a:t>
            </a:r>
            <a:r>
              <a:rPr lang="en-GB" sz="1600" dirty="0" smtClean="0"/>
              <a:t> of </a:t>
            </a:r>
            <a:r>
              <a:rPr lang="hu-HU" sz="1600" dirty="0" smtClean="0"/>
              <a:t>possible </a:t>
            </a:r>
            <a:r>
              <a:rPr lang="hu-HU" sz="1600" dirty="0"/>
              <a:t>pioglitazone </a:t>
            </a:r>
            <a:r>
              <a:rPr lang="en-GB" sz="1600" dirty="0"/>
              <a:t>&amp; bladder Ca </a:t>
            </a:r>
            <a:r>
              <a:rPr lang="en-GB" sz="1600" dirty="0" smtClean="0"/>
              <a:t>link</a:t>
            </a:r>
            <a:endParaRPr lang="en-GB" sz="1600" dirty="0"/>
          </a:p>
        </p:txBody>
      </p:sp>
      <p:sp>
        <p:nvSpPr>
          <p:cNvPr id="15" name="TextBox 14"/>
          <p:cNvSpPr txBox="1"/>
          <p:nvPr/>
        </p:nvSpPr>
        <p:spPr>
          <a:xfrm>
            <a:off x="677334" y="5648114"/>
            <a:ext cx="6518596" cy="338554"/>
          </a:xfrm>
          <a:prstGeom prst="rect">
            <a:avLst/>
          </a:prstGeom>
          <a:solidFill>
            <a:srgbClr val="DBE9CD"/>
          </a:solidFill>
          <a:ln w="25400">
            <a:solidFill>
              <a:schemeClr val="accent2">
                <a:lumMod val="40000"/>
                <a:lumOff val="60000"/>
              </a:schemeClr>
            </a:solidFill>
          </a:ln>
        </p:spPr>
        <p:txBody>
          <a:bodyPr wrap="square" rtlCol="0">
            <a:spAutoFit/>
          </a:bodyPr>
          <a:lstStyle>
            <a:defPPr>
              <a:defRPr lang="en-US"/>
            </a:defPPr>
            <a:lvl1pPr lvl="0"/>
          </a:lstStyle>
          <a:p>
            <a:r>
              <a:rPr lang="en-GB" sz="1600" dirty="0"/>
              <a:t>2000 </a:t>
            </a:r>
            <a:r>
              <a:rPr lang="en-GB" sz="1600" dirty="0" err="1"/>
              <a:t>Cisapride</a:t>
            </a:r>
            <a:r>
              <a:rPr lang="en-GB" sz="1600" dirty="0"/>
              <a:t> </a:t>
            </a:r>
            <a:r>
              <a:rPr lang="en-GB" sz="1600" b="1" u="sng" dirty="0"/>
              <a:t>withdrawn</a:t>
            </a:r>
            <a:r>
              <a:rPr lang="en-GB" sz="1600" dirty="0"/>
              <a:t> </a:t>
            </a:r>
            <a:r>
              <a:rPr lang="hu-HU" sz="1600" dirty="0"/>
              <a:t>due to cardiac arrhythmias</a:t>
            </a:r>
            <a:endParaRPr lang="en-GB" sz="1600" dirty="0"/>
          </a:p>
        </p:txBody>
      </p:sp>
      <p:sp>
        <p:nvSpPr>
          <p:cNvPr id="16" name="TextBox 15"/>
          <p:cNvSpPr txBox="1"/>
          <p:nvPr/>
        </p:nvSpPr>
        <p:spPr>
          <a:xfrm>
            <a:off x="677333" y="5104801"/>
            <a:ext cx="6677623" cy="338554"/>
          </a:xfrm>
          <a:prstGeom prst="rect">
            <a:avLst/>
          </a:prstGeom>
          <a:solidFill>
            <a:srgbClr val="DBE9CD"/>
          </a:solidFill>
          <a:ln w="25400">
            <a:solidFill>
              <a:schemeClr val="accent2">
                <a:lumMod val="40000"/>
                <a:lumOff val="60000"/>
              </a:schemeClr>
            </a:solidFill>
          </a:ln>
        </p:spPr>
        <p:txBody>
          <a:bodyPr wrap="square" rtlCol="0">
            <a:spAutoFit/>
          </a:bodyPr>
          <a:lstStyle>
            <a:defPPr>
              <a:defRPr lang="en-US"/>
            </a:defPPr>
            <a:lvl1pPr lvl="0"/>
          </a:lstStyle>
          <a:p>
            <a:r>
              <a:rPr lang="en-GB" sz="1600" dirty="0"/>
              <a:t>2004 </a:t>
            </a:r>
            <a:r>
              <a:rPr lang="hu-HU" sz="1600" dirty="0"/>
              <a:t>Vioxx </a:t>
            </a:r>
            <a:r>
              <a:rPr lang="hu-HU" sz="1600" b="1" u="sng" dirty="0"/>
              <a:t>withdrawn</a:t>
            </a:r>
            <a:r>
              <a:rPr lang="hu-HU" sz="1600" dirty="0"/>
              <a:t> due to thrombotic events</a:t>
            </a:r>
            <a:endParaRPr lang="en-GB" sz="1600" dirty="0"/>
          </a:p>
        </p:txBody>
      </p:sp>
      <p:sp>
        <p:nvSpPr>
          <p:cNvPr id="17" name="TextBox 16"/>
          <p:cNvSpPr txBox="1"/>
          <p:nvPr/>
        </p:nvSpPr>
        <p:spPr>
          <a:xfrm>
            <a:off x="677334" y="4169195"/>
            <a:ext cx="6975796" cy="830997"/>
          </a:xfrm>
          <a:prstGeom prst="rect">
            <a:avLst/>
          </a:prstGeom>
          <a:solidFill>
            <a:srgbClr val="DBE9CD"/>
          </a:solidFill>
          <a:ln w="25400">
            <a:solidFill>
              <a:schemeClr val="accent2">
                <a:lumMod val="40000"/>
                <a:lumOff val="60000"/>
              </a:schemeClr>
            </a:solidFill>
          </a:ln>
        </p:spPr>
        <p:txBody>
          <a:bodyPr wrap="square" rtlCol="0">
            <a:spAutoFit/>
          </a:bodyPr>
          <a:lstStyle>
            <a:defPPr>
              <a:defRPr lang="en-US"/>
            </a:defPPr>
            <a:lvl1pPr lvl="0"/>
          </a:lstStyle>
          <a:p>
            <a:r>
              <a:rPr lang="en-GB" sz="1600" dirty="0"/>
              <a:t>2005 </a:t>
            </a:r>
            <a:r>
              <a:rPr lang="en-GB" sz="1600" dirty="0" smtClean="0"/>
              <a:t>Pfizer’ </a:t>
            </a:r>
            <a:r>
              <a:rPr lang="en-GB" sz="1600" dirty="0" err="1" smtClean="0"/>
              <a:t>Bextra</a:t>
            </a:r>
            <a:r>
              <a:rPr lang="en-GB" sz="1600" dirty="0" smtClean="0"/>
              <a:t> </a:t>
            </a:r>
            <a:r>
              <a:rPr lang="en-GB" sz="1600" dirty="0"/>
              <a:t>withdrawn due to safety </a:t>
            </a:r>
            <a:r>
              <a:rPr lang="en-GB" sz="1600" dirty="0" smtClean="0"/>
              <a:t>concerns</a:t>
            </a:r>
          </a:p>
          <a:p>
            <a:r>
              <a:rPr lang="en-GB" sz="1600" dirty="0" smtClean="0"/>
              <a:t>2009 </a:t>
            </a:r>
            <a:r>
              <a:rPr lang="en-GB" sz="1600" dirty="0"/>
              <a:t>Pfizer fined </a:t>
            </a:r>
            <a:r>
              <a:rPr lang="hu-HU" sz="1600" dirty="0" smtClean="0"/>
              <a:t>$2.3 </a:t>
            </a:r>
            <a:r>
              <a:rPr lang="hu-HU" sz="1600" dirty="0"/>
              <a:t>billion in 2009</a:t>
            </a:r>
            <a:r>
              <a:rPr lang="en-GB" sz="1600" dirty="0"/>
              <a:t> for </a:t>
            </a:r>
            <a:r>
              <a:rPr lang="hu-HU" sz="1600" b="1" u="sng" dirty="0" smtClean="0"/>
              <a:t>promoti</a:t>
            </a:r>
            <a:r>
              <a:rPr lang="en-GB" sz="1600" b="1" u="sng" dirty="0" smtClean="0"/>
              <a:t>on of </a:t>
            </a:r>
            <a:r>
              <a:rPr lang="hu-HU" sz="1600" b="1" u="sng" dirty="0" smtClean="0"/>
              <a:t>dangerously </a:t>
            </a:r>
            <a:r>
              <a:rPr lang="en-GB" sz="1600" b="1" u="sng" dirty="0"/>
              <a:t>high </a:t>
            </a:r>
            <a:r>
              <a:rPr lang="en-GB" sz="1600" b="1" u="sng" dirty="0" smtClean="0"/>
              <a:t>doses</a:t>
            </a:r>
            <a:endParaRPr lang="en-GB" sz="1600" b="1" u="sng" dirty="0"/>
          </a:p>
        </p:txBody>
      </p:sp>
      <p:sp>
        <p:nvSpPr>
          <p:cNvPr id="18" name="TextBox 17"/>
          <p:cNvSpPr txBox="1"/>
          <p:nvPr/>
        </p:nvSpPr>
        <p:spPr>
          <a:xfrm>
            <a:off x="677333" y="3735971"/>
            <a:ext cx="7313728" cy="338554"/>
          </a:xfrm>
          <a:prstGeom prst="rect">
            <a:avLst/>
          </a:prstGeom>
          <a:solidFill>
            <a:srgbClr val="DBE9CD"/>
          </a:solidFill>
          <a:ln w="25400">
            <a:solidFill>
              <a:schemeClr val="accent2">
                <a:lumMod val="40000"/>
                <a:lumOff val="60000"/>
              </a:schemeClr>
            </a:solidFill>
          </a:ln>
        </p:spPr>
        <p:txBody>
          <a:bodyPr wrap="square" rtlCol="0">
            <a:spAutoFit/>
          </a:bodyPr>
          <a:lstStyle>
            <a:defPPr>
              <a:defRPr lang="en-US"/>
            </a:defPPr>
            <a:lvl1pPr lvl="0"/>
          </a:lstStyle>
          <a:p>
            <a:r>
              <a:rPr lang="en-GB" sz="1600" dirty="0"/>
              <a:t>2010 GSK’s </a:t>
            </a:r>
            <a:r>
              <a:rPr lang="hu-HU" sz="1600" dirty="0" smtClean="0"/>
              <a:t>Avandia </a:t>
            </a:r>
            <a:r>
              <a:rPr lang="hu-HU" sz="1600" b="1" u="sng" dirty="0"/>
              <a:t>suspended</a:t>
            </a:r>
            <a:r>
              <a:rPr lang="hu-HU" sz="1600" dirty="0"/>
              <a:t> due to cardiovascular events</a:t>
            </a:r>
            <a:endParaRPr lang="en-GB" sz="1600" dirty="0"/>
          </a:p>
        </p:txBody>
      </p:sp>
      <p:sp>
        <p:nvSpPr>
          <p:cNvPr id="19" name="TextBox 18"/>
          <p:cNvSpPr txBox="1"/>
          <p:nvPr/>
        </p:nvSpPr>
        <p:spPr>
          <a:xfrm>
            <a:off x="677334" y="3272412"/>
            <a:ext cx="7850440" cy="338554"/>
          </a:xfrm>
          <a:prstGeom prst="rect">
            <a:avLst/>
          </a:prstGeom>
          <a:solidFill>
            <a:srgbClr val="DBE9CD"/>
          </a:solidFill>
          <a:ln w="25400">
            <a:solidFill>
              <a:schemeClr val="accent2">
                <a:lumMod val="40000"/>
                <a:lumOff val="60000"/>
              </a:schemeClr>
            </a:solidFill>
          </a:ln>
        </p:spPr>
        <p:txBody>
          <a:bodyPr wrap="square" rtlCol="0">
            <a:spAutoFit/>
          </a:bodyPr>
          <a:lstStyle>
            <a:defPPr>
              <a:defRPr lang="en-US"/>
            </a:defPPr>
            <a:lvl1pPr lvl="0"/>
          </a:lstStyle>
          <a:p>
            <a:r>
              <a:rPr lang="en-GB" sz="1600" dirty="0"/>
              <a:t>2012 </a:t>
            </a:r>
            <a:r>
              <a:rPr lang="en-GB" sz="1600" dirty="0" smtClean="0"/>
              <a:t>Avandia </a:t>
            </a:r>
            <a:r>
              <a:rPr lang="en-GB" sz="1600" b="1" u="sng" dirty="0"/>
              <a:t>safety data not reported</a:t>
            </a:r>
            <a:r>
              <a:rPr lang="en-GB" sz="1600" dirty="0"/>
              <a:t>, </a:t>
            </a:r>
            <a:r>
              <a:rPr lang="hu-HU" sz="1600" dirty="0"/>
              <a:t>GSK fined $3billion</a:t>
            </a:r>
            <a:endParaRPr lang="en-GB" sz="1600" dirty="0"/>
          </a:p>
        </p:txBody>
      </p:sp>
      <p:sp>
        <p:nvSpPr>
          <p:cNvPr id="20" name="TextBox 19"/>
          <p:cNvSpPr txBox="1"/>
          <p:nvPr/>
        </p:nvSpPr>
        <p:spPr>
          <a:xfrm>
            <a:off x="677333" y="2737314"/>
            <a:ext cx="8317579" cy="338554"/>
          </a:xfrm>
          <a:prstGeom prst="rect">
            <a:avLst/>
          </a:prstGeom>
          <a:solidFill>
            <a:srgbClr val="DBE9CD"/>
          </a:solidFill>
          <a:ln w="25400">
            <a:solidFill>
              <a:schemeClr val="accent2">
                <a:lumMod val="40000"/>
                <a:lumOff val="60000"/>
              </a:schemeClr>
            </a:solidFill>
          </a:ln>
        </p:spPr>
        <p:txBody>
          <a:bodyPr wrap="square" rtlCol="0">
            <a:spAutoFit/>
          </a:bodyPr>
          <a:lstStyle>
            <a:defPPr>
              <a:defRPr lang="en-US"/>
            </a:defPPr>
            <a:lvl1pPr lvl="0"/>
          </a:lstStyle>
          <a:p>
            <a:r>
              <a:rPr lang="en-GB" sz="1600" dirty="0"/>
              <a:t>2013 </a:t>
            </a:r>
            <a:r>
              <a:rPr lang="hu-HU" sz="1600" dirty="0"/>
              <a:t>J&amp;J fined $2.2</a:t>
            </a:r>
            <a:r>
              <a:rPr lang="en-GB" sz="1600" dirty="0"/>
              <a:t> </a:t>
            </a:r>
            <a:r>
              <a:rPr lang="hu-HU" sz="1600" dirty="0"/>
              <a:t>billion</a:t>
            </a:r>
            <a:r>
              <a:rPr lang="en-GB" sz="1600" dirty="0"/>
              <a:t> for </a:t>
            </a:r>
            <a:r>
              <a:rPr lang="en-GB" sz="1600" b="1" u="sng" dirty="0"/>
              <a:t>promoting unapproved </a:t>
            </a:r>
            <a:r>
              <a:rPr lang="en-GB" sz="1600" b="1" u="sng" dirty="0" smtClean="0"/>
              <a:t>use</a:t>
            </a:r>
            <a:r>
              <a:rPr lang="en-GB" sz="1600" b="1" dirty="0" smtClean="0"/>
              <a:t> of Risperdal</a:t>
            </a:r>
            <a:endParaRPr lang="en-GB" sz="1600" b="1" dirty="0"/>
          </a:p>
        </p:txBody>
      </p:sp>
      <p:sp>
        <p:nvSpPr>
          <p:cNvPr id="4" name="Title 3"/>
          <p:cNvSpPr>
            <a:spLocks noGrp="1"/>
          </p:cNvSpPr>
          <p:nvPr>
            <p:ph type="title"/>
          </p:nvPr>
        </p:nvSpPr>
        <p:spPr/>
        <p:txBody>
          <a:bodyPr/>
          <a:lstStyle/>
          <a:p>
            <a:r>
              <a:rPr lang="en-GB" dirty="0"/>
              <a:t>In spite of enhanced legislation and scrutiny, </a:t>
            </a:r>
            <a:r>
              <a:rPr lang="en-GB" dirty="0" smtClean="0"/>
              <a:t>withdrawals &amp; fines continue</a:t>
            </a:r>
            <a:endParaRPr lang="en-GB" dirty="0"/>
          </a:p>
        </p:txBody>
      </p:sp>
      <p:graphicFrame>
        <p:nvGraphicFramePr>
          <p:cNvPr id="14" name="Diagram 13"/>
          <p:cNvGraphicFramePr/>
          <p:nvPr>
            <p:extLst>
              <p:ext uri="{D42A27DB-BD31-4B8C-83A1-F6EECF244321}">
                <p14:modId xmlns:p14="http://schemas.microsoft.com/office/powerpoint/2010/main" val="1871859085"/>
              </p:ext>
            </p:extLst>
          </p:nvPr>
        </p:nvGraphicFramePr>
        <p:xfrm>
          <a:off x="6474792" y="2160101"/>
          <a:ext cx="3972028" cy="4104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111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67621701"/>
              </p:ext>
            </p:extLst>
          </p:nvPr>
        </p:nvGraphicFramePr>
        <p:xfrm>
          <a:off x="1811338" y="2022475"/>
          <a:ext cx="6388445" cy="3879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GB" dirty="0" smtClean="0"/>
              <a:t>… sadly </a:t>
            </a:r>
            <a:r>
              <a:rPr lang="en-GB" dirty="0"/>
              <a:t>pharma has a history of being rather reactive in </a:t>
            </a:r>
            <a:r>
              <a:rPr lang="en-GB" dirty="0" smtClean="0"/>
              <a:t>nature</a:t>
            </a:r>
            <a:endParaRPr lang="en-GB" dirty="0"/>
          </a:p>
        </p:txBody>
      </p:sp>
      <p:sp>
        <p:nvSpPr>
          <p:cNvPr id="7" name="Rectangle 6"/>
          <p:cNvSpPr/>
          <p:nvPr/>
        </p:nvSpPr>
        <p:spPr>
          <a:xfrm>
            <a:off x="677334" y="1930400"/>
            <a:ext cx="2771544" cy="3970318"/>
          </a:xfrm>
          <a:prstGeom prst="rect">
            <a:avLst/>
          </a:prstGeom>
        </p:spPr>
        <p:txBody>
          <a:bodyPr wrap="square">
            <a:spAutoFit/>
          </a:bodyPr>
          <a:lstStyle/>
          <a:p>
            <a:r>
              <a:rPr lang="en-GB" baseline="30000" dirty="0" smtClean="0"/>
              <a:t>1</a:t>
            </a:r>
            <a:r>
              <a:rPr lang="en-GB" dirty="0" smtClean="0"/>
              <a:t>Can </a:t>
            </a:r>
            <a:r>
              <a:rPr lang="en-GB" dirty="0"/>
              <a:t>lead to</a:t>
            </a:r>
          </a:p>
          <a:p>
            <a:pPr marL="285750" indent="-285750">
              <a:buFont typeface="Arial" panose="020B0604020202020204" pitchFamily="34" charset="0"/>
              <a:buChar char="•"/>
            </a:pPr>
            <a:r>
              <a:rPr lang="en-GB" sz="1600" dirty="0"/>
              <a:t>Regulatory fines</a:t>
            </a:r>
          </a:p>
          <a:p>
            <a:pPr marL="285750" indent="-285750">
              <a:buFont typeface="Arial" panose="020B0604020202020204" pitchFamily="34" charset="0"/>
              <a:buChar char="•"/>
            </a:pPr>
            <a:r>
              <a:rPr lang="en-GB" sz="1600" dirty="0"/>
              <a:t>Litigation costs</a:t>
            </a:r>
          </a:p>
          <a:p>
            <a:pPr marL="285750" indent="-285750">
              <a:buFont typeface="Arial" panose="020B0604020202020204" pitchFamily="34" charset="0"/>
              <a:buChar char="•"/>
            </a:pPr>
            <a:r>
              <a:rPr lang="en-GB" sz="1600" dirty="0"/>
              <a:t>Reduced stock value</a:t>
            </a:r>
          </a:p>
          <a:p>
            <a:pPr marL="285750" indent="-285750">
              <a:buFont typeface="Arial" panose="020B0604020202020204" pitchFamily="34" charset="0"/>
              <a:buChar char="•"/>
            </a:pPr>
            <a:r>
              <a:rPr lang="en-GB" sz="1600" dirty="0"/>
              <a:t>Damaged reputation</a:t>
            </a:r>
          </a:p>
          <a:p>
            <a:endParaRPr lang="en-GB" dirty="0"/>
          </a:p>
          <a:p>
            <a:r>
              <a:rPr lang="en-GB" dirty="0"/>
              <a:t>Impact can limit future confidence &amp; ability to finance safety initiatives and as a result compromise the management of safety-related operational </a:t>
            </a:r>
            <a:r>
              <a:rPr lang="en-GB" dirty="0" smtClean="0"/>
              <a:t>issues</a:t>
            </a:r>
            <a:r>
              <a:rPr lang="en-GB" baseline="30000" dirty="0" smtClean="0"/>
              <a:t>2</a:t>
            </a:r>
            <a:r>
              <a:rPr lang="en-GB" dirty="0" smtClean="0"/>
              <a:t>.</a:t>
            </a:r>
            <a:endParaRPr lang="en-GB" dirty="0"/>
          </a:p>
        </p:txBody>
      </p:sp>
      <p:sp>
        <p:nvSpPr>
          <p:cNvPr id="5" name="Rectangle 4"/>
          <p:cNvSpPr/>
          <p:nvPr/>
        </p:nvSpPr>
        <p:spPr>
          <a:xfrm>
            <a:off x="6872725" y="1930400"/>
            <a:ext cx="2771544" cy="4739759"/>
          </a:xfrm>
          <a:prstGeom prst="rect">
            <a:avLst/>
          </a:prstGeom>
        </p:spPr>
        <p:txBody>
          <a:bodyPr wrap="square">
            <a:spAutoFit/>
          </a:bodyPr>
          <a:lstStyle/>
          <a:p>
            <a:r>
              <a:rPr lang="en-GB" baseline="30000" dirty="0" smtClean="0"/>
              <a:t>3</a:t>
            </a:r>
            <a:r>
              <a:rPr lang="en-GB" dirty="0" smtClean="0"/>
              <a:t>Significant </a:t>
            </a:r>
            <a:r>
              <a:rPr lang="en-GB" dirty="0"/>
              <a:t>failings </a:t>
            </a:r>
            <a:r>
              <a:rPr lang="en-GB" dirty="0" smtClean="0"/>
              <a:t>can </a:t>
            </a:r>
            <a:r>
              <a:rPr lang="en-GB" dirty="0"/>
              <a:t>result in </a:t>
            </a:r>
            <a:r>
              <a:rPr lang="en-GB" dirty="0" smtClean="0"/>
              <a:t>+</a:t>
            </a:r>
            <a:r>
              <a:rPr lang="en-GB" dirty="0" err="1" smtClean="0"/>
              <a:t>ive</a:t>
            </a:r>
            <a:r>
              <a:rPr lang="en-GB" dirty="0" smtClean="0"/>
              <a:t> change:</a:t>
            </a:r>
          </a:p>
          <a:p>
            <a:r>
              <a:rPr lang="en-GB" dirty="0" smtClean="0"/>
              <a:t>Thalidomide</a:t>
            </a:r>
          </a:p>
          <a:p>
            <a:pPr marL="285750" indent="-285750">
              <a:buFont typeface="Arial" panose="020B0604020202020204" pitchFamily="34" charset="0"/>
              <a:buChar char="•"/>
            </a:pPr>
            <a:r>
              <a:rPr lang="en-GB" sz="1600" dirty="0" smtClean="0"/>
              <a:t>Heavily </a:t>
            </a:r>
            <a:r>
              <a:rPr lang="en-GB" sz="1600" dirty="0"/>
              <a:t>regulated </a:t>
            </a:r>
            <a:r>
              <a:rPr lang="en-GB" sz="1600" dirty="0" smtClean="0"/>
              <a:t>use in </a:t>
            </a:r>
            <a:r>
              <a:rPr lang="hu-HU" sz="1600" dirty="0" smtClean="0"/>
              <a:t>a </a:t>
            </a:r>
            <a:r>
              <a:rPr lang="hu-HU" sz="1600" dirty="0"/>
              <a:t>comprehensive risk management </a:t>
            </a:r>
            <a:r>
              <a:rPr lang="hu-HU" sz="1600" dirty="0" smtClean="0"/>
              <a:t>system</a:t>
            </a:r>
            <a:endParaRPr lang="en-GB" sz="1600" dirty="0"/>
          </a:p>
          <a:p>
            <a:pPr marL="285750" indent="-285750">
              <a:buFont typeface="Arial" panose="020B0604020202020204" pitchFamily="34" charset="0"/>
              <a:buChar char="•"/>
            </a:pPr>
            <a:r>
              <a:rPr lang="en-GB" sz="1600" dirty="0" smtClean="0"/>
              <a:t>Effective &amp; approved </a:t>
            </a:r>
            <a:r>
              <a:rPr lang="en-GB" sz="1600" dirty="0"/>
              <a:t>treatment </a:t>
            </a:r>
            <a:r>
              <a:rPr lang="en-GB" sz="1600" dirty="0" smtClean="0"/>
              <a:t>in </a:t>
            </a:r>
            <a:r>
              <a:rPr lang="en-GB" sz="1600" dirty="0"/>
              <a:t>myeloma and leprosy</a:t>
            </a:r>
          </a:p>
          <a:p>
            <a:r>
              <a:rPr lang="en-GB" dirty="0" err="1"/>
              <a:t>Tegenero</a:t>
            </a:r>
            <a:r>
              <a:rPr lang="en-GB" dirty="0"/>
              <a:t> TGN1412 </a:t>
            </a:r>
            <a:r>
              <a:rPr lang="en-GB" dirty="0" smtClean="0"/>
              <a:t>incident</a:t>
            </a:r>
          </a:p>
          <a:p>
            <a:pPr marL="285750" indent="-285750">
              <a:buFont typeface="Arial" panose="020B0604020202020204" pitchFamily="34" charset="0"/>
              <a:buChar char="•"/>
            </a:pPr>
            <a:r>
              <a:rPr lang="en-GB" sz="1600" dirty="0" smtClean="0"/>
              <a:t>Review by expert </a:t>
            </a:r>
            <a:r>
              <a:rPr lang="en-GB" sz="1600" dirty="0"/>
              <a:t>scientific group, the MHRA investigation, and updated </a:t>
            </a:r>
            <a:r>
              <a:rPr lang="en-GB" sz="1600" dirty="0" smtClean="0"/>
              <a:t>FIM CT legislation</a:t>
            </a:r>
            <a:endParaRPr lang="en-GB" sz="1600" dirty="0"/>
          </a:p>
          <a:p>
            <a:endParaRPr lang="en-GB" dirty="0" smtClean="0"/>
          </a:p>
          <a:p>
            <a:r>
              <a:rPr lang="en-GB" dirty="0" smtClean="0"/>
              <a:t> </a:t>
            </a:r>
            <a:endParaRPr lang="en-GB" dirty="0"/>
          </a:p>
        </p:txBody>
      </p:sp>
    </p:spTree>
    <p:extLst>
      <p:ext uri="{BB962C8B-B14F-4D97-AF65-F5344CB8AC3E}">
        <p14:creationId xmlns:p14="http://schemas.microsoft.com/office/powerpoint/2010/main" val="388357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68867" y="2021946"/>
            <a:ext cx="8596668" cy="1446811"/>
          </a:xfrm>
        </p:spPr>
        <p:txBody>
          <a:bodyPr>
            <a:normAutofit/>
          </a:bodyPr>
          <a:lstStyle/>
          <a:p>
            <a:pPr marL="400050" lvl="1" indent="0">
              <a:buNone/>
            </a:pPr>
            <a:r>
              <a:rPr lang="en-GB" sz="1800" dirty="0" smtClean="0"/>
              <a:t>Answer- not many….</a:t>
            </a:r>
          </a:p>
          <a:p>
            <a:pPr lvl="0">
              <a:buFont typeface="Wingdings" panose="05000000000000000000" pitchFamily="2" charset="2"/>
              <a:buChar char="Ø"/>
            </a:pPr>
            <a:r>
              <a:rPr lang="en-GB" dirty="0" smtClean="0"/>
              <a:t>So how can the PV system be structured to enable/ensure safe use?</a:t>
            </a:r>
            <a:endParaRPr lang="en-GB" dirty="0" smtClean="0">
              <a:latin typeface="Arial" panose="020B0604020202020204" pitchFamily="34" charset="0"/>
              <a:cs typeface="Times New Roman" panose="02020603050405020304" pitchFamily="18" charset="0"/>
            </a:endParaRPr>
          </a:p>
          <a:p>
            <a:pPr lvl="0">
              <a:buFont typeface="Wingdings" panose="05000000000000000000" pitchFamily="2" charset="2"/>
              <a:buChar char="Ø"/>
            </a:pPr>
            <a:r>
              <a:rPr lang="hu-HU" dirty="0"/>
              <a:t>Can pharma companies even collect enough </a:t>
            </a:r>
            <a:r>
              <a:rPr lang="hu-HU" dirty="0" smtClean="0"/>
              <a:t>data</a:t>
            </a:r>
            <a:r>
              <a:rPr lang="en-GB" baseline="30000" dirty="0" smtClean="0"/>
              <a:t>1</a:t>
            </a:r>
            <a:r>
              <a:rPr lang="hu-HU" dirty="0" smtClean="0"/>
              <a:t>, </a:t>
            </a:r>
            <a:r>
              <a:rPr lang="hu-HU" dirty="0"/>
              <a:t>especially in the post-marketing environment to</a:t>
            </a:r>
            <a:r>
              <a:rPr lang="hu-HU" dirty="0" smtClean="0"/>
              <a:t>:</a:t>
            </a:r>
            <a:endParaRPr lang="en-GB" dirty="0" smtClean="0"/>
          </a:p>
        </p:txBody>
      </p:sp>
      <p:sp>
        <p:nvSpPr>
          <p:cNvPr id="4" name="Title 3"/>
          <p:cNvSpPr>
            <a:spLocks noGrp="1"/>
          </p:cNvSpPr>
          <p:nvPr>
            <p:ph type="title"/>
          </p:nvPr>
        </p:nvSpPr>
        <p:spPr>
          <a:xfrm>
            <a:off x="677334" y="609600"/>
            <a:ext cx="8943744" cy="1320800"/>
          </a:xfrm>
        </p:spPr>
        <p:txBody>
          <a:bodyPr>
            <a:normAutofit fontScale="90000"/>
          </a:bodyPr>
          <a:lstStyle/>
          <a:p>
            <a:r>
              <a:rPr lang="en-GB" dirty="0" smtClean="0"/>
              <a:t>The challenge- </a:t>
            </a:r>
            <a:r>
              <a:rPr lang="hu-HU" dirty="0"/>
              <a:t>how many drugs are launched and then prescribed and/or used as authorised?</a:t>
            </a:r>
            <a:endParaRPr lang="en-GB" dirty="0"/>
          </a:p>
        </p:txBody>
      </p:sp>
      <p:sp>
        <p:nvSpPr>
          <p:cNvPr id="6" name="Content Placeholder 4"/>
          <p:cNvSpPr txBox="1">
            <a:spLocks/>
          </p:cNvSpPr>
          <p:nvPr/>
        </p:nvSpPr>
        <p:spPr>
          <a:xfrm>
            <a:off x="822002" y="3411325"/>
            <a:ext cx="4327203" cy="88900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buFont typeface="Courier New" panose="02070309020205020404" pitchFamily="49" charset="0"/>
              <a:buChar char="o"/>
            </a:pPr>
            <a:r>
              <a:rPr lang="hu-HU" dirty="0" smtClean="0">
                <a:latin typeface="Arial" panose="020B0604020202020204" pitchFamily="34" charset="0"/>
                <a:ea typeface="Times New Roman" panose="02020603050405020304" pitchFamily="18" charset="0"/>
                <a:cs typeface="Times New Roman" panose="02020603050405020304" pitchFamily="18" charset="0"/>
              </a:rPr>
              <a:t>Determine that presciber and patient behaviour</a:t>
            </a:r>
            <a:r>
              <a:rPr lang="en-GB" dirty="0" smtClean="0">
                <a:latin typeface="Arial" panose="020B0604020202020204" pitchFamily="34" charset="0"/>
                <a:ea typeface="Times New Roman" panose="02020603050405020304" pitchFamily="18" charset="0"/>
                <a:cs typeface="Times New Roman" panose="02020603050405020304" pitchFamily="18" charset="0"/>
              </a:rPr>
              <a:t>s</a:t>
            </a:r>
            <a:r>
              <a:rPr lang="hu-HU" dirty="0" smtClean="0">
                <a:latin typeface="Arial" panose="020B0604020202020204" pitchFamily="34" charset="0"/>
                <a:ea typeface="Times New Roman" panose="02020603050405020304" pitchFamily="18" charset="0"/>
                <a:cs typeface="Times New Roman" panose="02020603050405020304" pitchFamily="18" charset="0"/>
              </a:rPr>
              <a:t> support safe use of the product?</a:t>
            </a:r>
            <a:endParaRPr lang="en-GB" dirty="0" smtClean="0">
              <a:latin typeface="Arial" panose="020B0604020202020204" pitchFamily="34" charset="0"/>
              <a:ea typeface="Times New Roman" panose="02020603050405020304" pitchFamily="18" charset="0"/>
              <a:cs typeface="Times New Roman" panose="02020603050405020304" pitchFamily="18" charset="0"/>
            </a:endParaRPr>
          </a:p>
          <a:p>
            <a:pPr>
              <a:buFont typeface="Symbol" panose="05050102010706020507" pitchFamily="18" charset="2"/>
              <a:buChar char=""/>
            </a:pPr>
            <a:endParaRPr lang="en-GB" dirty="0"/>
          </a:p>
        </p:txBody>
      </p:sp>
      <p:sp>
        <p:nvSpPr>
          <p:cNvPr id="7" name="Content Placeholder 4"/>
          <p:cNvSpPr txBox="1">
            <a:spLocks/>
          </p:cNvSpPr>
          <p:nvPr/>
        </p:nvSpPr>
        <p:spPr>
          <a:xfrm>
            <a:off x="4905683" y="3387577"/>
            <a:ext cx="4715395" cy="83157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buFont typeface="Courier New" panose="02070309020205020404" pitchFamily="49" charset="0"/>
              <a:buChar char="o"/>
            </a:pPr>
            <a:r>
              <a:rPr lang="en-GB" dirty="0" smtClean="0">
                <a:latin typeface="Arial" panose="020B0604020202020204" pitchFamily="34" charset="0"/>
                <a:ea typeface="Times New Roman" panose="02020603050405020304" pitchFamily="18" charset="0"/>
                <a:cs typeface="Times New Roman" panose="02020603050405020304" pitchFamily="18" charset="0"/>
              </a:rPr>
              <a:t>Yes, although difficult this can be achieved through proactive risk management planning</a:t>
            </a:r>
          </a:p>
        </p:txBody>
      </p:sp>
      <p:sp>
        <p:nvSpPr>
          <p:cNvPr id="8" name="Content Placeholder 4"/>
          <p:cNvSpPr txBox="1">
            <a:spLocks/>
          </p:cNvSpPr>
          <p:nvPr/>
        </p:nvSpPr>
        <p:spPr>
          <a:xfrm>
            <a:off x="822003" y="5022574"/>
            <a:ext cx="4327203" cy="23853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buFont typeface="Courier New" panose="02070309020205020404" pitchFamily="49" charset="0"/>
              <a:buChar char="o"/>
            </a:pPr>
            <a:r>
              <a:rPr lang="hu-HU" dirty="0" smtClean="0">
                <a:latin typeface="Arial" panose="020B0604020202020204" pitchFamily="34" charset="0"/>
                <a:ea typeface="Times New Roman" panose="02020603050405020304" pitchFamily="18" charset="0"/>
                <a:cs typeface="Times New Roman" panose="02020603050405020304" pitchFamily="18" charset="0"/>
              </a:rPr>
              <a:t>Allow them to act quickly to address safety </a:t>
            </a:r>
            <a:r>
              <a:rPr lang="en-GB" dirty="0" smtClean="0">
                <a:latin typeface="Arial" panose="020B0604020202020204" pitchFamily="34" charset="0"/>
                <a:ea typeface="Times New Roman" panose="02020603050405020304" pitchFamily="18" charset="0"/>
                <a:cs typeface="Times New Roman" panose="02020603050405020304" pitchFamily="18" charset="0"/>
              </a:rPr>
              <a:t>signals </a:t>
            </a:r>
            <a:r>
              <a:rPr lang="hu-HU" dirty="0" smtClean="0">
                <a:latin typeface="Arial" panose="020B0604020202020204" pitchFamily="34" charset="0"/>
                <a:ea typeface="Times New Roman" panose="02020603050405020304" pitchFamily="18" charset="0"/>
                <a:cs typeface="Times New Roman" panose="02020603050405020304" pitchFamily="18" charset="0"/>
              </a:rPr>
              <a:t>that emerge after a drug has been approved?</a:t>
            </a:r>
            <a:endParaRPr lang="en-GB" dirty="0" smtClean="0">
              <a:latin typeface="Arial" panose="020B0604020202020204" pitchFamily="34" charset="0"/>
              <a:ea typeface="Times New Roman" panose="02020603050405020304" pitchFamily="18" charset="0"/>
              <a:cs typeface="Times New Roman" panose="02020603050405020304" pitchFamily="18" charset="0"/>
            </a:endParaRPr>
          </a:p>
          <a:p>
            <a:pPr>
              <a:buFont typeface="Symbol" panose="05050102010706020507" pitchFamily="18" charset="2"/>
              <a:buChar char=""/>
            </a:pPr>
            <a:endParaRPr lang="en-GB" dirty="0"/>
          </a:p>
        </p:txBody>
      </p:sp>
      <p:sp>
        <p:nvSpPr>
          <p:cNvPr id="9" name="Content Placeholder 4"/>
          <p:cNvSpPr txBox="1">
            <a:spLocks/>
          </p:cNvSpPr>
          <p:nvPr/>
        </p:nvSpPr>
        <p:spPr>
          <a:xfrm>
            <a:off x="822003" y="4330698"/>
            <a:ext cx="4327203" cy="6615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buFont typeface="Courier New" panose="02070309020205020404" pitchFamily="49" charset="0"/>
              <a:buChar char="o"/>
            </a:pPr>
            <a:r>
              <a:rPr lang="hu-HU" dirty="0" smtClean="0">
                <a:latin typeface="Arial" panose="020B0604020202020204" pitchFamily="34" charset="0"/>
                <a:ea typeface="Times New Roman" panose="02020603050405020304" pitchFamily="18" charset="0"/>
                <a:cs typeface="Times New Roman" panose="02020603050405020304" pitchFamily="18" charset="0"/>
              </a:rPr>
              <a:t>Make the right conclusions based on the available data?</a:t>
            </a:r>
            <a:endParaRPr lang="en-GB" dirty="0" smtClean="0">
              <a:latin typeface="Arial" panose="020B0604020202020204" pitchFamily="34" charset="0"/>
              <a:ea typeface="Times New Roman" panose="02020603050405020304" pitchFamily="18" charset="0"/>
              <a:cs typeface="Times New Roman" panose="02020603050405020304" pitchFamily="18" charset="0"/>
            </a:endParaRPr>
          </a:p>
          <a:p>
            <a:pPr>
              <a:buFont typeface="Symbol" panose="05050102010706020507" pitchFamily="18" charset="2"/>
              <a:buChar char=""/>
            </a:pPr>
            <a:endParaRPr lang="en-GB" dirty="0"/>
          </a:p>
        </p:txBody>
      </p:sp>
      <p:sp>
        <p:nvSpPr>
          <p:cNvPr id="10" name="Content Placeholder 4"/>
          <p:cNvSpPr txBox="1">
            <a:spLocks/>
          </p:cNvSpPr>
          <p:nvPr/>
        </p:nvSpPr>
        <p:spPr>
          <a:xfrm>
            <a:off x="4905683" y="4313575"/>
            <a:ext cx="4715395" cy="83157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buFont typeface="Courier New" panose="02070309020205020404" pitchFamily="49" charset="0"/>
              <a:buChar char="o"/>
            </a:pPr>
            <a:r>
              <a:rPr lang="en-GB" dirty="0" smtClean="0">
                <a:latin typeface="Arial" panose="020B0604020202020204" pitchFamily="34" charset="0"/>
                <a:ea typeface="Times New Roman" panose="02020603050405020304" pitchFamily="18" charset="0"/>
                <a:cs typeface="Times New Roman" panose="02020603050405020304" pitchFamily="18" charset="0"/>
              </a:rPr>
              <a:t>Yes, with an appropriate PV system</a:t>
            </a:r>
            <a:r>
              <a:rPr lang="en-GB" baseline="30000" dirty="0" smtClean="0">
                <a:latin typeface="Arial" panose="020B0604020202020204" pitchFamily="34" charset="0"/>
                <a:ea typeface="Times New Roman" panose="02020603050405020304" pitchFamily="18" charset="0"/>
                <a:cs typeface="Times New Roman" panose="02020603050405020304" pitchFamily="18" charset="0"/>
              </a:rPr>
              <a:t>2</a:t>
            </a:r>
            <a:r>
              <a:rPr lang="en-GB" dirty="0" smtClean="0">
                <a:latin typeface="Arial" panose="020B0604020202020204" pitchFamily="34" charset="0"/>
                <a:ea typeface="Times New Roman" panose="02020603050405020304" pitchFamily="18" charset="0"/>
                <a:cs typeface="Times New Roman" panose="02020603050405020304" pitchFamily="18" charset="0"/>
              </a:rPr>
              <a:t> and analytics and dashboards</a:t>
            </a:r>
            <a:r>
              <a:rPr lang="en-GB" baseline="30000" dirty="0" smtClean="0">
                <a:latin typeface="Arial" panose="020B0604020202020204" pitchFamily="34" charset="0"/>
                <a:ea typeface="Times New Roman" panose="02020603050405020304" pitchFamily="18" charset="0"/>
                <a:cs typeface="Times New Roman" panose="02020603050405020304" pitchFamily="18" charset="0"/>
              </a:rPr>
              <a:t>3</a:t>
            </a:r>
            <a:r>
              <a:rPr lang="en-GB" dirty="0" smtClean="0">
                <a:latin typeface="Arial" panose="020B0604020202020204" pitchFamily="34" charset="0"/>
                <a:ea typeface="Times New Roman" panose="02020603050405020304" pitchFamily="18" charset="0"/>
                <a:cs typeface="Times New Roman" panose="02020603050405020304" pitchFamily="18" charset="0"/>
              </a:rPr>
              <a:t> in place</a:t>
            </a:r>
          </a:p>
        </p:txBody>
      </p:sp>
      <p:sp>
        <p:nvSpPr>
          <p:cNvPr id="11" name="Content Placeholder 4"/>
          <p:cNvSpPr txBox="1">
            <a:spLocks/>
          </p:cNvSpPr>
          <p:nvPr/>
        </p:nvSpPr>
        <p:spPr>
          <a:xfrm>
            <a:off x="4938332" y="5035822"/>
            <a:ext cx="4682746" cy="83157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buFont typeface="Courier New" panose="02070309020205020404" pitchFamily="49" charset="0"/>
              <a:buChar char="o"/>
            </a:pPr>
            <a:r>
              <a:rPr lang="en-GB" dirty="0" smtClean="0">
                <a:latin typeface="Arial" panose="020B0604020202020204" pitchFamily="34" charset="0"/>
                <a:ea typeface="Times New Roman" panose="02020603050405020304" pitchFamily="18" charset="0"/>
                <a:cs typeface="Times New Roman" panose="02020603050405020304" pitchFamily="18" charset="0"/>
              </a:rPr>
              <a:t>Yes, through coordination and collaboration with the authorities and other stakeholders</a:t>
            </a:r>
            <a:r>
              <a:rPr lang="en-GB" baseline="30000" dirty="0" smtClean="0">
                <a:latin typeface="Arial" panose="020B0604020202020204" pitchFamily="34" charset="0"/>
                <a:ea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58835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68867" y="2021947"/>
            <a:ext cx="8596668" cy="1045300"/>
          </a:xfrm>
        </p:spPr>
        <p:txBody>
          <a:bodyPr>
            <a:normAutofit/>
          </a:bodyPr>
          <a:lstStyle/>
          <a:p>
            <a:pPr>
              <a:buFont typeface="Wingdings" panose="05000000000000000000" pitchFamily="2" charset="2"/>
              <a:buChar char="Ø"/>
            </a:pPr>
            <a:r>
              <a:rPr lang="hu-HU" dirty="0"/>
              <a:t>Compliance is the minimum standard, not the gold </a:t>
            </a:r>
            <a:r>
              <a:rPr lang="hu-HU" dirty="0" smtClean="0"/>
              <a:t>standard</a:t>
            </a:r>
            <a:endParaRPr lang="en-GB" dirty="0" smtClean="0"/>
          </a:p>
          <a:p>
            <a:pPr>
              <a:buFont typeface="Wingdings" panose="05000000000000000000" pitchFamily="2" charset="2"/>
              <a:buChar char="Ø"/>
            </a:pPr>
            <a:r>
              <a:rPr lang="en-GB" dirty="0" smtClean="0">
                <a:latin typeface="Arial" panose="020B0604020202020204" pitchFamily="34" charset="0"/>
                <a:ea typeface="Times New Roman" panose="02020603050405020304" pitchFamily="18" charset="0"/>
                <a:cs typeface="Times New Roman" panose="02020603050405020304" pitchFamily="18" charset="0"/>
              </a:rPr>
              <a:t>W</a:t>
            </a:r>
            <a:r>
              <a:rPr lang="hu-HU" dirty="0">
                <a:latin typeface="Arial" panose="020B0604020202020204" pitchFamily="34" charset="0"/>
                <a:ea typeface="Times New Roman" panose="02020603050405020304" pitchFamily="18" charset="0"/>
                <a:cs typeface="Times New Roman" panose="02020603050405020304" pitchFamily="18" charset="0"/>
              </a:rPr>
              <a:t>hat should be done and what can be done by pharma to improve </a:t>
            </a:r>
            <a:r>
              <a:rPr lang="hu-HU" dirty="0" smtClean="0">
                <a:latin typeface="Arial" panose="020B0604020202020204" pitchFamily="34" charset="0"/>
                <a:ea typeface="Times New Roman" panose="02020603050405020304" pitchFamily="18" charset="0"/>
                <a:cs typeface="Times New Roman" panose="02020603050405020304" pitchFamily="18" charset="0"/>
              </a:rPr>
              <a:t>PV</a:t>
            </a:r>
            <a:r>
              <a:rPr lang="en-GB" dirty="0" smtClean="0">
                <a:latin typeface="Arial" panose="020B0604020202020204" pitchFamily="34" charset="0"/>
                <a:ea typeface="Times New Roman" panose="02020603050405020304" pitchFamily="18" charset="0"/>
                <a:cs typeface="Times New Roman" panose="02020603050405020304" pitchFamily="18" charset="0"/>
              </a:rPr>
              <a:t> to balance the needs of the business and that of legislation</a:t>
            </a:r>
            <a:r>
              <a:rPr lang="hu-HU" dirty="0" smtClean="0">
                <a:latin typeface="Arial" panose="020B0604020202020204" pitchFamily="34" charset="0"/>
                <a:ea typeface="Times New Roman" panose="02020603050405020304" pitchFamily="18" charset="0"/>
                <a:cs typeface="Times New Roman" panose="02020603050405020304" pitchFamily="18" charset="0"/>
              </a:rPr>
              <a:t>?</a:t>
            </a:r>
            <a:endParaRPr lang="en-GB" dirty="0" smtClean="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677334" y="609600"/>
            <a:ext cx="8874170" cy="1320800"/>
          </a:xfrm>
        </p:spPr>
        <p:txBody>
          <a:bodyPr>
            <a:normAutofit fontScale="90000"/>
          </a:bodyPr>
          <a:lstStyle/>
          <a:p>
            <a:pPr lvl="0"/>
            <a:r>
              <a:rPr lang="en-GB" dirty="0"/>
              <a:t>Compliance with recent legislative changes undoubtedly </a:t>
            </a:r>
            <a:r>
              <a:rPr lang="en-GB" dirty="0" smtClean="0"/>
              <a:t>helps… But i</a:t>
            </a:r>
            <a:r>
              <a:rPr lang="en-GB" dirty="0" smtClean="0">
                <a:latin typeface="Arial" panose="020B0604020202020204" pitchFamily="34" charset="0"/>
                <a:ea typeface="Times New Roman" panose="02020603050405020304" pitchFamily="18" charset="0"/>
                <a:cs typeface="Times New Roman" panose="02020603050405020304" pitchFamily="18" charset="0"/>
              </a:rPr>
              <a:t>s </a:t>
            </a:r>
            <a:r>
              <a:rPr lang="en-GB" dirty="0">
                <a:latin typeface="Arial" panose="020B0604020202020204" pitchFamily="34" charset="0"/>
                <a:ea typeface="Times New Roman" panose="02020603050405020304" pitchFamily="18" charset="0"/>
                <a:cs typeface="Times New Roman" panose="02020603050405020304" pitchFamily="18" charset="0"/>
              </a:rPr>
              <a:t>compliance enough</a:t>
            </a:r>
            <a:r>
              <a:rPr lang="en-GB" dirty="0" smtClean="0">
                <a:latin typeface="Arial" panose="020B0604020202020204" pitchFamily="34" charset="0"/>
                <a:ea typeface="Times New Roman" panose="02020603050405020304" pitchFamily="18" charset="0"/>
                <a:cs typeface="Times New Roman" panose="02020603050405020304" pitchFamily="18" charset="0"/>
              </a:rPr>
              <a:t>?</a:t>
            </a:r>
            <a:endParaRPr lang="en-GB" dirty="0"/>
          </a:p>
        </p:txBody>
      </p:sp>
      <p:sp>
        <p:nvSpPr>
          <p:cNvPr id="3" name="Rectangle 2"/>
          <p:cNvSpPr/>
          <p:nvPr/>
        </p:nvSpPr>
        <p:spPr>
          <a:xfrm rot="20698782">
            <a:off x="6298100" y="4308033"/>
            <a:ext cx="3200400" cy="181815"/>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Isosceles Triangle 5"/>
          <p:cNvSpPr/>
          <p:nvPr/>
        </p:nvSpPr>
        <p:spPr>
          <a:xfrm>
            <a:off x="7658849" y="4498917"/>
            <a:ext cx="646044" cy="805070"/>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rot="20770727">
            <a:off x="6117855" y="3825097"/>
            <a:ext cx="1530626" cy="369332"/>
          </a:xfrm>
          <a:prstGeom prst="rect">
            <a:avLst/>
          </a:prstGeom>
          <a:noFill/>
        </p:spPr>
        <p:txBody>
          <a:bodyPr wrap="square" rtlCol="0">
            <a:spAutoFit/>
          </a:bodyPr>
          <a:lstStyle/>
          <a:p>
            <a:r>
              <a:rPr lang="en-GB" dirty="0" smtClean="0"/>
              <a:t>Cost-cutting</a:t>
            </a:r>
            <a:endParaRPr lang="en-GB" dirty="0"/>
          </a:p>
        </p:txBody>
      </p:sp>
      <p:sp>
        <p:nvSpPr>
          <p:cNvPr id="8" name="TextBox 7"/>
          <p:cNvSpPr txBox="1"/>
          <p:nvPr/>
        </p:nvSpPr>
        <p:spPr>
          <a:xfrm rot="20734764">
            <a:off x="6220057" y="4143987"/>
            <a:ext cx="1530626" cy="369332"/>
          </a:xfrm>
          <a:prstGeom prst="rect">
            <a:avLst/>
          </a:prstGeom>
          <a:noFill/>
        </p:spPr>
        <p:txBody>
          <a:bodyPr wrap="square" rtlCol="0">
            <a:spAutoFit/>
          </a:bodyPr>
          <a:lstStyle/>
          <a:p>
            <a:r>
              <a:rPr lang="en-GB" dirty="0" smtClean="0"/>
              <a:t>Resource</a:t>
            </a:r>
            <a:endParaRPr lang="en-GB" dirty="0"/>
          </a:p>
        </p:txBody>
      </p:sp>
      <p:sp>
        <p:nvSpPr>
          <p:cNvPr id="9" name="TextBox 8"/>
          <p:cNvSpPr txBox="1"/>
          <p:nvPr/>
        </p:nvSpPr>
        <p:spPr>
          <a:xfrm rot="20770727">
            <a:off x="7896798" y="3372014"/>
            <a:ext cx="1530626" cy="369332"/>
          </a:xfrm>
          <a:prstGeom prst="rect">
            <a:avLst/>
          </a:prstGeom>
          <a:noFill/>
        </p:spPr>
        <p:txBody>
          <a:bodyPr wrap="square" rtlCol="0">
            <a:spAutoFit/>
          </a:bodyPr>
          <a:lstStyle/>
          <a:p>
            <a:r>
              <a:rPr lang="en-GB" dirty="0" smtClean="0"/>
              <a:t>Compliance</a:t>
            </a:r>
            <a:endParaRPr lang="en-GB" dirty="0"/>
          </a:p>
        </p:txBody>
      </p:sp>
      <p:sp>
        <p:nvSpPr>
          <p:cNvPr id="10" name="TextBox 9"/>
          <p:cNvSpPr txBox="1"/>
          <p:nvPr/>
        </p:nvSpPr>
        <p:spPr>
          <a:xfrm rot="20734764">
            <a:off x="7999000" y="3690904"/>
            <a:ext cx="1530626" cy="369332"/>
          </a:xfrm>
          <a:prstGeom prst="rect">
            <a:avLst/>
          </a:prstGeom>
          <a:noFill/>
        </p:spPr>
        <p:txBody>
          <a:bodyPr wrap="square" rtlCol="0">
            <a:spAutoFit/>
          </a:bodyPr>
          <a:lstStyle/>
          <a:p>
            <a:r>
              <a:rPr lang="en-GB" dirty="0" smtClean="0"/>
              <a:t>Efficiency</a:t>
            </a:r>
            <a:endParaRPr lang="en-GB" dirty="0"/>
          </a:p>
        </p:txBody>
      </p:sp>
      <p:sp>
        <p:nvSpPr>
          <p:cNvPr id="11" name="TextBox 10"/>
          <p:cNvSpPr txBox="1"/>
          <p:nvPr/>
        </p:nvSpPr>
        <p:spPr>
          <a:xfrm rot="20770727">
            <a:off x="6031715" y="3501614"/>
            <a:ext cx="1530626" cy="369332"/>
          </a:xfrm>
          <a:prstGeom prst="rect">
            <a:avLst/>
          </a:prstGeom>
          <a:noFill/>
        </p:spPr>
        <p:txBody>
          <a:bodyPr wrap="square" rtlCol="0">
            <a:spAutoFit/>
          </a:bodyPr>
          <a:lstStyle/>
          <a:p>
            <a:r>
              <a:rPr lang="en-GB" b="1" u="sng" dirty="0" smtClean="0"/>
              <a:t>Business</a:t>
            </a:r>
            <a:endParaRPr lang="en-GB" b="1" u="sng" dirty="0"/>
          </a:p>
        </p:txBody>
      </p:sp>
      <p:sp>
        <p:nvSpPr>
          <p:cNvPr id="12" name="TextBox 11"/>
          <p:cNvSpPr txBox="1"/>
          <p:nvPr/>
        </p:nvSpPr>
        <p:spPr>
          <a:xfrm rot="20770727">
            <a:off x="7810658" y="3048531"/>
            <a:ext cx="1530626" cy="369332"/>
          </a:xfrm>
          <a:prstGeom prst="rect">
            <a:avLst/>
          </a:prstGeom>
          <a:noFill/>
        </p:spPr>
        <p:txBody>
          <a:bodyPr wrap="square" rtlCol="0">
            <a:spAutoFit/>
          </a:bodyPr>
          <a:lstStyle/>
          <a:p>
            <a:r>
              <a:rPr lang="en-GB" b="1" u="sng" dirty="0" smtClean="0"/>
              <a:t>Legislation</a:t>
            </a:r>
            <a:endParaRPr lang="en-GB" b="1" u="sng" dirty="0"/>
          </a:p>
        </p:txBody>
      </p:sp>
      <p:sp>
        <p:nvSpPr>
          <p:cNvPr id="13" name="Content Placeholder 4"/>
          <p:cNvSpPr txBox="1">
            <a:spLocks/>
          </p:cNvSpPr>
          <p:nvPr/>
        </p:nvSpPr>
        <p:spPr>
          <a:xfrm>
            <a:off x="677334" y="3067247"/>
            <a:ext cx="5332424" cy="282665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hu-HU" dirty="0"/>
              <a:t>Compliance and design of robust PV systems can be a major challenge to pharmaceutical </a:t>
            </a:r>
            <a:r>
              <a:rPr lang="hu-HU" dirty="0" smtClean="0"/>
              <a:t>companies</a:t>
            </a:r>
            <a:endParaRPr lang="en-GB" dirty="0" smtClean="0"/>
          </a:p>
          <a:p>
            <a:pPr>
              <a:buFont typeface="Wingdings" panose="05000000000000000000" pitchFamily="2" charset="2"/>
              <a:buChar char="Ø"/>
            </a:pPr>
            <a:r>
              <a:rPr lang="en-GB" dirty="0" smtClean="0"/>
              <a:t>Balance can be achieved through cost-of quality</a:t>
            </a:r>
            <a:r>
              <a:rPr lang="en-GB" baseline="30000" dirty="0" smtClean="0"/>
              <a:t>1</a:t>
            </a:r>
            <a:r>
              <a:rPr lang="en-GB" dirty="0" smtClean="0"/>
              <a:t>:</a:t>
            </a:r>
          </a:p>
          <a:p>
            <a:pPr lvl="1">
              <a:buFont typeface="Wingdings" panose="05000000000000000000" pitchFamily="2" charset="2"/>
              <a:buChar char="Ø"/>
            </a:pPr>
            <a:r>
              <a:rPr lang="en-GB" dirty="0">
                <a:latin typeface="Arial" panose="020B0604020202020204" pitchFamily="34" charset="0"/>
                <a:ea typeface="Times New Roman" panose="02020603050405020304" pitchFamily="18" charset="0"/>
                <a:cs typeface="Times New Roman" panose="02020603050405020304" pitchFamily="18" charset="0"/>
              </a:rPr>
              <a:t>Adoption of a right first time approach- i.e. cost-of quality</a:t>
            </a:r>
          </a:p>
          <a:p>
            <a:pPr lvl="1">
              <a:buFont typeface="Wingdings" panose="05000000000000000000" pitchFamily="2" charset="2"/>
              <a:buChar char="Ø"/>
            </a:pPr>
            <a:r>
              <a:rPr lang="en-GB" dirty="0" smtClean="0">
                <a:latin typeface="Arial" panose="020B0604020202020204" pitchFamily="34" charset="0"/>
                <a:ea typeface="Times New Roman" panose="02020603050405020304" pitchFamily="18" charset="0"/>
                <a:cs typeface="Times New Roman" panose="02020603050405020304" pitchFamily="18" charset="0"/>
              </a:rPr>
              <a:t>Design and management of effective PV Quality Systems and business-process management</a:t>
            </a:r>
            <a:r>
              <a:rPr lang="en-GB" baseline="30000" dirty="0" smtClean="0">
                <a:latin typeface="Arial" panose="020B0604020202020204" pitchFamily="34" charset="0"/>
                <a:ea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207923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Industry is being challenged by the expectation for self-regulation*</a:t>
            </a:r>
            <a:endParaRPr lang="en-GB" dirty="0"/>
          </a:p>
        </p:txBody>
      </p:sp>
      <p:sp>
        <p:nvSpPr>
          <p:cNvPr id="7" name="Text Placeholder 6"/>
          <p:cNvSpPr>
            <a:spLocks noGrp="1"/>
          </p:cNvSpPr>
          <p:nvPr>
            <p:ph type="body" idx="1"/>
          </p:nvPr>
        </p:nvSpPr>
        <p:spPr/>
        <p:txBody>
          <a:bodyPr/>
          <a:lstStyle/>
          <a:p>
            <a:r>
              <a:rPr lang="en-GB" dirty="0" smtClean="0"/>
              <a:t>Exceeding compliance</a:t>
            </a:r>
            <a:endParaRPr lang="en-GB" dirty="0"/>
          </a:p>
        </p:txBody>
      </p:sp>
      <p:sp>
        <p:nvSpPr>
          <p:cNvPr id="8" name="Content Placeholder 7"/>
          <p:cNvSpPr>
            <a:spLocks noGrp="1"/>
          </p:cNvSpPr>
          <p:nvPr>
            <p:ph sz="half" idx="2"/>
          </p:nvPr>
        </p:nvSpPr>
        <p:spPr/>
        <p:txBody>
          <a:bodyPr/>
          <a:lstStyle/>
          <a:p>
            <a:r>
              <a:rPr lang="en-GB" dirty="0" smtClean="0"/>
              <a:t>Smarter PV system design</a:t>
            </a:r>
          </a:p>
          <a:p>
            <a:pPr lvl="1"/>
            <a:r>
              <a:rPr lang="en-GB" dirty="0" smtClean="0"/>
              <a:t>Integrated with partner functions</a:t>
            </a:r>
          </a:p>
          <a:p>
            <a:r>
              <a:rPr lang="en-GB" dirty="0" smtClean="0"/>
              <a:t>Process control methodology</a:t>
            </a:r>
          </a:p>
          <a:p>
            <a:pPr lvl="1"/>
            <a:r>
              <a:rPr lang="en-GB" dirty="0" smtClean="0"/>
              <a:t>Focuses on efficiency and process effectiveness</a:t>
            </a:r>
          </a:p>
          <a:p>
            <a:pPr lvl="1"/>
            <a:r>
              <a:rPr lang="en-GB" dirty="0" smtClean="0"/>
              <a:t>Compliance as an outcome, not a goal per se</a:t>
            </a:r>
          </a:p>
          <a:p>
            <a:pPr lvl="1"/>
            <a:r>
              <a:rPr lang="en-GB" dirty="0" smtClean="0"/>
              <a:t>Identifies real process/ quality objectives</a:t>
            </a:r>
          </a:p>
        </p:txBody>
      </p:sp>
      <p:sp>
        <p:nvSpPr>
          <p:cNvPr id="9" name="Text Placeholder 8"/>
          <p:cNvSpPr>
            <a:spLocks noGrp="1"/>
          </p:cNvSpPr>
          <p:nvPr>
            <p:ph type="body" sz="quarter" idx="3"/>
          </p:nvPr>
        </p:nvSpPr>
        <p:spPr/>
        <p:txBody>
          <a:bodyPr/>
          <a:lstStyle/>
          <a:p>
            <a:r>
              <a:rPr lang="en-GB" dirty="0" smtClean="0"/>
              <a:t>Investing in proactive PV</a:t>
            </a:r>
            <a:endParaRPr lang="en-GB" dirty="0"/>
          </a:p>
        </p:txBody>
      </p:sp>
      <p:sp>
        <p:nvSpPr>
          <p:cNvPr id="10" name="Content Placeholder 9"/>
          <p:cNvSpPr>
            <a:spLocks noGrp="1"/>
          </p:cNvSpPr>
          <p:nvPr>
            <p:ph sz="quarter" idx="4"/>
          </p:nvPr>
        </p:nvSpPr>
        <p:spPr/>
        <p:txBody>
          <a:bodyPr/>
          <a:lstStyle/>
          <a:p>
            <a:r>
              <a:rPr lang="en-GB" dirty="0" smtClean="0"/>
              <a:t>Increased data collection for new drugs &amp; new/potential risks</a:t>
            </a:r>
          </a:p>
          <a:p>
            <a:pPr lvl="1"/>
            <a:r>
              <a:rPr lang="en-GB" dirty="0" smtClean="0"/>
              <a:t>Risk-based approaches to data collection, follow-up and medical review**</a:t>
            </a:r>
          </a:p>
          <a:p>
            <a:pPr lvl="1"/>
            <a:r>
              <a:rPr lang="en-GB" dirty="0" smtClean="0"/>
              <a:t>Targeted questionnaires, additional interventions</a:t>
            </a:r>
          </a:p>
          <a:p>
            <a:pPr lvl="1"/>
            <a:r>
              <a:rPr lang="en-GB" dirty="0" smtClean="0"/>
              <a:t>Effective use of social media</a:t>
            </a:r>
          </a:p>
          <a:p>
            <a:r>
              <a:rPr lang="en-GB" dirty="0" smtClean="0"/>
              <a:t>Preparation of Development RMPs</a:t>
            </a:r>
          </a:p>
          <a:p>
            <a:r>
              <a:rPr lang="en-GB" dirty="0" smtClean="0"/>
              <a:t>Proactive portfolio review***</a:t>
            </a:r>
            <a:endParaRPr lang="en-GB" dirty="0"/>
          </a:p>
        </p:txBody>
      </p:sp>
    </p:spTree>
    <p:extLst>
      <p:ext uri="{BB962C8B-B14F-4D97-AF65-F5344CB8AC3E}">
        <p14:creationId xmlns:p14="http://schemas.microsoft.com/office/powerpoint/2010/main" val="272593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Beyond a robust PV QMS, industry is beginning to collaborate more</a:t>
            </a:r>
            <a:endParaRPr lang="en-GB" dirty="0"/>
          </a:p>
        </p:txBody>
      </p:sp>
      <p:graphicFrame>
        <p:nvGraphicFramePr>
          <p:cNvPr id="10" name="Diagram 9"/>
          <p:cNvGraphicFramePr/>
          <p:nvPr>
            <p:extLst>
              <p:ext uri="{D42A27DB-BD31-4B8C-83A1-F6EECF244321}">
                <p14:modId xmlns:p14="http://schemas.microsoft.com/office/powerpoint/2010/main" val="1098462453"/>
              </p:ext>
            </p:extLst>
          </p:nvPr>
        </p:nvGraphicFramePr>
        <p:xfrm>
          <a:off x="249951" y="1610139"/>
          <a:ext cx="8128000" cy="4408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Line Callout 1 (Accent Bar) 10"/>
          <p:cNvSpPr/>
          <p:nvPr/>
        </p:nvSpPr>
        <p:spPr>
          <a:xfrm>
            <a:off x="5834269" y="1769163"/>
            <a:ext cx="3866322" cy="805072"/>
          </a:xfrm>
          <a:prstGeom prst="accentCallout1">
            <a:avLst>
              <a:gd name="adj1" fmla="val 20855"/>
              <a:gd name="adj2" fmla="val -5107"/>
              <a:gd name="adj3" fmla="val 87904"/>
              <a:gd name="adj4" fmla="val -166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GB" sz="1500" dirty="0"/>
              <a:t>Committees e.g. MHRA Consultative Committee</a:t>
            </a:r>
          </a:p>
          <a:p>
            <a:pPr marL="285750" lvl="0" indent="-285750">
              <a:buFont typeface="Arial" panose="020B0604020202020204" pitchFamily="34" charset="0"/>
              <a:buChar char="•"/>
            </a:pPr>
            <a:r>
              <a:rPr lang="en-GB" sz="1500" dirty="0"/>
              <a:t>Input to </a:t>
            </a:r>
            <a:r>
              <a:rPr lang="en-GB" sz="1500" dirty="0" smtClean="0"/>
              <a:t>GVP legislation</a:t>
            </a:r>
            <a:r>
              <a:rPr lang="en-GB" sz="1500" baseline="30000" dirty="0" smtClean="0"/>
              <a:t>4</a:t>
            </a:r>
            <a:endParaRPr lang="en-GB" sz="1500" baseline="30000" dirty="0"/>
          </a:p>
        </p:txBody>
      </p:sp>
      <p:sp>
        <p:nvSpPr>
          <p:cNvPr id="13" name="Line Callout 1 (Accent Bar) 12"/>
          <p:cNvSpPr/>
          <p:nvPr/>
        </p:nvSpPr>
        <p:spPr>
          <a:xfrm>
            <a:off x="317893" y="2047944"/>
            <a:ext cx="1896109" cy="3483060"/>
          </a:xfrm>
          <a:prstGeom prst="accentCallout1">
            <a:avLst>
              <a:gd name="adj1" fmla="val 64563"/>
              <a:gd name="adj2" fmla="val 104307"/>
              <a:gd name="adj3" fmla="val 53809"/>
              <a:gd name="adj4" fmla="val 1302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buFont typeface="Arial" panose="020B0604020202020204" pitchFamily="34" charset="0"/>
              <a:buChar char="•"/>
            </a:pPr>
            <a:r>
              <a:rPr lang="en-GB" sz="1500" dirty="0"/>
              <a:t>Involvement with prescriber &amp; patient </a:t>
            </a:r>
            <a:r>
              <a:rPr lang="en-GB" sz="1500" dirty="0" smtClean="0"/>
              <a:t>groups</a:t>
            </a:r>
            <a:r>
              <a:rPr lang="en-GB" sz="1500" baseline="30000" dirty="0" smtClean="0"/>
              <a:t>1</a:t>
            </a:r>
            <a:endParaRPr lang="en-GB" sz="1500" baseline="30000" dirty="0"/>
          </a:p>
          <a:p>
            <a:pPr marL="179388" indent="-179388">
              <a:buFont typeface="Arial" panose="020B0604020202020204" pitchFamily="34" charset="0"/>
              <a:buChar char="•"/>
            </a:pPr>
            <a:r>
              <a:rPr lang="en-GB" sz="1500" dirty="0" smtClean="0"/>
              <a:t>High quality patient information</a:t>
            </a:r>
          </a:p>
          <a:p>
            <a:pPr marL="179388" indent="-179388">
              <a:buFont typeface="Arial" panose="020B0604020202020204" pitchFamily="34" charset="0"/>
              <a:buChar char="•"/>
            </a:pPr>
            <a:r>
              <a:rPr lang="en-GB" sz="1500" dirty="0" smtClean="0"/>
              <a:t>Focus on transparency &amp; trust</a:t>
            </a:r>
          </a:p>
          <a:p>
            <a:pPr marL="179388" indent="-179388">
              <a:buFont typeface="Arial" panose="020B0604020202020204" pitchFamily="34" charset="0"/>
              <a:buChar char="•"/>
            </a:pPr>
            <a:r>
              <a:rPr lang="en-GB" sz="1500" baseline="30000" dirty="0" smtClean="0"/>
              <a:t>2</a:t>
            </a:r>
            <a:r>
              <a:rPr lang="en-GB" sz="1500" dirty="0" smtClean="0"/>
              <a:t> Useful products- as perceived by patients</a:t>
            </a:r>
          </a:p>
          <a:p>
            <a:pPr marL="179388" indent="-179388">
              <a:buFont typeface="Arial" panose="020B0604020202020204" pitchFamily="34" charset="0"/>
              <a:buChar char="•"/>
            </a:pPr>
            <a:r>
              <a:rPr lang="en-GB" sz="1500" dirty="0" smtClean="0"/>
              <a:t>Use of patient-centric technology</a:t>
            </a:r>
            <a:r>
              <a:rPr lang="en-GB" sz="1500" baseline="30000" dirty="0" smtClean="0"/>
              <a:t>3</a:t>
            </a:r>
          </a:p>
        </p:txBody>
      </p:sp>
      <p:sp>
        <p:nvSpPr>
          <p:cNvPr id="6" name="Line Callout 1 (Accent Bar) 5"/>
          <p:cNvSpPr/>
          <p:nvPr/>
        </p:nvSpPr>
        <p:spPr>
          <a:xfrm>
            <a:off x="7201424" y="2951922"/>
            <a:ext cx="2610679" cy="2862470"/>
          </a:xfrm>
          <a:prstGeom prst="accentCallout1">
            <a:avLst>
              <a:gd name="adj1" fmla="val 20855"/>
              <a:gd name="adj2" fmla="val -5107"/>
              <a:gd name="adj3" fmla="val 30804"/>
              <a:gd name="adj4" fmla="val -183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GB" sz="1500" dirty="0" smtClean="0"/>
              <a:t>Creating </a:t>
            </a:r>
            <a:r>
              <a:rPr lang="en-GB" sz="1500" dirty="0"/>
              <a:t>partnerships to optimise </a:t>
            </a:r>
            <a:r>
              <a:rPr lang="en-GB" sz="1500" dirty="0" smtClean="0"/>
              <a:t>innovation</a:t>
            </a:r>
            <a:r>
              <a:rPr lang="en-GB" sz="1500" baseline="30000" dirty="0" smtClean="0"/>
              <a:t>5</a:t>
            </a:r>
            <a:endParaRPr lang="en-GB" sz="1500" baseline="30000" dirty="0"/>
          </a:p>
          <a:p>
            <a:pPr marL="742950" lvl="1" indent="-285750">
              <a:buFont typeface="Arial" panose="020B0604020202020204" pitchFamily="34" charset="0"/>
              <a:buChar char="•"/>
            </a:pPr>
            <a:r>
              <a:rPr lang="en-GB" sz="1500" dirty="0"/>
              <a:t>Reducing risk, increasing transparency and access to results</a:t>
            </a:r>
          </a:p>
          <a:p>
            <a:pPr marL="285750" indent="-285750">
              <a:buFont typeface="Arial" panose="020B0604020202020204" pitchFamily="34" charset="0"/>
              <a:buChar char="•"/>
            </a:pPr>
            <a:r>
              <a:rPr lang="en-GB" sz="1500" dirty="0"/>
              <a:t>Industry working groups e.g. EFPIA, ISOP, PIPA, </a:t>
            </a:r>
            <a:r>
              <a:rPr lang="en-GB" sz="1500" dirty="0" smtClean="0"/>
              <a:t>RQA</a:t>
            </a:r>
          </a:p>
          <a:p>
            <a:pPr marL="285750" indent="-285750">
              <a:buFont typeface="Arial" panose="020B0604020202020204" pitchFamily="34" charset="0"/>
              <a:buChar char="•"/>
            </a:pPr>
            <a:r>
              <a:rPr lang="en-GB" sz="1500" dirty="0" smtClean="0"/>
              <a:t>Creating partnerships to make products available to new territories</a:t>
            </a:r>
            <a:endParaRPr lang="en-GB" sz="1500" dirty="0"/>
          </a:p>
        </p:txBody>
      </p:sp>
    </p:spTree>
    <p:extLst>
      <p:ext uri="{BB962C8B-B14F-4D97-AF65-F5344CB8AC3E}">
        <p14:creationId xmlns:p14="http://schemas.microsoft.com/office/powerpoint/2010/main" val="98802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1" uiExpand="1" build="allAtOnce" animBg="1"/>
      <p:bldP spid="6"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4884</TotalTime>
  <Words>1765</Words>
  <Application>Microsoft Office PowerPoint</Application>
  <PresentationFormat>Custom</PresentationFormat>
  <Paragraphs>171</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About OMICS Group</vt:lpstr>
      <vt:lpstr>OMICS International Conferences</vt:lpstr>
      <vt:lpstr>TMC Pharma Services Role of pharma industries in the improvement of the PV system</vt:lpstr>
      <vt:lpstr>In spite of enhanced legislation and scrutiny, withdrawals &amp; fines continue</vt:lpstr>
      <vt:lpstr>… sadly pharma has a history of being rather reactive in nature</vt:lpstr>
      <vt:lpstr>The challenge- how many drugs are launched and then prescribed and/or used as authorised?</vt:lpstr>
      <vt:lpstr>Compliance with recent legislative changes undoubtedly helps… But is compliance enough?</vt:lpstr>
      <vt:lpstr>Industry is being challenged by the expectation for self-regulation*</vt:lpstr>
      <vt:lpstr>Beyond a robust PV QMS, industry is beginning to collaborate more</vt:lpstr>
      <vt:lpstr>4 major opportunities for pharma companies to improve PV system…</vt:lpstr>
      <vt:lpstr>TMC PV services</vt:lpstr>
      <vt:lpstr>Let us meet again..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Blondell</dc:creator>
  <cp:lastModifiedBy>pharmacovigilance</cp:lastModifiedBy>
  <cp:revision>211</cp:revision>
  <cp:lastPrinted>2014-10-13T15:17:48Z</cp:lastPrinted>
  <dcterms:created xsi:type="dcterms:W3CDTF">2014-10-07T11:16:52Z</dcterms:created>
  <dcterms:modified xsi:type="dcterms:W3CDTF">2015-08-17T10:11:31Z</dcterms:modified>
</cp:coreProperties>
</file>