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60" r:id="rId2"/>
  </p:sldMasterIdLst>
  <p:notesMasterIdLst>
    <p:notesMasterId r:id="rId26"/>
  </p:notesMasterIdLst>
  <p:handoutMasterIdLst>
    <p:handoutMasterId r:id="rId27"/>
  </p:handoutMasterIdLst>
  <p:sldIdLst>
    <p:sldId id="1416" r:id="rId3"/>
    <p:sldId id="1418" r:id="rId4"/>
    <p:sldId id="1314" r:id="rId5"/>
    <p:sldId id="1353" r:id="rId6"/>
    <p:sldId id="1403" r:id="rId7"/>
    <p:sldId id="1340" r:id="rId8"/>
    <p:sldId id="1357" r:id="rId9"/>
    <p:sldId id="1358" r:id="rId10"/>
    <p:sldId id="1361" r:id="rId11"/>
    <p:sldId id="1368" r:id="rId12"/>
    <p:sldId id="1362" r:id="rId13"/>
    <p:sldId id="1405" r:id="rId14"/>
    <p:sldId id="1404" r:id="rId15"/>
    <p:sldId id="1414" r:id="rId16"/>
    <p:sldId id="1415" r:id="rId17"/>
    <p:sldId id="1356" r:id="rId18"/>
    <p:sldId id="1367" r:id="rId19"/>
    <p:sldId id="1407" r:id="rId20"/>
    <p:sldId id="1411" r:id="rId21"/>
    <p:sldId id="1410" r:id="rId22"/>
    <p:sldId id="1406" r:id="rId23"/>
    <p:sldId id="1412" r:id="rId24"/>
    <p:sldId id="1413" r:id="rId25"/>
  </p:sldIdLst>
  <p:sldSz cx="9144000" cy="6858000" type="screen4x3"/>
  <p:notesSz cx="7010400" cy="9296400"/>
  <p:defaultTextStyle>
    <a:defPPr>
      <a:defRPr lang="en-US"/>
    </a:defPPr>
    <a:lvl1pPr algn="r" rtl="0" eaLnBrk="0" fontAlgn="base" hangingPunct="0">
      <a:spcBef>
        <a:spcPct val="0"/>
      </a:spcBef>
      <a:spcAft>
        <a:spcPct val="0"/>
      </a:spcAft>
      <a:defRPr sz="1600" kern="1200">
        <a:solidFill>
          <a:schemeClr val="tx1"/>
        </a:solidFill>
        <a:effectLst>
          <a:outerShdw blurRad="38100" dist="38100" dir="2700000" algn="tl">
            <a:srgbClr val="000000">
              <a:alpha val="43137"/>
            </a:srgbClr>
          </a:outerShdw>
        </a:effectLst>
        <a:latin typeface="Arial" pitchFamily="34" charset="0"/>
        <a:ea typeface="+mn-ea"/>
        <a:cs typeface="+mn-cs"/>
      </a:defRPr>
    </a:lvl1pPr>
    <a:lvl2pPr marL="457200" algn="r" rtl="0" eaLnBrk="0" fontAlgn="base" hangingPunct="0">
      <a:spcBef>
        <a:spcPct val="0"/>
      </a:spcBef>
      <a:spcAft>
        <a:spcPct val="0"/>
      </a:spcAft>
      <a:defRPr sz="1600" kern="1200">
        <a:solidFill>
          <a:schemeClr val="tx1"/>
        </a:solidFill>
        <a:effectLst>
          <a:outerShdw blurRad="38100" dist="38100" dir="2700000" algn="tl">
            <a:srgbClr val="000000">
              <a:alpha val="43137"/>
            </a:srgbClr>
          </a:outerShdw>
        </a:effectLst>
        <a:latin typeface="Arial" pitchFamily="34" charset="0"/>
        <a:ea typeface="+mn-ea"/>
        <a:cs typeface="+mn-cs"/>
      </a:defRPr>
    </a:lvl2pPr>
    <a:lvl3pPr marL="914400" algn="r" rtl="0" eaLnBrk="0" fontAlgn="base" hangingPunct="0">
      <a:spcBef>
        <a:spcPct val="0"/>
      </a:spcBef>
      <a:spcAft>
        <a:spcPct val="0"/>
      </a:spcAft>
      <a:defRPr sz="1600" kern="1200">
        <a:solidFill>
          <a:schemeClr val="tx1"/>
        </a:solidFill>
        <a:effectLst>
          <a:outerShdw blurRad="38100" dist="38100" dir="2700000" algn="tl">
            <a:srgbClr val="000000">
              <a:alpha val="43137"/>
            </a:srgbClr>
          </a:outerShdw>
        </a:effectLst>
        <a:latin typeface="Arial" pitchFamily="34" charset="0"/>
        <a:ea typeface="+mn-ea"/>
        <a:cs typeface="+mn-cs"/>
      </a:defRPr>
    </a:lvl3pPr>
    <a:lvl4pPr marL="1371600" algn="r" rtl="0" eaLnBrk="0" fontAlgn="base" hangingPunct="0">
      <a:spcBef>
        <a:spcPct val="0"/>
      </a:spcBef>
      <a:spcAft>
        <a:spcPct val="0"/>
      </a:spcAft>
      <a:defRPr sz="1600" kern="1200">
        <a:solidFill>
          <a:schemeClr val="tx1"/>
        </a:solidFill>
        <a:effectLst>
          <a:outerShdw blurRad="38100" dist="38100" dir="2700000" algn="tl">
            <a:srgbClr val="000000">
              <a:alpha val="43137"/>
            </a:srgbClr>
          </a:outerShdw>
        </a:effectLst>
        <a:latin typeface="Arial" pitchFamily="34" charset="0"/>
        <a:ea typeface="+mn-ea"/>
        <a:cs typeface="+mn-cs"/>
      </a:defRPr>
    </a:lvl4pPr>
    <a:lvl5pPr marL="1828800" algn="r" rtl="0" eaLnBrk="0" fontAlgn="base" hangingPunct="0">
      <a:spcBef>
        <a:spcPct val="0"/>
      </a:spcBef>
      <a:spcAft>
        <a:spcPct val="0"/>
      </a:spcAft>
      <a:defRPr sz="1600" kern="1200">
        <a:solidFill>
          <a:schemeClr val="tx1"/>
        </a:solidFill>
        <a:effectLst>
          <a:outerShdw blurRad="38100" dist="38100" dir="2700000" algn="tl">
            <a:srgbClr val="000000">
              <a:alpha val="43137"/>
            </a:srgbClr>
          </a:outerShdw>
        </a:effectLst>
        <a:latin typeface="Arial" pitchFamily="34" charset="0"/>
        <a:ea typeface="+mn-ea"/>
        <a:cs typeface="+mn-cs"/>
      </a:defRPr>
    </a:lvl5pPr>
    <a:lvl6pPr marL="2286000" algn="l" defTabSz="914400" rtl="0" eaLnBrk="1" latinLnBrk="0" hangingPunct="1">
      <a:defRPr sz="1600" kern="1200">
        <a:solidFill>
          <a:schemeClr val="tx1"/>
        </a:solidFill>
        <a:effectLst>
          <a:outerShdw blurRad="38100" dist="38100" dir="2700000" algn="tl">
            <a:srgbClr val="000000">
              <a:alpha val="43137"/>
            </a:srgbClr>
          </a:outerShdw>
        </a:effectLst>
        <a:latin typeface="Arial" pitchFamily="34" charset="0"/>
        <a:ea typeface="+mn-ea"/>
        <a:cs typeface="+mn-cs"/>
      </a:defRPr>
    </a:lvl6pPr>
    <a:lvl7pPr marL="2743200" algn="l" defTabSz="914400" rtl="0" eaLnBrk="1" latinLnBrk="0" hangingPunct="1">
      <a:defRPr sz="1600" kern="1200">
        <a:solidFill>
          <a:schemeClr val="tx1"/>
        </a:solidFill>
        <a:effectLst>
          <a:outerShdw blurRad="38100" dist="38100" dir="2700000" algn="tl">
            <a:srgbClr val="000000">
              <a:alpha val="43137"/>
            </a:srgbClr>
          </a:outerShdw>
        </a:effectLst>
        <a:latin typeface="Arial" pitchFamily="34" charset="0"/>
        <a:ea typeface="+mn-ea"/>
        <a:cs typeface="+mn-cs"/>
      </a:defRPr>
    </a:lvl7pPr>
    <a:lvl8pPr marL="3200400" algn="l" defTabSz="914400" rtl="0" eaLnBrk="1" latinLnBrk="0" hangingPunct="1">
      <a:defRPr sz="1600" kern="1200">
        <a:solidFill>
          <a:schemeClr val="tx1"/>
        </a:solidFill>
        <a:effectLst>
          <a:outerShdw blurRad="38100" dist="38100" dir="2700000" algn="tl">
            <a:srgbClr val="000000">
              <a:alpha val="43137"/>
            </a:srgbClr>
          </a:outerShdw>
        </a:effectLst>
        <a:latin typeface="Arial" pitchFamily="34" charset="0"/>
        <a:ea typeface="+mn-ea"/>
        <a:cs typeface="+mn-cs"/>
      </a:defRPr>
    </a:lvl8pPr>
    <a:lvl9pPr marL="3657600" algn="l" defTabSz="914400" rtl="0" eaLnBrk="1" latinLnBrk="0" hangingPunct="1">
      <a:defRPr sz="1600" kern="1200">
        <a:solidFill>
          <a:schemeClr val="tx1"/>
        </a:solidFill>
        <a:effectLst>
          <a:outerShdw blurRad="38100" dist="38100" dir="2700000" algn="tl">
            <a:srgbClr val="000000">
              <a:alpha val="43137"/>
            </a:srgbClr>
          </a:outerShdw>
        </a:effectLst>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9999"/>
    <a:srgbClr val="66FFFF"/>
    <a:srgbClr val="FF0000"/>
    <a:srgbClr val="FF3300"/>
    <a:srgbClr val="99CCFF"/>
    <a:srgbClr val="0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5044" autoAdjust="0"/>
    <p:restoredTop sz="98495" autoAdjust="0"/>
  </p:normalViewPr>
  <p:slideViewPr>
    <p:cSldViewPr snapToGrid="0">
      <p:cViewPr>
        <p:scale>
          <a:sx n="80" d="100"/>
          <a:sy n="80" d="100"/>
        </p:scale>
        <p:origin x="-1572" y="24"/>
      </p:cViewPr>
      <p:guideLst>
        <p:guide orient="horz" pos="216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3" d="100"/>
          <a:sy n="63" d="100"/>
        </p:scale>
        <p:origin x="-1906"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30384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3" tIns="46572" rIns="93143" bIns="46572" numCol="1" anchor="t" anchorCtr="0" compatLnSpc="1">
            <a:prstTxWarp prst="textNoShape">
              <a:avLst/>
            </a:prstTxWarp>
          </a:bodyPr>
          <a:lstStyle>
            <a:lvl1pPr algn="l" defTabSz="931863">
              <a:defRPr sz="1200">
                <a:effectLst>
                  <a:outerShdw blurRad="38100" dist="38100" dir="2700000" algn="tl">
                    <a:srgbClr val="C0C0C0"/>
                  </a:outerShdw>
                </a:effectLst>
                <a:latin typeface="Times New Roman" pitchFamily="18" charset="0"/>
              </a:defRPr>
            </a:lvl1pPr>
          </a:lstStyle>
          <a:p>
            <a:endParaRPr lang="en-US" altLang="en-US"/>
          </a:p>
        </p:txBody>
      </p:sp>
      <p:sp>
        <p:nvSpPr>
          <p:cNvPr id="374787" name="Rectangle 3"/>
          <p:cNvSpPr>
            <a:spLocks noGrp="1" noChangeArrowheads="1"/>
          </p:cNvSpPr>
          <p:nvPr>
            <p:ph type="dt" sz="quarter" idx="1"/>
          </p:nvPr>
        </p:nvSpPr>
        <p:spPr bwMode="auto">
          <a:xfrm>
            <a:off x="3971925" y="0"/>
            <a:ext cx="30384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3" tIns="46572" rIns="93143" bIns="46572" numCol="1" anchor="t" anchorCtr="0" compatLnSpc="1">
            <a:prstTxWarp prst="textNoShape">
              <a:avLst/>
            </a:prstTxWarp>
          </a:bodyPr>
          <a:lstStyle>
            <a:lvl1pPr defTabSz="931863">
              <a:defRPr sz="1200">
                <a:effectLst>
                  <a:outerShdw blurRad="38100" dist="38100" dir="2700000" algn="tl">
                    <a:srgbClr val="C0C0C0"/>
                  </a:outerShdw>
                </a:effectLst>
                <a:latin typeface="Times New Roman" pitchFamily="18" charset="0"/>
              </a:defRPr>
            </a:lvl1pPr>
          </a:lstStyle>
          <a:p>
            <a:endParaRPr lang="en-US" altLang="en-US"/>
          </a:p>
        </p:txBody>
      </p:sp>
      <p:sp>
        <p:nvSpPr>
          <p:cNvPr id="374788" name="Rectangle 4"/>
          <p:cNvSpPr>
            <a:spLocks noGrp="1" noChangeArrowheads="1"/>
          </p:cNvSpPr>
          <p:nvPr>
            <p:ph type="ftr" sz="quarter" idx="2"/>
          </p:nvPr>
        </p:nvSpPr>
        <p:spPr bwMode="auto">
          <a:xfrm>
            <a:off x="0" y="8813800"/>
            <a:ext cx="30384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3" tIns="46572" rIns="93143" bIns="46572" numCol="1" anchor="b" anchorCtr="0" compatLnSpc="1">
            <a:prstTxWarp prst="textNoShape">
              <a:avLst/>
            </a:prstTxWarp>
          </a:bodyPr>
          <a:lstStyle>
            <a:lvl1pPr algn="l" defTabSz="931863">
              <a:defRPr sz="1200">
                <a:effectLst>
                  <a:outerShdw blurRad="38100" dist="38100" dir="2700000" algn="tl">
                    <a:srgbClr val="C0C0C0"/>
                  </a:outerShdw>
                </a:effectLst>
                <a:latin typeface="Times New Roman" pitchFamily="18" charset="0"/>
              </a:defRPr>
            </a:lvl1pPr>
          </a:lstStyle>
          <a:p>
            <a:endParaRPr lang="en-US" altLang="en-US"/>
          </a:p>
        </p:txBody>
      </p:sp>
      <p:sp>
        <p:nvSpPr>
          <p:cNvPr id="374789" name="Rectangle 5"/>
          <p:cNvSpPr>
            <a:spLocks noGrp="1" noChangeArrowheads="1"/>
          </p:cNvSpPr>
          <p:nvPr>
            <p:ph type="sldNum" sz="quarter" idx="3"/>
          </p:nvPr>
        </p:nvSpPr>
        <p:spPr bwMode="auto">
          <a:xfrm>
            <a:off x="3971925" y="8813800"/>
            <a:ext cx="30384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3" tIns="46572" rIns="93143" bIns="46572" numCol="1" anchor="b" anchorCtr="0" compatLnSpc="1">
            <a:prstTxWarp prst="textNoShape">
              <a:avLst/>
            </a:prstTxWarp>
          </a:bodyPr>
          <a:lstStyle>
            <a:lvl1pPr defTabSz="931863">
              <a:defRPr sz="1200">
                <a:effectLst>
                  <a:outerShdw blurRad="38100" dist="38100" dir="2700000" algn="tl">
                    <a:srgbClr val="C0C0C0"/>
                  </a:outerShdw>
                </a:effectLst>
                <a:latin typeface="Times New Roman" pitchFamily="18" charset="0"/>
              </a:defRPr>
            </a:lvl1pPr>
          </a:lstStyle>
          <a:p>
            <a:fld id="{C51E6DBF-E44B-47FE-8003-35F07926FF03}" type="slidenum">
              <a:rPr lang="en-US" altLang="en-US"/>
              <a:pPr/>
              <a:t>‹#›</a:t>
            </a:fld>
            <a:endParaRPr lang="en-US" altLang="en-US"/>
          </a:p>
        </p:txBody>
      </p:sp>
    </p:spTree>
    <p:extLst>
      <p:ext uri="{BB962C8B-B14F-4D97-AF65-F5344CB8AC3E}">
        <p14:creationId xmlns:p14="http://schemas.microsoft.com/office/powerpoint/2010/main" val="3817576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3" tIns="46572" rIns="93143" bIns="46572" numCol="1" anchor="t" anchorCtr="0" compatLnSpc="1">
            <a:prstTxWarp prst="textNoShape">
              <a:avLst/>
            </a:prstTxWarp>
          </a:bodyPr>
          <a:lstStyle>
            <a:lvl1pPr algn="l" defTabSz="931863">
              <a:defRPr sz="1200">
                <a:effectLst/>
                <a:latin typeface="Times New Roman" pitchFamily="18" charset="0"/>
              </a:defRPr>
            </a:lvl1pPr>
          </a:lstStyle>
          <a:p>
            <a:endParaRPr lang="en-US" altLang="en-US"/>
          </a:p>
        </p:txBody>
      </p:sp>
      <p:sp>
        <p:nvSpPr>
          <p:cNvPr id="21507"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3" tIns="46572" rIns="93143" bIns="46572" numCol="1" anchor="t" anchorCtr="0" compatLnSpc="1">
            <a:prstTxWarp prst="textNoShape">
              <a:avLst/>
            </a:prstTxWarp>
          </a:bodyPr>
          <a:lstStyle>
            <a:lvl1pPr defTabSz="931863">
              <a:defRPr sz="1200">
                <a:effectLst/>
                <a:latin typeface="Times New Roman" pitchFamily="18" charset="0"/>
              </a:defRPr>
            </a:lvl1pPr>
          </a:lstStyle>
          <a:p>
            <a:endParaRPr lang="en-US" altLang="en-US"/>
          </a:p>
        </p:txBody>
      </p:sp>
      <p:sp>
        <p:nvSpPr>
          <p:cNvPr id="215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3" tIns="46572" rIns="93143" bIns="4657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10"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3" tIns="46572" rIns="93143" bIns="46572" numCol="1" anchor="b" anchorCtr="0" compatLnSpc="1">
            <a:prstTxWarp prst="textNoShape">
              <a:avLst/>
            </a:prstTxWarp>
          </a:bodyPr>
          <a:lstStyle>
            <a:lvl1pPr algn="l" defTabSz="931863">
              <a:defRPr sz="1200">
                <a:effectLst/>
                <a:latin typeface="Times New Roman" pitchFamily="18" charset="0"/>
              </a:defRPr>
            </a:lvl1pPr>
          </a:lstStyle>
          <a:p>
            <a:endParaRPr lang="en-US" altLang="en-US"/>
          </a:p>
        </p:txBody>
      </p:sp>
      <p:sp>
        <p:nvSpPr>
          <p:cNvPr id="21511"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3" tIns="46572" rIns="93143" bIns="46572" numCol="1" anchor="b" anchorCtr="0" compatLnSpc="1">
            <a:prstTxWarp prst="textNoShape">
              <a:avLst/>
            </a:prstTxWarp>
          </a:bodyPr>
          <a:lstStyle>
            <a:lvl1pPr defTabSz="931863">
              <a:defRPr sz="1200">
                <a:effectLst/>
                <a:latin typeface="Times New Roman" pitchFamily="18" charset="0"/>
              </a:defRPr>
            </a:lvl1pPr>
          </a:lstStyle>
          <a:p>
            <a:fld id="{0B944744-D3A3-48B4-BAFC-BCCE03E91D24}" type="slidenum">
              <a:rPr lang="en-US" altLang="en-US"/>
              <a:pPr/>
              <a:t>‹#›</a:t>
            </a:fld>
            <a:endParaRPr lang="en-US" altLang="en-US"/>
          </a:p>
        </p:txBody>
      </p:sp>
    </p:spTree>
    <p:extLst>
      <p:ext uri="{BB962C8B-B14F-4D97-AF65-F5344CB8AC3E}">
        <p14:creationId xmlns:p14="http://schemas.microsoft.com/office/powerpoint/2010/main" val="3226846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36439-9A9B-4F01-AAE8-727CC465BD47}" type="slidenum">
              <a:rPr lang="en-US" altLang="en-US"/>
              <a:pPr/>
              <a:t>3</a:t>
            </a:fld>
            <a:endParaRPr lang="en-US" altLang="en-US"/>
          </a:p>
        </p:txBody>
      </p:sp>
      <p:sp>
        <p:nvSpPr>
          <p:cNvPr id="2279426" name="Rectangle 2"/>
          <p:cNvSpPr>
            <a:spLocks noGrp="1" noRot="1" noChangeAspect="1" noChangeArrowheads="1" noTextEdit="1"/>
          </p:cNvSpPr>
          <p:nvPr>
            <p:ph type="sldImg"/>
          </p:nvPr>
        </p:nvSpPr>
        <p:spPr>
          <a:ln/>
        </p:spPr>
      </p:sp>
      <p:sp>
        <p:nvSpPr>
          <p:cNvPr id="2279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4A722-43A8-4836-BCCD-B696261A8CB2}" type="slidenum">
              <a:rPr lang="en-US" altLang="en-US"/>
              <a:pPr/>
              <a:t>15</a:t>
            </a:fld>
            <a:endParaRPr lang="en-US" alt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p:spPr>
        <p:txBody>
          <a:bodyPr lIns="93177" tIns="46589" rIns="93177" bIns="46589"/>
          <a:lstStyle/>
          <a:p>
            <a:pPr eaLnBrk="1" hangingPunct="1"/>
            <a:r>
              <a:rPr lang="en-US" altLang="en-US"/>
              <a:t>ABS </a:t>
            </a:r>
          </a:p>
          <a:p>
            <a:pPr eaLnBrk="1" hangingPunct="1"/>
            <a:r>
              <a:rPr lang="en-US" altLang="en-US"/>
              <a:t>3D systems </a:t>
            </a:r>
          </a:p>
          <a:p>
            <a:pPr eaLnBrk="1" hangingPunct="1"/>
            <a:r>
              <a:rPr lang="en-US" altLang="en-US"/>
              <a:t>OES Novi for ABS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38EE2-34BF-4FB0-B2AD-192E28C6E956}" type="slidenum">
              <a:rPr lang="en-US" altLang="en-US"/>
              <a:pPr/>
              <a:t>4</a:t>
            </a:fld>
            <a:endParaRPr lang="en-US" altLang="en-US"/>
          </a:p>
        </p:txBody>
      </p:sp>
      <p:sp>
        <p:nvSpPr>
          <p:cNvPr id="2532354" name="Rectangle 2"/>
          <p:cNvSpPr>
            <a:spLocks noGrp="1" noRot="1" noChangeAspect="1" noChangeArrowheads="1" noTextEdit="1"/>
          </p:cNvSpPr>
          <p:nvPr>
            <p:ph type="sldImg"/>
          </p:nvPr>
        </p:nvSpPr>
        <p:spPr>
          <a:ln/>
        </p:spPr>
      </p:sp>
      <p:sp>
        <p:nvSpPr>
          <p:cNvPr id="25323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CABBC-7BCC-4696-8FA6-1AEEB38DF364}" type="slidenum">
              <a:rPr lang="en-US" altLang="en-US"/>
              <a:pPr/>
              <a:t>6</a:t>
            </a:fld>
            <a:endParaRPr lang="en-US" altLang="en-US"/>
          </a:p>
        </p:txBody>
      </p:sp>
      <p:sp>
        <p:nvSpPr>
          <p:cNvPr id="2505730" name="Rectangle 2"/>
          <p:cNvSpPr>
            <a:spLocks noGrp="1" noRot="1" noChangeAspect="1" noChangeArrowheads="1" noTextEdit="1"/>
          </p:cNvSpPr>
          <p:nvPr>
            <p:ph type="sldImg"/>
          </p:nvPr>
        </p:nvSpPr>
        <p:spPr>
          <a:ln/>
        </p:spPr>
      </p:sp>
      <p:sp>
        <p:nvSpPr>
          <p:cNvPr id="25057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20D196-CA8B-4CEA-865C-9C723E361208}" type="slidenum">
              <a:rPr lang="en-US" altLang="en-US"/>
              <a:pPr/>
              <a:t>7</a:t>
            </a:fld>
            <a:endParaRPr lang="en-US" altLang="en-US"/>
          </a:p>
        </p:txBody>
      </p:sp>
      <p:sp>
        <p:nvSpPr>
          <p:cNvPr id="2539522" name="Rectangle 2"/>
          <p:cNvSpPr>
            <a:spLocks noGrp="1" noRot="1" noChangeAspect="1" noChangeArrowheads="1" noTextEdit="1"/>
          </p:cNvSpPr>
          <p:nvPr>
            <p:ph type="sldImg"/>
          </p:nvPr>
        </p:nvSpPr>
        <p:spPr>
          <a:xfrm>
            <a:off x="1181100" y="698500"/>
            <a:ext cx="4648200" cy="3486150"/>
          </a:xfrm>
          <a:ln/>
        </p:spPr>
      </p:sp>
      <p:sp>
        <p:nvSpPr>
          <p:cNvPr id="2539523" name="Rectangle 3"/>
          <p:cNvSpPr>
            <a:spLocks noGrp="1" noChangeArrowheads="1"/>
          </p:cNvSpPr>
          <p:nvPr>
            <p:ph type="body" idx="1"/>
          </p:nvPr>
        </p:nvSpPr>
        <p:spPr>
          <a:xfrm>
            <a:off x="701675" y="4416425"/>
            <a:ext cx="5607050" cy="4181475"/>
          </a:xfrm>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88D32-3E27-4857-A5F0-F0A4327D111C}" type="slidenum">
              <a:rPr lang="en-US" altLang="en-US"/>
              <a:pPr/>
              <a:t>9</a:t>
            </a:fld>
            <a:endParaRPr lang="en-US" altLang="en-US"/>
          </a:p>
        </p:txBody>
      </p:sp>
      <p:sp>
        <p:nvSpPr>
          <p:cNvPr id="2548738" name="Rectangle 2"/>
          <p:cNvSpPr>
            <a:spLocks noGrp="1" noRot="1" noChangeAspect="1" noChangeArrowheads="1" noTextEdit="1"/>
          </p:cNvSpPr>
          <p:nvPr>
            <p:ph type="sldImg"/>
          </p:nvPr>
        </p:nvSpPr>
        <p:spPr>
          <a:xfrm>
            <a:off x="1181100" y="698500"/>
            <a:ext cx="4648200" cy="3486150"/>
          </a:xfrm>
          <a:ln/>
        </p:spPr>
      </p:sp>
      <p:sp>
        <p:nvSpPr>
          <p:cNvPr id="2548739" name="Rectangle 3"/>
          <p:cNvSpPr>
            <a:spLocks noGrp="1" noChangeArrowheads="1"/>
          </p:cNvSpPr>
          <p:nvPr>
            <p:ph type="body" idx="1"/>
          </p:nvPr>
        </p:nvSpPr>
        <p:spPr>
          <a:xfrm>
            <a:off x="701675" y="4416425"/>
            <a:ext cx="5607050" cy="4181475"/>
          </a:xfrm>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E5056-D745-41C6-99F8-AA6CB17DD7D9}" type="slidenum">
              <a:rPr lang="en-US" altLang="en-US"/>
              <a:pPr/>
              <a:t>10</a:t>
            </a:fld>
            <a:endParaRPr lang="en-US" altLang="en-US"/>
          </a:p>
        </p:txBody>
      </p:sp>
      <p:sp>
        <p:nvSpPr>
          <p:cNvPr id="2561026" name="Rectangle 2"/>
          <p:cNvSpPr>
            <a:spLocks noGrp="1" noRot="1" noChangeAspect="1" noChangeArrowheads="1" noTextEdit="1"/>
          </p:cNvSpPr>
          <p:nvPr>
            <p:ph type="sldImg"/>
          </p:nvPr>
        </p:nvSpPr>
        <p:spPr>
          <a:xfrm>
            <a:off x="1181100" y="698500"/>
            <a:ext cx="4648200" cy="3486150"/>
          </a:xfrm>
          <a:ln/>
        </p:spPr>
      </p:sp>
      <p:sp>
        <p:nvSpPr>
          <p:cNvPr id="2561027" name="Rectangle 3"/>
          <p:cNvSpPr>
            <a:spLocks noGrp="1" noChangeArrowheads="1"/>
          </p:cNvSpPr>
          <p:nvPr>
            <p:ph type="body" idx="1"/>
          </p:nvPr>
        </p:nvSpPr>
        <p:spPr>
          <a:xfrm>
            <a:off x="701675" y="4416425"/>
            <a:ext cx="5607050" cy="4181475"/>
          </a:xfrm>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7FF28-F570-4F38-B145-8CA110A22484}" type="slidenum">
              <a:rPr lang="en-US" altLang="en-US"/>
              <a:pPr/>
              <a:t>11</a:t>
            </a:fld>
            <a:endParaRPr lang="en-US" altLang="en-US"/>
          </a:p>
        </p:txBody>
      </p:sp>
      <p:sp>
        <p:nvSpPr>
          <p:cNvPr id="2550786" name="Rectangle 2"/>
          <p:cNvSpPr>
            <a:spLocks noGrp="1" noRot="1" noChangeAspect="1" noChangeArrowheads="1" noTextEdit="1"/>
          </p:cNvSpPr>
          <p:nvPr>
            <p:ph type="sldImg"/>
          </p:nvPr>
        </p:nvSpPr>
        <p:spPr>
          <a:xfrm>
            <a:off x="1181100" y="698500"/>
            <a:ext cx="4648200" cy="3486150"/>
          </a:xfrm>
          <a:ln/>
        </p:spPr>
      </p:sp>
      <p:sp>
        <p:nvSpPr>
          <p:cNvPr id="2550787" name="Rectangle 3"/>
          <p:cNvSpPr>
            <a:spLocks noGrp="1" noChangeArrowheads="1"/>
          </p:cNvSpPr>
          <p:nvPr>
            <p:ph type="body" idx="1"/>
          </p:nvPr>
        </p:nvSpPr>
        <p:spPr>
          <a:xfrm>
            <a:off x="701675" y="4416425"/>
            <a:ext cx="5607050" cy="4181475"/>
          </a:xfrm>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5DF28-2132-40B7-8497-2CA4D9D3933D}" type="slidenum">
              <a:rPr lang="en-US" altLang="en-US"/>
              <a:pPr/>
              <a:t>12</a:t>
            </a:fld>
            <a:endParaRPr lang="en-US" alt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p:spPr>
        <p:txBody>
          <a:bodyPr lIns="93177" tIns="46589" rIns="93177" bIns="46589"/>
          <a:lstStyle/>
          <a:p>
            <a:pPr eaLnBrk="1" hangingPunct="1"/>
            <a:r>
              <a:rPr lang="en-US" altLang="en-US"/>
              <a:t>ABS </a:t>
            </a:r>
          </a:p>
          <a:p>
            <a:pPr eaLnBrk="1" hangingPunct="1"/>
            <a:r>
              <a:rPr lang="en-US" altLang="en-US"/>
              <a:t>3D systems </a:t>
            </a:r>
          </a:p>
          <a:p>
            <a:pPr eaLnBrk="1" hangingPunct="1"/>
            <a:r>
              <a:rPr lang="en-US" altLang="en-US"/>
              <a:t>OES Novi for ABS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94A757-9C98-43FF-9EBC-F51A72110088}" type="slidenum">
              <a:rPr lang="en-US" altLang="en-US"/>
              <a:pPr/>
              <a:t>14</a:t>
            </a:fld>
            <a:endParaRPr lang="en-US" alt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p:spPr>
        <p:txBody>
          <a:bodyPr lIns="93177" tIns="46589" rIns="93177" bIns="46589"/>
          <a:lstStyle/>
          <a:p>
            <a:pPr eaLnBrk="1" hangingPunct="1"/>
            <a:r>
              <a:rPr lang="en-US" altLang="en-US"/>
              <a:t>ABS </a:t>
            </a:r>
          </a:p>
          <a:p>
            <a:pPr eaLnBrk="1" hangingPunct="1"/>
            <a:r>
              <a:rPr lang="en-US" altLang="en-US"/>
              <a:t>3D systems </a:t>
            </a:r>
          </a:p>
          <a:p>
            <a:pPr eaLnBrk="1" hangingPunct="1"/>
            <a:r>
              <a:rPr lang="en-US" altLang="en-US"/>
              <a:t>OES Novi for ABS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83010"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6830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683012" name="Rectangle 4"/>
          <p:cNvSpPr>
            <a:spLocks noGrp="1" noChangeArrowheads="1"/>
          </p:cNvSpPr>
          <p:nvPr>
            <p:ph type="dt" sz="half" idx="2"/>
          </p:nvPr>
        </p:nvSpPr>
        <p:spPr>
          <a:xfrm>
            <a:off x="457200" y="6245225"/>
            <a:ext cx="2133600" cy="476250"/>
          </a:xfrm>
        </p:spPr>
        <p:txBody>
          <a:bodyPr/>
          <a:lstStyle>
            <a:lvl1pPr>
              <a:defRPr/>
            </a:lvl1pPr>
          </a:lstStyle>
          <a:p>
            <a:endParaRPr lang="en-US" altLang="en-US"/>
          </a:p>
        </p:txBody>
      </p:sp>
      <p:sp>
        <p:nvSpPr>
          <p:cNvPr id="683013"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30261657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2773292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algn="l"/>
            <a:endParaRPr kumimoji="1" lang="en-US" sz="2800">
              <a:solidFill>
                <a:srgbClr val="FFFFFF"/>
              </a:solidFill>
              <a:effectLst/>
              <a:latin typeface="Times New Roman" pitchFamily="18" charset="0"/>
              <a:ea typeface="ＭＳ Ｐゴシック" pitchFamily="34" charset="-128"/>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l"/>
            <a:endParaRPr kumimoji="1" lang="en-US" sz="2800">
              <a:solidFill>
                <a:srgbClr val="FFFFFF"/>
              </a:solidFill>
              <a:effectLst/>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2015/10/13</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24185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265979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2015/10/13</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47170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65338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12167624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36888563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29587548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34231581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1226058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33441777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8141399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42808584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defRPr>
            </a:lvl1pPr>
          </a:lstStyle>
          <a:p>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itchFamily="34" charset="0"/>
        </a:defRPr>
      </a:lvl5pPr>
      <a:lvl6pPr marL="4572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itchFamily="34" charset="0"/>
        </a:defRPr>
      </a:lvl6pPr>
      <a:lvl7pPr marL="9144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itchFamily="34" charset="0"/>
        </a:defRPr>
      </a:lvl7pPr>
      <a:lvl8pPr marL="13716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itchFamily="34" charset="0"/>
        </a:defRPr>
      </a:lvl8pPr>
      <a:lvl9pPr marL="18288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algn="l">
              <a:defRPr/>
            </a:pPr>
            <a:fld id="{660B9A97-EAE3-4393-9844-3EC263B28109}" type="datetime1">
              <a:rPr kumimoji="1" lang="ja-JP" altLang="en-US">
                <a:solidFill>
                  <a:srgbClr val="FFFFFF"/>
                </a:solidFill>
                <a:effectLst/>
                <a:latin typeface="Times New Roman" pitchFamily="18" charset="0"/>
                <a:ea typeface="ＭＳ Ｐゴシック" pitchFamily="34" charset="-128"/>
              </a:rPr>
              <a:pPr algn="l">
                <a:defRPr/>
              </a:pPr>
              <a:t>2015/10/13</a:t>
            </a:fld>
            <a:endParaRPr kumimoji="1" lang="en-US" altLang="ja-JP">
              <a:solidFill>
                <a:srgbClr val="FFFFFF"/>
              </a:solidFill>
              <a:effectLst/>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a:defRPr/>
            </a:pPr>
            <a:endParaRPr kumimoji="1" lang="en-US" altLang="ja-JP">
              <a:solidFill>
                <a:srgbClr val="FFFFFF"/>
              </a:solidFill>
              <a:effectLst/>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a:defRPr/>
            </a:pPr>
            <a:fld id="{B8230C9D-D6AA-4A10-B604-F50816F95B66}" type="slidenum">
              <a:rPr kumimoji="1" lang="en-US" altLang="ja-JP">
                <a:solidFill>
                  <a:srgbClr val="FFFFFF"/>
                </a:solidFill>
                <a:effectLst/>
                <a:latin typeface="Times New Roman" pitchFamily="18" charset="0"/>
                <a:ea typeface="ＭＳ Ｐゴシック" pitchFamily="34" charset="-128"/>
              </a:rPr>
              <a:pPr>
                <a:defRPr/>
              </a:pPr>
              <a:t>‹#›</a:t>
            </a:fld>
            <a:endParaRPr kumimoji="1" lang="en-US" altLang="ja-JP">
              <a:solidFill>
                <a:srgbClr val="FFFFFF"/>
              </a:solidFill>
              <a:effectLst/>
              <a:latin typeface="Times New Roman" pitchFamily="18" charset="0"/>
              <a:ea typeface="ＭＳ Ｐゴシック" pitchFamily="34" charset="-128"/>
            </a:endParaRPr>
          </a:p>
        </p:txBody>
      </p:sp>
    </p:spTree>
    <p:extLst>
      <p:ext uri="{BB962C8B-B14F-4D97-AF65-F5344CB8AC3E}">
        <p14:creationId xmlns:p14="http://schemas.microsoft.com/office/powerpoint/2010/main" val="244660987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file:///C:\khanafer\Personal\Positions\AUB\IVUS%20type%20B%20dissection%20ja.avi" TargetMode="Externa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video" Target="file:///C:\khanafer\Nellix\dissection.avi" TargetMode="Externa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oleObject" Target="../embeddings/oleObject1.bin"/><Relationship Id="rId4" Type="http://schemas.openxmlformats.org/officeDocument/2006/relationships/notesSlide" Target="../notesSlides/notesSlide7.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ideo" Target="file:///F:\Conference\3D%20Printer.3gp" TargetMode="External"/><Relationship Id="rId5" Type="http://schemas.openxmlformats.org/officeDocument/2006/relationships/image" Target="../media/image45.pn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file:///C:\khanafer\Conference\UAE\Movies\dissection.avi"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ideo" Target="file:///C:\khanafer\Conference\UAE\Movies\dissection.avi" TargetMode="Externa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hyperlink" Target="http://www.ansys.com/default.asp" TargetMode="Externa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96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05" name="Picture 5" descr="File:AoDissect Schema 01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0" y="0"/>
            <a:ext cx="3841750" cy="3149600"/>
          </a:xfrm>
          <a:prstGeom prst="rect">
            <a:avLst/>
          </a:prstGeom>
          <a:noFill/>
          <a:extLst>
            <a:ext uri="{909E8E84-426E-40DD-AFC4-6F175D3DCCD1}">
              <a14:hiddenFill xmlns:a14="http://schemas.microsoft.com/office/drawing/2010/main">
                <a:solidFill>
                  <a:srgbClr val="FFFFFF"/>
                </a:solidFill>
              </a14:hiddenFill>
            </a:ext>
          </a:extLst>
        </p:spPr>
      </p:pic>
      <p:sp>
        <p:nvSpPr>
          <p:cNvPr id="2560008" name="Rectangle 8"/>
          <p:cNvSpPr>
            <a:spLocks noChangeArrowheads="1"/>
          </p:cNvSpPr>
          <p:nvPr/>
        </p:nvSpPr>
        <p:spPr bwMode="auto">
          <a:xfrm>
            <a:off x="0" y="0"/>
            <a:ext cx="5232400" cy="41084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FontTx/>
              <a:buChar char="•"/>
            </a:pPr>
            <a:r>
              <a:rPr lang="en-US" altLang="en-US" sz="2400" b="1">
                <a:effectLst/>
              </a:rPr>
              <a:t>An aortic dissection is a tear in the wall of the aorta that allows blood to flow within the layers of the aorta. </a:t>
            </a:r>
          </a:p>
          <a:p>
            <a:pPr algn="l">
              <a:buFontTx/>
              <a:buChar char="•"/>
            </a:pPr>
            <a:endParaRPr lang="en-US" altLang="en-US" sz="2400" b="1">
              <a:effectLst/>
            </a:endParaRPr>
          </a:p>
          <a:p>
            <a:pPr algn="l">
              <a:buFontTx/>
              <a:buChar char="•"/>
            </a:pPr>
            <a:r>
              <a:rPr lang="en-US" altLang="en-US" sz="2400" b="1">
                <a:effectLst/>
              </a:rPr>
              <a:t>Certain types (Type A) of dissections, if left untreated, kill 33% of patients within the first 24 hours, 50% of patients within 48 hours, and 75% of patients within 2 weeks.</a:t>
            </a:r>
            <a:r>
              <a:rPr lang="en-US" altLang="en-US" sz="2400" b="1">
                <a:effectLst>
                  <a:outerShdw blurRad="38100" dist="38100" dir="2700000" algn="tl">
                    <a:srgbClr val="000000"/>
                  </a:outerShdw>
                </a:effectLst>
              </a:rPr>
              <a:t> </a:t>
            </a:r>
          </a:p>
        </p:txBody>
      </p:sp>
      <p:pic>
        <p:nvPicPr>
          <p:cNvPr id="2560010" name="Picture 10" descr="http://www.iradonline.org/images/type_a_vs_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868738"/>
            <a:ext cx="3536950" cy="2989262"/>
          </a:xfrm>
          <a:prstGeom prst="rect">
            <a:avLst/>
          </a:prstGeom>
          <a:noFill/>
          <a:extLst>
            <a:ext uri="{909E8E84-426E-40DD-AFC4-6F175D3DCCD1}">
              <a14:hiddenFill xmlns:a14="http://schemas.microsoft.com/office/drawing/2010/main">
                <a:solidFill>
                  <a:srgbClr val="FFFFFF"/>
                </a:solidFill>
              </a14:hiddenFill>
            </a:ext>
          </a:extLst>
        </p:spPr>
      </p:pic>
      <p:pic>
        <p:nvPicPr>
          <p:cNvPr id="2560011" name="IVUS type B dissection ja.avi">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5295900" y="3289300"/>
            <a:ext cx="3848100" cy="3568700"/>
          </a:xfrm>
          <a:prstGeom prst="rect">
            <a:avLst/>
          </a:prstGeom>
          <a:noFill/>
          <a:extLst>
            <a:ext uri="{909E8E84-426E-40DD-AFC4-6F175D3DCCD1}">
              <a14:hiddenFill xmlns:a14="http://schemas.microsoft.com/office/drawing/2010/main">
                <a:solidFill>
                  <a:srgbClr val="FFFFFF"/>
                </a:solidFill>
              </a14:hiddenFill>
            </a:ext>
          </a:extLst>
        </p:spPr>
      </p:pic>
      <p:sp>
        <p:nvSpPr>
          <p:cNvPr id="2560012" name="Text Box 12"/>
          <p:cNvSpPr txBox="1">
            <a:spLocks noChangeArrowheads="1"/>
          </p:cNvSpPr>
          <p:nvPr/>
        </p:nvSpPr>
        <p:spPr bwMode="auto">
          <a:xfrm>
            <a:off x="6184900" y="3225800"/>
            <a:ext cx="1981200" cy="3365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effectLst>
                  <a:outerShdw blurRad="38100" dist="38100" dir="2700000" algn="tl">
                    <a:srgbClr val="000000"/>
                  </a:outerShdw>
                </a:effectLst>
              </a:rPr>
              <a:t>Type B Dissection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810" fill="hold"/>
                                        <p:tgtEl>
                                          <p:spTgt spid="25600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2560011"/>
                </p:tgtEl>
              </p:cMediaNode>
            </p:video>
            <p:seq concurrent="1" nextAc="seek">
              <p:cTn id="8" restart="whenNotActive" fill="hold" evtFilter="cancelBubble" nodeType="interactiveSeq">
                <p:stCondLst>
                  <p:cond evt="onClick" delay="0">
                    <p:tgtEl>
                      <p:spTgt spid="25600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560011"/>
                                        </p:tgtEl>
                                      </p:cBhvr>
                                    </p:cmd>
                                  </p:childTnLst>
                                </p:cTn>
                              </p:par>
                            </p:childTnLst>
                          </p:cTn>
                        </p:par>
                      </p:childTnLst>
                    </p:cTn>
                  </p:par>
                </p:childTnLst>
              </p:cTn>
              <p:nextCondLst>
                <p:cond evt="onClick" delay="0">
                  <p:tgtEl>
                    <p:spTgt spid="25600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49762" name="Object 2"/>
          <p:cNvGraphicFramePr>
            <a:graphicFrameLocks noChangeAspect="1"/>
          </p:cNvGraphicFramePr>
          <p:nvPr/>
        </p:nvGraphicFramePr>
        <p:xfrm>
          <a:off x="0" y="6002338"/>
          <a:ext cx="1098550" cy="855662"/>
        </p:xfrm>
        <a:graphic>
          <a:graphicData uri="http://schemas.openxmlformats.org/presentationml/2006/ole">
            <mc:AlternateContent xmlns:mc="http://schemas.openxmlformats.org/markup-compatibility/2006">
              <mc:Choice xmlns:v="urn:schemas-microsoft-com:vml" Requires="v">
                <p:oleObj spid="_x0000_s2549781" name="Photo Editor Photo" r:id="rId5" imgW="819048" imgH="638264" progId="MSPhotoEd.3">
                  <p:embed/>
                </p:oleObj>
              </mc:Choice>
              <mc:Fallback>
                <p:oleObj name="Photo Editor Photo" r:id="rId5" imgW="819048" imgH="638264" progId="MSPhotoEd.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02338"/>
                        <a:ext cx="109855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49763" name="Text Box 3"/>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b="1">
                <a:solidFill>
                  <a:srgbClr val="FE8E12"/>
                </a:solidFill>
                <a:effectLst/>
              </a:rPr>
              <a:t>The Geometry of Aortic Dissection</a:t>
            </a:r>
          </a:p>
        </p:txBody>
      </p:sp>
      <p:pic>
        <p:nvPicPr>
          <p:cNvPr id="254976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5138" y="1333500"/>
            <a:ext cx="2395537"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76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7850" y="1320800"/>
            <a:ext cx="2132013"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767" name="Text Box 7"/>
          <p:cNvSpPr txBox="1">
            <a:spLocks noChangeArrowheads="1"/>
          </p:cNvSpPr>
          <p:nvPr/>
        </p:nvSpPr>
        <p:spPr bwMode="auto">
          <a:xfrm>
            <a:off x="4506913" y="3876675"/>
            <a:ext cx="11430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ko-KR" sz="1200" b="1">
                <a:effectLst/>
                <a:latin typeface="Times New Roman" pitchFamily="18" charset="0"/>
                <a:ea typeface="Batang" pitchFamily="18" charset="-127"/>
              </a:rPr>
              <a:t>True Lumen</a:t>
            </a:r>
            <a:endParaRPr lang="en-US" altLang="en-US" sz="1800">
              <a:effectLst/>
            </a:endParaRPr>
          </a:p>
        </p:txBody>
      </p:sp>
      <p:sp>
        <p:nvSpPr>
          <p:cNvPr id="2549768" name="Line 8"/>
          <p:cNvSpPr>
            <a:spLocks noChangeShapeType="1"/>
          </p:cNvSpPr>
          <p:nvPr/>
        </p:nvSpPr>
        <p:spPr bwMode="auto">
          <a:xfrm>
            <a:off x="5527675" y="3983038"/>
            <a:ext cx="261938" cy="98425"/>
          </a:xfrm>
          <a:prstGeom prst="line">
            <a:avLst/>
          </a:prstGeom>
          <a:noFill/>
          <a:ln w="9525">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9769" name="Text Box 9"/>
          <p:cNvSpPr txBox="1">
            <a:spLocks noChangeArrowheads="1"/>
          </p:cNvSpPr>
          <p:nvPr/>
        </p:nvSpPr>
        <p:spPr bwMode="auto">
          <a:xfrm>
            <a:off x="5710238" y="4856163"/>
            <a:ext cx="11430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ko-KR" sz="1200" b="1">
                <a:effectLst/>
                <a:latin typeface="Times New Roman" pitchFamily="18" charset="0"/>
                <a:ea typeface="Batang" pitchFamily="18" charset="-127"/>
              </a:rPr>
              <a:t>False Lumen</a:t>
            </a:r>
            <a:endParaRPr lang="en-US" altLang="en-US" sz="1800">
              <a:effectLst/>
            </a:endParaRPr>
          </a:p>
        </p:txBody>
      </p:sp>
      <p:pic>
        <p:nvPicPr>
          <p:cNvPr id="2549770" name="dissection.avi">
            <a:hlinkClick r:id="" action="ppaction://media"/>
          </p:cNvPr>
          <p:cNvPicPr>
            <a:picLocks noRot="1" noChangeAspect="1" noChangeArrowheads="1"/>
          </p:cNvPicPr>
          <p:nvPr>
            <a:videoFile r:link="rId2"/>
          </p:nvPr>
        </p:nvPicPr>
        <p:blipFill>
          <a:blip r:embed="rId9">
            <a:extLst>
              <a:ext uri="{28A0092B-C50C-407E-A947-70E740481C1C}">
                <a14:useLocalDpi xmlns:a14="http://schemas.microsoft.com/office/drawing/2010/main" val="0"/>
              </a:ext>
            </a:extLst>
          </a:blip>
          <a:srcRect/>
          <a:stretch>
            <a:fillRect/>
          </a:stretch>
        </p:blipFill>
        <p:spPr bwMode="auto">
          <a:xfrm>
            <a:off x="0" y="1304925"/>
            <a:ext cx="4195763" cy="3938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00" fill="hold"/>
                                        <p:tgtEl>
                                          <p:spTgt spid="254977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2549770"/>
                </p:tgtEl>
              </p:cMediaNode>
            </p:video>
            <p:seq concurrent="1" nextAc="seek">
              <p:cTn id="8" restart="whenNotActive" fill="hold" evtFilter="cancelBubble" nodeType="interactiveSeq">
                <p:stCondLst>
                  <p:cond evt="onClick" delay="0">
                    <p:tgtEl>
                      <p:spTgt spid="254977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549770"/>
                                        </p:tgtEl>
                                      </p:cBhvr>
                                    </p:cmd>
                                  </p:childTnLst>
                                </p:cTn>
                              </p:par>
                            </p:childTnLst>
                          </p:cTn>
                        </p:par>
                      </p:childTnLst>
                    </p:cTn>
                  </p:par>
                </p:childTnLst>
              </p:cTn>
              <p:nextCondLst>
                <p:cond evt="onClick" delay="0">
                  <p:tgtEl>
                    <p:spTgt spid="254977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0" y="1552575"/>
            <a:ext cx="8643938" cy="1579563"/>
          </a:xfrm>
        </p:spPr>
        <p:txBody>
          <a:bodyPr lIns="35717" tIns="35717" rIns="35717" bIns="35717" anchor="b"/>
          <a:lstStyle/>
          <a:p>
            <a:pPr eaLnBrk="1" hangingPunct="1"/>
            <a:r>
              <a:rPr lang="en-US" altLang="en-US" sz="4400"/>
              <a:t>History of 3D Printing </a:t>
            </a:r>
            <a:r>
              <a:rPr lang="en-US" altLang="en-US"/>
              <a:t>with a Look into the Future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4294967295"/>
          </p:nvPr>
        </p:nvSpPr>
        <p:spPr>
          <a:xfrm>
            <a:off x="0" y="3602038"/>
            <a:ext cx="9144000" cy="1477962"/>
          </a:xfrm>
        </p:spPr>
        <p:txBody>
          <a:bodyPr lIns="35717" tIns="35717" rIns="35717" bIns="35717"/>
          <a:lstStyle/>
          <a:p>
            <a:pPr marL="0" indent="0" eaLnBrk="1" hangingPunct="1">
              <a:lnSpc>
                <a:spcPct val="90000"/>
              </a:lnSpc>
            </a:pPr>
            <a:r>
              <a:rPr lang="en-US" altLang="en-US" sz="2800" b="1"/>
              <a:t>1984: Charles Hull invented STereoLithography (STL format)  which is a printing process that enables a 3D object to be created from digital data</a:t>
            </a:r>
          </a:p>
          <a:p>
            <a:pPr marL="0" indent="0" eaLnBrk="1" hangingPunct="1">
              <a:lnSpc>
                <a:spcPct val="90000"/>
              </a:lnSpc>
              <a:buFontTx/>
              <a:buNone/>
            </a:pPr>
            <a:endParaRPr lang="en-US" altLang="en-US" sz="2800" b="1"/>
          </a:p>
          <a:p>
            <a:pPr marL="0" indent="0" eaLnBrk="1" hangingPunct="1">
              <a:lnSpc>
                <a:spcPct val="90000"/>
              </a:lnSpc>
            </a:pPr>
            <a:r>
              <a:rPr lang="en-US" altLang="en-US" sz="2800" b="1"/>
              <a:t>STL files describe only the surface geometry of a three dimensional object using triangles characterized by normal vector and vertices</a:t>
            </a:r>
            <a:r>
              <a:rPr lang="en-US" altLang="en-US" sz="2800"/>
              <a:t> </a:t>
            </a:r>
          </a:p>
        </p:txBody>
      </p:sp>
      <p:pic>
        <p:nvPicPr>
          <p:cNvPr id="263782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0"/>
            <a:ext cx="3463925"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37828" name="Picture 4" descr="USC_3D_enam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988" y="195263"/>
            <a:ext cx="3843337" cy="3259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9090"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a:solidFill>
                  <a:schemeClr val="tx2"/>
                </a:solidFill>
                <a:effectLst>
                  <a:outerShdw blurRad="38100" dist="38100" dir="2700000" algn="tl">
                    <a:srgbClr val="000000"/>
                  </a:outerShdw>
                </a:effectLst>
              </a:rPr>
              <a:t>Applications</a:t>
            </a:r>
          </a:p>
        </p:txBody>
      </p:sp>
      <p:pic>
        <p:nvPicPr>
          <p:cNvPr id="2649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263" y="1038225"/>
            <a:ext cx="3657600" cy="2101850"/>
          </a:xfrm>
          <a:prstGeom prst="rect">
            <a:avLst/>
          </a:prstGeom>
          <a:noFill/>
          <a:extLst>
            <a:ext uri="{909E8E84-426E-40DD-AFC4-6F175D3DCCD1}">
              <a14:hiddenFill xmlns:a14="http://schemas.microsoft.com/office/drawing/2010/main">
                <a:solidFill>
                  <a:srgbClr val="FFFFFF"/>
                </a:solidFill>
              </a14:hiddenFill>
            </a:ext>
          </a:extLst>
        </p:spPr>
      </p:pic>
      <p:pic>
        <p:nvPicPr>
          <p:cNvPr id="26490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73438"/>
            <a:ext cx="2911475" cy="3484562"/>
          </a:xfrm>
          <a:prstGeom prst="rect">
            <a:avLst/>
          </a:prstGeom>
          <a:noFill/>
          <a:extLst>
            <a:ext uri="{909E8E84-426E-40DD-AFC4-6F175D3DCCD1}">
              <a14:hiddenFill xmlns:a14="http://schemas.microsoft.com/office/drawing/2010/main">
                <a:solidFill>
                  <a:srgbClr val="FFFFFF"/>
                </a:solidFill>
              </a14:hiddenFill>
            </a:ext>
          </a:extLst>
        </p:spPr>
      </p:pic>
      <p:pic>
        <p:nvPicPr>
          <p:cNvPr id="2649093"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200" y="3344863"/>
            <a:ext cx="3689350"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909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052513"/>
            <a:ext cx="2894013"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2649095" name="Picture 7" descr="http://www.adafruit.com/adablog/wp-content/uploads/2013/09/Pasted_Image_9_19_13_1_20_A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0200" y="1033463"/>
            <a:ext cx="2463800" cy="3441700"/>
          </a:xfrm>
          <a:prstGeom prst="rect">
            <a:avLst/>
          </a:prstGeom>
          <a:noFill/>
          <a:extLst>
            <a:ext uri="{909E8E84-426E-40DD-AFC4-6F175D3DCCD1}">
              <a14:hiddenFill xmlns:a14="http://schemas.microsoft.com/office/drawing/2010/main">
                <a:solidFill>
                  <a:srgbClr val="FFFFFF"/>
                </a:solidFill>
              </a14:hiddenFill>
            </a:ext>
          </a:extLst>
        </p:spPr>
      </p:pic>
      <p:pic>
        <p:nvPicPr>
          <p:cNvPr id="2649096" name="Picture 8" descr="liver, medicine, object, connex, model, japan, doctor, material, cancer, disea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2750" y="4994275"/>
            <a:ext cx="2381250" cy="1516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113" y="885825"/>
            <a:ext cx="201295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651139" name="Picture 3" descr="The GE90 is one of the world’s most powerful jet engines. GE plans to produce 100,000 3D-printed components for the next-generation GE9X and Leap mod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1700"/>
            <a:ext cx="4456113" cy="2970213"/>
          </a:xfrm>
          <a:prstGeom prst="rect">
            <a:avLst/>
          </a:prstGeom>
          <a:noFill/>
          <a:extLst>
            <a:ext uri="{909E8E84-426E-40DD-AFC4-6F175D3DCCD1}">
              <a14:hiddenFill xmlns:a14="http://schemas.microsoft.com/office/drawing/2010/main">
                <a:solidFill>
                  <a:srgbClr val="FFFFFF"/>
                </a:solidFill>
              </a14:hiddenFill>
            </a:ext>
          </a:extLst>
        </p:spPr>
      </p:pic>
      <p:pic>
        <p:nvPicPr>
          <p:cNvPr id="2651140" name="Picture 4" descr="electric-guitar-3d-printed-atom-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8013" y="4573588"/>
            <a:ext cx="3811587" cy="2284412"/>
          </a:xfrm>
          <a:prstGeom prst="rect">
            <a:avLst/>
          </a:prstGeom>
          <a:noFill/>
          <a:extLst>
            <a:ext uri="{909E8E84-426E-40DD-AFC4-6F175D3DCCD1}">
              <a14:hiddenFill xmlns:a14="http://schemas.microsoft.com/office/drawing/2010/main">
                <a:solidFill>
                  <a:srgbClr val="FFFFFF"/>
                </a:solidFill>
              </a14:hiddenFill>
            </a:ext>
          </a:extLst>
        </p:spPr>
      </p:pic>
      <p:sp>
        <p:nvSpPr>
          <p:cNvPr id="2651141" name="Text Box 5"/>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a:effectLst/>
              </a:rPr>
              <a:t>GE plans to 3D print about 40,000 nozzles annually for its aircraft engines in the coming years</a:t>
            </a:r>
            <a:r>
              <a:rPr lang="en-US" altLang="en-US" sz="2200" b="1">
                <a:effectLst>
                  <a:outerShdw blurRad="38100" dist="38100" dir="2700000" algn="tl">
                    <a:srgbClr val="000000"/>
                  </a:outerShdw>
                </a:effectLst>
              </a:rPr>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7474" name="TextBox 1"/>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600" b="1">
                <a:solidFill>
                  <a:schemeClr val="tx2"/>
                </a:solidFill>
                <a:effectLst/>
                <a:latin typeface="Arial" pitchFamily="34" charset="0"/>
                <a:cs typeface="Arial" pitchFamily="34" charset="0"/>
              </a:rPr>
              <a:t>Acute Dissection</a:t>
            </a:r>
            <a:r>
              <a:rPr lang="en-US" altLang="en-US" sz="3600">
                <a:effectLst/>
                <a:latin typeface="Calibri" pitchFamily="34" charset="0"/>
              </a:rPr>
              <a:t> </a:t>
            </a:r>
          </a:p>
        </p:txBody>
      </p:sp>
      <p:pic>
        <p:nvPicPr>
          <p:cNvPr id="253747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163" y="2089150"/>
            <a:ext cx="18145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7478" name="Picture 6" descr="3D Model Solidwor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68513"/>
            <a:ext cx="3757613"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7485" name="Rectangle 13"/>
          <p:cNvSpPr>
            <a:spLocks noChangeArrowheads="1"/>
          </p:cNvSpPr>
          <p:nvPr/>
        </p:nvSpPr>
        <p:spPr bwMode="auto">
          <a:xfrm>
            <a:off x="0" y="731838"/>
            <a:ext cx="9144000" cy="8223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altLang="en-US" sz="2400" b="1">
                <a:effectLst/>
              </a:rPr>
              <a:t>A dissection is defined as acute if it is diagnosed within two weeks of the start of symptoms</a:t>
            </a:r>
            <a:r>
              <a:rPr lang="en-US" altLang="en-US">
                <a:effectLst>
                  <a:outerShdw blurRad="38100" dist="38100" dir="2700000" algn="tl">
                    <a:srgbClr val="000000"/>
                  </a:outerShdw>
                </a:effectLst>
              </a:rPr>
              <a:t> </a:t>
            </a:r>
          </a:p>
        </p:txBody>
      </p:sp>
      <p:pic>
        <p:nvPicPr>
          <p:cNvPr id="2537487" name="3D Printer.3gp">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5829300" y="2120900"/>
            <a:ext cx="3048000" cy="427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53748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2537487"/>
                </p:tgtEl>
              </p:cMediaNode>
            </p:video>
            <p:seq concurrent="1" nextAc="seek">
              <p:cTn id="8" restart="whenNotActive" fill="hold" evtFilter="cancelBubble" nodeType="interactiveSeq">
                <p:stCondLst>
                  <p:cond evt="onClick" delay="0">
                    <p:tgtEl>
                      <p:spTgt spid="253748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537487"/>
                                        </p:tgtEl>
                                      </p:cBhvr>
                                    </p:cmd>
                                  </p:childTnLst>
                                </p:cTn>
                              </p:par>
                            </p:childTnLst>
                          </p:cTn>
                        </p:par>
                      </p:childTnLst>
                    </p:cTn>
                  </p:par>
                </p:childTnLst>
              </p:cTn>
              <p:nextCondLst>
                <p:cond evt="onClick" delay="0">
                  <p:tgtEl>
                    <p:spTgt spid="253748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89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8983" name="Content Placeholder 4" descr="photo-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722688"/>
            <a:ext cx="4197350"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8984" name="Content Placeholder 4" descr="photo-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9350" y="3732213"/>
            <a:ext cx="4184650"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25" name="Picture 5" descr="CFD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428625"/>
            <a:ext cx="3797300" cy="6219825"/>
          </a:xfrm>
          <a:prstGeom prst="rect">
            <a:avLst/>
          </a:prstGeom>
          <a:noFill/>
          <a:extLst>
            <a:ext uri="{909E8E84-426E-40DD-AFC4-6F175D3DCCD1}">
              <a14:hiddenFill xmlns:a14="http://schemas.microsoft.com/office/drawing/2010/main">
                <a:solidFill>
                  <a:srgbClr val="FFFFFF"/>
                </a:solidFill>
              </a14:hiddenFill>
            </a:ext>
          </a:extLst>
        </p:spPr>
      </p:pic>
      <p:pic>
        <p:nvPicPr>
          <p:cNvPr id="264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700" y="439738"/>
            <a:ext cx="1628775" cy="6176962"/>
          </a:xfrm>
          <a:prstGeom prst="rect">
            <a:avLst/>
          </a:prstGeom>
          <a:noFill/>
          <a:extLst>
            <a:ext uri="{909E8E84-426E-40DD-AFC4-6F175D3DCCD1}">
              <a14:hiddenFill xmlns:a14="http://schemas.microsoft.com/office/drawing/2010/main">
                <a:solidFill>
                  <a:srgbClr val="FFFFFF"/>
                </a:solidFill>
              </a14:hiddenFill>
            </a:ext>
          </a:extLst>
        </p:spPr>
      </p:pic>
      <p:sp>
        <p:nvSpPr>
          <p:cNvPr id="2641926" name="Rectangle 6"/>
          <p:cNvSpPr>
            <a:spLocks noChangeArrowheads="1"/>
          </p:cNvSpPr>
          <p:nvPr/>
        </p:nvSpPr>
        <p:spPr bwMode="auto">
          <a:xfrm>
            <a:off x="0" y="-1717675"/>
            <a:ext cx="9144000" cy="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41927" name="Rectangle 7"/>
          <p:cNvSpPr>
            <a:spLocks noChangeArrowheads="1"/>
          </p:cNvSpPr>
          <p:nvPr/>
        </p:nvSpPr>
        <p:spPr bwMode="auto">
          <a:xfrm>
            <a:off x="0" y="3149600"/>
            <a:ext cx="1098550" cy="2746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ja-JP" sz="1200">
                <a:solidFill>
                  <a:srgbClr val="131413"/>
                </a:solidFill>
                <a:effectLst/>
                <a:latin typeface="Times New Roman" pitchFamily="18" charset="0"/>
                <a:ea typeface="MS PGothic" pitchFamily="34" charset="-128"/>
              </a:rPr>
              <a:t>	</a:t>
            </a:r>
            <a:endParaRPr lang="en-US" altLang="ja-JP" sz="2400">
              <a:effectLst/>
              <a:latin typeface="Times New Roman" pitchFamily="18" charset="0"/>
              <a:ea typeface="MS PGothic" pitchFamily="34" charset="-128"/>
            </a:endParaRPr>
          </a:p>
        </p:txBody>
      </p:sp>
      <p:sp>
        <p:nvSpPr>
          <p:cNvPr id="2641928" name="Rectangle 8"/>
          <p:cNvSpPr>
            <a:spLocks noChangeArrowheads="1"/>
          </p:cNvSpPr>
          <p:nvPr/>
        </p:nvSpPr>
        <p:spPr bwMode="auto">
          <a:xfrm>
            <a:off x="0" y="8301038"/>
            <a:ext cx="2051050" cy="2746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ja-JP" sz="1200">
                <a:solidFill>
                  <a:srgbClr val="131413"/>
                </a:solidFill>
                <a:effectLst/>
                <a:latin typeface="Times New Roman" pitchFamily="18" charset="0"/>
                <a:ea typeface="MS PGothic" pitchFamily="34" charset="-128"/>
              </a:rPr>
              <a:t>		 </a:t>
            </a:r>
            <a:endParaRPr lang="en-US" altLang="ja-JP" sz="2400">
              <a:effectLst/>
              <a:latin typeface="Times New Roman" pitchFamily="18" charset="0"/>
              <a:ea typeface="MS PGothic" pitchFamily="34" charset="-128"/>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60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550988"/>
            <a:ext cx="6191250" cy="39084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264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350838"/>
            <a:ext cx="7820025" cy="5056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0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63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09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400" y="3490913"/>
            <a:ext cx="4927600"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0902" name="Rectangle 6"/>
          <p:cNvSpPr>
            <a:spLocks noChangeArrowheads="1"/>
          </p:cNvSpPr>
          <p:nvPr/>
        </p:nvSpPr>
        <p:spPr bwMode="auto">
          <a:xfrm>
            <a:off x="0" y="3824288"/>
            <a:ext cx="4194175" cy="22828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altLang="en-US" sz="2400">
                <a:effectLst/>
              </a:rPr>
              <a:t>Comparison of the pressure in true and false lumena between experimental and numerical results (proximal tear = 65 mm</a:t>
            </a:r>
            <a:r>
              <a:rPr lang="en-US" altLang="en-US" sz="2400" baseline="30000">
                <a:effectLst/>
              </a:rPr>
              <a:t>2</a:t>
            </a:r>
            <a:r>
              <a:rPr lang="en-US" altLang="en-US" sz="2400">
                <a:effectLst/>
              </a:rPr>
              <a:t>, distal tear = 20 mm</a:t>
            </a:r>
            <a:r>
              <a:rPr lang="en-US" altLang="en-US" sz="2400" baseline="30000">
                <a:effectLst/>
              </a:rPr>
              <a:t>2</a:t>
            </a:r>
            <a:r>
              <a:rPr lang="en-US" altLang="en-US" sz="2400">
                <a:effectLst/>
              </a:rPr>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7044" name="Rectangle 4"/>
          <p:cNvSpPr>
            <a:spLocks noChangeArrowheads="1"/>
          </p:cNvSpPr>
          <p:nvPr/>
        </p:nvSpPr>
        <p:spPr bwMode="auto">
          <a:xfrm>
            <a:off x="0" y="3824288"/>
            <a:ext cx="4194175" cy="22828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altLang="en-US" sz="2400">
                <a:effectLst/>
              </a:rPr>
              <a:t>Comparison of the pressure in true and false lumena between experimental and numerical results (proximal tear = 145 mm</a:t>
            </a:r>
            <a:r>
              <a:rPr lang="en-US" altLang="en-US" sz="2400" baseline="30000">
                <a:effectLst/>
              </a:rPr>
              <a:t>2</a:t>
            </a:r>
            <a:r>
              <a:rPr lang="en-US" altLang="en-US" sz="2400">
                <a:effectLst/>
              </a:rPr>
              <a:t>, distal tear = 40 mm</a:t>
            </a:r>
            <a:r>
              <a:rPr lang="en-US" altLang="en-US" sz="2400" baseline="30000">
                <a:effectLst/>
              </a:rPr>
              <a:t>2</a:t>
            </a:r>
            <a:r>
              <a:rPr lang="en-US" altLang="en-US" sz="2400">
                <a:effectLst/>
              </a:rPr>
              <a:t>)</a:t>
            </a:r>
          </a:p>
        </p:txBody>
      </p:sp>
      <p:pic>
        <p:nvPicPr>
          <p:cNvPr id="26470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5455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70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550" y="3487738"/>
            <a:ext cx="4616450"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8066" name="Rectangle 2"/>
          <p:cNvSpPr>
            <a:spLocks noChangeArrowheads="1"/>
          </p:cNvSpPr>
          <p:nvPr/>
        </p:nvSpPr>
        <p:spPr bwMode="auto">
          <a:xfrm>
            <a:off x="0" y="2641600"/>
            <a:ext cx="9144000" cy="10985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6600" b="1">
                <a:effectLst>
                  <a:outerShdw blurRad="38100" dist="38100" dir="2700000" algn="tl">
                    <a:srgbClr val="000000"/>
                  </a:outerShdw>
                </a:effectLst>
              </a:rPr>
              <a:t>Thank you</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8402" name="Rectangle 2"/>
          <p:cNvSpPr>
            <a:spLocks noGrp="1" noChangeArrowheads="1"/>
          </p:cNvSpPr>
          <p:nvPr>
            <p:ph type="subTitle" idx="1"/>
          </p:nvPr>
        </p:nvSpPr>
        <p:spPr>
          <a:xfrm>
            <a:off x="315913" y="2455863"/>
            <a:ext cx="8369300" cy="1146175"/>
          </a:xfrm>
          <a:effectLst>
            <a:outerShdw dist="35921" dir="2700000" algn="ctr" rotWithShape="0">
              <a:srgbClr val="000000"/>
            </a:outerShdw>
          </a:effectLst>
        </p:spPr>
        <p:txBody>
          <a:bodyPr/>
          <a:lstStyle/>
          <a:p>
            <a:pPr>
              <a:lnSpc>
                <a:spcPct val="90000"/>
              </a:lnSpc>
            </a:pPr>
            <a:r>
              <a:rPr lang="en-US" altLang="en-US" sz="2400" b="1"/>
              <a:t>Khalil Khanafer, PhD</a:t>
            </a:r>
          </a:p>
          <a:p>
            <a:pPr>
              <a:lnSpc>
                <a:spcPct val="90000"/>
              </a:lnSpc>
            </a:pPr>
            <a:r>
              <a:rPr lang="en-US" altLang="en-US" sz="2400" b="1"/>
              <a:t>Mechanical Engineering Department</a:t>
            </a:r>
          </a:p>
          <a:p>
            <a:pPr>
              <a:lnSpc>
                <a:spcPct val="90000"/>
              </a:lnSpc>
            </a:pPr>
            <a:r>
              <a:rPr lang="en-US" altLang="en-US" sz="2400" b="1"/>
              <a:t>Australian College of Kuwait</a:t>
            </a:r>
          </a:p>
          <a:p>
            <a:pPr>
              <a:lnSpc>
                <a:spcPct val="90000"/>
              </a:lnSpc>
            </a:pPr>
            <a:r>
              <a:rPr lang="en-US" altLang="en-US" sz="2400" b="1"/>
              <a:t>10/7/2015</a:t>
            </a:r>
          </a:p>
        </p:txBody>
      </p:sp>
      <p:sp>
        <p:nvSpPr>
          <p:cNvPr id="2278412" name="Rectangle 12"/>
          <p:cNvSpPr>
            <a:spLocks noChangeArrowheads="1"/>
          </p:cNvSpPr>
          <p:nvPr/>
        </p:nvSpPr>
        <p:spPr bwMode="auto">
          <a:xfrm>
            <a:off x="0" y="292100"/>
            <a:ext cx="9144000" cy="24114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effectLst/>
            </a:endParaRPr>
          </a:p>
          <a:p>
            <a:pPr algn="ctr"/>
            <a:r>
              <a:rPr lang="en-US" altLang="en-US" sz="2800" b="1">
                <a:effectLst/>
              </a:rPr>
              <a:t>Computational Study of Hemodynamic Effect of False Lumen Partial Thrombosis of Type B Aortic Dissection for various Tear Size and Configuration</a:t>
            </a:r>
            <a:r>
              <a:rPr lang="en-US" altLang="en-US" b="1">
                <a:effectLst/>
              </a:rPr>
              <a:t> </a:t>
            </a:r>
            <a:r>
              <a:rPr lang="en-US" altLang="en-US">
                <a:effectLst/>
              </a:rPr>
              <a:t>	</a:t>
            </a:r>
          </a:p>
          <a:p>
            <a:pPr algn="ctr"/>
            <a:r>
              <a:rPr lang="en-US" altLang="en-US" sz="3600">
                <a:effectLst>
                  <a:outerShdw blurRad="38100" dist="38100" dir="2700000" algn="tl">
                    <a:srgbClr val="000000"/>
                  </a:outerShdw>
                </a:effectLst>
              </a:rPr>
              <a:t> </a:t>
            </a:r>
          </a:p>
        </p:txBody>
      </p:sp>
      <p:pic>
        <p:nvPicPr>
          <p:cNvPr id="2278413" name="dissection.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5359400"/>
            <a:ext cx="1498600" cy="1498600"/>
          </a:xfrm>
          <a:prstGeom prst="rect">
            <a:avLst/>
          </a:prstGeom>
          <a:noFill/>
          <a:extLst>
            <a:ext uri="{909E8E84-426E-40DD-AFC4-6F175D3DCCD1}">
              <a14:hiddenFill xmlns:a14="http://schemas.microsoft.com/office/drawing/2010/main">
                <a:solidFill>
                  <a:srgbClr val="FFFFFF"/>
                </a:solidFill>
              </a14:hiddenFill>
            </a:ext>
          </a:extLst>
        </p:spPr>
      </p:pic>
      <p:pic>
        <p:nvPicPr>
          <p:cNvPr id="227842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5251450"/>
            <a:ext cx="3419475" cy="1606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00" fill="hold"/>
                                        <p:tgtEl>
                                          <p:spTgt spid="22784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7841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2278413"/>
                                        </p:tgtEl>
                                      </p:cBhvr>
                                    </p:cmd>
                                  </p:childTnLst>
                                </p:cTn>
                              </p:par>
                            </p:childTnLst>
                          </p:cTn>
                        </p:par>
                      </p:childTnLst>
                    </p:cTn>
                  </p:par>
                </p:childTnLst>
              </p:cTn>
              <p:nextCondLst>
                <p:cond evt="onClick" delay="0">
                  <p:tgtEl>
                    <p:spTgt spid="2278413"/>
                  </p:tgtEl>
                </p:cond>
              </p:nextCondLst>
            </p:seq>
            <p:video>
              <p:cMediaNode>
                <p:cTn id="12" repeatCount="indefinite" fill="remove" display="0">
                  <p:stCondLst>
                    <p:cond delay="indefinite"/>
                  </p:stCondLst>
                  <p:endCondLst>
                    <p:cond evt="onNext" delay="0">
                      <p:tgtEl>
                        <p:sldTgt/>
                      </p:tgtEl>
                    </p:cond>
                    <p:cond evt="onPrev" delay="0">
                      <p:tgtEl>
                        <p:sldTgt/>
                      </p:tgtEl>
                    </p:cond>
                  </p:endCondLst>
                </p:cTn>
                <p:tgtEl>
                  <p:spTgt spid="227841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1330"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600" b="1">
                <a:solidFill>
                  <a:schemeClr val="tx2"/>
                </a:solidFill>
                <a:effectLst>
                  <a:outerShdw blurRad="38100" dist="38100" dir="2700000" algn="tl">
                    <a:srgbClr val="000000"/>
                  </a:outerShdw>
                </a:effectLst>
              </a:rPr>
              <a:t>Significance of Computational Analysis</a:t>
            </a:r>
            <a:endParaRPr lang="en-US" altLang="en-US" sz="3600">
              <a:effectLst>
                <a:outerShdw blurRad="38100" dist="38100" dir="2700000" algn="tl">
                  <a:srgbClr val="000000"/>
                </a:outerShdw>
              </a:effectLst>
            </a:endParaRPr>
          </a:p>
        </p:txBody>
      </p:sp>
      <p:sp>
        <p:nvSpPr>
          <p:cNvPr id="2531331" name="Line 3"/>
          <p:cNvSpPr>
            <a:spLocks noChangeShapeType="1"/>
          </p:cNvSpPr>
          <p:nvPr/>
        </p:nvSpPr>
        <p:spPr bwMode="auto">
          <a:xfrm>
            <a:off x="0" y="769938"/>
            <a:ext cx="91440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31333" name="Text Box 5"/>
          <p:cNvSpPr txBox="1">
            <a:spLocks noChangeArrowheads="1"/>
          </p:cNvSpPr>
          <p:nvPr/>
        </p:nvSpPr>
        <p:spPr bwMode="auto">
          <a:xfrm>
            <a:off x="0" y="977900"/>
            <a:ext cx="9144000" cy="52038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sz="2400" b="1">
                <a:effectLst/>
              </a:rPr>
              <a:t>Computational hemodynamics has become a powerful and attractive tool in investigating various vascular diseases such as brain aneurysm and aortic aneurysm and dissection</a:t>
            </a:r>
          </a:p>
          <a:p>
            <a:pPr algn="l">
              <a:spcBef>
                <a:spcPct val="50000"/>
              </a:spcBef>
            </a:pPr>
            <a:endParaRPr lang="en-US" altLang="en-US" sz="2400" b="1">
              <a:effectLst/>
            </a:endParaRPr>
          </a:p>
          <a:p>
            <a:pPr algn="l">
              <a:spcBef>
                <a:spcPct val="50000"/>
              </a:spcBef>
              <a:buFontTx/>
              <a:buChar char="•"/>
            </a:pPr>
            <a:r>
              <a:rPr lang="en-US" altLang="ko-KR" sz="2400" b="1">
                <a:effectLst/>
                <a:ea typeface="Gulim" pitchFamily="34" charset="-127"/>
              </a:rPr>
              <a:t>Measuring the hemodynamic factors such as wall shear stress and pressure is still beyond the capabilities of </a:t>
            </a:r>
            <a:r>
              <a:rPr lang="en-US" altLang="ko-KR" sz="2400" b="1" i="1">
                <a:effectLst/>
                <a:ea typeface="Gulim" pitchFamily="34" charset="-127"/>
              </a:rPr>
              <a:t>in vivo</a:t>
            </a:r>
            <a:r>
              <a:rPr lang="en-US" altLang="ko-KR" sz="2400" b="1">
                <a:effectLst/>
                <a:ea typeface="Gulim" pitchFamily="34" charset="-127"/>
              </a:rPr>
              <a:t> measurements or experiments.</a:t>
            </a:r>
          </a:p>
          <a:p>
            <a:pPr algn="l">
              <a:spcBef>
                <a:spcPct val="50000"/>
              </a:spcBef>
            </a:pPr>
            <a:endParaRPr lang="en-US" altLang="en-US" sz="2400" b="1">
              <a:effectLst/>
            </a:endParaRPr>
          </a:p>
          <a:p>
            <a:pPr algn="l">
              <a:spcBef>
                <a:spcPct val="50000"/>
              </a:spcBef>
              <a:buFontTx/>
              <a:buChar char="•"/>
            </a:pPr>
            <a:r>
              <a:rPr lang="en-US" altLang="en-US" sz="2400" b="1">
                <a:effectLst/>
              </a:rPr>
              <a:t>With high resolution 3D medical imaging, it is now possible to simulate pulsatile blood flow in physiologically realistic geometries derived from </a:t>
            </a:r>
            <a:r>
              <a:rPr lang="en-US" altLang="en-US" sz="2400" b="1" i="1">
                <a:effectLst/>
              </a:rPr>
              <a:t>in vivo</a:t>
            </a:r>
            <a:r>
              <a:rPr lang="en-US" altLang="en-US" sz="2400" b="1">
                <a:effectLst/>
              </a:rPr>
              <a:t> imaging in relation to their pathogenesis and treatment.</a:t>
            </a:r>
            <a:r>
              <a:rPr lang="en-US" altLang="ko-KR" sz="2400" b="1">
                <a:effectLst>
                  <a:outerShdw blurRad="38100" dist="38100" dir="2700000" algn="tl">
                    <a:srgbClr val="000000"/>
                  </a:outerShdw>
                </a:effectLst>
                <a:ea typeface="Gulim" pitchFamily="34" charset="-127"/>
              </a:rPr>
              <a:t> </a:t>
            </a:r>
            <a:endParaRPr lang="en-US" altLang="en-US" sz="2400" b="1">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6804" name="Text Box 4"/>
          <p:cNvSpPr txBox="1">
            <a:spLocks noChangeArrowheads="1"/>
          </p:cNvSpPr>
          <p:nvPr/>
        </p:nvSpPr>
        <p:spPr bwMode="auto">
          <a:xfrm>
            <a:off x="0" y="2451100"/>
            <a:ext cx="9144000" cy="7620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400" b="1">
                <a:effectLst>
                  <a:outerShdw blurRad="38100" dist="38100" dir="2700000" algn="tl">
                    <a:srgbClr val="000000"/>
                  </a:outerShdw>
                </a:effectLst>
              </a:rPr>
              <a:t>Research Interests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4711" name="Picture 7" descr="pic-matrix-introduction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663"/>
            <a:ext cx="2859088" cy="2754312"/>
          </a:xfrm>
          <a:prstGeom prst="rect">
            <a:avLst/>
          </a:prstGeom>
          <a:noFill/>
          <a:extLst>
            <a:ext uri="{909E8E84-426E-40DD-AFC4-6F175D3DCCD1}">
              <a14:hiddenFill xmlns:a14="http://schemas.microsoft.com/office/drawing/2010/main">
                <a:solidFill>
                  <a:srgbClr val="FFFFFF"/>
                </a:solidFill>
              </a14:hiddenFill>
            </a:ext>
          </a:extLst>
        </p:spPr>
      </p:pic>
      <p:pic>
        <p:nvPicPr>
          <p:cNvPr id="250471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41763"/>
            <a:ext cx="2886075" cy="2916237"/>
          </a:xfrm>
          <a:prstGeom prst="rect">
            <a:avLst/>
          </a:prstGeom>
          <a:noFill/>
          <a:extLst>
            <a:ext uri="{909E8E84-426E-40DD-AFC4-6F175D3DCCD1}">
              <a14:hiddenFill xmlns:a14="http://schemas.microsoft.com/office/drawing/2010/main">
                <a:solidFill>
                  <a:srgbClr val="FFFFFF"/>
                </a:solidFill>
              </a14:hiddenFill>
            </a:ext>
          </a:extLst>
        </p:spPr>
      </p:pic>
      <p:pic>
        <p:nvPicPr>
          <p:cNvPr id="250471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4725" y="3597275"/>
            <a:ext cx="18192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4721"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8038" y="596900"/>
            <a:ext cx="1633537"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4722"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5075" y="584200"/>
            <a:ext cx="15176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4723" name="dissection.avi">
            <a:hlinkClick r:id="" action="ppaction://media"/>
          </p:cNvPr>
          <p:cNvPicPr>
            <a:picLocks noRot="1" noChangeAspect="1" noChangeArrowheads="1"/>
          </p:cNvPicPr>
          <p:nvPr>
            <a:videoFile r:link="rId1"/>
          </p:nvPr>
        </p:nvPicPr>
        <p:blipFill>
          <a:blip r:embed="rId9">
            <a:extLst>
              <a:ext uri="{28A0092B-C50C-407E-A947-70E740481C1C}">
                <a14:useLocalDpi xmlns:a14="http://schemas.microsoft.com/office/drawing/2010/main" val="0"/>
              </a:ext>
            </a:extLst>
          </a:blip>
          <a:srcRect/>
          <a:stretch>
            <a:fillRect/>
          </a:stretch>
        </p:blipFill>
        <p:spPr bwMode="auto">
          <a:xfrm>
            <a:off x="3009900" y="5842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504724" name="AutoShape 20"/>
          <p:cNvSpPr>
            <a:spLocks noChangeArrowheads="1"/>
          </p:cNvSpPr>
          <p:nvPr/>
        </p:nvSpPr>
        <p:spPr bwMode="auto">
          <a:xfrm>
            <a:off x="5651500" y="1993900"/>
            <a:ext cx="355600" cy="177800"/>
          </a:xfrm>
          <a:prstGeom prst="rightArrow">
            <a:avLst>
              <a:gd name="adj1" fmla="val 50000"/>
              <a:gd name="adj2" fmla="val 50000"/>
            </a:avLst>
          </a:prstGeom>
          <a:noFill/>
          <a:ln w="63500">
            <a:solidFill>
              <a:srgbClr val="FF0000"/>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04725" name="AutoShape 21"/>
          <p:cNvSpPr>
            <a:spLocks noChangeArrowheads="1"/>
          </p:cNvSpPr>
          <p:nvPr/>
        </p:nvSpPr>
        <p:spPr bwMode="auto">
          <a:xfrm>
            <a:off x="7429500" y="2006600"/>
            <a:ext cx="304800" cy="190500"/>
          </a:xfrm>
          <a:prstGeom prst="rightArrow">
            <a:avLst>
              <a:gd name="adj1" fmla="val 50000"/>
              <a:gd name="adj2" fmla="val 40000"/>
            </a:avLst>
          </a:prstGeom>
          <a:noFill/>
          <a:ln w="63500">
            <a:solidFill>
              <a:srgbClr val="FF0000"/>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04726" name="AutoShape 22"/>
          <p:cNvSpPr>
            <a:spLocks noChangeArrowheads="1"/>
          </p:cNvSpPr>
          <p:nvPr/>
        </p:nvSpPr>
        <p:spPr bwMode="auto">
          <a:xfrm>
            <a:off x="1333500" y="3365500"/>
            <a:ext cx="190500" cy="558800"/>
          </a:xfrm>
          <a:prstGeom prst="downArrow">
            <a:avLst>
              <a:gd name="adj1" fmla="val 50000"/>
              <a:gd name="adj2" fmla="val 73333"/>
            </a:avLst>
          </a:prstGeom>
          <a:noFill/>
          <a:ln w="63500">
            <a:solidFill>
              <a:srgbClr val="FF0000"/>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04727" name="AutoShape 23"/>
          <p:cNvSpPr>
            <a:spLocks noChangeArrowheads="1"/>
          </p:cNvSpPr>
          <p:nvPr/>
        </p:nvSpPr>
        <p:spPr bwMode="auto">
          <a:xfrm>
            <a:off x="7061200" y="5041900"/>
            <a:ext cx="381000" cy="190500"/>
          </a:xfrm>
          <a:prstGeom prst="rightArrow">
            <a:avLst>
              <a:gd name="adj1" fmla="val 50000"/>
              <a:gd name="adj2" fmla="val 50000"/>
            </a:avLst>
          </a:prstGeom>
          <a:noFill/>
          <a:ln w="63500">
            <a:solidFill>
              <a:srgbClr val="FF0000"/>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04728" name="Text Box 24"/>
          <p:cNvSpPr txBox="1">
            <a:spLocks noChangeArrowheads="1"/>
          </p:cNvSpPr>
          <p:nvPr/>
        </p:nvSpPr>
        <p:spPr bwMode="auto">
          <a:xfrm>
            <a:off x="0" y="190500"/>
            <a:ext cx="2667000" cy="3968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effectLst>
                  <a:outerShdw blurRad="38100" dist="38100" dir="2700000" algn="tl">
                    <a:srgbClr val="000000"/>
                  </a:outerShdw>
                </a:effectLst>
              </a:rPr>
              <a:t>Brain aneurysm</a:t>
            </a:r>
          </a:p>
        </p:txBody>
      </p:sp>
      <p:sp>
        <p:nvSpPr>
          <p:cNvPr id="2504729" name="Text Box 25"/>
          <p:cNvSpPr txBox="1">
            <a:spLocks noChangeArrowheads="1"/>
          </p:cNvSpPr>
          <p:nvPr/>
        </p:nvSpPr>
        <p:spPr bwMode="auto">
          <a:xfrm>
            <a:off x="5054600" y="215900"/>
            <a:ext cx="2667000" cy="3968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effectLst>
                  <a:outerShdw blurRad="38100" dist="38100" dir="2700000" algn="tl">
                    <a:srgbClr val="000000"/>
                  </a:outerShdw>
                </a:effectLst>
              </a:rPr>
              <a:t>Aortic Dissection</a:t>
            </a:r>
          </a:p>
        </p:txBody>
      </p:sp>
      <p:sp>
        <p:nvSpPr>
          <p:cNvPr id="2504730" name="Text Box 26"/>
          <p:cNvSpPr txBox="1">
            <a:spLocks noChangeArrowheads="1"/>
          </p:cNvSpPr>
          <p:nvPr/>
        </p:nvSpPr>
        <p:spPr bwMode="auto">
          <a:xfrm>
            <a:off x="4229100" y="4965700"/>
            <a:ext cx="2667000" cy="3968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effectLst>
                  <a:outerShdw blurRad="38100" dist="38100" dir="2700000" algn="tl">
                    <a:srgbClr val="000000"/>
                  </a:outerShdw>
                </a:effectLst>
              </a:rPr>
              <a:t>Artificial Lung</a:t>
            </a:r>
          </a:p>
        </p:txBody>
      </p:sp>
      <p:pic>
        <p:nvPicPr>
          <p:cNvPr id="2504734" name="Picture 3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10438" y="5410200"/>
            <a:ext cx="18335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4736"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7575" y="3625850"/>
            <a:ext cx="3713163" cy="13398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4737"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43288" y="5392738"/>
            <a:ext cx="3690937" cy="14652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00" fill="hold"/>
                                        <p:tgtEl>
                                          <p:spTgt spid="250472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2504723"/>
                </p:tgtEl>
              </p:cMediaNode>
            </p:video>
            <p:seq concurrent="1" nextAc="seek">
              <p:cTn id="8" restart="whenNotActive" fill="hold" evtFilter="cancelBubble" nodeType="interactiveSeq">
                <p:stCondLst>
                  <p:cond evt="onClick" delay="0">
                    <p:tgtEl>
                      <p:spTgt spid="250472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504723"/>
                                        </p:tgtEl>
                                      </p:cBhvr>
                                    </p:cmd>
                                  </p:childTnLst>
                                </p:cTn>
                              </p:par>
                            </p:childTnLst>
                          </p:cTn>
                        </p:par>
                      </p:childTnLst>
                    </p:cTn>
                  </p:par>
                </p:childTnLst>
              </p:cTn>
              <p:nextCondLst>
                <p:cond evt="onClick" delay="0">
                  <p:tgtEl>
                    <p:spTgt spid="250472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8506" name="Rectangle 10"/>
          <p:cNvSpPr>
            <a:spLocks noChangeArrowheads="1"/>
          </p:cNvSpPr>
          <p:nvPr/>
        </p:nvSpPr>
        <p:spPr bwMode="auto">
          <a:xfrm>
            <a:off x="2003425" y="34845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1" hangingPunct="1"/>
            <a:endParaRPr lang="en-US" altLang="en-US" sz="1800">
              <a:effectLst/>
            </a:endParaRPr>
          </a:p>
        </p:txBody>
      </p:sp>
      <p:sp>
        <p:nvSpPr>
          <p:cNvPr id="2538538" name="Rectangle 42"/>
          <p:cNvSpPr>
            <a:spLocks noChangeArrowheads="1"/>
          </p:cNvSpPr>
          <p:nvPr/>
        </p:nvSpPr>
        <p:spPr bwMode="auto">
          <a:xfrm>
            <a:off x="76200" y="265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39" name="Rectangle 43"/>
          <p:cNvSpPr>
            <a:spLocks noChangeArrowheads="1"/>
          </p:cNvSpPr>
          <p:nvPr/>
        </p:nvSpPr>
        <p:spPr bwMode="auto">
          <a:xfrm>
            <a:off x="76200" y="250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40" name="Rectangle 44"/>
          <p:cNvSpPr>
            <a:spLocks noChangeArrowheads="1"/>
          </p:cNvSpPr>
          <p:nvPr/>
        </p:nvSpPr>
        <p:spPr bwMode="auto">
          <a:xfrm>
            <a:off x="76200" y="26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41" name="Rectangle 45"/>
          <p:cNvSpPr>
            <a:spLocks noChangeArrowheads="1"/>
          </p:cNvSpPr>
          <p:nvPr/>
        </p:nvSpPr>
        <p:spPr bwMode="auto">
          <a:xfrm>
            <a:off x="76200" y="265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42" name="Rectangle 46"/>
          <p:cNvSpPr>
            <a:spLocks noChangeArrowheads="1"/>
          </p:cNvSpPr>
          <p:nvPr/>
        </p:nvSpPr>
        <p:spPr bwMode="auto">
          <a:xfrm>
            <a:off x="76200" y="246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43" name="Rectangle 47"/>
          <p:cNvSpPr>
            <a:spLocks noChangeArrowheads="1"/>
          </p:cNvSpPr>
          <p:nvPr/>
        </p:nvSpPr>
        <p:spPr bwMode="auto">
          <a:xfrm>
            <a:off x="76200" y="265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44" name="Rectangle 48"/>
          <p:cNvSpPr>
            <a:spLocks noChangeArrowheads="1"/>
          </p:cNvSpPr>
          <p:nvPr/>
        </p:nvSpPr>
        <p:spPr bwMode="auto">
          <a:xfrm>
            <a:off x="76200" y="26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45" name="Rectangle 49"/>
          <p:cNvSpPr>
            <a:spLocks noChangeArrowheads="1"/>
          </p:cNvSpPr>
          <p:nvPr/>
        </p:nvSpPr>
        <p:spPr bwMode="auto">
          <a:xfrm>
            <a:off x="76200" y="24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46" name="Rectangle 50"/>
          <p:cNvSpPr>
            <a:spLocks noChangeArrowheads="1"/>
          </p:cNvSpPr>
          <p:nvPr/>
        </p:nvSpPr>
        <p:spPr bwMode="auto">
          <a:xfrm>
            <a:off x="76200" y="22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47" name="Rectangle 51"/>
          <p:cNvSpPr>
            <a:spLocks noChangeArrowheads="1"/>
          </p:cNvSpPr>
          <p:nvPr/>
        </p:nvSpPr>
        <p:spPr bwMode="auto">
          <a:xfrm>
            <a:off x="165100" y="165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48" name="Rectangle 52"/>
          <p:cNvSpPr>
            <a:spLocks noChangeArrowheads="1"/>
          </p:cNvSpPr>
          <p:nvPr/>
        </p:nvSpPr>
        <p:spPr bwMode="auto">
          <a:xfrm>
            <a:off x="76200" y="207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49" name="Rectangle 53"/>
          <p:cNvSpPr>
            <a:spLocks noChangeArrowheads="1"/>
          </p:cNvSpPr>
          <p:nvPr/>
        </p:nvSpPr>
        <p:spPr bwMode="auto">
          <a:xfrm>
            <a:off x="76200" y="250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50" name="Rectangle 54"/>
          <p:cNvSpPr>
            <a:spLocks noChangeArrowheads="1"/>
          </p:cNvSpPr>
          <p:nvPr/>
        </p:nvSpPr>
        <p:spPr bwMode="auto">
          <a:xfrm>
            <a:off x="76200" y="265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51" name="Rectangle 55"/>
          <p:cNvSpPr>
            <a:spLocks noChangeArrowheads="1"/>
          </p:cNvSpPr>
          <p:nvPr/>
        </p:nvSpPr>
        <p:spPr bwMode="auto">
          <a:xfrm>
            <a:off x="76200" y="265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52" name="Rectangle 56"/>
          <p:cNvSpPr>
            <a:spLocks noChangeArrowheads="1"/>
          </p:cNvSpPr>
          <p:nvPr/>
        </p:nvSpPr>
        <p:spPr bwMode="auto">
          <a:xfrm>
            <a:off x="76200" y="26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53" name="Rectangle 57"/>
          <p:cNvSpPr>
            <a:spLocks noChangeArrowheads="1"/>
          </p:cNvSpPr>
          <p:nvPr/>
        </p:nvSpPr>
        <p:spPr bwMode="auto">
          <a:xfrm>
            <a:off x="76200" y="25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54" name="Rectangle 58"/>
          <p:cNvSpPr>
            <a:spLocks noChangeArrowheads="1"/>
          </p:cNvSpPr>
          <p:nvPr/>
        </p:nvSpPr>
        <p:spPr bwMode="auto">
          <a:xfrm>
            <a:off x="76200" y="24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55" name="Rectangle 59"/>
          <p:cNvSpPr>
            <a:spLocks noChangeArrowheads="1"/>
          </p:cNvSpPr>
          <p:nvPr/>
        </p:nvSpPr>
        <p:spPr bwMode="auto">
          <a:xfrm>
            <a:off x="76200" y="265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56" name="Rectangle 60"/>
          <p:cNvSpPr>
            <a:spLocks noChangeArrowheads="1"/>
          </p:cNvSpPr>
          <p:nvPr/>
        </p:nvSpPr>
        <p:spPr bwMode="auto">
          <a:xfrm>
            <a:off x="165100" y="207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57" name="Rectangle 61"/>
          <p:cNvSpPr>
            <a:spLocks noChangeArrowheads="1"/>
          </p:cNvSpPr>
          <p:nvPr/>
        </p:nvSpPr>
        <p:spPr bwMode="auto">
          <a:xfrm>
            <a:off x="76200" y="60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58" name="Rectangle 62"/>
          <p:cNvSpPr>
            <a:spLocks noChangeArrowheads="1"/>
          </p:cNvSpPr>
          <p:nvPr/>
        </p:nvSpPr>
        <p:spPr bwMode="auto">
          <a:xfrm>
            <a:off x="76200" y="61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59" name="Rectangle 63"/>
          <p:cNvSpPr>
            <a:spLocks noChangeArrowheads="1"/>
          </p:cNvSpPr>
          <p:nvPr/>
        </p:nvSpPr>
        <p:spPr bwMode="auto">
          <a:xfrm>
            <a:off x="76200" y="60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60" name="Rectangle 64"/>
          <p:cNvSpPr>
            <a:spLocks noChangeArrowheads="1"/>
          </p:cNvSpPr>
          <p:nvPr/>
        </p:nvSpPr>
        <p:spPr bwMode="auto">
          <a:xfrm>
            <a:off x="76200" y="61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61" name="Rectangle 65"/>
          <p:cNvSpPr>
            <a:spLocks noChangeArrowheads="1"/>
          </p:cNvSpPr>
          <p:nvPr/>
        </p:nvSpPr>
        <p:spPr bwMode="auto">
          <a:xfrm>
            <a:off x="76200" y="60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62" name="Rectangle 66"/>
          <p:cNvSpPr>
            <a:spLocks noChangeArrowheads="1"/>
          </p:cNvSpPr>
          <p:nvPr/>
        </p:nvSpPr>
        <p:spPr bwMode="auto">
          <a:xfrm>
            <a:off x="76200" y="60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63" name="Rectangle 67"/>
          <p:cNvSpPr>
            <a:spLocks noChangeArrowheads="1"/>
          </p:cNvSpPr>
          <p:nvPr/>
        </p:nvSpPr>
        <p:spPr bwMode="auto">
          <a:xfrm>
            <a:off x="76200" y="608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64" name="Rectangle 68"/>
          <p:cNvSpPr>
            <a:spLocks noChangeArrowheads="1"/>
          </p:cNvSpPr>
          <p:nvPr/>
        </p:nvSpPr>
        <p:spPr bwMode="auto">
          <a:xfrm>
            <a:off x="76200" y="60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65" name="Rectangle 69"/>
          <p:cNvSpPr>
            <a:spLocks noChangeArrowheads="1"/>
          </p:cNvSpPr>
          <p:nvPr/>
        </p:nvSpPr>
        <p:spPr bwMode="auto">
          <a:xfrm>
            <a:off x="76200" y="61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66" name="Rectangle 70"/>
          <p:cNvSpPr>
            <a:spLocks noChangeArrowheads="1"/>
          </p:cNvSpPr>
          <p:nvPr/>
        </p:nvSpPr>
        <p:spPr bwMode="auto">
          <a:xfrm>
            <a:off x="76200" y="60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67" name="Rectangle 71"/>
          <p:cNvSpPr>
            <a:spLocks noChangeArrowheads="1"/>
          </p:cNvSpPr>
          <p:nvPr/>
        </p:nvSpPr>
        <p:spPr bwMode="auto">
          <a:xfrm>
            <a:off x="76200" y="60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68" name="Rectangle 72"/>
          <p:cNvSpPr>
            <a:spLocks noChangeArrowheads="1"/>
          </p:cNvSpPr>
          <p:nvPr/>
        </p:nvSpPr>
        <p:spPr bwMode="auto">
          <a:xfrm>
            <a:off x="76200" y="60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69" name="Rectangle 73"/>
          <p:cNvSpPr>
            <a:spLocks noChangeArrowheads="1"/>
          </p:cNvSpPr>
          <p:nvPr/>
        </p:nvSpPr>
        <p:spPr bwMode="auto">
          <a:xfrm>
            <a:off x="165100" y="75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538573" name="Picture 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1988" y="581025"/>
            <a:ext cx="3814762"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857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888" y="552450"/>
            <a:ext cx="3313112"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8575" name="Text Box 79"/>
          <p:cNvSpPr txBox="1">
            <a:spLocks noChangeArrowheads="1"/>
          </p:cNvSpPr>
          <p:nvPr/>
        </p:nvSpPr>
        <p:spPr bwMode="auto">
          <a:xfrm>
            <a:off x="3289300" y="0"/>
            <a:ext cx="4406900" cy="3968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effectLst>
                  <a:outerShdw blurRad="38100" dist="38100" dir="2700000" algn="tl">
                    <a:srgbClr val="000000"/>
                  </a:outerShdw>
                </a:effectLst>
              </a:rPr>
              <a:t>In vivo Measurements of Elasticity</a:t>
            </a:r>
          </a:p>
        </p:txBody>
      </p:sp>
      <p:pic>
        <p:nvPicPr>
          <p:cNvPr id="2538576" name="Picture 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93713"/>
            <a:ext cx="1554163"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38577" name="Text Box 81"/>
          <p:cNvSpPr txBox="1">
            <a:spLocks noChangeArrowheads="1"/>
          </p:cNvSpPr>
          <p:nvPr/>
        </p:nvSpPr>
        <p:spPr bwMode="auto">
          <a:xfrm>
            <a:off x="0" y="0"/>
            <a:ext cx="1933575"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effectLst>
                  <a:outerShdw blurRad="38100" dist="38100" dir="2700000" algn="tl">
                    <a:srgbClr val="000000"/>
                  </a:outerShdw>
                </a:effectLst>
              </a:rPr>
              <a:t>Stent-Graft</a:t>
            </a:r>
          </a:p>
        </p:txBody>
      </p:sp>
      <p:sp>
        <p:nvSpPr>
          <p:cNvPr id="2538578" name="Rectangle 82"/>
          <p:cNvSpPr>
            <a:spLocks noChangeArrowheads="1"/>
          </p:cNvSpPr>
          <p:nvPr/>
        </p:nvSpPr>
        <p:spPr bwMode="auto">
          <a:xfrm>
            <a:off x="0" y="6154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79" name="Rectangle 83"/>
          <p:cNvSpPr>
            <a:spLocks noChangeArrowheads="1"/>
          </p:cNvSpPr>
          <p:nvPr/>
        </p:nvSpPr>
        <p:spPr bwMode="auto">
          <a:xfrm>
            <a:off x="0" y="614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80" name="Rectangle 84"/>
          <p:cNvSpPr>
            <a:spLocks noChangeArrowheads="1"/>
          </p:cNvSpPr>
          <p:nvPr/>
        </p:nvSpPr>
        <p:spPr bwMode="auto">
          <a:xfrm>
            <a:off x="0" y="6149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81" name="Rectangle 85"/>
          <p:cNvSpPr>
            <a:spLocks noChangeArrowheads="1"/>
          </p:cNvSpPr>
          <p:nvPr/>
        </p:nvSpPr>
        <p:spPr bwMode="auto">
          <a:xfrm>
            <a:off x="0" y="6154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82" name="Rectangle 86"/>
          <p:cNvSpPr>
            <a:spLocks noChangeArrowheads="1"/>
          </p:cNvSpPr>
          <p:nvPr/>
        </p:nvSpPr>
        <p:spPr bwMode="auto">
          <a:xfrm>
            <a:off x="0" y="6135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83" name="Rectangle 87"/>
          <p:cNvSpPr>
            <a:spLocks noChangeArrowheads="1"/>
          </p:cNvSpPr>
          <p:nvPr/>
        </p:nvSpPr>
        <p:spPr bwMode="auto">
          <a:xfrm>
            <a:off x="0" y="6154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84" name="Text Box 88"/>
          <p:cNvSpPr txBox="1">
            <a:spLocks noChangeArrowheads="1"/>
          </p:cNvSpPr>
          <p:nvPr/>
        </p:nvSpPr>
        <p:spPr bwMode="auto">
          <a:xfrm>
            <a:off x="790575" y="5035550"/>
            <a:ext cx="20018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2538585" name="Rectangle 89"/>
          <p:cNvSpPr>
            <a:spLocks noChangeArrowheads="1"/>
          </p:cNvSpPr>
          <p:nvPr/>
        </p:nvSpPr>
        <p:spPr bwMode="auto">
          <a:xfrm>
            <a:off x="0" y="6149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86" name="Rectangle 90"/>
          <p:cNvSpPr>
            <a:spLocks noChangeArrowheads="1"/>
          </p:cNvSpPr>
          <p:nvPr/>
        </p:nvSpPr>
        <p:spPr bwMode="auto">
          <a:xfrm>
            <a:off x="0" y="6130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87" name="Rectangle 91"/>
          <p:cNvSpPr>
            <a:spLocks noChangeArrowheads="1"/>
          </p:cNvSpPr>
          <p:nvPr/>
        </p:nvSpPr>
        <p:spPr bwMode="auto">
          <a:xfrm>
            <a:off x="0" y="6116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88" name="Rectangle 92"/>
          <p:cNvSpPr>
            <a:spLocks noChangeArrowheads="1"/>
          </p:cNvSpPr>
          <p:nvPr/>
        </p:nvSpPr>
        <p:spPr bwMode="auto">
          <a:xfrm>
            <a:off x="0" y="6054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89" name="Rectangle 93"/>
          <p:cNvSpPr>
            <a:spLocks noChangeArrowheads="1"/>
          </p:cNvSpPr>
          <p:nvPr/>
        </p:nvSpPr>
        <p:spPr bwMode="auto">
          <a:xfrm>
            <a:off x="0" y="6097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90" name="Rectangle 94"/>
          <p:cNvSpPr>
            <a:spLocks noChangeArrowheads="1"/>
          </p:cNvSpPr>
          <p:nvPr/>
        </p:nvSpPr>
        <p:spPr bwMode="auto">
          <a:xfrm>
            <a:off x="0" y="614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91" name="Rectangle 95"/>
          <p:cNvSpPr>
            <a:spLocks noChangeArrowheads="1"/>
          </p:cNvSpPr>
          <p:nvPr/>
        </p:nvSpPr>
        <p:spPr bwMode="auto">
          <a:xfrm>
            <a:off x="0" y="6154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92" name="Rectangle 96"/>
          <p:cNvSpPr>
            <a:spLocks noChangeArrowheads="1"/>
          </p:cNvSpPr>
          <p:nvPr/>
        </p:nvSpPr>
        <p:spPr bwMode="auto">
          <a:xfrm>
            <a:off x="0" y="6154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93" name="Rectangle 97"/>
          <p:cNvSpPr>
            <a:spLocks noChangeArrowheads="1"/>
          </p:cNvSpPr>
          <p:nvPr/>
        </p:nvSpPr>
        <p:spPr bwMode="auto">
          <a:xfrm>
            <a:off x="0" y="6149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94" name="Rectangle 98"/>
          <p:cNvSpPr>
            <a:spLocks noChangeArrowheads="1"/>
          </p:cNvSpPr>
          <p:nvPr/>
        </p:nvSpPr>
        <p:spPr bwMode="auto">
          <a:xfrm>
            <a:off x="0" y="614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95" name="Rectangle 99"/>
          <p:cNvSpPr>
            <a:spLocks noChangeArrowheads="1"/>
          </p:cNvSpPr>
          <p:nvPr/>
        </p:nvSpPr>
        <p:spPr bwMode="auto">
          <a:xfrm>
            <a:off x="0" y="6130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96" name="Rectangle 100"/>
          <p:cNvSpPr>
            <a:spLocks noChangeArrowheads="1"/>
          </p:cNvSpPr>
          <p:nvPr/>
        </p:nvSpPr>
        <p:spPr bwMode="auto">
          <a:xfrm>
            <a:off x="0" y="6154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97" name="Rectangle 101"/>
          <p:cNvSpPr>
            <a:spLocks noChangeArrowheads="1"/>
          </p:cNvSpPr>
          <p:nvPr/>
        </p:nvSpPr>
        <p:spPr bwMode="auto">
          <a:xfrm>
            <a:off x="0" y="6135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98" name="Rectangle 102"/>
          <p:cNvSpPr>
            <a:spLocks noChangeArrowheads="1"/>
          </p:cNvSpPr>
          <p:nvPr/>
        </p:nvSpPr>
        <p:spPr bwMode="auto">
          <a:xfrm>
            <a:off x="0" y="6492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599" name="Rectangle 103"/>
          <p:cNvSpPr>
            <a:spLocks noChangeArrowheads="1"/>
          </p:cNvSpPr>
          <p:nvPr/>
        </p:nvSpPr>
        <p:spPr bwMode="auto">
          <a:xfrm>
            <a:off x="0" y="650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600" name="Rectangle 104"/>
          <p:cNvSpPr>
            <a:spLocks noChangeArrowheads="1"/>
          </p:cNvSpPr>
          <p:nvPr/>
        </p:nvSpPr>
        <p:spPr bwMode="auto">
          <a:xfrm>
            <a:off x="0" y="6492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601" name="Rectangle 105"/>
          <p:cNvSpPr>
            <a:spLocks noChangeArrowheads="1"/>
          </p:cNvSpPr>
          <p:nvPr/>
        </p:nvSpPr>
        <p:spPr bwMode="auto">
          <a:xfrm>
            <a:off x="0" y="650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602" name="Rectangle 106"/>
          <p:cNvSpPr>
            <a:spLocks noChangeArrowheads="1"/>
          </p:cNvSpPr>
          <p:nvPr/>
        </p:nvSpPr>
        <p:spPr bwMode="auto">
          <a:xfrm>
            <a:off x="0" y="6492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603" name="Rectangle 107"/>
          <p:cNvSpPr>
            <a:spLocks noChangeArrowheads="1"/>
          </p:cNvSpPr>
          <p:nvPr/>
        </p:nvSpPr>
        <p:spPr bwMode="auto">
          <a:xfrm>
            <a:off x="0" y="6492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604" name="Rectangle 108"/>
          <p:cNvSpPr>
            <a:spLocks noChangeArrowheads="1"/>
          </p:cNvSpPr>
          <p:nvPr/>
        </p:nvSpPr>
        <p:spPr bwMode="auto">
          <a:xfrm>
            <a:off x="0" y="6497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605" name="Rectangle 109"/>
          <p:cNvSpPr>
            <a:spLocks noChangeArrowheads="1"/>
          </p:cNvSpPr>
          <p:nvPr/>
        </p:nvSpPr>
        <p:spPr bwMode="auto">
          <a:xfrm>
            <a:off x="0" y="6492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606" name="Rectangle 110"/>
          <p:cNvSpPr>
            <a:spLocks noChangeArrowheads="1"/>
          </p:cNvSpPr>
          <p:nvPr/>
        </p:nvSpPr>
        <p:spPr bwMode="auto">
          <a:xfrm>
            <a:off x="0" y="650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607" name="Rectangle 111"/>
          <p:cNvSpPr>
            <a:spLocks noChangeArrowheads="1"/>
          </p:cNvSpPr>
          <p:nvPr/>
        </p:nvSpPr>
        <p:spPr bwMode="auto">
          <a:xfrm>
            <a:off x="0" y="6492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608" name="Rectangle 112"/>
          <p:cNvSpPr>
            <a:spLocks noChangeArrowheads="1"/>
          </p:cNvSpPr>
          <p:nvPr/>
        </p:nvSpPr>
        <p:spPr bwMode="auto">
          <a:xfrm>
            <a:off x="0" y="6492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609" name="Rectangle 113"/>
          <p:cNvSpPr>
            <a:spLocks noChangeArrowheads="1"/>
          </p:cNvSpPr>
          <p:nvPr/>
        </p:nvSpPr>
        <p:spPr bwMode="auto">
          <a:xfrm>
            <a:off x="0" y="6492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610" name="Rectangle 114"/>
          <p:cNvSpPr>
            <a:spLocks noChangeArrowheads="1"/>
          </p:cNvSpPr>
          <p:nvPr/>
        </p:nvSpPr>
        <p:spPr bwMode="auto">
          <a:xfrm>
            <a:off x="152400" y="6645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8611" name="Rectangle 115"/>
          <p:cNvSpPr>
            <a:spLocks noChangeArrowheads="1"/>
          </p:cNvSpPr>
          <p:nvPr/>
        </p:nvSpPr>
        <p:spPr bwMode="auto">
          <a:xfrm>
            <a:off x="0" y="480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538612" name="Picture 1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56025"/>
            <a:ext cx="2509838"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8613" name="Picture 1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4300" y="4302125"/>
            <a:ext cx="45847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8614" name="Picture 0" descr="DSC0007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4100" y="3756025"/>
            <a:ext cx="17399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8615" name="Text Box 119"/>
          <p:cNvSpPr txBox="1">
            <a:spLocks noChangeArrowheads="1"/>
          </p:cNvSpPr>
          <p:nvPr/>
        </p:nvSpPr>
        <p:spPr bwMode="auto">
          <a:xfrm>
            <a:off x="3530600" y="3756025"/>
            <a:ext cx="2552700" cy="3968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effectLst>
                  <a:outerShdw blurRad="38100" dist="38100" dir="2700000" algn="tl">
                    <a:srgbClr val="000000"/>
                  </a:outerShdw>
                </a:effectLst>
              </a:rPr>
              <a:t>Tissue Testing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2594" name="TextBox 1"/>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600" b="1">
                <a:solidFill>
                  <a:schemeClr val="tx2"/>
                </a:solidFill>
                <a:effectLst/>
                <a:latin typeface="Arial" pitchFamily="34" charset="0"/>
                <a:cs typeface="Arial" pitchFamily="34" charset="0"/>
              </a:rPr>
              <a:t>Numerical Capabilities</a:t>
            </a:r>
            <a:r>
              <a:rPr lang="en-US" altLang="en-US" sz="3600">
                <a:effectLst/>
                <a:latin typeface="Calibri" pitchFamily="34" charset="0"/>
              </a:rPr>
              <a:t> </a:t>
            </a:r>
          </a:p>
        </p:txBody>
      </p:sp>
      <p:pic>
        <p:nvPicPr>
          <p:cNvPr id="2542595" name="Picture 3" descr="header_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3417888" cy="900112"/>
          </a:xfrm>
          <a:prstGeom prst="rect">
            <a:avLst/>
          </a:prstGeom>
          <a:noFill/>
          <a:extLst>
            <a:ext uri="{909E8E84-426E-40DD-AFC4-6F175D3DCCD1}">
              <a14:hiddenFill xmlns:a14="http://schemas.microsoft.com/office/drawing/2010/main">
                <a:solidFill>
                  <a:srgbClr val="FFFFFF"/>
                </a:solidFill>
              </a14:hiddenFill>
            </a:ext>
          </a:extLst>
        </p:spPr>
      </p:pic>
      <p:sp>
        <p:nvSpPr>
          <p:cNvPr id="2542596" name="TextBox 1"/>
          <p:cNvSpPr txBox="1">
            <a:spLocks noChangeArrowheads="1"/>
          </p:cNvSpPr>
          <p:nvPr/>
        </p:nvSpPr>
        <p:spPr bwMode="auto">
          <a:xfrm>
            <a:off x="-215900" y="2389188"/>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600" b="1">
                <a:solidFill>
                  <a:schemeClr val="tx2"/>
                </a:solidFill>
                <a:effectLst/>
                <a:latin typeface="Arial" pitchFamily="34" charset="0"/>
                <a:cs typeface="Arial" pitchFamily="34" charset="0"/>
              </a:rPr>
              <a:t>Image Processing Software</a:t>
            </a:r>
            <a:r>
              <a:rPr lang="en-US" altLang="en-US" sz="3600">
                <a:effectLst/>
                <a:latin typeface="Calibri" pitchFamily="34" charset="0"/>
              </a:rPr>
              <a:t> </a:t>
            </a:r>
          </a:p>
        </p:txBody>
      </p:sp>
      <p:pic>
        <p:nvPicPr>
          <p:cNvPr id="2542602" name="Picture 10" descr="AD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538" y="1844675"/>
            <a:ext cx="51054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2542603" name="Picture 11" descr="fluent.com home p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838" y="668338"/>
            <a:ext cx="2570162" cy="808037"/>
          </a:xfrm>
          <a:prstGeom prst="rect">
            <a:avLst/>
          </a:prstGeom>
          <a:noFill/>
          <a:extLst>
            <a:ext uri="{909E8E84-426E-40DD-AFC4-6F175D3DCCD1}">
              <a14:hiddenFill xmlns:a14="http://schemas.microsoft.com/office/drawing/2010/main">
                <a:solidFill>
                  <a:srgbClr val="FFFFFF"/>
                </a:solidFill>
              </a14:hiddenFill>
            </a:ext>
          </a:extLst>
        </p:spPr>
      </p:pic>
      <p:pic>
        <p:nvPicPr>
          <p:cNvPr id="2542604" name="Picture 12" descr="ABAQ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6000" y="639763"/>
            <a:ext cx="28956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2542605" name="Picture 13" descr="screensh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95675"/>
            <a:ext cx="4791075" cy="3362325"/>
          </a:xfrm>
          <a:prstGeom prst="rect">
            <a:avLst/>
          </a:prstGeom>
          <a:noFill/>
          <a:extLst>
            <a:ext uri="{909E8E84-426E-40DD-AFC4-6F175D3DCCD1}">
              <a14:hiddenFill xmlns:a14="http://schemas.microsoft.com/office/drawing/2010/main">
                <a:solidFill>
                  <a:srgbClr val="FFFFFF"/>
                </a:solidFill>
              </a14:hiddenFill>
            </a:ext>
          </a:extLst>
        </p:spPr>
      </p:pic>
      <p:sp>
        <p:nvSpPr>
          <p:cNvPr id="2542606" name="Oval 14"/>
          <p:cNvSpPr>
            <a:spLocks noChangeArrowheads="1"/>
          </p:cNvSpPr>
          <p:nvPr/>
        </p:nvSpPr>
        <p:spPr bwMode="auto">
          <a:xfrm>
            <a:off x="3392488" y="5280025"/>
            <a:ext cx="677862" cy="11620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542607" name="Picture 15" descr="s2i2_l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5688" y="3465513"/>
            <a:ext cx="1770062" cy="3392487"/>
          </a:xfrm>
          <a:prstGeom prst="rect">
            <a:avLst/>
          </a:prstGeom>
          <a:noFill/>
          <a:extLst>
            <a:ext uri="{909E8E84-426E-40DD-AFC4-6F175D3DCCD1}">
              <a14:hiddenFill xmlns:a14="http://schemas.microsoft.com/office/drawing/2010/main">
                <a:solidFill>
                  <a:srgbClr val="FFFFFF"/>
                </a:solidFill>
              </a14:hiddenFill>
            </a:ext>
          </a:extLst>
        </p:spPr>
      </p:pic>
      <p:sp>
        <p:nvSpPr>
          <p:cNvPr id="2542608" name="Line 16"/>
          <p:cNvSpPr>
            <a:spLocks noChangeShapeType="1"/>
          </p:cNvSpPr>
          <p:nvPr/>
        </p:nvSpPr>
        <p:spPr bwMode="auto">
          <a:xfrm flipV="1">
            <a:off x="4064000" y="4965700"/>
            <a:ext cx="1447800" cy="68580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542609" name="Picture 17" descr="menu_logo_ma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840038"/>
            <a:ext cx="1384300" cy="622300"/>
          </a:xfrm>
          <a:prstGeom prst="rect">
            <a:avLst/>
          </a:prstGeom>
          <a:noFill/>
          <a:extLst>
            <a:ext uri="{909E8E84-426E-40DD-AFC4-6F175D3DCCD1}">
              <a14:hiddenFill xmlns:a14="http://schemas.microsoft.com/office/drawing/2010/main">
                <a:solidFill>
                  <a:srgbClr val="FFFFFF"/>
                </a:solidFill>
              </a14:hiddenFill>
            </a:ext>
          </a:extLst>
        </p:spPr>
      </p:pic>
      <p:pic>
        <p:nvPicPr>
          <p:cNvPr id="2542612"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4175" y="3452813"/>
            <a:ext cx="2409825" cy="3405187"/>
          </a:xfrm>
          <a:prstGeom prst="rect">
            <a:avLst/>
          </a:prstGeom>
          <a:noFill/>
          <a:extLst>
            <a:ext uri="{909E8E84-426E-40DD-AFC4-6F175D3DCCD1}">
              <a14:hiddenFill xmlns:a14="http://schemas.microsoft.com/office/drawing/2010/main">
                <a:solidFill>
                  <a:srgbClr val="FFFFFF"/>
                </a:solidFill>
              </a14:hiddenFill>
            </a:ext>
          </a:extLst>
        </p:spPr>
      </p:pic>
      <p:sp>
        <p:nvSpPr>
          <p:cNvPr id="2542614" name="AutoShape 22"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542616" name="Picture 24" descr="http://www.vitalimaging.com/images/home/banner_hom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0613" y="2463800"/>
            <a:ext cx="1703387" cy="958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7715" name="Text Box 3"/>
          <p:cNvSpPr txBox="1">
            <a:spLocks noChangeArrowheads="1"/>
          </p:cNvSpPr>
          <p:nvPr/>
        </p:nvSpPr>
        <p:spPr bwMode="auto">
          <a:xfrm>
            <a:off x="0" y="2552700"/>
            <a:ext cx="9144000" cy="701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4000" b="1">
                <a:solidFill>
                  <a:schemeClr val="tx2"/>
                </a:solidFill>
                <a:effectLst>
                  <a:outerShdw blurRad="38100" dist="38100" dir="2700000" algn="tl">
                    <a:srgbClr val="000000"/>
                  </a:outerShdw>
                </a:effectLst>
              </a:rPr>
              <a:t>Aortic Dissection</a:t>
            </a:r>
            <a:r>
              <a:rPr lang="en-US" altLang="en-US" sz="3200" b="1">
                <a:solidFill>
                  <a:schemeClr val="tx2"/>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iv Illinois Acute Aortic Dissection">
  <a:themeElements>
    <a:clrScheme name="">
      <a:dk1>
        <a:srgbClr val="808080"/>
      </a:dk1>
      <a:lt1>
        <a:srgbClr val="FFFFFF"/>
      </a:lt1>
      <a:dk2>
        <a:srgbClr val="000099"/>
      </a:dk2>
      <a:lt2>
        <a:srgbClr val="FFFF00"/>
      </a:lt2>
      <a:accent1>
        <a:srgbClr val="00CC99"/>
      </a:accent1>
      <a:accent2>
        <a:srgbClr val="3333CC"/>
      </a:accent2>
      <a:accent3>
        <a:srgbClr val="AAAACA"/>
      </a:accent3>
      <a:accent4>
        <a:srgbClr val="DADADA"/>
      </a:accent4>
      <a:accent5>
        <a:srgbClr val="AAE2CA"/>
      </a:accent5>
      <a:accent6>
        <a:srgbClr val="2D2DB9"/>
      </a:accent6>
      <a:hlink>
        <a:srgbClr val="CCCCFF"/>
      </a:hlink>
      <a:folHlink>
        <a:srgbClr val="B2B2B2"/>
      </a:folHlink>
    </a:clrScheme>
    <a:fontScheme name="Univ Illinois Acute Aortic Dissec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noFill/>
        <a:ln w="635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Univ Illinois Acute Aortic Dissec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v Illinois Acute Aortic Disse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v Illinois Acute Aortic Dissec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v Illinois Acute Aortic Dissec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v Illinois Acute Aortic Dissec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v Illinois Acute Aortic Dissec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v Illinois Acute Aortic Dissec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 Illinois Acute Aortic Dissection</Template>
  <TotalTime>0</TotalTime>
  <Words>429</Words>
  <Application>Microsoft Office PowerPoint</Application>
  <PresentationFormat>On-screen Show (4:3)</PresentationFormat>
  <Paragraphs>67</Paragraphs>
  <Slides>23</Slides>
  <Notes>10</Notes>
  <HiddenSlides>0</HiddenSlides>
  <MMClips>5</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6" baseType="lpstr">
      <vt:lpstr>Univ Illinois Acute Aortic Dissection</vt:lpstr>
      <vt:lpstr>13_一般</vt:lpstr>
      <vt:lpstr>Photo Editor Photo</vt:lpstr>
      <vt:lpstr>About OMICS Group</vt:lpstr>
      <vt:lpstr>About OMICS Group Conferences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of 3D Printing with a Look into the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359</cp:revision>
  <cp:lastPrinted>2004-01-28T13:48:43Z</cp:lastPrinted>
  <dcterms:created xsi:type="dcterms:W3CDTF">2005-06-29T18:29:52Z</dcterms:created>
  <dcterms:modified xsi:type="dcterms:W3CDTF">2015-10-13T16:33:28Z</dcterms:modified>
</cp:coreProperties>
</file>