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48"/>
  </p:notesMasterIdLst>
  <p:sldIdLst>
    <p:sldId id="274" r:id="rId2"/>
    <p:sldId id="257" r:id="rId3"/>
    <p:sldId id="297" r:id="rId4"/>
    <p:sldId id="298" r:id="rId5"/>
    <p:sldId id="275" r:id="rId6"/>
    <p:sldId id="294" r:id="rId7"/>
    <p:sldId id="296" r:id="rId8"/>
    <p:sldId id="299" r:id="rId9"/>
    <p:sldId id="300" r:id="rId10"/>
    <p:sldId id="301" r:id="rId11"/>
    <p:sldId id="303" r:id="rId12"/>
    <p:sldId id="304" r:id="rId13"/>
    <p:sldId id="324" r:id="rId14"/>
    <p:sldId id="276" r:id="rId15"/>
    <p:sldId id="278" r:id="rId16"/>
    <p:sldId id="327" r:id="rId17"/>
    <p:sldId id="329" r:id="rId18"/>
    <p:sldId id="330" r:id="rId19"/>
    <p:sldId id="328" r:id="rId20"/>
    <p:sldId id="331" r:id="rId21"/>
    <p:sldId id="332" r:id="rId22"/>
    <p:sldId id="333" r:id="rId23"/>
    <p:sldId id="310" r:id="rId24"/>
    <p:sldId id="339" r:id="rId25"/>
    <p:sldId id="325" r:id="rId26"/>
    <p:sldId id="334" r:id="rId27"/>
    <p:sldId id="336" r:id="rId28"/>
    <p:sldId id="338" r:id="rId29"/>
    <p:sldId id="340" r:id="rId30"/>
    <p:sldId id="335" r:id="rId31"/>
    <p:sldId id="341" r:id="rId32"/>
    <p:sldId id="342" r:id="rId33"/>
    <p:sldId id="343" r:id="rId34"/>
    <p:sldId id="346" r:id="rId35"/>
    <p:sldId id="347" r:id="rId36"/>
    <p:sldId id="349" r:id="rId37"/>
    <p:sldId id="350" r:id="rId38"/>
    <p:sldId id="352" r:id="rId39"/>
    <p:sldId id="351" r:id="rId40"/>
    <p:sldId id="353" r:id="rId41"/>
    <p:sldId id="287" r:id="rId42"/>
    <p:sldId id="289" r:id="rId43"/>
    <p:sldId id="290" r:id="rId44"/>
    <p:sldId id="293" r:id="rId45"/>
    <p:sldId id="354" r:id="rId46"/>
    <p:sldId id="34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5537"/>
    <a:srgbClr val="F7C0B5"/>
    <a:srgbClr val="FF9999"/>
    <a:srgbClr val="FF3300"/>
    <a:srgbClr val="FFFF00"/>
    <a:srgbClr val="E7E3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251" autoAdjust="0"/>
  </p:normalViewPr>
  <p:slideViewPr>
    <p:cSldViewPr snapToGrid="0">
      <p:cViewPr varScale="1">
        <p:scale>
          <a:sx n="76" d="100"/>
          <a:sy n="76" d="100"/>
        </p:scale>
        <p:origin x="102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391390-9B58-40C4-B6C4-686687A76E8D}" type="datetimeFigureOut">
              <a:rPr lang="en-GB" smtClean="0"/>
              <a:t>31/03/2016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368D7-0E57-4DA7-9074-A10F7B4F13B9}" type="slidenum">
              <a:rPr lang="en-GB" smtClean="0"/>
              <a:t>‹#›</a:t>
            </a:fld>
            <a:endParaRPr lang="en-GB"/>
          </a:p>
        </p:txBody>
      </p:sp>
    </p:spTree>
    <p:extLst>
      <p:ext uri="{BB962C8B-B14F-4D97-AF65-F5344CB8AC3E}">
        <p14:creationId xmlns:p14="http://schemas.microsoft.com/office/powerpoint/2010/main" val="1714207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(NKF KDOQI) guidelines</a:t>
            </a:r>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8</a:t>
            </a:fld>
            <a:endParaRPr lang="en-GB"/>
          </a:p>
        </p:txBody>
      </p:sp>
    </p:spTree>
    <p:extLst>
      <p:ext uri="{BB962C8B-B14F-4D97-AF65-F5344CB8AC3E}">
        <p14:creationId xmlns:p14="http://schemas.microsoft.com/office/powerpoint/2010/main" val="2516807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Logistic regression analysis showed that the only independent predictor of functional non-maturation was a female gender. In view of the conflicting evidence in the literature, large multi-centre registry-based studies with well-defined outcomes are required; however, other biomechanical factors that influence intimal hyperplasia should be considered as playing a leading role in AVF maturation.</a:t>
            </a:r>
            <a:endParaRPr lang="en-IE" sz="1200" kern="1200" dirty="0" smtClean="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43</a:t>
            </a:fld>
            <a:endParaRPr lang="en-GB"/>
          </a:p>
        </p:txBody>
      </p:sp>
    </p:spTree>
    <p:extLst>
      <p:ext uri="{BB962C8B-B14F-4D97-AF65-F5344CB8AC3E}">
        <p14:creationId xmlns:p14="http://schemas.microsoft.com/office/powerpoint/2010/main" val="27470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 i.e. secondary maturation, as we analysed data related to primary functional maturation rates only</a:t>
            </a:r>
            <a:endParaRPr lang="en-IE" dirty="0" smtClean="0"/>
          </a:p>
          <a:p>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16</a:t>
            </a:fld>
            <a:endParaRPr lang="en-GB"/>
          </a:p>
        </p:txBody>
      </p:sp>
    </p:spTree>
    <p:extLst>
      <p:ext uri="{BB962C8B-B14F-4D97-AF65-F5344CB8AC3E}">
        <p14:creationId xmlns:p14="http://schemas.microsoft.com/office/powerpoint/2010/main" val="343017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 i.e. secondary maturation, as we analysed data related to primary functional maturation rates only</a:t>
            </a:r>
            <a:endParaRPr lang="en-IE" dirty="0" smtClean="0"/>
          </a:p>
          <a:p>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19</a:t>
            </a:fld>
            <a:endParaRPr lang="en-GB"/>
          </a:p>
        </p:txBody>
      </p:sp>
    </p:spTree>
    <p:extLst>
      <p:ext uri="{BB962C8B-B14F-4D97-AF65-F5344CB8AC3E}">
        <p14:creationId xmlns:p14="http://schemas.microsoft.com/office/powerpoint/2010/main" val="2158525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research ethics committee and the risk management department of the regional Health Service Executive (HSE West)</a:t>
            </a:r>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20</a:t>
            </a:fld>
            <a:endParaRPr lang="en-GB"/>
          </a:p>
        </p:txBody>
      </p:sp>
    </p:spTree>
    <p:extLst>
      <p:ext uri="{BB962C8B-B14F-4D97-AF65-F5344CB8AC3E}">
        <p14:creationId xmlns:p14="http://schemas.microsoft.com/office/powerpoint/2010/main" val="381617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21</a:t>
            </a:fld>
            <a:endParaRPr lang="en-GB"/>
          </a:p>
        </p:txBody>
      </p:sp>
    </p:spTree>
    <p:extLst>
      <p:ext uri="{BB962C8B-B14F-4D97-AF65-F5344CB8AC3E}">
        <p14:creationId xmlns:p14="http://schemas.microsoft.com/office/powerpoint/2010/main" val="4075651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Finally, a prediction model was calculated by logistic regression analysis using data from variables that have been suggested to correlate to fistula in the literature, as well as variables from our study with a </a:t>
            </a:r>
            <a:r>
              <a:rPr lang="en-GB" sz="1200" i="1" kern="1200" dirty="0" smtClean="0">
                <a:solidFill>
                  <a:schemeClr val="tx1"/>
                </a:solidFill>
                <a:effectLst/>
                <a:latin typeface="+mn-lt"/>
                <a:ea typeface="+mn-ea"/>
                <a:cs typeface="+mn-cs"/>
              </a:rPr>
              <a:t>p </a:t>
            </a:r>
            <a:r>
              <a:rPr lang="en-GB" sz="1200" kern="1200" dirty="0" smtClean="0">
                <a:solidFill>
                  <a:schemeClr val="tx1"/>
                </a:solidFill>
                <a:effectLst/>
                <a:latin typeface="+mn-lt"/>
                <a:ea typeface="+mn-ea"/>
                <a:cs typeface="+mn-cs"/>
              </a:rPr>
              <a:t>value of &lt; 0.1 in bivariate analysis with functional maturation being the dependent (outcome) measure of analysis. We also performed an overall logistic regression test with all of the included variables in our study without restrictions in terms of the </a:t>
            </a:r>
            <a:r>
              <a:rPr lang="en-GB" sz="1200" i="1" kern="1200" dirty="0" smtClean="0">
                <a:solidFill>
                  <a:schemeClr val="tx1"/>
                </a:solidFill>
                <a:effectLst/>
                <a:latin typeface="+mn-lt"/>
                <a:ea typeface="+mn-ea"/>
                <a:cs typeface="+mn-cs"/>
              </a:rPr>
              <a:t>p</a:t>
            </a:r>
            <a:r>
              <a:rPr lang="en-GB" sz="1200" kern="1200" dirty="0" smtClean="0">
                <a:solidFill>
                  <a:schemeClr val="tx1"/>
                </a:solidFill>
                <a:effectLst/>
                <a:latin typeface="+mn-lt"/>
                <a:ea typeface="+mn-ea"/>
                <a:cs typeface="+mn-cs"/>
              </a:rPr>
              <a:t> value.</a:t>
            </a: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368D7-0E57-4DA7-9074-A10F7B4F13B9}" type="slidenum">
              <a:rPr lang="en-GB" smtClean="0"/>
              <a:t>22</a:t>
            </a:fld>
            <a:endParaRPr lang="en-GB"/>
          </a:p>
        </p:txBody>
      </p:sp>
    </p:spTree>
    <p:extLst>
      <p:ext uri="{BB962C8B-B14F-4D97-AF65-F5344CB8AC3E}">
        <p14:creationId xmlns:p14="http://schemas.microsoft.com/office/powerpoint/2010/main" val="167734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21368D7-0E57-4DA7-9074-A10F7B4F13B9}" type="slidenum">
              <a:rPr lang="en-GB" smtClean="0"/>
              <a:t>30</a:t>
            </a:fld>
            <a:endParaRPr lang="en-GB"/>
          </a:p>
        </p:txBody>
      </p:sp>
    </p:spTree>
    <p:extLst>
      <p:ext uri="{BB962C8B-B14F-4D97-AF65-F5344CB8AC3E}">
        <p14:creationId xmlns:p14="http://schemas.microsoft.com/office/powerpoint/2010/main" val="381238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368D7-0E57-4DA7-9074-A10F7B4F13B9}" type="slidenum">
              <a:rPr lang="en-GB" smtClean="0"/>
              <a:t>36</a:t>
            </a:fld>
            <a:endParaRPr lang="en-GB"/>
          </a:p>
        </p:txBody>
      </p:sp>
    </p:spTree>
    <p:extLst>
      <p:ext uri="{BB962C8B-B14F-4D97-AF65-F5344CB8AC3E}">
        <p14:creationId xmlns:p14="http://schemas.microsoft.com/office/powerpoint/2010/main" val="631586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age, history of diabetes, smoking, hypertension, hyperlipidaemia, warfarin, congestive cardiac failure, history of starting HD prior to AVF placement, history of dialysing through CVC, and history of an attempted AVF. </a:t>
            </a: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368D7-0E57-4DA7-9074-A10F7B4F13B9}" type="slidenum">
              <a:rPr lang="en-GB" smtClean="0"/>
              <a:t>37</a:t>
            </a:fld>
            <a:endParaRPr lang="en-GB"/>
          </a:p>
        </p:txBody>
      </p:sp>
    </p:spTree>
    <p:extLst>
      <p:ext uri="{BB962C8B-B14F-4D97-AF65-F5344CB8AC3E}">
        <p14:creationId xmlns:p14="http://schemas.microsoft.com/office/powerpoint/2010/main" val="45286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7511103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solidFill>
                  <a:schemeClr val="accent4">
                    <a:lumMod val="40000"/>
                    <a:lumOff val="60000"/>
                  </a:schemeClr>
                </a:solidFill>
              </a:defRPr>
            </a:lvl2pPr>
            <a:lvl3pPr>
              <a:defRPr>
                <a:solidFill>
                  <a:schemeClr val="accent1">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995678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38312725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alpha val="9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32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7" name="Group 6"/>
          <p:cNvGrpSpPr/>
          <p:nvPr userDrawn="1"/>
        </p:nvGrpSpPr>
        <p:grpSpPr>
          <a:xfrm>
            <a:off x="2" y="6176961"/>
            <a:ext cx="9143998" cy="681039"/>
            <a:chOff x="2" y="6176961"/>
            <a:chExt cx="9143998" cy="681039"/>
          </a:xfrm>
        </p:grpSpPr>
        <p:grpSp>
          <p:nvGrpSpPr>
            <p:cNvPr id="11" name="Group 10"/>
            <p:cNvGrpSpPr/>
            <p:nvPr userDrawn="1"/>
          </p:nvGrpSpPr>
          <p:grpSpPr>
            <a:xfrm>
              <a:off x="2" y="6176961"/>
              <a:ext cx="9143998" cy="681038"/>
              <a:chOff x="706936" y="6176961"/>
              <a:chExt cx="7712369" cy="681038"/>
            </a:xfrm>
          </p:grpSpPr>
          <p:pic>
            <p:nvPicPr>
              <p:cNvPr id="8"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140449" y="6176961"/>
                <a:ext cx="1385233"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187958" y="6176962"/>
                <a:ext cx="2231347" cy="681037"/>
              </a:xfrm>
              <a:prstGeom prst="rect">
                <a:avLst/>
              </a:prstGeom>
            </p:spPr>
          </p:pic>
          <p:pic>
            <p:nvPicPr>
              <p:cNvPr id="10" name="Picture 9"/>
              <p:cNvPicPr>
                <a:picLocks noChangeAspect="1"/>
              </p:cNvPicPr>
              <p:nvPr userDrawn="1"/>
            </p:nvPicPr>
            <p:blipFill rotWithShape="1">
              <a:blip r:embed="rId8">
                <a:extLst>
                  <a:ext uri="{28A0092B-C50C-407E-A947-70E740481C1C}">
                    <a14:useLocalDpi xmlns:a14="http://schemas.microsoft.com/office/drawing/2010/main" val="0"/>
                  </a:ext>
                </a:extLst>
              </a:blip>
              <a:srcRect l="2300" t="13772" r="1859" b="13092"/>
              <a:stretch/>
            </p:blipFill>
            <p:spPr>
              <a:xfrm>
                <a:off x="706936" y="6176964"/>
                <a:ext cx="2373612" cy="681035"/>
              </a:xfrm>
              <a:prstGeom prst="rect">
                <a:avLst/>
              </a:prstGeom>
            </p:spPr>
          </p:pic>
        </p:grpSp>
        <p:pic>
          <p:nvPicPr>
            <p:cNvPr id="4" name="Pictur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598634" y="6176964"/>
              <a:ext cx="1828799" cy="681036"/>
            </a:xfrm>
            <a:prstGeom prst="rect">
              <a:avLst/>
            </a:prstGeom>
          </p:spPr>
        </p:pic>
      </p:grpSp>
    </p:spTree>
    <p:extLst>
      <p:ext uri="{BB962C8B-B14F-4D97-AF65-F5344CB8AC3E}">
        <p14:creationId xmlns:p14="http://schemas.microsoft.com/office/powerpoint/2010/main" val="3519136581"/>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8" r:id="rId3"/>
    <p:sldLayoutId id="2147483699" r:id="rId4"/>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49" y="1158459"/>
            <a:ext cx="8904303" cy="2387600"/>
          </a:xfrm>
        </p:spPr>
        <p:txBody>
          <a:bodyPr>
            <a:noAutofit/>
          </a:bodyPr>
          <a:lstStyle/>
          <a:p>
            <a:r>
              <a:rPr lang="en-IE" sz="4000" dirty="0">
                <a:latin typeface="Aparajita" panose="020B0604020202020204" pitchFamily="34" charset="0"/>
                <a:cs typeface="Aparajita" panose="020B0604020202020204" pitchFamily="34" charset="0"/>
              </a:rPr>
              <a:t>Predictive Parameters of Arteriovenous Fistula Functional Maturation in a Population of Patients with End-Stage Renal Disease</a:t>
            </a:r>
            <a:endParaRPr lang="en-GB" sz="4000" dirty="0">
              <a:latin typeface="Aparajita" panose="020B0604020202020204" pitchFamily="34" charset="0"/>
              <a:cs typeface="Aparajita" panose="020B0604020202020204" pitchFamily="34" charset="0"/>
            </a:endParaRPr>
          </a:p>
        </p:txBody>
      </p:sp>
      <p:sp>
        <p:nvSpPr>
          <p:cNvPr id="3" name="Subtitle 2"/>
          <p:cNvSpPr>
            <a:spLocks noGrp="1"/>
          </p:cNvSpPr>
          <p:nvPr>
            <p:ph type="subTitle" idx="1"/>
          </p:nvPr>
        </p:nvSpPr>
        <p:spPr>
          <a:xfrm>
            <a:off x="798990" y="3993923"/>
            <a:ext cx="7386222" cy="1655762"/>
          </a:xfrm>
        </p:spPr>
        <p:txBody>
          <a:bodyPr/>
          <a:lstStyle/>
          <a:p>
            <a:r>
              <a:rPr lang="en-IE" dirty="0"/>
              <a:t> </a:t>
            </a:r>
            <a:endParaRPr lang="en-GB" dirty="0"/>
          </a:p>
          <a:p>
            <a:r>
              <a:rPr lang="en-IE" dirty="0" smtClean="0">
                <a:solidFill>
                  <a:schemeClr val="accent4">
                    <a:lumMod val="40000"/>
                    <a:lumOff val="60000"/>
                  </a:schemeClr>
                </a:solidFill>
              </a:rPr>
              <a:t>Khalid Bashar, </a:t>
            </a:r>
            <a:r>
              <a:rPr lang="en-IE" dirty="0" err="1" smtClean="0">
                <a:solidFill>
                  <a:schemeClr val="accent4">
                    <a:lumMod val="40000"/>
                    <a:lumOff val="60000"/>
                  </a:schemeClr>
                </a:solidFill>
              </a:rPr>
              <a:t>Adeel</a:t>
            </a:r>
            <a:r>
              <a:rPr lang="en-IE" dirty="0" smtClean="0">
                <a:solidFill>
                  <a:schemeClr val="accent4">
                    <a:lumMod val="40000"/>
                    <a:lumOff val="60000"/>
                  </a:schemeClr>
                </a:solidFill>
              </a:rPr>
              <a:t> Zafar, Sawsan Elsheikh, </a:t>
            </a:r>
            <a:r>
              <a:rPr lang="en-GB" dirty="0" smtClean="0">
                <a:solidFill>
                  <a:schemeClr val="accent4">
                    <a:lumMod val="40000"/>
                    <a:lumOff val="60000"/>
                  </a:schemeClr>
                </a:solidFill>
              </a:rPr>
              <a:t>PE</a:t>
            </a:r>
            <a:r>
              <a:rPr lang="en-IE" dirty="0" smtClean="0">
                <a:solidFill>
                  <a:schemeClr val="accent4">
                    <a:lumMod val="40000"/>
                    <a:lumOff val="60000"/>
                  </a:schemeClr>
                </a:solidFill>
              </a:rPr>
              <a:t> Burke, EG Kavanagh, Stewart Walsh</a:t>
            </a:r>
            <a:endParaRPr lang="en-GB" dirty="0">
              <a:solidFill>
                <a:schemeClr val="accent4">
                  <a:lumMod val="40000"/>
                  <a:lumOff val="60000"/>
                </a:schemeClr>
              </a:solidFill>
            </a:endParaRPr>
          </a:p>
          <a:p>
            <a:endParaRPr lang="en-GB" dirty="0">
              <a:solidFill>
                <a:schemeClr val="accent4">
                  <a:lumMod val="40000"/>
                  <a:lumOff val="60000"/>
                </a:schemeClr>
              </a:solidFill>
            </a:endParaRPr>
          </a:p>
        </p:txBody>
      </p:sp>
    </p:spTree>
    <p:extLst>
      <p:ext uri="{BB962C8B-B14F-4D97-AF65-F5344CB8AC3E}">
        <p14:creationId xmlns:p14="http://schemas.microsoft.com/office/powerpoint/2010/main" val="3453513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4743"/>
            <a:ext cx="7886700" cy="961256"/>
          </a:xfrm>
        </p:spPr>
        <p:txBody>
          <a:bodyPr/>
          <a:lstStyle/>
          <a:p>
            <a:r>
              <a:rPr lang="en-GB" dirty="0" smtClean="0"/>
              <a:t>Introduction</a:t>
            </a:r>
            <a:endParaRPr lang="en-GB" dirty="0"/>
          </a:p>
        </p:txBody>
      </p:sp>
      <p:sp>
        <p:nvSpPr>
          <p:cNvPr id="3" name="Content Placeholder 2"/>
          <p:cNvSpPr>
            <a:spLocks noGrp="1"/>
          </p:cNvSpPr>
          <p:nvPr>
            <p:ph idx="1"/>
          </p:nvPr>
        </p:nvSpPr>
        <p:spPr>
          <a:xfrm>
            <a:off x="205991" y="1065130"/>
            <a:ext cx="8616461" cy="5014124"/>
          </a:xfrm>
        </p:spPr>
        <p:txBody>
          <a:bodyPr>
            <a:normAutofit/>
          </a:bodyPr>
          <a:lstStyle/>
          <a:p>
            <a:pPr marL="0" indent="0">
              <a:lnSpc>
                <a:spcPct val="200000"/>
              </a:lnSpc>
              <a:buNone/>
            </a:pPr>
            <a:r>
              <a:rPr lang="en-GB" dirty="0" smtClean="0"/>
              <a:t>One-stage </a:t>
            </a:r>
            <a:r>
              <a:rPr lang="en-GB" dirty="0"/>
              <a:t>vs </a:t>
            </a:r>
            <a:r>
              <a:rPr lang="en-GB" dirty="0" smtClean="0"/>
              <a:t>Two-stage techniques:</a:t>
            </a:r>
          </a:p>
          <a:p>
            <a:pPr>
              <a:lnSpc>
                <a:spcPct val="200000"/>
              </a:lnSpc>
            </a:pPr>
            <a:r>
              <a:rPr lang="en-GB" dirty="0" smtClean="0"/>
              <a:t>One stage:</a:t>
            </a:r>
          </a:p>
          <a:p>
            <a:pPr lvl="1">
              <a:lnSpc>
                <a:spcPct val="150000"/>
              </a:lnSpc>
            </a:pPr>
            <a:r>
              <a:rPr lang="en-GB" dirty="0" smtClean="0"/>
              <a:t>One procedure</a:t>
            </a:r>
          </a:p>
          <a:p>
            <a:pPr lvl="1">
              <a:lnSpc>
                <a:spcPct val="150000"/>
              </a:lnSpc>
            </a:pPr>
            <a:r>
              <a:rPr lang="en-GB" dirty="0" smtClean="0"/>
              <a:t>Faster cannulation for HD</a:t>
            </a:r>
          </a:p>
          <a:p>
            <a:pPr lvl="1">
              <a:lnSpc>
                <a:spcPct val="150000"/>
              </a:lnSpc>
            </a:pPr>
            <a:r>
              <a:rPr lang="en-GB" dirty="0" smtClean="0"/>
              <a:t>More cost-effective</a:t>
            </a:r>
          </a:p>
          <a:p>
            <a:pPr lvl="1">
              <a:lnSpc>
                <a:spcPct val="150000"/>
              </a:lnSpc>
            </a:pPr>
            <a:r>
              <a:rPr lang="en-GB" dirty="0" smtClean="0">
                <a:solidFill>
                  <a:schemeClr val="accent5">
                    <a:lumMod val="20000"/>
                    <a:lumOff val="80000"/>
                  </a:schemeClr>
                </a:solidFill>
              </a:rPr>
              <a:t>Longer incision</a:t>
            </a:r>
          </a:p>
          <a:p>
            <a:pPr lvl="1">
              <a:lnSpc>
                <a:spcPct val="150000"/>
              </a:lnSpc>
            </a:pPr>
            <a:r>
              <a:rPr lang="en-GB" dirty="0" smtClean="0">
                <a:solidFill>
                  <a:schemeClr val="accent5">
                    <a:lumMod val="20000"/>
                    <a:lumOff val="80000"/>
                  </a:schemeClr>
                </a:solidFill>
              </a:rPr>
              <a:t>Technically more demanding and longer</a:t>
            </a:r>
            <a:endParaRPr lang="en-GB" dirty="0"/>
          </a:p>
        </p:txBody>
      </p:sp>
    </p:spTree>
    <p:extLst>
      <p:ext uri="{BB962C8B-B14F-4D97-AF65-F5344CB8AC3E}">
        <p14:creationId xmlns:p14="http://schemas.microsoft.com/office/powerpoint/2010/main" val="2237025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138" y="154115"/>
            <a:ext cx="7886700" cy="659802"/>
          </a:xfrm>
        </p:spPr>
        <p:txBody>
          <a:bodyPr>
            <a:normAutofit fontScale="90000"/>
          </a:bodyPr>
          <a:lstStyle/>
          <a:p>
            <a:r>
              <a:rPr lang="en-GB" dirty="0" smtClean="0"/>
              <a:t>Introduction</a:t>
            </a:r>
            <a:endParaRPr lang="en-GB" dirty="0"/>
          </a:p>
        </p:txBody>
      </p:sp>
      <p:sp>
        <p:nvSpPr>
          <p:cNvPr id="3" name="Content Placeholder 2"/>
          <p:cNvSpPr>
            <a:spLocks noGrp="1"/>
          </p:cNvSpPr>
          <p:nvPr>
            <p:ph idx="1"/>
          </p:nvPr>
        </p:nvSpPr>
        <p:spPr>
          <a:xfrm>
            <a:off x="205991" y="944545"/>
            <a:ext cx="8726994" cy="5164852"/>
          </a:xfrm>
        </p:spPr>
        <p:txBody>
          <a:bodyPr>
            <a:normAutofit fontScale="85000" lnSpcReduction="10000"/>
          </a:bodyPr>
          <a:lstStyle/>
          <a:p>
            <a:pPr marL="0" indent="0">
              <a:lnSpc>
                <a:spcPct val="200000"/>
              </a:lnSpc>
              <a:buNone/>
            </a:pPr>
            <a:r>
              <a:rPr lang="en-GB" dirty="0" smtClean="0"/>
              <a:t>One-stage </a:t>
            </a:r>
            <a:r>
              <a:rPr lang="en-GB" dirty="0"/>
              <a:t>vs </a:t>
            </a:r>
            <a:r>
              <a:rPr lang="en-GB" dirty="0" smtClean="0"/>
              <a:t>Two-stage techniques:</a:t>
            </a:r>
          </a:p>
          <a:p>
            <a:pPr>
              <a:lnSpc>
                <a:spcPct val="200000"/>
              </a:lnSpc>
            </a:pPr>
            <a:r>
              <a:rPr lang="en-GB" dirty="0" smtClean="0"/>
              <a:t>Anaya-Ayala </a:t>
            </a:r>
            <a:r>
              <a:rPr lang="en-GB" dirty="0"/>
              <a:t>et al </a:t>
            </a:r>
            <a:r>
              <a:rPr lang="en-GB" dirty="0" smtClean="0"/>
              <a:t>studied </a:t>
            </a:r>
            <a:r>
              <a:rPr lang="en-GB" dirty="0"/>
              <a:t>the anatomy of basilic </a:t>
            </a:r>
            <a:r>
              <a:rPr lang="en-GB" dirty="0" smtClean="0"/>
              <a:t>vein: </a:t>
            </a:r>
          </a:p>
          <a:p>
            <a:pPr lvl="1">
              <a:lnSpc>
                <a:spcPct val="200000"/>
              </a:lnSpc>
            </a:pPr>
            <a:r>
              <a:rPr lang="en-GB" dirty="0"/>
              <a:t>O</a:t>
            </a:r>
            <a:r>
              <a:rPr lang="en-GB" dirty="0" smtClean="0"/>
              <a:t>nly </a:t>
            </a:r>
            <a:r>
              <a:rPr lang="en-GB" dirty="0"/>
              <a:t>66% of patients are expected to have a “normal” basilic vein entering one of two paired brachial veins close to the axilla, while up to 34% will have an “abnormal” variant that would negatively influence </a:t>
            </a:r>
            <a:r>
              <a:rPr lang="en-GB" dirty="0" smtClean="0"/>
              <a:t>the maturation of the </a:t>
            </a:r>
            <a:r>
              <a:rPr lang="en-GB" dirty="0"/>
              <a:t>newly created </a:t>
            </a:r>
            <a:r>
              <a:rPr lang="en-GB" dirty="0" smtClean="0"/>
              <a:t>fistula</a:t>
            </a:r>
          </a:p>
          <a:p>
            <a:pPr lvl="1">
              <a:lnSpc>
                <a:spcPct val="200000"/>
              </a:lnSpc>
            </a:pPr>
            <a:endParaRPr lang="en-GB" sz="1200" dirty="0" smtClean="0"/>
          </a:p>
          <a:p>
            <a:pPr marL="457200" lvl="1" indent="0" algn="ctr">
              <a:lnSpc>
                <a:spcPct val="200000"/>
              </a:lnSpc>
              <a:buNone/>
            </a:pPr>
            <a:r>
              <a:rPr lang="en-GB" sz="1500" dirty="0">
                <a:solidFill>
                  <a:schemeClr val="tx1"/>
                </a:solidFill>
              </a:rPr>
              <a:t>Anaya-Ayala JE, </a:t>
            </a:r>
            <a:r>
              <a:rPr lang="en-GB" sz="1500" dirty="0" err="1">
                <a:solidFill>
                  <a:schemeClr val="tx1"/>
                </a:solidFill>
              </a:rPr>
              <a:t>Younes</a:t>
            </a:r>
            <a:r>
              <a:rPr lang="en-GB" sz="1500" dirty="0">
                <a:solidFill>
                  <a:schemeClr val="tx1"/>
                </a:solidFill>
              </a:rPr>
              <a:t> HK, Kaiser CL, Syed O, Ismail N, et al. (2011) Prevalence of variant brachial-basilic vein anatomy and implications for vascular access planning. J </a:t>
            </a:r>
            <a:r>
              <a:rPr lang="en-GB" sz="1500" dirty="0" err="1">
                <a:solidFill>
                  <a:schemeClr val="tx1"/>
                </a:solidFill>
              </a:rPr>
              <a:t>Vasc</a:t>
            </a:r>
            <a:r>
              <a:rPr lang="en-GB" sz="1500" dirty="0">
                <a:solidFill>
                  <a:schemeClr val="tx1"/>
                </a:solidFill>
              </a:rPr>
              <a:t> Surg 53: 720-724.</a:t>
            </a:r>
            <a:endParaRPr lang="en-GB" sz="1500" dirty="0" smtClean="0">
              <a:solidFill>
                <a:schemeClr val="tx1"/>
              </a:solidFill>
            </a:endParaRPr>
          </a:p>
          <a:p>
            <a:pPr lvl="1">
              <a:lnSpc>
                <a:spcPct val="200000"/>
              </a:lnSpc>
            </a:pPr>
            <a:endParaRPr lang="en-GB" dirty="0" smtClean="0"/>
          </a:p>
          <a:p>
            <a:pPr lvl="1">
              <a:lnSpc>
                <a:spcPct val="200000"/>
              </a:lnSpc>
            </a:pPr>
            <a:endParaRPr lang="en-GB" dirty="0"/>
          </a:p>
          <a:p>
            <a:endParaRPr lang="en-GB" dirty="0"/>
          </a:p>
        </p:txBody>
      </p:sp>
    </p:spTree>
    <p:extLst>
      <p:ext uri="{BB962C8B-B14F-4D97-AF65-F5344CB8AC3E}">
        <p14:creationId xmlns:p14="http://schemas.microsoft.com/office/powerpoint/2010/main" val="1670566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4743"/>
            <a:ext cx="7886700" cy="961256"/>
          </a:xfrm>
        </p:spPr>
        <p:txBody>
          <a:bodyPr/>
          <a:lstStyle/>
          <a:p>
            <a:r>
              <a:rPr lang="en-GB" dirty="0" smtClean="0"/>
              <a:t>Introduction</a:t>
            </a:r>
            <a:endParaRPr lang="en-GB" dirty="0"/>
          </a:p>
        </p:txBody>
      </p:sp>
      <p:sp>
        <p:nvSpPr>
          <p:cNvPr id="3" name="Content Placeholder 2"/>
          <p:cNvSpPr>
            <a:spLocks noGrp="1"/>
          </p:cNvSpPr>
          <p:nvPr>
            <p:ph idx="1"/>
          </p:nvPr>
        </p:nvSpPr>
        <p:spPr>
          <a:xfrm>
            <a:off x="205991" y="1065130"/>
            <a:ext cx="8616461" cy="5014124"/>
          </a:xfrm>
        </p:spPr>
        <p:txBody>
          <a:bodyPr>
            <a:normAutofit/>
          </a:bodyPr>
          <a:lstStyle/>
          <a:p>
            <a:pPr marL="0" indent="0">
              <a:lnSpc>
                <a:spcPct val="200000"/>
              </a:lnSpc>
              <a:buNone/>
            </a:pPr>
            <a:r>
              <a:rPr lang="en-GB" dirty="0" smtClean="0"/>
              <a:t>One-stage </a:t>
            </a:r>
            <a:r>
              <a:rPr lang="en-GB" dirty="0"/>
              <a:t>vs </a:t>
            </a:r>
            <a:r>
              <a:rPr lang="en-GB" dirty="0" smtClean="0"/>
              <a:t>Two-stage techniques:</a:t>
            </a:r>
          </a:p>
          <a:p>
            <a:pPr>
              <a:lnSpc>
                <a:spcPct val="200000"/>
              </a:lnSpc>
            </a:pPr>
            <a:r>
              <a:rPr lang="en-GB" dirty="0" smtClean="0"/>
              <a:t>Two stage:</a:t>
            </a:r>
          </a:p>
          <a:p>
            <a:pPr lvl="1">
              <a:lnSpc>
                <a:spcPct val="150000"/>
              </a:lnSpc>
            </a:pPr>
            <a:r>
              <a:rPr lang="en-GB" dirty="0" smtClean="0"/>
              <a:t>Vein more resistant to torque</a:t>
            </a:r>
          </a:p>
          <a:p>
            <a:pPr lvl="1">
              <a:lnSpc>
                <a:spcPct val="150000"/>
              </a:lnSpc>
            </a:pPr>
            <a:r>
              <a:rPr lang="en-GB" dirty="0" smtClean="0"/>
              <a:t>Easier to mobilise</a:t>
            </a:r>
          </a:p>
          <a:p>
            <a:pPr lvl="1">
              <a:lnSpc>
                <a:spcPct val="150000"/>
              </a:lnSpc>
            </a:pPr>
            <a:r>
              <a:rPr lang="en-GB" dirty="0" smtClean="0"/>
              <a:t>Aim is to reduce complications and improve patency rates</a:t>
            </a:r>
          </a:p>
          <a:p>
            <a:pPr lvl="1">
              <a:lnSpc>
                <a:spcPct val="150000"/>
              </a:lnSpc>
            </a:pPr>
            <a:r>
              <a:rPr lang="en-GB" dirty="0" smtClean="0">
                <a:solidFill>
                  <a:schemeClr val="accent5">
                    <a:lumMod val="20000"/>
                    <a:lumOff val="80000"/>
                  </a:schemeClr>
                </a:solidFill>
              </a:rPr>
              <a:t>Requires two procedures with added costs and increased burden on theatre waiting lists and staff</a:t>
            </a:r>
          </a:p>
          <a:p>
            <a:pPr lvl="1">
              <a:lnSpc>
                <a:spcPct val="200000"/>
              </a:lnSpc>
            </a:pPr>
            <a:endParaRPr lang="en-GB" dirty="0" smtClean="0"/>
          </a:p>
          <a:p>
            <a:pPr lvl="1">
              <a:lnSpc>
                <a:spcPct val="200000"/>
              </a:lnSpc>
            </a:pPr>
            <a:endParaRPr lang="en-GB" dirty="0"/>
          </a:p>
          <a:p>
            <a:endParaRPr lang="en-GB" dirty="0"/>
          </a:p>
        </p:txBody>
      </p:sp>
    </p:spTree>
    <p:extLst>
      <p:ext uri="{BB962C8B-B14F-4D97-AF65-F5344CB8AC3E}">
        <p14:creationId xmlns:p14="http://schemas.microsoft.com/office/powerpoint/2010/main" val="948837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ediatric Arteriovenous Fistula | 2006 Jazz Communications LTD, Used with permi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60" y="80387"/>
            <a:ext cx="8661680" cy="601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528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00483"/>
          </a:xfrm>
        </p:spPr>
        <p:txBody>
          <a:bodyPr/>
          <a:lstStyle/>
          <a:p>
            <a:r>
              <a:rPr lang="en-GB" dirty="0" smtClean="0"/>
              <a:t>Aims </a:t>
            </a:r>
            <a:endParaRPr lang="en-GB" dirty="0"/>
          </a:p>
        </p:txBody>
      </p:sp>
      <p:sp>
        <p:nvSpPr>
          <p:cNvPr id="3" name="Content Placeholder 2"/>
          <p:cNvSpPr>
            <a:spLocks noGrp="1"/>
          </p:cNvSpPr>
          <p:nvPr>
            <p:ph idx="1"/>
          </p:nvPr>
        </p:nvSpPr>
        <p:spPr>
          <a:xfrm>
            <a:off x="281357" y="1520172"/>
            <a:ext cx="8352812" cy="3891592"/>
          </a:xfrm>
        </p:spPr>
        <p:txBody>
          <a:bodyPr>
            <a:noAutofit/>
          </a:bodyPr>
          <a:lstStyle/>
          <a:p>
            <a:pPr>
              <a:lnSpc>
                <a:spcPct val="200000"/>
              </a:lnSpc>
            </a:pPr>
            <a:r>
              <a:rPr lang="en-IE" sz="2000" dirty="0" smtClean="0"/>
              <a:t>Audit our own practice in terms of AVF maturation</a:t>
            </a:r>
          </a:p>
          <a:p>
            <a:pPr marL="0" indent="0">
              <a:lnSpc>
                <a:spcPct val="200000"/>
              </a:lnSpc>
              <a:buNone/>
            </a:pPr>
            <a:endParaRPr lang="en-IE" sz="800" dirty="0" smtClean="0"/>
          </a:p>
          <a:p>
            <a:pPr>
              <a:lnSpc>
                <a:spcPct val="200000"/>
              </a:lnSpc>
            </a:pPr>
            <a:r>
              <a:rPr lang="en-IE" sz="2000" dirty="0" smtClean="0"/>
              <a:t>Test </a:t>
            </a:r>
            <a:r>
              <a:rPr lang="en-IE" sz="2000" dirty="0"/>
              <a:t>the </a:t>
            </a:r>
            <a:r>
              <a:rPr lang="en-IE" sz="2000" dirty="0" smtClean="0"/>
              <a:t>association between certain </a:t>
            </a:r>
            <a:r>
              <a:rPr lang="en-IE" sz="2000" dirty="0"/>
              <a:t>characteristics (age, gender and medical co-morbidities - diabetes in particular) </a:t>
            </a:r>
            <a:r>
              <a:rPr lang="en-IE" sz="2000" dirty="0" smtClean="0"/>
              <a:t>and AVF maturation</a:t>
            </a:r>
          </a:p>
          <a:p>
            <a:pPr marL="0" indent="0">
              <a:lnSpc>
                <a:spcPct val="200000"/>
              </a:lnSpc>
              <a:buNone/>
            </a:pPr>
            <a:endParaRPr lang="en-IE" sz="800" dirty="0" smtClean="0"/>
          </a:p>
          <a:p>
            <a:pPr>
              <a:lnSpc>
                <a:spcPct val="200000"/>
              </a:lnSpc>
            </a:pPr>
            <a:r>
              <a:rPr lang="en-IE" sz="2000" dirty="0" smtClean="0"/>
              <a:t>Test </a:t>
            </a:r>
            <a:r>
              <a:rPr lang="en-IE" sz="2000" dirty="0"/>
              <a:t>the association between specific inflammatory markers </a:t>
            </a:r>
            <a:r>
              <a:rPr lang="en-IE" sz="2000" dirty="0" smtClean="0"/>
              <a:t>(Neutrophils and Lymphocytes) obtained preoperatively and AVF </a:t>
            </a:r>
            <a:r>
              <a:rPr lang="en-IE" sz="2000" dirty="0"/>
              <a:t>maturation.</a:t>
            </a:r>
            <a:endParaRPr lang="en-GB" sz="2000" dirty="0"/>
          </a:p>
        </p:txBody>
      </p:sp>
    </p:spTree>
    <p:extLst>
      <p:ext uri="{BB962C8B-B14F-4D97-AF65-F5344CB8AC3E}">
        <p14:creationId xmlns:p14="http://schemas.microsoft.com/office/powerpoint/2010/main" val="399740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325563"/>
          </a:xfrm>
        </p:spPr>
        <p:txBody>
          <a:bodyPr/>
          <a:lstStyle/>
          <a:p>
            <a:r>
              <a:rPr lang="en-GB" dirty="0" smtClean="0"/>
              <a:t>Methods </a:t>
            </a:r>
            <a:endParaRPr lang="en-GB" dirty="0"/>
          </a:p>
        </p:txBody>
      </p:sp>
      <p:sp>
        <p:nvSpPr>
          <p:cNvPr id="3" name="Content Placeholder 2"/>
          <p:cNvSpPr>
            <a:spLocks noGrp="1"/>
          </p:cNvSpPr>
          <p:nvPr>
            <p:ph idx="1"/>
          </p:nvPr>
        </p:nvSpPr>
        <p:spPr>
          <a:xfrm>
            <a:off x="628650" y="1559287"/>
            <a:ext cx="7886700" cy="4351338"/>
          </a:xfrm>
        </p:spPr>
        <p:txBody>
          <a:bodyPr>
            <a:normAutofit/>
          </a:bodyPr>
          <a:lstStyle/>
          <a:p>
            <a:pPr>
              <a:lnSpc>
                <a:spcPct val="150000"/>
              </a:lnSpc>
            </a:pPr>
            <a:r>
              <a:rPr lang="en-GB" dirty="0" smtClean="0"/>
              <a:t>A retrospective </a:t>
            </a:r>
            <a:r>
              <a:rPr lang="en-GB" dirty="0"/>
              <a:t>chart </a:t>
            </a:r>
            <a:r>
              <a:rPr lang="en-GB" dirty="0" smtClean="0"/>
              <a:t>review:</a:t>
            </a:r>
          </a:p>
          <a:p>
            <a:pPr lvl="1">
              <a:lnSpc>
                <a:spcPct val="150000"/>
              </a:lnSpc>
            </a:pPr>
            <a:r>
              <a:rPr lang="en-GB" dirty="0" smtClean="0"/>
              <a:t>All </a:t>
            </a:r>
            <a:r>
              <a:rPr lang="en-GB" dirty="0"/>
              <a:t>patients with ESRD </a:t>
            </a:r>
            <a:r>
              <a:rPr lang="en-GB" dirty="0" smtClean="0"/>
              <a:t>referred for a vascular access</a:t>
            </a:r>
          </a:p>
          <a:p>
            <a:pPr lvl="1">
              <a:lnSpc>
                <a:spcPct val="150000"/>
              </a:lnSpc>
            </a:pPr>
            <a:r>
              <a:rPr lang="en-GB" dirty="0" smtClean="0"/>
              <a:t>Three </a:t>
            </a:r>
            <a:r>
              <a:rPr lang="en-GB" dirty="0"/>
              <a:t>surgeons performed the procedures. </a:t>
            </a:r>
            <a:endParaRPr lang="en-GB" dirty="0" smtClean="0"/>
          </a:p>
          <a:p>
            <a:pPr lvl="1">
              <a:lnSpc>
                <a:spcPct val="150000"/>
              </a:lnSpc>
            </a:pPr>
            <a:r>
              <a:rPr lang="en-GB" dirty="0" smtClean="0"/>
              <a:t>The </a:t>
            </a:r>
            <a:r>
              <a:rPr lang="en-GB" dirty="0"/>
              <a:t>data-analysis was performed according to a predefined set of outcomes based on extensive search of the literature</a:t>
            </a:r>
            <a:r>
              <a:rPr lang="en-GB" dirty="0" smtClean="0"/>
              <a:t>.</a:t>
            </a:r>
            <a:endParaRPr lang="en-IE" dirty="0"/>
          </a:p>
        </p:txBody>
      </p:sp>
    </p:spTree>
    <p:extLst>
      <p:ext uri="{BB962C8B-B14F-4D97-AF65-F5344CB8AC3E}">
        <p14:creationId xmlns:p14="http://schemas.microsoft.com/office/powerpoint/2010/main" val="4009614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325563"/>
          </a:xfrm>
        </p:spPr>
        <p:txBody>
          <a:bodyPr/>
          <a:lstStyle/>
          <a:p>
            <a:r>
              <a:rPr lang="en-GB" dirty="0" smtClean="0"/>
              <a:t>Methods </a:t>
            </a:r>
            <a:endParaRPr lang="en-GB" dirty="0"/>
          </a:p>
        </p:txBody>
      </p:sp>
      <p:sp>
        <p:nvSpPr>
          <p:cNvPr id="3" name="Content Placeholder 2"/>
          <p:cNvSpPr>
            <a:spLocks noGrp="1"/>
          </p:cNvSpPr>
          <p:nvPr>
            <p:ph idx="1"/>
          </p:nvPr>
        </p:nvSpPr>
        <p:spPr>
          <a:xfrm>
            <a:off x="381835" y="1227703"/>
            <a:ext cx="8515350" cy="4811356"/>
          </a:xfrm>
        </p:spPr>
        <p:txBody>
          <a:bodyPr>
            <a:normAutofit fontScale="92500" lnSpcReduction="20000"/>
          </a:bodyPr>
          <a:lstStyle/>
          <a:p>
            <a:pPr>
              <a:lnSpc>
                <a:spcPct val="150000"/>
              </a:lnSpc>
            </a:pPr>
            <a:r>
              <a:rPr lang="en-GB" dirty="0" smtClean="0"/>
              <a:t>Inclusion Criteria:</a:t>
            </a:r>
          </a:p>
          <a:p>
            <a:pPr lvl="1">
              <a:lnSpc>
                <a:spcPct val="150000"/>
              </a:lnSpc>
            </a:pPr>
            <a:r>
              <a:rPr lang="en-GB" dirty="0" smtClean="0"/>
              <a:t>All </a:t>
            </a:r>
            <a:r>
              <a:rPr lang="en-GB" dirty="0"/>
              <a:t>patients aged 18 years or older who underwent formation of AVF in the upper limb between 2006 and </a:t>
            </a:r>
            <a:r>
              <a:rPr lang="en-GB" dirty="0" smtClean="0"/>
              <a:t>2013</a:t>
            </a:r>
          </a:p>
          <a:p>
            <a:pPr lvl="1">
              <a:lnSpc>
                <a:spcPct val="150000"/>
              </a:lnSpc>
            </a:pPr>
            <a:r>
              <a:rPr lang="en-GB" dirty="0" smtClean="0"/>
              <a:t>In patients </a:t>
            </a:r>
            <a:r>
              <a:rPr lang="en-GB" dirty="0"/>
              <a:t>with multiple </a:t>
            </a:r>
            <a:r>
              <a:rPr lang="en-GB" dirty="0" smtClean="0"/>
              <a:t>episodes of newly constructed AVFs, </a:t>
            </a:r>
            <a:r>
              <a:rPr lang="en-GB" dirty="0"/>
              <a:t>each episode was considered </a:t>
            </a:r>
            <a:r>
              <a:rPr lang="en-GB" dirty="0" smtClean="0"/>
              <a:t>separately</a:t>
            </a:r>
          </a:p>
          <a:p>
            <a:pPr>
              <a:lnSpc>
                <a:spcPct val="150000"/>
              </a:lnSpc>
            </a:pPr>
            <a:r>
              <a:rPr lang="en-GB" dirty="0" smtClean="0"/>
              <a:t>Exclusion Criteria:</a:t>
            </a:r>
          </a:p>
          <a:p>
            <a:pPr lvl="1">
              <a:lnSpc>
                <a:spcPct val="150000"/>
              </a:lnSpc>
            </a:pPr>
            <a:r>
              <a:rPr lang="en-GB" dirty="0" smtClean="0"/>
              <a:t>Patients </a:t>
            </a:r>
            <a:r>
              <a:rPr lang="en-GB" dirty="0"/>
              <a:t>that underwent salvage procedures to improve </a:t>
            </a:r>
            <a:r>
              <a:rPr lang="en-GB" dirty="0" smtClean="0"/>
              <a:t>maturation</a:t>
            </a:r>
          </a:p>
          <a:p>
            <a:pPr lvl="1">
              <a:lnSpc>
                <a:spcPct val="150000"/>
              </a:lnSpc>
            </a:pPr>
            <a:r>
              <a:rPr lang="en-GB" dirty="0" smtClean="0"/>
              <a:t>Patients </a:t>
            </a:r>
            <a:r>
              <a:rPr lang="en-GB" dirty="0"/>
              <a:t>who had prosthetic graft and/or tunnelled catheters as the only means for </a:t>
            </a:r>
            <a:r>
              <a:rPr lang="en-GB" dirty="0" smtClean="0"/>
              <a:t>HD</a:t>
            </a:r>
            <a:endParaRPr lang="en-IE" dirty="0"/>
          </a:p>
        </p:txBody>
      </p:sp>
    </p:spTree>
    <p:extLst>
      <p:ext uri="{BB962C8B-B14F-4D97-AF65-F5344CB8AC3E}">
        <p14:creationId xmlns:p14="http://schemas.microsoft.com/office/powerpoint/2010/main" val="3928915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325563"/>
          </a:xfrm>
        </p:spPr>
        <p:txBody>
          <a:bodyPr/>
          <a:lstStyle/>
          <a:p>
            <a:r>
              <a:rPr lang="en-GB" b="1" dirty="0" smtClean="0"/>
              <a:t>Methods</a:t>
            </a:r>
            <a:endParaRPr lang="en-GB" b="1" dirty="0"/>
          </a:p>
        </p:txBody>
      </p:sp>
      <p:sp>
        <p:nvSpPr>
          <p:cNvPr id="3" name="Content Placeholder 2"/>
          <p:cNvSpPr>
            <a:spLocks noGrp="1"/>
          </p:cNvSpPr>
          <p:nvPr>
            <p:ph idx="1"/>
          </p:nvPr>
        </p:nvSpPr>
        <p:spPr>
          <a:xfrm>
            <a:off x="0" y="1559287"/>
            <a:ext cx="8812404" cy="4351338"/>
          </a:xfrm>
        </p:spPr>
        <p:txBody>
          <a:bodyPr>
            <a:normAutofit/>
          </a:bodyPr>
          <a:lstStyle/>
          <a:p>
            <a:pPr>
              <a:lnSpc>
                <a:spcPct val="200000"/>
              </a:lnSpc>
            </a:pPr>
            <a:r>
              <a:rPr lang="en-GB" dirty="0" smtClean="0"/>
              <a:t>Primary Endpoints:</a:t>
            </a:r>
          </a:p>
          <a:p>
            <a:pPr lvl="1">
              <a:lnSpc>
                <a:spcPct val="200000"/>
              </a:lnSpc>
            </a:pPr>
            <a:r>
              <a:rPr lang="en-GB" dirty="0" smtClean="0"/>
              <a:t>The association between AVF maturation and:</a:t>
            </a:r>
          </a:p>
          <a:p>
            <a:pPr lvl="2">
              <a:lnSpc>
                <a:spcPct val="200000"/>
              </a:lnSpc>
            </a:pPr>
            <a:r>
              <a:rPr lang="en-GB" dirty="0" smtClean="0"/>
              <a:t>Age</a:t>
            </a:r>
            <a:r>
              <a:rPr lang="en-GB" dirty="0"/>
              <a:t>, gender, diabetes, smoking, hypertension, hyperlipidaemia, history of steroids use, history of Calcium channel blockers at the time of the access formation and the history of previous dialysis access </a:t>
            </a:r>
            <a:endParaRPr lang="en-GB" dirty="0" smtClean="0"/>
          </a:p>
        </p:txBody>
      </p:sp>
    </p:spTree>
    <p:extLst>
      <p:ext uri="{BB962C8B-B14F-4D97-AF65-F5344CB8AC3E}">
        <p14:creationId xmlns:p14="http://schemas.microsoft.com/office/powerpoint/2010/main" val="3823186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325563"/>
          </a:xfrm>
        </p:spPr>
        <p:txBody>
          <a:bodyPr/>
          <a:lstStyle/>
          <a:p>
            <a:r>
              <a:rPr lang="en-GB" b="1" dirty="0" smtClean="0"/>
              <a:t>Methods</a:t>
            </a:r>
            <a:endParaRPr lang="en-GB" b="1" dirty="0"/>
          </a:p>
        </p:txBody>
      </p:sp>
      <p:sp>
        <p:nvSpPr>
          <p:cNvPr id="3" name="Content Placeholder 2"/>
          <p:cNvSpPr>
            <a:spLocks noGrp="1"/>
          </p:cNvSpPr>
          <p:nvPr>
            <p:ph idx="1"/>
          </p:nvPr>
        </p:nvSpPr>
        <p:spPr>
          <a:xfrm>
            <a:off x="0" y="1559287"/>
            <a:ext cx="8812404" cy="4351338"/>
          </a:xfrm>
        </p:spPr>
        <p:txBody>
          <a:bodyPr>
            <a:normAutofit/>
          </a:bodyPr>
          <a:lstStyle/>
          <a:p>
            <a:pPr>
              <a:lnSpc>
                <a:spcPct val="200000"/>
              </a:lnSpc>
            </a:pPr>
            <a:r>
              <a:rPr lang="en-GB" dirty="0" smtClean="0"/>
              <a:t>Secondary Endpoints:</a:t>
            </a:r>
          </a:p>
          <a:p>
            <a:pPr lvl="1">
              <a:lnSpc>
                <a:spcPct val="200000"/>
              </a:lnSpc>
            </a:pPr>
            <a:r>
              <a:rPr lang="en-GB" dirty="0" smtClean="0"/>
              <a:t>The association between AVF maturation and </a:t>
            </a:r>
            <a:r>
              <a:rPr lang="en-GB" dirty="0"/>
              <a:t>perioperative blood investigations</a:t>
            </a:r>
            <a:r>
              <a:rPr lang="en-GB" dirty="0" smtClean="0"/>
              <a:t>:</a:t>
            </a:r>
          </a:p>
          <a:p>
            <a:pPr lvl="2">
              <a:lnSpc>
                <a:spcPct val="200000"/>
              </a:lnSpc>
            </a:pPr>
            <a:r>
              <a:rPr lang="en-GB" dirty="0"/>
              <a:t>Haemoglobin, White cells </a:t>
            </a:r>
            <a:r>
              <a:rPr lang="en-GB" dirty="0" smtClean="0"/>
              <a:t>count, Neutrophils count and Lymphocytes</a:t>
            </a:r>
          </a:p>
          <a:p>
            <a:pPr lvl="2">
              <a:lnSpc>
                <a:spcPct val="200000"/>
              </a:lnSpc>
            </a:pPr>
            <a:r>
              <a:rPr lang="en-GB" dirty="0" smtClean="0"/>
              <a:t>Calculated the NLR as a potential predictor tool for AVF maturation</a:t>
            </a:r>
          </a:p>
        </p:txBody>
      </p:sp>
    </p:spTree>
    <p:extLst>
      <p:ext uri="{BB962C8B-B14F-4D97-AF65-F5344CB8AC3E}">
        <p14:creationId xmlns:p14="http://schemas.microsoft.com/office/powerpoint/2010/main" val="306061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325563"/>
          </a:xfrm>
        </p:spPr>
        <p:txBody>
          <a:bodyPr/>
          <a:lstStyle/>
          <a:p>
            <a:r>
              <a:rPr lang="en-GB" dirty="0" smtClean="0"/>
              <a:t>Definitions</a:t>
            </a:r>
            <a:endParaRPr lang="en-GB" dirty="0"/>
          </a:p>
        </p:txBody>
      </p:sp>
      <p:sp>
        <p:nvSpPr>
          <p:cNvPr id="3" name="Content Placeholder 2"/>
          <p:cNvSpPr>
            <a:spLocks noGrp="1"/>
          </p:cNvSpPr>
          <p:nvPr>
            <p:ph idx="1"/>
          </p:nvPr>
        </p:nvSpPr>
        <p:spPr>
          <a:xfrm>
            <a:off x="381835" y="1495373"/>
            <a:ext cx="8515350" cy="4543686"/>
          </a:xfrm>
        </p:spPr>
        <p:txBody>
          <a:bodyPr>
            <a:normAutofit/>
          </a:bodyPr>
          <a:lstStyle/>
          <a:p>
            <a:pPr>
              <a:lnSpc>
                <a:spcPct val="150000"/>
              </a:lnSpc>
            </a:pPr>
            <a:r>
              <a:rPr lang="en-GB" dirty="0" smtClean="0"/>
              <a:t>Functional Maturation:</a:t>
            </a:r>
          </a:p>
          <a:p>
            <a:pPr lvl="1">
              <a:lnSpc>
                <a:spcPct val="150000"/>
              </a:lnSpc>
            </a:pPr>
            <a:r>
              <a:rPr lang="en-GB" dirty="0"/>
              <a:t>S</a:t>
            </a:r>
            <a:r>
              <a:rPr lang="en-GB" dirty="0" smtClean="0"/>
              <a:t>uccessful </a:t>
            </a:r>
            <a:r>
              <a:rPr lang="en-GB" dirty="0"/>
              <a:t>use of the arteriovenous fistula </a:t>
            </a:r>
            <a:r>
              <a:rPr lang="en-GB" dirty="0" smtClean="0"/>
              <a:t>for ≥ </a:t>
            </a:r>
            <a:r>
              <a:rPr lang="en-GB" dirty="0"/>
              <a:t>6 consecutive sessions of </a:t>
            </a:r>
            <a:r>
              <a:rPr lang="en-GB" dirty="0" smtClean="0"/>
              <a:t>HD</a:t>
            </a:r>
          </a:p>
          <a:p>
            <a:pPr lvl="1">
              <a:lnSpc>
                <a:spcPct val="150000"/>
              </a:lnSpc>
            </a:pPr>
            <a:endParaRPr lang="en-GB" sz="1300" dirty="0"/>
          </a:p>
          <a:p>
            <a:pPr>
              <a:lnSpc>
                <a:spcPct val="150000"/>
              </a:lnSpc>
            </a:pPr>
            <a:r>
              <a:rPr lang="en-IE" dirty="0" smtClean="0"/>
              <a:t>Primary Patency Rate:</a:t>
            </a:r>
          </a:p>
          <a:p>
            <a:pPr lvl="1">
              <a:lnSpc>
                <a:spcPct val="150000"/>
              </a:lnSpc>
            </a:pPr>
            <a:r>
              <a:rPr lang="en-IE" dirty="0" smtClean="0"/>
              <a:t>Time </a:t>
            </a:r>
            <a:r>
              <a:rPr lang="en-IE" dirty="0"/>
              <a:t>from </a:t>
            </a:r>
            <a:r>
              <a:rPr lang="en-IE" dirty="0" smtClean="0"/>
              <a:t>access creation </a:t>
            </a:r>
            <a:r>
              <a:rPr lang="en-IE" dirty="0"/>
              <a:t>to the first surgical intervention required to </a:t>
            </a:r>
            <a:r>
              <a:rPr lang="en-IE" dirty="0" smtClean="0"/>
              <a:t>restore adequate </a:t>
            </a:r>
            <a:r>
              <a:rPr lang="en-IE" dirty="0"/>
              <a:t>fistula </a:t>
            </a:r>
            <a:r>
              <a:rPr lang="en-IE" dirty="0" smtClean="0"/>
              <a:t>flow</a:t>
            </a:r>
            <a:endParaRPr lang="en-GB" dirty="0" smtClean="0"/>
          </a:p>
        </p:txBody>
      </p:sp>
    </p:spTree>
    <p:extLst>
      <p:ext uri="{BB962C8B-B14F-4D97-AF65-F5344CB8AC3E}">
        <p14:creationId xmlns:p14="http://schemas.microsoft.com/office/powerpoint/2010/main" val="18919262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a:xfrm>
            <a:off x="275208" y="1967527"/>
            <a:ext cx="8522563" cy="4028567"/>
          </a:xfrm>
        </p:spPr>
        <p:txBody>
          <a:bodyPr>
            <a:normAutofit/>
          </a:bodyPr>
          <a:lstStyle/>
          <a:p>
            <a:r>
              <a:rPr lang="en-GB" sz="2600" dirty="0" smtClean="0"/>
              <a:t>Increased number of patients with ESRD</a:t>
            </a:r>
          </a:p>
          <a:p>
            <a:endParaRPr lang="en-GB" sz="2600" dirty="0" smtClean="0"/>
          </a:p>
          <a:p>
            <a:r>
              <a:rPr lang="en-GB" sz="2600" dirty="0" smtClean="0"/>
              <a:t>Vascular access required for HD</a:t>
            </a:r>
          </a:p>
          <a:p>
            <a:endParaRPr lang="en-GB" sz="2600" dirty="0"/>
          </a:p>
          <a:p>
            <a:r>
              <a:rPr lang="en-GB" sz="2600" dirty="0" smtClean="0"/>
              <a:t>Well functioning AVF is the best modality of access</a:t>
            </a:r>
          </a:p>
          <a:p>
            <a:endParaRPr lang="en-GB" sz="2600" dirty="0"/>
          </a:p>
          <a:p>
            <a:r>
              <a:rPr lang="en-GB" sz="2600" dirty="0"/>
              <a:t>AVF maturation is a complex process of remodelling</a:t>
            </a:r>
            <a:endParaRPr lang="en-GB" sz="2600" dirty="0" smtClean="0"/>
          </a:p>
        </p:txBody>
      </p:sp>
    </p:spTree>
    <p:extLst>
      <p:ext uri="{BB962C8B-B14F-4D97-AF65-F5344CB8AC3E}">
        <p14:creationId xmlns:p14="http://schemas.microsoft.com/office/powerpoint/2010/main" val="3474915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325563"/>
          </a:xfrm>
        </p:spPr>
        <p:txBody>
          <a:bodyPr/>
          <a:lstStyle/>
          <a:p>
            <a:r>
              <a:rPr lang="en-GB" b="1" dirty="0" smtClean="0"/>
              <a:t>Data Collection</a:t>
            </a:r>
            <a:endParaRPr lang="en-GB" b="1" dirty="0"/>
          </a:p>
        </p:txBody>
      </p:sp>
      <p:sp>
        <p:nvSpPr>
          <p:cNvPr id="3" name="Content Placeholder 2"/>
          <p:cNvSpPr>
            <a:spLocks noGrp="1"/>
          </p:cNvSpPr>
          <p:nvPr>
            <p:ph idx="1"/>
          </p:nvPr>
        </p:nvSpPr>
        <p:spPr>
          <a:xfrm>
            <a:off x="321546" y="1559287"/>
            <a:ext cx="7636749" cy="4351338"/>
          </a:xfrm>
        </p:spPr>
        <p:txBody>
          <a:bodyPr>
            <a:normAutofit/>
          </a:bodyPr>
          <a:lstStyle/>
          <a:p>
            <a:pPr>
              <a:lnSpc>
                <a:spcPct val="200000"/>
              </a:lnSpc>
            </a:pPr>
            <a:r>
              <a:rPr lang="en-GB" dirty="0" smtClean="0"/>
              <a:t>Ethical approval obtained</a:t>
            </a:r>
          </a:p>
          <a:p>
            <a:pPr>
              <a:lnSpc>
                <a:spcPct val="200000"/>
              </a:lnSpc>
            </a:pPr>
            <a:r>
              <a:rPr lang="en-GB" dirty="0" smtClean="0"/>
              <a:t>Data extracted from medical records </a:t>
            </a:r>
          </a:p>
          <a:p>
            <a:pPr>
              <a:lnSpc>
                <a:spcPct val="200000"/>
              </a:lnSpc>
            </a:pPr>
            <a:r>
              <a:rPr lang="en-GB" dirty="0" smtClean="0"/>
              <a:t>Blood investigations results: Electronic systems</a:t>
            </a:r>
          </a:p>
          <a:p>
            <a:pPr>
              <a:lnSpc>
                <a:spcPct val="200000"/>
              </a:lnSpc>
            </a:pPr>
            <a:r>
              <a:rPr lang="en-GB" dirty="0" smtClean="0"/>
              <a:t>Functional maturation from HD records</a:t>
            </a:r>
          </a:p>
          <a:p>
            <a:pPr>
              <a:lnSpc>
                <a:spcPct val="200000"/>
              </a:lnSpc>
            </a:pPr>
            <a:endParaRPr lang="en-GB" dirty="0" smtClean="0"/>
          </a:p>
        </p:txBody>
      </p:sp>
    </p:spTree>
    <p:extLst>
      <p:ext uri="{BB962C8B-B14F-4D97-AF65-F5344CB8AC3E}">
        <p14:creationId xmlns:p14="http://schemas.microsoft.com/office/powerpoint/2010/main" val="611616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056089"/>
          </a:xfrm>
        </p:spPr>
        <p:txBody>
          <a:bodyPr/>
          <a:lstStyle/>
          <a:p>
            <a:r>
              <a:rPr lang="en-GB" b="1" dirty="0"/>
              <a:t>Statistical </a:t>
            </a:r>
            <a:r>
              <a:rPr lang="en-GB" b="1" dirty="0" smtClean="0"/>
              <a:t>analysis</a:t>
            </a:r>
            <a:endParaRPr lang="en-IE" b="1" dirty="0"/>
          </a:p>
        </p:txBody>
      </p:sp>
      <p:sp>
        <p:nvSpPr>
          <p:cNvPr id="3" name="Content Placeholder 2"/>
          <p:cNvSpPr>
            <a:spLocks noGrp="1"/>
          </p:cNvSpPr>
          <p:nvPr>
            <p:ph idx="1"/>
          </p:nvPr>
        </p:nvSpPr>
        <p:spPr>
          <a:xfrm>
            <a:off x="321546" y="1225899"/>
            <a:ext cx="8048731" cy="4684726"/>
          </a:xfrm>
        </p:spPr>
        <p:txBody>
          <a:bodyPr>
            <a:normAutofit/>
          </a:bodyPr>
          <a:lstStyle/>
          <a:p>
            <a:pPr>
              <a:lnSpc>
                <a:spcPct val="200000"/>
              </a:lnSpc>
            </a:pPr>
            <a:r>
              <a:rPr lang="en-GB" dirty="0"/>
              <a:t>IBM SPSS version 22.0 </a:t>
            </a:r>
            <a:endParaRPr lang="en-GB" dirty="0" smtClean="0"/>
          </a:p>
          <a:p>
            <a:pPr lvl="1">
              <a:lnSpc>
                <a:spcPct val="200000"/>
              </a:lnSpc>
            </a:pPr>
            <a:r>
              <a:rPr lang="en-GB" dirty="0" smtClean="0"/>
              <a:t>Normality tests: </a:t>
            </a:r>
            <a:r>
              <a:rPr lang="en-GB" dirty="0"/>
              <a:t>H</a:t>
            </a:r>
            <a:r>
              <a:rPr lang="en-GB" dirty="0" smtClean="0"/>
              <a:t>istograms</a:t>
            </a:r>
            <a:r>
              <a:rPr lang="en-GB" dirty="0"/>
              <a:t>, Q-Q plots and </a:t>
            </a:r>
            <a:r>
              <a:rPr lang="en-GB" dirty="0" smtClean="0"/>
              <a:t>Box Plots </a:t>
            </a:r>
          </a:p>
          <a:p>
            <a:pPr lvl="1">
              <a:lnSpc>
                <a:spcPct val="200000"/>
              </a:lnSpc>
            </a:pPr>
            <a:r>
              <a:rPr lang="en-GB" dirty="0"/>
              <a:t>Categorical </a:t>
            </a:r>
            <a:r>
              <a:rPr lang="en-GB" dirty="0" smtClean="0"/>
              <a:t>data: </a:t>
            </a:r>
            <a:r>
              <a:rPr lang="en-GB" dirty="0"/>
              <a:t>Pearson Chi-Square (X</a:t>
            </a:r>
            <a:r>
              <a:rPr lang="en-GB" baseline="30000" dirty="0"/>
              <a:t>2</a:t>
            </a:r>
            <a:r>
              <a:rPr lang="en-GB" dirty="0"/>
              <a:t>) </a:t>
            </a:r>
            <a:r>
              <a:rPr lang="en-GB" dirty="0" smtClean="0"/>
              <a:t>test</a:t>
            </a:r>
          </a:p>
          <a:p>
            <a:pPr lvl="1">
              <a:lnSpc>
                <a:spcPct val="200000"/>
              </a:lnSpc>
            </a:pPr>
            <a:r>
              <a:rPr lang="en-GB" dirty="0" smtClean="0"/>
              <a:t>Continuous </a:t>
            </a:r>
            <a:r>
              <a:rPr lang="en-GB" dirty="0"/>
              <a:t>data were reported as mean ± </a:t>
            </a:r>
            <a:r>
              <a:rPr lang="en-GB" dirty="0" smtClean="0"/>
              <a:t>SD / Median:</a:t>
            </a:r>
          </a:p>
          <a:p>
            <a:pPr lvl="2">
              <a:lnSpc>
                <a:spcPct val="200000"/>
              </a:lnSpc>
            </a:pPr>
            <a:r>
              <a:rPr lang="en-GB" dirty="0" smtClean="0"/>
              <a:t>Normal Distribution: Independent </a:t>
            </a:r>
            <a:r>
              <a:rPr lang="en-GB" dirty="0"/>
              <a:t>sample </a:t>
            </a:r>
            <a:r>
              <a:rPr lang="en-GB" dirty="0" smtClean="0"/>
              <a:t>t-test</a:t>
            </a:r>
          </a:p>
          <a:p>
            <a:pPr lvl="2">
              <a:lnSpc>
                <a:spcPct val="200000"/>
              </a:lnSpc>
            </a:pPr>
            <a:r>
              <a:rPr lang="en-GB" dirty="0" smtClean="0"/>
              <a:t>Skewed data: Mann-Whitney U</a:t>
            </a:r>
          </a:p>
        </p:txBody>
      </p:sp>
    </p:spTree>
    <p:extLst>
      <p:ext uri="{BB962C8B-B14F-4D97-AF65-F5344CB8AC3E}">
        <p14:creationId xmlns:p14="http://schemas.microsoft.com/office/powerpoint/2010/main" val="356584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056089"/>
          </a:xfrm>
        </p:spPr>
        <p:txBody>
          <a:bodyPr/>
          <a:lstStyle/>
          <a:p>
            <a:r>
              <a:rPr lang="en-GB" b="1" dirty="0"/>
              <a:t>Statistical </a:t>
            </a:r>
            <a:r>
              <a:rPr lang="en-GB" b="1" dirty="0" smtClean="0"/>
              <a:t>analysis</a:t>
            </a:r>
            <a:endParaRPr lang="en-IE" b="1" dirty="0"/>
          </a:p>
        </p:txBody>
      </p:sp>
      <p:sp>
        <p:nvSpPr>
          <p:cNvPr id="3" name="Content Placeholder 2"/>
          <p:cNvSpPr>
            <a:spLocks noGrp="1"/>
          </p:cNvSpPr>
          <p:nvPr>
            <p:ph idx="1"/>
          </p:nvPr>
        </p:nvSpPr>
        <p:spPr>
          <a:xfrm>
            <a:off x="321546" y="1225899"/>
            <a:ext cx="8541100" cy="4684726"/>
          </a:xfrm>
        </p:spPr>
        <p:txBody>
          <a:bodyPr>
            <a:normAutofit/>
          </a:bodyPr>
          <a:lstStyle/>
          <a:p>
            <a:pPr marL="0" indent="-457200">
              <a:lnSpc>
                <a:spcPct val="200000"/>
              </a:lnSpc>
            </a:pPr>
            <a:r>
              <a:rPr lang="en-GB" dirty="0" smtClean="0"/>
              <a:t>Logistic Regression</a:t>
            </a:r>
          </a:p>
          <a:p>
            <a:pPr lvl="1">
              <a:lnSpc>
                <a:spcPct val="200000"/>
              </a:lnSpc>
            </a:pPr>
            <a:r>
              <a:rPr lang="en-GB" dirty="0" smtClean="0"/>
              <a:t>An overall </a:t>
            </a:r>
            <a:r>
              <a:rPr lang="en-GB" dirty="0"/>
              <a:t>logistic regression </a:t>
            </a:r>
            <a:r>
              <a:rPr lang="en-GB" dirty="0" smtClean="0"/>
              <a:t>test</a:t>
            </a:r>
          </a:p>
          <a:p>
            <a:pPr lvl="1">
              <a:lnSpc>
                <a:spcPct val="200000"/>
              </a:lnSpc>
            </a:pPr>
            <a:r>
              <a:rPr lang="en-GB" dirty="0" smtClean="0"/>
              <a:t>Variables with </a:t>
            </a:r>
            <a:r>
              <a:rPr lang="en-GB" dirty="0"/>
              <a:t>a </a:t>
            </a:r>
            <a:r>
              <a:rPr lang="en-GB" i="1" dirty="0"/>
              <a:t>p </a:t>
            </a:r>
            <a:r>
              <a:rPr lang="en-GB" dirty="0"/>
              <a:t>value of &lt; 0.1 in bivariate </a:t>
            </a:r>
            <a:r>
              <a:rPr lang="en-GB" dirty="0" smtClean="0"/>
              <a:t>analysis</a:t>
            </a:r>
          </a:p>
          <a:p>
            <a:pPr lvl="1">
              <a:lnSpc>
                <a:spcPct val="200000"/>
              </a:lnSpc>
            </a:pPr>
            <a:r>
              <a:rPr lang="en-GB" dirty="0" smtClean="0"/>
              <a:t>Functional </a:t>
            </a:r>
            <a:r>
              <a:rPr lang="en-GB" dirty="0"/>
              <a:t>maturation </a:t>
            </a:r>
            <a:r>
              <a:rPr lang="en-GB" dirty="0" smtClean="0"/>
              <a:t>as the </a:t>
            </a:r>
            <a:r>
              <a:rPr lang="en-GB" dirty="0"/>
              <a:t>dependent (outcome) </a:t>
            </a:r>
            <a:r>
              <a:rPr lang="en-GB" dirty="0" smtClean="0"/>
              <a:t>measure</a:t>
            </a:r>
          </a:p>
        </p:txBody>
      </p:sp>
    </p:spTree>
    <p:extLst>
      <p:ext uri="{BB962C8B-B14F-4D97-AF65-F5344CB8AC3E}">
        <p14:creationId xmlns:p14="http://schemas.microsoft.com/office/powerpoint/2010/main" val="26916405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506" y="123971"/>
            <a:ext cx="7886700" cy="860768"/>
          </a:xfrm>
        </p:spPr>
        <p:txBody>
          <a:bodyPr/>
          <a:lstStyle/>
          <a:p>
            <a:r>
              <a:rPr lang="en-GB" dirty="0" smtClean="0"/>
              <a:t>Results</a:t>
            </a:r>
            <a:endParaRPr lang="en-GB" dirty="0"/>
          </a:p>
        </p:txBody>
      </p:sp>
      <p:sp>
        <p:nvSpPr>
          <p:cNvPr id="3" name="Content Placeholder 2"/>
          <p:cNvSpPr>
            <a:spLocks noGrp="1"/>
          </p:cNvSpPr>
          <p:nvPr>
            <p:ph idx="1"/>
          </p:nvPr>
        </p:nvSpPr>
        <p:spPr>
          <a:xfrm>
            <a:off x="301451" y="1175656"/>
            <a:ext cx="8571244" cy="4860629"/>
          </a:xfrm>
        </p:spPr>
        <p:txBody>
          <a:bodyPr>
            <a:normAutofit fontScale="92500"/>
          </a:bodyPr>
          <a:lstStyle/>
          <a:p>
            <a:pPr>
              <a:lnSpc>
                <a:spcPct val="200000"/>
              </a:lnSpc>
            </a:pPr>
            <a:r>
              <a:rPr lang="en-GB" dirty="0" smtClean="0"/>
              <a:t>97 AVFs in 86 patients</a:t>
            </a:r>
          </a:p>
          <a:p>
            <a:pPr>
              <a:lnSpc>
                <a:spcPct val="200000"/>
              </a:lnSpc>
            </a:pPr>
            <a:r>
              <a:rPr lang="en-GB" dirty="0" smtClean="0"/>
              <a:t>Aetiology of ESRD:</a:t>
            </a:r>
          </a:p>
          <a:p>
            <a:pPr lvl="1">
              <a:lnSpc>
                <a:spcPct val="200000"/>
              </a:lnSpc>
            </a:pPr>
            <a:r>
              <a:rPr lang="en-GB" dirty="0"/>
              <a:t>D</a:t>
            </a:r>
            <a:r>
              <a:rPr lang="en-GB" dirty="0" smtClean="0"/>
              <a:t>iabetes (38.1</a:t>
            </a:r>
            <a:r>
              <a:rPr lang="en-GB" dirty="0"/>
              <a:t>%) </a:t>
            </a:r>
            <a:endParaRPr lang="en-GB" dirty="0" smtClean="0"/>
          </a:p>
          <a:p>
            <a:pPr lvl="1">
              <a:lnSpc>
                <a:spcPct val="200000"/>
              </a:lnSpc>
            </a:pPr>
            <a:r>
              <a:rPr lang="en-GB" dirty="0" smtClean="0"/>
              <a:t>Congenital </a:t>
            </a:r>
            <a:r>
              <a:rPr lang="en-GB" dirty="0"/>
              <a:t>renal agenesis </a:t>
            </a:r>
            <a:r>
              <a:rPr lang="en-GB" dirty="0" smtClean="0"/>
              <a:t>(8.2%)</a:t>
            </a:r>
          </a:p>
          <a:p>
            <a:pPr lvl="1">
              <a:lnSpc>
                <a:spcPct val="200000"/>
              </a:lnSpc>
            </a:pPr>
            <a:r>
              <a:rPr lang="en-GB" dirty="0" smtClean="0"/>
              <a:t>Hypertension (7.2%)</a:t>
            </a:r>
          </a:p>
          <a:p>
            <a:pPr lvl="1">
              <a:lnSpc>
                <a:spcPct val="200000"/>
              </a:lnSpc>
            </a:pPr>
            <a:r>
              <a:rPr lang="en-GB" dirty="0" smtClean="0"/>
              <a:t>Ischaemic </a:t>
            </a:r>
            <a:r>
              <a:rPr lang="en-GB" dirty="0"/>
              <a:t>injury </a:t>
            </a:r>
            <a:r>
              <a:rPr lang="en-GB" dirty="0" smtClean="0"/>
              <a:t>(6.2</a:t>
            </a:r>
            <a:r>
              <a:rPr lang="en-GB" dirty="0"/>
              <a:t>%). </a:t>
            </a:r>
          </a:p>
        </p:txBody>
      </p:sp>
    </p:spTree>
    <p:extLst>
      <p:ext uri="{BB962C8B-B14F-4D97-AF65-F5344CB8AC3E}">
        <p14:creationId xmlns:p14="http://schemas.microsoft.com/office/powerpoint/2010/main" val="3835880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506" y="123971"/>
            <a:ext cx="7886700" cy="860768"/>
          </a:xfrm>
        </p:spPr>
        <p:txBody>
          <a:bodyPr/>
          <a:lstStyle/>
          <a:p>
            <a:r>
              <a:rPr lang="en-GB" dirty="0" smtClean="0"/>
              <a:t>Results</a:t>
            </a:r>
            <a:endParaRPr lang="en-GB" dirty="0"/>
          </a:p>
        </p:txBody>
      </p:sp>
      <p:sp>
        <p:nvSpPr>
          <p:cNvPr id="3" name="Content Placeholder 2"/>
          <p:cNvSpPr>
            <a:spLocks noGrp="1"/>
          </p:cNvSpPr>
          <p:nvPr>
            <p:ph idx="1"/>
          </p:nvPr>
        </p:nvSpPr>
        <p:spPr>
          <a:xfrm>
            <a:off x="301451" y="1647930"/>
            <a:ext cx="8571244" cy="4388355"/>
          </a:xfrm>
        </p:spPr>
        <p:txBody>
          <a:bodyPr>
            <a:normAutofit/>
          </a:bodyPr>
          <a:lstStyle/>
          <a:p>
            <a:pPr>
              <a:lnSpc>
                <a:spcPct val="200000"/>
              </a:lnSpc>
            </a:pPr>
            <a:r>
              <a:rPr lang="en-GB" dirty="0"/>
              <a:t>Age of all </a:t>
            </a:r>
            <a:r>
              <a:rPr lang="en-GB" dirty="0" smtClean="0"/>
              <a:t>patients </a:t>
            </a:r>
            <a:r>
              <a:rPr lang="en-GB" dirty="0"/>
              <a:t>was (mean ± SD) 60.9 ± </a:t>
            </a:r>
            <a:r>
              <a:rPr lang="en-GB" dirty="0" smtClean="0"/>
              <a:t>16.9</a:t>
            </a:r>
            <a:r>
              <a:rPr lang="en-GB" dirty="0"/>
              <a:t>:</a:t>
            </a:r>
            <a:r>
              <a:rPr lang="en-GB" dirty="0" smtClean="0"/>
              <a:t> </a:t>
            </a:r>
          </a:p>
          <a:p>
            <a:pPr lvl="1">
              <a:lnSpc>
                <a:spcPct val="200000"/>
              </a:lnSpc>
            </a:pPr>
            <a:r>
              <a:rPr lang="en-GB" dirty="0" smtClean="0"/>
              <a:t>Men aged 63.7 </a:t>
            </a:r>
            <a:r>
              <a:rPr lang="en-GB" dirty="0"/>
              <a:t>± 14.8 with a median of 67 (22 – 86) </a:t>
            </a:r>
            <a:endParaRPr lang="en-GB" dirty="0" smtClean="0"/>
          </a:p>
          <a:p>
            <a:pPr lvl="1">
              <a:lnSpc>
                <a:spcPct val="200000"/>
              </a:lnSpc>
            </a:pPr>
            <a:r>
              <a:rPr lang="en-GB" dirty="0" smtClean="0"/>
              <a:t>Women </a:t>
            </a:r>
            <a:r>
              <a:rPr lang="en-GB" dirty="0"/>
              <a:t>aged 54.5 ± 19.6 with a median of 55 (21 – 81</a:t>
            </a:r>
            <a:r>
              <a:rPr lang="en-GB" dirty="0" smtClean="0"/>
              <a:t>)</a:t>
            </a:r>
          </a:p>
          <a:p>
            <a:pPr lvl="1">
              <a:lnSpc>
                <a:spcPct val="200000"/>
              </a:lnSpc>
            </a:pPr>
            <a:r>
              <a:rPr lang="en-GB" dirty="0" smtClean="0">
                <a:solidFill>
                  <a:srgbClr val="E95537"/>
                </a:solidFill>
              </a:rPr>
              <a:t>The </a:t>
            </a:r>
            <a:r>
              <a:rPr lang="en-GB" dirty="0">
                <a:solidFill>
                  <a:srgbClr val="E95537"/>
                </a:solidFill>
              </a:rPr>
              <a:t>difference was statistically significant (P = 0.012) </a:t>
            </a:r>
          </a:p>
        </p:txBody>
      </p:sp>
    </p:spTree>
    <p:extLst>
      <p:ext uri="{BB962C8B-B14F-4D97-AF65-F5344CB8AC3E}">
        <p14:creationId xmlns:p14="http://schemas.microsoft.com/office/powerpoint/2010/main" val="790236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3473" y="1"/>
            <a:ext cx="7675790" cy="6150394"/>
          </a:xfrm>
          <a:prstGeom prst="rect">
            <a:avLst/>
          </a:prstGeom>
        </p:spPr>
      </p:pic>
    </p:spTree>
    <p:extLst>
      <p:ext uri="{BB962C8B-B14F-4D97-AF65-F5344CB8AC3E}">
        <p14:creationId xmlns:p14="http://schemas.microsoft.com/office/powerpoint/2010/main" val="3017625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03380" y="-6977"/>
            <a:ext cx="7708577" cy="6176665"/>
          </a:xfrm>
          <a:prstGeom prst="rect">
            <a:avLst/>
          </a:prstGeom>
        </p:spPr>
      </p:pic>
    </p:spTree>
    <p:extLst>
      <p:ext uri="{BB962C8B-B14F-4D97-AF65-F5344CB8AC3E}">
        <p14:creationId xmlns:p14="http://schemas.microsoft.com/office/powerpoint/2010/main" val="4072463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03386" y="0"/>
            <a:ext cx="7699869" cy="6169688"/>
          </a:xfrm>
          <a:prstGeom prst="rect">
            <a:avLst/>
          </a:prstGeom>
        </p:spPr>
      </p:pic>
    </p:spTree>
    <p:extLst>
      <p:ext uri="{BB962C8B-B14F-4D97-AF65-F5344CB8AC3E}">
        <p14:creationId xmlns:p14="http://schemas.microsoft.com/office/powerpoint/2010/main" val="1346488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886" y="0"/>
            <a:ext cx="7928149" cy="619449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321546" y="5509887"/>
            <a:ext cx="8038681" cy="669847"/>
          </a:xfrm>
          <a:prstGeom prst="rect">
            <a:avLst/>
          </a:prstGeom>
          <a:solidFill>
            <a:schemeClr val="bg1"/>
          </a:solidFill>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smtClean="0">
                <a:solidFill>
                  <a:schemeClr val="tx2"/>
                </a:solidFill>
              </a:rPr>
              <a:t>Characteristics </a:t>
            </a:r>
            <a:r>
              <a:rPr lang="en-US" altLang="en-US" b="1" dirty="0">
                <a:solidFill>
                  <a:schemeClr val="tx2"/>
                </a:solidFill>
              </a:rPr>
              <a:t>of </a:t>
            </a:r>
            <a:r>
              <a:rPr lang="en-US" altLang="en-US" b="1" dirty="0" smtClean="0">
                <a:solidFill>
                  <a:schemeClr val="tx2"/>
                </a:solidFill>
              </a:rPr>
              <a:t>Patients</a:t>
            </a:r>
            <a:endParaRPr lang="en-US" altLang="en-US" b="1" dirty="0">
              <a:solidFill>
                <a:schemeClr val="tx2"/>
              </a:solidFill>
            </a:endParaRPr>
          </a:p>
        </p:txBody>
      </p:sp>
    </p:spTree>
    <p:extLst>
      <p:ext uri="{BB962C8B-B14F-4D97-AF65-F5344CB8AC3E}">
        <p14:creationId xmlns:p14="http://schemas.microsoft.com/office/powerpoint/2010/main" val="3969254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54" y="2240781"/>
            <a:ext cx="9119446" cy="189913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596245"/>
            <a:ext cx="9043516" cy="860768"/>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smtClean="0">
                <a:solidFill>
                  <a:schemeClr val="tx2"/>
                </a:solidFill>
              </a:rPr>
              <a:t>Characteristics </a:t>
            </a:r>
            <a:r>
              <a:rPr lang="en-US" altLang="en-US" b="1" dirty="0">
                <a:solidFill>
                  <a:schemeClr val="tx2"/>
                </a:solidFill>
              </a:rPr>
              <a:t>of continuous </a:t>
            </a:r>
            <a:r>
              <a:rPr lang="en-US" altLang="en-US" b="1" dirty="0" smtClean="0">
                <a:solidFill>
                  <a:schemeClr val="tx2"/>
                </a:solidFill>
              </a:rPr>
              <a:t>variables</a:t>
            </a:r>
            <a:endParaRPr lang="en-US" altLang="en-US" b="1" dirty="0">
              <a:solidFill>
                <a:schemeClr val="tx2"/>
              </a:solidFill>
            </a:endParaRPr>
          </a:p>
        </p:txBody>
      </p:sp>
    </p:spTree>
    <p:extLst>
      <p:ext uri="{BB962C8B-B14F-4D97-AF65-F5344CB8AC3E}">
        <p14:creationId xmlns:p14="http://schemas.microsoft.com/office/powerpoint/2010/main" val="107790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a:xfrm>
            <a:off x="275208" y="1967527"/>
            <a:ext cx="8522563" cy="4028567"/>
          </a:xfrm>
        </p:spPr>
        <p:txBody>
          <a:bodyPr>
            <a:normAutofit/>
          </a:bodyPr>
          <a:lstStyle/>
          <a:p>
            <a:r>
              <a:rPr lang="en-GB" sz="2600" dirty="0" smtClean="0"/>
              <a:t>AVF maturation:</a:t>
            </a:r>
          </a:p>
          <a:p>
            <a:endParaRPr lang="en-GB" sz="2600" dirty="0" smtClean="0"/>
          </a:p>
          <a:p>
            <a:pPr lvl="1">
              <a:lnSpc>
                <a:spcPct val="200000"/>
              </a:lnSpc>
            </a:pPr>
            <a:r>
              <a:rPr lang="en-GB" sz="2200" dirty="0" smtClean="0"/>
              <a:t>Intimal hyperplasia</a:t>
            </a:r>
          </a:p>
          <a:p>
            <a:pPr lvl="1">
              <a:lnSpc>
                <a:spcPct val="200000"/>
              </a:lnSpc>
            </a:pPr>
            <a:r>
              <a:rPr lang="en-GB" sz="2200" dirty="0" smtClean="0"/>
              <a:t>Arterial remodelling</a:t>
            </a:r>
          </a:p>
          <a:p>
            <a:pPr lvl="1">
              <a:lnSpc>
                <a:spcPct val="200000"/>
              </a:lnSpc>
            </a:pPr>
            <a:r>
              <a:rPr lang="en-GB" sz="2200" dirty="0" smtClean="0"/>
              <a:t>Venous remodelling</a:t>
            </a:r>
          </a:p>
        </p:txBody>
      </p:sp>
    </p:spTree>
    <p:extLst>
      <p:ext uri="{BB962C8B-B14F-4D97-AF65-F5344CB8AC3E}">
        <p14:creationId xmlns:p14="http://schemas.microsoft.com/office/powerpoint/2010/main" val="12449887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93335" y="7130"/>
            <a:ext cx="7686989" cy="6159368"/>
          </a:xfrm>
          <a:prstGeom prst="rect">
            <a:avLst/>
          </a:prstGeom>
        </p:spPr>
      </p:pic>
      <p:sp>
        <p:nvSpPr>
          <p:cNvPr id="2" name="TextBox 1"/>
          <p:cNvSpPr txBox="1"/>
          <p:nvPr/>
        </p:nvSpPr>
        <p:spPr>
          <a:xfrm>
            <a:off x="2818549" y="150721"/>
            <a:ext cx="3537020" cy="369332"/>
          </a:xfrm>
          <a:prstGeom prst="rect">
            <a:avLst/>
          </a:prstGeom>
          <a:noFill/>
        </p:spPr>
        <p:txBody>
          <a:bodyPr wrap="square" rtlCol="0">
            <a:spAutoFit/>
          </a:bodyPr>
          <a:lstStyle/>
          <a:p>
            <a:r>
              <a:rPr lang="en-GB" dirty="0">
                <a:solidFill>
                  <a:srgbClr val="FF0000"/>
                </a:solidFill>
              </a:rPr>
              <a:t>(P = 0.926; Mann-Whitney U test</a:t>
            </a:r>
            <a:r>
              <a:rPr lang="en-IE" dirty="0">
                <a:solidFill>
                  <a:srgbClr val="FF0000"/>
                </a:solidFill>
              </a:rPr>
              <a:t>) </a:t>
            </a:r>
          </a:p>
        </p:txBody>
      </p:sp>
    </p:spTree>
    <p:extLst>
      <p:ext uri="{BB962C8B-B14F-4D97-AF65-F5344CB8AC3E}">
        <p14:creationId xmlns:p14="http://schemas.microsoft.com/office/powerpoint/2010/main" val="2208987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674"/>
          <a:stretch/>
        </p:blipFill>
        <p:spPr bwMode="auto">
          <a:xfrm>
            <a:off x="576670" y="532564"/>
            <a:ext cx="7512253" cy="5647172"/>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13439"/>
            <a:ext cx="9043516" cy="406570"/>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400" b="1" dirty="0">
                <a:solidFill>
                  <a:schemeClr val="tx2"/>
                </a:solidFill>
              </a:rPr>
              <a:t>Categorical variables </a:t>
            </a:r>
            <a:r>
              <a:rPr lang="en-US" altLang="en-US" sz="3400" b="1" dirty="0" smtClean="0">
                <a:solidFill>
                  <a:schemeClr val="tx2"/>
                </a:solidFill>
              </a:rPr>
              <a:t>and Maturation</a:t>
            </a:r>
            <a:endParaRPr lang="en-US" altLang="en-US" sz="3400" b="1" dirty="0">
              <a:solidFill>
                <a:schemeClr val="tx2"/>
              </a:solidFill>
            </a:endParaRPr>
          </a:p>
        </p:txBody>
      </p:sp>
    </p:spTree>
    <p:extLst>
      <p:ext uri="{BB962C8B-B14F-4D97-AF65-F5344CB8AC3E}">
        <p14:creationId xmlns:p14="http://schemas.microsoft.com/office/powerpoint/2010/main" val="1154595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86146"/>
          <a:stretch/>
        </p:blipFill>
        <p:spPr bwMode="auto">
          <a:xfrm>
            <a:off x="40192" y="1924259"/>
            <a:ext cx="9049647" cy="79884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13439"/>
            <a:ext cx="9043516" cy="406570"/>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400" b="1" dirty="0">
                <a:solidFill>
                  <a:schemeClr val="tx2"/>
                </a:solidFill>
              </a:rPr>
              <a:t>Categorical variables </a:t>
            </a:r>
            <a:r>
              <a:rPr lang="en-US" altLang="en-US" sz="3400" b="1" dirty="0" smtClean="0">
                <a:solidFill>
                  <a:schemeClr val="tx2"/>
                </a:solidFill>
              </a:rPr>
              <a:t>and Maturation</a:t>
            </a:r>
            <a:endParaRPr lang="en-US" altLang="en-US" sz="3400" b="1" dirty="0">
              <a:solidFill>
                <a:schemeClr val="tx2"/>
              </a:solidFill>
            </a:endParaRPr>
          </a:p>
        </p:txBody>
      </p:sp>
    </p:spTree>
    <p:extLst>
      <p:ext uri="{BB962C8B-B14F-4D97-AF65-F5344CB8AC3E}">
        <p14:creationId xmlns:p14="http://schemas.microsoft.com/office/powerpoint/2010/main" val="3532295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13439"/>
            <a:ext cx="9043516" cy="406570"/>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400" b="1" dirty="0">
                <a:solidFill>
                  <a:schemeClr val="tx2"/>
                </a:solidFill>
              </a:rPr>
              <a:t>Categorical variables </a:t>
            </a:r>
            <a:r>
              <a:rPr lang="en-US" altLang="en-US" sz="3400" b="1" dirty="0" smtClean="0">
                <a:solidFill>
                  <a:schemeClr val="tx2"/>
                </a:solidFill>
              </a:rPr>
              <a:t>and Maturation</a:t>
            </a:r>
            <a:endParaRPr lang="en-US" altLang="en-US" sz="3400" b="1" dirty="0">
              <a:solidFill>
                <a:schemeClr val="tx2"/>
              </a:solidFill>
            </a:endParaRPr>
          </a:p>
        </p:txBody>
      </p:sp>
      <p:grpSp>
        <p:nvGrpSpPr>
          <p:cNvPr id="2" name="Group 1"/>
          <p:cNvGrpSpPr/>
          <p:nvPr/>
        </p:nvGrpSpPr>
        <p:grpSpPr>
          <a:xfrm>
            <a:off x="43574" y="2015108"/>
            <a:ext cx="9070282" cy="748187"/>
            <a:chOff x="73718" y="1984965"/>
            <a:chExt cx="8879782" cy="637654"/>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96710"/>
            <a:stretch/>
          </p:blipFill>
          <p:spPr bwMode="auto">
            <a:xfrm>
              <a:off x="73718" y="1984965"/>
              <a:ext cx="8879782" cy="2256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3003" b="21551"/>
            <a:stretch/>
          </p:blipFill>
          <p:spPr bwMode="auto">
            <a:xfrm>
              <a:off x="73718" y="2250831"/>
              <a:ext cx="8879782" cy="3717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76080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13439"/>
            <a:ext cx="9043516" cy="406570"/>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400" b="1" dirty="0">
                <a:solidFill>
                  <a:schemeClr val="tx2"/>
                </a:solidFill>
              </a:rPr>
              <a:t>Categorical variables </a:t>
            </a:r>
            <a:r>
              <a:rPr lang="en-US" altLang="en-US" sz="3400" b="1" dirty="0" smtClean="0">
                <a:solidFill>
                  <a:schemeClr val="tx2"/>
                </a:solidFill>
              </a:rPr>
              <a:t>and Maturation</a:t>
            </a:r>
            <a:endParaRPr lang="en-US" altLang="en-US" sz="3400" b="1" dirty="0">
              <a:solidFill>
                <a:schemeClr val="tx2"/>
              </a:solidFill>
            </a:endParaRPr>
          </a:p>
        </p:txBody>
      </p:sp>
      <p:grpSp>
        <p:nvGrpSpPr>
          <p:cNvPr id="3" name="Group 2"/>
          <p:cNvGrpSpPr/>
          <p:nvPr/>
        </p:nvGrpSpPr>
        <p:grpSpPr>
          <a:xfrm>
            <a:off x="49828" y="1969483"/>
            <a:ext cx="9043932" cy="703378"/>
            <a:chOff x="90432" y="1949387"/>
            <a:chExt cx="8953500" cy="643086"/>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96710"/>
            <a:stretch/>
          </p:blipFill>
          <p:spPr bwMode="auto">
            <a:xfrm>
              <a:off x="90432" y="1949387"/>
              <a:ext cx="8953500" cy="22754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7903" b="16961"/>
            <a:stretch/>
          </p:blipFill>
          <p:spPr bwMode="auto">
            <a:xfrm>
              <a:off x="90433" y="2220684"/>
              <a:ext cx="8953084" cy="37178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13639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794" y="1580030"/>
            <a:ext cx="8404412" cy="320488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439"/>
            <a:ext cx="9043516" cy="406570"/>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dirty="0" smtClean="0">
                <a:solidFill>
                  <a:schemeClr val="tx2"/>
                </a:solidFill>
              </a:rPr>
              <a:t>Continuous </a:t>
            </a:r>
            <a:r>
              <a:rPr lang="en-US" altLang="en-US" sz="3600" b="1" dirty="0">
                <a:solidFill>
                  <a:schemeClr val="tx2"/>
                </a:solidFill>
              </a:rPr>
              <a:t>variables </a:t>
            </a:r>
            <a:r>
              <a:rPr lang="en-US" altLang="en-US" sz="3600" b="1" dirty="0" smtClean="0">
                <a:solidFill>
                  <a:schemeClr val="tx2"/>
                </a:solidFill>
              </a:rPr>
              <a:t>and maturation</a:t>
            </a:r>
            <a:endParaRPr lang="en-US" altLang="en-US" sz="3600" b="1" dirty="0">
              <a:solidFill>
                <a:schemeClr val="tx2"/>
              </a:solidFill>
            </a:endParaRPr>
          </a:p>
        </p:txBody>
      </p:sp>
    </p:spTree>
    <p:extLst>
      <p:ext uri="{BB962C8B-B14F-4D97-AF65-F5344CB8AC3E}">
        <p14:creationId xmlns:p14="http://schemas.microsoft.com/office/powerpoint/2010/main" val="14580746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056089"/>
          </a:xfrm>
        </p:spPr>
        <p:txBody>
          <a:bodyPr/>
          <a:lstStyle/>
          <a:p>
            <a:r>
              <a:rPr lang="en-GB" b="1" dirty="0" smtClean="0"/>
              <a:t>Results</a:t>
            </a:r>
            <a:endParaRPr lang="en-IE" b="1" dirty="0"/>
          </a:p>
        </p:txBody>
      </p:sp>
      <p:sp>
        <p:nvSpPr>
          <p:cNvPr id="3" name="Content Placeholder 2"/>
          <p:cNvSpPr>
            <a:spLocks noGrp="1"/>
          </p:cNvSpPr>
          <p:nvPr>
            <p:ph idx="1"/>
          </p:nvPr>
        </p:nvSpPr>
        <p:spPr>
          <a:xfrm>
            <a:off x="321546" y="1296235"/>
            <a:ext cx="8541100" cy="4684726"/>
          </a:xfrm>
        </p:spPr>
        <p:txBody>
          <a:bodyPr>
            <a:normAutofit/>
          </a:bodyPr>
          <a:lstStyle/>
          <a:p>
            <a:pPr marL="0" indent="-457200">
              <a:lnSpc>
                <a:spcPct val="200000"/>
              </a:lnSpc>
            </a:pPr>
            <a:r>
              <a:rPr lang="en-GB" dirty="0" smtClean="0"/>
              <a:t>Logistic Regression (All Variables):</a:t>
            </a:r>
          </a:p>
          <a:p>
            <a:pPr lvl="1">
              <a:lnSpc>
                <a:spcPct val="200000"/>
              </a:lnSpc>
            </a:pPr>
            <a:r>
              <a:rPr lang="en-IE" dirty="0" smtClean="0"/>
              <a:t>The </a:t>
            </a:r>
            <a:r>
              <a:rPr lang="en-IE" dirty="0"/>
              <a:t>overall prediction accuracy of the model was 77.8% </a:t>
            </a:r>
            <a:endParaRPr lang="en-IE" dirty="0" smtClean="0"/>
          </a:p>
          <a:p>
            <a:pPr lvl="1">
              <a:lnSpc>
                <a:spcPct val="200000"/>
              </a:lnSpc>
            </a:pPr>
            <a:r>
              <a:rPr lang="en-IE" dirty="0" smtClean="0"/>
              <a:t>Independent </a:t>
            </a:r>
            <a:r>
              <a:rPr lang="en-IE" dirty="0"/>
              <a:t>predictor for </a:t>
            </a:r>
            <a:r>
              <a:rPr lang="en-IE" dirty="0" smtClean="0"/>
              <a:t>AVF outcomes:</a:t>
            </a:r>
          </a:p>
          <a:p>
            <a:pPr lvl="2">
              <a:lnSpc>
                <a:spcPct val="200000"/>
              </a:lnSpc>
            </a:pPr>
            <a:r>
              <a:rPr lang="en-IE" dirty="0" smtClean="0"/>
              <a:t>Female </a:t>
            </a:r>
            <a:r>
              <a:rPr lang="en-IE" dirty="0"/>
              <a:t>gender (P = 0.04) </a:t>
            </a:r>
            <a:endParaRPr lang="en-IE" dirty="0" smtClean="0"/>
          </a:p>
          <a:p>
            <a:pPr lvl="2">
              <a:lnSpc>
                <a:spcPct val="200000"/>
              </a:lnSpc>
            </a:pPr>
            <a:r>
              <a:rPr lang="en-IE" dirty="0" smtClean="0"/>
              <a:t>History </a:t>
            </a:r>
            <a:r>
              <a:rPr lang="en-IE" dirty="0"/>
              <a:t>of calcium channel blockers (P = 0.034).</a:t>
            </a:r>
            <a:endParaRPr lang="en-GB" dirty="0" smtClean="0"/>
          </a:p>
        </p:txBody>
      </p:sp>
    </p:spTree>
    <p:extLst>
      <p:ext uri="{BB962C8B-B14F-4D97-AF65-F5344CB8AC3E}">
        <p14:creationId xmlns:p14="http://schemas.microsoft.com/office/powerpoint/2010/main" val="2073229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0"/>
            <a:ext cx="7886700" cy="1056089"/>
          </a:xfrm>
        </p:spPr>
        <p:txBody>
          <a:bodyPr/>
          <a:lstStyle/>
          <a:p>
            <a:r>
              <a:rPr lang="en-GB" b="1" dirty="0" smtClean="0"/>
              <a:t>Results</a:t>
            </a:r>
            <a:endParaRPr lang="en-IE" b="1" dirty="0"/>
          </a:p>
        </p:txBody>
      </p:sp>
      <p:sp>
        <p:nvSpPr>
          <p:cNvPr id="3" name="Content Placeholder 2"/>
          <p:cNvSpPr>
            <a:spLocks noGrp="1"/>
          </p:cNvSpPr>
          <p:nvPr>
            <p:ph idx="1"/>
          </p:nvPr>
        </p:nvSpPr>
        <p:spPr>
          <a:xfrm>
            <a:off x="321546" y="1768509"/>
            <a:ext cx="8541100" cy="4212451"/>
          </a:xfrm>
        </p:spPr>
        <p:txBody>
          <a:bodyPr>
            <a:normAutofit/>
          </a:bodyPr>
          <a:lstStyle/>
          <a:p>
            <a:pPr marL="0" indent="-457200">
              <a:lnSpc>
                <a:spcPct val="200000"/>
              </a:lnSpc>
            </a:pPr>
            <a:r>
              <a:rPr lang="en-GB" dirty="0" smtClean="0"/>
              <a:t>Logistic Regression (Based on the literature):</a:t>
            </a:r>
          </a:p>
          <a:p>
            <a:pPr lvl="1">
              <a:lnSpc>
                <a:spcPct val="200000"/>
              </a:lnSpc>
            </a:pPr>
            <a:r>
              <a:rPr lang="en-IE" dirty="0" smtClean="0"/>
              <a:t>The </a:t>
            </a:r>
            <a:r>
              <a:rPr lang="en-IE" dirty="0"/>
              <a:t>overall prediction accuracy of the model was 71.7%, </a:t>
            </a:r>
            <a:endParaRPr lang="en-IE" dirty="0" smtClean="0"/>
          </a:p>
          <a:p>
            <a:pPr lvl="1">
              <a:lnSpc>
                <a:spcPct val="200000"/>
              </a:lnSpc>
            </a:pPr>
            <a:r>
              <a:rPr lang="en-IE" dirty="0" smtClean="0"/>
              <a:t>The </a:t>
            </a:r>
            <a:r>
              <a:rPr lang="en-IE" dirty="0"/>
              <a:t>independent predictor for </a:t>
            </a:r>
            <a:r>
              <a:rPr lang="en-IE" dirty="0">
                <a:solidFill>
                  <a:schemeClr val="accent1">
                    <a:lumMod val="20000"/>
                    <a:lumOff val="80000"/>
                  </a:schemeClr>
                </a:solidFill>
              </a:rPr>
              <a:t>functional</a:t>
            </a:r>
            <a:r>
              <a:rPr lang="en-IE" dirty="0"/>
              <a:t> nonmaturation was a female gender (P = 0.011).</a:t>
            </a:r>
            <a:endParaRPr lang="en-GB" dirty="0" smtClean="0"/>
          </a:p>
        </p:txBody>
      </p:sp>
    </p:spTree>
    <p:extLst>
      <p:ext uri="{BB962C8B-B14F-4D97-AF65-F5344CB8AC3E}">
        <p14:creationId xmlns:p14="http://schemas.microsoft.com/office/powerpoint/2010/main" val="10762334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3974"/>
            <a:ext cx="7886700" cy="1172263"/>
          </a:xfrm>
        </p:spPr>
        <p:txBody>
          <a:bodyPr/>
          <a:lstStyle/>
          <a:p>
            <a:r>
              <a:rPr lang="en-GB" dirty="0" smtClean="0"/>
              <a:t>Results</a:t>
            </a:r>
            <a:endParaRPr lang="en-IE" dirty="0"/>
          </a:p>
        </p:txBody>
      </p:sp>
      <p:sp>
        <p:nvSpPr>
          <p:cNvPr id="3" name="Content Placeholder 2"/>
          <p:cNvSpPr>
            <a:spLocks noGrp="1"/>
          </p:cNvSpPr>
          <p:nvPr>
            <p:ph idx="1"/>
          </p:nvPr>
        </p:nvSpPr>
        <p:spPr>
          <a:xfrm>
            <a:off x="628650" y="1483985"/>
            <a:ext cx="7886700" cy="4351338"/>
          </a:xfrm>
        </p:spPr>
        <p:txBody>
          <a:bodyPr>
            <a:normAutofit/>
          </a:bodyPr>
          <a:lstStyle/>
          <a:p>
            <a:pPr>
              <a:lnSpc>
                <a:spcPct val="200000"/>
              </a:lnSpc>
            </a:pPr>
            <a:r>
              <a:rPr lang="en-GB" dirty="0"/>
              <a:t>Predictive value of the </a:t>
            </a:r>
            <a:r>
              <a:rPr lang="en-GB" dirty="0" smtClean="0"/>
              <a:t>NLR:</a:t>
            </a:r>
          </a:p>
          <a:p>
            <a:pPr lvl="1">
              <a:lnSpc>
                <a:spcPct val="200000"/>
              </a:lnSpc>
            </a:pPr>
            <a:r>
              <a:rPr lang="en-GB" dirty="0" smtClean="0"/>
              <a:t>Statistical test: Mann-Whitney U</a:t>
            </a:r>
          </a:p>
          <a:p>
            <a:pPr lvl="1">
              <a:lnSpc>
                <a:spcPct val="200000"/>
              </a:lnSpc>
            </a:pPr>
            <a:r>
              <a:rPr lang="en-GB" dirty="0" smtClean="0"/>
              <a:t>NLR of mature AVFs --</a:t>
            </a:r>
            <a:r>
              <a:rPr lang="en-GB" dirty="0" smtClean="0">
                <a:sym typeface="Wingdings" panose="05000000000000000000" pitchFamily="2" charset="2"/>
              </a:rPr>
              <a:t>--&gt;  </a:t>
            </a:r>
            <a:r>
              <a:rPr lang="en-GB" dirty="0" smtClean="0"/>
              <a:t>4.850 </a:t>
            </a:r>
            <a:r>
              <a:rPr lang="en-GB" dirty="0"/>
              <a:t>(1.8 – 15.7) </a:t>
            </a:r>
            <a:endParaRPr lang="en-GB" dirty="0" smtClean="0"/>
          </a:p>
          <a:p>
            <a:pPr lvl="1">
              <a:lnSpc>
                <a:spcPct val="200000"/>
              </a:lnSpc>
            </a:pPr>
            <a:r>
              <a:rPr lang="en-GB" dirty="0" smtClean="0"/>
              <a:t>NLR of failed AVFs ----&gt;  3.554 </a:t>
            </a:r>
            <a:r>
              <a:rPr lang="en-GB" dirty="0"/>
              <a:t>(1.7 – 15.0); </a:t>
            </a:r>
            <a:endParaRPr lang="en-GB" dirty="0" smtClean="0"/>
          </a:p>
          <a:p>
            <a:pPr lvl="1">
              <a:lnSpc>
                <a:spcPct val="200000"/>
              </a:lnSpc>
            </a:pPr>
            <a:r>
              <a:rPr lang="en-GB" dirty="0" smtClean="0"/>
              <a:t>The </a:t>
            </a:r>
            <a:r>
              <a:rPr lang="en-GB" dirty="0"/>
              <a:t>difference was </a:t>
            </a:r>
            <a:r>
              <a:rPr lang="en-GB" dirty="0" smtClean="0"/>
              <a:t>significant </a:t>
            </a:r>
            <a:r>
              <a:rPr lang="en-GB" dirty="0"/>
              <a:t>(P = 0.024). </a:t>
            </a:r>
            <a:endParaRPr lang="en-IE" dirty="0"/>
          </a:p>
        </p:txBody>
      </p:sp>
    </p:spTree>
    <p:extLst>
      <p:ext uri="{BB962C8B-B14F-4D97-AF65-F5344CB8AC3E}">
        <p14:creationId xmlns:p14="http://schemas.microsoft.com/office/powerpoint/2010/main" val="5031534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34119" y="0"/>
            <a:ext cx="6209881" cy="6189816"/>
          </a:xfrm>
          <a:prstGeom prst="rect">
            <a:avLst/>
          </a:prstGeom>
        </p:spPr>
      </p:pic>
      <p:sp>
        <p:nvSpPr>
          <p:cNvPr id="3" name="TextBox 2"/>
          <p:cNvSpPr txBox="1"/>
          <p:nvPr/>
        </p:nvSpPr>
        <p:spPr>
          <a:xfrm>
            <a:off x="0" y="241159"/>
            <a:ext cx="2934119" cy="1631216"/>
          </a:xfrm>
          <a:prstGeom prst="rect">
            <a:avLst/>
          </a:prstGeom>
          <a:noFill/>
        </p:spPr>
        <p:txBody>
          <a:bodyPr wrap="square" rtlCol="0">
            <a:spAutoFit/>
          </a:bodyPr>
          <a:lstStyle/>
          <a:p>
            <a:r>
              <a:rPr lang="en-GB" sz="2500" b="1" dirty="0" smtClean="0">
                <a:solidFill>
                  <a:schemeClr val="tx1">
                    <a:lumMod val="95000"/>
                  </a:schemeClr>
                </a:solidFill>
              </a:rPr>
              <a:t>The utility of the NLR in predicting AVF maturation outcomes</a:t>
            </a:r>
            <a:endParaRPr lang="en-IE" sz="2500" b="1" dirty="0">
              <a:solidFill>
                <a:schemeClr val="tx1">
                  <a:lumMod val="95000"/>
                </a:schemeClr>
              </a:solidFill>
            </a:endParaRPr>
          </a:p>
        </p:txBody>
      </p:sp>
      <p:sp>
        <p:nvSpPr>
          <p:cNvPr id="4" name="TextBox 3"/>
          <p:cNvSpPr txBox="1"/>
          <p:nvPr/>
        </p:nvSpPr>
        <p:spPr>
          <a:xfrm>
            <a:off x="221064" y="3129684"/>
            <a:ext cx="2491991" cy="1015663"/>
          </a:xfrm>
          <a:prstGeom prst="rect">
            <a:avLst/>
          </a:prstGeom>
          <a:noFill/>
        </p:spPr>
        <p:txBody>
          <a:bodyPr wrap="square" rtlCol="0">
            <a:spAutoFit/>
          </a:bodyPr>
          <a:lstStyle/>
          <a:p>
            <a:r>
              <a:rPr lang="en-GB" sz="2000" dirty="0" smtClean="0">
                <a:solidFill>
                  <a:srgbClr val="FF9999"/>
                </a:solidFill>
              </a:rPr>
              <a:t>Area Under The Curve </a:t>
            </a:r>
          </a:p>
          <a:p>
            <a:endParaRPr lang="en-GB" sz="2000" dirty="0">
              <a:solidFill>
                <a:srgbClr val="FF9999"/>
              </a:solidFill>
            </a:endParaRPr>
          </a:p>
          <a:p>
            <a:r>
              <a:rPr lang="en-GB" sz="2000" dirty="0" smtClean="0">
                <a:solidFill>
                  <a:srgbClr val="FF9999"/>
                </a:solidFill>
              </a:rPr>
              <a:t>                 0.</a:t>
            </a:r>
            <a:r>
              <a:rPr lang="en-IE" sz="2000" dirty="0" smtClean="0">
                <a:solidFill>
                  <a:srgbClr val="FF9999"/>
                </a:solidFill>
              </a:rPr>
              <a:t>629</a:t>
            </a:r>
            <a:endParaRPr lang="en-IE" sz="2000" dirty="0">
              <a:solidFill>
                <a:srgbClr val="FF9999"/>
              </a:solidFill>
            </a:endParaRPr>
          </a:p>
        </p:txBody>
      </p:sp>
    </p:spTree>
    <p:extLst>
      <p:ext uri="{BB962C8B-B14F-4D97-AF65-F5344CB8AC3E}">
        <p14:creationId xmlns:p14="http://schemas.microsoft.com/office/powerpoint/2010/main" val="141085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a:xfrm>
            <a:off x="275208" y="1967527"/>
            <a:ext cx="8522563" cy="4028567"/>
          </a:xfrm>
        </p:spPr>
        <p:txBody>
          <a:bodyPr>
            <a:normAutofit/>
          </a:bodyPr>
          <a:lstStyle/>
          <a:p>
            <a:r>
              <a:rPr lang="en-GB" sz="2600" dirty="0" smtClean="0"/>
              <a:t>Haemodynamics of fistula maturation</a:t>
            </a:r>
          </a:p>
          <a:p>
            <a:pPr lvl="1">
              <a:lnSpc>
                <a:spcPct val="150000"/>
              </a:lnSpc>
            </a:pPr>
            <a:r>
              <a:rPr lang="en-GB" sz="2200" dirty="0"/>
              <a:t>Mean arterial blood flow needs to be increased several </a:t>
            </a:r>
            <a:r>
              <a:rPr lang="en-GB" sz="2200" dirty="0" smtClean="0"/>
              <a:t>fold</a:t>
            </a:r>
          </a:p>
          <a:p>
            <a:pPr lvl="1">
              <a:lnSpc>
                <a:spcPct val="150000"/>
              </a:lnSpc>
            </a:pPr>
            <a:r>
              <a:rPr lang="en-GB" sz="2200" dirty="0" smtClean="0"/>
              <a:t>Increased cardiac output</a:t>
            </a:r>
          </a:p>
          <a:p>
            <a:pPr lvl="1">
              <a:lnSpc>
                <a:spcPct val="150000"/>
              </a:lnSpc>
            </a:pPr>
            <a:r>
              <a:rPr lang="en-GB" sz="2200" dirty="0" smtClean="0"/>
              <a:t>Arterial dilatation in response to wall shear stress</a:t>
            </a:r>
          </a:p>
          <a:p>
            <a:pPr lvl="1">
              <a:lnSpc>
                <a:spcPct val="150000"/>
              </a:lnSpc>
            </a:pPr>
            <a:r>
              <a:rPr lang="en-GB" sz="2200" dirty="0" smtClean="0"/>
              <a:t>Medial thickening in response to increased tensile stress</a:t>
            </a:r>
          </a:p>
          <a:p>
            <a:pPr lvl="1">
              <a:lnSpc>
                <a:spcPct val="150000"/>
              </a:lnSpc>
            </a:pPr>
            <a:r>
              <a:rPr lang="en-GB" sz="2200" dirty="0" smtClean="0"/>
              <a:t>Effects mediated by Nitric Oxide (NO), Matrix Metalloproteinases (MMPs), Endothelin and Haemoxygenase 1 (HO-1)</a:t>
            </a:r>
          </a:p>
        </p:txBody>
      </p:sp>
    </p:spTree>
    <p:extLst>
      <p:ext uri="{BB962C8B-B14F-4D97-AF65-F5344CB8AC3E}">
        <p14:creationId xmlns:p14="http://schemas.microsoft.com/office/powerpoint/2010/main" val="4186846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263" y="123965"/>
            <a:ext cx="7886700" cy="800483"/>
          </a:xfrm>
        </p:spPr>
        <p:txBody>
          <a:bodyPr/>
          <a:lstStyle/>
          <a:p>
            <a:r>
              <a:rPr lang="en-GB" dirty="0" smtClean="0"/>
              <a:t>Discussion </a:t>
            </a:r>
            <a:endParaRPr lang="en-GB" dirty="0"/>
          </a:p>
        </p:txBody>
      </p:sp>
      <p:sp>
        <p:nvSpPr>
          <p:cNvPr id="3" name="Content Placeholder 2"/>
          <p:cNvSpPr>
            <a:spLocks noGrp="1"/>
          </p:cNvSpPr>
          <p:nvPr>
            <p:ph idx="1"/>
          </p:nvPr>
        </p:nvSpPr>
        <p:spPr>
          <a:xfrm>
            <a:off x="328475" y="1316332"/>
            <a:ext cx="8513684" cy="4692581"/>
          </a:xfrm>
        </p:spPr>
        <p:txBody>
          <a:bodyPr>
            <a:normAutofit/>
          </a:bodyPr>
          <a:lstStyle/>
          <a:p>
            <a:pPr>
              <a:lnSpc>
                <a:spcPct val="150000"/>
              </a:lnSpc>
            </a:pPr>
            <a:r>
              <a:rPr lang="en-GB" dirty="0" smtClean="0"/>
              <a:t>Functional </a:t>
            </a:r>
            <a:r>
              <a:rPr lang="en-GB" dirty="0"/>
              <a:t>maturation </a:t>
            </a:r>
            <a:r>
              <a:rPr lang="en-GB" dirty="0" smtClean="0"/>
              <a:t>was associated with:</a:t>
            </a:r>
          </a:p>
          <a:p>
            <a:pPr lvl="1">
              <a:lnSpc>
                <a:spcPct val="150000"/>
              </a:lnSpc>
            </a:pPr>
            <a:r>
              <a:rPr lang="en-GB" dirty="0" smtClean="0"/>
              <a:t>Previous </a:t>
            </a:r>
            <a:r>
              <a:rPr lang="en-GB" dirty="0"/>
              <a:t>history of a kidney transplant (P = 0.036</a:t>
            </a:r>
            <a:r>
              <a:rPr lang="en-GB" dirty="0" smtClean="0"/>
              <a:t>)</a:t>
            </a:r>
          </a:p>
          <a:p>
            <a:pPr lvl="1">
              <a:lnSpc>
                <a:spcPct val="150000"/>
              </a:lnSpc>
            </a:pPr>
            <a:r>
              <a:rPr lang="en-GB" dirty="0" smtClean="0"/>
              <a:t>Low Haemoglobin levels (P = 0.01) </a:t>
            </a:r>
          </a:p>
          <a:p>
            <a:pPr lvl="1">
              <a:lnSpc>
                <a:spcPct val="150000"/>
              </a:lnSpc>
            </a:pPr>
            <a:r>
              <a:rPr lang="en-GB" dirty="0"/>
              <a:t>Patient on a calcium channel blocker (P = 0.001) </a:t>
            </a:r>
            <a:endParaRPr lang="en-GB" dirty="0" smtClean="0"/>
          </a:p>
          <a:p>
            <a:pPr marL="457200" lvl="1" indent="0">
              <a:lnSpc>
                <a:spcPct val="150000"/>
              </a:lnSpc>
              <a:buNone/>
            </a:pPr>
            <a:endParaRPr lang="en-GB" sz="1000" dirty="0"/>
          </a:p>
          <a:p>
            <a:pPr>
              <a:lnSpc>
                <a:spcPct val="150000"/>
              </a:lnSpc>
            </a:pPr>
            <a:r>
              <a:rPr lang="en-GB" dirty="0"/>
              <a:t>Functional </a:t>
            </a:r>
            <a:r>
              <a:rPr lang="en-GB" dirty="0" smtClean="0"/>
              <a:t>non-maturation </a:t>
            </a:r>
            <a:r>
              <a:rPr lang="en-GB" dirty="0"/>
              <a:t>was associated with:</a:t>
            </a:r>
          </a:p>
          <a:p>
            <a:pPr lvl="1">
              <a:lnSpc>
                <a:spcPct val="150000"/>
              </a:lnSpc>
            </a:pPr>
            <a:r>
              <a:rPr lang="en-GB" dirty="0"/>
              <a:t>Female gender (P = 0.004</a:t>
            </a:r>
            <a:r>
              <a:rPr lang="en-GB" dirty="0" smtClean="0"/>
              <a:t>)</a:t>
            </a:r>
            <a:endParaRPr lang="en-GB" dirty="0"/>
          </a:p>
        </p:txBody>
      </p:sp>
    </p:spTree>
    <p:extLst>
      <p:ext uri="{BB962C8B-B14F-4D97-AF65-F5344CB8AC3E}">
        <p14:creationId xmlns:p14="http://schemas.microsoft.com/office/powerpoint/2010/main" val="24032420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263" y="123965"/>
            <a:ext cx="7886700" cy="1325563"/>
          </a:xfrm>
        </p:spPr>
        <p:txBody>
          <a:bodyPr/>
          <a:lstStyle/>
          <a:p>
            <a:r>
              <a:rPr lang="en-GB" dirty="0" smtClean="0"/>
              <a:t>Discussion </a:t>
            </a:r>
            <a:endParaRPr lang="en-GB" dirty="0"/>
          </a:p>
        </p:txBody>
      </p:sp>
      <p:sp>
        <p:nvSpPr>
          <p:cNvPr id="3" name="Content Placeholder 2"/>
          <p:cNvSpPr>
            <a:spLocks noGrp="1"/>
          </p:cNvSpPr>
          <p:nvPr>
            <p:ph idx="1"/>
          </p:nvPr>
        </p:nvSpPr>
        <p:spPr>
          <a:xfrm>
            <a:off x="328475" y="1547446"/>
            <a:ext cx="8513684" cy="4411227"/>
          </a:xfrm>
        </p:spPr>
        <p:txBody>
          <a:bodyPr>
            <a:normAutofit/>
          </a:bodyPr>
          <a:lstStyle/>
          <a:p>
            <a:pPr>
              <a:lnSpc>
                <a:spcPct val="200000"/>
              </a:lnSpc>
            </a:pPr>
            <a:r>
              <a:rPr lang="en-GB" dirty="0" smtClean="0"/>
              <a:t>Conflicting evidence with regards to:</a:t>
            </a:r>
          </a:p>
          <a:p>
            <a:pPr lvl="1">
              <a:lnSpc>
                <a:spcPct val="200000"/>
              </a:lnSpc>
            </a:pPr>
            <a:r>
              <a:rPr lang="en-GB" dirty="0" smtClean="0"/>
              <a:t>Female gender</a:t>
            </a:r>
          </a:p>
          <a:p>
            <a:pPr lvl="1">
              <a:lnSpc>
                <a:spcPct val="200000"/>
              </a:lnSpc>
            </a:pPr>
            <a:r>
              <a:rPr lang="en-GB" dirty="0" smtClean="0"/>
              <a:t>Diabetes</a:t>
            </a:r>
          </a:p>
          <a:p>
            <a:pPr lvl="1">
              <a:lnSpc>
                <a:spcPct val="200000"/>
              </a:lnSpc>
            </a:pPr>
            <a:r>
              <a:rPr lang="en-GB" dirty="0" smtClean="0"/>
              <a:t>Age</a:t>
            </a:r>
            <a:endParaRPr lang="en-GB" dirty="0"/>
          </a:p>
        </p:txBody>
      </p:sp>
    </p:spTree>
    <p:extLst>
      <p:ext uri="{BB962C8B-B14F-4D97-AF65-F5344CB8AC3E}">
        <p14:creationId xmlns:p14="http://schemas.microsoft.com/office/powerpoint/2010/main" val="1374094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311" y="103871"/>
            <a:ext cx="7886700" cy="971305"/>
          </a:xfrm>
        </p:spPr>
        <p:txBody>
          <a:bodyPr/>
          <a:lstStyle/>
          <a:p>
            <a:r>
              <a:rPr lang="en-GB" dirty="0" smtClean="0"/>
              <a:t>Limitations</a:t>
            </a:r>
            <a:endParaRPr lang="en-GB" dirty="0"/>
          </a:p>
        </p:txBody>
      </p:sp>
      <p:sp>
        <p:nvSpPr>
          <p:cNvPr id="3" name="Content Placeholder 2"/>
          <p:cNvSpPr>
            <a:spLocks noGrp="1"/>
          </p:cNvSpPr>
          <p:nvPr>
            <p:ph idx="1"/>
          </p:nvPr>
        </p:nvSpPr>
        <p:spPr>
          <a:xfrm>
            <a:off x="258138" y="1477103"/>
            <a:ext cx="8584413" cy="4582048"/>
          </a:xfrm>
        </p:spPr>
        <p:txBody>
          <a:bodyPr>
            <a:normAutofit/>
          </a:bodyPr>
          <a:lstStyle/>
          <a:p>
            <a:pPr>
              <a:lnSpc>
                <a:spcPct val="150000"/>
              </a:lnSpc>
            </a:pPr>
            <a:r>
              <a:rPr lang="en-GB" sz="2400" dirty="0" smtClean="0"/>
              <a:t>Retrospective Study </a:t>
            </a:r>
          </a:p>
          <a:p>
            <a:pPr>
              <a:lnSpc>
                <a:spcPct val="150000"/>
              </a:lnSpc>
            </a:pPr>
            <a:r>
              <a:rPr lang="en-GB" sz="2400" dirty="0" smtClean="0"/>
              <a:t>Small number</a:t>
            </a:r>
          </a:p>
          <a:p>
            <a:pPr>
              <a:lnSpc>
                <a:spcPct val="150000"/>
              </a:lnSpc>
            </a:pPr>
            <a:r>
              <a:rPr lang="en-GB" sz="2400" dirty="0" smtClean="0"/>
              <a:t>The use of “</a:t>
            </a:r>
            <a:r>
              <a:rPr lang="en-GB" sz="2400" dirty="0" smtClean="0">
                <a:solidFill>
                  <a:schemeClr val="accent1">
                    <a:lumMod val="40000"/>
                    <a:lumOff val="60000"/>
                  </a:schemeClr>
                </a:solidFill>
              </a:rPr>
              <a:t>functional maturation</a:t>
            </a:r>
            <a:r>
              <a:rPr lang="en-GB" sz="2400" dirty="0" smtClean="0"/>
              <a:t>” to determine outcomes</a:t>
            </a:r>
          </a:p>
          <a:p>
            <a:pPr>
              <a:lnSpc>
                <a:spcPct val="150000"/>
              </a:lnSpc>
            </a:pPr>
            <a:r>
              <a:rPr lang="en-GB" sz="2500" dirty="0" smtClean="0">
                <a:sym typeface="Wingdings" panose="05000000000000000000" pitchFamily="2" charset="2"/>
              </a:rPr>
              <a:t>Lack of preoperative US scans</a:t>
            </a:r>
          </a:p>
          <a:p>
            <a:pPr lvl="1">
              <a:lnSpc>
                <a:spcPct val="150000"/>
              </a:lnSpc>
            </a:pPr>
            <a:r>
              <a:rPr lang="en-GB" sz="2100" dirty="0" smtClean="0">
                <a:sym typeface="Wingdings" panose="05000000000000000000" pitchFamily="2" charset="2"/>
              </a:rPr>
              <a:t>Differentiate failure from mis-cannulation</a:t>
            </a:r>
          </a:p>
          <a:p>
            <a:pPr lvl="1">
              <a:lnSpc>
                <a:spcPct val="150000"/>
              </a:lnSpc>
            </a:pPr>
            <a:r>
              <a:rPr lang="en-GB" sz="2100" dirty="0" smtClean="0">
                <a:sym typeface="Wingdings" panose="05000000000000000000" pitchFamily="2" charset="2"/>
              </a:rPr>
              <a:t>Stratify findings by vein diameter</a:t>
            </a:r>
          </a:p>
          <a:p>
            <a:pPr lvl="1">
              <a:lnSpc>
                <a:spcPct val="150000"/>
              </a:lnSpc>
            </a:pPr>
            <a:endParaRPr lang="en-GB" sz="2100" dirty="0" smtClean="0">
              <a:sym typeface="Wingdings" panose="05000000000000000000" pitchFamily="2" charset="2"/>
            </a:endParaRPr>
          </a:p>
          <a:p>
            <a:pPr>
              <a:lnSpc>
                <a:spcPct val="150000"/>
              </a:lnSpc>
            </a:pPr>
            <a:endParaRPr lang="en-GB" sz="500" dirty="0" smtClean="0">
              <a:sym typeface="Wingdings" panose="05000000000000000000" pitchFamily="2" charset="2"/>
            </a:endParaRPr>
          </a:p>
          <a:p>
            <a:pPr lvl="1">
              <a:lnSpc>
                <a:spcPct val="150000"/>
              </a:lnSpc>
            </a:pPr>
            <a:endParaRPr lang="en-GB" dirty="0">
              <a:sym typeface="Wingdings" panose="05000000000000000000" pitchFamily="2" charset="2"/>
            </a:endParaRPr>
          </a:p>
          <a:p>
            <a:endParaRPr lang="en-GB" dirty="0">
              <a:sym typeface="Wingdings" panose="05000000000000000000" pitchFamily="2" charset="2"/>
            </a:endParaRPr>
          </a:p>
          <a:p>
            <a:endParaRPr lang="en-GB" dirty="0"/>
          </a:p>
        </p:txBody>
      </p:sp>
    </p:spTree>
    <p:extLst>
      <p:ext uri="{BB962C8B-B14F-4D97-AF65-F5344CB8AC3E}">
        <p14:creationId xmlns:p14="http://schemas.microsoft.com/office/powerpoint/2010/main" val="3996447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408" y="204352"/>
            <a:ext cx="7886700" cy="750241"/>
          </a:xfrm>
        </p:spPr>
        <p:txBody>
          <a:bodyPr/>
          <a:lstStyle/>
          <a:p>
            <a:r>
              <a:rPr lang="en-GB" dirty="0" smtClean="0"/>
              <a:t>Conclusion </a:t>
            </a:r>
            <a:endParaRPr lang="en-GB" dirty="0"/>
          </a:p>
        </p:txBody>
      </p:sp>
      <p:sp>
        <p:nvSpPr>
          <p:cNvPr id="3" name="Content Placeholder 2"/>
          <p:cNvSpPr>
            <a:spLocks noGrp="1"/>
          </p:cNvSpPr>
          <p:nvPr>
            <p:ph idx="1"/>
          </p:nvPr>
        </p:nvSpPr>
        <p:spPr>
          <a:xfrm>
            <a:off x="140677" y="1198326"/>
            <a:ext cx="8762163" cy="4911072"/>
          </a:xfrm>
        </p:spPr>
        <p:txBody>
          <a:bodyPr>
            <a:normAutofit lnSpcReduction="10000"/>
          </a:bodyPr>
          <a:lstStyle/>
          <a:p>
            <a:pPr>
              <a:lnSpc>
                <a:spcPct val="150000"/>
              </a:lnSpc>
            </a:pPr>
            <a:r>
              <a:rPr lang="en-GB" dirty="0" smtClean="0"/>
              <a:t>Age should </a:t>
            </a:r>
            <a:r>
              <a:rPr lang="en-GB" dirty="0"/>
              <a:t>not be a limiting factor </a:t>
            </a:r>
            <a:endParaRPr lang="en-GB" dirty="0" smtClean="0"/>
          </a:p>
          <a:p>
            <a:pPr>
              <a:lnSpc>
                <a:spcPct val="150000"/>
              </a:lnSpc>
            </a:pPr>
            <a:r>
              <a:rPr lang="en-GB" dirty="0" smtClean="0"/>
              <a:t>Female gender can independently predict functional </a:t>
            </a:r>
            <a:r>
              <a:rPr lang="en-GB" dirty="0"/>
              <a:t>non-maturation </a:t>
            </a:r>
            <a:r>
              <a:rPr lang="en-GB" dirty="0" smtClean="0"/>
              <a:t>in multiple regression analysis</a:t>
            </a:r>
          </a:p>
          <a:p>
            <a:pPr>
              <a:lnSpc>
                <a:spcPct val="150000"/>
              </a:lnSpc>
            </a:pPr>
            <a:r>
              <a:rPr lang="en-GB" dirty="0" smtClean="0"/>
              <a:t>Calcium channel blockers might improve maturation rates</a:t>
            </a:r>
          </a:p>
          <a:p>
            <a:pPr>
              <a:lnSpc>
                <a:spcPct val="150000"/>
              </a:lnSpc>
            </a:pPr>
            <a:r>
              <a:rPr lang="en-GB" dirty="0"/>
              <a:t>L</a:t>
            </a:r>
            <a:r>
              <a:rPr lang="en-GB" dirty="0" smtClean="0"/>
              <a:t>arge </a:t>
            </a:r>
            <a:r>
              <a:rPr lang="en-GB" dirty="0"/>
              <a:t>multi-centre registry-based </a:t>
            </a:r>
            <a:r>
              <a:rPr lang="en-GB" dirty="0" smtClean="0"/>
              <a:t>studies needed</a:t>
            </a:r>
          </a:p>
          <a:p>
            <a:pPr>
              <a:lnSpc>
                <a:spcPct val="150000"/>
              </a:lnSpc>
            </a:pPr>
            <a:r>
              <a:rPr lang="en-GB" dirty="0" smtClean="0"/>
              <a:t>Biomechanical </a:t>
            </a:r>
            <a:r>
              <a:rPr lang="en-GB" dirty="0"/>
              <a:t>factors that influence intimal hyperplasia should be </a:t>
            </a:r>
            <a:r>
              <a:rPr lang="en-GB" dirty="0" smtClean="0"/>
              <a:t>considered</a:t>
            </a:r>
            <a:endParaRPr lang="en-IE" dirty="0"/>
          </a:p>
        </p:txBody>
      </p:sp>
    </p:spTree>
    <p:extLst>
      <p:ext uri="{BB962C8B-B14F-4D97-AF65-F5344CB8AC3E}">
        <p14:creationId xmlns:p14="http://schemas.microsoft.com/office/powerpoint/2010/main" val="4348431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67397" y="113922"/>
            <a:ext cx="7886700" cy="696178"/>
          </a:xfrm>
          <a:prstGeom prst="rect">
            <a:avLst/>
          </a:prstGeom>
          <a:effectLst>
            <a:glow rad="228600">
              <a:schemeClr val="accent2">
                <a:satMod val="175000"/>
                <a:alpha val="40000"/>
              </a:schemeClr>
            </a:glow>
          </a:effectLst>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5800" b="1" dirty="0" smtClean="0">
                <a:solidFill>
                  <a:srgbClr val="FFC000"/>
                </a:solidFill>
              </a:rPr>
              <a:t>Thank You</a:t>
            </a:r>
            <a:endParaRPr lang="en-GB" sz="5800" b="1" dirty="0">
              <a:solidFill>
                <a:srgbClr val="FFC000"/>
              </a:solidFill>
            </a:endParaRPr>
          </a:p>
        </p:txBody>
      </p:sp>
      <p:pic>
        <p:nvPicPr>
          <p:cNvPr id="1026" name="Picture 2" descr="Pretty mu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111" y="900531"/>
            <a:ext cx="8681777" cy="5218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241131"/>
      </p:ext>
    </p:extLst>
  </p:cSld>
  <p:clrMapOvr>
    <a:masterClrMapping/>
  </p:clrMapOvr>
  <mc:AlternateContent xmlns:mc="http://schemas.openxmlformats.org/markup-compatibility/2006" xmlns:p14="http://schemas.microsoft.com/office/powerpoint/2010/main">
    <mc:Choice Requires="p14">
      <p:transition p14:dur="10" advTm="11000"/>
    </mc:Choice>
    <mc:Fallback xmlns="">
      <p:transition advTm="1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9"/>
                                          </p:stCondLst>
                                        </p:cTn>
                                        <p:tgtEl>
                                          <p:spTgt spid="4"/>
                                        </p:tgtEl>
                                        <p:attrNameLst>
                                          <p:attrName>style.visibility</p:attrName>
                                        </p:attrNameLst>
                                      </p:cBhvr>
                                      <p:to>
                                        <p:strVal val="visible"/>
                                      </p:to>
                                    </p:set>
                                  </p:childTnLst>
                                </p:cTn>
                              </p:par>
                              <p:par>
                                <p:cTn id="7" presetID="14" presetClass="entr" presetSubtype="10" fill="hold" nodeType="withEffect">
                                  <p:stCondLst>
                                    <p:cond delay="500"/>
                                  </p:stCondLst>
                                  <p:childTnLst>
                                    <p:set>
                                      <p:cBhvr>
                                        <p:cTn id="8" dur="1" fill="hold">
                                          <p:stCondLst>
                                            <p:cond delay="0"/>
                                          </p:stCondLst>
                                        </p:cTn>
                                        <p:tgtEl>
                                          <p:spTgt spid="1026"/>
                                        </p:tgtEl>
                                        <p:attrNameLst>
                                          <p:attrName>style.visibility</p:attrName>
                                        </p:attrNameLst>
                                      </p:cBhvr>
                                      <p:to>
                                        <p:strVal val="visible"/>
                                      </p:to>
                                    </p:set>
                                    <p:animEffect transition="in" filter="randombar(horizontal)">
                                      <p:cBhvr>
                                        <p:cTn id="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68993" y="19795"/>
            <a:ext cx="4853354" cy="6121360"/>
          </a:xfrm>
          <a:prstGeom prst="rect">
            <a:avLst/>
          </a:prstGeom>
        </p:spPr>
      </p:pic>
    </p:spTree>
    <p:extLst>
      <p:ext uri="{BB962C8B-B14F-4D97-AF65-F5344CB8AC3E}">
        <p14:creationId xmlns:p14="http://schemas.microsoft.com/office/powerpoint/2010/main" val="1997738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49" y="1158459"/>
            <a:ext cx="8904303" cy="2387600"/>
          </a:xfrm>
        </p:spPr>
        <p:txBody>
          <a:bodyPr>
            <a:noAutofit/>
          </a:bodyPr>
          <a:lstStyle/>
          <a:p>
            <a:r>
              <a:rPr lang="en-IE" sz="4000" dirty="0">
                <a:latin typeface="Aparajita" panose="020B0604020202020204" pitchFamily="34" charset="0"/>
                <a:cs typeface="Aparajita" panose="020B0604020202020204" pitchFamily="34" charset="0"/>
              </a:rPr>
              <a:t>Predictive Parameters of Arteriovenous Fistula Functional Maturation in a Population of Patients with End-Stage Renal Disease</a:t>
            </a:r>
            <a:endParaRPr lang="en-GB" sz="4000" dirty="0">
              <a:latin typeface="Aparajita" panose="020B0604020202020204" pitchFamily="34" charset="0"/>
              <a:cs typeface="Aparajita" panose="020B0604020202020204" pitchFamily="34" charset="0"/>
            </a:endParaRPr>
          </a:p>
        </p:txBody>
      </p:sp>
      <p:sp>
        <p:nvSpPr>
          <p:cNvPr id="3" name="Subtitle 2"/>
          <p:cNvSpPr>
            <a:spLocks noGrp="1"/>
          </p:cNvSpPr>
          <p:nvPr>
            <p:ph type="subTitle" idx="1"/>
          </p:nvPr>
        </p:nvSpPr>
        <p:spPr>
          <a:xfrm>
            <a:off x="798990" y="3993923"/>
            <a:ext cx="7386222" cy="1655762"/>
          </a:xfrm>
        </p:spPr>
        <p:txBody>
          <a:bodyPr/>
          <a:lstStyle/>
          <a:p>
            <a:r>
              <a:rPr lang="en-IE" dirty="0"/>
              <a:t> </a:t>
            </a:r>
            <a:endParaRPr lang="en-GB" dirty="0"/>
          </a:p>
          <a:p>
            <a:r>
              <a:rPr lang="en-IE" dirty="0" smtClean="0">
                <a:solidFill>
                  <a:schemeClr val="accent4">
                    <a:lumMod val="40000"/>
                    <a:lumOff val="60000"/>
                  </a:schemeClr>
                </a:solidFill>
              </a:rPr>
              <a:t>Khalid Bashar, </a:t>
            </a:r>
            <a:r>
              <a:rPr lang="en-IE" dirty="0" err="1" smtClean="0">
                <a:solidFill>
                  <a:schemeClr val="accent4">
                    <a:lumMod val="40000"/>
                    <a:lumOff val="60000"/>
                  </a:schemeClr>
                </a:solidFill>
              </a:rPr>
              <a:t>Adeel</a:t>
            </a:r>
            <a:r>
              <a:rPr lang="en-IE" dirty="0" smtClean="0">
                <a:solidFill>
                  <a:schemeClr val="accent4">
                    <a:lumMod val="40000"/>
                    <a:lumOff val="60000"/>
                  </a:schemeClr>
                </a:solidFill>
              </a:rPr>
              <a:t> Zafar, Sawsan Elsheikh, </a:t>
            </a:r>
            <a:r>
              <a:rPr lang="en-GB" dirty="0" smtClean="0">
                <a:solidFill>
                  <a:schemeClr val="accent4">
                    <a:lumMod val="40000"/>
                    <a:lumOff val="60000"/>
                  </a:schemeClr>
                </a:solidFill>
              </a:rPr>
              <a:t>PE</a:t>
            </a:r>
            <a:r>
              <a:rPr lang="en-IE" dirty="0" smtClean="0">
                <a:solidFill>
                  <a:schemeClr val="accent4">
                    <a:lumMod val="40000"/>
                    <a:lumOff val="60000"/>
                  </a:schemeClr>
                </a:solidFill>
              </a:rPr>
              <a:t> Burke, EG Kavanagh, Stewart Walsh</a:t>
            </a:r>
            <a:endParaRPr lang="en-GB" dirty="0">
              <a:solidFill>
                <a:schemeClr val="accent4">
                  <a:lumMod val="40000"/>
                  <a:lumOff val="60000"/>
                </a:schemeClr>
              </a:solidFill>
            </a:endParaRPr>
          </a:p>
          <a:p>
            <a:endParaRPr lang="en-GB" dirty="0">
              <a:solidFill>
                <a:schemeClr val="accent4">
                  <a:lumMod val="40000"/>
                  <a:lumOff val="60000"/>
                </a:schemeClr>
              </a:solidFill>
            </a:endParaRPr>
          </a:p>
        </p:txBody>
      </p:sp>
    </p:spTree>
    <p:extLst>
      <p:ext uri="{BB962C8B-B14F-4D97-AF65-F5344CB8AC3E}">
        <p14:creationId xmlns:p14="http://schemas.microsoft.com/office/powerpoint/2010/main" val="2479926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4303"/>
            <a:ext cx="7886700" cy="1325563"/>
          </a:xfrm>
        </p:spPr>
        <p:txBody>
          <a:bodyPr/>
          <a:lstStyle/>
          <a:p>
            <a:r>
              <a:rPr lang="en-GB" dirty="0" smtClean="0"/>
              <a:t>Introduction </a:t>
            </a:r>
            <a:endParaRPr lang="en-GB" dirty="0"/>
          </a:p>
        </p:txBody>
      </p:sp>
      <p:sp>
        <p:nvSpPr>
          <p:cNvPr id="3" name="Content Placeholder 2"/>
          <p:cNvSpPr>
            <a:spLocks noGrp="1"/>
          </p:cNvSpPr>
          <p:nvPr>
            <p:ph idx="1"/>
          </p:nvPr>
        </p:nvSpPr>
        <p:spPr>
          <a:xfrm>
            <a:off x="628650" y="1798654"/>
            <a:ext cx="7886700" cy="4023197"/>
          </a:xfrm>
        </p:spPr>
        <p:txBody>
          <a:bodyPr>
            <a:normAutofit/>
          </a:bodyPr>
          <a:lstStyle/>
          <a:p>
            <a:pPr>
              <a:lnSpc>
                <a:spcPct val="150000"/>
              </a:lnSpc>
            </a:pPr>
            <a:r>
              <a:rPr lang="en-GB" dirty="0" smtClean="0"/>
              <a:t>Defining a mature AVF:</a:t>
            </a:r>
          </a:p>
          <a:p>
            <a:pPr lvl="1">
              <a:lnSpc>
                <a:spcPct val="150000"/>
              </a:lnSpc>
            </a:pPr>
            <a:r>
              <a:rPr lang="en-GB" dirty="0" smtClean="0"/>
              <a:t>Low resistance conduit</a:t>
            </a:r>
          </a:p>
          <a:p>
            <a:pPr lvl="1">
              <a:lnSpc>
                <a:spcPct val="150000"/>
              </a:lnSpc>
            </a:pPr>
            <a:r>
              <a:rPr lang="en-GB" dirty="0"/>
              <a:t>Ease of </a:t>
            </a:r>
            <a:r>
              <a:rPr lang="en-GB" dirty="0" smtClean="0"/>
              <a:t>cannulation</a:t>
            </a:r>
          </a:p>
          <a:p>
            <a:pPr lvl="1">
              <a:lnSpc>
                <a:spcPct val="150000"/>
              </a:lnSpc>
            </a:pPr>
            <a:r>
              <a:rPr lang="en-GB" dirty="0" smtClean="0"/>
              <a:t>Rule of 6</a:t>
            </a:r>
          </a:p>
          <a:p>
            <a:pPr lvl="1">
              <a:lnSpc>
                <a:spcPct val="150000"/>
              </a:lnSpc>
            </a:pPr>
            <a:r>
              <a:rPr lang="en-GB" dirty="0" smtClean="0"/>
              <a:t>Lack of a universal definition</a:t>
            </a:r>
          </a:p>
          <a:p>
            <a:pPr>
              <a:lnSpc>
                <a:spcPct val="150000"/>
              </a:lnSpc>
            </a:pPr>
            <a:endParaRPr lang="en-GB" sz="900" dirty="0"/>
          </a:p>
        </p:txBody>
      </p:sp>
    </p:spTree>
    <p:extLst>
      <p:ext uri="{BB962C8B-B14F-4D97-AF65-F5344CB8AC3E}">
        <p14:creationId xmlns:p14="http://schemas.microsoft.com/office/powerpoint/2010/main" val="3235398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39"/>
            <a:ext cx="7886700" cy="1071788"/>
          </a:xfrm>
        </p:spPr>
        <p:txBody>
          <a:bodyPr/>
          <a:lstStyle/>
          <a:p>
            <a:r>
              <a:rPr lang="en-GB" dirty="0"/>
              <a:t>Introduction </a:t>
            </a:r>
          </a:p>
        </p:txBody>
      </p:sp>
      <p:sp>
        <p:nvSpPr>
          <p:cNvPr id="3" name="Content Placeholder 2"/>
          <p:cNvSpPr>
            <a:spLocks noGrp="1"/>
          </p:cNvSpPr>
          <p:nvPr>
            <p:ph idx="1"/>
          </p:nvPr>
        </p:nvSpPr>
        <p:spPr>
          <a:xfrm>
            <a:off x="211015" y="1690689"/>
            <a:ext cx="8510954" cy="4351338"/>
          </a:xfrm>
        </p:spPr>
        <p:txBody>
          <a:bodyPr>
            <a:normAutofit fontScale="92500"/>
          </a:bodyPr>
          <a:lstStyle/>
          <a:p>
            <a:r>
              <a:rPr lang="en-GB" dirty="0" smtClean="0"/>
              <a:t>AVF advantages (Compared to grafts and Catheters):</a:t>
            </a:r>
          </a:p>
          <a:p>
            <a:pPr lvl="1">
              <a:lnSpc>
                <a:spcPct val="200000"/>
              </a:lnSpc>
            </a:pPr>
            <a:r>
              <a:rPr lang="en-GB" dirty="0" smtClean="0"/>
              <a:t>Last longer </a:t>
            </a:r>
          </a:p>
          <a:p>
            <a:pPr lvl="1">
              <a:lnSpc>
                <a:spcPct val="200000"/>
              </a:lnSpc>
            </a:pPr>
            <a:r>
              <a:rPr lang="en-GB" dirty="0" smtClean="0"/>
              <a:t>Reduced rates of infection and sepsis</a:t>
            </a:r>
          </a:p>
          <a:p>
            <a:pPr lvl="1">
              <a:lnSpc>
                <a:spcPct val="200000"/>
              </a:lnSpc>
            </a:pPr>
            <a:r>
              <a:rPr lang="en-GB" dirty="0" smtClean="0"/>
              <a:t>Fewer secondary interventions</a:t>
            </a:r>
          </a:p>
          <a:p>
            <a:pPr lvl="1">
              <a:lnSpc>
                <a:spcPct val="200000"/>
              </a:lnSpc>
            </a:pPr>
            <a:r>
              <a:rPr lang="en-GB" dirty="0" smtClean="0"/>
              <a:t>The least modality associated with hospitalisation and death</a:t>
            </a:r>
          </a:p>
          <a:p>
            <a:pPr>
              <a:lnSpc>
                <a:spcPct val="200000"/>
              </a:lnSpc>
            </a:pPr>
            <a:r>
              <a:rPr lang="en-GB" dirty="0" smtClean="0"/>
              <a:t>Main disadvantage is higher rate of primary failure</a:t>
            </a:r>
            <a:endParaRPr lang="en-GB" dirty="0"/>
          </a:p>
        </p:txBody>
      </p:sp>
    </p:spTree>
    <p:extLst>
      <p:ext uri="{BB962C8B-B14F-4D97-AF65-F5344CB8AC3E}">
        <p14:creationId xmlns:p14="http://schemas.microsoft.com/office/powerpoint/2010/main" val="590206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a:bodyPr>
          <a:lstStyle/>
          <a:p>
            <a:r>
              <a:rPr lang="en-GB" dirty="0" smtClean="0"/>
              <a:t>Timing of initial cannulation:</a:t>
            </a:r>
          </a:p>
          <a:p>
            <a:pPr lvl="1">
              <a:lnSpc>
                <a:spcPct val="150000"/>
              </a:lnSpc>
            </a:pPr>
            <a:r>
              <a:rPr lang="en-GB" dirty="0" smtClean="0"/>
              <a:t>Previous access </a:t>
            </a:r>
          </a:p>
          <a:p>
            <a:pPr lvl="1">
              <a:lnSpc>
                <a:spcPct val="150000"/>
              </a:lnSpc>
            </a:pPr>
            <a:r>
              <a:rPr lang="en-GB" dirty="0" smtClean="0"/>
              <a:t>Patients already on HD</a:t>
            </a:r>
          </a:p>
          <a:p>
            <a:pPr lvl="2">
              <a:lnSpc>
                <a:spcPct val="150000"/>
              </a:lnSpc>
            </a:pPr>
            <a:r>
              <a:rPr lang="en-GB" dirty="0" err="1"/>
              <a:t>Baldrati</a:t>
            </a:r>
            <a:r>
              <a:rPr lang="en-GB" dirty="0"/>
              <a:t> et al showed that AVF created prior to starting HD had 94.6% patency rate immediately and 72.2% in 2 years, compared to 86.5% immediately and 54.8% in 2 years in patients with AVF created after starting HD </a:t>
            </a:r>
            <a:endParaRPr lang="en-GB" dirty="0" smtClean="0"/>
          </a:p>
          <a:p>
            <a:pPr lvl="1">
              <a:lnSpc>
                <a:spcPct val="150000"/>
              </a:lnSpc>
            </a:pPr>
            <a:r>
              <a:rPr lang="en-GB" dirty="0" smtClean="0"/>
              <a:t>Time to mature : 2- 4 weeks</a:t>
            </a:r>
          </a:p>
          <a:p>
            <a:pPr lvl="1"/>
            <a:endParaRPr lang="en-GB" dirty="0"/>
          </a:p>
        </p:txBody>
      </p:sp>
    </p:spTree>
    <p:extLst>
      <p:ext uri="{BB962C8B-B14F-4D97-AF65-F5344CB8AC3E}">
        <p14:creationId xmlns:p14="http://schemas.microsoft.com/office/powerpoint/2010/main" val="2293076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a:t>The order of preference for creating </a:t>
            </a:r>
            <a:r>
              <a:rPr lang="en-GB" dirty="0" smtClean="0"/>
              <a:t>an AVF:</a:t>
            </a:r>
            <a:endParaRPr lang="en-GB" dirty="0"/>
          </a:p>
          <a:p>
            <a:pPr marL="914400" lvl="1" indent="-457200">
              <a:lnSpc>
                <a:spcPct val="200000"/>
              </a:lnSpc>
              <a:buFont typeface="+mj-lt"/>
              <a:buAutoNum type="arabicPeriod"/>
            </a:pPr>
            <a:r>
              <a:rPr lang="en-GB" dirty="0" smtClean="0"/>
              <a:t>Distal </a:t>
            </a:r>
            <a:r>
              <a:rPr lang="en-GB" dirty="0"/>
              <a:t>Radio-Cephalic</a:t>
            </a:r>
          </a:p>
          <a:p>
            <a:pPr marL="914400" lvl="1" indent="-457200">
              <a:lnSpc>
                <a:spcPct val="200000"/>
              </a:lnSpc>
              <a:buFont typeface="+mj-lt"/>
              <a:buAutoNum type="arabicPeriod"/>
            </a:pPr>
            <a:r>
              <a:rPr lang="en-GB" dirty="0" smtClean="0"/>
              <a:t>Proximal </a:t>
            </a:r>
            <a:r>
              <a:rPr lang="en-GB" dirty="0"/>
              <a:t>Radio-Cephalic</a:t>
            </a:r>
          </a:p>
          <a:p>
            <a:pPr marL="914400" lvl="1" indent="-457200">
              <a:lnSpc>
                <a:spcPct val="200000"/>
              </a:lnSpc>
              <a:buFont typeface="+mj-lt"/>
              <a:buAutoNum type="arabicPeriod"/>
            </a:pPr>
            <a:r>
              <a:rPr lang="en-GB" dirty="0" smtClean="0"/>
              <a:t>Brachio-Cephalic </a:t>
            </a:r>
            <a:endParaRPr lang="en-GB" dirty="0"/>
          </a:p>
          <a:p>
            <a:pPr marL="914400" lvl="1" indent="-457200">
              <a:lnSpc>
                <a:spcPct val="200000"/>
              </a:lnSpc>
              <a:buFont typeface="+mj-lt"/>
              <a:buAutoNum type="arabicPeriod"/>
            </a:pPr>
            <a:r>
              <a:rPr lang="en-GB" dirty="0" smtClean="0"/>
              <a:t>Brachio-Basilic </a:t>
            </a:r>
            <a:r>
              <a:rPr lang="en-GB" dirty="0"/>
              <a:t>(transposed Basilic vein)</a:t>
            </a:r>
          </a:p>
          <a:p>
            <a:endParaRPr lang="en-GB" dirty="0"/>
          </a:p>
        </p:txBody>
      </p:sp>
    </p:spTree>
    <p:extLst>
      <p:ext uri="{BB962C8B-B14F-4D97-AF65-F5344CB8AC3E}">
        <p14:creationId xmlns:p14="http://schemas.microsoft.com/office/powerpoint/2010/main" val="6395752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8" y="365126"/>
            <a:ext cx="7886700" cy="1325563"/>
          </a:xfrm>
        </p:spPr>
        <p:txBody>
          <a:bodyPr/>
          <a:lstStyle/>
          <a:p>
            <a:r>
              <a:rPr lang="en-GB" dirty="0" smtClean="0"/>
              <a:t>Introduction</a:t>
            </a:r>
            <a:endParaRPr lang="en-GB" dirty="0"/>
          </a:p>
        </p:txBody>
      </p:sp>
      <p:sp>
        <p:nvSpPr>
          <p:cNvPr id="3" name="Content Placeholder 2"/>
          <p:cNvSpPr>
            <a:spLocks noGrp="1"/>
          </p:cNvSpPr>
          <p:nvPr>
            <p:ph idx="1"/>
          </p:nvPr>
        </p:nvSpPr>
        <p:spPr>
          <a:xfrm>
            <a:off x="205991" y="1690689"/>
            <a:ext cx="8616461" cy="4351338"/>
          </a:xfrm>
        </p:spPr>
        <p:txBody>
          <a:bodyPr>
            <a:normAutofit fontScale="92500"/>
          </a:bodyPr>
          <a:lstStyle/>
          <a:p>
            <a:r>
              <a:rPr lang="en-GB" dirty="0" smtClean="0"/>
              <a:t>Basilic vein transposition:</a:t>
            </a:r>
            <a:endParaRPr lang="en-GB" dirty="0"/>
          </a:p>
          <a:p>
            <a:pPr lvl="1">
              <a:lnSpc>
                <a:spcPct val="200000"/>
              </a:lnSpc>
            </a:pPr>
            <a:r>
              <a:rPr lang="en-GB" dirty="0" smtClean="0"/>
              <a:t>First described by </a:t>
            </a:r>
            <a:r>
              <a:rPr lang="en-GB" dirty="0" err="1" smtClean="0"/>
              <a:t>Dagher</a:t>
            </a:r>
            <a:r>
              <a:rPr lang="en-GB" dirty="0" smtClean="0"/>
              <a:t> (</a:t>
            </a:r>
            <a:r>
              <a:rPr lang="en-GB" dirty="0"/>
              <a:t>1976): the use of basilic vein to create an AVF in the upper arm between the end of basilic vein and the side of the brachial artery to act as access for long term haemodialysis </a:t>
            </a:r>
            <a:endParaRPr lang="en-GB" dirty="0" smtClean="0"/>
          </a:p>
          <a:p>
            <a:pPr lvl="1">
              <a:lnSpc>
                <a:spcPct val="200000"/>
              </a:lnSpc>
            </a:pPr>
            <a:endParaRPr lang="en-GB" dirty="0" smtClean="0"/>
          </a:p>
          <a:p>
            <a:pPr marL="457200" lvl="1" indent="0" algn="ctr">
              <a:lnSpc>
                <a:spcPct val="200000"/>
              </a:lnSpc>
              <a:buNone/>
            </a:pPr>
            <a:r>
              <a:rPr lang="en-GB" sz="1400" dirty="0" err="1">
                <a:solidFill>
                  <a:schemeClr val="tx1"/>
                </a:solidFill>
              </a:rPr>
              <a:t>Dagher</a:t>
            </a:r>
            <a:r>
              <a:rPr lang="en-GB" sz="1400" dirty="0">
                <a:solidFill>
                  <a:schemeClr val="tx1"/>
                </a:solidFill>
              </a:rPr>
              <a:t> F, </a:t>
            </a:r>
            <a:r>
              <a:rPr lang="en-GB" sz="1400" dirty="0" err="1">
                <a:solidFill>
                  <a:schemeClr val="tx1"/>
                </a:solidFill>
              </a:rPr>
              <a:t>Gelber</a:t>
            </a:r>
            <a:r>
              <a:rPr lang="en-GB" sz="1400" dirty="0">
                <a:solidFill>
                  <a:schemeClr val="tx1"/>
                </a:solidFill>
              </a:rPr>
              <a:t> R, Ramos E, Sadler J (1976) The use of basilic vein and brachial artery as an A-V fistula for long term </a:t>
            </a:r>
            <a:r>
              <a:rPr lang="en-GB" sz="1400" dirty="0" err="1">
                <a:solidFill>
                  <a:schemeClr val="tx1"/>
                </a:solidFill>
              </a:rPr>
              <a:t>hemodialysis</a:t>
            </a:r>
            <a:r>
              <a:rPr lang="en-GB" sz="1400" dirty="0">
                <a:solidFill>
                  <a:schemeClr val="tx1"/>
                </a:solidFill>
              </a:rPr>
              <a:t>. J Surg Res 20: 373-376</a:t>
            </a:r>
          </a:p>
          <a:p>
            <a:pPr lvl="1">
              <a:lnSpc>
                <a:spcPct val="200000"/>
              </a:lnSpc>
            </a:pPr>
            <a:endParaRPr lang="en-GB" dirty="0"/>
          </a:p>
          <a:p>
            <a:endParaRPr lang="en-GB" dirty="0"/>
          </a:p>
        </p:txBody>
      </p:sp>
    </p:spTree>
    <p:extLst>
      <p:ext uri="{BB962C8B-B14F-4D97-AF65-F5344CB8AC3E}">
        <p14:creationId xmlns:p14="http://schemas.microsoft.com/office/powerpoint/2010/main" val="31795855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3653</TotalTime>
  <Words>1522</Words>
  <Application>Microsoft Office PowerPoint</Application>
  <PresentationFormat>On-screen Show (4:3)</PresentationFormat>
  <Paragraphs>217</Paragraphs>
  <Slides>46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Aparajita</vt:lpstr>
      <vt:lpstr>Arial</vt:lpstr>
      <vt:lpstr>Calibri</vt:lpstr>
      <vt:lpstr>Calibri Light</vt:lpstr>
      <vt:lpstr>Wingdings</vt:lpstr>
      <vt:lpstr>Office Theme</vt:lpstr>
      <vt:lpstr>Predictive Parameters of Arteriovenous Fistula Functional Maturation in a Population of Patients with End-Stage Renal Disease</vt:lpstr>
      <vt:lpstr>Introduction </vt:lpstr>
      <vt:lpstr>Introduction </vt:lpstr>
      <vt:lpstr>Introduction </vt:lpstr>
      <vt:lpstr>Introduction </vt:lpstr>
      <vt:lpstr>Introduction </vt:lpstr>
      <vt:lpstr>Introduction</vt:lpstr>
      <vt:lpstr>Introduction</vt:lpstr>
      <vt:lpstr>Introduction</vt:lpstr>
      <vt:lpstr>Introduction</vt:lpstr>
      <vt:lpstr>Introduction</vt:lpstr>
      <vt:lpstr>Introduction</vt:lpstr>
      <vt:lpstr>PowerPoint Presentation</vt:lpstr>
      <vt:lpstr>Aims </vt:lpstr>
      <vt:lpstr>Methods </vt:lpstr>
      <vt:lpstr>Methods </vt:lpstr>
      <vt:lpstr>Methods</vt:lpstr>
      <vt:lpstr>Methods</vt:lpstr>
      <vt:lpstr>Definitions</vt:lpstr>
      <vt:lpstr>Data Collection</vt:lpstr>
      <vt:lpstr>Statistical analysis</vt:lpstr>
      <vt:lpstr>Statistical analysis</vt:lpstr>
      <vt:lpstr>Results</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vt:lpstr>
      <vt:lpstr>Results</vt:lpstr>
      <vt:lpstr>Results</vt:lpstr>
      <vt:lpstr>PowerPoint Presentation</vt:lpstr>
      <vt:lpstr>Discussion </vt:lpstr>
      <vt:lpstr>Discussion </vt:lpstr>
      <vt:lpstr>Limitations</vt:lpstr>
      <vt:lpstr>Conclusion </vt:lpstr>
      <vt:lpstr>PowerPoint Presentation</vt:lpstr>
      <vt:lpstr>PowerPoint Presentation</vt:lpstr>
      <vt:lpstr>Predictive Parameters of Arteriovenous Fistula Functional Maturation in a Population of Patients with End-Stage Renal Disease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khalid bashar</dc:creator>
  <cp:lastModifiedBy>khalid bashar</cp:lastModifiedBy>
  <cp:revision>219</cp:revision>
  <dcterms:created xsi:type="dcterms:W3CDTF">2014-05-06T13:13:25Z</dcterms:created>
  <dcterms:modified xsi:type="dcterms:W3CDTF">2016-03-31T07:35:44Z</dcterms:modified>
</cp:coreProperties>
</file>