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0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8" r:id="rId19"/>
    <p:sldId id="287" r:id="rId20"/>
    <p:sldId id="299" r:id="rId21"/>
    <p:sldId id="288" r:id="rId22"/>
    <p:sldId id="295" r:id="rId23"/>
    <p:sldId id="290" r:id="rId24"/>
    <p:sldId id="291" r:id="rId25"/>
    <p:sldId id="292" r:id="rId26"/>
    <p:sldId id="293" r:id="rId27"/>
    <p:sldId id="294" r:id="rId2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222C0C-0886-4A2A-9D8B-5B368C7A4642}" type="datetimeFigureOut">
              <a:rPr lang="ar-SA" smtClean="0"/>
              <a:t>16/01/1437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8B58A6-9D82-42AA-B919-5949E7DF44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379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B58A6-9D82-42AA-B919-5949E7DF4493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584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Slides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Slides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2FC01-5FAA-4329-9FA9-A8FD08D9914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9DC06-6E02-4654-B33F-04865DFC4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19201"/>
            <a:ext cx="5867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sz="3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Future Role of Stem Cells </a:t>
            </a:r>
            <a:endParaRPr lang="en-US" sz="32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in Antimicrobial Therapies</a:t>
            </a:r>
            <a:endParaRPr lang="en-US" sz="32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sz="3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      </a:t>
            </a:r>
            <a:endParaRPr lang="en-US" sz="3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KHALID   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AL-ANAZI</a:t>
            </a:r>
            <a:endParaRPr lang="en-US" sz="32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9BBB59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sz="32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</a:t>
            </a:r>
            <a:endParaRPr lang="en-US" sz="3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</a:t>
            </a:r>
            <a:r>
              <a:rPr lang="en-US" sz="3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Dubai    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November   2015</a:t>
            </a:r>
            <a:endParaRPr lang="en-US" sz="3200" b="1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Conclusions continued</a:t>
            </a:r>
            <a:endParaRPr lang="ar-SA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94" y="1008691"/>
            <a:ext cx="7706012" cy="45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7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Conclusions continued</a:t>
            </a:r>
            <a:endParaRPr lang="ar-SA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1697"/>
            <a:ext cx="8534400" cy="46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/>
                <a:ea typeface="Times New Roman"/>
              </a:rPr>
              <a:t>Accepted roles MSCs during infection</a:t>
            </a:r>
            <a:endParaRPr lang="ar-SA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881100"/>
              </p:ext>
            </p:extLst>
          </p:nvPr>
        </p:nvGraphicFramePr>
        <p:xfrm>
          <a:off x="0" y="762000"/>
          <a:ext cx="8915400" cy="47772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34128"/>
                <a:gridCol w="3142488"/>
                <a:gridCol w="938784"/>
              </a:tblGrid>
              <a:tr h="332352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1495" algn="l"/>
                          <a:tab pos="3262630" algn="ctr"/>
                        </a:tabLst>
                      </a:pPr>
                      <a:r>
                        <a:rPr lang="en-US" sz="105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	Details and explanations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Main effect / mechanism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Phase</a:t>
                      </a:r>
                    </a:p>
                  </a:txBody>
                  <a:tcPr marL="55829" marR="55829" marT="0" marB="0"/>
                </a:tc>
              </a:tr>
              <a:tr h="430237"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Engagement of TLR-mediated signaling pathways</a:t>
                      </a: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Recruitment of MSCs at the sites of infection</a:t>
                      </a: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Detection of pathogens and damage signals</a:t>
                      </a: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</a:t>
                      </a:r>
                    </a:p>
                  </a:txBody>
                  <a:tcPr marL="55829" marR="55829" marT="0" marB="0"/>
                </a:tc>
              </a:tr>
              <a:tr h="1075592"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Maintenance of quiescent HSC pool</a:t>
                      </a: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BM emigration of activated HSCs</a:t>
                      </a: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Mobilization and emigration of immune effector cells from BM.</a:t>
                      </a:r>
                    </a:p>
                    <a:p>
                      <a:pPr marL="171450" indent="-17145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050" dirty="0" err="1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Thymic</a:t>
                      </a:r>
                      <a:r>
                        <a:rPr lang="en-US" sz="105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development to augment response of </a:t>
                      </a:r>
                      <a:r>
                        <a:rPr lang="en-US" sz="105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immune</a:t>
                      </a:r>
                    </a:p>
                    <a:p>
                      <a:pPr marL="0" indent="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      effector </a:t>
                      </a: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cells </a:t>
                      </a: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Activation of host immune response</a:t>
                      </a: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2</a:t>
                      </a:r>
                    </a:p>
                  </a:txBody>
                  <a:tcPr marL="55829" marR="55829" marT="0" marB="0"/>
                </a:tc>
              </a:tr>
              <a:tr h="645355"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Production of </a:t>
                      </a:r>
                      <a:r>
                        <a:rPr lang="en-US" sz="1050" dirty="0" err="1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microbiocidal</a:t>
                      </a: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soluble factors</a:t>
                      </a:r>
                    </a:p>
                    <a:p>
                      <a:pPr marL="0" indent="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Containment of infectious pathogen within micro-environment </a:t>
                      </a:r>
                      <a:r>
                        <a:rPr lang="en-US" sz="105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                    [ pathogen phagocytosis ] </a:t>
                      </a:r>
                      <a:endParaRPr lang="en-US" sz="105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Elimination of pathogens</a:t>
                      </a: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3</a:t>
                      </a:r>
                    </a:p>
                  </a:txBody>
                  <a:tcPr marL="55829" marR="55829" marT="0" marB="0"/>
                </a:tc>
              </a:tr>
              <a:tr h="645355"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Antioxidant soluble factor (HO-1)</a:t>
                      </a:r>
                    </a:p>
                    <a:p>
                      <a:pPr marL="171450" indent="-17145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050" dirty="0" err="1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Antiinflammatory</a:t>
                      </a:r>
                      <a:r>
                        <a:rPr lang="en-US" sz="105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soluble factors such as: IDO, PGFZ, IL-10, </a:t>
                      </a:r>
                      <a:endParaRPr lang="en-US" sz="1050" dirty="0" smtClean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0" indent="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   TGF-B</a:t>
                      </a: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, TGF-6, </a:t>
                      </a:r>
                      <a:r>
                        <a:rPr lang="en-US" sz="105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HLA-G5  </a:t>
                      </a: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and Galectin-1</a:t>
                      </a: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Induction of </a:t>
                      </a:r>
                      <a:r>
                        <a:rPr lang="en-US" sz="1100" b="1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pro-inflammatory </a:t>
                      </a:r>
                      <a:r>
                        <a:rPr lang="en-US" sz="110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gradients </a:t>
                      </a: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4</a:t>
                      </a:r>
                    </a:p>
                  </a:txBody>
                  <a:tcPr marL="55829" marR="55829" marT="0" marB="0"/>
                </a:tc>
              </a:tr>
              <a:tr h="1290710">
                <a:tc>
                  <a:txBody>
                    <a:bodyPr/>
                    <a:lstStyle/>
                    <a:p>
                      <a:pPr marL="171450" indent="-17145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05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Activation </a:t>
                      </a: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of function, differentiation and migration </a:t>
                      </a:r>
                      <a:r>
                        <a:rPr lang="en-US" sz="105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of</a:t>
                      </a:r>
                    </a:p>
                    <a:p>
                      <a:pPr marL="0" indent="0"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   immune </a:t>
                      </a: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effector cells.</a:t>
                      </a: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Augmentation of wound healing</a:t>
                      </a: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Enhancement of revascularization </a:t>
                      </a: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Inhibition of tissue toxicity</a:t>
                      </a:r>
                    </a:p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- Modulation of inflammation and organ dysfunction.</a:t>
                      </a: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Modulation of </a:t>
                      </a:r>
                      <a:r>
                        <a:rPr lang="en-US" sz="1100" b="1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pro-inflammatory </a:t>
                      </a:r>
                      <a:r>
                        <a:rPr lang="en-US" sz="110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host immune response</a:t>
                      </a: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 algn="justLow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5</a:t>
                      </a:r>
                    </a:p>
                  </a:txBody>
                  <a:tcPr marL="55829" marR="55829" marT="0" marB="0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91200"/>
            <a:ext cx="49530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8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MSCs in M. TB Infections</a:t>
            </a:r>
            <a:endParaRPr lang="ar-SA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0" y="927736"/>
            <a:ext cx="8571719" cy="510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6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Auto-MSCT in TB</a:t>
            </a:r>
            <a:endParaRPr lang="ar-SA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1" y="1139594"/>
            <a:ext cx="8644877" cy="488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0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Auto-MSCT in </a:t>
            </a:r>
            <a:r>
              <a:rPr lang="en-US" sz="3200" dirty="0" smtClean="0">
                <a:solidFill>
                  <a:schemeClr val="accent1"/>
                </a:solidFill>
              </a:rPr>
              <a:t>TB continued</a:t>
            </a:r>
            <a:endParaRPr lang="ar-SA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0" y="914400"/>
            <a:ext cx="838414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MSCs in HSCT</a:t>
            </a:r>
            <a:endParaRPr lang="ar-SA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6" y="1086412"/>
            <a:ext cx="8205927" cy="460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MSCs in </a:t>
            </a:r>
            <a:r>
              <a:rPr lang="en-US" sz="3200" dirty="0" smtClean="0">
                <a:solidFill>
                  <a:schemeClr val="accent1"/>
                </a:solidFill>
              </a:rPr>
              <a:t>HSCT continued</a:t>
            </a:r>
            <a:endParaRPr lang="ar-SA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9" y="1101494"/>
            <a:ext cx="8425402" cy="460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Other Studies on MSCs in HSCT</a:t>
            </a:r>
            <a:endParaRPr lang="ar-SA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3641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** 3 studies on the use of MSCs in Rx of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 steroid-refractory GVHD &amp;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  2 studies on the use of MSCs in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 GVHD prevention showed no increase in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 the incidence of viral, bacterial or fungal infections.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1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Kurtzberg</a:t>
            </a:r>
            <a:r>
              <a:rPr lang="en-US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J et al  </a:t>
            </a:r>
            <a:r>
              <a:rPr lang="en-US" sz="1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Biol</a:t>
            </a:r>
            <a:r>
              <a:rPr lang="en-US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BMT 2013                      - Baron  F  et al  </a:t>
            </a:r>
            <a:r>
              <a:rPr lang="en-US" sz="1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Biol</a:t>
            </a:r>
            <a:r>
              <a:rPr lang="en-US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BMT 2010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Fang  B et al  Transplant Proc   2007                 - Ball  LM  et al  Blood  2007</a:t>
            </a:r>
          </a:p>
          <a:p>
            <a:pPr>
              <a:buFontTx/>
              <a:buChar char="-"/>
            </a:pPr>
            <a:r>
              <a:rPr lang="en-US" sz="1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Lucchini</a:t>
            </a:r>
            <a:r>
              <a:rPr lang="en-US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G  et al    Stem Cell </a:t>
            </a:r>
            <a:r>
              <a:rPr lang="en-US" sz="1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Int</a:t>
            </a:r>
            <a:r>
              <a:rPr lang="en-US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2012</a:t>
            </a:r>
            <a:endParaRPr lang="ar-SA" sz="16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New data on GVHD </a:t>
            </a:r>
            <a:endParaRPr lang="ar-SA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9" y="1064914"/>
            <a:ext cx="8498561" cy="46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Topics to be covered</a:t>
            </a:r>
            <a:endParaRPr lang="ar-SA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1- Introduction to various types of stem cells.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2- Mesenchymal stem cells (MSCs):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- Sources &amp; distinguishing features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- Evolving clinical indications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3- Complications of MSCs &amp; existing challenges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4- Tracking of MSCs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5- final conclusions  </a:t>
            </a:r>
            <a:endParaRPr lang="ar-SA" sz="2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rgbClr val="1F497D"/>
                </a:solidFill>
              </a:rPr>
              <a:t>MSCs and Viral Infections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991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2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MSCs in HIV-1 infection</a:t>
            </a:r>
            <a:endParaRPr lang="ar-SA" sz="32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2" y="762000"/>
            <a:ext cx="8718036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5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Auto-BM-MSCs in Liver Failure due to Hepatitis B</a:t>
            </a:r>
            <a:endParaRPr lang="ar-SA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8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Tracking of Stem cells</a:t>
            </a:r>
            <a:endParaRPr lang="ar-SA" sz="32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285182" cy="423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Tracking of stem </a:t>
            </a:r>
            <a:r>
              <a:rPr lang="en-US" sz="3200" dirty="0" smtClean="0">
                <a:solidFill>
                  <a:schemeClr val="accent1"/>
                </a:solidFill>
              </a:rPr>
              <a:t>cells continued</a:t>
            </a:r>
            <a:endParaRPr lang="ar-SA" sz="32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6" y="1142635"/>
            <a:ext cx="8205927" cy="475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Tracking of stem </a:t>
            </a:r>
            <a:r>
              <a:rPr lang="en-US" dirty="0" smtClean="0">
                <a:solidFill>
                  <a:schemeClr val="accent1"/>
                </a:solidFill>
              </a:rPr>
              <a:t>cells continued</a:t>
            </a:r>
            <a:endParaRPr lang="ar-SA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6" y="1034425"/>
            <a:ext cx="8205927" cy="48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381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Conclusions</a:t>
            </a:r>
            <a:endParaRPr lang="ar-SA" sz="36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1"/>
            <a:ext cx="8763000" cy="524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entury Schoolbook" panose="02040604050505020304" pitchFamily="18" charset="0"/>
              </a:rPr>
              <a:t>Types of </a:t>
            </a:r>
            <a:r>
              <a:rPr lang="en-US" sz="3200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Stem Cells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(1) Totipotent stem </a:t>
            </a:r>
            <a:r>
              <a:rPr lang="en-US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cells:</a:t>
            </a:r>
            <a:r>
              <a:rPr lang="en-US" dirty="0" smtClean="0">
                <a:latin typeface="Century Schoolbook" panose="02040604050505020304" pitchFamily="18" charset="0"/>
              </a:rPr>
              <a:t>  </a:t>
            </a:r>
            <a:r>
              <a:rPr lang="en-US" dirty="0">
                <a:latin typeface="Century Schoolbook" panose="02040604050505020304" pitchFamily="18" charset="0"/>
              </a:rPr>
              <a:t>zygote + [2 to 4] cell </a:t>
            </a:r>
            <a:r>
              <a:rPr lang="en-US" dirty="0" smtClean="0">
                <a:latin typeface="Century Schoolbook" panose="02040604050505020304" pitchFamily="18" charset="0"/>
              </a:rPr>
              <a:t>embryo</a:t>
            </a:r>
            <a:endParaRPr lang="en-US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	     - Capable of giving rise to the entire organism </a:t>
            </a: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       </a:t>
            </a:r>
            <a:r>
              <a:rPr lang="en-US" dirty="0" smtClean="0">
                <a:latin typeface="Century Schoolbook" panose="02040604050505020304" pitchFamily="18" charset="0"/>
              </a:rPr>
              <a:t>                   </a:t>
            </a:r>
            <a:r>
              <a:rPr lang="en-US" dirty="0">
                <a:latin typeface="Century Schoolbook" panose="02040604050505020304" pitchFamily="18" charset="0"/>
              </a:rPr>
              <a:t>(embryonic and non-embryonic tissues)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(2) Multipotent stem cells; adult stem cells:</a:t>
            </a: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     ** Mesenchymal stem cells</a:t>
            </a: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3) Pluripotent stem </a:t>
            </a:r>
            <a:r>
              <a:rPr lang="en-US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cells: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>
                <a:latin typeface="Century Schoolbook" panose="02040604050505020304" pitchFamily="18" charset="0"/>
              </a:rPr>
              <a:t>embryonic stem cells </a:t>
            </a:r>
            <a:r>
              <a:rPr lang="en-US" dirty="0" smtClean="0">
                <a:latin typeface="Century Schoolbook" panose="02040604050505020304" pitchFamily="18" charset="0"/>
              </a:rPr>
              <a:t>&amp; </a:t>
            </a:r>
            <a:r>
              <a:rPr lang="en-US" dirty="0">
                <a:latin typeface="Century Schoolbook" panose="02040604050505020304" pitchFamily="18" charset="0"/>
              </a:rPr>
              <a:t>embryonic germ cells:</a:t>
            </a: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     * Can give rise to derivatives of all 3 germ layers </a:t>
            </a: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     * There are 2 types of pluripotent stem cells (PSCs):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[a]  Embryonic stem cells (</a:t>
            </a:r>
            <a:r>
              <a:rPr lang="en-US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ESCs):</a:t>
            </a:r>
            <a:endParaRPr lang="en-US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       - Derived from the inner cell mass of the mammalian </a:t>
            </a:r>
            <a:r>
              <a:rPr lang="en-US" dirty="0" err="1">
                <a:latin typeface="Century Schoolbook" panose="02040604050505020304" pitchFamily="18" charset="0"/>
              </a:rPr>
              <a:t>blastocyte</a:t>
            </a:r>
            <a:r>
              <a:rPr lang="en-US" dirty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       - Have the potential to form any cell type in the body.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[b] Induced pluripotent stem cells (</a:t>
            </a:r>
            <a:r>
              <a:rPr lang="en-US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iPSCs</a:t>
            </a: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): </a:t>
            </a: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       - Somatic cells reprogrammed to a pluripotent state</a:t>
            </a: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         by exogenous expression of transcription factors</a:t>
            </a:r>
            <a:r>
              <a:rPr lang="en-US" dirty="0" smtClean="0">
                <a:latin typeface="Century Schoolbook" panose="02040604050505020304" pitchFamily="18" charset="0"/>
              </a:rPr>
              <a:t>.</a:t>
            </a:r>
            <a:endParaRPr lang="en-US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  <a:latin typeface="Century Schoolbook" panose="02040604050505020304" pitchFamily="18" charset="0"/>
              </a:rPr>
              <a:t>- Liras A, et al.  In-Tech 2013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  <a:latin typeface="Century Schoolbook" panose="02040604050505020304" pitchFamily="18" charset="0"/>
              </a:rPr>
              <a:t>- Arora N, et al.  Cold Spring </a:t>
            </a:r>
            <a:r>
              <a:rPr lang="en-US" sz="25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Harb</a:t>
            </a:r>
            <a:r>
              <a:rPr lang="en-US" sz="25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Perspect</a:t>
            </a:r>
            <a:r>
              <a:rPr lang="en-US" sz="2500" dirty="0">
                <a:solidFill>
                  <a:schemeClr val="tx2"/>
                </a:solidFill>
                <a:latin typeface="Century Schoolbook" panose="02040604050505020304" pitchFamily="18" charset="0"/>
              </a:rPr>
              <a:t> Med 2012</a:t>
            </a:r>
            <a:endParaRPr lang="ar-SA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/>
                <a:ea typeface="Times New Roman"/>
              </a:rPr>
              <a:t>Sources of MSCs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5257799"/>
          </a:xfrm>
        </p:spPr>
        <p:txBody>
          <a:bodyPr/>
          <a:lstStyle/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1- Bone marrow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2- Peripheral blood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3- Blood of umbilical cord, Wharton’s jelly of UC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4- Placenta &amp; fetal membrane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4- Amniotic fluid &amp; amniotic membrane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5- Synovial fluid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6- Dental tissues e.g. pulp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7- Palatal tonsil; salivary glands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8- Fallopian tubes; endometrium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9- Fat: adipose tissue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10- Parathyroid glands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11- Skin &amp; foreskin </a:t>
            </a:r>
            <a:endParaRPr lang="en-US" sz="1400" dirty="0" smtClean="0">
              <a:solidFill>
                <a:prstClr val="black"/>
              </a:solidFill>
              <a:latin typeface="Bookman Old Style" panose="02050604050505020204" pitchFamily="18" charset="0"/>
              <a:ea typeface="Times New Roman"/>
            </a:endParaRP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  <a:latin typeface="Bookman Old Style" panose="02050604050505020204" pitchFamily="18" charset="0"/>
              <a:ea typeface="Times New Roman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A" sz="12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- Wang Y, et al. Stem Cell </a:t>
            </a:r>
            <a:r>
              <a:rPr lang="en-US" altLang="ar-SA" sz="1200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2012                     </a:t>
            </a:r>
            <a:r>
              <a:rPr lang="en-US" altLang="ar-SA" sz="1200" dirty="0" smtClean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altLang="ar-SA" sz="1200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Herberts</a:t>
            </a: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CA, et al. J </a:t>
            </a:r>
            <a:r>
              <a:rPr lang="en-US" altLang="ar-SA" sz="1200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Transl</a:t>
            </a: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Med 2011</a:t>
            </a:r>
            <a:endParaRPr lang="en-US" altLang="ar-SA" sz="1200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ar-SA" sz="1200" dirty="0" smtClean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Ra JC, et al. Stem Cell Dev 2011                           - Wong RSY, et al. J Biomed </a:t>
            </a:r>
            <a:r>
              <a:rPr lang="en-US" altLang="ar-SA" sz="1200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Biotechnol</a:t>
            </a: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2011 </a:t>
            </a:r>
            <a:endParaRPr lang="en-US" altLang="ar-SA" sz="1200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A" sz="1200" dirty="0" smtClean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altLang="ar-SA" sz="1200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Ullah</a:t>
            </a: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I, et al Bioscience Rep 2015 [In Press]      </a:t>
            </a:r>
            <a:r>
              <a:rPr lang="en-US" altLang="ar-SA" sz="1200" dirty="0" smtClean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- Al-</a:t>
            </a:r>
            <a:r>
              <a:rPr lang="en-US" altLang="ar-SA" sz="1200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Anazi</a:t>
            </a:r>
            <a:r>
              <a:rPr lang="en-US" altLang="ar-SA" sz="1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KA, et al. In-Tech 2015 [In Press</a:t>
            </a:r>
            <a:endParaRPr lang="ar-SA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</a:rPr>
              <a:t>Distinguishing features of MSCs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26" y="685800"/>
            <a:ext cx="8763000" cy="5410200"/>
          </a:xfrm>
        </p:spPr>
        <p:txBody>
          <a:bodyPr>
            <a:normAutofit/>
          </a:bodyPr>
          <a:lstStyle/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Times New Roman"/>
                <a:ea typeface="Times New Roman"/>
              </a:rPr>
              <a:t>(A) They must be plastic adherent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Times New Roman"/>
                <a:ea typeface="Times New Roman"/>
              </a:rPr>
              <a:t>(B) They must be capable of  differentiating into: 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Times New Roman"/>
                <a:ea typeface="Times New Roman"/>
              </a:rPr>
              <a:t>    osteoblasts,  adipocytes and chondrocytes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Times New Roman"/>
                <a:ea typeface="Times New Roman"/>
              </a:rPr>
              <a:t>(C) Findings on flow cytometry</a:t>
            </a: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[1] positive surface molecules: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      </a:t>
            </a:r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</a:rPr>
              <a:t>- CD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105           - CD 29</a:t>
            </a:r>
            <a:endParaRPr lang="en-US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</a:rPr>
              <a:t>      - CD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73             - CD 44 </a:t>
            </a:r>
            <a:endParaRPr lang="en-US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</a:rPr>
              <a:t>      - CD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90             - CD 166</a:t>
            </a:r>
            <a:endParaRPr lang="en-US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[2] negative surface molecules: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      </a:t>
            </a:r>
            <a:r>
              <a:rPr lang="en-US" sz="1400" dirty="0">
                <a:solidFill>
                  <a:srgbClr val="00B050"/>
                </a:solidFill>
                <a:latin typeface="Times New Roman"/>
                <a:ea typeface="Times New Roman"/>
              </a:rPr>
              <a:t>- CD </a:t>
            </a:r>
            <a:r>
              <a:rPr lang="en-US" sz="14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45               </a:t>
            </a:r>
            <a:r>
              <a:rPr lang="en-US" sz="1400" dirty="0">
                <a:solidFill>
                  <a:srgbClr val="00B050"/>
                </a:solidFill>
                <a:latin typeface="Times New Roman"/>
                <a:ea typeface="Times New Roman"/>
              </a:rPr>
              <a:t>- CD 34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B050"/>
                </a:solidFill>
                <a:latin typeface="Times New Roman"/>
                <a:ea typeface="Times New Roman"/>
              </a:rPr>
              <a:t>      - CD </a:t>
            </a:r>
            <a:r>
              <a:rPr lang="en-US" sz="14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14                </a:t>
            </a:r>
            <a:r>
              <a:rPr lang="en-US" sz="1400" dirty="0">
                <a:solidFill>
                  <a:srgbClr val="00B050"/>
                </a:solidFill>
                <a:latin typeface="Times New Roman"/>
                <a:ea typeface="Times New Roman"/>
              </a:rPr>
              <a:t>- CD 11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B050"/>
                </a:solidFill>
                <a:latin typeface="Times New Roman"/>
                <a:ea typeface="Times New Roman"/>
              </a:rPr>
              <a:t>      - CD </a:t>
            </a:r>
            <a:r>
              <a:rPr lang="en-US" sz="14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19                </a:t>
            </a:r>
            <a:r>
              <a:rPr lang="en-US" sz="1400" dirty="0">
                <a:solidFill>
                  <a:srgbClr val="00B050"/>
                </a:solidFill>
                <a:latin typeface="Times New Roman"/>
                <a:ea typeface="Times New Roman"/>
              </a:rPr>
              <a:t>- CD 79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B050"/>
                </a:solidFill>
                <a:latin typeface="Times New Roman"/>
                <a:ea typeface="Times New Roman"/>
              </a:rPr>
              <a:t>      - HLA </a:t>
            </a:r>
            <a:r>
              <a:rPr lang="en-US" sz="14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– DR         - CD 31</a:t>
            </a:r>
            <a:endParaRPr lang="en-US" sz="1200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A" sz="1200" dirty="0" smtClean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     - </a:t>
            </a:r>
            <a:r>
              <a:rPr lang="en-US" altLang="ar-SA" sz="1200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Wang Y, et al. Stem Cell </a:t>
            </a:r>
            <a:r>
              <a:rPr lang="en-US" altLang="ar-SA" sz="1200" dirty="0" err="1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altLang="ar-SA" sz="1200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2012                   </a:t>
            </a:r>
            <a:r>
              <a:rPr lang="en-US" altLang="ar-SA" sz="1200" dirty="0" smtClean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lang="en-US" altLang="ar-SA" sz="1200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altLang="ar-SA" sz="1200" dirty="0" err="1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Herberts</a:t>
            </a:r>
            <a:r>
              <a:rPr lang="en-US" altLang="ar-SA" sz="1200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CA, et al. J </a:t>
            </a:r>
            <a:r>
              <a:rPr lang="en-US" altLang="ar-SA" sz="1200" dirty="0" err="1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Transl</a:t>
            </a:r>
            <a:r>
              <a:rPr lang="en-US" altLang="ar-SA" sz="1200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Med 2011</a:t>
            </a:r>
            <a:endParaRPr lang="en-US" altLang="ar-SA" sz="1200" dirty="0">
              <a:solidFill>
                <a:prstClr val="black"/>
              </a:solidFill>
              <a:latin typeface="Century Schoolbook" panose="02040604050505020304" pitchFamily="18" charset="0"/>
              <a:cs typeface="Arial" pitchFamily="34" charset="0"/>
            </a:endParaRPr>
          </a:p>
          <a:p>
            <a:pPr marL="0" lvl="0" indent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A" sz="1200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     - Ra JC, et al. Stem Cell Dev 2011                      </a:t>
            </a:r>
            <a:r>
              <a:rPr lang="en-US" altLang="ar-SA" sz="1200" dirty="0" smtClean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en-US" altLang="ar-SA" sz="1200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- Wong RSY, et al. J Biomed </a:t>
            </a:r>
            <a:r>
              <a:rPr lang="en-US" altLang="ar-SA" sz="1200" dirty="0" err="1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Biotechnol</a:t>
            </a:r>
            <a:r>
              <a:rPr lang="en-US" altLang="ar-SA" sz="1200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2011 </a:t>
            </a:r>
            <a:endParaRPr lang="en-US" altLang="ar-SA" sz="1200" dirty="0">
              <a:solidFill>
                <a:prstClr val="black"/>
              </a:solidFill>
              <a:latin typeface="Century Schoolbook" panose="02040604050505020304" pitchFamily="18" charset="0"/>
              <a:cs typeface="Arial" pitchFamily="34" charset="0"/>
            </a:endParaRPr>
          </a:p>
          <a:p>
            <a:pPr marL="0" lvl="0" indent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A" sz="1200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     - Al-</a:t>
            </a:r>
            <a:r>
              <a:rPr lang="en-US" altLang="ar-SA" sz="1200" dirty="0" err="1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Anazi</a:t>
            </a:r>
            <a:r>
              <a:rPr lang="en-US" altLang="ar-SA" sz="1200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KA, et al. In-Tech 2015 [In Press</a:t>
            </a:r>
            <a:r>
              <a:rPr lang="en-US" altLang="ar-SA" sz="1200" dirty="0" smtClean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]                       - </a:t>
            </a:r>
            <a:r>
              <a:rPr lang="en-US" altLang="ar-SA" sz="1200" dirty="0" err="1" smtClean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Zomer</a:t>
            </a:r>
            <a:r>
              <a:rPr lang="en-US" altLang="ar-SA" sz="1200" dirty="0" smtClean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HD et al  Stem Cell </a:t>
            </a:r>
            <a:r>
              <a:rPr lang="en-US" altLang="ar-SA" sz="1200" dirty="0" err="1" smtClean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Clon</a:t>
            </a:r>
            <a:r>
              <a:rPr lang="en-US" altLang="ar-SA" sz="1200" dirty="0" smtClean="0">
                <a:solidFill>
                  <a:srgbClr val="0070C0"/>
                </a:solidFill>
                <a:latin typeface="Century Schoolbook" panose="02040604050505020304" pitchFamily="18" charset="0"/>
                <a:ea typeface="Times New Roman" pitchFamily="18" charset="0"/>
                <a:cs typeface="Arial" pitchFamily="34" charset="0"/>
              </a:rPr>
              <a:t>   2015 </a:t>
            </a:r>
            <a:endParaRPr lang="en-US" altLang="ar-SA" sz="1200" dirty="0">
              <a:solidFill>
                <a:prstClr val="black"/>
              </a:solidFill>
              <a:latin typeface="Century Schoolbook" panose="02040604050505020304" pitchFamily="18" charset="0"/>
              <a:cs typeface="Arial" pitchFamily="34" charset="0"/>
            </a:endParaRP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027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Clinical trials </a:t>
            </a:r>
            <a:r>
              <a:rPr lang="en-US" sz="3200" dirty="0" smtClean="0">
                <a:solidFill>
                  <a:schemeClr val="accent1"/>
                </a:solidFill>
              </a:rPr>
              <a:t>using MSCs</a:t>
            </a:r>
            <a:endParaRPr lang="ar-SA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470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2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Clinical diseases treated by MSCs; 2012</a:t>
            </a:r>
            <a:endParaRPr lang="ar-SA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8" y="838200"/>
            <a:ext cx="831016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8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/>
                <a:ea typeface="Times New Roman"/>
              </a:rPr>
              <a:t>Therapeutic indications of MSCs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1"/>
            <a:ext cx="8763000" cy="5181599"/>
          </a:xfrm>
        </p:spPr>
        <p:txBody>
          <a:bodyPr>
            <a:normAutofit fontScale="92500" lnSpcReduction="20000"/>
          </a:bodyPr>
          <a:lstStyle/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1- In stem cell transplantation: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     - Prevention &amp; Rx of graft versus host disease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     - Enhancement of engraftment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2- In cardiology; treatment of: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      - Coronary artery disease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      - Myocardial infarction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      - Dilated cardiomyopathy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3- Critical limb ischemia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4- Repair of skeletal tissues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5- Non-healing chronic wounds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6- Chronic spinal cord injuries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7- Liver injury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8- Regenerative medicine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9- Osteogenesis imperfecta 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10- Amyotrophic lateral sclerosis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11- Acute respiratory distress syndrome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12- Severe autoimmune disorders: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</a:rPr>
              <a:t>SLE, RA, MS &amp; systemic sclerosis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en-US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A" sz="1400" dirty="0" smtClean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     - </a:t>
            </a:r>
            <a:r>
              <a:rPr lang="en-US" altLang="ar-SA" sz="14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Wang Y, et al. Stem Cell </a:t>
            </a:r>
            <a:r>
              <a:rPr lang="en-US" altLang="ar-SA" sz="1400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altLang="ar-SA" sz="14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2012                    </a:t>
            </a:r>
            <a:r>
              <a:rPr lang="en-US" altLang="ar-SA" sz="1400" dirty="0" smtClean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en-US" altLang="ar-SA" sz="1400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Herberts</a:t>
            </a:r>
            <a:r>
              <a:rPr lang="en-US" altLang="ar-SA" sz="14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CA, et al. J </a:t>
            </a:r>
            <a:r>
              <a:rPr lang="en-US" altLang="ar-SA" sz="1400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Transl</a:t>
            </a:r>
            <a:r>
              <a:rPr lang="en-US" altLang="ar-SA" sz="14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Med 2011</a:t>
            </a:r>
            <a:endParaRPr lang="en-US" altLang="ar-SA" sz="1400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A" sz="14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     - Ra JC, et al. Stem Cell Dev 2011                      - Wong RSY, et al. J Biomed </a:t>
            </a:r>
            <a:r>
              <a:rPr lang="en-US" altLang="ar-SA" sz="1400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Biotechnol</a:t>
            </a:r>
            <a:r>
              <a:rPr lang="en-US" altLang="ar-SA" sz="14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2011 </a:t>
            </a:r>
            <a:endParaRPr lang="en-US" altLang="ar-SA" sz="1400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A" sz="14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     - Al-</a:t>
            </a:r>
            <a:r>
              <a:rPr lang="en-US" altLang="ar-SA" sz="1400" dirty="0" err="1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Anazi</a:t>
            </a:r>
            <a:r>
              <a:rPr lang="en-US" altLang="ar-SA" sz="14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itchFamily="18" charset="0"/>
                <a:cs typeface="Arial" pitchFamily="34" charset="0"/>
              </a:rPr>
              <a:t> KA, et al. In-Tech 2015 [In Press]</a:t>
            </a:r>
            <a:endParaRPr lang="en-US" altLang="ar-SA" sz="1400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10211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Times New Roman"/>
                <a:ea typeface="Times New Roman"/>
              </a:rPr>
              <a:t>Conclusions from experimental sepsis models &amp; human clinical trials </a:t>
            </a:r>
            <a:endParaRPr lang="ar-SA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9775"/>
            <a:ext cx="8534400" cy="481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3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804</Words>
  <Application>Microsoft Office PowerPoint</Application>
  <PresentationFormat>On-screen Show (4:3)</PresentationFormat>
  <Paragraphs>154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Topics to be covered</vt:lpstr>
      <vt:lpstr>Types of Stem Cells</vt:lpstr>
      <vt:lpstr>Sources of MSCs</vt:lpstr>
      <vt:lpstr>Distinguishing features of MSCs</vt:lpstr>
      <vt:lpstr>Clinical trials using MSCs</vt:lpstr>
      <vt:lpstr>Clinical diseases treated by MSCs; 2012</vt:lpstr>
      <vt:lpstr>Therapeutic indications of MSCs</vt:lpstr>
      <vt:lpstr>Conclusions from experimental sepsis models &amp; human clinical trials </vt:lpstr>
      <vt:lpstr>Conclusions continued</vt:lpstr>
      <vt:lpstr>Conclusions continued</vt:lpstr>
      <vt:lpstr>Accepted roles MSCs during infection</vt:lpstr>
      <vt:lpstr>MSCs in M. TB Infections</vt:lpstr>
      <vt:lpstr>Auto-MSCT in TB</vt:lpstr>
      <vt:lpstr>Auto-MSCT in TB continued</vt:lpstr>
      <vt:lpstr>MSCs in HSCT</vt:lpstr>
      <vt:lpstr>MSCs in HSCT continued</vt:lpstr>
      <vt:lpstr>Other Studies on MSCs in HSCT</vt:lpstr>
      <vt:lpstr>New data on GVHD </vt:lpstr>
      <vt:lpstr>MSCs and Viral Infections</vt:lpstr>
      <vt:lpstr>MSCs in HIV-1 infection</vt:lpstr>
      <vt:lpstr>Auto-BM-MSCs in Liver Failure due to Hepatitis B</vt:lpstr>
      <vt:lpstr>Tracking of Stem cells</vt:lpstr>
      <vt:lpstr>Tracking of stem cells continued</vt:lpstr>
      <vt:lpstr>Tracking of stem cells continued</vt:lpstr>
      <vt:lpstr>Conclusions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Jollie T. Francisco</dc:creator>
  <cp:lastModifiedBy>Abdul Hakeem</cp:lastModifiedBy>
  <cp:revision>39</cp:revision>
  <cp:lastPrinted>2015-10-28T17:28:46Z</cp:lastPrinted>
  <dcterms:created xsi:type="dcterms:W3CDTF">2013-03-04T10:58:21Z</dcterms:created>
  <dcterms:modified xsi:type="dcterms:W3CDTF">2015-10-29T08:57:34Z</dcterms:modified>
</cp:coreProperties>
</file>