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84" r:id="rId4"/>
  </p:sldMasterIdLst>
  <p:notesMasterIdLst>
    <p:notesMasterId r:id="rId31"/>
  </p:notesMasterIdLst>
  <p:sldIdLst>
    <p:sldId id="525" r:id="rId5"/>
    <p:sldId id="526" r:id="rId6"/>
    <p:sldId id="524" r:id="rId7"/>
    <p:sldId id="387" r:id="rId8"/>
    <p:sldId id="424" r:id="rId9"/>
    <p:sldId id="393" r:id="rId10"/>
    <p:sldId id="445" r:id="rId11"/>
    <p:sldId id="481" r:id="rId12"/>
    <p:sldId id="447" r:id="rId13"/>
    <p:sldId id="442" r:id="rId14"/>
    <p:sldId id="274" r:id="rId15"/>
    <p:sldId id="456" r:id="rId16"/>
    <p:sldId id="476" r:id="rId17"/>
    <p:sldId id="458" r:id="rId18"/>
    <p:sldId id="470" r:id="rId19"/>
    <p:sldId id="459" r:id="rId20"/>
    <p:sldId id="474" r:id="rId21"/>
    <p:sldId id="500" r:id="rId22"/>
    <p:sldId id="493" r:id="rId23"/>
    <p:sldId id="494" r:id="rId24"/>
    <p:sldId id="495" r:id="rId25"/>
    <p:sldId id="516" r:id="rId26"/>
    <p:sldId id="518" r:id="rId27"/>
    <p:sldId id="523" r:id="rId28"/>
    <p:sldId id="522" r:id="rId29"/>
    <p:sldId id="527"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00FF"/>
    <a:srgbClr val="00FFFF"/>
    <a:srgbClr val="0033CC"/>
    <a:srgbClr val="FFFFCC"/>
    <a:srgbClr val="CCFFFF"/>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56"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45280" y="0"/>
            <a:ext cx="3169920" cy="480060"/>
          </a:xfrm>
          <a:prstGeom prst="rect">
            <a:avLst/>
          </a:prstGeom>
        </p:spPr>
        <p:txBody>
          <a:bodyPr vert="horz" lIns="96661" tIns="48331" rIns="96661" bIns="48331" rtlCol="1"/>
          <a:lstStyle>
            <a:lvl1pPr algn="r">
              <a:defRPr sz="1300"/>
            </a:lvl1pPr>
          </a:lstStyle>
          <a:p>
            <a:endParaRPr lang="ar-SA"/>
          </a:p>
        </p:txBody>
      </p:sp>
      <p:sp>
        <p:nvSpPr>
          <p:cNvPr id="3" name="Date Placeholder 2"/>
          <p:cNvSpPr>
            <a:spLocks noGrp="1"/>
          </p:cNvSpPr>
          <p:nvPr>
            <p:ph type="dt" idx="1"/>
          </p:nvPr>
        </p:nvSpPr>
        <p:spPr>
          <a:xfrm>
            <a:off x="1694" y="0"/>
            <a:ext cx="3169920" cy="480060"/>
          </a:xfrm>
          <a:prstGeom prst="rect">
            <a:avLst/>
          </a:prstGeom>
        </p:spPr>
        <p:txBody>
          <a:bodyPr vert="horz" lIns="96661" tIns="48331" rIns="96661" bIns="48331" rtlCol="1"/>
          <a:lstStyle>
            <a:lvl1pPr algn="l">
              <a:defRPr sz="1300"/>
            </a:lvl1pPr>
          </a:lstStyle>
          <a:p>
            <a:fld id="{01355AAE-D89F-4390-B52B-EC7D3B57889F}" type="datetimeFigureOut">
              <a:rPr lang="ar-SA" smtClean="0"/>
              <a:pPr/>
              <a:t>10/12/1435</a:t>
            </a:fld>
            <a:endParaRPr lang="ar-S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1" anchor="ctr"/>
          <a:lstStyle/>
          <a:p>
            <a:endParaRPr lang="ar-S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4145280" y="9119474"/>
            <a:ext cx="3169920" cy="480060"/>
          </a:xfrm>
          <a:prstGeom prst="rect">
            <a:avLst/>
          </a:prstGeom>
        </p:spPr>
        <p:txBody>
          <a:bodyPr vert="horz" lIns="96661" tIns="48331" rIns="96661" bIns="48331" rtlCol="1" anchor="b"/>
          <a:lstStyle>
            <a:lvl1pPr algn="r">
              <a:defRPr sz="1300"/>
            </a:lvl1pPr>
          </a:lstStyle>
          <a:p>
            <a:endParaRPr lang="ar-SA"/>
          </a:p>
        </p:txBody>
      </p:sp>
      <p:sp>
        <p:nvSpPr>
          <p:cNvPr id="7" name="Slide Number Placeholder 6"/>
          <p:cNvSpPr>
            <a:spLocks noGrp="1"/>
          </p:cNvSpPr>
          <p:nvPr>
            <p:ph type="sldNum" sz="quarter" idx="5"/>
          </p:nvPr>
        </p:nvSpPr>
        <p:spPr>
          <a:xfrm>
            <a:off x="1694" y="9119474"/>
            <a:ext cx="3169920" cy="480060"/>
          </a:xfrm>
          <a:prstGeom prst="rect">
            <a:avLst/>
          </a:prstGeom>
        </p:spPr>
        <p:txBody>
          <a:bodyPr vert="horz" lIns="96661" tIns="48331" rIns="96661" bIns="48331" rtlCol="1" anchor="b"/>
          <a:lstStyle>
            <a:lvl1pPr algn="l">
              <a:defRPr sz="1300"/>
            </a:lvl1pPr>
          </a:lstStyle>
          <a:p>
            <a:fld id="{16A38AC9-ECBB-476A-A089-E1F88EF43470}"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3</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8</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a:t>
            </a:r>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10</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12</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13</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14</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15</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16</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38AC9-ECBB-476A-A089-E1F88EF43470}" type="slidenum">
              <a:rPr lang="ar-SA" smtClean="0"/>
              <a:pPr/>
              <a:t>17</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Click to edit Master title style</a:t>
            </a:r>
            <a:endParaRPr lang="ar-S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Click to edit Master title style</a:t>
            </a:r>
            <a:endParaRPr lang="ar-S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5" name="Date Placeholder 4"/>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7" name="Date Placeholder 6"/>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8" name="Footer Placeholder 7"/>
          <p:cNvSpPr>
            <a:spLocks noGrp="1"/>
          </p:cNvSpPr>
          <p:nvPr>
            <p:ph type="ftr" sz="quarter" idx="11"/>
          </p:nvPr>
        </p:nvSpPr>
        <p:spPr/>
        <p:txBody>
          <a:bodyPr/>
          <a:lstStyle/>
          <a:p>
            <a:endParaRPr lang="ar-SA">
              <a:solidFill>
                <a:prstClr val="white">
                  <a:tint val="75000"/>
                </a:prstClr>
              </a:solidFill>
            </a:endParaRPr>
          </a:p>
        </p:txBody>
      </p:sp>
      <p:sp>
        <p:nvSpPr>
          <p:cNvPr id="9" name="Slide Number Placeholder 8"/>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Date Placeholder 2"/>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4" name="Footer Placeholder 3"/>
          <p:cNvSpPr>
            <a:spLocks noGrp="1"/>
          </p:cNvSpPr>
          <p:nvPr>
            <p:ph type="ftr" sz="quarter" idx="11"/>
          </p:nvPr>
        </p:nvSpPr>
        <p:spPr/>
        <p:txBody>
          <a:bodyPr/>
          <a:lstStyle/>
          <a:p>
            <a:endParaRPr lang="ar-SA">
              <a:solidFill>
                <a:prstClr val="white">
                  <a:tint val="75000"/>
                </a:prstClr>
              </a:solidFill>
            </a:endParaRPr>
          </a:p>
        </p:txBody>
      </p:sp>
      <p:sp>
        <p:nvSpPr>
          <p:cNvPr id="5" name="Slide Number Placeholder 4"/>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3" name="Footer Placeholder 2"/>
          <p:cNvSpPr>
            <a:spLocks noGrp="1"/>
          </p:cNvSpPr>
          <p:nvPr>
            <p:ph type="ftr" sz="quarter" idx="11"/>
          </p:nvPr>
        </p:nvSpPr>
        <p:spPr/>
        <p:txBody>
          <a:bodyPr/>
          <a:lstStyle/>
          <a:p>
            <a:endParaRPr lang="ar-SA">
              <a:solidFill>
                <a:prstClr val="white">
                  <a:tint val="75000"/>
                </a:prstClr>
              </a:solidFill>
            </a:endParaRPr>
          </a:p>
        </p:txBody>
      </p:sp>
      <p:sp>
        <p:nvSpPr>
          <p:cNvPr id="4" name="Slide Number Placeholder 3"/>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10"/>
          </p:nvPr>
        </p:nvSpPr>
        <p:spPr/>
        <p:txBody>
          <a:body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5" name="Date Placeholder 4"/>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7" name="Date Placeholder 6"/>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ar-SA"/>
          </a:p>
        </p:txBody>
      </p:sp>
      <p:sp>
        <p:nvSpPr>
          <p:cNvPr id="3" name="Date Placeholder 2"/>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19136988-50DD-47D5-8D44-251B122D206A}" type="datetimeFigureOut">
              <a:rPr lang="ar-SA" smtClean="0"/>
              <a:pPr/>
              <a:t>10/12/1435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922BD0D-169D-4E79-8896-91849D654FE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36988-50DD-47D5-8D44-251B122D206A}" type="datetimeFigureOut">
              <a:rPr lang="ar-SA" smtClean="0"/>
              <a:pPr/>
              <a:t>10/12/1435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365CA-7C41-4AAA-A5F2-831B009CF974}" type="datetimeFigureOut">
              <a:rPr lang="en-US" smtClean="0">
                <a:solidFill>
                  <a:prstClr val="black">
                    <a:tint val="75000"/>
                  </a:prstClr>
                </a:solidFill>
              </a:rPr>
              <a:pPr/>
              <a:t>10/4/2014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B1830-4C7F-4362-99B0-BC0B50EC09D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ar-S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36988-50DD-47D5-8D44-251B122D206A}" type="datetimeFigureOut">
              <a:rPr lang="ar-SA" smtClean="0">
                <a:solidFill>
                  <a:prstClr val="white">
                    <a:tint val="75000"/>
                  </a:prstClr>
                </a:solidFill>
              </a:rPr>
              <a:pPr/>
              <a:t>10/12/1435</a:t>
            </a:fld>
            <a:endParaRPr lang="ar-S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ar-SA" smtClean="0">
                <a:solidFill>
                  <a:prstClr val="white">
                    <a:tint val="75000"/>
                  </a:prstClr>
                </a:solidFill>
              </a:rPr>
              <a:pPr/>
              <a:t>‹#›</a:t>
            </a:fld>
            <a:endParaRPr lang="ar-SA">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ksu.edu.sa/"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r.wikipedia.org/w/index.php?title=%D9%85%D9%84%D9%81:KSU_Logo_COLORED_PNGP-24.png&amp;filetimestamp=201006151032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9.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dirty="0"/>
          </a:p>
        </p:txBody>
      </p:sp>
      <p:sp>
        <p:nvSpPr>
          <p:cNvPr id="3" name="Content Placeholder 2"/>
          <p:cNvSpPr>
            <a:spLocks noGrp="1"/>
          </p:cNvSpPr>
          <p:nvPr>
            <p:ph idx="1"/>
          </p:nvPr>
        </p:nvSpPr>
        <p:spPr/>
        <p:txBody>
          <a:bodyPr>
            <a:normAutofit lnSpcReduction="10000"/>
          </a:bodyPr>
          <a:lstStyle/>
          <a:p>
            <a:pPr algn="l"/>
            <a:r>
              <a:rPr lang="en-US" dirty="0" smtClean="0"/>
              <a:t> </a:t>
            </a:r>
            <a:r>
              <a:rPr kumimoji="1" lang="en-US" sz="2000" dirty="0" smtClean="0">
                <a:solidFill>
                  <a:prstClr val="black"/>
                </a:solidFill>
              </a:rPr>
              <a:t>OMICS Group International is an amalgamation of </a:t>
            </a:r>
            <a:r>
              <a:rPr kumimoji="1" lang="en-US" sz="2000" dirty="0" smtClean="0">
                <a:solidFill>
                  <a:prstClr val="black"/>
                </a:solidFill>
                <a:hlinkClick r:id="rId2" tooltip="Open Access publications"/>
              </a:rPr>
              <a:t>Open Access publications</a:t>
            </a:r>
            <a:r>
              <a:rPr kumimoji="1" lang="en-US" sz="2000" dirty="0" smtClean="0">
                <a:solidFill>
                  <a:prstClr val="black"/>
                </a:solidFill>
              </a:rPr>
              <a:t> and worldwide international science conferences and events. Established in the year 2007 with the sole aim of making the information on Sciences and technology ‘Open Access’, OMICS Group publishes 400 online open access </a:t>
            </a:r>
            <a:r>
              <a:rPr kumimoji="1" lang="en-US" sz="2000" dirty="0" smtClean="0">
                <a:solidFill>
                  <a:prstClr val="black"/>
                </a:solidFill>
                <a:hlinkClick r:id="rId3" tooltip="scholarly journals"/>
              </a:rPr>
              <a:t>scholarly journals</a:t>
            </a:r>
            <a:r>
              <a:rPr kumimoji="1" lang="en-US" sz="2000" dirty="0" smtClean="0">
                <a:solidFill>
                  <a:prstClr val="black"/>
                </a:solidFill>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kumimoji="1" lang="en-US" sz="2000" dirty="0" smtClean="0">
                <a:solidFill>
                  <a:prstClr val="black"/>
                </a:solidFill>
                <a:hlinkClick r:id="rId4" tooltip="International conferences"/>
              </a:rPr>
              <a:t>International conferences</a:t>
            </a:r>
            <a:r>
              <a:rPr kumimoji="1" lang="en-US" sz="2000" dirty="0" smtClean="0">
                <a:solidFill>
                  <a:prstClr val="black"/>
                </a:solidFill>
              </a:rPr>
              <a:t> annually across the globe, where knowledge transfer takes place through debates, round table discussions, poster presentations, workshops, symposia and exhibitions</a:t>
            </a:r>
            <a:r>
              <a:rPr kumimoji="1" lang="en-US" sz="1800" dirty="0" smtClean="0">
                <a:solidFill>
                  <a:prstClr val="black"/>
                </a:solidFill>
              </a:rPr>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4282" y="2535035"/>
            <a:ext cx="8643998" cy="3108543"/>
          </a:xfrm>
          <a:prstGeom prst="rect">
            <a:avLst/>
          </a:prstGeom>
        </p:spPr>
        <p:txBody>
          <a:bodyPr wrap="square">
            <a:spAutoFit/>
          </a:bodyPr>
          <a:lstStyle/>
          <a:p>
            <a:pPr marL="0" lvl="1" algn="just">
              <a:buClr>
                <a:srgbClr val="FF0000"/>
              </a:buClr>
            </a:pPr>
            <a:r>
              <a:rPr lang="en-US" sz="2800" dirty="0" smtClean="0">
                <a:latin typeface="FrankRuehl" pitchFamily="34" charset="-79"/>
                <a:cs typeface="FrankRuehl" pitchFamily="34" charset="-79"/>
              </a:rPr>
              <a:t>a 2 </a:t>
            </a:r>
            <a:r>
              <a:rPr lang="en-US" sz="2800" dirty="0" err="1" smtClean="0">
                <a:latin typeface="FrankRuehl" pitchFamily="34" charset="-79"/>
                <a:cs typeface="FrankRuehl" pitchFamily="34" charset="-79"/>
              </a:rPr>
              <a:t>mL</a:t>
            </a:r>
            <a:r>
              <a:rPr lang="en-US" sz="2800" dirty="0" smtClean="0">
                <a:latin typeface="FrankRuehl" pitchFamily="34" charset="-79"/>
                <a:cs typeface="FrankRuehl" pitchFamily="34" charset="-79"/>
              </a:rPr>
              <a:t> daily dose for 60 days</a:t>
            </a:r>
          </a:p>
          <a:p>
            <a:pPr marL="0" lvl="1" algn="just">
              <a:buClr>
                <a:srgbClr val="FF0000"/>
              </a:buClr>
            </a:pPr>
            <a:endParaRPr lang="en-US" sz="2800" dirty="0" smtClean="0">
              <a:latin typeface="FrankRuehl" pitchFamily="34" charset="-79"/>
              <a:cs typeface="FrankRuehl" pitchFamily="34" charset="-79"/>
            </a:endParaRPr>
          </a:p>
          <a:p>
            <a:pPr marL="0" lvl="1" algn="just">
              <a:buClr>
                <a:srgbClr val="66FF33"/>
              </a:buClr>
              <a:buFont typeface="Wingdings" pitchFamily="2" charset="2"/>
              <a:buChar char="v"/>
            </a:pPr>
            <a:r>
              <a:rPr lang="en-US" sz="2800" dirty="0" smtClean="0">
                <a:latin typeface="FrankRuehl" pitchFamily="34" charset="-79"/>
                <a:cs typeface="FrankRuehl" pitchFamily="34" charset="-79"/>
              </a:rPr>
              <a:t>C group                                             H</a:t>
            </a:r>
            <a:r>
              <a:rPr lang="en-US" sz="2800" baseline="-25000" dirty="0" smtClean="0">
                <a:latin typeface="FrankRuehl" pitchFamily="34" charset="-79"/>
                <a:cs typeface="FrankRuehl" pitchFamily="34" charset="-79"/>
              </a:rPr>
              <a:t>2</a:t>
            </a:r>
            <a:r>
              <a:rPr lang="en-US" sz="2800" dirty="0" smtClean="0">
                <a:latin typeface="FrankRuehl" pitchFamily="34" charset="-79"/>
                <a:cs typeface="FrankRuehl" pitchFamily="34" charset="-79"/>
              </a:rPr>
              <a:t>O </a:t>
            </a:r>
          </a:p>
          <a:p>
            <a:pPr marL="0" lvl="1" algn="just">
              <a:buClr>
                <a:srgbClr val="66FF33"/>
              </a:buClr>
              <a:buFont typeface="Wingdings" pitchFamily="2" charset="2"/>
              <a:buChar char="v"/>
            </a:pPr>
            <a:r>
              <a:rPr lang="en-US" sz="2800" dirty="0" smtClean="0">
                <a:latin typeface="FrankRuehl" pitchFamily="34" charset="-79"/>
                <a:cs typeface="FrankRuehl" pitchFamily="34" charset="-79"/>
              </a:rPr>
              <a:t>D1 group                                           0.001 Kg</a:t>
            </a:r>
            <a:r>
              <a:rPr lang="en-US" sz="2800" baseline="30000" dirty="0" smtClean="0">
                <a:latin typeface="FrankRuehl" pitchFamily="34" charset="-79"/>
                <a:cs typeface="FrankRuehl" pitchFamily="34" charset="-79"/>
              </a:rPr>
              <a:t>-1</a:t>
            </a:r>
            <a:r>
              <a:rPr lang="en-US" sz="2800" dirty="0" smtClean="0">
                <a:latin typeface="FrankRuehl" pitchFamily="34" charset="-79"/>
                <a:cs typeface="FrankRuehl" pitchFamily="34" charset="-79"/>
              </a:rPr>
              <a:t> body weight</a:t>
            </a:r>
          </a:p>
          <a:p>
            <a:pPr marL="0" lvl="1" algn="just">
              <a:buClr>
                <a:srgbClr val="66FF33"/>
              </a:buClr>
              <a:buFont typeface="Wingdings" pitchFamily="2" charset="2"/>
              <a:buChar char="v"/>
            </a:pPr>
            <a:r>
              <a:rPr lang="en-US" sz="2800" dirty="0" smtClean="0">
                <a:latin typeface="FrankRuehl" pitchFamily="34" charset="-79"/>
                <a:cs typeface="FrankRuehl" pitchFamily="34" charset="-79"/>
              </a:rPr>
              <a:t>D2 group                                           0.002 Kg</a:t>
            </a:r>
            <a:r>
              <a:rPr lang="en-US" sz="2800" baseline="30000" dirty="0" smtClean="0">
                <a:latin typeface="FrankRuehl" pitchFamily="34" charset="-79"/>
                <a:cs typeface="FrankRuehl" pitchFamily="34" charset="-79"/>
              </a:rPr>
              <a:t>-1</a:t>
            </a:r>
            <a:r>
              <a:rPr lang="en-US" sz="2800" dirty="0" smtClean="0">
                <a:latin typeface="FrankRuehl" pitchFamily="34" charset="-79"/>
                <a:cs typeface="FrankRuehl" pitchFamily="34" charset="-79"/>
              </a:rPr>
              <a:t> body weight</a:t>
            </a:r>
          </a:p>
          <a:p>
            <a:pPr marL="0" lvl="1" algn="just">
              <a:buClr>
                <a:srgbClr val="66FF33"/>
              </a:buClr>
              <a:buFont typeface="Wingdings" pitchFamily="2" charset="2"/>
              <a:buChar char="v"/>
            </a:pPr>
            <a:r>
              <a:rPr lang="en-US" sz="2800" dirty="0" smtClean="0">
                <a:latin typeface="FrankRuehl" pitchFamily="34" charset="-79"/>
                <a:cs typeface="FrankRuehl" pitchFamily="34" charset="-79"/>
              </a:rPr>
              <a:t>All groups were allowed free access to water and food </a:t>
            </a:r>
          </a:p>
          <a:p>
            <a:pPr marL="0" lvl="1" algn="just">
              <a:buClr>
                <a:srgbClr val="66FF33"/>
              </a:buClr>
              <a:buFont typeface="Wingdings" pitchFamily="2" charset="2"/>
              <a:buChar char="v"/>
            </a:pPr>
            <a:r>
              <a:rPr lang="en-US" sz="2800" dirty="0" smtClean="0">
                <a:latin typeface="FrankRuehl" pitchFamily="34" charset="-79"/>
                <a:cs typeface="FrankRuehl" pitchFamily="34" charset="-79"/>
              </a:rPr>
              <a:t>D1 and D2 doses are water suspension of concrete dust</a:t>
            </a:r>
          </a:p>
        </p:txBody>
      </p:sp>
      <p:pic>
        <p:nvPicPr>
          <p:cNvPr id="4" name="عنصر نائب للمحتوى 3" descr="G:\صور تجربتي\DSC04069.JPG"/>
          <p:cNvPicPr>
            <a:picLocks/>
          </p:cNvPicPr>
          <p:nvPr/>
        </p:nvPicPr>
        <p:blipFill>
          <a:blip r:embed="rId3" cstate="print"/>
          <a:srcRect/>
          <a:stretch>
            <a:fillRect/>
          </a:stretch>
        </p:blipFill>
        <p:spPr bwMode="auto">
          <a:xfrm>
            <a:off x="3143241" y="142852"/>
            <a:ext cx="2428892"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500826" y="642918"/>
            <a:ext cx="2520242" cy="461665"/>
          </a:xfrm>
          <a:prstGeom prst="rect">
            <a:avLst/>
          </a:prstGeom>
        </p:spPr>
        <p:txBody>
          <a:bodyPr wrap="none">
            <a:spAutoFit/>
          </a:bodyPr>
          <a:lstStyle/>
          <a:p>
            <a:r>
              <a:rPr lang="en-US" sz="2400" i="1" dirty="0" err="1" smtClean="0">
                <a:latin typeface="FrankRuehl" pitchFamily="34" charset="-79"/>
                <a:cs typeface="FrankRuehl" pitchFamily="34" charset="-79"/>
              </a:rPr>
              <a:t>Rattus</a:t>
            </a:r>
            <a:r>
              <a:rPr lang="en-US" sz="2400" i="1" dirty="0" smtClean="0">
                <a:latin typeface="FrankRuehl" pitchFamily="34" charset="-79"/>
                <a:cs typeface="FrankRuehl" pitchFamily="34" charset="-79"/>
              </a:rPr>
              <a:t> </a:t>
            </a:r>
            <a:r>
              <a:rPr lang="en-US" sz="2400" i="1" dirty="0" err="1" smtClean="0">
                <a:latin typeface="FrankRuehl" pitchFamily="34" charset="-79"/>
                <a:cs typeface="FrankRuehl" pitchFamily="34" charset="-79"/>
              </a:rPr>
              <a:t>norvegicus</a:t>
            </a:r>
            <a:r>
              <a:rPr lang="en-US" sz="2400" dirty="0" smtClean="0"/>
              <a:t> </a:t>
            </a:r>
            <a:endParaRPr lang="en-US" sz="2400" dirty="0"/>
          </a:p>
        </p:txBody>
      </p:sp>
      <p:sp>
        <p:nvSpPr>
          <p:cNvPr id="6" name="Right Arrow 5"/>
          <p:cNvSpPr/>
          <p:nvPr/>
        </p:nvSpPr>
        <p:spPr>
          <a:xfrm>
            <a:off x="3214678" y="3929066"/>
            <a:ext cx="714380" cy="3571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24202" y="3500438"/>
            <a:ext cx="714380" cy="3571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224202" y="4357694"/>
            <a:ext cx="714380" cy="3571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705186" y="71414"/>
            <a:ext cx="367408" cy="523220"/>
          </a:xfrm>
          <a:prstGeom prst="rect">
            <a:avLst/>
          </a:prstGeom>
          <a:noFill/>
        </p:spPr>
        <p:txBody>
          <a:bodyPr wrap="none" rtlCol="0">
            <a:spAutoFit/>
          </a:bodyPr>
          <a:lstStyle/>
          <a:p>
            <a:r>
              <a:rPr lang="en-US" sz="2800" b="1" dirty="0" smtClean="0">
                <a:solidFill>
                  <a:srgbClr val="FF0000"/>
                </a:solidFill>
              </a:rPr>
              <a:t>8</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45768"/>
            <a:ext cx="2895344" cy="892552"/>
          </a:xfrm>
          <a:prstGeom prst="rect">
            <a:avLst/>
          </a:prstGeom>
        </p:spPr>
        <p:txBody>
          <a:bodyPr wrap="none">
            <a:spAutoFit/>
          </a:bodyPr>
          <a:lstStyle/>
          <a:p>
            <a:pPr algn="ctr"/>
            <a:r>
              <a:rPr lang="en-US" sz="2800" b="1" dirty="0" err="1" smtClean="0">
                <a:solidFill>
                  <a:srgbClr val="66FF33"/>
                </a:solidFill>
                <a:effectLst>
                  <a:outerShdw blurRad="38100" dist="38100" dir="2700000" algn="tl">
                    <a:srgbClr val="000000">
                      <a:alpha val="43137"/>
                    </a:srgbClr>
                  </a:outerShdw>
                </a:effectLst>
                <a:latin typeface="Baskerville Old Face" pitchFamily="18" charset="0"/>
              </a:rPr>
              <a:t>Cd</a:t>
            </a:r>
            <a:r>
              <a:rPr lang="en-US" sz="2800" b="1" dirty="0" smtClean="0">
                <a:solidFill>
                  <a:srgbClr val="66FF33"/>
                </a:solidFill>
                <a:effectLst>
                  <a:outerShdw blurRad="38100" dist="38100" dir="2700000" algn="tl">
                    <a:srgbClr val="000000">
                      <a:alpha val="43137"/>
                    </a:srgbClr>
                  </a:outerShdw>
                </a:effectLst>
                <a:latin typeface="Baskerville Old Face" pitchFamily="18" charset="0"/>
              </a:rPr>
              <a:t>, </a:t>
            </a:r>
            <a:r>
              <a:rPr lang="en-US" sz="2800" b="1" dirty="0" err="1" smtClean="0">
                <a:solidFill>
                  <a:srgbClr val="66FF33"/>
                </a:solidFill>
                <a:effectLst>
                  <a:outerShdw blurRad="38100" dist="38100" dir="2700000" algn="tl">
                    <a:srgbClr val="000000">
                      <a:alpha val="43137"/>
                    </a:srgbClr>
                  </a:outerShdw>
                </a:effectLst>
                <a:latin typeface="Baskerville Old Face" pitchFamily="18" charset="0"/>
              </a:rPr>
              <a:t>Pb</a:t>
            </a:r>
            <a:r>
              <a:rPr lang="en-US" sz="2800" b="1" dirty="0" smtClean="0">
                <a:solidFill>
                  <a:srgbClr val="66FF33"/>
                </a:solidFill>
                <a:effectLst>
                  <a:outerShdw blurRad="38100" dist="38100" dir="2700000" algn="tl">
                    <a:srgbClr val="000000">
                      <a:alpha val="43137"/>
                    </a:srgbClr>
                  </a:outerShdw>
                </a:effectLst>
                <a:latin typeface="Baskerville Old Face" pitchFamily="18" charset="0"/>
              </a:rPr>
              <a:t>, Cu and Zn</a:t>
            </a:r>
          </a:p>
          <a:p>
            <a:pPr algn="ctr"/>
            <a:r>
              <a:rPr lang="en-US" sz="2400" dirty="0" smtClean="0">
                <a:solidFill>
                  <a:srgbClr val="66FF33"/>
                </a:solidFill>
                <a:effectLst>
                  <a:outerShdw blurRad="38100" dist="38100" dir="2700000" algn="tl">
                    <a:srgbClr val="000000">
                      <a:alpha val="43137"/>
                    </a:srgbClr>
                  </a:outerShdw>
                </a:effectLst>
                <a:latin typeface="Baskerville Old Face" pitchFamily="18" charset="0"/>
              </a:rPr>
              <a:t>accumulation</a:t>
            </a:r>
            <a:endParaRPr lang="ar-SA" sz="2400" dirty="0">
              <a:solidFill>
                <a:srgbClr val="66FF33"/>
              </a:solidFill>
            </a:endParaRPr>
          </a:p>
        </p:txBody>
      </p:sp>
      <p:sp>
        <p:nvSpPr>
          <p:cNvPr id="3" name="Right Arrow 2"/>
          <p:cNvSpPr/>
          <p:nvPr/>
        </p:nvSpPr>
        <p:spPr>
          <a:xfrm rot="19494314">
            <a:off x="4028426" y="429744"/>
            <a:ext cx="50405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ight Arrow 3"/>
          <p:cNvSpPr/>
          <p:nvPr/>
        </p:nvSpPr>
        <p:spPr>
          <a:xfrm rot="2186484">
            <a:off x="4035456" y="1111434"/>
            <a:ext cx="50405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4748506" y="285728"/>
            <a:ext cx="793807"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liver</a:t>
            </a:r>
            <a:endParaRPr lang="ar-SA" sz="2800" dirty="0"/>
          </a:p>
        </p:txBody>
      </p:sp>
      <p:sp>
        <p:nvSpPr>
          <p:cNvPr id="6" name="Rectangle 5"/>
          <p:cNvSpPr/>
          <p:nvPr/>
        </p:nvSpPr>
        <p:spPr>
          <a:xfrm>
            <a:off x="4676498" y="1005808"/>
            <a:ext cx="1138453"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kidney</a:t>
            </a:r>
            <a:endParaRPr lang="ar-SA" sz="2800" dirty="0"/>
          </a:p>
        </p:txBody>
      </p:sp>
      <p:sp>
        <p:nvSpPr>
          <p:cNvPr id="7" name="Rectangle 6"/>
          <p:cNvSpPr/>
          <p:nvPr/>
        </p:nvSpPr>
        <p:spPr>
          <a:xfrm>
            <a:off x="531384" y="2285992"/>
            <a:ext cx="1824538" cy="523220"/>
          </a:xfrm>
          <a:prstGeom prst="rect">
            <a:avLst/>
          </a:prstGeom>
        </p:spPr>
        <p:txBody>
          <a:bodyPr wrap="none">
            <a:spAutoFit/>
          </a:bodyPr>
          <a:lstStyle/>
          <a:p>
            <a:r>
              <a:rPr lang="en-US" sz="2800" b="1" dirty="0" err="1" smtClean="0">
                <a:solidFill>
                  <a:srgbClr val="66FF33"/>
                </a:solidFill>
                <a:effectLst>
                  <a:outerShdw blurRad="38100" dist="38100" dir="2700000" algn="tl">
                    <a:srgbClr val="000000">
                      <a:alpha val="43137"/>
                    </a:srgbClr>
                  </a:outerShdw>
                </a:effectLst>
                <a:latin typeface="Baskerville Old Face" pitchFamily="18" charset="0"/>
              </a:rPr>
              <a:t>Hemogram</a:t>
            </a:r>
            <a:endParaRPr lang="ar-SA" sz="2800" b="1" dirty="0">
              <a:solidFill>
                <a:srgbClr val="66FF33"/>
              </a:solidFill>
            </a:endParaRPr>
          </a:p>
        </p:txBody>
      </p:sp>
      <p:sp>
        <p:nvSpPr>
          <p:cNvPr id="8" name="Right Arrow 7"/>
          <p:cNvSpPr/>
          <p:nvPr/>
        </p:nvSpPr>
        <p:spPr>
          <a:xfrm rot="19494314">
            <a:off x="2652587" y="2192648"/>
            <a:ext cx="50405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ight Arrow 8"/>
          <p:cNvSpPr/>
          <p:nvPr/>
        </p:nvSpPr>
        <p:spPr>
          <a:xfrm rot="2186484">
            <a:off x="2653244" y="2698543"/>
            <a:ext cx="50405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9"/>
          <p:cNvSpPr/>
          <p:nvPr/>
        </p:nvSpPr>
        <p:spPr>
          <a:xfrm>
            <a:off x="3236338" y="2085928"/>
            <a:ext cx="3336170"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Red blood cell indices</a:t>
            </a:r>
            <a:endParaRPr lang="ar-SA" sz="2800" dirty="0"/>
          </a:p>
        </p:txBody>
      </p:sp>
      <p:sp>
        <p:nvSpPr>
          <p:cNvPr id="11" name="Rectangle 10"/>
          <p:cNvSpPr/>
          <p:nvPr/>
        </p:nvSpPr>
        <p:spPr>
          <a:xfrm>
            <a:off x="3236338" y="2661992"/>
            <a:ext cx="1696298" cy="523220"/>
          </a:xfrm>
          <a:prstGeom prst="rect">
            <a:avLst/>
          </a:prstGeom>
        </p:spPr>
        <p:txBody>
          <a:bodyPr wrap="none">
            <a:spAutoFit/>
          </a:bodyPr>
          <a:lstStyle/>
          <a:p>
            <a:r>
              <a:rPr lang="en-US" sz="2800" dirty="0" err="1" smtClean="0">
                <a:effectLst>
                  <a:outerShdw blurRad="38100" dist="38100" dir="2700000" algn="tl">
                    <a:srgbClr val="000000">
                      <a:alpha val="43137"/>
                    </a:srgbClr>
                  </a:outerShdw>
                </a:effectLst>
                <a:latin typeface="Baskerville Old Face" pitchFamily="18" charset="0"/>
              </a:rPr>
              <a:t>leukogram</a:t>
            </a:r>
            <a:endParaRPr lang="ar-SA" sz="2800" dirty="0"/>
          </a:p>
        </p:txBody>
      </p:sp>
      <p:sp>
        <p:nvSpPr>
          <p:cNvPr id="12" name="Rectangle 11"/>
          <p:cNvSpPr/>
          <p:nvPr/>
        </p:nvSpPr>
        <p:spPr>
          <a:xfrm>
            <a:off x="531384" y="3814120"/>
            <a:ext cx="2191626" cy="523220"/>
          </a:xfrm>
          <a:prstGeom prst="rect">
            <a:avLst/>
          </a:prstGeom>
        </p:spPr>
        <p:txBody>
          <a:bodyPr wrap="none">
            <a:spAutoFit/>
          </a:bodyPr>
          <a:lstStyle/>
          <a:p>
            <a:r>
              <a:rPr lang="en-US" sz="2800" b="1" dirty="0" smtClean="0">
                <a:solidFill>
                  <a:srgbClr val="66FF33"/>
                </a:solidFill>
                <a:effectLst>
                  <a:outerShdw blurRad="38100" dist="38100" dir="2700000" algn="tl">
                    <a:srgbClr val="000000">
                      <a:alpha val="43137"/>
                    </a:srgbClr>
                  </a:outerShdw>
                </a:effectLst>
                <a:latin typeface="Baskerville Old Face" pitchFamily="18" charset="0"/>
              </a:rPr>
              <a:t>Liver function</a:t>
            </a:r>
            <a:endParaRPr lang="ar-SA" sz="2800" b="1" dirty="0">
              <a:solidFill>
                <a:srgbClr val="66FF33"/>
              </a:solidFill>
            </a:endParaRPr>
          </a:p>
        </p:txBody>
      </p:sp>
      <p:sp>
        <p:nvSpPr>
          <p:cNvPr id="18" name="Right Arrow 17"/>
          <p:cNvSpPr/>
          <p:nvPr/>
        </p:nvSpPr>
        <p:spPr>
          <a:xfrm rot="19494314">
            <a:off x="4180826" y="3626584"/>
            <a:ext cx="50405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Rectangle 18"/>
          <p:cNvSpPr/>
          <p:nvPr/>
        </p:nvSpPr>
        <p:spPr>
          <a:xfrm>
            <a:off x="4746226" y="3449520"/>
            <a:ext cx="899605"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ALT</a:t>
            </a:r>
            <a:endParaRPr lang="ar-SA" sz="2800" dirty="0"/>
          </a:p>
        </p:txBody>
      </p:sp>
      <p:sp>
        <p:nvSpPr>
          <p:cNvPr id="20" name="Right Arrow 19"/>
          <p:cNvSpPr/>
          <p:nvPr/>
        </p:nvSpPr>
        <p:spPr>
          <a:xfrm>
            <a:off x="4174722" y="4017604"/>
            <a:ext cx="520232"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Rectangle 20"/>
          <p:cNvSpPr/>
          <p:nvPr/>
        </p:nvSpPr>
        <p:spPr>
          <a:xfrm>
            <a:off x="4746226" y="3926432"/>
            <a:ext cx="899605"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AST</a:t>
            </a:r>
            <a:endParaRPr lang="ar-SA" sz="2800" dirty="0"/>
          </a:p>
        </p:txBody>
      </p:sp>
      <p:sp>
        <p:nvSpPr>
          <p:cNvPr id="24" name="Right Arrow 23"/>
          <p:cNvSpPr/>
          <p:nvPr/>
        </p:nvSpPr>
        <p:spPr>
          <a:xfrm rot="2186484">
            <a:off x="4163132" y="4410205"/>
            <a:ext cx="50405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Rectangle 24"/>
          <p:cNvSpPr/>
          <p:nvPr/>
        </p:nvSpPr>
        <p:spPr>
          <a:xfrm>
            <a:off x="4716016" y="4426498"/>
            <a:ext cx="861133"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ALP</a:t>
            </a:r>
            <a:endParaRPr lang="ar-SA" sz="2800" dirty="0"/>
          </a:p>
        </p:txBody>
      </p:sp>
      <p:sp>
        <p:nvSpPr>
          <p:cNvPr id="26" name="Rectangle 25"/>
          <p:cNvSpPr/>
          <p:nvPr/>
        </p:nvSpPr>
        <p:spPr>
          <a:xfrm>
            <a:off x="531384" y="5157192"/>
            <a:ext cx="2162772" cy="523220"/>
          </a:xfrm>
          <a:prstGeom prst="rect">
            <a:avLst/>
          </a:prstGeom>
        </p:spPr>
        <p:txBody>
          <a:bodyPr wrap="none">
            <a:spAutoFit/>
          </a:bodyPr>
          <a:lstStyle/>
          <a:p>
            <a:r>
              <a:rPr lang="en-US" sz="2800" b="1" dirty="0" smtClean="0">
                <a:solidFill>
                  <a:srgbClr val="66FF33"/>
                </a:solidFill>
                <a:effectLst>
                  <a:outerShdw blurRad="38100" dist="38100" dir="2700000" algn="tl">
                    <a:srgbClr val="000000">
                      <a:alpha val="43137"/>
                    </a:srgbClr>
                  </a:outerShdw>
                </a:effectLst>
                <a:latin typeface="Baskerville Old Face" pitchFamily="18" charset="0"/>
              </a:rPr>
              <a:t>DNA damage</a:t>
            </a:r>
            <a:endParaRPr lang="ar-SA" sz="2800" b="1" dirty="0">
              <a:solidFill>
                <a:srgbClr val="66FF33"/>
              </a:solidFill>
            </a:endParaRPr>
          </a:p>
        </p:txBody>
      </p:sp>
      <p:sp>
        <p:nvSpPr>
          <p:cNvPr id="27" name="Right Arrow 26"/>
          <p:cNvSpPr/>
          <p:nvPr/>
        </p:nvSpPr>
        <p:spPr>
          <a:xfrm>
            <a:off x="4174722" y="5232050"/>
            <a:ext cx="520232"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Rectangle 27"/>
          <p:cNvSpPr/>
          <p:nvPr/>
        </p:nvSpPr>
        <p:spPr>
          <a:xfrm>
            <a:off x="4817664" y="5140878"/>
            <a:ext cx="3849131"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Baskerville Old Face" pitchFamily="18" charset="0"/>
              </a:rPr>
              <a:t>Liver DNA concentration</a:t>
            </a:r>
            <a:endParaRPr lang="ar-SA" sz="2800" dirty="0"/>
          </a:p>
        </p:txBody>
      </p:sp>
      <p:sp>
        <p:nvSpPr>
          <p:cNvPr id="23" name="TextBox 22"/>
          <p:cNvSpPr txBox="1"/>
          <p:nvPr/>
        </p:nvSpPr>
        <p:spPr>
          <a:xfrm>
            <a:off x="8501090" y="71414"/>
            <a:ext cx="367408" cy="523220"/>
          </a:xfrm>
          <a:prstGeom prst="rect">
            <a:avLst/>
          </a:prstGeom>
          <a:noFill/>
        </p:spPr>
        <p:txBody>
          <a:bodyPr wrap="none" rtlCol="0">
            <a:spAutoFit/>
          </a:bodyPr>
          <a:lstStyle/>
          <a:p>
            <a:r>
              <a:rPr lang="en-US" sz="2800" b="1" dirty="0" smtClean="0">
                <a:solidFill>
                  <a:srgbClr val="FF0000"/>
                </a:solidFill>
              </a:rPr>
              <a:t>9</a:t>
            </a:r>
            <a:endParaRPr lang="en-US" sz="2800" b="1" dirty="0">
              <a:solidFill>
                <a:srgbClr val="FF0000"/>
              </a:solidFill>
            </a:endParaRPr>
          </a:p>
        </p:txBody>
      </p:sp>
      <p:sp>
        <p:nvSpPr>
          <p:cNvPr id="29" name="Rectangle 28"/>
          <p:cNvSpPr/>
          <p:nvPr/>
        </p:nvSpPr>
        <p:spPr>
          <a:xfrm>
            <a:off x="6643702" y="2428868"/>
            <a:ext cx="1857387" cy="923330"/>
          </a:xfrm>
          <a:prstGeom prst="rect">
            <a:avLst/>
          </a:prstGeom>
        </p:spPr>
        <p:txBody>
          <a:bodyPr wrap="square">
            <a:spAutoFit/>
          </a:bodyPr>
          <a:lstStyle/>
          <a:p>
            <a:r>
              <a:rPr lang="en-GB" i="1" dirty="0" smtClean="0">
                <a:solidFill>
                  <a:srgbClr val="00FFFF"/>
                </a:solidFill>
              </a:rPr>
              <a:t>Beckman Coulter </a:t>
            </a:r>
            <a:r>
              <a:rPr lang="en-GB" dirty="0" err="1" smtClean="0">
                <a:solidFill>
                  <a:srgbClr val="00FFFF"/>
                </a:solidFill>
              </a:rPr>
              <a:t>Hematology</a:t>
            </a:r>
            <a:r>
              <a:rPr lang="en-GB" dirty="0" smtClean="0">
                <a:solidFill>
                  <a:srgbClr val="00FFFF"/>
                </a:solidFill>
              </a:rPr>
              <a:t> Analyzer</a:t>
            </a:r>
            <a:endParaRPr lang="en-US" dirty="0">
              <a:solidFill>
                <a:srgbClr val="00FFFF"/>
              </a:solidFill>
            </a:endParaRPr>
          </a:p>
        </p:txBody>
      </p:sp>
      <p:sp>
        <p:nvSpPr>
          <p:cNvPr id="30" name="Rectangle 29"/>
          <p:cNvSpPr/>
          <p:nvPr/>
        </p:nvSpPr>
        <p:spPr>
          <a:xfrm>
            <a:off x="6643702" y="357166"/>
            <a:ext cx="1714512" cy="923330"/>
          </a:xfrm>
          <a:prstGeom prst="rect">
            <a:avLst/>
          </a:prstGeom>
        </p:spPr>
        <p:txBody>
          <a:bodyPr wrap="square">
            <a:spAutoFit/>
          </a:bodyPr>
          <a:lstStyle/>
          <a:p>
            <a:r>
              <a:rPr lang="en-US" i="1" dirty="0" smtClean="0">
                <a:solidFill>
                  <a:srgbClr val="00FFFF"/>
                </a:solidFill>
              </a:rPr>
              <a:t>Varian Atomic Absorption Spectrometer</a:t>
            </a:r>
            <a:endParaRPr lang="en-US" dirty="0"/>
          </a:p>
        </p:txBody>
      </p:sp>
      <p:sp>
        <p:nvSpPr>
          <p:cNvPr id="31" name="Rectangle 30"/>
          <p:cNvSpPr/>
          <p:nvPr/>
        </p:nvSpPr>
        <p:spPr>
          <a:xfrm>
            <a:off x="6643702" y="4071942"/>
            <a:ext cx="2158540" cy="369332"/>
          </a:xfrm>
          <a:prstGeom prst="rect">
            <a:avLst/>
          </a:prstGeom>
        </p:spPr>
        <p:txBody>
          <a:bodyPr wrap="none">
            <a:spAutoFit/>
          </a:bodyPr>
          <a:lstStyle/>
          <a:p>
            <a:r>
              <a:rPr lang="en-US" i="1" dirty="0" err="1" smtClean="0">
                <a:solidFill>
                  <a:srgbClr val="00FFFF"/>
                </a:solidFill>
              </a:rPr>
              <a:t>cobas</a:t>
            </a:r>
            <a:r>
              <a:rPr lang="en-US" i="1" dirty="0" smtClean="0">
                <a:solidFill>
                  <a:srgbClr val="00FFFF"/>
                </a:solidFill>
              </a:rPr>
              <a:t> c 311</a:t>
            </a:r>
            <a:r>
              <a:rPr lang="en-US" dirty="0" smtClean="0">
                <a:solidFill>
                  <a:srgbClr val="00FFFF"/>
                </a:solidFill>
              </a:rPr>
              <a:t> analyzer</a:t>
            </a:r>
            <a:r>
              <a:rPr lang="en-US" dirty="0" smtClean="0">
                <a:solidFill>
                  <a:srgbClr val="00FFFF"/>
                </a:solidFill>
                <a:latin typeface="FrankRuehl" pitchFamily="34" charset="-79"/>
                <a:cs typeface="FrankRuehl" pitchFamily="34" charset="-79"/>
              </a:rPr>
              <a:t> </a:t>
            </a:r>
            <a:endParaRPr lang="en-US" dirty="0"/>
          </a:p>
        </p:txBody>
      </p:sp>
      <p:sp>
        <p:nvSpPr>
          <p:cNvPr id="33" name="Rectangle 32"/>
          <p:cNvSpPr/>
          <p:nvPr/>
        </p:nvSpPr>
        <p:spPr>
          <a:xfrm>
            <a:off x="6509351" y="5715016"/>
            <a:ext cx="2206053" cy="369332"/>
          </a:xfrm>
          <a:prstGeom prst="rect">
            <a:avLst/>
          </a:prstGeom>
        </p:spPr>
        <p:txBody>
          <a:bodyPr wrap="none">
            <a:spAutoFit/>
          </a:bodyPr>
          <a:lstStyle/>
          <a:p>
            <a:r>
              <a:rPr lang="en-US" dirty="0" err="1" smtClean="0">
                <a:solidFill>
                  <a:srgbClr val="00FFFF"/>
                </a:solidFill>
                <a:cs typeface="FrankRuehl" pitchFamily="34" charset="-79"/>
              </a:rPr>
              <a:t>QIAamp</a:t>
            </a:r>
            <a:r>
              <a:rPr lang="en-US" dirty="0" smtClean="0">
                <a:solidFill>
                  <a:srgbClr val="00FFFF"/>
                </a:solidFill>
                <a:cs typeface="FrankRuehl" pitchFamily="34" charset="-79"/>
              </a:rPr>
              <a:t> DNA Mini Kit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1090" y="71414"/>
            <a:ext cx="550151" cy="523220"/>
          </a:xfrm>
          <a:prstGeom prst="rect">
            <a:avLst/>
          </a:prstGeom>
          <a:noFill/>
        </p:spPr>
        <p:txBody>
          <a:bodyPr wrap="none" rtlCol="0">
            <a:spAutoFit/>
          </a:bodyPr>
          <a:lstStyle/>
          <a:p>
            <a:r>
              <a:rPr lang="en-US" sz="2800" b="1" dirty="0" smtClean="0">
                <a:solidFill>
                  <a:srgbClr val="FF0000"/>
                </a:solidFill>
              </a:rPr>
              <a:t>10</a:t>
            </a:r>
            <a:endParaRPr lang="en-US" sz="2800" b="1" dirty="0">
              <a:solidFill>
                <a:srgbClr val="FF0000"/>
              </a:solidFill>
            </a:endParaRPr>
          </a:p>
        </p:txBody>
      </p:sp>
      <p:sp>
        <p:nvSpPr>
          <p:cNvPr id="4" name="عنوان 1"/>
          <p:cNvSpPr txBox="1">
            <a:spLocks/>
          </p:cNvSpPr>
          <p:nvPr/>
        </p:nvSpPr>
        <p:spPr>
          <a:xfrm>
            <a:off x="142844" y="5214950"/>
            <a:ext cx="8858280" cy="1357322"/>
          </a:xfrm>
          <a:prstGeom prst="rect">
            <a:avLst/>
          </a:prstGeom>
          <a:effectLst>
            <a:outerShdw blurRad="50800" dist="50800" dir="5400000" algn="ctr" rotWithShape="0">
              <a:schemeClr val="bg1"/>
            </a:outerShdw>
          </a:effectLst>
        </p:spPr>
        <p:txBody>
          <a:bodyPr vert="horz" lIns="91440" tIns="45720" rIns="91440" bIns="45720" rtlCol="0" anchor="ctr">
            <a:noAutofit/>
          </a:bodyPr>
          <a:lstStyle/>
          <a:p>
            <a:pPr lvl="0" algn="ctr">
              <a:spcBef>
                <a:spcPct val="0"/>
              </a:spcBef>
            </a:pP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Mean ± SE </a:t>
            </a:r>
            <a:r>
              <a:rPr kumimoji="0" lang="en-US" sz="2400" b="0" i="0"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Cd</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concentrations (µg g¯</a:t>
            </a:r>
            <a:r>
              <a:rPr kumimoji="0" lang="en-US" sz="2400" b="0" i="0" u="none" strike="noStrike" kern="1200" cap="none" spc="0" normalizeH="0" baseline="3000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1</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in the liver  and kidney of male and female rats (</a:t>
            </a:r>
            <a:r>
              <a:rPr kumimoji="0" lang="en-US" sz="2400" b="0" i="1"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R.  </a:t>
            </a:r>
            <a:r>
              <a:rPr kumimoji="0" lang="en-US" sz="2400" b="0" i="1"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norvegicus</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a:t>
            </a:r>
            <a:endParaRPr lang="en-US" sz="2400" dirty="0" smtClean="0">
              <a:effectLst>
                <a:outerShdw blurRad="38100" dist="38100" dir="2700000" algn="tl">
                  <a:srgbClr val="000000">
                    <a:alpha val="43137"/>
                  </a:srgbClr>
                </a:outerShdw>
              </a:effectLst>
              <a:latin typeface="FrankRuehl" pitchFamily="34" charset="-79"/>
              <a:cs typeface="FrankRuehl" pitchFamily="34" charset="-79"/>
            </a:endParaRPr>
          </a:p>
        </p:txBody>
      </p:sp>
      <p:pic>
        <p:nvPicPr>
          <p:cNvPr id="5" name="Picture 7"/>
          <p:cNvPicPr>
            <a:picLocks/>
          </p:cNvPicPr>
          <p:nvPr/>
        </p:nvPicPr>
        <p:blipFill>
          <a:blip r:embed="rId3" cstate="print"/>
          <a:srcRect/>
          <a:stretch>
            <a:fillRect/>
          </a:stretch>
        </p:blipFill>
        <p:spPr bwMode="auto">
          <a:xfrm>
            <a:off x="642910" y="1571612"/>
            <a:ext cx="3710014" cy="3643338"/>
          </a:xfrm>
          <a:prstGeom prst="rect">
            <a:avLst/>
          </a:prstGeom>
          <a:noFill/>
          <a:ln w="9525">
            <a:noFill/>
            <a:miter lim="800000"/>
            <a:headEnd/>
            <a:tailEnd/>
          </a:ln>
        </p:spPr>
      </p:pic>
      <p:pic>
        <p:nvPicPr>
          <p:cNvPr id="6" name="Picture 8"/>
          <p:cNvPicPr>
            <a:picLocks/>
          </p:cNvPicPr>
          <p:nvPr/>
        </p:nvPicPr>
        <p:blipFill>
          <a:blip r:embed="rId4" cstate="print"/>
          <a:srcRect/>
          <a:stretch>
            <a:fillRect/>
          </a:stretch>
        </p:blipFill>
        <p:spPr bwMode="auto">
          <a:xfrm>
            <a:off x="4929190" y="1571612"/>
            <a:ext cx="3614734" cy="3643338"/>
          </a:xfrm>
          <a:prstGeom prst="rect">
            <a:avLst/>
          </a:prstGeom>
          <a:noFill/>
          <a:ln w="9525">
            <a:noFill/>
            <a:miter lim="800000"/>
            <a:headEnd/>
            <a:tailEnd/>
          </a:ln>
        </p:spPr>
      </p:pic>
      <p:sp>
        <p:nvSpPr>
          <p:cNvPr id="7" name="TextBox 6"/>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Cd</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accumulation in the liver and kidneys of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1090" y="71414"/>
            <a:ext cx="550151" cy="523220"/>
          </a:xfrm>
          <a:prstGeom prst="rect">
            <a:avLst/>
          </a:prstGeom>
          <a:noFill/>
        </p:spPr>
        <p:txBody>
          <a:bodyPr wrap="none" rtlCol="0">
            <a:spAutoFit/>
          </a:bodyPr>
          <a:lstStyle/>
          <a:p>
            <a:r>
              <a:rPr lang="en-US" sz="2800" b="1" dirty="0" smtClean="0">
                <a:solidFill>
                  <a:srgbClr val="FF0000"/>
                </a:solidFill>
              </a:rPr>
              <a:t>11</a:t>
            </a:r>
            <a:endParaRPr lang="en-US" sz="2800" b="1" dirty="0">
              <a:solidFill>
                <a:srgbClr val="FF0000"/>
              </a:solidFill>
            </a:endParaRPr>
          </a:p>
        </p:txBody>
      </p:sp>
      <p:pic>
        <p:nvPicPr>
          <p:cNvPr id="8" name="Picture 5"/>
          <p:cNvPicPr>
            <a:picLocks/>
          </p:cNvPicPr>
          <p:nvPr/>
        </p:nvPicPr>
        <p:blipFill>
          <a:blip r:embed="rId3" cstate="print"/>
          <a:srcRect/>
          <a:stretch>
            <a:fillRect/>
          </a:stretch>
        </p:blipFill>
        <p:spPr bwMode="auto">
          <a:xfrm>
            <a:off x="1000100" y="1357298"/>
            <a:ext cx="3357586" cy="3643338"/>
          </a:xfrm>
          <a:prstGeom prst="rect">
            <a:avLst/>
          </a:prstGeom>
          <a:noFill/>
          <a:ln w="9525">
            <a:noFill/>
            <a:miter lim="800000"/>
            <a:headEnd/>
            <a:tailEnd/>
          </a:ln>
        </p:spPr>
      </p:pic>
      <p:pic>
        <p:nvPicPr>
          <p:cNvPr id="9" name="Picture 6"/>
          <p:cNvPicPr>
            <a:picLocks/>
          </p:cNvPicPr>
          <p:nvPr/>
        </p:nvPicPr>
        <p:blipFill>
          <a:blip r:embed="rId4" cstate="print"/>
          <a:srcRect/>
          <a:stretch>
            <a:fillRect/>
          </a:stretch>
        </p:blipFill>
        <p:spPr bwMode="auto">
          <a:xfrm>
            <a:off x="4714876" y="1357298"/>
            <a:ext cx="3357586" cy="3643338"/>
          </a:xfrm>
          <a:prstGeom prst="rect">
            <a:avLst/>
          </a:prstGeom>
          <a:noFill/>
          <a:ln w="9525">
            <a:noFill/>
            <a:miter lim="800000"/>
            <a:headEnd/>
            <a:tailEnd/>
          </a:ln>
        </p:spPr>
      </p:pic>
      <p:sp>
        <p:nvSpPr>
          <p:cNvPr id="10" name="عنوان 1"/>
          <p:cNvSpPr txBox="1">
            <a:spLocks/>
          </p:cNvSpPr>
          <p:nvPr/>
        </p:nvSpPr>
        <p:spPr>
          <a:xfrm>
            <a:off x="142876" y="5214950"/>
            <a:ext cx="8858280" cy="1143008"/>
          </a:xfrm>
          <a:prstGeom prst="rect">
            <a:avLst/>
          </a:prstGeom>
          <a:effectLst>
            <a:outerShdw blurRad="50800" dist="50800" dir="5400000" algn="ctr" rotWithShape="0">
              <a:schemeClr val="bg1"/>
            </a:outerShdw>
          </a:effectLst>
        </p:spPr>
        <p:txBody>
          <a:bodyPr vert="horz" lIns="91440" tIns="45720" rIns="91440" bIns="45720" rtlCol="0" anchor="ctr">
            <a:noAutofit/>
          </a:bodyPr>
          <a:lstStyle/>
          <a:p>
            <a:pPr lvl="0" algn="ctr">
              <a:spcBef>
                <a:spcPct val="0"/>
              </a:spcBef>
              <a:defRPr/>
            </a:pP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Mean ± SE </a:t>
            </a:r>
            <a:r>
              <a:rPr kumimoji="0" lang="en-US" sz="2400" b="0" i="0"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Pb</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concentrations (µg g¯</a:t>
            </a:r>
            <a:r>
              <a:rPr kumimoji="0" lang="en-US" sz="2400" b="0" i="0" u="none" strike="noStrike" kern="1200" cap="none" spc="0" normalizeH="0" baseline="3000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1</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in the liver  and kidney of male and female rats (</a:t>
            </a:r>
            <a:r>
              <a:rPr kumimoji="0" lang="en-US" sz="2400" b="0" i="1"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R.  </a:t>
            </a:r>
            <a:r>
              <a:rPr kumimoji="0" lang="en-US" sz="2400" b="0" i="1"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norvegicus</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a:t>
            </a:r>
            <a:endParaRPr lang="en-US" sz="2400" dirty="0" smtClean="0">
              <a:effectLst>
                <a:outerShdw blurRad="38100" dist="38100" dir="2700000" algn="tl">
                  <a:srgbClr val="000000">
                    <a:alpha val="43137"/>
                  </a:srgbClr>
                </a:outerShdw>
              </a:effectLst>
              <a:latin typeface="FrankRuehl" pitchFamily="34" charset="-79"/>
              <a:cs typeface="FrankRuehl" pitchFamily="34" charset="-79"/>
            </a:endParaRPr>
          </a:p>
        </p:txBody>
      </p:sp>
      <p:sp>
        <p:nvSpPr>
          <p:cNvPr id="11" name="TextBox 10"/>
          <p:cNvSpPr txBox="1"/>
          <p:nvPr/>
        </p:nvSpPr>
        <p:spPr>
          <a:xfrm>
            <a:off x="571472" y="71414"/>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Pb</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accumulation in the liver and kidneys of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1090" y="71414"/>
            <a:ext cx="550151" cy="523220"/>
          </a:xfrm>
          <a:prstGeom prst="rect">
            <a:avLst/>
          </a:prstGeom>
          <a:noFill/>
        </p:spPr>
        <p:txBody>
          <a:bodyPr wrap="none" rtlCol="0">
            <a:spAutoFit/>
          </a:bodyPr>
          <a:lstStyle/>
          <a:p>
            <a:r>
              <a:rPr lang="en-US" sz="2800" b="1" dirty="0" smtClean="0">
                <a:solidFill>
                  <a:srgbClr val="FF0000"/>
                </a:solidFill>
              </a:rPr>
              <a:t>12</a:t>
            </a:r>
            <a:endParaRPr lang="en-US" sz="2800" b="1" dirty="0">
              <a:solidFill>
                <a:srgbClr val="FF0000"/>
              </a:solidFill>
            </a:endParaRPr>
          </a:p>
        </p:txBody>
      </p:sp>
      <p:sp>
        <p:nvSpPr>
          <p:cNvPr id="4" name="عنوان 1"/>
          <p:cNvSpPr txBox="1">
            <a:spLocks/>
          </p:cNvSpPr>
          <p:nvPr/>
        </p:nvSpPr>
        <p:spPr>
          <a:xfrm>
            <a:off x="285720" y="5214950"/>
            <a:ext cx="8572560" cy="1214446"/>
          </a:xfrm>
          <a:prstGeom prst="rect">
            <a:avLst/>
          </a:prstGeom>
          <a:effectLst>
            <a:outerShdw blurRad="50800" dist="50800" dir="5400000" algn="ctr" rotWithShape="0">
              <a:schemeClr val="bg1"/>
            </a:outerShdw>
          </a:effectLst>
        </p:spPr>
        <p:txBody>
          <a:bodyPr vert="horz" lIns="91440" tIns="45720" rIns="91440" bIns="45720" rtlCol="0" anchor="ctr">
            <a:noAutofit/>
          </a:bodyPr>
          <a:lstStyle/>
          <a:p>
            <a:pPr lvl="0" algn="ctr">
              <a:spcBef>
                <a:spcPct val="0"/>
              </a:spcBef>
              <a:defRPr/>
            </a:pP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Mean ± SE Cu concentrations (µg g¯</a:t>
            </a:r>
            <a:r>
              <a:rPr kumimoji="0" lang="en-US" sz="2400" b="0" i="0" u="none" strike="noStrike" kern="1200" cap="none" spc="0" normalizeH="0" baseline="3000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1</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in the liver  and kidney of male and female rats (</a:t>
            </a:r>
            <a:r>
              <a:rPr kumimoji="0" lang="en-US" sz="2400" b="0" i="1"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R.  </a:t>
            </a:r>
            <a:r>
              <a:rPr kumimoji="0" lang="en-US" sz="2400" b="0" i="1"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norvegicus</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a:t>
            </a:r>
            <a:endParaRPr lang="en-US" sz="2400" dirty="0" smtClean="0">
              <a:effectLst>
                <a:outerShdw blurRad="38100" dist="38100" dir="2700000" algn="tl">
                  <a:srgbClr val="000000">
                    <a:alpha val="43137"/>
                  </a:srgbClr>
                </a:outerShdw>
              </a:effectLst>
              <a:latin typeface="FrankRuehl" pitchFamily="34" charset="-79"/>
              <a:cs typeface="FrankRuehl" pitchFamily="34" charset="-79"/>
            </a:endParaRPr>
          </a:p>
        </p:txBody>
      </p:sp>
      <p:sp>
        <p:nvSpPr>
          <p:cNvPr id="7" name="TextBox 6"/>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Cu accumulation in the liver and kidneys of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pic>
        <p:nvPicPr>
          <p:cNvPr id="13" name="Picture 1"/>
          <p:cNvPicPr>
            <a:picLocks/>
          </p:cNvPicPr>
          <p:nvPr/>
        </p:nvPicPr>
        <p:blipFill>
          <a:blip r:embed="rId3" cstate="print"/>
          <a:srcRect/>
          <a:stretch>
            <a:fillRect/>
          </a:stretch>
        </p:blipFill>
        <p:spPr bwMode="auto">
          <a:xfrm>
            <a:off x="1000100" y="1857364"/>
            <a:ext cx="3429024" cy="3071834"/>
          </a:xfrm>
          <a:prstGeom prst="rect">
            <a:avLst/>
          </a:prstGeom>
          <a:noFill/>
          <a:ln w="9525">
            <a:noFill/>
            <a:miter lim="800000"/>
            <a:headEnd/>
            <a:tailEnd/>
          </a:ln>
        </p:spPr>
      </p:pic>
      <p:pic>
        <p:nvPicPr>
          <p:cNvPr id="14" name="Picture 2"/>
          <p:cNvPicPr>
            <a:picLocks/>
          </p:cNvPicPr>
          <p:nvPr/>
        </p:nvPicPr>
        <p:blipFill>
          <a:blip r:embed="rId4" cstate="print"/>
          <a:srcRect/>
          <a:stretch>
            <a:fillRect/>
          </a:stretch>
        </p:blipFill>
        <p:spPr bwMode="auto">
          <a:xfrm>
            <a:off x="4714876" y="1857364"/>
            <a:ext cx="3286148"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1090" y="71414"/>
            <a:ext cx="550151" cy="523220"/>
          </a:xfrm>
          <a:prstGeom prst="rect">
            <a:avLst/>
          </a:prstGeom>
          <a:noFill/>
        </p:spPr>
        <p:txBody>
          <a:bodyPr wrap="none" rtlCol="0">
            <a:spAutoFit/>
          </a:bodyPr>
          <a:lstStyle/>
          <a:p>
            <a:r>
              <a:rPr lang="en-US" sz="2800" b="1" dirty="0" smtClean="0">
                <a:solidFill>
                  <a:srgbClr val="FF0000"/>
                </a:solidFill>
              </a:rPr>
              <a:t>13</a:t>
            </a:r>
            <a:endParaRPr lang="en-US" sz="2800" b="1" dirty="0">
              <a:solidFill>
                <a:srgbClr val="FF0000"/>
              </a:solidFill>
            </a:endParaRPr>
          </a:p>
        </p:txBody>
      </p:sp>
      <p:sp>
        <p:nvSpPr>
          <p:cNvPr id="4" name="عنوان 1"/>
          <p:cNvSpPr txBox="1">
            <a:spLocks/>
          </p:cNvSpPr>
          <p:nvPr/>
        </p:nvSpPr>
        <p:spPr>
          <a:xfrm>
            <a:off x="571504" y="5000636"/>
            <a:ext cx="8001024" cy="1071570"/>
          </a:xfrm>
          <a:prstGeom prst="rect">
            <a:avLst/>
          </a:prstGeom>
          <a:effectLst>
            <a:outerShdw blurRad="50800" dist="50800" dir="5400000" algn="ctr" rotWithShape="0">
              <a:schemeClr val="bg1"/>
            </a:outerShdw>
          </a:effectLst>
        </p:spPr>
        <p:txBody>
          <a:bodyPr vert="horz" lIns="91440" tIns="45720" rIns="91440" bIns="45720" rtlCol="0" anchor="ctr">
            <a:noAutofit/>
          </a:bodyPr>
          <a:lstStyle/>
          <a:p>
            <a:pPr lvl="0" algn="ctr">
              <a:spcBef>
                <a:spcPct val="0"/>
              </a:spcBef>
              <a:defRPr/>
            </a:pP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Mean ± SE Cu concentrations (µg g¯</a:t>
            </a:r>
            <a:r>
              <a:rPr kumimoji="0" lang="en-US" sz="2400" b="0" i="0" u="none" strike="noStrike" kern="1200" cap="none" spc="0" normalizeH="0" baseline="3000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1</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in the liver  and kidneys of male and female rats (</a:t>
            </a:r>
            <a:r>
              <a:rPr kumimoji="0" lang="en-US" sz="2400" b="0" i="1"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R.  </a:t>
            </a:r>
            <a:r>
              <a:rPr kumimoji="0" lang="en-US" sz="2400" b="0" i="1"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norvegicus</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a:t>
            </a:r>
            <a:endParaRPr lang="en-US" sz="2400" dirty="0" smtClean="0">
              <a:effectLst>
                <a:outerShdw blurRad="38100" dist="38100" dir="2700000" algn="tl">
                  <a:srgbClr val="000000">
                    <a:alpha val="43137"/>
                  </a:srgbClr>
                </a:outerShdw>
              </a:effectLst>
              <a:latin typeface="FrankRuehl" pitchFamily="34" charset="-79"/>
              <a:cs typeface="FrankRuehl" pitchFamily="34" charset="-79"/>
            </a:endParaRPr>
          </a:p>
        </p:txBody>
      </p:sp>
      <p:sp>
        <p:nvSpPr>
          <p:cNvPr id="7" name="TextBox 6"/>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Zn accumulation in the liver and kidneys of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pic>
        <p:nvPicPr>
          <p:cNvPr id="8" name="Picture 3"/>
          <p:cNvPicPr>
            <a:picLocks/>
          </p:cNvPicPr>
          <p:nvPr/>
        </p:nvPicPr>
        <p:blipFill>
          <a:blip r:embed="rId3" cstate="print"/>
          <a:srcRect/>
          <a:stretch>
            <a:fillRect/>
          </a:stretch>
        </p:blipFill>
        <p:spPr bwMode="auto">
          <a:xfrm>
            <a:off x="1214414" y="1571612"/>
            <a:ext cx="3071834" cy="2928958"/>
          </a:xfrm>
          <a:prstGeom prst="rect">
            <a:avLst/>
          </a:prstGeom>
          <a:noFill/>
          <a:ln w="9525">
            <a:noFill/>
            <a:miter lim="800000"/>
            <a:headEnd/>
            <a:tailEnd/>
          </a:ln>
        </p:spPr>
      </p:pic>
      <p:pic>
        <p:nvPicPr>
          <p:cNvPr id="9" name="Picture 4"/>
          <p:cNvPicPr>
            <a:picLocks/>
          </p:cNvPicPr>
          <p:nvPr/>
        </p:nvPicPr>
        <p:blipFill>
          <a:blip r:embed="rId4" cstate="print"/>
          <a:srcRect/>
          <a:stretch>
            <a:fillRect/>
          </a:stretch>
        </p:blipFill>
        <p:spPr bwMode="auto">
          <a:xfrm>
            <a:off x="4643438" y="1571612"/>
            <a:ext cx="3209948"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008" y="637270"/>
            <a:ext cx="8964488" cy="1323439"/>
          </a:xfrm>
          <a:prstGeom prst="rect">
            <a:avLst/>
          </a:prstGeom>
          <a:effectLst>
            <a:outerShdw blurRad="50800" dist="50800" dir="5400000" algn="ctr" rotWithShape="0">
              <a:schemeClr val="bg1"/>
            </a:outerShdw>
          </a:effectLst>
        </p:spPr>
        <p:txBody>
          <a:bodyPr wrap="square">
            <a:spAutoFit/>
          </a:bodyPr>
          <a:lstStyle/>
          <a:p>
            <a:pPr marL="0" lvl="1" algn="ctr"/>
            <a:r>
              <a:rPr lang="en-US" sz="40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Essential and non essential metal accumulation in the liver and kidneys</a:t>
            </a:r>
          </a:p>
        </p:txBody>
      </p:sp>
      <p:sp>
        <p:nvSpPr>
          <p:cNvPr id="3" name="TextBox 2"/>
          <p:cNvSpPr txBox="1"/>
          <p:nvPr/>
        </p:nvSpPr>
        <p:spPr>
          <a:xfrm>
            <a:off x="8501090" y="71414"/>
            <a:ext cx="550151" cy="523220"/>
          </a:xfrm>
          <a:prstGeom prst="rect">
            <a:avLst/>
          </a:prstGeom>
          <a:noFill/>
        </p:spPr>
        <p:txBody>
          <a:bodyPr wrap="none" rtlCol="0">
            <a:spAutoFit/>
          </a:bodyPr>
          <a:lstStyle/>
          <a:p>
            <a:r>
              <a:rPr lang="en-US" sz="2800" b="1" dirty="0" smtClean="0">
                <a:solidFill>
                  <a:srgbClr val="FF0000"/>
                </a:solidFill>
              </a:rPr>
              <a:t>14</a:t>
            </a:r>
            <a:endParaRPr lang="en-US" sz="2800" b="1" dirty="0">
              <a:solidFill>
                <a:srgbClr val="FF0000"/>
              </a:solidFill>
            </a:endParaRPr>
          </a:p>
        </p:txBody>
      </p:sp>
      <p:sp>
        <p:nvSpPr>
          <p:cNvPr id="4" name="TextBox 3"/>
          <p:cNvSpPr txBox="1"/>
          <p:nvPr/>
        </p:nvSpPr>
        <p:spPr>
          <a:xfrm>
            <a:off x="642910" y="2482516"/>
            <a:ext cx="7786710" cy="1446550"/>
          </a:xfrm>
          <a:prstGeom prst="rect">
            <a:avLst/>
          </a:prstGeom>
          <a:noFill/>
          <a:effectLst>
            <a:outerShdw blurRad="50800" dist="50800" dir="5400000" algn="ctr" rotWithShape="0">
              <a:schemeClr val="bg1"/>
            </a:outerShdw>
          </a:effectLst>
        </p:spPr>
        <p:txBody>
          <a:bodyPr wrap="square" rtlCol="0">
            <a:spAutoFit/>
          </a:bodyPr>
          <a:lstStyle/>
          <a:p>
            <a:pPr algn="ctr"/>
            <a:r>
              <a:rPr lang="en-US" sz="4400" dirty="0" smtClean="0">
                <a:effectLst>
                  <a:outerShdw blurRad="38100" dist="38100" dir="2700000" algn="tl">
                    <a:srgbClr val="000000">
                      <a:alpha val="43137"/>
                    </a:srgbClr>
                  </a:outerShdw>
                </a:effectLst>
                <a:latin typeface="Georgia" pitchFamily="18" charset="0"/>
              </a:rPr>
              <a:t>higher bioavailability of toxic versus essential metals.</a:t>
            </a:r>
            <a:endParaRPr lang="en-US" sz="4400" dirty="0">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6345" y="97468"/>
            <a:ext cx="550151" cy="523220"/>
          </a:xfrm>
          <a:prstGeom prst="rect">
            <a:avLst/>
          </a:prstGeom>
          <a:noFill/>
        </p:spPr>
        <p:txBody>
          <a:bodyPr wrap="none" rtlCol="0">
            <a:spAutoFit/>
          </a:bodyPr>
          <a:lstStyle/>
          <a:p>
            <a:r>
              <a:rPr lang="en-US" sz="2800" b="1" dirty="0" smtClean="0">
                <a:solidFill>
                  <a:srgbClr val="FF0000"/>
                </a:solidFill>
              </a:rPr>
              <a:t>15</a:t>
            </a:r>
            <a:endParaRPr lang="en-US" sz="2800" b="1" dirty="0">
              <a:solidFill>
                <a:srgbClr val="FF0000"/>
              </a:solidFill>
            </a:endParaRPr>
          </a:p>
        </p:txBody>
      </p:sp>
      <p:sp>
        <p:nvSpPr>
          <p:cNvPr id="4098" name="Rectangle 2"/>
          <p:cNvSpPr>
            <a:spLocks noChangeArrowheads="1"/>
          </p:cNvSpPr>
          <p:nvPr/>
        </p:nvSpPr>
        <p:spPr bwMode="auto">
          <a:xfrm>
            <a:off x="0" y="-9939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361" name="Rectangle 1"/>
          <p:cNvSpPr>
            <a:spLocks noChangeArrowheads="1"/>
          </p:cNvSpPr>
          <p:nvPr/>
        </p:nvSpPr>
        <p:spPr bwMode="auto">
          <a:xfrm>
            <a:off x="1008112" y="3501008"/>
            <a:ext cx="6660232" cy="830997"/>
          </a:xfrm>
          <a:prstGeom prst="rect">
            <a:avLst/>
          </a:prstGeom>
          <a:noFill/>
          <a:ln w="9525">
            <a:noFill/>
            <a:miter lim="800000"/>
            <a:headEnd/>
            <a:tailEnd/>
          </a:ln>
          <a:effectLst>
            <a:outerShdw blurRad="50800" dist="50800" dir="5400000" algn="ctr" rotWithShape="0">
              <a:schemeClr val="bg1"/>
            </a:outerShd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WBCs differential count in </a:t>
            </a:r>
            <a:r>
              <a:rPr kumimoji="0" lang="en-US" sz="2400" b="0" i="0" u="none" strike="noStrike" cap="none" normalizeH="0" baseline="0" dirty="0" smtClean="0">
                <a:ln>
                  <a:noFill/>
                </a:ln>
                <a:solidFill>
                  <a:srgbClr val="FF0000"/>
                </a:solidFill>
                <a:effectLst/>
                <a:latin typeface="FrankRuehl" pitchFamily="34" charset="-79"/>
                <a:ea typeface="Calibri" pitchFamily="34" charset="0"/>
                <a:cs typeface="FrankRuehl" pitchFamily="34" charset="-79"/>
              </a:rPr>
              <a:t>male</a:t>
            </a:r>
            <a:r>
              <a:rPr kumimoji="0" lang="en-US" sz="2400" b="0"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 </a:t>
            </a:r>
            <a:r>
              <a:rPr lang="en-US" sz="2400" dirty="0" smtClean="0">
                <a:latin typeface="FrankRuehl" pitchFamily="34" charset="-79"/>
                <a:cs typeface="FrankRuehl" pitchFamily="34" charset="-79"/>
              </a:rPr>
              <a:t>rats given doses D1 and D2 of industrial dust compared to control</a:t>
            </a:r>
            <a:endParaRPr kumimoji="0" lang="en-US" sz="2400" b="0" i="0" u="none" strike="noStrike" cap="none" normalizeH="0" baseline="0" dirty="0" smtClean="0">
              <a:ln>
                <a:noFill/>
              </a:ln>
              <a:solidFill>
                <a:schemeClr val="tx1"/>
              </a:solidFill>
              <a:effectLst/>
              <a:latin typeface="FrankRuehl" pitchFamily="34" charset="-79"/>
              <a:cs typeface="FrankRuehl" pitchFamily="34" charset="-79"/>
            </a:endParaRPr>
          </a:p>
        </p:txBody>
      </p:sp>
      <p:graphicFrame>
        <p:nvGraphicFramePr>
          <p:cNvPr id="11" name="Table 10"/>
          <p:cNvGraphicFramePr>
            <a:graphicFrameLocks noGrp="1"/>
          </p:cNvGraphicFramePr>
          <p:nvPr/>
        </p:nvGraphicFramePr>
        <p:xfrm>
          <a:off x="395538" y="908720"/>
          <a:ext cx="8496943" cy="2523744"/>
        </p:xfrm>
        <a:graphic>
          <a:graphicData uri="http://schemas.openxmlformats.org/drawingml/2006/table">
            <a:tbl>
              <a:tblPr rtl="1">
                <a:effectLst>
                  <a:outerShdw blurRad="50800" dist="50800" dir="5400000" algn="ctr" rotWithShape="0">
                    <a:schemeClr val="bg1"/>
                  </a:outerShdw>
                </a:effectLst>
              </a:tblPr>
              <a:tblGrid>
                <a:gridCol w="2636814"/>
                <a:gridCol w="2498755"/>
                <a:gridCol w="2359718"/>
                <a:gridCol w="1001656"/>
              </a:tblGrid>
              <a:tr h="0">
                <a:tc>
                  <a:txBody>
                    <a:bodyPr/>
                    <a:lstStyle/>
                    <a:p>
                      <a:pPr algn="l" rtl="0">
                        <a:lnSpc>
                          <a:spcPct val="115000"/>
                        </a:lnSpc>
                        <a:spcAft>
                          <a:spcPts val="0"/>
                        </a:spcAft>
                      </a:pPr>
                      <a:r>
                        <a:rPr lang="en-US" sz="1600" dirty="0">
                          <a:solidFill>
                            <a:schemeClr val="tx1"/>
                          </a:solidFill>
                          <a:latin typeface="Cambria"/>
                          <a:ea typeface="Calibri"/>
                          <a:cs typeface="FrankRuehl"/>
                        </a:rPr>
                        <a:t>D2</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Calibri"/>
                          <a:cs typeface="FrankRuehl"/>
                        </a:rPr>
                        <a:t>D1</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Calibri"/>
                          <a:cs typeface="FrankRuehl"/>
                        </a:rPr>
                        <a:t>C</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endParaRPr lang="en-US" sz="1600" dirty="0">
                        <a:solidFill>
                          <a:schemeClr val="tx1"/>
                        </a:solidFill>
                        <a:latin typeface="Cambria"/>
                        <a:ea typeface="Calibri"/>
                        <a:cs typeface="FrankRueh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FrankRuehl"/>
                        </a:rPr>
                        <a:t>7.2940</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0.82</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7.81</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0.89</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8.12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Calibri"/>
                          <a:cs typeface="FrankRuehl"/>
                        </a:rPr>
                        <a:t>0</a:t>
                      </a:r>
                      <a:r>
                        <a:rPr lang="en-US" sz="1600">
                          <a:solidFill>
                            <a:schemeClr val="tx1"/>
                          </a:solidFill>
                          <a:latin typeface="Cambria"/>
                          <a:ea typeface="Times New Roman"/>
                          <a:cs typeface="FrankRuehl"/>
                        </a:rPr>
                        <a:t>.20</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RBC</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FrankRuehl"/>
                        </a:rPr>
                        <a:t>802.20</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104.14</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859.10</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46.62</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986.20</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41.18</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PLT</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FrankRuehl"/>
                        </a:rPr>
                        <a:t>13.2300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1.48</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15.6700 </a:t>
                      </a:r>
                      <a:r>
                        <a:rPr lang="ar-SA" sz="1600" dirty="0" err="1">
                          <a:solidFill>
                            <a:schemeClr val="tx1"/>
                          </a:solidFill>
                          <a:latin typeface="Cambria"/>
                          <a:ea typeface="Calibri"/>
                          <a:cs typeface="FrankRuehl"/>
                        </a:rPr>
                        <a:t>±</a:t>
                      </a:r>
                      <a:r>
                        <a:rPr lang="en-US" sz="1600" dirty="0">
                          <a:solidFill>
                            <a:schemeClr val="tx1"/>
                          </a:solidFill>
                          <a:latin typeface="Cambria"/>
                          <a:ea typeface="Calibri"/>
                          <a:cs typeface="FrankRuehl"/>
                        </a:rPr>
                        <a:t> 0</a:t>
                      </a:r>
                      <a:r>
                        <a:rPr lang="en-US" sz="1600" dirty="0">
                          <a:solidFill>
                            <a:schemeClr val="tx1"/>
                          </a:solidFill>
                          <a:latin typeface="Cambria"/>
                          <a:ea typeface="Times New Roman"/>
                          <a:cs typeface="FrankRuehl"/>
                        </a:rPr>
                        <a:t>.52</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14.49 </a:t>
                      </a:r>
                      <a:r>
                        <a:rPr lang="ar-SA" sz="1600" dirty="0" err="1">
                          <a:solidFill>
                            <a:schemeClr val="tx1"/>
                          </a:solidFill>
                          <a:latin typeface="Cambria"/>
                          <a:ea typeface="Calibri"/>
                          <a:cs typeface="FrankRuehl"/>
                        </a:rPr>
                        <a:t>±</a:t>
                      </a:r>
                      <a:r>
                        <a:rPr lang="ar-SA" sz="1600" dirty="0">
                          <a:solidFill>
                            <a:schemeClr val="tx1"/>
                          </a:solidFill>
                          <a:latin typeface="Calibri"/>
                          <a:ea typeface="Calibri"/>
                          <a:cs typeface="Cambria"/>
                        </a:rPr>
                        <a:t> </a:t>
                      </a:r>
                      <a:r>
                        <a:rPr lang="en-US" sz="1600" dirty="0">
                          <a:solidFill>
                            <a:schemeClr val="tx1"/>
                          </a:solidFill>
                          <a:latin typeface="Cambria"/>
                          <a:ea typeface="Calibri"/>
                          <a:cs typeface="FrankRuehl"/>
                        </a:rPr>
                        <a:t>0</a:t>
                      </a:r>
                      <a:r>
                        <a:rPr lang="en-US" sz="1600" dirty="0">
                          <a:solidFill>
                            <a:schemeClr val="tx1"/>
                          </a:solidFill>
                          <a:latin typeface="Cambria"/>
                          <a:ea typeface="Times New Roman"/>
                          <a:cs typeface="FrankRuehl"/>
                        </a:rPr>
                        <a:t>.18</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latin typeface="Cambria"/>
                          <a:ea typeface="Times New Roman"/>
                          <a:cs typeface="FrankRuehl"/>
                        </a:rPr>
                        <a:t>Hb</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FrankRuehl"/>
                        </a:rPr>
                        <a:t>47.3000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5.31</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45.8000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5.11</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51.90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Calibri"/>
                          <a:cs typeface="FrankRuehl"/>
                        </a:rPr>
                        <a:t>0</a:t>
                      </a:r>
                      <a:r>
                        <a:rPr lang="en-US" sz="1600">
                          <a:solidFill>
                            <a:schemeClr val="tx1"/>
                          </a:solidFill>
                          <a:latin typeface="Cambria"/>
                          <a:ea typeface="Times New Roman"/>
                          <a:cs typeface="FrankRuehl"/>
                        </a:rPr>
                        <a:t>.46</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MCV</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FrankRuehl"/>
                        </a:rPr>
                        <a:t>16.3700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1.83</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15.8500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1.78</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17.83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Calibri"/>
                          <a:cs typeface="FrankRuehl"/>
                        </a:rPr>
                        <a:t>0</a:t>
                      </a:r>
                      <a:r>
                        <a:rPr lang="en-US" sz="1600">
                          <a:solidFill>
                            <a:schemeClr val="tx1"/>
                          </a:solidFill>
                          <a:latin typeface="Cambria"/>
                          <a:ea typeface="Times New Roman"/>
                          <a:cs typeface="FrankRuehl"/>
                        </a:rPr>
                        <a:t>.16</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MCH</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dirty="0">
                          <a:solidFill>
                            <a:schemeClr val="tx1"/>
                          </a:solidFill>
                          <a:latin typeface="Cambria"/>
                          <a:ea typeface="Times New Roman"/>
                          <a:cs typeface="FrankRuehl"/>
                        </a:rPr>
                        <a:t>31.1700 </a:t>
                      </a:r>
                      <a:r>
                        <a:rPr lang="ar-SA" sz="1600" dirty="0" err="1">
                          <a:solidFill>
                            <a:schemeClr val="tx1"/>
                          </a:solidFill>
                          <a:latin typeface="Cambria"/>
                          <a:ea typeface="Calibri"/>
                          <a:cs typeface="FrankRuehl"/>
                        </a:rPr>
                        <a:t>±</a:t>
                      </a:r>
                      <a:r>
                        <a:rPr lang="ar-SA" sz="1600" dirty="0">
                          <a:solidFill>
                            <a:schemeClr val="tx1"/>
                          </a:solidFill>
                          <a:latin typeface="Calibri"/>
                          <a:ea typeface="Calibri"/>
                          <a:cs typeface="Cambria"/>
                        </a:rPr>
                        <a:t> </a:t>
                      </a:r>
                      <a:r>
                        <a:rPr lang="en-US" sz="1600" dirty="0">
                          <a:solidFill>
                            <a:schemeClr val="tx1"/>
                          </a:solidFill>
                          <a:latin typeface="Cambria"/>
                          <a:ea typeface="Times New Roman"/>
                          <a:cs typeface="FrankRuehl"/>
                        </a:rPr>
                        <a:t>3.47</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31.1100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3.46</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34.39</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FrankRuehl"/>
                        </a:rPr>
                        <a:t>0.14</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MCHC</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FrankRuehl"/>
                        </a:rPr>
                        <a:t>38.2500 </a:t>
                      </a:r>
                      <a:r>
                        <a:rPr lang="ar-SA" sz="1600">
                          <a:solidFill>
                            <a:schemeClr val="tx1"/>
                          </a:solidFill>
                          <a:latin typeface="Cambria"/>
                          <a:ea typeface="Calibri"/>
                          <a:cs typeface="FrankRuehl"/>
                        </a:rPr>
                        <a:t>±</a:t>
                      </a:r>
                      <a:r>
                        <a:rPr lang="en-US" sz="1600">
                          <a:solidFill>
                            <a:schemeClr val="tx1"/>
                          </a:solidFill>
                          <a:latin typeface="Cambria"/>
                          <a:ea typeface="Times New Roman"/>
                          <a:cs typeface="FrankRuehl"/>
                        </a:rPr>
                        <a:t> 4.30</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45.4700 </a:t>
                      </a:r>
                      <a:r>
                        <a:rPr lang="ar-SA" sz="1600" dirty="0" err="1">
                          <a:solidFill>
                            <a:schemeClr val="tx1"/>
                          </a:solidFill>
                          <a:latin typeface="Cambria"/>
                          <a:ea typeface="Calibri"/>
                          <a:cs typeface="FrankRuehl"/>
                        </a:rPr>
                        <a:t>±</a:t>
                      </a:r>
                      <a:r>
                        <a:rPr lang="ar-SA" sz="1600" dirty="0">
                          <a:solidFill>
                            <a:schemeClr val="tx1"/>
                          </a:solidFill>
                          <a:latin typeface="Calibri"/>
                          <a:ea typeface="Calibri"/>
                          <a:cs typeface="Cambria"/>
                        </a:rPr>
                        <a:t> </a:t>
                      </a:r>
                      <a:r>
                        <a:rPr lang="en-US" sz="1600" dirty="0">
                          <a:solidFill>
                            <a:schemeClr val="tx1"/>
                          </a:solidFill>
                          <a:latin typeface="Cambria"/>
                          <a:ea typeface="Times New Roman"/>
                          <a:cs typeface="FrankRuehl"/>
                        </a:rPr>
                        <a:t>1.71</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42.10</a:t>
                      </a:r>
                      <a:r>
                        <a:rPr lang="ar-SA" sz="1600">
                          <a:solidFill>
                            <a:schemeClr val="tx1"/>
                          </a:solidFill>
                          <a:latin typeface="Cambria"/>
                          <a:ea typeface="Calibri"/>
                          <a:cs typeface="FrankRuehl"/>
                        </a:rPr>
                        <a:t>±</a:t>
                      </a:r>
                      <a:r>
                        <a:rPr lang="ar-SA" sz="1600">
                          <a:solidFill>
                            <a:schemeClr val="tx1"/>
                          </a:solidFill>
                          <a:latin typeface="Calibri"/>
                          <a:ea typeface="Times New Roman"/>
                          <a:cs typeface="Cambria"/>
                        </a:rPr>
                        <a:t> </a:t>
                      </a:r>
                      <a:r>
                        <a:rPr lang="en-US" sz="1600">
                          <a:solidFill>
                            <a:schemeClr val="tx1"/>
                          </a:solidFill>
                          <a:latin typeface="Cambria"/>
                          <a:ea typeface="Times New Roman"/>
                          <a:cs typeface="FrankRuehl"/>
                        </a:rPr>
                        <a:t>0.44</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PCV/HCT</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dirty="0">
                          <a:solidFill>
                            <a:schemeClr val="tx1"/>
                          </a:solidFill>
                          <a:latin typeface="Cambria"/>
                          <a:ea typeface="Times New Roman"/>
                          <a:cs typeface="FrankRuehl"/>
                        </a:rPr>
                        <a:t>12.8500 </a:t>
                      </a:r>
                      <a:r>
                        <a:rPr lang="ar-SA" sz="1600" dirty="0" smtClean="0">
                          <a:solidFill>
                            <a:schemeClr val="tx1"/>
                          </a:solidFill>
                          <a:latin typeface="Cambria"/>
                          <a:ea typeface="Calibri"/>
                          <a:cs typeface="FrankRuehl"/>
                        </a:rPr>
                        <a:t>±</a:t>
                      </a:r>
                      <a:r>
                        <a:rPr lang="ar-SA" sz="1600" dirty="0" smtClean="0">
                          <a:solidFill>
                            <a:schemeClr val="tx1"/>
                          </a:solidFill>
                          <a:latin typeface="Calibri"/>
                          <a:ea typeface="Calibri"/>
                          <a:cs typeface="Cambria"/>
                        </a:rPr>
                        <a:t> </a:t>
                      </a:r>
                      <a:r>
                        <a:rPr lang="en-US" sz="1600" dirty="0" smtClean="0">
                          <a:solidFill>
                            <a:schemeClr val="tx1"/>
                          </a:solidFill>
                          <a:latin typeface="Calibri"/>
                          <a:ea typeface="Calibri"/>
                          <a:cs typeface="Cambria"/>
                        </a:rPr>
                        <a:t> </a:t>
                      </a:r>
                      <a:r>
                        <a:rPr lang="en-US" sz="1600" dirty="0" smtClean="0">
                          <a:solidFill>
                            <a:schemeClr val="tx1"/>
                          </a:solidFill>
                          <a:latin typeface="Cambria"/>
                          <a:ea typeface="Calibri"/>
                          <a:cs typeface="FrankRuehl"/>
                        </a:rPr>
                        <a:t>0</a:t>
                      </a:r>
                      <a:r>
                        <a:rPr lang="en-US" sz="1600" dirty="0" smtClean="0">
                          <a:solidFill>
                            <a:schemeClr val="tx1"/>
                          </a:solidFill>
                          <a:latin typeface="Cambria"/>
                          <a:ea typeface="Times New Roman"/>
                          <a:cs typeface="FrankRuehl"/>
                        </a:rPr>
                        <a:t>.93</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FrankRuehl"/>
                        </a:rPr>
                        <a:t>10.7100 </a:t>
                      </a:r>
                      <a:r>
                        <a:rPr lang="ar-SA" sz="1600">
                          <a:solidFill>
                            <a:schemeClr val="tx1"/>
                          </a:solidFill>
                          <a:latin typeface="Cambria"/>
                          <a:ea typeface="Calibri"/>
                          <a:cs typeface="FrankRuehl"/>
                        </a:rPr>
                        <a:t>±</a:t>
                      </a:r>
                      <a:r>
                        <a:rPr lang="en-US" sz="1600">
                          <a:solidFill>
                            <a:schemeClr val="tx1"/>
                          </a:solidFill>
                          <a:latin typeface="Cambria"/>
                          <a:ea typeface="Times New Roman"/>
                          <a:cs typeface="FrankRuehl"/>
                        </a:rPr>
                        <a:t> 1.23</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12.15 </a:t>
                      </a:r>
                      <a:r>
                        <a:rPr lang="ar-SA" sz="1600" dirty="0" err="1">
                          <a:solidFill>
                            <a:schemeClr val="tx1"/>
                          </a:solidFill>
                          <a:latin typeface="Cambria"/>
                          <a:ea typeface="Calibri"/>
                          <a:cs typeface="FrankRuehl"/>
                        </a:rPr>
                        <a:t>±</a:t>
                      </a:r>
                      <a:r>
                        <a:rPr lang="ar-SA" sz="1600" dirty="0">
                          <a:solidFill>
                            <a:schemeClr val="tx1"/>
                          </a:solidFill>
                          <a:latin typeface="Calibri"/>
                          <a:ea typeface="Calibri"/>
                          <a:cs typeface="Cambria"/>
                        </a:rPr>
                        <a:t> </a:t>
                      </a:r>
                      <a:r>
                        <a:rPr lang="en-US" sz="1600" dirty="0">
                          <a:solidFill>
                            <a:schemeClr val="tx1"/>
                          </a:solidFill>
                          <a:latin typeface="Cambria"/>
                          <a:ea typeface="Times New Roman"/>
                          <a:cs typeface="FrankRuehl"/>
                        </a:rPr>
                        <a:t>0.22</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RDW</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bl>
          </a:graphicData>
        </a:graphic>
      </p:graphicFrame>
      <p:sp>
        <p:nvSpPr>
          <p:cNvPr id="12" name="Rectangle 11"/>
          <p:cNvSpPr/>
          <p:nvPr/>
        </p:nvSpPr>
        <p:spPr>
          <a:xfrm>
            <a:off x="1728192" y="17240"/>
            <a:ext cx="5652120" cy="830997"/>
          </a:xfrm>
          <a:prstGeom prst="rect">
            <a:avLst/>
          </a:prstGeom>
          <a:effectLst>
            <a:outerShdw blurRad="50800" dist="50800" dir="5400000" algn="ctr" rotWithShape="0">
              <a:schemeClr val="bg1"/>
            </a:outerShdw>
          </a:effectLst>
        </p:spPr>
        <p:txBody>
          <a:bodyPr wrap="square">
            <a:spAutoFit/>
          </a:bodyPr>
          <a:lstStyle/>
          <a:p>
            <a:r>
              <a:rPr lang="en-US" sz="2400" dirty="0" smtClean="0">
                <a:latin typeface="FrankRuehl" pitchFamily="34" charset="-79"/>
                <a:cs typeface="FrankRuehl" pitchFamily="34" charset="-79"/>
              </a:rPr>
              <a:t>RBCs indices in </a:t>
            </a:r>
            <a:r>
              <a:rPr lang="en-US" sz="2400" dirty="0" smtClean="0">
                <a:solidFill>
                  <a:srgbClr val="FF0000"/>
                </a:solidFill>
                <a:latin typeface="FrankRuehl" pitchFamily="34" charset="-79"/>
                <a:cs typeface="FrankRuehl" pitchFamily="34" charset="-79"/>
              </a:rPr>
              <a:t>male</a:t>
            </a:r>
            <a:r>
              <a:rPr lang="en-US" sz="2400" dirty="0" smtClean="0">
                <a:latin typeface="FrankRuehl" pitchFamily="34" charset="-79"/>
                <a:cs typeface="FrankRuehl" pitchFamily="34" charset="-79"/>
              </a:rPr>
              <a:t> rats given doses D1 and D2 of industrial dust compared to control</a:t>
            </a:r>
            <a:endParaRPr lang="en-US" sz="2400" dirty="0">
              <a:latin typeface="FrankRuehl" pitchFamily="34" charset="-79"/>
              <a:cs typeface="FrankRuehl" pitchFamily="34" charset="-79"/>
            </a:endParaRPr>
          </a:p>
        </p:txBody>
      </p:sp>
      <p:graphicFrame>
        <p:nvGraphicFramePr>
          <p:cNvPr id="13" name="Table 12"/>
          <p:cNvGraphicFramePr>
            <a:graphicFrameLocks noGrp="1"/>
          </p:cNvGraphicFramePr>
          <p:nvPr/>
        </p:nvGraphicFramePr>
        <p:xfrm>
          <a:off x="323528" y="4365104"/>
          <a:ext cx="8496945" cy="1682496"/>
        </p:xfrm>
        <a:graphic>
          <a:graphicData uri="http://schemas.openxmlformats.org/drawingml/2006/table">
            <a:tbl>
              <a:tblPr rtl="1">
                <a:effectLst>
                  <a:outerShdw blurRad="50800" dist="50800" dir="5400000" algn="ctr" rotWithShape="0">
                    <a:schemeClr val="bg1"/>
                  </a:outerShdw>
                </a:effectLst>
              </a:tblPr>
              <a:tblGrid>
                <a:gridCol w="2491686"/>
                <a:gridCol w="2364666"/>
                <a:gridCol w="2233826"/>
                <a:gridCol w="1406767"/>
              </a:tblGrid>
              <a:tr h="0">
                <a:tc>
                  <a:txBody>
                    <a:bodyPr/>
                    <a:lstStyle/>
                    <a:p>
                      <a:pPr algn="l" rtl="0">
                        <a:lnSpc>
                          <a:spcPct val="115000"/>
                        </a:lnSpc>
                        <a:spcAft>
                          <a:spcPts val="0"/>
                        </a:spcAft>
                      </a:pPr>
                      <a:r>
                        <a:rPr lang="en-US" sz="1600" dirty="0">
                          <a:solidFill>
                            <a:schemeClr val="tx1"/>
                          </a:solidFill>
                          <a:latin typeface="Cambria"/>
                          <a:ea typeface="Calibri"/>
                          <a:cs typeface="FrankRuehl"/>
                        </a:rPr>
                        <a:t>D2</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Calibri"/>
                          <a:cs typeface="FrankRuehl"/>
                        </a:rPr>
                        <a:t>D1</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Calibri"/>
                          <a:cs typeface="FrankRuehl"/>
                        </a:rPr>
                        <a:t>C</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endParaRPr lang="en-US" sz="1600" dirty="0">
                        <a:solidFill>
                          <a:schemeClr val="tx1"/>
                        </a:solidFill>
                        <a:latin typeface="Cambria"/>
                        <a:ea typeface="Calibri"/>
                        <a:cs typeface="FrankRueh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Arial"/>
                        </a:rPr>
                        <a:t>12.99</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Arial"/>
                        </a:rPr>
                        <a:t>1.83</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16.33</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Arial"/>
                        </a:rPr>
                        <a:t>1.01</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12.14</a:t>
                      </a:r>
                      <a:r>
                        <a:rPr lang="en-US" sz="1600">
                          <a:solidFill>
                            <a:schemeClr val="tx1"/>
                          </a:solidFill>
                          <a:latin typeface="Cambria"/>
                          <a:ea typeface="Calibri"/>
                          <a:cs typeface="FrankRuehl"/>
                        </a:rPr>
                        <a:t> </a:t>
                      </a:r>
                      <a:r>
                        <a:rPr lang="ar-SA" sz="1600">
                          <a:solidFill>
                            <a:schemeClr val="tx1"/>
                          </a:solidFill>
                          <a:latin typeface="Cambria"/>
                          <a:ea typeface="Calibri"/>
                          <a:cs typeface="Times New Roman"/>
                        </a:rPr>
                        <a:t>± </a:t>
                      </a:r>
                      <a:r>
                        <a:rPr lang="en-US" sz="1600">
                          <a:solidFill>
                            <a:schemeClr val="tx1"/>
                          </a:solidFill>
                          <a:latin typeface="Cambria"/>
                          <a:ea typeface="Times New Roman"/>
                          <a:cs typeface="Arial"/>
                        </a:rPr>
                        <a:t>1.09</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WBC</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dirty="0">
                          <a:solidFill>
                            <a:schemeClr val="tx1"/>
                          </a:solidFill>
                          <a:latin typeface="Cambria"/>
                          <a:ea typeface="Times New Roman"/>
                          <a:cs typeface="Arial"/>
                        </a:rPr>
                        <a:t>1.79 </a:t>
                      </a:r>
                      <a:r>
                        <a:rPr lang="en-US" sz="1600" dirty="0" smtClean="0">
                          <a:solidFill>
                            <a:schemeClr val="tx1"/>
                          </a:solidFill>
                          <a:latin typeface="Cambria"/>
                          <a:ea typeface="Times New Roman"/>
                          <a:cs typeface="Arial"/>
                        </a:rPr>
                        <a:t> </a:t>
                      </a:r>
                      <a:r>
                        <a:rPr lang="ar-SA" sz="1600" dirty="0" smtClean="0">
                          <a:solidFill>
                            <a:schemeClr val="tx1"/>
                          </a:solidFill>
                          <a:latin typeface="Cambria"/>
                          <a:ea typeface="Calibri"/>
                          <a:cs typeface="Times New Roman"/>
                        </a:rPr>
                        <a:t>±</a:t>
                      </a:r>
                      <a:r>
                        <a:rPr lang="en-US" sz="1600" dirty="0" smtClean="0">
                          <a:solidFill>
                            <a:schemeClr val="tx1"/>
                          </a:solidFill>
                          <a:latin typeface="Cambria"/>
                          <a:ea typeface="Times New Roman"/>
                          <a:cs typeface="Arial"/>
                        </a:rPr>
                        <a:t> 0.44</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1.88</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Arial"/>
                        </a:rPr>
                        <a:t>0.43</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2.31 </a:t>
                      </a:r>
                      <a:r>
                        <a:rPr lang="en-US" sz="1600">
                          <a:solidFill>
                            <a:schemeClr val="tx1"/>
                          </a:solidFill>
                          <a:latin typeface="FrankRuehl"/>
                          <a:ea typeface="Calibri"/>
                          <a:cs typeface="Arial"/>
                        </a:rPr>
                        <a:t> </a:t>
                      </a:r>
                      <a:r>
                        <a:rPr lang="ar-SA" sz="1600">
                          <a:solidFill>
                            <a:schemeClr val="tx1"/>
                          </a:solidFill>
                          <a:latin typeface="FrankRuehl"/>
                          <a:ea typeface="Calibri"/>
                          <a:cs typeface="Arial"/>
                        </a:rPr>
                        <a:t>±</a:t>
                      </a:r>
                      <a:r>
                        <a:rPr lang="en-US" sz="1600">
                          <a:solidFill>
                            <a:schemeClr val="tx1"/>
                          </a:solidFill>
                          <a:latin typeface="Cambria"/>
                          <a:ea typeface="Times New Roman"/>
                          <a:cs typeface="Arial"/>
                        </a:rPr>
                        <a:t>0.34</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latin typeface="Cambria"/>
                          <a:ea typeface="Times New Roman"/>
                          <a:cs typeface="FrankRuehl"/>
                        </a:rPr>
                        <a:t>Neutrophils</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ar-SA" sz="1600">
                          <a:solidFill>
                            <a:schemeClr val="tx1"/>
                          </a:solidFill>
                          <a:latin typeface="Calibri"/>
                          <a:ea typeface="Calibri"/>
                          <a:cs typeface="Cambria"/>
                        </a:rPr>
                        <a:t> </a:t>
                      </a:r>
                      <a:r>
                        <a:rPr lang="en-US" sz="1600">
                          <a:solidFill>
                            <a:schemeClr val="tx1"/>
                          </a:solidFill>
                          <a:latin typeface="Cambria"/>
                          <a:ea typeface="Times New Roman"/>
                          <a:cs typeface="Arial"/>
                        </a:rPr>
                        <a:t>8.44 </a:t>
                      </a:r>
                      <a:r>
                        <a:rPr lang="ar-SA" sz="1600">
                          <a:solidFill>
                            <a:schemeClr val="tx1"/>
                          </a:solidFill>
                          <a:latin typeface="Cambria"/>
                          <a:ea typeface="Calibri"/>
                          <a:cs typeface="Times New Roman"/>
                        </a:rPr>
                        <a:t>±</a:t>
                      </a:r>
                      <a:r>
                        <a:rPr lang="ar-SA" sz="1600">
                          <a:solidFill>
                            <a:schemeClr val="tx1"/>
                          </a:solidFill>
                          <a:latin typeface="Calibri"/>
                          <a:ea typeface="Calibri"/>
                          <a:cs typeface="Cambria"/>
                        </a:rPr>
                        <a:t> </a:t>
                      </a:r>
                      <a:r>
                        <a:rPr lang="en-US" sz="1600">
                          <a:solidFill>
                            <a:schemeClr val="tx1"/>
                          </a:solidFill>
                          <a:latin typeface="Cambria"/>
                          <a:ea typeface="Times New Roman"/>
                          <a:cs typeface="Arial"/>
                        </a:rPr>
                        <a:t>1.26</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10.79 </a:t>
                      </a:r>
                      <a:r>
                        <a:rPr lang="ar-SA" sz="1600">
                          <a:solidFill>
                            <a:schemeClr val="tx1"/>
                          </a:solidFill>
                          <a:latin typeface="Cambria"/>
                          <a:ea typeface="Calibri"/>
                          <a:cs typeface="Times New Roman"/>
                        </a:rPr>
                        <a:t>±</a:t>
                      </a:r>
                      <a:r>
                        <a:rPr lang="en-US" sz="1600">
                          <a:solidFill>
                            <a:schemeClr val="tx1"/>
                          </a:solidFill>
                          <a:latin typeface="Cambria"/>
                          <a:ea typeface="Calibri"/>
                          <a:cs typeface="Times New Roman"/>
                        </a:rPr>
                        <a:t>  0</a:t>
                      </a:r>
                      <a:r>
                        <a:rPr lang="en-US" sz="1600">
                          <a:solidFill>
                            <a:schemeClr val="tx1"/>
                          </a:solidFill>
                          <a:latin typeface="Cambria"/>
                          <a:ea typeface="Times New Roman"/>
                          <a:cs typeface="Arial"/>
                        </a:rPr>
                        <a:t>.75</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7.93 </a:t>
                      </a:r>
                      <a:r>
                        <a:rPr lang="ar-SA" sz="1600">
                          <a:solidFill>
                            <a:schemeClr val="tx1"/>
                          </a:solidFill>
                          <a:latin typeface="Cambria"/>
                          <a:ea typeface="Calibri"/>
                          <a:cs typeface="FrankRuehl"/>
                        </a:rPr>
                        <a:t>±</a:t>
                      </a:r>
                      <a:r>
                        <a:rPr lang="ar-SA" sz="1600">
                          <a:solidFill>
                            <a:schemeClr val="tx1"/>
                          </a:solidFill>
                          <a:latin typeface="Calibri"/>
                          <a:ea typeface="Times New Roman"/>
                          <a:cs typeface="Cambria"/>
                        </a:rPr>
                        <a:t> </a:t>
                      </a:r>
                      <a:r>
                        <a:rPr lang="en-US" sz="1600">
                          <a:solidFill>
                            <a:schemeClr val="tx1"/>
                          </a:solidFill>
                          <a:latin typeface="Cambria"/>
                          <a:ea typeface="Times New Roman"/>
                          <a:cs typeface="Arial"/>
                        </a:rPr>
                        <a:t>0.57</a:t>
                      </a:r>
                      <a:r>
                        <a:rPr lang="en-US" sz="1600">
                          <a:solidFill>
                            <a:schemeClr val="tx1"/>
                          </a:solidFill>
                          <a:latin typeface="Cambria"/>
                          <a:ea typeface="Calibri"/>
                          <a:cs typeface="Arial"/>
                        </a:rPr>
                        <a:t>  </a:t>
                      </a:r>
                      <a:r>
                        <a:rPr lang="ar-SA" sz="1600">
                          <a:solidFill>
                            <a:schemeClr val="tx1"/>
                          </a:solidFill>
                          <a:latin typeface="Cambria"/>
                          <a:ea typeface="Calibri"/>
                          <a:cs typeface="Arial"/>
                        </a:rPr>
                        <a:t>    </a:t>
                      </a:r>
                      <a:r>
                        <a:rPr lang="ar-SA" sz="1600">
                          <a:solidFill>
                            <a:schemeClr val="tx1"/>
                          </a:solidFill>
                          <a:latin typeface="Calibri"/>
                          <a:ea typeface="Calibri"/>
                          <a:cs typeface="Cambria"/>
                        </a:rPr>
                        <a:t> </a:t>
                      </a:r>
                      <a:r>
                        <a:rPr lang="ar-SA" sz="1600">
                          <a:solidFill>
                            <a:schemeClr val="tx1"/>
                          </a:solidFill>
                          <a:latin typeface="Cambria"/>
                          <a:ea typeface="Calibri"/>
                          <a:cs typeface="FrankRuehl"/>
                        </a:rPr>
                        <a:t> </a:t>
                      </a:r>
                      <a:r>
                        <a:rPr lang="en-US" sz="1600">
                          <a:solidFill>
                            <a:schemeClr val="tx1"/>
                          </a:solidFill>
                          <a:latin typeface="Cambria"/>
                          <a:ea typeface="Calibri"/>
                          <a:cs typeface="FrankRuehl"/>
                        </a:rPr>
                        <a:t>  </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FrankRuehl"/>
                        </a:rPr>
                        <a:t>Lymphocytes</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Arial"/>
                        </a:rPr>
                        <a:t>1.04 </a:t>
                      </a:r>
                      <a:r>
                        <a:rPr lang="ar-SA" sz="1600">
                          <a:solidFill>
                            <a:schemeClr val="tx1"/>
                          </a:solidFill>
                          <a:latin typeface="Cambria"/>
                          <a:ea typeface="Calibri"/>
                          <a:cs typeface="FrankRuehl"/>
                        </a:rPr>
                        <a:t> ±</a:t>
                      </a:r>
                      <a:r>
                        <a:rPr lang="en-US" sz="1600">
                          <a:solidFill>
                            <a:schemeClr val="tx1"/>
                          </a:solidFill>
                          <a:latin typeface="Cambria"/>
                          <a:ea typeface="Times New Roman"/>
                          <a:cs typeface="Arial"/>
                        </a:rPr>
                        <a:t>0.26</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1.25</a:t>
                      </a:r>
                      <a:r>
                        <a:rPr lang="en-US" sz="1600">
                          <a:solidFill>
                            <a:schemeClr val="tx1"/>
                          </a:solidFill>
                          <a:latin typeface="Cambria"/>
                          <a:ea typeface="Calibri"/>
                          <a:cs typeface="FrankRuehl"/>
                        </a:rPr>
                        <a:t> </a:t>
                      </a:r>
                      <a:r>
                        <a:rPr lang="ar-SA" sz="1600">
                          <a:solidFill>
                            <a:schemeClr val="tx1"/>
                          </a:solidFill>
                          <a:latin typeface="Cambria"/>
                          <a:ea typeface="Calibri"/>
                          <a:cs typeface="FrankRuehl"/>
                        </a:rPr>
                        <a:t> ±</a:t>
                      </a:r>
                      <a:r>
                        <a:rPr lang="en-US" sz="1600">
                          <a:solidFill>
                            <a:schemeClr val="tx1"/>
                          </a:solidFill>
                          <a:latin typeface="Cambria"/>
                          <a:ea typeface="Times New Roman"/>
                          <a:cs typeface="Arial"/>
                        </a:rPr>
                        <a:t>0.28</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1.40 </a:t>
                      </a:r>
                      <a:r>
                        <a:rPr lang="ar-SA" sz="1600">
                          <a:solidFill>
                            <a:schemeClr val="tx1"/>
                          </a:solidFill>
                          <a:latin typeface="Cambria"/>
                          <a:ea typeface="Calibri"/>
                          <a:cs typeface="FrankRuehl"/>
                        </a:rPr>
                        <a:t> ±</a:t>
                      </a:r>
                      <a:r>
                        <a:rPr lang="en-US" sz="1600">
                          <a:solidFill>
                            <a:schemeClr val="tx1"/>
                          </a:solidFill>
                          <a:latin typeface="Cambria"/>
                          <a:ea typeface="Times New Roman"/>
                          <a:cs typeface="Arial"/>
                        </a:rPr>
                        <a:t>0.18</a:t>
                      </a:r>
                      <a:r>
                        <a:rPr lang="en-US" sz="1600">
                          <a:solidFill>
                            <a:schemeClr val="tx1"/>
                          </a:solidFill>
                          <a:latin typeface="FrankRuehl"/>
                          <a:ea typeface="Calibri"/>
                          <a:cs typeface="Arial"/>
                        </a:rPr>
                        <a:t> </a:t>
                      </a:r>
                      <a:r>
                        <a:rPr lang="en-US" sz="1600">
                          <a:solidFill>
                            <a:schemeClr val="tx1"/>
                          </a:solidFill>
                          <a:latin typeface="Cambria"/>
                          <a:ea typeface="Calibri"/>
                          <a:cs typeface="FrankRuehl"/>
                        </a:rPr>
                        <a:t>  </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latin typeface="Cambria"/>
                          <a:ea typeface="Times New Roman"/>
                          <a:cs typeface="FrankRuehl"/>
                        </a:rPr>
                        <a:t>Monocytes</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latin typeface="Cambria"/>
                          <a:ea typeface="Times New Roman"/>
                          <a:cs typeface="Arial"/>
                        </a:rPr>
                        <a:t>0.46 </a:t>
                      </a:r>
                      <a:r>
                        <a:rPr lang="ar-SA" sz="1600">
                          <a:solidFill>
                            <a:schemeClr val="tx1"/>
                          </a:solidFill>
                          <a:latin typeface="Cambria"/>
                          <a:ea typeface="Calibri"/>
                          <a:cs typeface="FrankRuehl"/>
                        </a:rPr>
                        <a:t>±</a:t>
                      </a:r>
                      <a:r>
                        <a:rPr lang="en-US" sz="1600">
                          <a:solidFill>
                            <a:schemeClr val="tx1"/>
                          </a:solidFill>
                          <a:latin typeface="Cambria"/>
                          <a:ea typeface="Times New Roman"/>
                          <a:cs typeface="Arial"/>
                        </a:rPr>
                        <a:t> 0.08</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latin typeface="Cambria"/>
                          <a:ea typeface="Times New Roman"/>
                          <a:cs typeface="Arial"/>
                        </a:rPr>
                        <a:t>0.55 </a:t>
                      </a:r>
                      <a:r>
                        <a:rPr lang="ar-SA" sz="1600" dirty="0" err="1">
                          <a:solidFill>
                            <a:schemeClr val="tx1"/>
                          </a:solidFill>
                          <a:latin typeface="Cambria"/>
                          <a:ea typeface="Calibri"/>
                          <a:cs typeface="FrankRuehl"/>
                        </a:rPr>
                        <a:t>±</a:t>
                      </a:r>
                      <a:r>
                        <a:rPr lang="en-US" sz="1600" dirty="0">
                          <a:solidFill>
                            <a:schemeClr val="tx1"/>
                          </a:solidFill>
                          <a:latin typeface="Cambria"/>
                          <a:ea typeface="Times New Roman"/>
                          <a:cs typeface="Arial"/>
                        </a:rPr>
                        <a:t> 0.09</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latin typeface="Cambria"/>
                          <a:ea typeface="Times New Roman"/>
                          <a:cs typeface="Arial"/>
                        </a:rPr>
                        <a:t>0.45 </a:t>
                      </a:r>
                      <a:r>
                        <a:rPr lang="ar-SA" sz="1600">
                          <a:solidFill>
                            <a:schemeClr val="tx1"/>
                          </a:solidFill>
                          <a:latin typeface="Cambria"/>
                          <a:ea typeface="Calibri"/>
                          <a:cs typeface="FrankRuehl"/>
                        </a:rPr>
                        <a:t>±</a:t>
                      </a:r>
                      <a:r>
                        <a:rPr lang="en-US" sz="1600">
                          <a:solidFill>
                            <a:schemeClr val="tx1"/>
                          </a:solidFill>
                          <a:latin typeface="Cambria"/>
                          <a:ea typeface="Times New Roman"/>
                          <a:cs typeface="Arial"/>
                        </a:rPr>
                        <a:t> 0.07</a:t>
                      </a:r>
                      <a:endParaRPr lang="en-US" sz="16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latin typeface="Cambria"/>
                          <a:ea typeface="Times New Roman"/>
                          <a:cs typeface="FrankRuehl"/>
                        </a:rPr>
                        <a:t>Eosinophils</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bl>
          </a:graphicData>
        </a:graphic>
      </p:graphicFrame>
      <p:sp>
        <p:nvSpPr>
          <p:cNvPr id="9" name="TextBox 8"/>
          <p:cNvSpPr txBox="1"/>
          <p:nvPr/>
        </p:nvSpPr>
        <p:spPr>
          <a:xfrm>
            <a:off x="179512" y="6074712"/>
            <a:ext cx="8856984" cy="738664"/>
          </a:xfrm>
          <a:prstGeom prst="rect">
            <a:avLst/>
          </a:prstGeom>
          <a:noFill/>
        </p:spPr>
        <p:txBody>
          <a:bodyPr wrap="square" rtlCol="1">
            <a:spAutoFit/>
          </a:bodyPr>
          <a:lstStyle/>
          <a:p>
            <a:r>
              <a:rPr lang="en-US" sz="1400" dirty="0" smtClean="0">
                <a:effectLst>
                  <a:outerShdw blurRad="38100" dist="38100" dir="2700000" algn="tl">
                    <a:srgbClr val="000000">
                      <a:alpha val="43137"/>
                    </a:srgbClr>
                  </a:outerShdw>
                </a:effectLst>
              </a:rPr>
              <a:t>RBC, </a:t>
            </a:r>
            <a:r>
              <a:rPr lang="en-US" sz="1400" dirty="0" err="1" smtClean="0">
                <a:effectLst>
                  <a:outerShdw blurRad="38100" dist="38100" dir="2700000" algn="tl">
                    <a:srgbClr val="000000">
                      <a:alpha val="43137"/>
                    </a:srgbClr>
                  </a:outerShdw>
                </a:effectLst>
              </a:rPr>
              <a:t>Hb</a:t>
            </a:r>
            <a:r>
              <a:rPr lang="en-US" sz="1400" dirty="0" smtClean="0">
                <a:effectLst>
                  <a:outerShdw blurRad="38100" dist="38100" dir="2700000" algn="tl">
                    <a:srgbClr val="000000">
                      <a:alpha val="43137"/>
                    </a:srgbClr>
                  </a:outerShdw>
                </a:effectLst>
              </a:rPr>
              <a:t>, MCV, MCH, MCHC, PCV-HCT, RDW and WBC (red blood cell, hemoglobin, mean corpuscular volume, </a:t>
            </a:r>
            <a:r>
              <a:rPr lang="en-US" sz="1400" dirty="0" smtClean="0"/>
              <a:t>Mean Corpuscular Hemoglobin , mean corpuscular hemoglobin concentration, packed cell volume-</a:t>
            </a:r>
            <a:r>
              <a:rPr lang="en-US" sz="1400" dirty="0" err="1" smtClean="0"/>
              <a:t>hematocrit</a:t>
            </a:r>
            <a:r>
              <a:rPr lang="en-US" sz="1400" dirty="0" smtClean="0"/>
              <a:t>, Red cell distribution width and white blood cell)</a:t>
            </a:r>
            <a:endParaRPr lang="ar-SA"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1090" y="97468"/>
            <a:ext cx="550151" cy="523220"/>
          </a:xfrm>
          <a:prstGeom prst="rect">
            <a:avLst/>
          </a:prstGeom>
          <a:noFill/>
        </p:spPr>
        <p:txBody>
          <a:bodyPr wrap="none" rtlCol="0">
            <a:spAutoFit/>
          </a:bodyPr>
          <a:lstStyle/>
          <a:p>
            <a:r>
              <a:rPr lang="en-US" sz="2800" b="1" dirty="0" smtClean="0">
                <a:solidFill>
                  <a:srgbClr val="FF0000"/>
                </a:solidFill>
              </a:rPr>
              <a:t>16</a:t>
            </a:r>
            <a:endParaRPr lang="en-US" sz="2800" b="1" dirty="0">
              <a:solidFill>
                <a:srgbClr val="FF0000"/>
              </a:solidFill>
            </a:endParaRPr>
          </a:p>
        </p:txBody>
      </p:sp>
      <p:sp>
        <p:nvSpPr>
          <p:cNvPr id="4098" name="Rectangle 2"/>
          <p:cNvSpPr>
            <a:spLocks noChangeArrowheads="1"/>
          </p:cNvSpPr>
          <p:nvPr/>
        </p:nvSpPr>
        <p:spPr bwMode="auto">
          <a:xfrm>
            <a:off x="0" y="-273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9" name="Rectangle 3"/>
          <p:cNvSpPr>
            <a:spLocks noChangeArrowheads="1"/>
          </p:cNvSpPr>
          <p:nvPr/>
        </p:nvSpPr>
        <p:spPr bwMode="auto">
          <a:xfrm>
            <a:off x="0" y="-273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361" name="Rectangle 1"/>
          <p:cNvSpPr>
            <a:spLocks noChangeArrowheads="1"/>
          </p:cNvSpPr>
          <p:nvPr/>
        </p:nvSpPr>
        <p:spPr bwMode="auto">
          <a:xfrm>
            <a:off x="1008112" y="3473624"/>
            <a:ext cx="6660232" cy="830997"/>
          </a:xfrm>
          <a:prstGeom prst="rect">
            <a:avLst/>
          </a:prstGeom>
          <a:noFill/>
          <a:ln w="9525">
            <a:noFill/>
            <a:miter lim="800000"/>
            <a:headEnd/>
            <a:tailEnd/>
          </a:ln>
          <a:effectLst>
            <a:outerShdw blurRad="50800" dist="50800" dir="5400000" algn="ctr" rotWithShape="0">
              <a:schemeClr val="bg1"/>
            </a:outerShd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WBCs differential count in </a:t>
            </a:r>
            <a:r>
              <a:rPr lang="en-US" sz="2400" dirty="0" smtClean="0">
                <a:solidFill>
                  <a:srgbClr val="FF0000"/>
                </a:solidFill>
                <a:latin typeface="FrankRuehl" pitchFamily="34" charset="-79"/>
                <a:cs typeface="FrankRuehl" pitchFamily="34" charset="-79"/>
              </a:rPr>
              <a:t>female</a:t>
            </a:r>
            <a:r>
              <a:rPr lang="en-US" sz="2400" dirty="0" smtClean="0">
                <a:latin typeface="FrankRuehl" pitchFamily="34" charset="-79"/>
                <a:cs typeface="FrankRuehl" pitchFamily="34" charset="-79"/>
              </a:rPr>
              <a:t> rats given doses D1 and D2 of industrial dust compared to control</a:t>
            </a:r>
            <a:endParaRPr kumimoji="0" lang="en-US" sz="2400" b="0" i="0" u="none" strike="noStrike" cap="none" normalizeH="0" baseline="0" dirty="0" smtClean="0">
              <a:ln>
                <a:noFill/>
              </a:ln>
              <a:solidFill>
                <a:schemeClr val="tx1"/>
              </a:solidFill>
              <a:effectLst/>
              <a:latin typeface="FrankRuehl" pitchFamily="34" charset="-79"/>
              <a:cs typeface="FrankRuehl" pitchFamily="34" charset="-79"/>
            </a:endParaRPr>
          </a:p>
        </p:txBody>
      </p:sp>
      <p:sp>
        <p:nvSpPr>
          <p:cNvPr id="12" name="Rectangle 11"/>
          <p:cNvSpPr/>
          <p:nvPr/>
        </p:nvSpPr>
        <p:spPr>
          <a:xfrm>
            <a:off x="1728192" y="89248"/>
            <a:ext cx="5652120" cy="830997"/>
          </a:xfrm>
          <a:prstGeom prst="rect">
            <a:avLst/>
          </a:prstGeom>
          <a:effectLst>
            <a:outerShdw blurRad="50800" dist="50800" dir="5400000" algn="ctr" rotWithShape="0">
              <a:schemeClr val="bg1"/>
            </a:outerShdw>
          </a:effectLst>
        </p:spPr>
        <p:txBody>
          <a:bodyPr wrap="square">
            <a:spAutoFit/>
          </a:bodyPr>
          <a:lstStyle/>
          <a:p>
            <a:r>
              <a:rPr lang="en-US" sz="2400" dirty="0" smtClean="0">
                <a:latin typeface="FrankRuehl" pitchFamily="34" charset="-79"/>
                <a:cs typeface="FrankRuehl" pitchFamily="34" charset="-79"/>
              </a:rPr>
              <a:t>RBCs indices in </a:t>
            </a:r>
            <a:r>
              <a:rPr lang="en-US" sz="2400" dirty="0" smtClean="0">
                <a:solidFill>
                  <a:srgbClr val="FF0000"/>
                </a:solidFill>
                <a:latin typeface="FrankRuehl" pitchFamily="34" charset="-79"/>
                <a:cs typeface="FrankRuehl" pitchFamily="34" charset="-79"/>
              </a:rPr>
              <a:t>female</a:t>
            </a:r>
            <a:r>
              <a:rPr lang="en-US" sz="2400" dirty="0" smtClean="0">
                <a:latin typeface="FrankRuehl" pitchFamily="34" charset="-79"/>
                <a:cs typeface="FrankRuehl" pitchFamily="34" charset="-79"/>
              </a:rPr>
              <a:t> rats given doses D1 and D2 of industrial dust compared to control</a:t>
            </a:r>
            <a:endParaRPr lang="en-US" sz="2400" dirty="0">
              <a:latin typeface="FrankRuehl" pitchFamily="34" charset="-79"/>
              <a:cs typeface="FrankRuehl" pitchFamily="34" charset="-79"/>
            </a:endParaRPr>
          </a:p>
        </p:txBody>
      </p:sp>
      <p:graphicFrame>
        <p:nvGraphicFramePr>
          <p:cNvPr id="9" name="Table 8"/>
          <p:cNvGraphicFramePr>
            <a:graphicFrameLocks noGrp="1"/>
          </p:cNvGraphicFramePr>
          <p:nvPr/>
        </p:nvGraphicFramePr>
        <p:xfrm>
          <a:off x="323528" y="953344"/>
          <a:ext cx="8640961" cy="2523744"/>
        </p:xfrm>
        <a:graphic>
          <a:graphicData uri="http://schemas.openxmlformats.org/drawingml/2006/table">
            <a:tbl>
              <a:tblPr rtl="1">
                <a:effectLst>
                  <a:outerShdw blurRad="50800" dist="50800" dir="5400000" algn="ctr" rotWithShape="0">
                    <a:schemeClr val="bg1"/>
                  </a:outerShdw>
                </a:effectLst>
              </a:tblPr>
              <a:tblGrid>
                <a:gridCol w="2681505"/>
                <a:gridCol w="2541108"/>
                <a:gridCol w="2399714"/>
                <a:gridCol w="1018634"/>
              </a:tblGrid>
              <a:tr h="0">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a:rPr>
                        <a:t>D2</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a:rPr>
                        <a:t>D1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a:rPr>
                        <a:t>C</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7.59</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a:rPr>
                        <a:t> </a:t>
                      </a:r>
                      <a:r>
                        <a:rPr lang="ar-SA" sz="1600">
                          <a:solidFill>
                            <a:schemeClr val="tx1"/>
                          </a:solidFill>
                          <a:effectLst>
                            <a:outerShdw blurRad="38100" dist="38100" dir="2700000" algn="tl">
                              <a:srgbClr val="000000">
                                <a:alpha val="43137"/>
                              </a:srgbClr>
                            </a:outerShdw>
                          </a:effectLst>
                          <a:latin typeface="Cambria" pitchFamily="18" charset="0"/>
                          <a:ea typeface="Calibri"/>
                          <a:cs typeface="Times New Roman"/>
                        </a:rPr>
                        <a:t>±</a:t>
                      </a:r>
                      <a:r>
                        <a:rPr lang="ar-SA" sz="1600">
                          <a:solidFill>
                            <a:schemeClr val="tx1"/>
                          </a:solidFill>
                          <a:effectLst>
                            <a:outerShdw blurRad="38100" dist="38100" dir="2700000" algn="tl">
                              <a:srgbClr val="000000">
                                <a:alpha val="43137"/>
                              </a:srgbClr>
                            </a:outerShdw>
                          </a:effectLst>
                          <a:latin typeface="Cambria" pitchFamily="18" charset="0"/>
                          <a:ea typeface="Calibri"/>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a:rPr>
                        <a:t>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.15</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7.84</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a:rPr>
                        <a:t> </a:t>
                      </a:r>
                      <a:r>
                        <a:rPr lang="ar-SA" sz="1600">
                          <a:solidFill>
                            <a:schemeClr val="tx1"/>
                          </a:solidFill>
                          <a:effectLst>
                            <a:outerShdw blurRad="38100" dist="38100" dir="2700000" algn="tl">
                              <a:srgbClr val="000000">
                                <a:alpha val="43137"/>
                              </a:srgbClr>
                            </a:outerShdw>
                          </a:effectLst>
                          <a:latin typeface="Cambria" pitchFamily="18" charset="0"/>
                          <a:ea typeface="Calibri"/>
                          <a:cs typeface="Times New Roman"/>
                        </a:rPr>
                        <a:t>±</a:t>
                      </a:r>
                      <a:r>
                        <a:rPr lang="ar-SA" sz="1600">
                          <a:solidFill>
                            <a:schemeClr val="tx1"/>
                          </a:solidFill>
                          <a:effectLst>
                            <a:outerShdw blurRad="38100" dist="38100" dir="2700000" algn="tl">
                              <a:srgbClr val="000000">
                                <a:alpha val="43137"/>
                              </a:srgbClr>
                            </a:outerShdw>
                          </a:effectLst>
                          <a:latin typeface="Cambria" pitchFamily="18" charset="0"/>
                          <a:ea typeface="Calibri"/>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a:rPr>
                        <a:t>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.17</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Arial"/>
                        </a:rPr>
                        <a:t>7.5290</a:t>
                      </a:r>
                      <a:r>
                        <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a:rPr>
                        <a:t> </a:t>
                      </a:r>
                      <a:r>
                        <a:rPr lang="ar-SA" sz="1600" dirty="0" err="1">
                          <a:solidFill>
                            <a:schemeClr val="tx1"/>
                          </a:solidFill>
                          <a:effectLst>
                            <a:outerShdw blurRad="38100" dist="38100" dir="2700000" algn="tl">
                              <a:srgbClr val="000000">
                                <a:alpha val="43137"/>
                              </a:srgbClr>
                            </a:outerShdw>
                          </a:effectLst>
                          <a:latin typeface="Cambria" pitchFamily="18" charset="0"/>
                          <a:ea typeface="Calibri"/>
                          <a:cs typeface="Times New Roman"/>
                        </a:rPr>
                        <a:t>±</a:t>
                      </a:r>
                      <a:r>
                        <a:rPr lang="ar-SA" sz="1600" dirty="0">
                          <a:solidFill>
                            <a:schemeClr val="tx1"/>
                          </a:solidFill>
                          <a:effectLst>
                            <a:outerShdw blurRad="38100" dist="38100" dir="2700000" algn="tl">
                              <a:srgbClr val="000000">
                                <a:alpha val="43137"/>
                              </a:srgbClr>
                            </a:outerShdw>
                          </a:effectLst>
                          <a:latin typeface="Cambria" pitchFamily="18" charset="0"/>
                          <a:ea typeface="Calibri"/>
                          <a:cs typeface="Cambria"/>
                        </a:rPr>
                        <a:t> </a:t>
                      </a: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Arial"/>
                        </a:rPr>
                        <a:t>0.09</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RBC</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954.10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39.60</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819.60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85.00</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803.00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35.09</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PLT</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14.0700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0.21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14.84</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0.39</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Arial"/>
                        </a:rPr>
                        <a:t>13.98</a:t>
                      </a: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ar-SA" sz="1600" dirty="0" err="1">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dirty="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dirty="0" smtClean="0">
                          <a:solidFill>
                            <a:schemeClr val="tx1"/>
                          </a:solidFill>
                          <a:effectLst>
                            <a:outerShdw blurRad="38100" dist="38100" dir="2700000" algn="tl">
                              <a:srgbClr val="000000">
                                <a:alpha val="43137"/>
                              </a:srgbClr>
                            </a:outerShdw>
                          </a:effectLst>
                          <a:latin typeface="Cambria" pitchFamily="18" charset="0"/>
                          <a:ea typeface="Times New Roman"/>
                          <a:cs typeface="Arial"/>
                        </a:rPr>
                        <a:t>0.42</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effectLst>
                            <a:outerShdw blurRad="38100" dist="38100" dir="2700000" algn="tl">
                              <a:srgbClr val="000000">
                                <a:alpha val="43137"/>
                              </a:srgbClr>
                            </a:outerShdw>
                          </a:effectLst>
                          <a:latin typeface="Cambria" pitchFamily="18" charset="0"/>
                          <a:ea typeface="Times New Roman"/>
                          <a:cs typeface="FrankRuehl"/>
                        </a:rPr>
                        <a:t>Hb</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52.4000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0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.50</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53.3000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0.63</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51.90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ar-SA" sz="1600">
                          <a:solidFill>
                            <a:schemeClr val="tx1"/>
                          </a:solidFill>
                          <a:effectLst>
                            <a:outerShdw blurRad="38100" dist="38100" dir="2700000" algn="tl">
                              <a:srgbClr val="000000">
                                <a:alpha val="43137"/>
                              </a:srgbClr>
                            </a:outerShdw>
                          </a:effectLst>
                          <a:latin typeface="Cambria" pitchFamily="18" charset="0"/>
                          <a:ea typeface="Calibri"/>
                          <a:cs typeface="FrankRuehl"/>
                        </a:rPr>
                        <a:t>±</a:t>
                      </a:r>
                      <a:r>
                        <a:rPr lang="ar-SA" sz="1600">
                          <a:solidFill>
                            <a:schemeClr val="tx1"/>
                          </a:solidFill>
                          <a:effectLst>
                            <a:outerShdw blurRad="38100" dist="38100" dir="2700000" algn="tl">
                              <a:srgbClr val="000000">
                                <a:alpha val="43137"/>
                              </a:srgbClr>
                            </a:outerShdw>
                          </a:effectLst>
                          <a:latin typeface="Cambria" pitchFamily="18" charset="0"/>
                          <a:ea typeface="Times New Roman"/>
                          <a:cs typeface="Cambria"/>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1.59</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MCV</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18.5700 ± 0.22</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18.91 ± 0.22</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18.56 ± 0.57</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MCH</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35.5200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0.25</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35.41</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0.12</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35.62 ± 0.27</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MCHC</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39.6200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o</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.61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41.88</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1.06</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39.17</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1.11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PCV/HCT</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10.7900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.22</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10.40 ± 0.13</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10.74</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Arial"/>
                        </a:rPr>
                        <a:t>0.31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a:rPr>
                        <a:t>RDW</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bl>
          </a:graphicData>
        </a:graphic>
      </p:graphicFrame>
      <p:graphicFrame>
        <p:nvGraphicFramePr>
          <p:cNvPr id="10" name="Table 9"/>
          <p:cNvGraphicFramePr>
            <a:graphicFrameLocks noGrp="1"/>
          </p:cNvGraphicFramePr>
          <p:nvPr/>
        </p:nvGraphicFramePr>
        <p:xfrm>
          <a:off x="323528" y="4311408"/>
          <a:ext cx="8568952" cy="1682496"/>
        </p:xfrm>
        <a:graphic>
          <a:graphicData uri="http://schemas.openxmlformats.org/drawingml/2006/table">
            <a:tbl>
              <a:tblPr rtl="1">
                <a:effectLst>
                  <a:outerShdw blurRad="50800" dist="50800" dir="5400000" algn="ctr" rotWithShape="0">
                    <a:schemeClr val="bg1"/>
                  </a:outerShdw>
                </a:effectLst>
              </a:tblPr>
              <a:tblGrid>
                <a:gridCol w="2512802"/>
                <a:gridCol w="2384705"/>
                <a:gridCol w="2252756"/>
                <a:gridCol w="1418689"/>
              </a:tblGrid>
              <a:tr h="0">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D2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D1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6.84</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.71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5.69</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0.90</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8.71</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.810</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WBC</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1.5570</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.22</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1.01</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0.19</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1.73</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.33</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Neutrophils</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4.2690</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.45</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3.42</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0.54</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5.22</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0.46</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Lymphocytes</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0.7270</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.07</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0.62</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0.11</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0.97</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.18</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Monocytes</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0">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0.2620</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.08</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0.23</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0</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.07</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0.43</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a:t>
                      </a:r>
                      <a:r>
                        <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rPr>
                        <a:t> </a:t>
                      </a:r>
                      <a:r>
                        <a:rPr lang="en-US" sz="1600">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.08</a:t>
                      </a:r>
                      <a:endParaRPr lang="en-US" sz="160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l" rtl="0">
                        <a:lnSpc>
                          <a:spcPct val="115000"/>
                        </a:lnSpc>
                        <a:spcAft>
                          <a:spcPts val="0"/>
                        </a:spcAft>
                      </a:pPr>
                      <a:r>
                        <a:rPr lang="en-US" sz="1600" dirty="0" err="1">
                          <a:solidFill>
                            <a:schemeClr val="tx1"/>
                          </a:solidFill>
                          <a:effectLst>
                            <a:outerShdw blurRad="38100" dist="38100" dir="2700000" algn="tl">
                              <a:srgbClr val="000000">
                                <a:alpha val="43137"/>
                              </a:srgbClr>
                            </a:outerShdw>
                          </a:effectLst>
                          <a:latin typeface="Cambria" pitchFamily="18" charset="0"/>
                          <a:ea typeface="Times New Roman"/>
                          <a:cs typeface="FrankRuehl" pitchFamily="34" charset="-79"/>
                        </a:rPr>
                        <a:t>Eosinophils</a:t>
                      </a:r>
                      <a:endParaRPr lang="en-US" sz="1600" dirty="0">
                        <a:solidFill>
                          <a:schemeClr val="tx1"/>
                        </a:solidFill>
                        <a:effectLst>
                          <a:outerShdw blurRad="38100" dist="38100" dir="2700000" algn="tl">
                            <a:srgbClr val="000000">
                              <a:alpha val="43137"/>
                            </a:srgbClr>
                          </a:outerShdw>
                        </a:effectLst>
                        <a:latin typeface="Cambria" pitchFamily="18" charset="0"/>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bl>
          </a:graphicData>
        </a:graphic>
      </p:graphicFrame>
      <p:sp>
        <p:nvSpPr>
          <p:cNvPr id="11" name="TextBox 10"/>
          <p:cNvSpPr txBox="1"/>
          <p:nvPr/>
        </p:nvSpPr>
        <p:spPr>
          <a:xfrm>
            <a:off x="179512" y="6021288"/>
            <a:ext cx="8856984" cy="738664"/>
          </a:xfrm>
          <a:prstGeom prst="rect">
            <a:avLst/>
          </a:prstGeom>
          <a:noFill/>
        </p:spPr>
        <p:txBody>
          <a:bodyPr wrap="square" rtlCol="1">
            <a:spAutoFit/>
          </a:bodyPr>
          <a:lstStyle/>
          <a:p>
            <a:r>
              <a:rPr lang="en-US" sz="1400" dirty="0" smtClean="0">
                <a:effectLst>
                  <a:outerShdw blurRad="38100" dist="38100" dir="2700000" algn="tl">
                    <a:srgbClr val="000000">
                      <a:alpha val="43137"/>
                    </a:srgbClr>
                  </a:outerShdw>
                </a:effectLst>
              </a:rPr>
              <a:t>RBC, </a:t>
            </a:r>
            <a:r>
              <a:rPr lang="en-US" sz="1400" dirty="0" err="1" smtClean="0">
                <a:effectLst>
                  <a:outerShdw blurRad="38100" dist="38100" dir="2700000" algn="tl">
                    <a:srgbClr val="000000">
                      <a:alpha val="43137"/>
                    </a:srgbClr>
                  </a:outerShdw>
                </a:effectLst>
              </a:rPr>
              <a:t>Hb</a:t>
            </a:r>
            <a:r>
              <a:rPr lang="en-US" sz="1400" dirty="0" smtClean="0">
                <a:effectLst>
                  <a:outerShdw blurRad="38100" dist="38100" dir="2700000" algn="tl">
                    <a:srgbClr val="000000">
                      <a:alpha val="43137"/>
                    </a:srgbClr>
                  </a:outerShdw>
                </a:effectLst>
              </a:rPr>
              <a:t>, MCV, MCH, MCHC, PCV-HCT, RDW and WBC (red blood cell, hemoglobin, mean corpuscular volume, </a:t>
            </a:r>
            <a:r>
              <a:rPr lang="en-US" sz="1400" dirty="0" smtClean="0"/>
              <a:t>Mean Corpuscular Hemoglobin , mean corpuscular hemoglobin concentration, packed cell volume-</a:t>
            </a:r>
            <a:r>
              <a:rPr lang="en-US" sz="1400" dirty="0" err="1" smtClean="0"/>
              <a:t>hematocrit</a:t>
            </a:r>
            <a:r>
              <a:rPr lang="en-US" sz="1400" dirty="0" smtClean="0"/>
              <a:t>, Red cell distribution width and white blood cell)</a:t>
            </a:r>
            <a:endParaRPr lang="ar-SA"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142976" y="1897083"/>
            <a:ext cx="6858048" cy="3032115"/>
          </a:xfrm>
          <a:prstGeom prst="rect">
            <a:avLst/>
          </a:prstGeom>
          <a:noFill/>
          <a:ln w="9525">
            <a:noFill/>
            <a:miter lim="800000"/>
            <a:headEnd/>
            <a:tailEnd/>
          </a:ln>
        </p:spPr>
      </p:pic>
      <p:sp>
        <p:nvSpPr>
          <p:cNvPr id="6" name="عنوان 1"/>
          <p:cNvSpPr txBox="1">
            <a:spLocks/>
          </p:cNvSpPr>
          <p:nvPr/>
        </p:nvSpPr>
        <p:spPr>
          <a:xfrm>
            <a:off x="571504" y="5000636"/>
            <a:ext cx="8001024" cy="1071570"/>
          </a:xfrm>
          <a:prstGeom prst="rect">
            <a:avLst/>
          </a:prstGeom>
          <a:effectLst>
            <a:outerShdw blurRad="50800" dist="50800" dir="5400000" algn="ctr" rotWithShape="0">
              <a:schemeClr val="bg1"/>
            </a:outerShdw>
          </a:effectLst>
        </p:spPr>
        <p:txBody>
          <a:bodyPr vert="horz" lIns="91440" tIns="45720" rIns="91440" bIns="45720" rtlCol="0" anchor="ctr">
            <a:noAutofit/>
          </a:bodyPr>
          <a:lstStyle/>
          <a:p>
            <a:pPr lvl="0" algn="ctr">
              <a:spcBef>
                <a:spcPct val="0"/>
              </a:spcBef>
              <a:defRPr/>
            </a:pP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Mean ± SE Serum AST activities (UL</a:t>
            </a:r>
            <a:r>
              <a:rPr lang="en-US" sz="2400" baseline="30000" dirty="0" smtClean="0">
                <a:effectLst>
                  <a:outerShdw blurRad="38100" dist="38100" dir="2700000" algn="tl">
                    <a:srgbClr val="000000">
                      <a:alpha val="43137"/>
                    </a:srgbClr>
                  </a:outerShdw>
                </a:effectLst>
                <a:latin typeface="FrankRuehl" pitchFamily="34" charset="-79"/>
                <a:cs typeface="FrankRuehl" pitchFamily="34" charset="-79"/>
              </a:rPr>
              <a:t>-1</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in male and female rats (</a:t>
            </a:r>
            <a:r>
              <a:rPr kumimoji="0" lang="en-US" sz="2400" b="0" i="1"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R.  </a:t>
            </a:r>
            <a:r>
              <a:rPr kumimoji="0" lang="en-US" sz="2400" b="0" i="1" u="none" strike="noStrike" kern="1200" cap="none" spc="0" normalizeH="0" baseline="0" noProof="0" dirty="0" err="1"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norvegicus</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FrankRuehl" pitchFamily="34" charset="-79"/>
                <a:ea typeface="+mj-ea"/>
                <a:cs typeface="FrankRuehl" pitchFamily="34" charset="-79"/>
              </a:rPr>
              <a:t>). </a:t>
            </a:r>
            <a:endParaRPr lang="en-US" sz="2400" dirty="0" smtClean="0">
              <a:effectLst>
                <a:outerShdw blurRad="38100" dist="38100" dir="2700000" algn="tl">
                  <a:srgbClr val="000000">
                    <a:alpha val="43137"/>
                  </a:srgbClr>
                </a:outerShdw>
              </a:effectLst>
              <a:latin typeface="FrankRuehl" pitchFamily="34" charset="-79"/>
              <a:cs typeface="FrankRuehl" pitchFamily="34" charset="-79"/>
            </a:endParaRPr>
          </a:p>
        </p:txBody>
      </p:sp>
      <p:sp>
        <p:nvSpPr>
          <p:cNvPr id="7" name="TextBox 6"/>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Serum AST activities in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8" name="TextBox 7"/>
          <p:cNvSpPr txBox="1"/>
          <p:nvPr/>
        </p:nvSpPr>
        <p:spPr>
          <a:xfrm>
            <a:off x="8486345" y="116632"/>
            <a:ext cx="550151" cy="523220"/>
          </a:xfrm>
          <a:prstGeom prst="rect">
            <a:avLst/>
          </a:prstGeom>
          <a:noFill/>
        </p:spPr>
        <p:txBody>
          <a:bodyPr wrap="none" rtlCol="0">
            <a:spAutoFit/>
          </a:bodyPr>
          <a:lstStyle/>
          <a:p>
            <a:r>
              <a:rPr lang="en-US" sz="2800" b="1" dirty="0" smtClean="0">
                <a:solidFill>
                  <a:srgbClr val="FF0000"/>
                </a:solidFill>
              </a:rPr>
              <a:t>17</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endParaRPr lang="en-US" dirty="0"/>
          </a:p>
        </p:txBody>
      </p:sp>
      <p:sp>
        <p:nvSpPr>
          <p:cNvPr id="3" name="Content Placeholder 2"/>
          <p:cNvSpPr>
            <a:spLocks noGrp="1"/>
          </p:cNvSpPr>
          <p:nvPr>
            <p:ph idx="1"/>
          </p:nvPr>
        </p:nvSpPr>
        <p:spPr/>
        <p:txBody>
          <a:bodyPr>
            <a:normAutofit/>
          </a:bodyPr>
          <a:lstStyle/>
          <a:p>
            <a:pPr lvl="0" algn="just" rtl="0" eaLnBrk="0" fontAlgn="base" hangingPunct="0">
              <a:spcAft>
                <a:spcPct val="0"/>
              </a:spcAft>
              <a:buNone/>
              <a:defRPr/>
            </a:pPr>
            <a:r>
              <a:rPr kumimoji="1" lang="en-US" sz="2000" dirty="0" smtClean="0">
                <a:solidFill>
                  <a:prstClr val="black"/>
                </a:solidFill>
              </a:rPr>
              <a:t>OMICS Group International is a pioneer and leading science event organizer, which publishes around 400 open access journals and conducts over 300 Medical, Clinical, Engineering, Life Sciences, Phrama scientific conferences all over the globe annually with the support of more than 1000 scientific associations and 30,000 editorial board members and 3.5 million followers to its credit.</a:t>
            </a:r>
            <a:br>
              <a:rPr kumimoji="1" lang="en-US" sz="2000" dirty="0" smtClean="0">
                <a:solidFill>
                  <a:prstClr val="black"/>
                </a:solidFill>
              </a:rPr>
            </a:br>
            <a:endParaRPr kumimoji="1" lang="en-US" sz="2000" dirty="0" smtClean="0">
              <a:solidFill>
                <a:prstClr val="black"/>
              </a:solidFill>
            </a:endParaRPr>
          </a:p>
          <a:p>
            <a:pPr lvl="0" algn="just" rtl="0" eaLnBrk="0" fontAlgn="base" hangingPunct="0">
              <a:spcAft>
                <a:spcPct val="0"/>
              </a:spcAft>
              <a:buNone/>
              <a:defRPr/>
            </a:pPr>
            <a:r>
              <a:rPr kumimoji="1" lang="en-US" sz="2000" dirty="0" smtClean="0">
                <a:solidFill>
                  <a:prstClr val="black"/>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p:cNvPicPr>
          <p:nvPr>
            <p:ph idx="1"/>
          </p:nvPr>
        </p:nvPicPr>
        <p:blipFill>
          <a:blip r:embed="rId2" cstate="print"/>
          <a:srcRect/>
          <a:stretch>
            <a:fillRect/>
          </a:stretch>
        </p:blipFill>
        <p:spPr bwMode="auto">
          <a:xfrm>
            <a:off x="1428728" y="1676407"/>
            <a:ext cx="6000792" cy="3467105"/>
          </a:xfrm>
          <a:prstGeom prst="rect">
            <a:avLst/>
          </a:prstGeom>
          <a:noFill/>
          <a:ln w="9525">
            <a:noFill/>
            <a:miter lim="800000"/>
            <a:headEnd/>
            <a:tailEnd/>
          </a:ln>
        </p:spPr>
      </p:pic>
      <p:sp>
        <p:nvSpPr>
          <p:cNvPr id="5" name="Rectangle 4"/>
          <p:cNvSpPr/>
          <p:nvPr/>
        </p:nvSpPr>
        <p:spPr>
          <a:xfrm>
            <a:off x="142844" y="5332413"/>
            <a:ext cx="8858280" cy="954107"/>
          </a:xfrm>
          <a:prstGeom prst="rect">
            <a:avLst/>
          </a:prstGeom>
          <a:effectLst>
            <a:outerShdw blurRad="50800" dist="50800" dir="5400000" algn="ctr" rotWithShape="0">
              <a:schemeClr val="bg1"/>
            </a:outerShdw>
          </a:effectLst>
        </p:spPr>
        <p:txBody>
          <a:bodyPr wrap="square">
            <a:spAutoFit/>
          </a:bodyPr>
          <a:lstStyle/>
          <a:p>
            <a:pPr lvl="0" algn="ctr">
              <a:spcBef>
                <a:spcPct val="0"/>
              </a:spcBef>
              <a:defRPr/>
            </a:pPr>
            <a:r>
              <a:rPr lang="en-US" sz="2800" dirty="0" smtClean="0">
                <a:effectLst>
                  <a:outerShdw blurRad="38100" dist="38100" dir="2700000" algn="tl">
                    <a:srgbClr val="000000">
                      <a:alpha val="43137"/>
                    </a:srgbClr>
                  </a:outerShdw>
                </a:effectLst>
                <a:latin typeface="FrankRuehl" pitchFamily="34" charset="-79"/>
                <a:cs typeface="FrankRuehl" pitchFamily="34" charset="-79"/>
              </a:rPr>
              <a:t>Mean ± SE Serum ALT activities (UL</a:t>
            </a:r>
            <a:r>
              <a:rPr lang="en-US" sz="2800" baseline="30000" dirty="0" smtClean="0">
                <a:effectLst>
                  <a:outerShdw blurRad="38100" dist="38100" dir="2700000" algn="tl">
                    <a:srgbClr val="000000">
                      <a:alpha val="43137"/>
                    </a:srgbClr>
                  </a:outerShdw>
                </a:effectLst>
                <a:latin typeface="FrankRuehl" pitchFamily="34" charset="-79"/>
                <a:cs typeface="FrankRuehl" pitchFamily="34" charset="-79"/>
              </a:rPr>
              <a:t>-1</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in male and female rats (</a:t>
            </a:r>
            <a:r>
              <a:rPr lang="en-US" sz="2800" i="1" dirty="0" smtClean="0">
                <a:effectLst>
                  <a:outerShdw blurRad="38100" dist="38100" dir="2700000" algn="tl">
                    <a:srgbClr val="000000">
                      <a:alpha val="43137"/>
                    </a:srgbClr>
                  </a:outerShdw>
                </a:effectLst>
                <a:latin typeface="FrankRuehl" pitchFamily="34" charset="-79"/>
                <a:cs typeface="FrankRuehl" pitchFamily="34" charset="-79"/>
              </a:rPr>
              <a:t>R.  </a:t>
            </a:r>
            <a:r>
              <a:rPr lang="en-US" sz="2800" i="1" dirty="0" err="1" smtClean="0">
                <a:effectLst>
                  <a:outerShdw blurRad="38100" dist="38100" dir="2700000" algn="tl">
                    <a:srgbClr val="000000">
                      <a:alpha val="43137"/>
                    </a:srgbClr>
                  </a:outerShdw>
                </a:effectLst>
                <a:latin typeface="FrankRuehl" pitchFamily="34" charset="-79"/>
                <a:cs typeface="FrankRuehl" pitchFamily="34" charset="-79"/>
              </a:rPr>
              <a:t>norvegicus</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a:t>
            </a:r>
          </a:p>
        </p:txBody>
      </p:sp>
      <p:sp>
        <p:nvSpPr>
          <p:cNvPr id="7" name="TextBox 6"/>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Serum ALT activities in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8" name="TextBox 7"/>
          <p:cNvSpPr txBox="1"/>
          <p:nvPr/>
        </p:nvSpPr>
        <p:spPr>
          <a:xfrm>
            <a:off x="8215338" y="191136"/>
            <a:ext cx="550151" cy="523220"/>
          </a:xfrm>
          <a:prstGeom prst="rect">
            <a:avLst/>
          </a:prstGeom>
          <a:noFill/>
        </p:spPr>
        <p:txBody>
          <a:bodyPr wrap="none" rtlCol="0">
            <a:spAutoFit/>
          </a:bodyPr>
          <a:lstStyle/>
          <a:p>
            <a:r>
              <a:rPr lang="en-US" sz="2800" b="1" dirty="0" smtClean="0">
                <a:solidFill>
                  <a:srgbClr val="FF0000"/>
                </a:solidFill>
              </a:rPr>
              <a:t>18</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Grp="1"/>
          </p:cNvPicPr>
          <p:nvPr>
            <p:ph idx="1"/>
          </p:nvPr>
        </p:nvPicPr>
        <p:blipFill>
          <a:blip r:embed="rId2" cstate="print"/>
          <a:srcRect/>
          <a:stretch>
            <a:fillRect/>
          </a:stretch>
        </p:blipFill>
        <p:spPr bwMode="auto">
          <a:xfrm>
            <a:off x="1428728" y="1897083"/>
            <a:ext cx="6215106" cy="2746363"/>
          </a:xfrm>
          <a:prstGeom prst="rect">
            <a:avLst/>
          </a:prstGeom>
          <a:noFill/>
          <a:ln w="9525">
            <a:noFill/>
            <a:miter lim="800000"/>
            <a:headEnd/>
            <a:tailEnd/>
          </a:ln>
        </p:spPr>
      </p:pic>
      <p:sp>
        <p:nvSpPr>
          <p:cNvPr id="5" name="Rectangle 4"/>
          <p:cNvSpPr/>
          <p:nvPr/>
        </p:nvSpPr>
        <p:spPr>
          <a:xfrm>
            <a:off x="142844" y="5118099"/>
            <a:ext cx="8858280" cy="954107"/>
          </a:xfrm>
          <a:prstGeom prst="rect">
            <a:avLst/>
          </a:prstGeom>
          <a:effectLst>
            <a:outerShdw blurRad="50800" dist="50800" dir="5400000" algn="ctr" rotWithShape="0">
              <a:schemeClr val="bg1"/>
            </a:outerShdw>
          </a:effectLst>
        </p:spPr>
        <p:txBody>
          <a:bodyPr wrap="square">
            <a:spAutoFit/>
          </a:bodyPr>
          <a:lstStyle/>
          <a:p>
            <a:pPr lvl="0" algn="ctr">
              <a:spcBef>
                <a:spcPct val="0"/>
              </a:spcBef>
              <a:defRPr/>
            </a:pPr>
            <a:r>
              <a:rPr lang="en-US" sz="2800" dirty="0" smtClean="0">
                <a:effectLst>
                  <a:outerShdw blurRad="38100" dist="38100" dir="2700000" algn="tl">
                    <a:srgbClr val="000000">
                      <a:alpha val="43137"/>
                    </a:srgbClr>
                  </a:outerShdw>
                </a:effectLst>
                <a:latin typeface="FrankRuehl" pitchFamily="34" charset="-79"/>
                <a:cs typeface="FrankRuehl" pitchFamily="34" charset="-79"/>
              </a:rPr>
              <a:t>Mean ± SE Serum ALP activities (UL</a:t>
            </a:r>
            <a:r>
              <a:rPr lang="en-US" sz="2800" baseline="30000" dirty="0" smtClean="0">
                <a:effectLst>
                  <a:outerShdw blurRad="38100" dist="38100" dir="2700000" algn="tl">
                    <a:srgbClr val="000000">
                      <a:alpha val="43137"/>
                    </a:srgbClr>
                  </a:outerShdw>
                </a:effectLst>
                <a:latin typeface="FrankRuehl" pitchFamily="34" charset="-79"/>
                <a:cs typeface="FrankRuehl" pitchFamily="34" charset="-79"/>
              </a:rPr>
              <a:t>-1</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in male and female rats (</a:t>
            </a:r>
            <a:r>
              <a:rPr lang="en-US" sz="2800" i="1" dirty="0" smtClean="0">
                <a:effectLst>
                  <a:outerShdw blurRad="38100" dist="38100" dir="2700000" algn="tl">
                    <a:srgbClr val="000000">
                      <a:alpha val="43137"/>
                    </a:srgbClr>
                  </a:outerShdw>
                </a:effectLst>
                <a:latin typeface="FrankRuehl" pitchFamily="34" charset="-79"/>
                <a:cs typeface="FrankRuehl" pitchFamily="34" charset="-79"/>
              </a:rPr>
              <a:t>R.  </a:t>
            </a:r>
            <a:r>
              <a:rPr lang="en-US" sz="2800" i="1" dirty="0" err="1" smtClean="0">
                <a:effectLst>
                  <a:outerShdw blurRad="38100" dist="38100" dir="2700000" algn="tl">
                    <a:srgbClr val="000000">
                      <a:alpha val="43137"/>
                    </a:srgbClr>
                  </a:outerShdw>
                </a:effectLst>
                <a:latin typeface="FrankRuehl" pitchFamily="34" charset="-79"/>
                <a:cs typeface="FrankRuehl" pitchFamily="34" charset="-79"/>
              </a:rPr>
              <a:t>norvegicus</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a:t>
            </a:r>
          </a:p>
        </p:txBody>
      </p:sp>
      <p:sp>
        <p:nvSpPr>
          <p:cNvPr id="7" name="TextBox 6"/>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Serum ALP activities in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8" name="TextBox 7"/>
          <p:cNvSpPr txBox="1"/>
          <p:nvPr/>
        </p:nvSpPr>
        <p:spPr>
          <a:xfrm>
            <a:off x="8486345" y="116632"/>
            <a:ext cx="550151" cy="523220"/>
          </a:xfrm>
          <a:prstGeom prst="rect">
            <a:avLst/>
          </a:prstGeom>
          <a:noFill/>
        </p:spPr>
        <p:txBody>
          <a:bodyPr wrap="none" rtlCol="0">
            <a:spAutoFit/>
          </a:bodyPr>
          <a:lstStyle/>
          <a:p>
            <a:r>
              <a:rPr lang="en-US" sz="2800" b="1" dirty="0" smtClean="0">
                <a:solidFill>
                  <a:srgbClr val="FF0000"/>
                </a:solidFill>
              </a:rPr>
              <a:t>19</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5260975"/>
            <a:ext cx="8858280" cy="954107"/>
          </a:xfrm>
          <a:prstGeom prst="rect">
            <a:avLst/>
          </a:prstGeom>
          <a:effectLst>
            <a:outerShdw blurRad="50800" dist="50800" dir="5400000" algn="ctr" rotWithShape="0">
              <a:schemeClr val="bg1"/>
            </a:outerShdw>
          </a:effectLst>
        </p:spPr>
        <p:txBody>
          <a:bodyPr wrap="square">
            <a:spAutoFit/>
          </a:bodyPr>
          <a:lstStyle/>
          <a:p>
            <a:pPr lvl="0" algn="ctr">
              <a:spcBef>
                <a:spcPct val="0"/>
              </a:spcBef>
              <a:defRPr/>
            </a:pPr>
            <a:r>
              <a:rPr lang="en-US" sz="2800" dirty="0" smtClean="0">
                <a:effectLst>
                  <a:outerShdw blurRad="38100" dist="38100" dir="2700000" algn="tl">
                    <a:srgbClr val="000000">
                      <a:alpha val="43137"/>
                    </a:srgbClr>
                  </a:outerShdw>
                </a:effectLst>
                <a:latin typeface="FrankRuehl" pitchFamily="34" charset="-79"/>
                <a:cs typeface="FrankRuehl" pitchFamily="34" charset="-79"/>
              </a:rPr>
              <a:t>Mean ± SE Liver DNA concentrations  (</a:t>
            </a:r>
            <a:r>
              <a:rPr lang="en-US" sz="2800" dirty="0" err="1" smtClean="0">
                <a:effectLst>
                  <a:outerShdw blurRad="38100" dist="38100" dir="2700000" algn="tl">
                    <a:srgbClr val="000000">
                      <a:alpha val="43137"/>
                    </a:srgbClr>
                  </a:outerShdw>
                </a:effectLst>
                <a:latin typeface="FrankRuehl" pitchFamily="34" charset="-79"/>
                <a:cs typeface="FrankRuehl" pitchFamily="34" charset="-79"/>
              </a:rPr>
              <a:t>ng</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a:t>
            </a:r>
            <a:r>
              <a:rPr lang="en-US" sz="2800" dirty="0" smtClean="0"/>
              <a:t>µ</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L</a:t>
            </a:r>
            <a:r>
              <a:rPr lang="en-US" sz="2800" baseline="30000" dirty="0" smtClean="0">
                <a:effectLst>
                  <a:outerShdw blurRad="38100" dist="38100" dir="2700000" algn="tl">
                    <a:srgbClr val="000000">
                      <a:alpha val="43137"/>
                    </a:srgbClr>
                  </a:outerShdw>
                </a:effectLst>
                <a:latin typeface="FrankRuehl" pitchFamily="34" charset="-79"/>
                <a:cs typeface="FrankRuehl" pitchFamily="34" charset="-79"/>
              </a:rPr>
              <a:t>-1</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in male and female rats (</a:t>
            </a:r>
            <a:r>
              <a:rPr lang="en-US" sz="2800" i="1" dirty="0" smtClean="0">
                <a:effectLst>
                  <a:outerShdw blurRad="38100" dist="38100" dir="2700000" algn="tl">
                    <a:srgbClr val="000000">
                      <a:alpha val="43137"/>
                    </a:srgbClr>
                  </a:outerShdw>
                </a:effectLst>
                <a:latin typeface="FrankRuehl" pitchFamily="34" charset="-79"/>
                <a:cs typeface="FrankRuehl" pitchFamily="34" charset="-79"/>
              </a:rPr>
              <a:t>R.  </a:t>
            </a:r>
            <a:r>
              <a:rPr lang="en-US" sz="2800" i="1" dirty="0" err="1" smtClean="0">
                <a:effectLst>
                  <a:outerShdw blurRad="38100" dist="38100" dir="2700000" algn="tl">
                    <a:srgbClr val="000000">
                      <a:alpha val="43137"/>
                    </a:srgbClr>
                  </a:outerShdw>
                </a:effectLst>
                <a:latin typeface="FrankRuehl" pitchFamily="34" charset="-79"/>
                <a:cs typeface="FrankRuehl" pitchFamily="34" charset="-79"/>
              </a:rPr>
              <a:t>norvegicus</a:t>
            </a:r>
            <a:r>
              <a:rPr lang="en-US" sz="2800" dirty="0" smtClean="0">
                <a:effectLst>
                  <a:outerShdw blurRad="38100" dist="38100" dir="2700000" algn="tl">
                    <a:srgbClr val="000000">
                      <a:alpha val="43137"/>
                    </a:srgbClr>
                  </a:outerShdw>
                </a:effectLst>
                <a:latin typeface="FrankRuehl" pitchFamily="34" charset="-79"/>
                <a:cs typeface="FrankRuehl" pitchFamily="34" charset="-79"/>
              </a:rPr>
              <a:t>). </a:t>
            </a:r>
          </a:p>
        </p:txBody>
      </p:sp>
      <p:sp>
        <p:nvSpPr>
          <p:cNvPr id="6" name="TextBox 5"/>
          <p:cNvSpPr txBox="1"/>
          <p:nvPr/>
        </p:nvSpPr>
        <p:spPr>
          <a:xfrm>
            <a:off x="571472" y="214290"/>
            <a:ext cx="7643866" cy="1200329"/>
          </a:xfrm>
          <a:prstGeom prst="rect">
            <a:avLst/>
          </a:prstGeom>
          <a:noFill/>
          <a:effectLst>
            <a:outerShdw blurRad="50800" dist="50800" dir="5400000" algn="ctr" rotWithShape="0">
              <a:schemeClr val="bg1"/>
            </a:outerShdw>
          </a:effectLst>
        </p:spPr>
        <p:txBody>
          <a:bodyPr wrap="square" rtlCol="0">
            <a:spAutoFit/>
          </a:bodyPr>
          <a:lstStyle/>
          <a:p>
            <a:pPr algn="ct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Liver DNA content in both sexes of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Rattus</a:t>
            </a:r>
            <a:r>
              <a:rPr lang="en-US" sz="3600" i="1"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r>
              <a:rPr lang="en-US" sz="3600" i="1" dirty="0" err="1"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norvegicus</a:t>
            </a:r>
            <a:r>
              <a:rPr lang="en-US" sz="36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 </a:t>
            </a:r>
            <a:endParaRPr lang="en-US" sz="3600" dirty="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pic>
        <p:nvPicPr>
          <p:cNvPr id="9" name="Picture 1"/>
          <p:cNvPicPr>
            <a:picLocks noGrp="1"/>
          </p:cNvPicPr>
          <p:nvPr>
            <p:ph idx="1"/>
          </p:nvPr>
        </p:nvPicPr>
        <p:blipFill>
          <a:blip r:embed="rId2" cstate="print"/>
          <a:srcRect/>
          <a:stretch>
            <a:fillRect/>
          </a:stretch>
        </p:blipFill>
        <p:spPr bwMode="auto">
          <a:xfrm>
            <a:off x="1357290" y="1643050"/>
            <a:ext cx="6357982" cy="3357586"/>
          </a:xfrm>
          <a:prstGeom prst="rect">
            <a:avLst/>
          </a:prstGeom>
          <a:noFill/>
          <a:ln w="9525">
            <a:noFill/>
            <a:miter lim="800000"/>
            <a:headEnd/>
            <a:tailEnd/>
          </a:ln>
        </p:spPr>
      </p:pic>
      <p:sp>
        <p:nvSpPr>
          <p:cNvPr id="10" name="TextBox 9"/>
          <p:cNvSpPr txBox="1"/>
          <p:nvPr/>
        </p:nvSpPr>
        <p:spPr>
          <a:xfrm>
            <a:off x="8486345" y="116632"/>
            <a:ext cx="550151" cy="523220"/>
          </a:xfrm>
          <a:prstGeom prst="rect">
            <a:avLst/>
          </a:prstGeom>
          <a:noFill/>
        </p:spPr>
        <p:txBody>
          <a:bodyPr wrap="none" rtlCol="0">
            <a:spAutoFit/>
          </a:bodyPr>
          <a:lstStyle/>
          <a:p>
            <a:r>
              <a:rPr lang="en-US" sz="2800" b="1" dirty="0" smtClean="0">
                <a:solidFill>
                  <a:srgbClr val="FF0000"/>
                </a:solidFill>
              </a:rPr>
              <a:t>20</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17611" y="397113"/>
            <a:ext cx="6911975" cy="1015663"/>
          </a:xfrm>
          <a:prstGeom prst="rect">
            <a:avLst/>
          </a:prstGeom>
          <a:noFill/>
          <a:ln w="9525">
            <a:noFill/>
            <a:miter lim="800000"/>
            <a:headEnd/>
            <a:tailEnd/>
          </a:ln>
          <a:effectLst>
            <a:outerShdw dist="35921" dir="2700000" algn="ctr" rotWithShape="0">
              <a:srgbClr val="111111"/>
            </a:outerShdw>
          </a:effectLst>
        </p:spPr>
        <p:txBody>
          <a:bodyPr>
            <a:spAutoFit/>
          </a:bodyPr>
          <a:lstStyle/>
          <a:p>
            <a:pPr algn="ctr">
              <a:defRPr/>
            </a:pPr>
            <a:r>
              <a:rPr lang="en-US" sz="6000" dirty="0" smtClean="0">
                <a:solidFill>
                  <a:srgbClr val="66FF33"/>
                </a:solidFill>
                <a:effectLst>
                  <a:outerShdw blurRad="38100" dist="114300" dir="2700000" algn="tl">
                    <a:srgbClr val="000000">
                      <a:alpha val="43137"/>
                    </a:srgbClr>
                  </a:outerShdw>
                </a:effectLst>
                <a:latin typeface="Comic Sans MS" pitchFamily="66" charset="0"/>
                <a:cs typeface="Arial" pitchFamily="34" charset="0"/>
              </a:rPr>
              <a:t>conclusions</a:t>
            </a:r>
            <a:endParaRPr lang="en-US" sz="6000" dirty="0">
              <a:solidFill>
                <a:srgbClr val="66FF33"/>
              </a:solidFill>
              <a:effectLst>
                <a:outerShdw blurRad="38100" dist="114300" dir="2700000" algn="tl">
                  <a:srgbClr val="000000">
                    <a:alpha val="43137"/>
                  </a:srgbClr>
                </a:outerShdw>
              </a:effectLst>
              <a:latin typeface="Comic Sans MS" pitchFamily="66" charset="0"/>
              <a:cs typeface="Arial" pitchFamily="34" charset="0"/>
            </a:endParaRPr>
          </a:p>
        </p:txBody>
      </p:sp>
      <p:sp>
        <p:nvSpPr>
          <p:cNvPr id="5" name="Rectangle 4"/>
          <p:cNvSpPr/>
          <p:nvPr/>
        </p:nvSpPr>
        <p:spPr>
          <a:xfrm>
            <a:off x="289898" y="1822172"/>
            <a:ext cx="8496944" cy="3046988"/>
          </a:xfrm>
          <a:prstGeom prst="rect">
            <a:avLst/>
          </a:prstGeom>
          <a:effectLst>
            <a:outerShdw blurRad="50800" dist="50800" dir="5400000" algn="ctr" rotWithShape="0">
              <a:schemeClr val="bg1"/>
            </a:outerShdw>
          </a:effectLst>
        </p:spPr>
        <p:txBody>
          <a:bodyPr wrap="square">
            <a:spAutoFit/>
          </a:bodyPr>
          <a:lstStyle/>
          <a:p>
            <a:pPr algn="just">
              <a:buClr>
                <a:srgbClr val="FF0000"/>
              </a:buClr>
              <a:buFont typeface="Wingdings" pitchFamily="2" charset="2"/>
              <a:buChar char="§"/>
            </a:pPr>
            <a:r>
              <a:rPr lang="en-US" sz="3200" dirty="0" smtClean="0">
                <a:effectLst>
                  <a:outerShdw blurRad="38100" dist="38100" dir="2700000" algn="tl">
                    <a:srgbClr val="000000">
                      <a:alpha val="43137"/>
                    </a:srgbClr>
                  </a:outerShdw>
                </a:effectLst>
                <a:latin typeface="Georgia" pitchFamily="18" charset="0"/>
              </a:rPr>
              <a:t> Sex factor effect is negligible</a:t>
            </a:r>
          </a:p>
          <a:p>
            <a:pPr algn="just">
              <a:buClr>
                <a:srgbClr val="FF0000"/>
              </a:buClr>
            </a:pPr>
            <a:endParaRPr lang="en-US" sz="3200" dirty="0" smtClean="0">
              <a:effectLst>
                <a:outerShdw blurRad="38100" dist="38100" dir="2700000" algn="tl">
                  <a:srgbClr val="000000">
                    <a:alpha val="43137"/>
                  </a:srgbClr>
                </a:outerShdw>
              </a:effectLst>
              <a:latin typeface="Georgia" pitchFamily="18" charset="0"/>
            </a:endParaRPr>
          </a:p>
          <a:p>
            <a:pPr algn="just">
              <a:buClr>
                <a:srgbClr val="FF0000"/>
              </a:buClr>
              <a:buFont typeface="Wingdings" pitchFamily="2" charset="2"/>
              <a:buChar char="§"/>
            </a:pPr>
            <a:r>
              <a:rPr lang="en-US" sz="3200" dirty="0" smtClean="0">
                <a:effectLst>
                  <a:outerShdw blurRad="38100" dist="38100" dir="2700000" algn="tl">
                    <a:srgbClr val="000000">
                      <a:alpha val="43137"/>
                    </a:srgbClr>
                  </a:outerShdw>
                </a:effectLst>
                <a:latin typeface="Georgia" pitchFamily="18" charset="0"/>
              </a:rPr>
              <a:t>Tissue specific metal accumulation</a:t>
            </a:r>
          </a:p>
          <a:p>
            <a:pPr algn="just">
              <a:buClr>
                <a:srgbClr val="FF0000"/>
              </a:buClr>
              <a:buFont typeface="Wingdings" pitchFamily="2" charset="2"/>
              <a:buChar char="§"/>
            </a:pPr>
            <a:endParaRPr lang="en-US" sz="3200" dirty="0" smtClean="0">
              <a:effectLst>
                <a:outerShdw blurRad="38100" dist="38100" dir="2700000" algn="tl">
                  <a:srgbClr val="000000">
                    <a:alpha val="43137"/>
                  </a:srgbClr>
                </a:outerShdw>
              </a:effectLst>
              <a:latin typeface="Georgia" pitchFamily="18" charset="0"/>
            </a:endParaRPr>
          </a:p>
          <a:p>
            <a:pPr algn="just">
              <a:buClr>
                <a:srgbClr val="FF0000"/>
              </a:buClr>
              <a:buFont typeface="Wingdings" pitchFamily="2" charset="2"/>
              <a:buChar char="§"/>
            </a:pPr>
            <a:r>
              <a:rPr lang="en-US" sz="3200" dirty="0" smtClean="0">
                <a:effectLst>
                  <a:outerShdw blurRad="38100" dist="38100" dir="2700000" algn="tl">
                    <a:srgbClr val="000000">
                      <a:alpha val="43137"/>
                    </a:srgbClr>
                  </a:outerShdw>
                </a:effectLst>
                <a:latin typeface="Georgia" pitchFamily="18" charset="0"/>
              </a:rPr>
              <a:t>Higher bioavailability of non essential versus essential elements</a:t>
            </a:r>
          </a:p>
        </p:txBody>
      </p:sp>
      <p:sp>
        <p:nvSpPr>
          <p:cNvPr id="6" name="TextBox 5"/>
          <p:cNvSpPr txBox="1"/>
          <p:nvPr/>
        </p:nvSpPr>
        <p:spPr>
          <a:xfrm>
            <a:off x="8486345" y="116632"/>
            <a:ext cx="550151" cy="523220"/>
          </a:xfrm>
          <a:prstGeom prst="rect">
            <a:avLst/>
          </a:prstGeom>
          <a:noFill/>
        </p:spPr>
        <p:txBody>
          <a:bodyPr wrap="none" rtlCol="0">
            <a:spAutoFit/>
          </a:bodyPr>
          <a:lstStyle/>
          <a:p>
            <a:r>
              <a:rPr lang="en-US" sz="2800" b="1" dirty="0" smtClean="0">
                <a:solidFill>
                  <a:srgbClr val="FF0000"/>
                </a:solidFill>
              </a:rPr>
              <a:t>21</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17611" y="71414"/>
            <a:ext cx="6911975" cy="1015663"/>
          </a:xfrm>
          <a:prstGeom prst="rect">
            <a:avLst/>
          </a:prstGeom>
          <a:noFill/>
          <a:ln w="9525">
            <a:noFill/>
            <a:miter lim="800000"/>
            <a:headEnd/>
            <a:tailEnd/>
          </a:ln>
          <a:effectLst>
            <a:outerShdw dist="35921" dir="2700000" algn="ctr" rotWithShape="0">
              <a:srgbClr val="111111"/>
            </a:outerShdw>
          </a:effectLst>
        </p:spPr>
        <p:txBody>
          <a:bodyPr>
            <a:spAutoFit/>
          </a:bodyPr>
          <a:lstStyle/>
          <a:p>
            <a:pPr algn="ctr">
              <a:defRPr/>
            </a:pPr>
            <a:r>
              <a:rPr lang="en-US" sz="6000" dirty="0" smtClean="0">
                <a:solidFill>
                  <a:srgbClr val="66FF33"/>
                </a:solidFill>
                <a:effectLst>
                  <a:outerShdw blurRad="38100" dist="114300" dir="2700000" algn="tl">
                    <a:srgbClr val="000000">
                      <a:alpha val="43137"/>
                    </a:srgbClr>
                  </a:outerShdw>
                </a:effectLst>
                <a:latin typeface="Comic Sans MS" pitchFamily="66" charset="0"/>
                <a:cs typeface="Arial" pitchFamily="34" charset="0"/>
              </a:rPr>
              <a:t>conclusions</a:t>
            </a:r>
            <a:endParaRPr lang="en-US" sz="6000" dirty="0">
              <a:solidFill>
                <a:srgbClr val="66FF33"/>
              </a:solidFill>
              <a:effectLst>
                <a:outerShdw blurRad="38100" dist="114300" dir="2700000" algn="tl">
                  <a:srgbClr val="000000">
                    <a:alpha val="43137"/>
                  </a:srgbClr>
                </a:outerShdw>
              </a:effectLst>
              <a:latin typeface="Comic Sans MS" pitchFamily="66" charset="0"/>
              <a:cs typeface="Arial" pitchFamily="34" charset="0"/>
            </a:endParaRPr>
          </a:p>
        </p:txBody>
      </p:sp>
      <p:sp>
        <p:nvSpPr>
          <p:cNvPr id="5" name="Rectangle 4"/>
          <p:cNvSpPr/>
          <p:nvPr/>
        </p:nvSpPr>
        <p:spPr>
          <a:xfrm>
            <a:off x="289898" y="1142984"/>
            <a:ext cx="8496944" cy="5262979"/>
          </a:xfrm>
          <a:prstGeom prst="rect">
            <a:avLst/>
          </a:prstGeom>
          <a:effectLst>
            <a:outerShdw blurRad="50800" dist="50800" dir="5400000" algn="ctr" rotWithShape="0">
              <a:schemeClr val="bg1"/>
            </a:outerShdw>
          </a:effectLst>
        </p:spPr>
        <p:txBody>
          <a:bodyPr wrap="square">
            <a:spAutoFit/>
          </a:bodyPr>
          <a:lstStyle/>
          <a:p>
            <a:pPr algn="just">
              <a:buClr>
                <a:srgbClr val="FF0000"/>
              </a:buClr>
            </a:pPr>
            <a:r>
              <a:rPr lang="en-US" sz="2800" dirty="0" smtClean="0">
                <a:solidFill>
                  <a:srgbClr val="FFC000"/>
                </a:solidFill>
                <a:effectLst>
                  <a:outerShdw blurRad="38100" dist="38100" dir="2700000" algn="tl">
                    <a:srgbClr val="000000">
                      <a:alpha val="43137"/>
                    </a:srgbClr>
                  </a:outerShdw>
                </a:effectLst>
                <a:latin typeface="Georgia" pitchFamily="18" charset="0"/>
              </a:rPr>
              <a:t>Adverse physiological and health effects including</a:t>
            </a:r>
            <a:r>
              <a:rPr lang="en-US" sz="2800" dirty="0" smtClean="0">
                <a:effectLst>
                  <a:outerShdw blurRad="38100" dist="38100" dir="2700000" algn="tl">
                    <a:srgbClr val="000000">
                      <a:alpha val="43137"/>
                    </a:srgbClr>
                  </a:outerShdw>
                </a:effectLst>
                <a:latin typeface="Georgia" pitchFamily="18" charset="0"/>
              </a:rPr>
              <a:t>:</a:t>
            </a:r>
          </a:p>
          <a:p>
            <a:pPr algn="just">
              <a:buClr>
                <a:srgbClr val="FF0000"/>
              </a:buClr>
              <a:buFont typeface="Wingdings" pitchFamily="2" charset="2"/>
              <a:buChar char="§"/>
            </a:pPr>
            <a:endParaRPr lang="en-US" sz="2800" dirty="0" smtClean="0">
              <a:effectLst>
                <a:outerShdw blurRad="38100" dist="38100" dir="2700000" algn="tl">
                  <a:srgbClr val="000000">
                    <a:alpha val="43137"/>
                  </a:srgbClr>
                </a:outerShdw>
              </a:effectLst>
              <a:latin typeface="Georgia" pitchFamily="18" charset="0"/>
            </a:endParaRPr>
          </a:p>
          <a:p>
            <a:pPr algn="just">
              <a:buClr>
                <a:srgbClr val="FF0000"/>
              </a:buClr>
              <a:buFont typeface="Wingdings" pitchFamily="2" charset="2"/>
              <a:buChar char="§"/>
            </a:pPr>
            <a:r>
              <a:rPr lang="en-US" sz="2800" dirty="0" smtClean="0">
                <a:effectLst>
                  <a:outerShdw blurRad="38100" dist="38100" dir="2700000" algn="tl">
                    <a:srgbClr val="000000">
                      <a:alpha val="43137"/>
                    </a:srgbClr>
                  </a:outerShdw>
                </a:effectLst>
                <a:latin typeface="Georgia" pitchFamily="18" charset="0"/>
              </a:rPr>
              <a:t>Disturbances in blood coagulation activities</a:t>
            </a:r>
          </a:p>
          <a:p>
            <a:pPr algn="just">
              <a:buClr>
                <a:srgbClr val="FF0000"/>
              </a:buClr>
              <a:buFont typeface="Wingdings" pitchFamily="2" charset="2"/>
              <a:buChar char="§"/>
            </a:pPr>
            <a:endParaRPr lang="en-US" sz="2800" dirty="0" smtClean="0">
              <a:effectLst>
                <a:outerShdw blurRad="38100" dist="38100" dir="2700000" algn="tl">
                  <a:srgbClr val="000000">
                    <a:alpha val="43137"/>
                  </a:srgbClr>
                </a:outerShdw>
              </a:effectLst>
              <a:latin typeface="Georgia" pitchFamily="18" charset="0"/>
            </a:endParaRPr>
          </a:p>
          <a:p>
            <a:pPr algn="just">
              <a:buClr>
                <a:srgbClr val="FF0000"/>
              </a:buClr>
              <a:buFont typeface="Wingdings" pitchFamily="2" charset="2"/>
              <a:buChar char="§"/>
            </a:pPr>
            <a:r>
              <a:rPr lang="en-US" sz="2800" dirty="0" smtClean="0">
                <a:effectLst>
                  <a:outerShdw blurRad="38100" dist="38100" dir="2700000" algn="tl">
                    <a:srgbClr val="000000">
                      <a:alpha val="43137"/>
                    </a:srgbClr>
                  </a:outerShdw>
                </a:effectLst>
                <a:latin typeface="Georgia" pitchFamily="18" charset="0"/>
              </a:rPr>
              <a:t>Stress-based leukocyte mobilization </a:t>
            </a:r>
          </a:p>
          <a:p>
            <a:pPr algn="just">
              <a:buClr>
                <a:srgbClr val="FF0000"/>
              </a:buClr>
            </a:pPr>
            <a:r>
              <a:rPr lang="en-US" sz="2800" dirty="0" smtClean="0">
                <a:effectLst>
                  <a:outerShdw blurRad="38100" dist="38100" dir="2700000" algn="tl">
                    <a:srgbClr val="000000">
                      <a:alpha val="43137"/>
                    </a:srgbClr>
                  </a:outerShdw>
                </a:effectLst>
                <a:latin typeface="Georgia" pitchFamily="18" charset="0"/>
              </a:rPr>
              <a:t> </a:t>
            </a:r>
          </a:p>
          <a:p>
            <a:pPr algn="just">
              <a:buClr>
                <a:srgbClr val="FF0000"/>
              </a:buClr>
              <a:buFont typeface="Wingdings" pitchFamily="2" charset="2"/>
              <a:buChar char="§"/>
            </a:pPr>
            <a:r>
              <a:rPr lang="en-US" sz="2800" dirty="0" smtClean="0">
                <a:effectLst>
                  <a:outerShdw blurRad="38100" dist="38100" dir="2700000" algn="tl">
                    <a:srgbClr val="000000">
                      <a:alpha val="43137"/>
                    </a:srgbClr>
                  </a:outerShdw>
                </a:effectLst>
                <a:latin typeface="Georgia" pitchFamily="18" charset="0"/>
              </a:rPr>
              <a:t>Challenge of the immune system</a:t>
            </a:r>
          </a:p>
          <a:p>
            <a:pPr algn="just">
              <a:buClr>
                <a:srgbClr val="FF0000"/>
              </a:buClr>
              <a:buFont typeface="Wingdings" pitchFamily="2" charset="2"/>
              <a:buChar char="§"/>
            </a:pPr>
            <a:endParaRPr lang="en-US" sz="2800" dirty="0" smtClean="0">
              <a:effectLst>
                <a:outerShdw blurRad="38100" dist="38100" dir="2700000" algn="tl">
                  <a:srgbClr val="000000">
                    <a:alpha val="43137"/>
                  </a:srgbClr>
                </a:outerShdw>
              </a:effectLst>
              <a:latin typeface="Georgia" pitchFamily="18" charset="0"/>
            </a:endParaRPr>
          </a:p>
          <a:p>
            <a:pPr algn="just">
              <a:buClr>
                <a:srgbClr val="FF0000"/>
              </a:buClr>
              <a:buFont typeface="Wingdings" pitchFamily="2" charset="2"/>
              <a:buChar char="§"/>
            </a:pPr>
            <a:r>
              <a:rPr lang="en-US" sz="2800" dirty="0" smtClean="0">
                <a:effectLst>
                  <a:outerShdw blurRad="38100" dist="38100" dir="2700000" algn="tl">
                    <a:srgbClr val="000000">
                      <a:alpha val="43137"/>
                    </a:srgbClr>
                  </a:outerShdw>
                </a:effectLst>
                <a:latin typeface="Georgia" pitchFamily="18" charset="0"/>
              </a:rPr>
              <a:t>  DNA damage</a:t>
            </a:r>
          </a:p>
          <a:p>
            <a:pPr algn="just">
              <a:buClr>
                <a:srgbClr val="FF0000"/>
              </a:buClr>
              <a:buFont typeface="Wingdings" pitchFamily="2" charset="2"/>
              <a:buChar char="§"/>
            </a:pPr>
            <a:endParaRPr lang="en-US" sz="2800" dirty="0" smtClean="0">
              <a:effectLst>
                <a:outerShdw blurRad="38100" dist="38100" dir="2700000" algn="tl">
                  <a:srgbClr val="000000">
                    <a:alpha val="43137"/>
                  </a:srgbClr>
                </a:outerShdw>
              </a:effectLst>
              <a:latin typeface="Georgia" pitchFamily="18" charset="0"/>
            </a:endParaRPr>
          </a:p>
          <a:p>
            <a:pPr algn="just">
              <a:buClr>
                <a:srgbClr val="FF0000"/>
              </a:buClr>
              <a:buFont typeface="Wingdings" pitchFamily="2" charset="2"/>
              <a:buChar char="§"/>
            </a:pPr>
            <a:r>
              <a:rPr lang="en-US" sz="2800" dirty="0" smtClean="0">
                <a:effectLst>
                  <a:outerShdw blurRad="38100" dist="38100" dir="2700000" algn="tl">
                    <a:srgbClr val="000000">
                      <a:alpha val="43137"/>
                    </a:srgbClr>
                  </a:outerShdw>
                </a:effectLst>
                <a:latin typeface="Georgia" pitchFamily="18" charset="0"/>
              </a:rPr>
              <a:t> </a:t>
            </a:r>
            <a:r>
              <a:rPr lang="en-US" sz="2800" dirty="0" smtClean="0">
                <a:solidFill>
                  <a:srgbClr val="FFC000"/>
                </a:solidFill>
                <a:effectLst>
                  <a:outerShdw blurRad="38100" dist="38100" dir="2700000" algn="tl">
                    <a:srgbClr val="000000">
                      <a:alpha val="43137"/>
                    </a:srgbClr>
                  </a:outerShdw>
                </a:effectLst>
                <a:latin typeface="Georgia" pitchFamily="18" charset="0"/>
              </a:rPr>
              <a:t>Compensation of the deleterious effects of </a:t>
            </a:r>
            <a:r>
              <a:rPr lang="en-US" sz="2800" dirty="0" err="1" smtClean="0">
                <a:solidFill>
                  <a:srgbClr val="FFC000"/>
                </a:solidFill>
                <a:effectLst>
                  <a:outerShdw blurRad="38100" dist="38100" dir="2700000" algn="tl">
                    <a:srgbClr val="000000">
                      <a:alpha val="43137"/>
                    </a:srgbClr>
                  </a:outerShdw>
                </a:effectLst>
                <a:latin typeface="Georgia" pitchFamily="18" charset="0"/>
              </a:rPr>
              <a:t>polymetal</a:t>
            </a:r>
            <a:r>
              <a:rPr lang="en-US" sz="2800" dirty="0" smtClean="0">
                <a:solidFill>
                  <a:srgbClr val="FFC000"/>
                </a:solidFill>
                <a:effectLst>
                  <a:outerShdw blurRad="38100" dist="38100" dir="2700000" algn="tl">
                    <a:srgbClr val="000000">
                      <a:alpha val="43137"/>
                    </a:srgbClr>
                  </a:outerShdw>
                </a:effectLst>
                <a:latin typeface="Georgia" pitchFamily="18" charset="0"/>
              </a:rPr>
              <a:t> dust by detoxification pathways</a:t>
            </a:r>
          </a:p>
        </p:txBody>
      </p:sp>
      <p:sp>
        <p:nvSpPr>
          <p:cNvPr id="6" name="TextBox 5"/>
          <p:cNvSpPr txBox="1"/>
          <p:nvPr/>
        </p:nvSpPr>
        <p:spPr>
          <a:xfrm>
            <a:off x="8532440" y="44624"/>
            <a:ext cx="550151" cy="523220"/>
          </a:xfrm>
          <a:prstGeom prst="rect">
            <a:avLst/>
          </a:prstGeom>
          <a:noFill/>
        </p:spPr>
        <p:txBody>
          <a:bodyPr wrap="none" rtlCol="0">
            <a:spAutoFit/>
          </a:bodyPr>
          <a:lstStyle/>
          <a:p>
            <a:r>
              <a:rPr lang="en-US" sz="2800" b="1" dirty="0" smtClean="0">
                <a:solidFill>
                  <a:srgbClr val="FF0000"/>
                </a:solidFill>
              </a:rPr>
              <a:t>22</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44401" y="836712"/>
            <a:ext cx="6911975" cy="4401205"/>
          </a:xfrm>
          <a:prstGeom prst="rect">
            <a:avLst/>
          </a:prstGeom>
          <a:noFill/>
          <a:ln w="9525">
            <a:noFill/>
            <a:miter lim="800000"/>
            <a:headEnd/>
            <a:tailEnd/>
          </a:ln>
          <a:effectLst>
            <a:outerShdw dist="35921" dir="2700000" algn="ctr" rotWithShape="0">
              <a:srgbClr val="111111"/>
            </a:outerShdw>
          </a:effectLst>
        </p:spPr>
        <p:txBody>
          <a:bodyPr>
            <a:spAutoFit/>
          </a:bodyPr>
          <a:lstStyle/>
          <a:p>
            <a:pPr algn="ctr">
              <a:defRPr/>
            </a:pPr>
            <a:r>
              <a:rPr lang="en-US" sz="4000" dirty="0" smtClean="0">
                <a:solidFill>
                  <a:srgbClr val="FFFF00"/>
                </a:solidFill>
                <a:effectLst>
                  <a:outerShdw blurRad="38100" dist="114300" dir="2700000" algn="tl">
                    <a:srgbClr val="000000">
                      <a:alpha val="43137"/>
                    </a:srgbClr>
                  </a:outerShdw>
                </a:effectLst>
                <a:latin typeface="Comic Sans MS" pitchFamily="66" charset="0"/>
                <a:cs typeface="Arial" pitchFamily="34" charset="0"/>
              </a:rPr>
              <a:t>Thank You</a:t>
            </a:r>
          </a:p>
          <a:p>
            <a:pPr algn="ctr">
              <a:defRPr/>
            </a:pPr>
            <a:endParaRPr lang="en-US" sz="3200" dirty="0" smtClean="0">
              <a:solidFill>
                <a:srgbClr val="FFFF00"/>
              </a:solidFill>
              <a:effectLst>
                <a:outerShdw blurRad="38100" dist="114300" dir="2700000" algn="tl">
                  <a:srgbClr val="000000">
                    <a:alpha val="43137"/>
                  </a:srgbClr>
                </a:outerShdw>
              </a:effectLst>
              <a:latin typeface="Comic Sans MS" pitchFamily="66" charset="0"/>
              <a:cs typeface="Arial" pitchFamily="34" charset="0"/>
            </a:endParaRPr>
          </a:p>
          <a:p>
            <a:pPr algn="ctr">
              <a:defRPr/>
            </a:pPr>
            <a:r>
              <a:rPr lang="en-US" sz="2800" dirty="0" err="1" smtClean="0">
                <a:effectLst>
                  <a:outerShdw blurRad="38100" dist="114300" dir="2700000" algn="tl">
                    <a:srgbClr val="000000">
                      <a:alpha val="43137"/>
                    </a:srgbClr>
                  </a:outerShdw>
                </a:effectLst>
                <a:latin typeface="Georgia" pitchFamily="18" charset="0"/>
                <a:cs typeface="Arial" pitchFamily="34" charset="0"/>
              </a:rPr>
              <a:t>Khadiga</a:t>
            </a:r>
            <a:r>
              <a:rPr lang="en-US" sz="2800" dirty="0" smtClean="0">
                <a:effectLst>
                  <a:outerShdw blurRad="38100" dist="114300" dir="2700000" algn="tl">
                    <a:srgbClr val="000000">
                      <a:alpha val="43137"/>
                    </a:srgbClr>
                  </a:outerShdw>
                </a:effectLst>
                <a:latin typeface="Georgia" pitchFamily="18" charset="0"/>
                <a:cs typeface="Arial" pitchFamily="34" charset="0"/>
              </a:rPr>
              <a:t> </a:t>
            </a:r>
            <a:r>
              <a:rPr lang="en-US" sz="2800" dirty="0" err="1" smtClean="0">
                <a:effectLst>
                  <a:outerShdw blurRad="38100" dist="114300" dir="2700000" algn="tl">
                    <a:srgbClr val="000000">
                      <a:alpha val="43137"/>
                    </a:srgbClr>
                  </a:outerShdw>
                </a:effectLst>
                <a:latin typeface="Georgia" pitchFamily="18" charset="0"/>
                <a:cs typeface="Arial" pitchFamily="34" charset="0"/>
              </a:rPr>
              <a:t>Adham</a:t>
            </a:r>
            <a:r>
              <a:rPr lang="en-US" sz="2800" dirty="0" smtClean="0">
                <a:effectLst>
                  <a:outerShdw blurRad="38100" dist="114300" dir="2700000" algn="tl">
                    <a:srgbClr val="000000">
                      <a:alpha val="43137"/>
                    </a:srgbClr>
                  </a:outerShdw>
                </a:effectLst>
                <a:latin typeface="Georgia" pitchFamily="18" charset="0"/>
                <a:cs typeface="Arial" pitchFamily="34" charset="0"/>
              </a:rPr>
              <a:t>, M.Sc., Ph.D.</a:t>
            </a:r>
          </a:p>
          <a:p>
            <a:pPr algn="ctr">
              <a:defRPr/>
            </a:pPr>
            <a:r>
              <a:rPr lang="en-US" sz="2800" dirty="0" smtClean="0">
                <a:effectLst>
                  <a:outerShdw blurRad="38100" dist="114300" dir="2700000" algn="tl">
                    <a:srgbClr val="000000">
                      <a:alpha val="43137"/>
                    </a:srgbClr>
                  </a:outerShdw>
                </a:effectLst>
                <a:latin typeface="Georgia" pitchFamily="18" charset="0"/>
                <a:cs typeface="Arial" pitchFamily="34" charset="0"/>
              </a:rPr>
              <a:t>Professor of Physiology</a:t>
            </a:r>
          </a:p>
          <a:p>
            <a:pPr algn="ctr">
              <a:defRPr/>
            </a:pPr>
            <a:r>
              <a:rPr lang="en-US" sz="2800" dirty="0" smtClean="0">
                <a:effectLst>
                  <a:outerShdw blurRad="38100" dist="114300" dir="2700000" algn="tl">
                    <a:srgbClr val="000000">
                      <a:alpha val="43137"/>
                    </a:srgbClr>
                  </a:outerShdw>
                </a:effectLst>
                <a:latin typeface="Georgia" pitchFamily="18" charset="0"/>
                <a:cs typeface="Arial" pitchFamily="34" charset="0"/>
              </a:rPr>
              <a:t>King Saud University</a:t>
            </a:r>
          </a:p>
          <a:p>
            <a:pPr algn="ctr">
              <a:defRPr/>
            </a:pPr>
            <a:r>
              <a:rPr lang="en-US" sz="2800" dirty="0" smtClean="0">
                <a:effectLst>
                  <a:outerShdw blurRad="38100" dist="114300" dir="2700000" algn="tl">
                    <a:srgbClr val="000000">
                      <a:alpha val="43137"/>
                    </a:srgbClr>
                  </a:outerShdw>
                </a:effectLst>
                <a:latin typeface="Georgia" pitchFamily="18" charset="0"/>
                <a:cs typeface="Arial" pitchFamily="34" charset="0"/>
              </a:rPr>
              <a:t>Alexandria University</a:t>
            </a:r>
          </a:p>
          <a:p>
            <a:pPr algn="ctr">
              <a:defRPr/>
            </a:pPr>
            <a:endParaRPr lang="en-US" sz="3200" dirty="0" smtClean="0">
              <a:solidFill>
                <a:schemeClr val="accent6"/>
              </a:solidFill>
              <a:effectLst>
                <a:outerShdw blurRad="38100" dist="114300" dir="2700000" algn="tl">
                  <a:srgbClr val="000000">
                    <a:alpha val="43137"/>
                  </a:srgbClr>
                </a:outerShdw>
              </a:effectLst>
              <a:latin typeface="Georgia" pitchFamily="18" charset="0"/>
              <a:cs typeface="Arial" pitchFamily="34" charset="0"/>
            </a:endParaRPr>
          </a:p>
          <a:p>
            <a:pPr algn="ctr">
              <a:defRPr/>
            </a:pPr>
            <a:r>
              <a:rPr lang="en-US" sz="2800" dirty="0" smtClean="0">
                <a:solidFill>
                  <a:srgbClr val="66FF33"/>
                </a:solidFill>
                <a:effectLst>
                  <a:outerShdw blurRad="38100" dist="114300" dir="2700000" algn="tl">
                    <a:srgbClr val="000000">
                      <a:alpha val="43137"/>
                    </a:srgbClr>
                  </a:outerShdw>
                </a:effectLst>
                <a:latin typeface="Georgia" pitchFamily="18" charset="0"/>
                <a:cs typeface="Arial" pitchFamily="34" charset="0"/>
              </a:rPr>
              <a:t>kadham@ksu.edu.sa</a:t>
            </a:r>
          </a:p>
          <a:p>
            <a:pPr algn="ctr">
              <a:defRPr/>
            </a:pPr>
            <a:r>
              <a:rPr lang="en-US" sz="2800" dirty="0" smtClean="0">
                <a:solidFill>
                  <a:srgbClr val="66FF33"/>
                </a:solidFill>
                <a:effectLst>
                  <a:outerShdw blurRad="38100" dist="114300" dir="2700000" algn="tl">
                    <a:srgbClr val="000000">
                      <a:alpha val="43137"/>
                    </a:srgbClr>
                  </a:outerShdw>
                </a:effectLst>
                <a:latin typeface="Georgia" pitchFamily="18" charset="0"/>
                <a:cs typeface="Arial" pitchFamily="34" charset="0"/>
              </a:rPr>
              <a:t>kadham_100@yahoo.com</a:t>
            </a:r>
            <a:endParaRPr lang="en-US" sz="2800" dirty="0">
              <a:solidFill>
                <a:srgbClr val="66FF33"/>
              </a:solidFill>
              <a:effectLst>
                <a:outerShdw blurRad="38100" dist="114300" dir="2700000" algn="tl">
                  <a:srgbClr val="000000">
                    <a:alpha val="43137"/>
                  </a:srgbClr>
                </a:outerShdw>
              </a:effectLst>
              <a:latin typeface="Georgia" pitchFamily="18" charset="0"/>
              <a:cs typeface="Arial" pitchFamily="34" charset="0"/>
            </a:endParaRPr>
          </a:p>
        </p:txBody>
      </p:sp>
      <p:pic>
        <p:nvPicPr>
          <p:cNvPr id="5" name="Picture 2" descr="http://dsrs.ksu.edu.sa/sites/dsrs.ksu.edu.sa/themes/demosite_ar/images/ksu.png">
            <a:hlinkClick r:id="rId2"/>
          </p:cNvPr>
          <p:cNvPicPr>
            <a:picLocks noChangeAspect="1" noChangeArrowheads="1"/>
          </p:cNvPicPr>
          <p:nvPr/>
        </p:nvPicPr>
        <p:blipFill>
          <a:blip r:embed="rId3" cstate="print"/>
          <a:srcRect/>
          <a:stretch>
            <a:fillRect/>
          </a:stretch>
        </p:blipFill>
        <p:spPr bwMode="auto">
          <a:xfrm>
            <a:off x="7884368" y="188640"/>
            <a:ext cx="1000125" cy="11525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askerville Old Face" pitchFamily="18" charset="0"/>
                <a:ea typeface="ＭＳ Ｐゴシック" pitchFamily="50" charset="-128"/>
              </a:rPr>
              <a:t>Let Us Meet Again</a:t>
            </a:r>
            <a:endParaRPr lang="en-US" dirty="0"/>
          </a:p>
        </p:txBody>
      </p:sp>
      <p:sp>
        <p:nvSpPr>
          <p:cNvPr id="3" name="Content Placeholder 2"/>
          <p:cNvSpPr>
            <a:spLocks noGrp="1"/>
          </p:cNvSpPr>
          <p:nvPr>
            <p:ph idx="1"/>
          </p:nvPr>
        </p:nvSpPr>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dirty="0" smtClean="0">
                <a:effectLst>
                  <a:outerShdw blurRad="38100" dist="38100" dir="2700000" algn="tl">
                    <a:srgbClr val="000000">
                      <a:alpha val="43137"/>
                    </a:srgbClr>
                  </a:outerShdw>
                </a:effectLst>
                <a:latin typeface="Georgia" pitchFamily="18" charset="0"/>
                <a:hlinkClick r:id="rId2"/>
              </a:rPr>
              <a:t>www.omicsgroup.com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3"/>
              </a:rPr>
              <a:t>www.conferenceseries.com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4"/>
              </a:rPr>
              <a:t>www.pharmaceuticalconferences.com</a:t>
            </a:r>
            <a:endParaRPr lang="en-US" dirty="0" smtClean="0">
              <a:effectLst>
                <a:outerShdw blurRad="38100" dist="38100" dir="2700000" algn="tl">
                  <a:srgbClr val="000000">
                    <a:alpha val="43137"/>
                  </a:srgbClr>
                </a:outerShdw>
              </a:effectLst>
              <a:latin typeface="Georgia"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71414"/>
            <a:ext cx="7772400" cy="3384376"/>
          </a:xfrm>
          <a:effectLst>
            <a:outerShdw blurRad="50800" dist="139700" dir="5400000" algn="ctr" rotWithShape="0">
              <a:schemeClr val="bg1"/>
            </a:outerShdw>
          </a:effectLst>
        </p:spPr>
        <p:txBody>
          <a:bodyPr>
            <a:noAutofit/>
          </a:bodyPr>
          <a:lstStyle/>
          <a:p>
            <a:pPr lvl="0" rtl="0"/>
            <a:r>
              <a:rPr lang="en-US" sz="4800" dirty="0" smtClean="0">
                <a:solidFill>
                  <a:srgbClr val="66FF33"/>
                </a:solidFill>
                <a:effectLst>
                  <a:outerShdw blurRad="38100" dist="38100" dir="2700000" algn="tl">
                    <a:srgbClr val="000000">
                      <a:alpha val="43137"/>
                    </a:srgbClr>
                  </a:outerShdw>
                </a:effectLst>
                <a:latin typeface="Cooper Black" pitchFamily="18" charset="0"/>
                <a:ea typeface="Calibri" pitchFamily="34" charset="0"/>
                <a:cs typeface="Times New Roman" pitchFamily="18" charset="0"/>
              </a:rPr>
              <a:t>Impact of metal-loaded industrial dust on the physiology of a model experimental animal</a:t>
            </a:r>
            <a:endParaRPr lang="en-US" sz="4800" dirty="0">
              <a:solidFill>
                <a:srgbClr val="66FF33"/>
              </a:solidFill>
              <a:effectLst>
                <a:outerShdw blurRad="38100" dist="38100" dir="2700000" algn="tl">
                  <a:srgbClr val="000000">
                    <a:alpha val="43137"/>
                  </a:srgbClr>
                </a:outerShdw>
              </a:effectLst>
            </a:endParaRPr>
          </a:p>
        </p:txBody>
      </p:sp>
      <p:pic>
        <p:nvPicPr>
          <p:cNvPr id="1031" name="Picture 7" descr="KSU Logo COLORED PNGP-24.png">
            <a:hlinkClick r:id="rId3"/>
          </p:cNvPr>
          <p:cNvPicPr>
            <a:picLocks noChangeAspect="1" noChangeArrowheads="1"/>
          </p:cNvPicPr>
          <p:nvPr/>
        </p:nvPicPr>
        <p:blipFill>
          <a:blip r:embed="rId4" cstate="print"/>
          <a:srcRect/>
          <a:stretch>
            <a:fillRect/>
          </a:stretch>
        </p:blipFill>
        <p:spPr bwMode="auto">
          <a:xfrm>
            <a:off x="7572406" y="188640"/>
            <a:ext cx="1428750" cy="1428750"/>
          </a:xfrm>
          <a:prstGeom prst="rect">
            <a:avLst/>
          </a:prstGeom>
          <a:noFill/>
        </p:spPr>
      </p:pic>
      <p:sp>
        <p:nvSpPr>
          <p:cNvPr id="5" name="Rectangle 1"/>
          <p:cNvSpPr>
            <a:spLocks noChangeArrowheads="1"/>
          </p:cNvSpPr>
          <p:nvPr/>
        </p:nvSpPr>
        <p:spPr bwMode="auto">
          <a:xfrm>
            <a:off x="214282" y="3571876"/>
            <a:ext cx="8715436"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dirty="0" err="1">
                <a:effectLst>
                  <a:outerShdw blurRad="50800" dist="203200" dir="5400000" algn="ctr" rotWithShape="0">
                    <a:srgbClr val="000000">
                      <a:alpha val="43137"/>
                    </a:srgbClr>
                  </a:outerShdw>
                </a:effectLst>
                <a:latin typeface="Cooper Black" pitchFamily="18" charset="0"/>
              </a:rPr>
              <a:t>Khadiga</a:t>
            </a:r>
            <a:r>
              <a:rPr lang="en-US" sz="2400" dirty="0">
                <a:effectLst>
                  <a:outerShdw blurRad="50800" dist="203200" dir="5400000" algn="ctr" rotWithShape="0">
                    <a:srgbClr val="000000">
                      <a:alpha val="43137"/>
                    </a:srgbClr>
                  </a:outerShdw>
                </a:effectLst>
                <a:latin typeface="Cooper Black" pitchFamily="18" charset="0"/>
              </a:rPr>
              <a:t> G. </a:t>
            </a:r>
            <a:r>
              <a:rPr lang="en-US" sz="2400" dirty="0" err="1" smtClean="0">
                <a:effectLst>
                  <a:outerShdw blurRad="50800" dist="203200" dir="5400000" algn="ctr" rotWithShape="0">
                    <a:srgbClr val="000000">
                      <a:alpha val="43137"/>
                    </a:srgbClr>
                  </a:outerShdw>
                </a:effectLst>
                <a:latin typeface="Cooper Black" pitchFamily="18" charset="0"/>
              </a:rPr>
              <a:t>Adham</a:t>
            </a:r>
            <a:r>
              <a:rPr lang="en-US" sz="2400" dirty="0" smtClean="0">
                <a:solidFill>
                  <a:srgbClr val="FF0000"/>
                </a:solidFill>
                <a:effectLst>
                  <a:outerShdw blurRad="50800" dist="203200" dir="5400000" algn="ctr" rotWithShape="0">
                    <a:srgbClr val="000000">
                      <a:alpha val="43137"/>
                    </a:srgbClr>
                  </a:outerShdw>
                </a:effectLst>
                <a:latin typeface="Cooper Black" pitchFamily="18" charset="0"/>
              </a:rPr>
              <a:t>*</a:t>
            </a:r>
            <a:r>
              <a:rPr lang="en-US" sz="2400" baseline="30000" dirty="0" smtClean="0">
                <a:effectLst>
                  <a:outerShdw blurRad="50800" dist="203200" dir="5400000" algn="ctr" rotWithShape="0">
                    <a:srgbClr val="000000">
                      <a:alpha val="43137"/>
                    </a:srgbClr>
                  </a:outerShdw>
                </a:effectLst>
                <a:latin typeface="Cooper Black" pitchFamily="18" charset="0"/>
              </a:rPr>
              <a:t>1</a:t>
            </a:r>
            <a:endParaRPr lang="en-US" sz="2400" dirty="0" smtClean="0">
              <a:effectLst>
                <a:outerShdw blurRad="50800" dist="203200" dir="5400000" algn="ctr" rotWithShape="0">
                  <a:srgbClr val="000000">
                    <a:alpha val="43137"/>
                  </a:srgbClr>
                </a:outerShdw>
              </a:effectLst>
              <a:latin typeface="Cooper Black" pitchFamily="18" charset="0"/>
            </a:endParaRPr>
          </a:p>
          <a:p>
            <a:pPr algn="ctr"/>
            <a:r>
              <a:rPr lang="en-US" sz="2400" dirty="0" err="1" smtClean="0">
                <a:effectLst>
                  <a:outerShdw blurRad="50800" dist="203200" dir="5400000" algn="ctr" rotWithShape="0">
                    <a:srgbClr val="000000">
                      <a:alpha val="43137"/>
                    </a:srgbClr>
                  </a:outerShdw>
                </a:effectLst>
                <a:latin typeface="Cooper Black" pitchFamily="18" charset="0"/>
              </a:rPr>
              <a:t>Ghada</a:t>
            </a:r>
            <a:r>
              <a:rPr lang="en-US" sz="2400" dirty="0" smtClean="0">
                <a:effectLst>
                  <a:outerShdw blurRad="50800" dist="203200" dir="5400000" algn="ctr" rotWithShape="0">
                    <a:srgbClr val="000000">
                      <a:alpha val="43137"/>
                    </a:srgbClr>
                  </a:outerShdw>
                </a:effectLst>
                <a:latin typeface="Cooper Black" pitchFamily="18" charset="0"/>
              </a:rPr>
              <a:t> M.S. Alfuhaid</a:t>
            </a:r>
            <a:r>
              <a:rPr lang="en-US" sz="2400" baseline="30000" dirty="0" smtClean="0">
                <a:effectLst>
                  <a:outerShdw blurRad="50800" dist="203200" dir="5400000" algn="ctr" rotWithShape="0">
                    <a:srgbClr val="000000">
                      <a:alpha val="43137"/>
                    </a:srgbClr>
                  </a:outerShdw>
                </a:effectLst>
                <a:latin typeface="Cooper Black" pitchFamily="18" charset="0"/>
              </a:rPr>
              <a:t>2</a:t>
            </a:r>
            <a:endParaRPr lang="en-US" sz="2400" dirty="0" smtClean="0">
              <a:effectLst>
                <a:outerShdw blurRad="50800" dist="203200" dir="5400000" algn="ctr" rotWithShape="0">
                  <a:srgbClr val="000000">
                    <a:alpha val="43137"/>
                  </a:srgbClr>
                </a:outerShdw>
              </a:effectLst>
              <a:latin typeface="Cooper Black" pitchFamily="18" charset="0"/>
            </a:endParaRPr>
          </a:p>
          <a:p>
            <a:pPr algn="ctr"/>
            <a:r>
              <a:rPr lang="en-US" sz="2400" dirty="0" smtClean="0">
                <a:effectLst>
                  <a:outerShdw blurRad="50800" dist="203200" dir="5400000" algn="ctr" rotWithShape="0">
                    <a:srgbClr val="000000">
                      <a:alpha val="43137"/>
                    </a:srgbClr>
                  </a:outerShdw>
                </a:effectLst>
                <a:latin typeface="Cooper Black" pitchFamily="18" charset="0"/>
              </a:rPr>
              <a:t>Nadia </a:t>
            </a:r>
            <a:r>
              <a:rPr lang="en-US" sz="2400" dirty="0">
                <a:effectLst>
                  <a:outerShdw blurRad="50800" dist="203200" dir="5400000" algn="ctr" rotWithShape="0">
                    <a:srgbClr val="000000">
                      <a:alpha val="43137"/>
                    </a:srgbClr>
                  </a:outerShdw>
                </a:effectLst>
                <a:latin typeface="Cooper Black" pitchFamily="18" charset="0"/>
              </a:rPr>
              <a:t>A. Al- </a:t>
            </a:r>
            <a:r>
              <a:rPr lang="en-US" sz="2400" dirty="0" smtClean="0">
                <a:effectLst>
                  <a:outerShdw blurRad="50800" dist="203200" dir="5400000" algn="ctr" rotWithShape="0">
                    <a:srgbClr val="000000">
                      <a:alpha val="43137"/>
                    </a:srgbClr>
                  </a:outerShdw>
                </a:effectLst>
                <a:latin typeface="Cooper Black" pitchFamily="18" charset="0"/>
              </a:rPr>
              <a:t>Eisa</a:t>
            </a:r>
            <a:r>
              <a:rPr lang="en-US" sz="2400" baseline="30000" dirty="0" smtClean="0">
                <a:effectLst>
                  <a:outerShdw blurRad="50800" dist="203200" dir="5400000" algn="ctr" rotWithShape="0">
                    <a:srgbClr val="000000">
                      <a:alpha val="43137"/>
                    </a:srgbClr>
                  </a:outerShdw>
                </a:effectLst>
                <a:latin typeface="Cooper Black" pitchFamily="18" charset="0"/>
              </a:rPr>
              <a:t>1</a:t>
            </a:r>
            <a:r>
              <a:rPr lang="en-US" sz="2400" dirty="0" smtClean="0">
                <a:effectLst>
                  <a:outerShdw blurRad="50800" dist="203200" dir="5400000" algn="ctr" rotWithShape="0">
                    <a:srgbClr val="000000">
                      <a:alpha val="43137"/>
                    </a:srgbClr>
                  </a:outerShdw>
                </a:effectLst>
                <a:latin typeface="Cooper Black" pitchFamily="18" charset="0"/>
              </a:rPr>
              <a:t> </a:t>
            </a:r>
          </a:p>
          <a:p>
            <a:pPr algn="ctr"/>
            <a:r>
              <a:rPr lang="en-US" sz="2400" dirty="0" err="1" smtClean="0">
                <a:effectLst>
                  <a:outerShdw blurRad="50800" dist="203200" dir="5400000" algn="ctr" rotWithShape="0">
                    <a:srgbClr val="000000">
                      <a:alpha val="43137"/>
                    </a:srgbClr>
                  </a:outerShdw>
                </a:effectLst>
                <a:latin typeface="Cooper Black" pitchFamily="18" charset="0"/>
              </a:rPr>
              <a:t>Maha</a:t>
            </a:r>
            <a:r>
              <a:rPr lang="en-US" sz="2400" dirty="0" smtClean="0">
                <a:effectLst>
                  <a:outerShdw blurRad="50800" dist="203200" dir="5400000" algn="ctr" rotWithShape="0">
                    <a:srgbClr val="000000">
                      <a:alpha val="43137"/>
                    </a:srgbClr>
                  </a:outerShdw>
                </a:effectLst>
                <a:latin typeface="Cooper Black" pitchFamily="18" charset="0"/>
              </a:rPr>
              <a:t> </a:t>
            </a:r>
            <a:r>
              <a:rPr lang="en-US" sz="2400" dirty="0">
                <a:effectLst>
                  <a:outerShdw blurRad="50800" dist="203200" dir="5400000" algn="ctr" rotWithShape="0">
                    <a:srgbClr val="000000">
                      <a:alpha val="43137"/>
                    </a:srgbClr>
                  </a:outerShdw>
                </a:effectLst>
                <a:latin typeface="Cooper Black" pitchFamily="18" charset="0"/>
              </a:rPr>
              <a:t>H. </a:t>
            </a:r>
            <a:r>
              <a:rPr lang="en-US" sz="2400" dirty="0" smtClean="0">
                <a:effectLst>
                  <a:outerShdw blurRad="50800" dist="203200" dir="5400000" algn="ctr" rotWithShape="0">
                    <a:srgbClr val="000000">
                      <a:alpha val="43137"/>
                    </a:srgbClr>
                  </a:outerShdw>
                </a:effectLst>
                <a:latin typeface="Cooper Black" pitchFamily="18" charset="0"/>
              </a:rPr>
              <a:t>Daghestani</a:t>
            </a:r>
            <a:r>
              <a:rPr lang="en-US" sz="2400" baseline="30000" dirty="0" smtClean="0">
                <a:effectLst>
                  <a:outerShdw blurRad="50800" dist="203200" dir="5400000" algn="ctr" rotWithShape="0">
                    <a:srgbClr val="000000">
                      <a:alpha val="43137"/>
                    </a:srgbClr>
                  </a:outerShdw>
                </a:effectLst>
                <a:latin typeface="Cooper Black" pitchFamily="18" charset="0"/>
              </a:rPr>
              <a:t>1</a:t>
            </a:r>
            <a:endParaRPr lang="en-US" sz="2400" dirty="0" smtClean="0">
              <a:effectLst>
                <a:outerShdw blurRad="50800" dist="203200" dir="5400000" algn="ctr" rotWithShape="0">
                  <a:srgbClr val="000000">
                    <a:alpha val="43137"/>
                  </a:srgbClr>
                </a:outerShdw>
              </a:effectLst>
              <a:latin typeface="Cooper Black" pitchFamily="18" charset="0"/>
            </a:endParaRPr>
          </a:p>
          <a:p>
            <a:endParaRPr lang="en-US" dirty="0">
              <a:latin typeface="Times New Roman" pitchFamily="18" charset="0"/>
              <a:cs typeface="Times New Roman" pitchFamily="18" charset="0"/>
            </a:endParaRPr>
          </a:p>
          <a:p>
            <a:r>
              <a:rPr lang="en-US" sz="2400" baseline="30000" dirty="0" smtClean="0">
                <a:effectLst>
                  <a:outerShdw blurRad="50800" dist="203200" dir="5400000" algn="ctr" rotWithShape="0">
                    <a:srgbClr val="000000">
                      <a:alpha val="43137"/>
                    </a:srgbClr>
                  </a:outerShdw>
                </a:effectLst>
                <a:latin typeface="Cooper Black" pitchFamily="18" charset="0"/>
              </a:rPr>
              <a:t>	1</a:t>
            </a:r>
            <a:r>
              <a:rPr lang="en-US" sz="2400" dirty="0" smtClean="0">
                <a:effectLst>
                  <a:outerShdw blurRad="38100" dist="139700" dir="2700000" algn="tl">
                    <a:srgbClr val="000000">
                      <a:alpha val="43137"/>
                    </a:srgbClr>
                  </a:outerShdw>
                </a:effectLst>
                <a:latin typeface="Times New Roman" pitchFamily="18" charset="0"/>
                <a:cs typeface="Times New Roman" pitchFamily="18" charset="0"/>
              </a:rPr>
              <a:t>King </a:t>
            </a:r>
            <a:r>
              <a:rPr lang="en-US" sz="2400" dirty="0">
                <a:effectLst>
                  <a:outerShdw blurRad="38100" dist="139700" dir="2700000" algn="tl">
                    <a:srgbClr val="000000">
                      <a:alpha val="43137"/>
                    </a:srgbClr>
                  </a:outerShdw>
                </a:effectLst>
                <a:latin typeface="Times New Roman" pitchFamily="18" charset="0"/>
                <a:cs typeface="Times New Roman" pitchFamily="18" charset="0"/>
              </a:rPr>
              <a:t>Saud University</a:t>
            </a:r>
            <a:r>
              <a:rPr lang="en-US" sz="2400" dirty="0" smtClean="0">
                <a:effectLst>
                  <a:outerShdw blurRad="38100" dist="139700" dir="2700000" algn="tl">
                    <a:srgbClr val="000000">
                      <a:alpha val="43137"/>
                    </a:srgbClr>
                  </a:outerShdw>
                </a:effectLst>
                <a:latin typeface="Times New Roman" pitchFamily="18" charset="0"/>
                <a:cs typeface="Times New Roman" pitchFamily="18" charset="0"/>
              </a:rPr>
              <a:t>, Riyadh, Saudi </a:t>
            </a:r>
            <a:r>
              <a:rPr lang="en-US" sz="2400" dirty="0">
                <a:effectLst>
                  <a:outerShdw blurRad="38100" dist="139700" dir="2700000" algn="tl">
                    <a:srgbClr val="000000">
                      <a:alpha val="43137"/>
                    </a:srgbClr>
                  </a:outerShdw>
                </a:effectLst>
                <a:latin typeface="Times New Roman" pitchFamily="18" charset="0"/>
                <a:cs typeface="Times New Roman" pitchFamily="18" charset="0"/>
              </a:rPr>
              <a:t>Arabia</a:t>
            </a:r>
          </a:p>
          <a:p>
            <a:r>
              <a:rPr lang="en-US" sz="2400" baseline="30000" dirty="0" smtClean="0">
                <a:effectLst>
                  <a:outerShdw blurRad="50800" dist="203200" dir="5400000" algn="ctr" rotWithShape="0">
                    <a:srgbClr val="000000">
                      <a:alpha val="43137"/>
                    </a:srgbClr>
                  </a:outerShdw>
                </a:effectLst>
                <a:latin typeface="Cooper Black" pitchFamily="18" charset="0"/>
              </a:rPr>
              <a:t>	2</a:t>
            </a:r>
            <a:r>
              <a:rPr lang="en-US" sz="2400" dirty="0" smtClean="0">
                <a:latin typeface="Times New Roman" pitchFamily="18" charset="0"/>
                <a:cs typeface="Times New Roman" pitchFamily="18" charset="0"/>
              </a:rPr>
              <a:t>Hail University, Saudi Arabia</a:t>
            </a:r>
            <a:endParaRPr lang="en-US" sz="2400" dirty="0" smtClean="0">
              <a:effectLst>
                <a:outerShdw blurRad="38100" dist="139700" dir="2700000" algn="tl">
                  <a:srgbClr val="000000">
                    <a:alpha val="43137"/>
                  </a:srgbClr>
                </a:outerShdw>
              </a:effectLst>
              <a:latin typeface="Times New Roman" pitchFamily="18" charset="0"/>
              <a:cs typeface="Times New Roman" pitchFamily="18" charset="0"/>
            </a:endParaRPr>
          </a:p>
          <a:p>
            <a:r>
              <a:rPr lang="en-US" sz="2400" dirty="0" smtClean="0">
                <a:effectLst>
                  <a:outerShdw blurRad="50800" dist="203200" dir="5400000" algn="ctr" rotWithShape="0">
                    <a:srgbClr val="000000">
                      <a:alpha val="43137"/>
                    </a:srgbClr>
                  </a:outerShdw>
                </a:effectLst>
                <a:latin typeface="Cooper Black" pitchFamily="18" charset="0"/>
              </a:rPr>
              <a:t>	</a:t>
            </a:r>
            <a:r>
              <a:rPr lang="en-US" sz="2400" dirty="0" smtClean="0">
                <a:solidFill>
                  <a:srgbClr val="FF0000"/>
                </a:solidFill>
                <a:effectLst>
                  <a:outerShdw blurRad="50800" dist="203200" dir="5400000" algn="ctr" rotWithShape="0">
                    <a:srgbClr val="000000">
                      <a:alpha val="43137"/>
                    </a:srgbClr>
                  </a:outerShdw>
                </a:effectLst>
                <a:latin typeface="Cooper Black" pitchFamily="18" charset="0"/>
              </a:rPr>
              <a:t>*</a:t>
            </a:r>
            <a:r>
              <a:rPr lang="en-US" sz="2400" dirty="0" smtClean="0">
                <a:effectLst>
                  <a:outerShdw blurRad="38100" dist="139700" dir="2700000" algn="tl">
                    <a:srgbClr val="000000">
                      <a:alpha val="43137"/>
                    </a:srgbClr>
                  </a:outerShdw>
                </a:effectLst>
                <a:latin typeface="Times New Roman" pitchFamily="18" charset="0"/>
                <a:cs typeface="Times New Roman" pitchFamily="18" charset="0"/>
              </a:rPr>
              <a:t>presenting author</a:t>
            </a:r>
            <a:endParaRPr lang="en-US" sz="2400" dirty="0">
              <a:effectLst>
                <a:outerShdw blurRad="38100" dist="1397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6" name="Rectangle 5"/>
          <p:cNvSpPr/>
          <p:nvPr/>
        </p:nvSpPr>
        <p:spPr>
          <a:xfrm>
            <a:off x="285720" y="573456"/>
            <a:ext cx="8643998" cy="1569660"/>
          </a:xfrm>
          <a:prstGeom prst="rect">
            <a:avLst/>
          </a:prstGeom>
        </p:spPr>
        <p:txBody>
          <a:bodyPr wrap="square">
            <a:spAutoFit/>
          </a:bodyPr>
          <a:lstStyle/>
          <a:p>
            <a:pPr algn="just"/>
            <a:r>
              <a:rPr lang="en-US" sz="32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Environmental pollution is a major global concern that poses a serious threat to the health of man and animal.</a:t>
            </a:r>
            <a:endParaRPr lang="en-US" b="1" dirty="0" smtClean="0">
              <a:solidFill>
                <a:srgbClr val="FFFFCC"/>
              </a:solidFill>
              <a:latin typeface="FrankRuehl" pitchFamily="34" charset="-79"/>
              <a:cs typeface="FrankRuehl" pitchFamily="34" charset="-79"/>
            </a:endParaRPr>
          </a:p>
        </p:txBody>
      </p:sp>
      <p:sp>
        <p:nvSpPr>
          <p:cNvPr id="8" name="TextBox 7"/>
          <p:cNvSpPr txBox="1"/>
          <p:nvPr/>
        </p:nvSpPr>
        <p:spPr>
          <a:xfrm>
            <a:off x="8643966" y="191136"/>
            <a:ext cx="367408" cy="523220"/>
          </a:xfrm>
          <a:prstGeom prst="rect">
            <a:avLst/>
          </a:prstGeom>
          <a:noFill/>
        </p:spPr>
        <p:txBody>
          <a:bodyPr wrap="none" rtlCol="0">
            <a:spAutoFit/>
          </a:bodyPr>
          <a:lstStyle/>
          <a:p>
            <a:r>
              <a:rPr lang="en-US" sz="2800" b="1" dirty="0" smtClean="0">
                <a:solidFill>
                  <a:srgbClr val="FF0000"/>
                </a:solidFill>
              </a:rPr>
              <a:t>2</a:t>
            </a:r>
            <a:endParaRPr lang="en-US" sz="2800" b="1" dirty="0">
              <a:solidFill>
                <a:srgbClr val="FF0000"/>
              </a:solidFill>
            </a:endParaRPr>
          </a:p>
        </p:txBody>
      </p:sp>
      <p:pic>
        <p:nvPicPr>
          <p:cNvPr id="1032" name="Picture 8"/>
          <p:cNvPicPr>
            <a:picLocks noChangeAspect="1" noChangeArrowheads="1"/>
          </p:cNvPicPr>
          <p:nvPr/>
        </p:nvPicPr>
        <p:blipFill>
          <a:blip r:embed="rId2" cstate="print"/>
          <a:srcRect/>
          <a:stretch>
            <a:fillRect/>
          </a:stretch>
        </p:blipFill>
        <p:spPr bwMode="auto">
          <a:xfrm>
            <a:off x="1214414" y="2613276"/>
            <a:ext cx="7000924" cy="352548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cstate="print"/>
          <a:srcRect/>
          <a:stretch>
            <a:fillRect/>
          </a:stretch>
        </p:blipFill>
        <p:spPr bwMode="auto">
          <a:xfrm>
            <a:off x="1785918" y="2016411"/>
            <a:ext cx="1808163" cy="935037"/>
          </a:xfrm>
          <a:prstGeom prst="rect">
            <a:avLst/>
          </a:prstGeom>
          <a:noFill/>
          <a:ln w="9525">
            <a:noFill/>
            <a:miter lim="800000"/>
            <a:headEnd/>
            <a:tailEnd/>
          </a:ln>
          <a:effectLst/>
        </p:spPr>
      </p:pic>
      <p:pic>
        <p:nvPicPr>
          <p:cNvPr id="37" name="Picture 4"/>
          <p:cNvPicPr>
            <a:picLocks noChangeAspect="1" noChangeArrowheads="1"/>
          </p:cNvPicPr>
          <p:nvPr/>
        </p:nvPicPr>
        <p:blipFill>
          <a:blip r:embed="rId4" cstate="print"/>
          <a:srcRect/>
          <a:stretch>
            <a:fillRect/>
          </a:stretch>
        </p:blipFill>
        <p:spPr bwMode="auto">
          <a:xfrm>
            <a:off x="3500430" y="2177527"/>
            <a:ext cx="2000264" cy="1255486"/>
          </a:xfrm>
          <a:prstGeom prst="rect">
            <a:avLst/>
          </a:prstGeom>
          <a:noFill/>
          <a:ln w="9525">
            <a:noFill/>
            <a:miter lim="800000"/>
            <a:headEnd/>
            <a:tailEnd/>
          </a:ln>
          <a:effectLst/>
        </p:spPr>
      </p:pic>
      <p:pic>
        <p:nvPicPr>
          <p:cNvPr id="38" name="Picture 5"/>
          <p:cNvPicPr>
            <a:picLocks noChangeAspect="1" noChangeArrowheads="1"/>
          </p:cNvPicPr>
          <p:nvPr/>
        </p:nvPicPr>
        <p:blipFill>
          <a:blip r:embed="rId5" cstate="print"/>
          <a:srcRect/>
          <a:stretch>
            <a:fillRect/>
          </a:stretch>
        </p:blipFill>
        <p:spPr bwMode="auto">
          <a:xfrm>
            <a:off x="5286380" y="2374375"/>
            <a:ext cx="1857388" cy="1213672"/>
          </a:xfrm>
          <a:prstGeom prst="rect">
            <a:avLst/>
          </a:prstGeom>
          <a:noFill/>
          <a:ln w="9525">
            <a:noFill/>
            <a:miter lim="800000"/>
            <a:headEnd/>
            <a:tailEnd/>
          </a:ln>
          <a:effectLst/>
        </p:spPr>
      </p:pic>
      <p:pic>
        <p:nvPicPr>
          <p:cNvPr id="39" name="Picture 7"/>
          <p:cNvPicPr>
            <a:picLocks noChangeAspect="1" noChangeArrowheads="1"/>
          </p:cNvPicPr>
          <p:nvPr/>
        </p:nvPicPr>
        <p:blipFill>
          <a:blip r:embed="rId6" cstate="print"/>
          <a:srcRect/>
          <a:stretch>
            <a:fillRect/>
          </a:stretch>
        </p:blipFill>
        <p:spPr bwMode="auto">
          <a:xfrm>
            <a:off x="6786578" y="2587915"/>
            <a:ext cx="1928826" cy="12764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 name="TextBox 4"/>
          <p:cNvSpPr txBox="1"/>
          <p:nvPr/>
        </p:nvSpPr>
        <p:spPr>
          <a:xfrm>
            <a:off x="8460432" y="6237312"/>
            <a:ext cx="494045" cy="461665"/>
          </a:xfrm>
          <a:prstGeom prst="rect">
            <a:avLst/>
          </a:prstGeom>
          <a:noFill/>
        </p:spPr>
        <p:txBody>
          <a:bodyPr wrap="none" rtlCol="1">
            <a:spAutoFit/>
          </a:bodyPr>
          <a:lstStyle/>
          <a:p>
            <a:r>
              <a:rPr lang="en-US" sz="2400" dirty="0" smtClean="0">
                <a:solidFill>
                  <a:srgbClr val="0000FF"/>
                </a:solidFill>
                <a:effectLst>
                  <a:outerShdw blurRad="38100" dist="38100" dir="2700000" algn="tl">
                    <a:srgbClr val="000000">
                      <a:alpha val="43137"/>
                    </a:srgbClr>
                  </a:outerShdw>
                </a:effectLst>
              </a:rPr>
              <a:t>#2</a:t>
            </a:r>
            <a:endParaRPr lang="ar-SA" sz="2400"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285720" y="530252"/>
            <a:ext cx="8643998" cy="3970318"/>
          </a:xfrm>
          <a:prstGeom prst="rect">
            <a:avLst/>
          </a:prstGeom>
        </p:spPr>
        <p:txBody>
          <a:bodyPr wrap="square">
            <a:spAutoFit/>
          </a:bodyPr>
          <a:lstStyle/>
          <a:p>
            <a:pPr algn="just"/>
            <a:r>
              <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rPr>
              <a:t>The development of modern technology and the rapid progress in industrialization are among the foremost factors contributing to environmental pollution.</a:t>
            </a:r>
          </a:p>
          <a:p>
            <a:pPr algn="just"/>
            <a:endPar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a:p>
            <a:pPr algn="just"/>
            <a:endPar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a:p>
            <a:pPr algn="just"/>
            <a:endPar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a:p>
            <a:pPr algn="just"/>
            <a:endPar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a:p>
            <a:pPr algn="just"/>
            <a:endPar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a:p>
            <a:pPr algn="just"/>
            <a:endParaRPr lang="en-US" sz="2800" dirty="0" smtClean="0">
              <a:solidFill>
                <a:srgbClr val="66FF33"/>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10" name="TextBox 9"/>
          <p:cNvSpPr txBox="1"/>
          <p:nvPr/>
        </p:nvSpPr>
        <p:spPr>
          <a:xfrm>
            <a:off x="8705186" y="71414"/>
            <a:ext cx="367408" cy="523220"/>
          </a:xfrm>
          <a:prstGeom prst="rect">
            <a:avLst/>
          </a:prstGeom>
          <a:noFill/>
        </p:spPr>
        <p:txBody>
          <a:bodyPr wrap="none" rtlCol="0">
            <a:spAutoFit/>
          </a:bodyPr>
          <a:lstStyle/>
          <a:p>
            <a:r>
              <a:rPr lang="en-US" sz="2800" b="1" dirty="0" smtClean="0">
                <a:solidFill>
                  <a:srgbClr val="FF0000"/>
                </a:solidFill>
              </a:rPr>
              <a:t>3</a:t>
            </a:r>
            <a:endParaRPr lang="en-US" sz="2800" b="1" dirty="0">
              <a:solidFill>
                <a:srgbClr val="FF0000"/>
              </a:solidFill>
            </a:endParaRPr>
          </a:p>
        </p:txBody>
      </p:sp>
      <p:pic>
        <p:nvPicPr>
          <p:cNvPr id="36" name="Picture 4"/>
          <p:cNvPicPr>
            <a:picLocks noChangeAspect="1" noChangeArrowheads="1"/>
          </p:cNvPicPr>
          <p:nvPr/>
        </p:nvPicPr>
        <p:blipFill>
          <a:blip r:embed="rId2" cstate="print"/>
          <a:srcRect/>
          <a:stretch>
            <a:fillRect/>
          </a:stretch>
        </p:blipFill>
        <p:spPr bwMode="auto">
          <a:xfrm>
            <a:off x="5786446" y="4786322"/>
            <a:ext cx="2541512" cy="1500198"/>
          </a:xfrm>
          <a:prstGeom prst="rect">
            <a:avLst/>
          </a:prstGeom>
          <a:noFill/>
          <a:ln w="9525">
            <a:noFill/>
            <a:miter lim="800000"/>
            <a:headEnd/>
            <a:tailEnd/>
          </a:ln>
          <a:effectLst/>
        </p:spPr>
      </p:pic>
      <p:pic>
        <p:nvPicPr>
          <p:cNvPr id="37" name="Picture 7"/>
          <p:cNvPicPr>
            <a:picLocks noChangeAspect="1" noChangeArrowheads="1"/>
          </p:cNvPicPr>
          <p:nvPr/>
        </p:nvPicPr>
        <p:blipFill>
          <a:blip r:embed="rId3" cstate="print"/>
          <a:srcRect/>
          <a:stretch>
            <a:fillRect/>
          </a:stretch>
        </p:blipFill>
        <p:spPr bwMode="auto">
          <a:xfrm>
            <a:off x="3786182" y="4357694"/>
            <a:ext cx="1747483" cy="1514485"/>
          </a:xfrm>
          <a:prstGeom prst="rect">
            <a:avLst/>
          </a:prstGeom>
          <a:noFill/>
          <a:ln w="9525">
            <a:noFill/>
            <a:miter lim="800000"/>
            <a:headEnd/>
            <a:tailEnd/>
          </a:ln>
          <a:effectLst/>
        </p:spPr>
      </p:pic>
      <p:pic>
        <p:nvPicPr>
          <p:cNvPr id="12" name="Picture 8"/>
          <p:cNvPicPr>
            <a:picLocks noChangeAspect="1" noChangeArrowheads="1"/>
          </p:cNvPicPr>
          <p:nvPr/>
        </p:nvPicPr>
        <p:blipFill>
          <a:blip r:embed="rId4" cstate="print"/>
          <a:srcRect/>
          <a:stretch>
            <a:fillRect/>
          </a:stretch>
        </p:blipFill>
        <p:spPr bwMode="auto">
          <a:xfrm>
            <a:off x="1571604" y="4500570"/>
            <a:ext cx="2019185" cy="1500198"/>
          </a:xfrm>
          <a:prstGeom prst="rect">
            <a:avLst/>
          </a:prstGeom>
          <a:noFill/>
          <a:ln w="9525">
            <a:noFill/>
            <a:miter lim="800000"/>
            <a:headEnd/>
            <a:tailEnd/>
          </a:ln>
          <a:effectLst/>
        </p:spPr>
      </p:pic>
      <p:pic>
        <p:nvPicPr>
          <p:cNvPr id="14" name="Picture 4"/>
          <p:cNvPicPr>
            <a:picLocks noChangeAspect="1" noChangeArrowheads="1"/>
          </p:cNvPicPr>
          <p:nvPr/>
        </p:nvPicPr>
        <p:blipFill>
          <a:blip r:embed="rId5" cstate="print"/>
          <a:srcRect/>
          <a:stretch>
            <a:fillRect/>
          </a:stretch>
        </p:blipFill>
        <p:spPr bwMode="auto">
          <a:xfrm>
            <a:off x="571472" y="2143116"/>
            <a:ext cx="3053830" cy="2259834"/>
          </a:xfrm>
          <a:prstGeom prst="rect">
            <a:avLst/>
          </a:prstGeom>
          <a:noFill/>
          <a:ln w="9525">
            <a:noFill/>
            <a:miter lim="800000"/>
            <a:headEnd/>
            <a:tailEnd/>
          </a:ln>
        </p:spPr>
      </p:pic>
      <p:pic>
        <p:nvPicPr>
          <p:cNvPr id="15" name="Picture 14"/>
          <p:cNvPicPr>
            <a:picLocks noChangeAspect="1" noChangeArrowheads="1"/>
          </p:cNvPicPr>
          <p:nvPr/>
        </p:nvPicPr>
        <p:blipFill>
          <a:blip r:embed="rId6" cstate="print"/>
          <a:srcRect/>
          <a:stretch>
            <a:fillRect/>
          </a:stretch>
        </p:blipFill>
        <p:spPr bwMode="auto">
          <a:xfrm>
            <a:off x="3214678" y="2428867"/>
            <a:ext cx="2786082" cy="1576619"/>
          </a:xfrm>
          <a:prstGeom prst="rect">
            <a:avLst/>
          </a:prstGeom>
          <a:noFill/>
          <a:ln w="9525">
            <a:noFill/>
            <a:miter lim="800000"/>
            <a:headEnd/>
            <a:tailEnd/>
          </a:ln>
          <a:effectLst/>
        </p:spPr>
      </p:pic>
      <p:pic>
        <p:nvPicPr>
          <p:cNvPr id="16" name="Picture 10"/>
          <p:cNvPicPr>
            <a:picLocks noChangeAspect="1" noChangeArrowheads="1"/>
          </p:cNvPicPr>
          <p:nvPr/>
        </p:nvPicPr>
        <p:blipFill>
          <a:blip r:embed="rId7" cstate="print"/>
          <a:srcRect/>
          <a:stretch>
            <a:fillRect/>
          </a:stretch>
        </p:blipFill>
        <p:spPr bwMode="auto">
          <a:xfrm>
            <a:off x="5643570" y="2714620"/>
            <a:ext cx="3071110"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85720" y="3886221"/>
            <a:ext cx="4243387" cy="2543175"/>
          </a:xfrm>
          <a:prstGeom prst="rect">
            <a:avLst/>
          </a:prstGeom>
          <a:noFill/>
          <a:ln w="9525">
            <a:noFill/>
            <a:miter lim="800000"/>
            <a:headEnd/>
            <a:tailEnd/>
          </a:ln>
          <a:effectLst/>
        </p:spPr>
      </p:pic>
      <p:sp>
        <p:nvSpPr>
          <p:cNvPr id="6" name="TextBox 5"/>
          <p:cNvSpPr txBox="1"/>
          <p:nvPr/>
        </p:nvSpPr>
        <p:spPr>
          <a:xfrm>
            <a:off x="8705186" y="71414"/>
            <a:ext cx="367408" cy="523220"/>
          </a:xfrm>
          <a:prstGeom prst="rect">
            <a:avLst/>
          </a:prstGeom>
          <a:noFill/>
        </p:spPr>
        <p:txBody>
          <a:bodyPr wrap="none" rtlCol="0">
            <a:spAutoFit/>
          </a:bodyPr>
          <a:lstStyle/>
          <a:p>
            <a:r>
              <a:rPr lang="en-US" sz="2800" b="1" dirty="0" smtClean="0">
                <a:solidFill>
                  <a:srgbClr val="FF0000"/>
                </a:solidFill>
              </a:rPr>
              <a:t>4</a:t>
            </a:r>
            <a:endParaRPr lang="en-US" sz="2800" b="1" dirty="0">
              <a:solidFill>
                <a:srgbClr val="FF0000"/>
              </a:solidFill>
            </a:endParaRPr>
          </a:p>
        </p:txBody>
      </p:sp>
      <p:pic>
        <p:nvPicPr>
          <p:cNvPr id="7" name="Picture 2"/>
          <p:cNvPicPr>
            <a:picLocks noChangeAspect="1" noChangeArrowheads="1"/>
          </p:cNvPicPr>
          <p:nvPr/>
        </p:nvPicPr>
        <p:blipFill>
          <a:blip r:embed="rId3" cstate="print"/>
          <a:srcRect/>
          <a:stretch>
            <a:fillRect/>
          </a:stretch>
        </p:blipFill>
        <p:spPr bwMode="auto">
          <a:xfrm>
            <a:off x="112764" y="975726"/>
            <a:ext cx="8888392" cy="2881902"/>
          </a:xfrm>
          <a:prstGeom prst="rect">
            <a:avLst/>
          </a:prstGeom>
          <a:noFill/>
          <a:ln w="9525">
            <a:noFill/>
            <a:miter lim="800000"/>
            <a:headEnd/>
            <a:tailEnd/>
          </a:ln>
          <a:effectLst/>
        </p:spPr>
      </p:pic>
      <p:sp>
        <p:nvSpPr>
          <p:cNvPr id="9" name="Rectangle 8"/>
          <p:cNvSpPr/>
          <p:nvPr/>
        </p:nvSpPr>
        <p:spPr>
          <a:xfrm>
            <a:off x="285720" y="142852"/>
            <a:ext cx="8501122" cy="830997"/>
          </a:xfrm>
          <a:prstGeom prst="rect">
            <a:avLst/>
          </a:prstGeom>
        </p:spPr>
        <p:txBody>
          <a:bodyPr wrap="square">
            <a:spAutoFit/>
          </a:bodyPr>
          <a:lstStyle/>
          <a:p>
            <a:pPr algn="just"/>
            <a:r>
              <a:rPr lang="en-US" sz="2400" dirty="0" smtClean="0">
                <a:solidFill>
                  <a:srgbClr val="FFFFCC"/>
                </a:solidFill>
                <a:effectLst>
                  <a:outerShdw blurRad="38100" dist="38100" dir="2700000" algn="tl">
                    <a:srgbClr val="000000">
                      <a:alpha val="43137"/>
                    </a:srgbClr>
                  </a:outerShdw>
                </a:effectLst>
                <a:latin typeface="FrankRuehl" pitchFamily="34" charset="-79"/>
                <a:cs typeface="FrankRuehl" pitchFamily="34" charset="-79"/>
              </a:rPr>
              <a:t>One of the most fast growing industries in Hail City is the construction industry.</a:t>
            </a:r>
            <a:endParaRPr lang="en-US" sz="2400" dirty="0">
              <a:solidFill>
                <a:srgbClr val="FFFFCC"/>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11" name="Rectangle 10"/>
          <p:cNvSpPr/>
          <p:nvPr/>
        </p:nvSpPr>
        <p:spPr>
          <a:xfrm>
            <a:off x="4714876" y="4359670"/>
            <a:ext cx="4143404" cy="1569660"/>
          </a:xfrm>
          <a:prstGeom prst="rect">
            <a:avLst/>
          </a:prstGeom>
        </p:spPr>
        <p:txBody>
          <a:bodyPr wrap="square">
            <a:spAutoFit/>
          </a:bodyPr>
          <a:lstStyle/>
          <a:p>
            <a:pPr algn="just"/>
            <a:r>
              <a:rPr lang="en-GB" sz="2400" dirty="0" smtClean="0">
                <a:solidFill>
                  <a:srgbClr val="FFFFCC"/>
                </a:solidFill>
                <a:effectLst>
                  <a:outerShdw blurRad="38100" dist="38100" dir="2700000" algn="tl">
                    <a:srgbClr val="000000">
                      <a:alpha val="43137"/>
                    </a:srgbClr>
                  </a:outerShdw>
                </a:effectLst>
                <a:latin typeface="FrankRuehl" pitchFamily="34" charset="-79"/>
                <a:cs typeface="FrankRuehl" pitchFamily="34" charset="-79"/>
              </a:rPr>
              <a:t>Expanding industrial areas are acknowledged for </a:t>
            </a:r>
            <a:r>
              <a:rPr lang="en-US" sz="2400" dirty="0" smtClean="0">
                <a:solidFill>
                  <a:srgbClr val="FFFFCC"/>
                </a:solidFill>
                <a:effectLst>
                  <a:outerShdw blurRad="38100" dist="38100" dir="2700000" algn="tl">
                    <a:srgbClr val="000000">
                      <a:alpha val="43137"/>
                    </a:srgbClr>
                  </a:outerShdw>
                </a:effectLst>
                <a:latin typeface="FrankRuehl" pitchFamily="34" charset="-79"/>
                <a:cs typeface="FrankRuehl" pitchFamily="34" charset="-79"/>
              </a:rPr>
              <a:t>distributing toxic heavy metals into the environment.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 name="TextBox 4"/>
          <p:cNvSpPr txBox="1"/>
          <p:nvPr/>
        </p:nvSpPr>
        <p:spPr>
          <a:xfrm>
            <a:off x="8460432" y="6237312"/>
            <a:ext cx="494045" cy="461665"/>
          </a:xfrm>
          <a:prstGeom prst="rect">
            <a:avLst/>
          </a:prstGeom>
          <a:noFill/>
        </p:spPr>
        <p:txBody>
          <a:bodyPr wrap="none" rtlCol="1">
            <a:spAutoFit/>
          </a:bodyPr>
          <a:lstStyle/>
          <a:p>
            <a:r>
              <a:rPr lang="en-US" sz="2400" dirty="0" smtClean="0">
                <a:solidFill>
                  <a:srgbClr val="0000FF"/>
                </a:solidFill>
                <a:effectLst>
                  <a:outerShdw blurRad="38100" dist="38100" dir="2700000" algn="tl">
                    <a:srgbClr val="000000">
                      <a:alpha val="43137"/>
                    </a:srgbClr>
                  </a:outerShdw>
                </a:effectLst>
              </a:rPr>
              <a:t>#2</a:t>
            </a:r>
            <a:endParaRPr lang="ar-SA" sz="2400" dirty="0">
              <a:solidFill>
                <a:srgbClr val="0000FF"/>
              </a:solidFill>
              <a:effectLst>
                <a:outerShdw blurRad="38100" dist="38100" dir="2700000" algn="tl">
                  <a:srgbClr val="000000">
                    <a:alpha val="43137"/>
                  </a:srgbClr>
                </a:outerShdw>
              </a:effectLst>
            </a:endParaRPr>
          </a:p>
        </p:txBody>
      </p:sp>
      <p:sp>
        <p:nvSpPr>
          <p:cNvPr id="10" name="TextBox 9"/>
          <p:cNvSpPr txBox="1"/>
          <p:nvPr/>
        </p:nvSpPr>
        <p:spPr>
          <a:xfrm>
            <a:off x="8705186" y="71414"/>
            <a:ext cx="367408" cy="523220"/>
          </a:xfrm>
          <a:prstGeom prst="rect">
            <a:avLst/>
          </a:prstGeom>
          <a:noFill/>
        </p:spPr>
        <p:txBody>
          <a:bodyPr wrap="none" rtlCol="0">
            <a:spAutoFit/>
          </a:bodyPr>
          <a:lstStyle/>
          <a:p>
            <a:r>
              <a:rPr lang="en-US" sz="2800" b="1" dirty="0" smtClean="0">
                <a:solidFill>
                  <a:srgbClr val="FF0000"/>
                </a:solidFill>
              </a:rPr>
              <a:t>5</a:t>
            </a:r>
            <a:endParaRPr lang="en-US" sz="2800" b="1" dirty="0">
              <a:solidFill>
                <a:srgbClr val="FF0000"/>
              </a:solidFill>
            </a:endParaRPr>
          </a:p>
        </p:txBody>
      </p:sp>
      <p:pic>
        <p:nvPicPr>
          <p:cNvPr id="1034" name="Picture 10"/>
          <p:cNvPicPr>
            <a:picLocks noChangeAspect="1" noChangeArrowheads="1"/>
          </p:cNvPicPr>
          <p:nvPr/>
        </p:nvPicPr>
        <p:blipFill>
          <a:blip r:embed="rId2" cstate="print"/>
          <a:srcRect/>
          <a:stretch>
            <a:fillRect/>
          </a:stretch>
        </p:blipFill>
        <p:spPr bwMode="auto">
          <a:xfrm>
            <a:off x="563335" y="933438"/>
            <a:ext cx="8009193" cy="1852620"/>
          </a:xfrm>
          <a:prstGeom prst="rect">
            <a:avLst/>
          </a:prstGeom>
          <a:noFill/>
          <a:ln w="9525">
            <a:noFill/>
            <a:miter lim="800000"/>
            <a:headEnd/>
            <a:tailEnd/>
          </a:ln>
          <a:effectLst/>
        </p:spPr>
      </p:pic>
      <p:sp>
        <p:nvSpPr>
          <p:cNvPr id="21" name="Rectangle 20"/>
          <p:cNvSpPr/>
          <p:nvPr/>
        </p:nvSpPr>
        <p:spPr>
          <a:xfrm>
            <a:off x="428596" y="3544203"/>
            <a:ext cx="8286808" cy="1384995"/>
          </a:xfrm>
          <a:prstGeom prst="rect">
            <a:avLst/>
          </a:prstGeom>
        </p:spPr>
        <p:txBody>
          <a:bodyPr wrap="square">
            <a:spAutoFit/>
          </a:bodyPr>
          <a:lstStyle/>
          <a:p>
            <a:pPr algn="just"/>
            <a:r>
              <a:rPr lang="en-US" sz="2800" b="1" dirty="0" smtClean="0">
                <a:solidFill>
                  <a:schemeClr val="bg2"/>
                </a:solidFill>
                <a:latin typeface="FrankRuehl" pitchFamily="34" charset="-79"/>
                <a:cs typeface="FrankRuehl" pitchFamily="34" charset="-79"/>
              </a:rPr>
              <a:t>Concrete is the second most used product in the world, </a:t>
            </a:r>
            <a:r>
              <a:rPr lang="en-US" sz="2800" dirty="0" smtClean="0">
                <a:solidFill>
                  <a:schemeClr val="bg2"/>
                </a:solidFill>
                <a:latin typeface="FrankRuehl" pitchFamily="34" charset="-79"/>
                <a:cs typeface="FrankRuehl" pitchFamily="34" charset="-79"/>
              </a:rPr>
              <a:t>after water</a:t>
            </a:r>
            <a:r>
              <a:rPr lang="en-US" sz="2800" b="1" dirty="0" smtClean="0">
                <a:solidFill>
                  <a:schemeClr val="bg2"/>
                </a:solidFill>
                <a:latin typeface="FrankRuehl" pitchFamily="34" charset="-79"/>
                <a:cs typeface="FrankRuehl" pitchFamily="34" charset="-79"/>
              </a:rPr>
              <a:t>, and </a:t>
            </a:r>
            <a:r>
              <a:rPr lang="en-US" sz="2800" dirty="0" smtClean="0">
                <a:solidFill>
                  <a:schemeClr val="bg2"/>
                </a:solidFill>
                <a:latin typeface="FrankRuehl" pitchFamily="34" charset="-79"/>
                <a:cs typeface="FrankRuehl" pitchFamily="34" charset="-79"/>
              </a:rPr>
              <a:t>the concrete industry is a key component of both commercial and residential construction.</a:t>
            </a:r>
            <a:endParaRPr lang="en-US" sz="2800" dirty="0">
              <a:solidFill>
                <a:schemeClr val="bg2"/>
              </a:solidFill>
              <a:effectLst>
                <a:outerShdw blurRad="38100" dist="38100" dir="2700000" algn="tl">
                  <a:srgbClr val="000000">
                    <a:alpha val="43137"/>
                  </a:srgbClr>
                </a:outerShdw>
              </a:effectLst>
              <a:latin typeface="FrankRuehl" pitchFamily="34" charset="-79"/>
              <a:cs typeface="FrankRuehl" pitchFamily="34"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14282" y="1714488"/>
          <a:ext cx="8715441" cy="3014472"/>
        </p:xfrm>
        <a:graphic>
          <a:graphicData uri="http://schemas.openxmlformats.org/drawingml/2006/table">
            <a:tbl>
              <a:tblPr>
                <a:effectLst>
                  <a:outerShdw blurRad="50800" dist="50800" dir="5400000" algn="ctr" rotWithShape="0">
                    <a:schemeClr val="bg1"/>
                  </a:outerShdw>
                </a:effectLst>
              </a:tblPr>
              <a:tblGrid>
                <a:gridCol w="1428760"/>
                <a:gridCol w="1061366"/>
                <a:gridCol w="1245063"/>
                <a:gridCol w="1245063"/>
                <a:gridCol w="1245063"/>
                <a:gridCol w="1245063"/>
                <a:gridCol w="1245063"/>
              </a:tblGrid>
              <a:tr h="0">
                <a:tc>
                  <a:txBody>
                    <a:bodyPr/>
                    <a:lstStyle/>
                    <a:p>
                      <a:pPr marL="0" marR="0" algn="l">
                        <a:lnSpc>
                          <a:spcPct val="115000"/>
                        </a:lnSpc>
                        <a:spcBef>
                          <a:spcPts val="0"/>
                        </a:spcBef>
                        <a:spcAft>
                          <a:spcPts val="0"/>
                        </a:spcAft>
                      </a:pPr>
                      <a:r>
                        <a:rPr lang="en-US" sz="2000" b="1" dirty="0">
                          <a:latin typeface="FrankRuehl" pitchFamily="34" charset="-79"/>
                          <a:ea typeface="Calibri"/>
                          <a:cs typeface="FrankRuehl" pitchFamily="34" charset="-79"/>
                        </a:rPr>
                        <a:t>Brand</a:t>
                      </a:r>
                      <a:endParaRPr lang="en-US" sz="20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1600" b="1" dirty="0" smtClean="0">
                          <a:latin typeface="FrankRuehl" pitchFamily="34" charset="-79"/>
                          <a:ea typeface="Calibri"/>
                          <a:cs typeface="FrankRuehl" pitchFamily="34" charset="-79"/>
                        </a:rPr>
                        <a:t>Cr</a:t>
                      </a:r>
                      <a:endParaRPr lang="en-US" sz="16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1600" b="1" dirty="0" smtClean="0">
                          <a:latin typeface="FrankRuehl" pitchFamily="34" charset="-79"/>
                          <a:ea typeface="Calibri"/>
                          <a:cs typeface="FrankRuehl" pitchFamily="34" charset="-79"/>
                        </a:rPr>
                        <a:t>Ni</a:t>
                      </a:r>
                      <a:endParaRPr lang="en-US" sz="16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1600" b="1" dirty="0" err="1">
                          <a:latin typeface="FrankRuehl" pitchFamily="34" charset="-79"/>
                          <a:ea typeface="Calibri"/>
                          <a:cs typeface="FrankRuehl" pitchFamily="34" charset="-79"/>
                        </a:rPr>
                        <a:t>Cd</a:t>
                      </a:r>
                      <a:endParaRPr lang="en-US" sz="1600" dirty="0">
                        <a:latin typeface="FrankRuehl" pitchFamily="34" charset="-79"/>
                        <a:ea typeface="Calibri"/>
                        <a:cs typeface="FrankRuehl" pitchFamily="34" charset="-79"/>
                      </a:endParaRPr>
                    </a:p>
                    <a:p>
                      <a:pPr marL="0" marR="0" algn="l">
                        <a:lnSpc>
                          <a:spcPct val="115000"/>
                        </a:lnSpc>
                        <a:spcBef>
                          <a:spcPts val="0"/>
                        </a:spcBef>
                        <a:spcAft>
                          <a:spcPts val="0"/>
                        </a:spcAft>
                      </a:pPr>
                      <a:endParaRPr lang="en-US" sz="16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1600" b="1" dirty="0" smtClean="0">
                          <a:latin typeface="FrankRuehl" pitchFamily="34" charset="-79"/>
                          <a:ea typeface="Calibri"/>
                          <a:cs typeface="FrankRuehl" pitchFamily="34" charset="-79"/>
                        </a:rPr>
                        <a:t>Cu</a:t>
                      </a:r>
                      <a:endParaRPr lang="en-US" sz="16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1600" b="1" dirty="0" smtClean="0">
                          <a:latin typeface="FrankRuehl" pitchFamily="34" charset="-79"/>
                          <a:ea typeface="Calibri"/>
                          <a:cs typeface="FrankRuehl" pitchFamily="34" charset="-79"/>
                        </a:rPr>
                        <a:t> Co </a:t>
                      </a:r>
                      <a:endParaRPr lang="en-US" sz="16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1600" b="1" dirty="0" smtClean="0">
                          <a:latin typeface="FrankRuehl" pitchFamily="34" charset="-79"/>
                          <a:ea typeface="Calibri"/>
                          <a:cs typeface="FrankRuehl" pitchFamily="34" charset="-79"/>
                        </a:rPr>
                        <a:t>Zn</a:t>
                      </a:r>
                      <a:endParaRPr lang="en-US" sz="1600" dirty="0">
                        <a:latin typeface="FrankRuehl" pitchFamily="34" charset="-79"/>
                        <a:ea typeface="Calibri"/>
                        <a:cs typeface="FrankRuehl" pitchFamily="34"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Askari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Cherat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24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27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&gt;1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D.G. Khan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53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Lucky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58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Best way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Kohat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Pak Cem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a:latin typeface="FrankRuehl" pitchFamily="34" charset="-79"/>
                          <a:ea typeface="Calibri"/>
                          <a:cs typeface="FrankRuehl" pitchFamily="34" charset="-79"/>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l">
                        <a:lnSpc>
                          <a:spcPct val="115000"/>
                        </a:lnSpc>
                        <a:spcBef>
                          <a:spcPts val="0"/>
                        </a:spcBef>
                        <a:spcAft>
                          <a:spcPts val="0"/>
                        </a:spcAft>
                      </a:pPr>
                      <a:r>
                        <a:rPr lang="en-US" sz="2000" dirty="0">
                          <a:latin typeface="FrankRuehl" pitchFamily="34" charset="-79"/>
                          <a:ea typeface="Calibri"/>
                          <a:cs typeface="FrankRuehl" pitchFamily="34" charset="-79"/>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bl>
          </a:graphicData>
        </a:graphic>
      </p:graphicFrame>
      <p:sp>
        <p:nvSpPr>
          <p:cNvPr id="1028" name="Rectangle 4"/>
          <p:cNvSpPr>
            <a:spLocks noChangeArrowheads="1"/>
          </p:cNvSpPr>
          <p:nvPr/>
        </p:nvSpPr>
        <p:spPr bwMode="auto">
          <a:xfrm>
            <a:off x="285720" y="571480"/>
            <a:ext cx="8429684" cy="830997"/>
          </a:xfrm>
          <a:prstGeom prst="rect">
            <a:avLst/>
          </a:prstGeom>
          <a:noFill/>
          <a:ln w="9525">
            <a:noFill/>
            <a:miter lim="800000"/>
            <a:headEnd/>
            <a:tailEnd/>
          </a:ln>
          <a:effectLst>
            <a:outerShdw blurRad="50800" dist="50800" dir="5400000" algn="ctr" rotWithShape="0">
              <a:schemeClr val="bg1"/>
            </a:outerShd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Comparison of trace element concentrations (</a:t>
            </a:r>
            <a:r>
              <a:rPr lang="en-US" sz="2400" b="1" dirty="0" smtClean="0">
                <a:latin typeface="FrankRuehl" pitchFamily="34" charset="-79"/>
                <a:ea typeface="Calibri"/>
                <a:cs typeface="FrankRuehl" pitchFamily="34" charset="-79"/>
              </a:rPr>
              <a:t>mg/Kg</a:t>
            </a:r>
            <a:r>
              <a:rPr kumimoji="0" lang="en-US" sz="2400" b="0"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 in different brands of Portland cement</a:t>
            </a:r>
            <a:endParaRPr kumimoji="0" lang="en-US" sz="2400" b="0" i="0" u="none" strike="noStrike" cap="none" normalizeH="0" baseline="0" dirty="0" smtClean="0">
              <a:ln>
                <a:noFill/>
              </a:ln>
              <a:solidFill>
                <a:schemeClr val="tx1"/>
              </a:solidFill>
              <a:effectLst/>
              <a:latin typeface="FrankRuehl" pitchFamily="34" charset="-79"/>
              <a:cs typeface="FrankRuehl" pitchFamily="34" charset="-79"/>
            </a:endParaRPr>
          </a:p>
        </p:txBody>
      </p:sp>
      <p:sp>
        <p:nvSpPr>
          <p:cNvPr id="1029" name="Rectangle 5"/>
          <p:cNvSpPr>
            <a:spLocks noChangeArrowheads="1"/>
          </p:cNvSpPr>
          <p:nvPr/>
        </p:nvSpPr>
        <p:spPr bwMode="auto">
          <a:xfrm>
            <a:off x="500034" y="4786322"/>
            <a:ext cx="4071934" cy="461665"/>
          </a:xfrm>
          <a:prstGeom prst="rect">
            <a:avLst/>
          </a:prstGeom>
          <a:noFill/>
          <a:ln w="9525">
            <a:noFill/>
            <a:miter lim="800000"/>
            <a:headEnd/>
            <a:tailEnd/>
          </a:ln>
          <a:effectLst>
            <a:outerShdw blurRad="50800" dist="50800" dir="5400000" algn="ctr" rotWithShape="0">
              <a:schemeClr val="bg1"/>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After </a:t>
            </a:r>
            <a:r>
              <a:rPr kumimoji="0" lang="en-US" sz="2400" b="1" i="0" u="none" strike="noStrike" cap="none" normalizeH="0" baseline="0" dirty="0" err="1" smtClean="0">
                <a:ln>
                  <a:noFill/>
                </a:ln>
                <a:solidFill>
                  <a:schemeClr val="tx1"/>
                </a:solidFill>
                <a:effectLst/>
                <a:latin typeface="FrankRuehl" pitchFamily="34" charset="-79"/>
                <a:ea typeface="Calibri" pitchFamily="34" charset="0"/>
                <a:cs typeface="FrankRuehl" pitchFamily="34" charset="-79"/>
              </a:rPr>
              <a:t>Wali</a:t>
            </a:r>
            <a:r>
              <a:rPr kumimoji="0" lang="en-US" sz="2400" b="1"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 </a:t>
            </a:r>
            <a:r>
              <a:rPr kumimoji="0" lang="en-US" sz="2400" b="1" i="1"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et al.</a:t>
            </a:r>
            <a:r>
              <a:rPr kumimoji="0" lang="en-US" sz="2400" b="1" i="0" u="none" strike="noStrike" cap="none" normalizeH="0" baseline="0" dirty="0" smtClean="0">
                <a:ln>
                  <a:noFill/>
                </a:ln>
                <a:solidFill>
                  <a:schemeClr val="tx1"/>
                </a:solidFill>
                <a:effectLst/>
                <a:latin typeface="FrankRuehl" pitchFamily="34" charset="-79"/>
                <a:ea typeface="Calibri" pitchFamily="34" charset="0"/>
                <a:cs typeface="FrankRuehl" pitchFamily="34" charset="-79"/>
              </a:rPr>
              <a:t> (2012)</a:t>
            </a:r>
            <a:endParaRPr kumimoji="0" lang="en-US" sz="2400" b="0" i="0" u="none" strike="noStrike" cap="none" normalizeH="0" baseline="0" dirty="0" smtClean="0">
              <a:ln>
                <a:noFill/>
              </a:ln>
              <a:solidFill>
                <a:schemeClr val="tx1"/>
              </a:solidFill>
              <a:effectLst/>
              <a:latin typeface="FrankRuehl" pitchFamily="34" charset="-79"/>
              <a:cs typeface="FrankRuehl" pitchFamily="34" charset="-79"/>
            </a:endParaRPr>
          </a:p>
        </p:txBody>
      </p:sp>
      <p:sp>
        <p:nvSpPr>
          <p:cNvPr id="20" name="TextBox 19"/>
          <p:cNvSpPr txBox="1"/>
          <p:nvPr/>
        </p:nvSpPr>
        <p:spPr>
          <a:xfrm>
            <a:off x="357158" y="5357826"/>
            <a:ext cx="8358246" cy="1323439"/>
          </a:xfrm>
          <a:prstGeom prst="rect">
            <a:avLst/>
          </a:prstGeom>
          <a:noFill/>
          <a:effectLst>
            <a:outerShdw blurRad="50800" dist="50800" dir="5400000" algn="ctr" rotWithShape="0">
              <a:schemeClr val="bg1"/>
            </a:outerShdw>
          </a:effectLst>
        </p:spPr>
        <p:txBody>
          <a:bodyPr wrap="square" rtlCol="0">
            <a:spAutoFit/>
          </a:bodyPr>
          <a:lstStyle/>
          <a:p>
            <a:r>
              <a:rPr lang="en-US" sz="2000" dirty="0" smtClean="0">
                <a:latin typeface="FrankRuehl" pitchFamily="34" charset="-79"/>
                <a:cs typeface="FrankRuehl" pitchFamily="34" charset="-79"/>
              </a:rPr>
              <a:t>This table shows concentrations of trace elements in Portland cement used in concrete industry. Trace elements include Cr, Ni, </a:t>
            </a:r>
            <a:r>
              <a:rPr lang="en-US" sz="2000" dirty="0" err="1" smtClean="0">
                <a:latin typeface="FrankRuehl" pitchFamily="34" charset="-79"/>
                <a:cs typeface="FrankRuehl" pitchFamily="34" charset="-79"/>
              </a:rPr>
              <a:t>Cd</a:t>
            </a:r>
            <a:r>
              <a:rPr lang="en-US" sz="2000" dirty="0" smtClean="0">
                <a:latin typeface="FrankRuehl" pitchFamily="34" charset="-79"/>
                <a:cs typeface="FrankRuehl" pitchFamily="34" charset="-79"/>
              </a:rPr>
              <a:t>, Cu, Co and Zn. Therefore this study dealt with two essential and two non essential elements of the referred to roster.  </a:t>
            </a:r>
            <a:endParaRPr lang="en-US" sz="2000" dirty="0">
              <a:latin typeface="FrankRuehl" pitchFamily="34" charset="-79"/>
              <a:cs typeface="FrankRuehl" pitchFamily="34" charset="-79"/>
            </a:endParaRPr>
          </a:p>
        </p:txBody>
      </p:sp>
      <p:sp>
        <p:nvSpPr>
          <p:cNvPr id="6" name="TextBox 5"/>
          <p:cNvSpPr txBox="1"/>
          <p:nvPr/>
        </p:nvSpPr>
        <p:spPr>
          <a:xfrm>
            <a:off x="8501090" y="71414"/>
            <a:ext cx="367408" cy="523220"/>
          </a:xfrm>
          <a:prstGeom prst="rect">
            <a:avLst/>
          </a:prstGeom>
          <a:noFill/>
        </p:spPr>
        <p:txBody>
          <a:bodyPr wrap="none" rtlCol="0">
            <a:spAutoFit/>
          </a:bodyPr>
          <a:lstStyle/>
          <a:p>
            <a:r>
              <a:rPr lang="en-US" sz="2800" b="1" dirty="0" smtClean="0">
                <a:solidFill>
                  <a:srgbClr val="FF0000"/>
                </a:solidFill>
              </a:rPr>
              <a:t>6</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5186" y="71414"/>
            <a:ext cx="367408" cy="523220"/>
          </a:xfrm>
          <a:prstGeom prst="rect">
            <a:avLst/>
          </a:prstGeom>
          <a:noFill/>
        </p:spPr>
        <p:txBody>
          <a:bodyPr wrap="none" rtlCol="0">
            <a:spAutoFit/>
          </a:bodyPr>
          <a:lstStyle/>
          <a:p>
            <a:r>
              <a:rPr lang="en-US" sz="2800" b="1" dirty="0" smtClean="0">
                <a:solidFill>
                  <a:srgbClr val="FF0000"/>
                </a:solidFill>
              </a:rPr>
              <a:t>7</a:t>
            </a:r>
            <a:endParaRPr lang="en-US" sz="2800" b="1" dirty="0">
              <a:solidFill>
                <a:srgbClr val="FF0000"/>
              </a:solidFill>
            </a:endParaRPr>
          </a:p>
        </p:txBody>
      </p:sp>
      <p:sp>
        <p:nvSpPr>
          <p:cNvPr id="7" name="TextBox 6"/>
          <p:cNvSpPr txBox="1"/>
          <p:nvPr/>
        </p:nvSpPr>
        <p:spPr>
          <a:xfrm>
            <a:off x="4788024" y="980728"/>
            <a:ext cx="3995936" cy="1938992"/>
          </a:xfrm>
          <a:prstGeom prst="rect">
            <a:avLst/>
          </a:prstGeom>
          <a:noFill/>
        </p:spPr>
        <p:txBody>
          <a:bodyPr wrap="square" rtlCol="0">
            <a:spAutoFit/>
          </a:bodyPr>
          <a:lstStyle/>
          <a:p>
            <a:pPr algn="just"/>
            <a:r>
              <a:rPr lang="en-US" sz="2400" dirty="0" smtClean="0">
                <a:effectLst>
                  <a:outerShdw blurRad="38100" dist="38100" dir="2700000" algn="tl">
                    <a:srgbClr val="000000">
                      <a:alpha val="43137"/>
                    </a:srgbClr>
                  </a:outerShdw>
                </a:effectLst>
                <a:latin typeface="Baskerville Old Face" pitchFamily="18" charset="0"/>
                <a:cs typeface="FrankRuehl" pitchFamily="34" charset="-79"/>
              </a:rPr>
              <a:t>Metals and metalloids are persistent pollutants that </a:t>
            </a:r>
            <a:r>
              <a:rPr lang="en-GB" sz="2400" dirty="0" smtClean="0">
                <a:effectLst>
                  <a:outerShdw blurRad="38100" dist="38100" dir="2700000" algn="tl">
                    <a:srgbClr val="000000">
                      <a:alpha val="43137"/>
                    </a:srgbClr>
                  </a:outerShdw>
                </a:effectLst>
                <a:latin typeface="Baskerville Old Face" pitchFamily="18" charset="0"/>
                <a:cs typeface="FrankRuehl" pitchFamily="34" charset="-79"/>
              </a:rPr>
              <a:t>neither biodegrade, nor are they eliminated by incineration processes. </a:t>
            </a:r>
            <a:endParaRPr lang="en-US" sz="2400" dirty="0">
              <a:effectLst>
                <a:outerShdw blurRad="38100" dist="38100" dir="2700000" algn="tl">
                  <a:srgbClr val="000000">
                    <a:alpha val="43137"/>
                  </a:srgbClr>
                </a:outerShdw>
              </a:effectLst>
              <a:latin typeface="Baskerville Old Face" pitchFamily="18" charset="0"/>
              <a:cs typeface="FrankRuehl" pitchFamily="34" charset="-79"/>
            </a:endParaRPr>
          </a:p>
        </p:txBody>
      </p:sp>
      <p:pic>
        <p:nvPicPr>
          <p:cNvPr id="5122" name="Picture 2"/>
          <p:cNvPicPr>
            <a:picLocks noChangeAspect="1" noChangeArrowheads="1"/>
          </p:cNvPicPr>
          <p:nvPr/>
        </p:nvPicPr>
        <p:blipFill>
          <a:blip r:embed="rId2" cstate="print"/>
          <a:srcRect/>
          <a:stretch>
            <a:fillRect/>
          </a:stretch>
        </p:blipFill>
        <p:spPr bwMode="auto">
          <a:xfrm>
            <a:off x="4499992" y="3068960"/>
            <a:ext cx="4532924" cy="247193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1032960" y="3789040"/>
            <a:ext cx="2242896" cy="1396520"/>
          </a:xfrm>
          <a:prstGeom prst="rect">
            <a:avLst/>
          </a:prstGeom>
          <a:noFill/>
          <a:ln w="9525">
            <a:noFill/>
            <a:miter lim="800000"/>
            <a:headEnd/>
            <a:tailEnd/>
          </a:ln>
        </p:spPr>
      </p:pic>
      <p:sp>
        <p:nvSpPr>
          <p:cNvPr id="9" name="Rectangle 8"/>
          <p:cNvSpPr/>
          <p:nvPr/>
        </p:nvSpPr>
        <p:spPr>
          <a:xfrm>
            <a:off x="72008" y="5229200"/>
            <a:ext cx="4283968" cy="1200329"/>
          </a:xfrm>
          <a:prstGeom prst="rect">
            <a:avLst/>
          </a:prstGeom>
        </p:spPr>
        <p:txBody>
          <a:bodyPr wrap="square">
            <a:spAutoFit/>
          </a:bodyPr>
          <a:lstStyle/>
          <a:p>
            <a:pPr algn="just"/>
            <a:r>
              <a:rPr lang="en-US" sz="2400" dirty="0" smtClean="0">
                <a:effectLst>
                  <a:outerShdw blurRad="38100" dist="38100" dir="2700000" algn="tl">
                    <a:srgbClr val="000000">
                      <a:alpha val="43137"/>
                    </a:srgbClr>
                  </a:outerShdw>
                </a:effectLst>
                <a:latin typeface="Baskerville Old Face" pitchFamily="18" charset="0"/>
              </a:rPr>
              <a:t>Terrestrial vertebrates have long been reported to bi-</a:t>
            </a:r>
            <a:r>
              <a:rPr lang="en-US" sz="2400" dirty="0" err="1" smtClean="0">
                <a:effectLst>
                  <a:outerShdw blurRad="38100" dist="38100" dir="2700000" algn="tl">
                    <a:srgbClr val="000000">
                      <a:alpha val="43137"/>
                    </a:srgbClr>
                  </a:outerShdw>
                </a:effectLst>
                <a:latin typeface="Baskerville Old Face" pitchFamily="18" charset="0"/>
              </a:rPr>
              <a:t>oaccumulate</a:t>
            </a:r>
            <a:r>
              <a:rPr lang="en-US" sz="2400" dirty="0" smtClean="0">
                <a:effectLst>
                  <a:outerShdw blurRad="38100" dist="38100" dir="2700000" algn="tl">
                    <a:srgbClr val="000000">
                      <a:alpha val="43137"/>
                    </a:srgbClr>
                  </a:outerShdw>
                </a:effectLst>
                <a:latin typeface="Baskerville Old Face" pitchFamily="18" charset="0"/>
              </a:rPr>
              <a:t> heavy metals in different tissues.</a:t>
            </a:r>
          </a:p>
        </p:txBody>
      </p:sp>
      <p:sp>
        <p:nvSpPr>
          <p:cNvPr id="10" name="Rectangle 9"/>
          <p:cNvSpPr/>
          <p:nvPr/>
        </p:nvSpPr>
        <p:spPr>
          <a:xfrm>
            <a:off x="467544" y="1988840"/>
            <a:ext cx="3672408" cy="1569660"/>
          </a:xfrm>
          <a:prstGeom prst="rect">
            <a:avLst/>
          </a:prstGeom>
        </p:spPr>
        <p:txBody>
          <a:bodyPr wrap="square">
            <a:spAutoFit/>
          </a:bodyPr>
          <a:lstStyle/>
          <a:p>
            <a:pPr algn="just"/>
            <a:r>
              <a:rPr lang="en-US" sz="2400" dirty="0" smtClean="0">
                <a:effectLst>
                  <a:outerShdw blurRad="38100" dist="38100" dir="2700000" algn="tl">
                    <a:srgbClr val="000000">
                      <a:alpha val="43137"/>
                    </a:srgbClr>
                  </a:outerShdw>
                </a:effectLst>
                <a:latin typeface="Baskerville Old Face" pitchFamily="18" charset="0"/>
                <a:cs typeface="FrankRuehl" pitchFamily="34" charset="-79"/>
              </a:rPr>
              <a:t>Industrial </a:t>
            </a:r>
            <a:r>
              <a:rPr lang="en-US" sz="2400" b="1" dirty="0" err="1" smtClean="0">
                <a:effectLst>
                  <a:outerShdw blurRad="38100" dist="38100" dir="2700000" algn="tl">
                    <a:srgbClr val="000000">
                      <a:alpha val="43137"/>
                    </a:srgbClr>
                  </a:outerShdw>
                </a:effectLst>
                <a:latin typeface="Baskerville Old Face" pitchFamily="18" charset="0"/>
                <a:cs typeface="FrankRuehl" pitchFamily="34" charset="-79"/>
              </a:rPr>
              <a:t>polymetal</a:t>
            </a:r>
            <a:r>
              <a:rPr lang="en-US" sz="2400" dirty="0" smtClean="0">
                <a:effectLst>
                  <a:outerShdw blurRad="38100" dist="38100" dir="2700000" algn="tl">
                    <a:srgbClr val="000000">
                      <a:alpha val="43137"/>
                    </a:srgbClr>
                  </a:outerShdw>
                </a:effectLst>
                <a:latin typeface="Baskerville Old Face" pitchFamily="18" charset="0"/>
                <a:cs typeface="FrankRuehl" pitchFamily="34" charset="-79"/>
              </a:rPr>
              <a:t> dust is a widespread urban pollutant of great concern to human and animal health </a:t>
            </a:r>
            <a:endParaRPr lang="en-US" sz="2400" dirty="0">
              <a:effectLst>
                <a:outerShdw blurRad="38100" dist="38100" dir="2700000" algn="tl">
                  <a:srgbClr val="000000">
                    <a:alpha val="43137"/>
                  </a:srgbClr>
                </a:outerShdw>
              </a:effectLst>
              <a:latin typeface="Baskerville Old Face" pitchFamily="18" charset="0"/>
            </a:endParaRPr>
          </a:p>
        </p:txBody>
      </p:sp>
      <p:pic>
        <p:nvPicPr>
          <p:cNvPr id="13" name="Picture 2"/>
          <p:cNvPicPr>
            <a:picLocks noChangeAspect="1" noChangeArrowheads="1"/>
          </p:cNvPicPr>
          <p:nvPr/>
        </p:nvPicPr>
        <p:blipFill>
          <a:blip r:embed="rId4" cstate="print"/>
          <a:srcRect/>
          <a:stretch>
            <a:fillRect/>
          </a:stretch>
        </p:blipFill>
        <p:spPr bwMode="auto">
          <a:xfrm>
            <a:off x="649394" y="262358"/>
            <a:ext cx="1904102" cy="1214446"/>
          </a:xfrm>
          <a:prstGeom prst="rect">
            <a:avLst/>
          </a:prstGeom>
          <a:noFill/>
          <a:ln w="9525">
            <a:noFill/>
            <a:miter lim="800000"/>
            <a:headEnd/>
            <a:tailEnd/>
          </a:ln>
          <a:effectLst/>
        </p:spPr>
      </p:pic>
      <p:pic>
        <p:nvPicPr>
          <p:cNvPr id="14" name="Picture 3"/>
          <p:cNvPicPr>
            <a:picLocks noChangeAspect="1" noChangeArrowheads="1"/>
          </p:cNvPicPr>
          <p:nvPr/>
        </p:nvPicPr>
        <p:blipFill>
          <a:blip r:embed="rId5" cstate="print"/>
          <a:srcRect/>
          <a:stretch>
            <a:fillRect/>
          </a:stretch>
        </p:blipFill>
        <p:spPr bwMode="auto">
          <a:xfrm>
            <a:off x="2267744" y="476672"/>
            <a:ext cx="2071702" cy="16088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19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P0300019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02896A-F482-4A0C-B128-0C8B0F18D7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TP030001917</Template>
  <TotalTime>9673</TotalTime>
  <Words>1275</Words>
  <Application>Microsoft Office PowerPoint</Application>
  <PresentationFormat>On-screen Show (4:3)</PresentationFormat>
  <Paragraphs>317</Paragraphs>
  <Slides>26</Slides>
  <Notes>10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TP030001917</vt:lpstr>
      <vt:lpstr>1_Office Theme</vt:lpstr>
      <vt:lpstr>2_TP030001917</vt:lpstr>
      <vt:lpstr>About OMICS Group</vt:lpstr>
      <vt:lpstr>About OMICS Group Conferences</vt:lpstr>
      <vt:lpstr>Impact of metal-loaded industrial dust on the physiology of a model experimental animal</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hazards of urban metal contamination to wildlife in an arid environment</dc:title>
  <dc:creator>SONY</dc:creator>
  <cp:lastModifiedBy>Rachana</cp:lastModifiedBy>
  <cp:revision>1079</cp:revision>
  <dcterms:created xsi:type="dcterms:W3CDTF">2012-05-29T20:14:39Z</dcterms:created>
  <dcterms:modified xsi:type="dcterms:W3CDTF">2014-10-04T09:36:34Z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TC300019179990</vt:lpwstr>
  </property>
</Properties>
</file>