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5"/>
  </p:notesMasterIdLst>
  <p:sldIdLst>
    <p:sldId id="292" r:id="rId3"/>
    <p:sldId id="293" r:id="rId4"/>
    <p:sldId id="256" r:id="rId5"/>
    <p:sldId id="257" r:id="rId6"/>
    <p:sldId id="258" r:id="rId7"/>
    <p:sldId id="277" r:id="rId8"/>
    <p:sldId id="263" r:id="rId9"/>
    <p:sldId id="259" r:id="rId10"/>
    <p:sldId id="268" r:id="rId11"/>
    <p:sldId id="269" r:id="rId12"/>
    <p:sldId id="260" r:id="rId13"/>
    <p:sldId id="265" r:id="rId14"/>
    <p:sldId id="264" r:id="rId15"/>
    <p:sldId id="275" r:id="rId16"/>
    <p:sldId id="261" r:id="rId17"/>
    <p:sldId id="271" r:id="rId18"/>
    <p:sldId id="272" r:id="rId19"/>
    <p:sldId id="273" r:id="rId20"/>
    <p:sldId id="276" r:id="rId21"/>
    <p:sldId id="274" r:id="rId22"/>
    <p:sldId id="279" r:id="rId23"/>
    <p:sldId id="280" r:id="rId24"/>
    <p:sldId id="288" r:id="rId25"/>
    <p:sldId id="278" r:id="rId26"/>
    <p:sldId id="281" r:id="rId27"/>
    <p:sldId id="282" r:id="rId28"/>
    <p:sldId id="289" r:id="rId29"/>
    <p:sldId id="283" r:id="rId30"/>
    <p:sldId id="262" r:id="rId31"/>
    <p:sldId id="284" r:id="rId32"/>
    <p:sldId id="290"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39711" autoAdjust="0"/>
  </p:normalViewPr>
  <p:slideViewPr>
    <p:cSldViewPr>
      <p:cViewPr>
        <p:scale>
          <a:sx n="82" d="100"/>
          <a:sy n="82" d="100"/>
        </p:scale>
        <p:origin x="-101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73DD2-BF95-4874-93A5-00770F9CBD53}" type="datetimeFigureOut">
              <a:rPr lang="en-US" smtClean="0"/>
              <a:t>10/14/2015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E98CC-C33D-493E-AC55-846D1D777241}" type="slidenum">
              <a:rPr lang="en-US" smtClean="0"/>
              <a:t>‹#›</a:t>
            </a:fld>
            <a:endParaRPr lang="en-US" dirty="0"/>
          </a:p>
        </p:txBody>
      </p:sp>
    </p:spTree>
    <p:extLst>
      <p:ext uri="{BB962C8B-B14F-4D97-AF65-F5344CB8AC3E}">
        <p14:creationId xmlns:p14="http://schemas.microsoft.com/office/powerpoint/2010/main" val="237758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1114DC-AD59-4267-B820-638F8459963D}" type="datetime1">
              <a:rPr lang="en-US" smtClean="0"/>
              <a:t>10/14/2015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A1D7E3A-A08D-4716-835D-9803924013A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D74754-CD73-4A92-B0A5-6B341BA14E28}" type="datetime1">
              <a:rPr lang="en-US" smtClean="0"/>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13E41-EAA3-4A9E-A147-DA5EE46B263A}" type="datetime1">
              <a:rPr lang="en-US" smtClean="0"/>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618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206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6950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805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54DD9-8865-46FB-825E-F7B4C9EBFD69}" type="datetime1">
              <a:rPr lang="en-US" smtClean="0"/>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D7E3A-A08D-4716-835D-9803924013AD}"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6168192"/>
            <a:ext cx="3870960" cy="689808"/>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7634" t="23097" r="8240" b="24431"/>
          <a:stretch/>
        </p:blipFill>
        <p:spPr>
          <a:xfrm>
            <a:off x="228600" y="6096000"/>
            <a:ext cx="2467992" cy="52378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600" y="6248400"/>
            <a:ext cx="1451610" cy="4137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2220AF-BF5C-47A2-A82E-907FCEDDAC00}" type="datetime1">
              <a:rPr lang="en-US" smtClean="0"/>
              <a:t>10/14/2015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D7E3A-A08D-4716-835D-9803924013A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A6A55C-9712-4108-A4AD-51A834444A4F}" type="datetime1">
              <a:rPr lang="en-US" smtClean="0"/>
              <a:t>10/14/2015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39A818-71EB-44B7-A617-2D5C2184759B}" type="datetime1">
              <a:rPr lang="en-US" smtClean="0"/>
              <a:t>10/14/2015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6F0B0A-1CAE-48D4-B53E-0522EA0AB53A}" type="datetime1">
              <a:rPr lang="en-US" smtClean="0"/>
              <a:t>10/14/2015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D281B-245B-42DF-8497-5E4929F6FD59}" type="datetime1">
              <a:rPr lang="en-US" smtClean="0"/>
              <a:t>10/14/2015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5CA8F2-0B0E-4411-92F6-5B91557CC35B}" type="datetime1">
              <a:rPr lang="en-US" smtClean="0"/>
              <a:t>10/14/2015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D7E3A-A08D-4716-835D-9803924013A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2ED73C-F5FC-40D5-B7A9-595D499629CD}" type="datetime1">
              <a:rPr lang="en-US" smtClean="0"/>
              <a:t>10/14/2015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A1D7E3A-A08D-4716-835D-9803924013AD}"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F86231-7737-473A-8063-8D01517B3FD5}" type="datetime1">
              <a:rPr lang="en-US" smtClean="0"/>
              <a:t>10/14/2015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1D7E3A-A08D-4716-835D-9803924013AD}"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89622183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6.wmf"/><Relationship Id="rId5" Type="http://schemas.openxmlformats.org/officeDocument/2006/relationships/oleObject" Target="../embeddings/oleObject2.bin"/><Relationship Id="rId4" Type="http://schemas.openxmlformats.org/officeDocument/2006/relationships/image" Target="../media/image5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2" Type="http://schemas.openxmlformats.org/officeDocument/2006/relationships/hyperlink" Target="http://aerodynamics.aeromech.usyd.edu.a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9.wmf"/><Relationship Id="rId5" Type="http://schemas.openxmlformats.org/officeDocument/2006/relationships/oleObject" Target="../embeddings/oleObject5.bin"/><Relationship Id="rId4" Type="http://schemas.openxmlformats.org/officeDocument/2006/relationships/image" Target="../media/image58.wmf"/></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ites.google.com/site/aerodynamics4students/table-of-cont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18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Free Vibration Analysis</a:t>
            </a:r>
          </a:p>
        </p:txBody>
      </p:sp>
      <p:sp>
        <p:nvSpPr>
          <p:cNvPr id="4" name="Slide Number Placeholder 3"/>
          <p:cNvSpPr>
            <a:spLocks noGrp="1"/>
          </p:cNvSpPr>
          <p:nvPr>
            <p:ph type="sldNum" sz="quarter" idx="12"/>
          </p:nvPr>
        </p:nvSpPr>
        <p:spPr/>
        <p:txBody>
          <a:bodyPr/>
          <a:lstStyle/>
          <a:p>
            <a:fld id="{DA1D7E3A-A08D-4716-835D-9803924013AD}" type="slidenum">
              <a:rPr lang="en-US" smtClean="0"/>
              <a:t>10</a:t>
            </a:fld>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3245" t="3022" r="1488" b="20055"/>
          <a:stretch/>
        </p:blipFill>
        <p:spPr bwMode="auto">
          <a:xfrm>
            <a:off x="2819400" y="1143000"/>
            <a:ext cx="3352800" cy="16002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32887" t="18158" r="1488" b="30748"/>
          <a:stretch/>
        </p:blipFill>
        <p:spPr bwMode="auto">
          <a:xfrm>
            <a:off x="2743200" y="2895600"/>
            <a:ext cx="3371850" cy="14605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20238" t="15452" r="1488" b="18260"/>
          <a:stretch/>
        </p:blipFill>
        <p:spPr bwMode="auto">
          <a:xfrm>
            <a:off x="2743200" y="4419600"/>
            <a:ext cx="3376295" cy="151447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743200" y="4495800"/>
            <a:ext cx="2819400" cy="1384995"/>
          </a:xfrm>
          <a:prstGeom prst="rect">
            <a:avLst/>
          </a:prstGeom>
          <a:noFill/>
        </p:spPr>
        <p:txBody>
          <a:bodyPr wrap="square" rtlCol="0">
            <a:spAutoFit/>
          </a:bodyPr>
          <a:lstStyle/>
          <a:p>
            <a:r>
              <a:rPr lang="en-US" sz="1600" dirty="0"/>
              <a:t>Torsional Modal Shape with lumped mass at location </a:t>
            </a:r>
            <a:r>
              <a:rPr lang="en-US" sz="1600" dirty="0" smtClean="0"/>
              <a:t>2, 27.814 Hz</a:t>
            </a:r>
            <a:endParaRPr lang="en-US" sz="1600" dirty="0"/>
          </a:p>
          <a:p>
            <a:r>
              <a:rPr lang="en-US" dirty="0"/>
              <a:t> </a:t>
            </a:r>
          </a:p>
          <a:p>
            <a:endParaRPr lang="en-US" dirty="0"/>
          </a:p>
        </p:txBody>
      </p:sp>
      <p:sp>
        <p:nvSpPr>
          <p:cNvPr id="9" name="TextBox 8"/>
          <p:cNvSpPr txBox="1"/>
          <p:nvPr/>
        </p:nvSpPr>
        <p:spPr>
          <a:xfrm>
            <a:off x="2743200" y="2895600"/>
            <a:ext cx="2438400" cy="830997"/>
          </a:xfrm>
          <a:prstGeom prst="rect">
            <a:avLst/>
          </a:prstGeom>
          <a:noFill/>
        </p:spPr>
        <p:txBody>
          <a:bodyPr wrap="square" rtlCol="0">
            <a:spAutoFit/>
          </a:bodyPr>
          <a:lstStyle/>
          <a:p>
            <a:r>
              <a:rPr lang="en-US" sz="1600" dirty="0"/>
              <a:t>Torsional Modal Shape with lumped mass at location </a:t>
            </a:r>
            <a:r>
              <a:rPr lang="en-US" sz="1600" dirty="0" smtClean="0"/>
              <a:t>1, 26.43 Hz</a:t>
            </a:r>
            <a:endParaRPr lang="en-US" sz="1600" dirty="0"/>
          </a:p>
        </p:txBody>
      </p:sp>
      <p:sp>
        <p:nvSpPr>
          <p:cNvPr id="10" name="TextBox 9"/>
          <p:cNvSpPr txBox="1"/>
          <p:nvPr/>
        </p:nvSpPr>
        <p:spPr>
          <a:xfrm>
            <a:off x="2895600" y="1219200"/>
            <a:ext cx="2667000" cy="861774"/>
          </a:xfrm>
          <a:prstGeom prst="rect">
            <a:avLst/>
          </a:prstGeom>
          <a:noFill/>
        </p:spPr>
        <p:txBody>
          <a:bodyPr wrap="square" rtlCol="0">
            <a:spAutoFit/>
          </a:bodyPr>
          <a:lstStyle/>
          <a:p>
            <a:r>
              <a:rPr lang="en-US" sz="1600" dirty="0"/>
              <a:t>Torsional mode shape for free </a:t>
            </a:r>
            <a:r>
              <a:rPr lang="en-US" sz="1600" dirty="0" smtClean="0"/>
              <a:t>vibrations,28.3Hz </a:t>
            </a:r>
            <a:endParaRPr lang="en-US" sz="1600" dirty="0"/>
          </a:p>
          <a:p>
            <a:endParaRPr lang="en-US" dirty="0"/>
          </a:p>
        </p:txBody>
      </p:sp>
    </p:spTree>
    <p:extLst>
      <p:ext uri="{BB962C8B-B14F-4D97-AF65-F5344CB8AC3E}">
        <p14:creationId xmlns:p14="http://schemas.microsoft.com/office/powerpoint/2010/main" val="181714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Vibration Analysis</a:t>
            </a:r>
            <a:endParaRPr lang="en-US" dirty="0"/>
          </a:p>
        </p:txBody>
      </p:sp>
      <p:sp>
        <p:nvSpPr>
          <p:cNvPr id="3" name="Content Placeholder 2"/>
          <p:cNvSpPr>
            <a:spLocks noGrp="1"/>
          </p:cNvSpPr>
          <p:nvPr>
            <p:ph idx="1"/>
          </p:nvPr>
        </p:nvSpPr>
        <p:spPr/>
        <p:txBody>
          <a:bodyPr/>
          <a:lstStyle/>
          <a:p>
            <a:r>
              <a:rPr lang="en-US" dirty="0" smtClean="0"/>
              <a:t>Configuration scenario </a:t>
            </a:r>
            <a:r>
              <a:rPr lang="en-US" dirty="0"/>
              <a:t>I</a:t>
            </a:r>
            <a:r>
              <a:rPr lang="en-US" dirty="0" smtClean="0"/>
              <a:t> for actuators</a:t>
            </a:r>
            <a:endParaRPr lang="en-US" dirty="0"/>
          </a:p>
        </p:txBody>
      </p:sp>
      <p:sp>
        <p:nvSpPr>
          <p:cNvPr id="5" name="Slide Number Placeholder 4"/>
          <p:cNvSpPr>
            <a:spLocks noGrp="1"/>
          </p:cNvSpPr>
          <p:nvPr>
            <p:ph type="sldNum" sz="quarter" idx="12"/>
          </p:nvPr>
        </p:nvSpPr>
        <p:spPr/>
        <p:txBody>
          <a:bodyPr/>
          <a:lstStyle/>
          <a:p>
            <a:fld id="{DA1D7E3A-A08D-4716-835D-9803924013AD}" type="slidenum">
              <a:rPr lang="en-US" smtClean="0"/>
              <a:t>11</a:t>
            </a:fld>
            <a:endParaRPr lang="en-US" dirty="0"/>
          </a:p>
        </p:txBody>
      </p:sp>
      <p:pic>
        <p:nvPicPr>
          <p:cNvPr id="6" name="Picture 5"/>
          <p:cNvPicPr/>
          <p:nvPr/>
        </p:nvPicPr>
        <p:blipFill>
          <a:blip r:embed="rId2" cstate="print"/>
          <a:srcRect t="44654"/>
          <a:stretch>
            <a:fillRect/>
          </a:stretch>
        </p:blipFill>
        <p:spPr bwMode="auto">
          <a:xfrm>
            <a:off x="152400" y="2438400"/>
            <a:ext cx="5867400" cy="990600"/>
          </a:xfrm>
          <a:prstGeom prst="rect">
            <a:avLst/>
          </a:prstGeom>
          <a:noFill/>
          <a:ln w="9525">
            <a:noFill/>
            <a:miter lim="800000"/>
            <a:headEnd/>
            <a:tailEnd/>
          </a:ln>
        </p:spPr>
      </p:pic>
      <p:pic>
        <p:nvPicPr>
          <p:cNvPr id="7" name="Picture 6"/>
          <p:cNvPicPr/>
          <p:nvPr/>
        </p:nvPicPr>
        <p:blipFill>
          <a:blip r:embed="rId3" cstate="print"/>
          <a:srcRect l="6090" t="10407"/>
          <a:stretch>
            <a:fillRect/>
          </a:stretch>
        </p:blipFill>
        <p:spPr bwMode="auto">
          <a:xfrm>
            <a:off x="152400" y="3505200"/>
            <a:ext cx="5186045" cy="875665"/>
          </a:xfrm>
          <a:prstGeom prst="rect">
            <a:avLst/>
          </a:prstGeom>
          <a:noFill/>
          <a:ln w="9525">
            <a:noFill/>
            <a:miter lim="800000"/>
            <a:headEnd/>
            <a:tailEnd/>
          </a:ln>
        </p:spPr>
      </p:pic>
      <p:pic>
        <p:nvPicPr>
          <p:cNvPr id="8" name="Picture 7"/>
          <p:cNvPicPr/>
          <p:nvPr/>
        </p:nvPicPr>
        <p:blipFill>
          <a:blip r:embed="rId4" cstate="print"/>
          <a:srcRect l="5288" t="20089"/>
          <a:stretch>
            <a:fillRect/>
          </a:stretch>
        </p:blipFill>
        <p:spPr bwMode="auto">
          <a:xfrm>
            <a:off x="152400" y="4648200"/>
            <a:ext cx="5629275" cy="852170"/>
          </a:xfrm>
          <a:prstGeom prst="rect">
            <a:avLst/>
          </a:prstGeom>
          <a:noFill/>
          <a:ln w="9525">
            <a:noFill/>
            <a:miter lim="800000"/>
            <a:headEnd/>
            <a:tailEnd/>
          </a:ln>
        </p:spPr>
      </p:pic>
      <p:sp>
        <p:nvSpPr>
          <p:cNvPr id="10" name="TextBox 9"/>
          <p:cNvSpPr txBox="1"/>
          <p:nvPr/>
        </p:nvSpPr>
        <p:spPr>
          <a:xfrm>
            <a:off x="76200" y="2362200"/>
            <a:ext cx="3200400" cy="338554"/>
          </a:xfrm>
          <a:prstGeom prst="rect">
            <a:avLst/>
          </a:prstGeom>
          <a:noFill/>
        </p:spPr>
        <p:txBody>
          <a:bodyPr wrap="square" rtlCol="0">
            <a:spAutoFit/>
          </a:bodyPr>
          <a:lstStyle/>
          <a:p>
            <a:r>
              <a:rPr lang="en-US" sz="1600" dirty="0" smtClean="0"/>
              <a:t>Mesh and actuator placement</a:t>
            </a:r>
            <a:endParaRPr lang="en-US" sz="1600" dirty="0"/>
          </a:p>
        </p:txBody>
      </p:sp>
      <p:sp>
        <p:nvSpPr>
          <p:cNvPr id="11" name="TextBox 10"/>
          <p:cNvSpPr txBox="1"/>
          <p:nvPr/>
        </p:nvSpPr>
        <p:spPr>
          <a:xfrm>
            <a:off x="76200" y="3429000"/>
            <a:ext cx="5105400" cy="338554"/>
          </a:xfrm>
          <a:prstGeom prst="rect">
            <a:avLst/>
          </a:prstGeom>
          <a:noFill/>
        </p:spPr>
        <p:txBody>
          <a:bodyPr wrap="square" rtlCol="0">
            <a:spAutoFit/>
          </a:bodyPr>
          <a:lstStyle/>
          <a:p>
            <a:r>
              <a:rPr lang="en-US" sz="1600" dirty="0" smtClean="0"/>
              <a:t>Deformation and mode shapes for 5</a:t>
            </a:r>
            <a:r>
              <a:rPr lang="en-US" sz="1600" baseline="30000" dirty="0" smtClean="0"/>
              <a:t>th</a:t>
            </a:r>
            <a:r>
              <a:rPr lang="en-US" sz="1600" dirty="0" smtClean="0"/>
              <a:t> torsional mode</a:t>
            </a:r>
            <a:endParaRPr lang="en-US" sz="1600" dirty="0"/>
          </a:p>
        </p:txBody>
      </p:sp>
      <p:sp>
        <p:nvSpPr>
          <p:cNvPr id="12" name="TextBox 11"/>
          <p:cNvSpPr txBox="1"/>
          <p:nvPr/>
        </p:nvSpPr>
        <p:spPr>
          <a:xfrm>
            <a:off x="457200" y="4572000"/>
            <a:ext cx="5181600" cy="338554"/>
          </a:xfrm>
          <a:prstGeom prst="rect">
            <a:avLst/>
          </a:prstGeom>
          <a:noFill/>
        </p:spPr>
        <p:txBody>
          <a:bodyPr wrap="square" rtlCol="0">
            <a:spAutoFit/>
          </a:bodyPr>
          <a:lstStyle/>
          <a:p>
            <a:r>
              <a:rPr lang="en-US" sz="1600" dirty="0" smtClean="0"/>
              <a:t>Deformation and mode shapes for 6</a:t>
            </a:r>
            <a:r>
              <a:rPr lang="en-US" sz="1600" baseline="30000" dirty="0" smtClean="0"/>
              <a:t>th</a:t>
            </a:r>
            <a:r>
              <a:rPr lang="en-US" sz="1600" dirty="0" smtClean="0"/>
              <a:t> torsional mode</a:t>
            </a:r>
            <a:endParaRPr lang="en-US" sz="16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200400"/>
            <a:ext cx="2925419" cy="1771650"/>
          </a:xfrm>
          <a:prstGeom prst="rect">
            <a:avLst/>
          </a:prstGeom>
        </p:spPr>
      </p:pic>
    </p:spTree>
    <p:extLst>
      <p:ext uri="{BB962C8B-B14F-4D97-AF65-F5344CB8AC3E}">
        <p14:creationId xmlns:p14="http://schemas.microsoft.com/office/powerpoint/2010/main" val="63194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Vibration Analysis</a:t>
            </a:r>
            <a:endParaRPr lang="en-US" dirty="0"/>
          </a:p>
        </p:txBody>
      </p:sp>
      <p:sp>
        <p:nvSpPr>
          <p:cNvPr id="3" name="Content Placeholder 2"/>
          <p:cNvSpPr>
            <a:spLocks noGrp="1"/>
          </p:cNvSpPr>
          <p:nvPr>
            <p:ph idx="1"/>
          </p:nvPr>
        </p:nvSpPr>
        <p:spPr>
          <a:xfrm>
            <a:off x="457200" y="1752600"/>
            <a:ext cx="8229600" cy="4389120"/>
          </a:xfrm>
        </p:spPr>
        <p:txBody>
          <a:bodyPr/>
          <a:lstStyle/>
          <a:p>
            <a:r>
              <a:rPr lang="en-US" dirty="0" smtClean="0"/>
              <a:t>Configuration scenario II for actuators</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12</a:t>
            </a:fld>
            <a:endParaRPr lang="en-US" dirty="0"/>
          </a:p>
        </p:txBody>
      </p:sp>
      <p:pic>
        <p:nvPicPr>
          <p:cNvPr id="6" name="Picture 5"/>
          <p:cNvPicPr/>
          <p:nvPr/>
        </p:nvPicPr>
        <p:blipFill>
          <a:blip r:embed="rId2" cstate="print"/>
          <a:srcRect/>
          <a:stretch>
            <a:fillRect/>
          </a:stretch>
        </p:blipFill>
        <p:spPr bwMode="auto">
          <a:xfrm>
            <a:off x="111499" y="2209800"/>
            <a:ext cx="5943600" cy="1165225"/>
          </a:xfrm>
          <a:prstGeom prst="rect">
            <a:avLst/>
          </a:prstGeom>
          <a:noFill/>
          <a:ln w="9525">
            <a:noFill/>
            <a:miter lim="800000"/>
            <a:headEnd/>
            <a:tailEnd/>
          </a:ln>
        </p:spPr>
      </p:pic>
      <p:pic>
        <p:nvPicPr>
          <p:cNvPr id="7" name="Picture 6"/>
          <p:cNvPicPr/>
          <p:nvPr/>
        </p:nvPicPr>
        <p:blipFill>
          <a:blip r:embed="rId3" cstate="print"/>
          <a:srcRect l="14183" t="19679"/>
          <a:stretch>
            <a:fillRect/>
          </a:stretch>
        </p:blipFill>
        <p:spPr bwMode="auto">
          <a:xfrm>
            <a:off x="111499" y="3581400"/>
            <a:ext cx="5943600" cy="1066800"/>
          </a:xfrm>
          <a:prstGeom prst="rect">
            <a:avLst/>
          </a:prstGeom>
          <a:noFill/>
          <a:ln w="9525">
            <a:noFill/>
            <a:miter lim="800000"/>
            <a:headEnd/>
            <a:tailEnd/>
          </a:ln>
        </p:spPr>
      </p:pic>
      <p:pic>
        <p:nvPicPr>
          <p:cNvPr id="8" name="Picture 7"/>
          <p:cNvPicPr/>
          <p:nvPr/>
        </p:nvPicPr>
        <p:blipFill>
          <a:blip r:embed="rId4" cstate="print"/>
          <a:srcRect l="12580" t="22672"/>
          <a:stretch>
            <a:fillRect/>
          </a:stretch>
        </p:blipFill>
        <p:spPr bwMode="auto">
          <a:xfrm>
            <a:off x="111499" y="5029200"/>
            <a:ext cx="5943600" cy="1066800"/>
          </a:xfrm>
          <a:prstGeom prst="rect">
            <a:avLst/>
          </a:prstGeom>
          <a:noFill/>
          <a:ln w="9525">
            <a:noFill/>
            <a:miter lim="800000"/>
            <a:headEnd/>
            <a:tailEnd/>
          </a:ln>
        </p:spPr>
      </p:pic>
      <p:sp>
        <p:nvSpPr>
          <p:cNvPr id="9" name="TextBox 8"/>
          <p:cNvSpPr txBox="1"/>
          <p:nvPr/>
        </p:nvSpPr>
        <p:spPr>
          <a:xfrm>
            <a:off x="35299" y="2209800"/>
            <a:ext cx="3200400" cy="338554"/>
          </a:xfrm>
          <a:prstGeom prst="rect">
            <a:avLst/>
          </a:prstGeom>
          <a:noFill/>
        </p:spPr>
        <p:txBody>
          <a:bodyPr wrap="square" rtlCol="0">
            <a:spAutoFit/>
          </a:bodyPr>
          <a:lstStyle/>
          <a:p>
            <a:r>
              <a:rPr lang="en-US" sz="1600" dirty="0" smtClean="0"/>
              <a:t>Mesh and actuator placement</a:t>
            </a:r>
            <a:endParaRPr lang="en-US" sz="1600" dirty="0"/>
          </a:p>
        </p:txBody>
      </p:sp>
      <p:sp>
        <p:nvSpPr>
          <p:cNvPr id="10" name="TextBox 9"/>
          <p:cNvSpPr txBox="1"/>
          <p:nvPr/>
        </p:nvSpPr>
        <p:spPr>
          <a:xfrm>
            <a:off x="111499" y="3505201"/>
            <a:ext cx="5105400" cy="338554"/>
          </a:xfrm>
          <a:prstGeom prst="rect">
            <a:avLst/>
          </a:prstGeom>
          <a:noFill/>
        </p:spPr>
        <p:txBody>
          <a:bodyPr wrap="square" rtlCol="0">
            <a:spAutoFit/>
          </a:bodyPr>
          <a:lstStyle/>
          <a:p>
            <a:r>
              <a:rPr lang="en-US" sz="1600" dirty="0" smtClean="0"/>
              <a:t>Deformation and mode shapes for 5</a:t>
            </a:r>
            <a:r>
              <a:rPr lang="en-US" sz="1600" baseline="30000" dirty="0" smtClean="0"/>
              <a:t>th</a:t>
            </a:r>
            <a:r>
              <a:rPr lang="en-US" sz="1600" dirty="0" smtClean="0"/>
              <a:t> torsional mode</a:t>
            </a:r>
            <a:endParaRPr lang="en-US" sz="1600" dirty="0"/>
          </a:p>
        </p:txBody>
      </p:sp>
      <p:sp>
        <p:nvSpPr>
          <p:cNvPr id="11" name="TextBox 10"/>
          <p:cNvSpPr txBox="1"/>
          <p:nvPr/>
        </p:nvSpPr>
        <p:spPr>
          <a:xfrm>
            <a:off x="35299" y="4953000"/>
            <a:ext cx="5181600" cy="338554"/>
          </a:xfrm>
          <a:prstGeom prst="rect">
            <a:avLst/>
          </a:prstGeom>
          <a:noFill/>
        </p:spPr>
        <p:txBody>
          <a:bodyPr wrap="square" rtlCol="0">
            <a:spAutoFit/>
          </a:bodyPr>
          <a:lstStyle/>
          <a:p>
            <a:r>
              <a:rPr lang="en-US" sz="1600" dirty="0" smtClean="0"/>
              <a:t>Deformation and mode shapes for 6</a:t>
            </a:r>
            <a:r>
              <a:rPr lang="en-US" sz="1600" baseline="30000" dirty="0" smtClean="0"/>
              <a:t>th</a:t>
            </a:r>
            <a:r>
              <a:rPr lang="en-US" sz="1600" dirty="0" smtClean="0"/>
              <a:t> torsional mode</a:t>
            </a:r>
            <a:endParaRPr lang="en-US" sz="1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5781" y="3200400"/>
            <a:ext cx="3036843" cy="1828800"/>
          </a:xfrm>
          <a:prstGeom prst="rect">
            <a:avLst/>
          </a:prstGeom>
        </p:spPr>
      </p:pic>
    </p:spTree>
    <p:extLst>
      <p:ext uri="{BB962C8B-B14F-4D97-AF65-F5344CB8AC3E}">
        <p14:creationId xmlns:p14="http://schemas.microsoft.com/office/powerpoint/2010/main" val="32290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946" y="2971800"/>
            <a:ext cx="3440430" cy="2051478"/>
          </a:xfrm>
          <a:prstGeom prst="rect">
            <a:avLst/>
          </a:prstGeom>
        </p:spPr>
      </p:pic>
      <p:sp>
        <p:nvSpPr>
          <p:cNvPr id="2" name="Title 1"/>
          <p:cNvSpPr>
            <a:spLocks noGrp="1"/>
          </p:cNvSpPr>
          <p:nvPr>
            <p:ph type="title"/>
          </p:nvPr>
        </p:nvSpPr>
        <p:spPr/>
        <p:txBody>
          <a:bodyPr/>
          <a:lstStyle/>
          <a:p>
            <a:r>
              <a:rPr lang="en-US" dirty="0"/>
              <a:t>Forced Vibration Analysis</a:t>
            </a:r>
          </a:p>
        </p:txBody>
      </p:sp>
      <p:sp>
        <p:nvSpPr>
          <p:cNvPr id="3" name="Content Placeholder 2"/>
          <p:cNvSpPr>
            <a:spLocks noGrp="1"/>
          </p:cNvSpPr>
          <p:nvPr>
            <p:ph idx="1"/>
          </p:nvPr>
        </p:nvSpPr>
        <p:spPr>
          <a:xfrm>
            <a:off x="457200" y="1676400"/>
            <a:ext cx="8229600" cy="4389120"/>
          </a:xfrm>
        </p:spPr>
        <p:txBody>
          <a:bodyPr/>
          <a:lstStyle/>
          <a:p>
            <a:r>
              <a:rPr lang="en-US" dirty="0"/>
              <a:t>Configuration scenario </a:t>
            </a:r>
            <a:r>
              <a:rPr lang="en-US" dirty="0" smtClean="0"/>
              <a:t>III </a:t>
            </a:r>
            <a:r>
              <a:rPr lang="en-US" dirty="0"/>
              <a:t>for actuators</a:t>
            </a:r>
          </a:p>
          <a:p>
            <a:endParaRPr lang="en-US" dirty="0"/>
          </a:p>
        </p:txBody>
      </p:sp>
      <p:sp>
        <p:nvSpPr>
          <p:cNvPr id="4" name="Slide Number Placeholder 3"/>
          <p:cNvSpPr>
            <a:spLocks noGrp="1"/>
          </p:cNvSpPr>
          <p:nvPr>
            <p:ph type="sldNum" sz="quarter" idx="12"/>
          </p:nvPr>
        </p:nvSpPr>
        <p:spPr>
          <a:xfrm>
            <a:off x="7956176" y="5975350"/>
            <a:ext cx="762000" cy="365125"/>
          </a:xfrm>
        </p:spPr>
        <p:txBody>
          <a:bodyPr/>
          <a:lstStyle/>
          <a:p>
            <a:fld id="{DA1D7E3A-A08D-4716-835D-9803924013AD}" type="slidenum">
              <a:rPr lang="en-US" smtClean="0"/>
              <a:t>13</a:t>
            </a:fld>
            <a:endParaRPr lang="en-US" dirty="0"/>
          </a:p>
        </p:txBody>
      </p:sp>
      <p:pic>
        <p:nvPicPr>
          <p:cNvPr id="6" name="Picture 5"/>
          <p:cNvPicPr/>
          <p:nvPr/>
        </p:nvPicPr>
        <p:blipFill rotWithShape="1">
          <a:blip r:embed="rId3" cstate="print"/>
          <a:srcRect l="2243" r="2724"/>
          <a:stretch/>
        </p:blipFill>
        <p:spPr bwMode="auto">
          <a:xfrm>
            <a:off x="122573" y="2133600"/>
            <a:ext cx="5648325" cy="1137920"/>
          </a:xfrm>
          <a:prstGeom prst="rect">
            <a:avLst/>
          </a:prstGeom>
          <a:noFill/>
          <a:ln w="9525">
            <a:noFill/>
            <a:miter lim="800000"/>
            <a:headEnd/>
            <a:tailEnd/>
          </a:ln>
        </p:spPr>
      </p:pic>
      <p:pic>
        <p:nvPicPr>
          <p:cNvPr id="7" name="Picture 6"/>
          <p:cNvPicPr/>
          <p:nvPr/>
        </p:nvPicPr>
        <p:blipFill>
          <a:blip r:embed="rId4" cstate="print"/>
          <a:srcRect l="7692"/>
          <a:stretch>
            <a:fillRect/>
          </a:stretch>
        </p:blipFill>
        <p:spPr bwMode="auto">
          <a:xfrm>
            <a:off x="65423" y="3429000"/>
            <a:ext cx="5486400" cy="1333500"/>
          </a:xfrm>
          <a:prstGeom prst="rect">
            <a:avLst/>
          </a:prstGeom>
          <a:noFill/>
          <a:ln w="9525">
            <a:noFill/>
            <a:miter lim="800000"/>
            <a:headEnd/>
            <a:tailEnd/>
          </a:ln>
        </p:spPr>
      </p:pic>
      <p:pic>
        <p:nvPicPr>
          <p:cNvPr id="8" name="Picture 7"/>
          <p:cNvPicPr/>
          <p:nvPr/>
        </p:nvPicPr>
        <p:blipFill>
          <a:blip r:embed="rId5" cstate="print"/>
          <a:srcRect l="7372" t="6564"/>
          <a:stretch>
            <a:fillRect/>
          </a:stretch>
        </p:blipFill>
        <p:spPr bwMode="auto">
          <a:xfrm>
            <a:off x="65423" y="4953000"/>
            <a:ext cx="5505450" cy="1152525"/>
          </a:xfrm>
          <a:prstGeom prst="rect">
            <a:avLst/>
          </a:prstGeom>
          <a:noFill/>
          <a:ln w="9525">
            <a:noFill/>
            <a:miter lim="800000"/>
            <a:headEnd/>
            <a:tailEnd/>
          </a:ln>
        </p:spPr>
      </p:pic>
      <p:sp>
        <p:nvSpPr>
          <p:cNvPr id="9" name="TextBox 8"/>
          <p:cNvSpPr txBox="1"/>
          <p:nvPr/>
        </p:nvSpPr>
        <p:spPr>
          <a:xfrm>
            <a:off x="65423" y="2133600"/>
            <a:ext cx="3200400" cy="369332"/>
          </a:xfrm>
          <a:prstGeom prst="rect">
            <a:avLst/>
          </a:prstGeom>
          <a:noFill/>
        </p:spPr>
        <p:txBody>
          <a:bodyPr wrap="square" rtlCol="0">
            <a:spAutoFit/>
          </a:bodyPr>
          <a:lstStyle/>
          <a:p>
            <a:r>
              <a:rPr lang="en-US" dirty="0" smtClean="0"/>
              <a:t>Mesh and actuator placement</a:t>
            </a:r>
            <a:endParaRPr lang="en-US" dirty="0"/>
          </a:p>
        </p:txBody>
      </p:sp>
      <p:sp>
        <p:nvSpPr>
          <p:cNvPr id="10" name="TextBox 9"/>
          <p:cNvSpPr txBox="1"/>
          <p:nvPr/>
        </p:nvSpPr>
        <p:spPr>
          <a:xfrm>
            <a:off x="141623" y="3429000"/>
            <a:ext cx="4800600" cy="646331"/>
          </a:xfrm>
          <a:prstGeom prst="rect">
            <a:avLst/>
          </a:prstGeom>
          <a:noFill/>
        </p:spPr>
        <p:txBody>
          <a:bodyPr wrap="square" rtlCol="0">
            <a:spAutoFit/>
          </a:bodyPr>
          <a:lstStyle/>
          <a:p>
            <a:r>
              <a:rPr lang="en-US" dirty="0" smtClean="0"/>
              <a:t>Deformation and mode shapes for 5</a:t>
            </a:r>
            <a:r>
              <a:rPr lang="en-US" baseline="30000" dirty="0" smtClean="0"/>
              <a:t>th</a:t>
            </a:r>
            <a:r>
              <a:rPr lang="en-US" dirty="0" smtClean="0"/>
              <a:t> torsional mode</a:t>
            </a:r>
            <a:endParaRPr lang="en-US" dirty="0"/>
          </a:p>
        </p:txBody>
      </p:sp>
      <p:sp>
        <p:nvSpPr>
          <p:cNvPr id="11" name="TextBox 10"/>
          <p:cNvSpPr txBox="1"/>
          <p:nvPr/>
        </p:nvSpPr>
        <p:spPr>
          <a:xfrm>
            <a:off x="65423" y="4876800"/>
            <a:ext cx="4800600" cy="646331"/>
          </a:xfrm>
          <a:prstGeom prst="rect">
            <a:avLst/>
          </a:prstGeom>
          <a:noFill/>
        </p:spPr>
        <p:txBody>
          <a:bodyPr wrap="square" rtlCol="0">
            <a:spAutoFit/>
          </a:bodyPr>
          <a:lstStyle/>
          <a:p>
            <a:r>
              <a:rPr lang="en-US" dirty="0" smtClean="0"/>
              <a:t>Deformation and mode shapes for 6</a:t>
            </a:r>
            <a:r>
              <a:rPr lang="en-US" baseline="30000" dirty="0" smtClean="0"/>
              <a:t>th</a:t>
            </a:r>
            <a:r>
              <a:rPr lang="en-US" dirty="0" smtClean="0"/>
              <a:t> torsional mode</a:t>
            </a:r>
            <a:endParaRPr lang="en-US" dirty="0"/>
          </a:p>
        </p:txBody>
      </p:sp>
    </p:spTree>
    <p:extLst>
      <p:ext uri="{BB962C8B-B14F-4D97-AF65-F5344CB8AC3E}">
        <p14:creationId xmlns:p14="http://schemas.microsoft.com/office/powerpoint/2010/main" val="3430671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dirty="0" smtClean="0"/>
              <a:t>Forced Vibration Analysis</a:t>
            </a:r>
            <a:endParaRPr lang="en-US" dirty="0"/>
          </a:p>
        </p:txBody>
      </p:sp>
      <p:sp>
        <p:nvSpPr>
          <p:cNvPr id="3" name="Content Placeholder 2"/>
          <p:cNvSpPr>
            <a:spLocks noGrp="1"/>
          </p:cNvSpPr>
          <p:nvPr>
            <p:ph idx="1"/>
          </p:nvPr>
        </p:nvSpPr>
        <p:spPr>
          <a:xfrm>
            <a:off x="304800" y="1676400"/>
            <a:ext cx="8534400" cy="5379720"/>
          </a:xfrm>
        </p:spPr>
        <p:txBody>
          <a:bodyPr>
            <a:normAutofit fontScale="55000" lnSpcReduction="20000"/>
          </a:bodyPr>
          <a:lstStyle/>
          <a:p>
            <a:r>
              <a:rPr lang="en-US" sz="3300" dirty="0"/>
              <a:t>The results </a:t>
            </a:r>
            <a:r>
              <a:rPr lang="en-US" sz="3300" dirty="0" smtClean="0"/>
              <a:t>from </a:t>
            </a:r>
            <a:r>
              <a:rPr lang="en-US" sz="3300" dirty="0"/>
              <a:t>the </a:t>
            </a:r>
            <a:r>
              <a:rPr lang="en-US" sz="3300" dirty="0" smtClean="0"/>
              <a:t>embedded </a:t>
            </a:r>
            <a:r>
              <a:rPr lang="en-US" sz="3300" dirty="0"/>
              <a:t>actuator forced vibration </a:t>
            </a:r>
            <a:r>
              <a:rPr lang="en-US" sz="3300" dirty="0" smtClean="0"/>
              <a:t>study </a:t>
            </a:r>
            <a:r>
              <a:rPr lang="en-US" sz="3300" dirty="0"/>
              <a:t>indicate that for the first asymmetric loading case in which five actuators </a:t>
            </a:r>
            <a:r>
              <a:rPr lang="en-US" sz="3300" dirty="0" smtClean="0"/>
              <a:t>each having 5  N force (generators</a:t>
            </a:r>
            <a:r>
              <a:rPr lang="en-US" sz="3300" dirty="0"/>
              <a:t>) were located on the leading edge of the left wing and five generators were placed on the trailing edge of the right wing of the airfoil, the first, second and third modal frequencies are 11.81 Hz, 11.822 Hz, and 58.045 Hz corresponding to maximum deflections of 62.853 mm, 62.896 mm, and 78.066 mm, </a:t>
            </a:r>
            <a:r>
              <a:rPr lang="en-US" sz="3300" dirty="0" smtClean="0"/>
              <a:t>respectively </a:t>
            </a:r>
          </a:p>
          <a:p>
            <a:r>
              <a:rPr lang="en-US" sz="3300" dirty="0" smtClean="0"/>
              <a:t>For </a:t>
            </a:r>
            <a:r>
              <a:rPr lang="en-US" sz="3300" dirty="0"/>
              <a:t>the second asymmetric loading case whereby five actuators were staggered spatially on the left wing and five generators were staggered spatially on right wing of the airfoil, the first, second and third modal frequencies are 11.756 Hz, 11.762 Hz, and 57.834 Hz corresponding to maximum deflections of 37.328 mm, 37.333 mm, and 46.537 mm, </a:t>
            </a:r>
            <a:r>
              <a:rPr lang="en-US" sz="3300" dirty="0" smtClean="0"/>
              <a:t>respectively</a:t>
            </a:r>
          </a:p>
          <a:p>
            <a:r>
              <a:rPr lang="en-US" sz="3300" dirty="0" smtClean="0"/>
              <a:t>For </a:t>
            </a:r>
            <a:r>
              <a:rPr lang="en-US" sz="3300" dirty="0"/>
              <a:t>the third asymmetric loading case where five actuators were staggered arranged spatially concentrated near the outboard region on the left wing and five generators were arranged spatially concentrated in the vicinity of the outboard area of the right wing of the airfoil, the first three modal frequencies are 11.538 Hz, 11.539 Hz, and 57.395 Hz corresponding to maximum deflections of 61.575 mm, 61.567 mm and 74.413 mm, </a:t>
            </a:r>
            <a:r>
              <a:rPr lang="en-US" sz="3300" dirty="0" smtClean="0"/>
              <a:t>respectively</a:t>
            </a:r>
          </a:p>
          <a:p>
            <a:r>
              <a:rPr lang="en-US" sz="3300" dirty="0" smtClean="0"/>
              <a:t>Hence</a:t>
            </a:r>
            <a:r>
              <a:rPr lang="en-US" sz="3300" dirty="0"/>
              <a:t>, it is clear that the architectural layout and placement of the embedded actuators has a profound effect on the vibrational characteristics of the UAV </a:t>
            </a:r>
            <a:r>
              <a:rPr lang="en-US" sz="3300" dirty="0" smtClean="0"/>
              <a:t>airfoil</a:t>
            </a:r>
            <a:endParaRPr lang="en-US" sz="3300" dirty="0"/>
          </a:p>
          <a:p>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14</a:t>
            </a:fld>
            <a:endParaRPr lang="en-US" dirty="0"/>
          </a:p>
        </p:txBody>
      </p:sp>
    </p:spTree>
    <p:extLst>
      <p:ext uri="{BB962C8B-B14F-4D97-AF65-F5344CB8AC3E}">
        <p14:creationId xmlns:p14="http://schemas.microsoft.com/office/powerpoint/2010/main" val="2681291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Fluid Structure Interaction (FSI) Analysis</a:t>
            </a:r>
            <a:endParaRPr lang="en-US" dirty="0"/>
          </a:p>
        </p:txBody>
      </p:sp>
      <p:sp>
        <p:nvSpPr>
          <p:cNvPr id="3" name="Content Placeholder 2"/>
          <p:cNvSpPr>
            <a:spLocks noGrp="1"/>
          </p:cNvSpPr>
          <p:nvPr>
            <p:ph idx="1"/>
          </p:nvPr>
        </p:nvSpPr>
        <p:spPr/>
        <p:txBody>
          <a:bodyPr/>
          <a:lstStyle/>
          <a:p>
            <a:r>
              <a:rPr lang="en-US" dirty="0" smtClean="0"/>
              <a:t>ANSYS 2-way FSI Set-up</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15</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4267200" cy="3733800"/>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b="15300"/>
          <a:stretch/>
        </p:blipFill>
        <p:spPr bwMode="auto">
          <a:xfrm>
            <a:off x="4648200" y="2514600"/>
            <a:ext cx="4191000" cy="3505200"/>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219200"/>
            <a:ext cx="1981200" cy="5647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1066800"/>
            <a:ext cx="1508760" cy="874643"/>
          </a:xfrm>
          <a:prstGeom prst="rect">
            <a:avLst/>
          </a:prstGeom>
        </p:spPr>
      </p:pic>
    </p:spTree>
    <p:extLst>
      <p:ext uri="{BB962C8B-B14F-4D97-AF65-F5344CB8AC3E}">
        <p14:creationId xmlns:p14="http://schemas.microsoft.com/office/powerpoint/2010/main" val="182893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FSI Analysis</a:t>
            </a:r>
            <a:endParaRPr lang="en-US" dirty="0"/>
          </a:p>
        </p:txBody>
      </p:sp>
      <p:sp>
        <p:nvSpPr>
          <p:cNvPr id="6" name="Text Placeholder 5"/>
          <p:cNvSpPr>
            <a:spLocks noGrp="1"/>
          </p:cNvSpPr>
          <p:nvPr>
            <p:ph type="body" idx="1"/>
          </p:nvPr>
        </p:nvSpPr>
        <p:spPr/>
        <p:txBody>
          <a:bodyPr/>
          <a:lstStyle/>
          <a:p>
            <a:r>
              <a:rPr lang="en-US" b="0" dirty="0" smtClean="0">
                <a:solidFill>
                  <a:schemeClr val="tx1"/>
                </a:solidFill>
              </a:rPr>
              <a:t>Pressure Field</a:t>
            </a:r>
            <a:endParaRPr lang="en-US" b="0" dirty="0">
              <a:solidFill>
                <a:schemeClr val="tx1"/>
              </a:solidFill>
            </a:endParaRPr>
          </a:p>
        </p:txBody>
      </p:sp>
      <p:sp>
        <p:nvSpPr>
          <p:cNvPr id="8" name="Text Placeholder 7"/>
          <p:cNvSpPr>
            <a:spLocks noGrp="1"/>
          </p:cNvSpPr>
          <p:nvPr>
            <p:ph type="body" sz="half" idx="3"/>
          </p:nvPr>
        </p:nvSpPr>
        <p:spPr/>
        <p:txBody>
          <a:bodyPr/>
          <a:lstStyle/>
          <a:p>
            <a:r>
              <a:rPr lang="en-US" b="0" dirty="0" smtClean="0">
                <a:solidFill>
                  <a:schemeClr val="tx1"/>
                </a:solidFill>
              </a:rPr>
              <a:t>Velocity Field</a:t>
            </a:r>
            <a:endParaRPr lang="en-US" b="0" dirty="0">
              <a:solidFill>
                <a:schemeClr val="tx1"/>
              </a:solidFill>
            </a:endParaRPr>
          </a:p>
        </p:txBody>
      </p:sp>
      <p:sp>
        <p:nvSpPr>
          <p:cNvPr id="4" name="Slide Number Placeholder 3"/>
          <p:cNvSpPr>
            <a:spLocks noGrp="1"/>
          </p:cNvSpPr>
          <p:nvPr>
            <p:ph type="sldNum" sz="quarter" idx="12"/>
          </p:nvPr>
        </p:nvSpPr>
        <p:spPr/>
        <p:txBody>
          <a:bodyPr/>
          <a:lstStyle/>
          <a:p>
            <a:fld id="{DA1D7E3A-A08D-4716-835D-9803924013AD}" type="slidenum">
              <a:rPr lang="en-US" smtClean="0"/>
              <a:t>16</a:t>
            </a:fld>
            <a:endParaRPr lang="en-US" dirty="0"/>
          </a:p>
        </p:txBody>
      </p:sp>
      <p:pic>
        <p:nvPicPr>
          <p:cNvPr id="10" name="Content Placeholder 2"/>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2667000"/>
            <a:ext cx="4040188" cy="2142441"/>
          </a:xfrm>
        </p:spPr>
      </p:pic>
      <p:pic>
        <p:nvPicPr>
          <p:cNvPr id="11" name="Content Placeholder 10"/>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r="12049"/>
          <a:stretch/>
        </p:blipFill>
        <p:spPr>
          <a:xfrm>
            <a:off x="4572000" y="2667000"/>
            <a:ext cx="4410075" cy="21336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6231605"/>
            <a:ext cx="3489960" cy="6219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762000"/>
            <a:ext cx="2103120" cy="1219200"/>
          </a:xfrm>
          <a:prstGeom prst="rect">
            <a:avLst/>
          </a:prstGeom>
        </p:spPr>
      </p:pic>
    </p:spTree>
    <p:extLst>
      <p:ext uri="{BB962C8B-B14F-4D97-AF65-F5344CB8AC3E}">
        <p14:creationId xmlns:p14="http://schemas.microsoft.com/office/powerpoint/2010/main" val="198771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FSI Analysis</a:t>
            </a:r>
          </a:p>
        </p:txBody>
      </p:sp>
      <p:sp>
        <p:nvSpPr>
          <p:cNvPr id="4" name="Slide Number Placeholder 3"/>
          <p:cNvSpPr>
            <a:spLocks noGrp="1"/>
          </p:cNvSpPr>
          <p:nvPr>
            <p:ph type="sldNum" sz="quarter" idx="12"/>
          </p:nvPr>
        </p:nvSpPr>
        <p:spPr/>
        <p:txBody>
          <a:bodyPr/>
          <a:lstStyle/>
          <a:p>
            <a:fld id="{DA1D7E3A-A08D-4716-835D-9803924013AD}" type="slidenum">
              <a:rPr lang="en-US" smtClean="0"/>
              <a:t>17</a:t>
            </a:fld>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846" r="1077" b="11747"/>
          <a:stretch/>
        </p:blipFill>
        <p:spPr bwMode="auto">
          <a:xfrm>
            <a:off x="457200" y="1828799"/>
            <a:ext cx="3273425" cy="177609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15290" b="9999"/>
          <a:stretch/>
        </p:blipFill>
        <p:spPr bwMode="auto">
          <a:xfrm>
            <a:off x="533400" y="4038599"/>
            <a:ext cx="3171190" cy="200914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16361" t="2139" b="12032"/>
          <a:stretch/>
        </p:blipFill>
        <p:spPr bwMode="auto">
          <a:xfrm>
            <a:off x="4724400" y="1828799"/>
            <a:ext cx="3292475" cy="193167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l="20405" b="12022"/>
          <a:stretch/>
        </p:blipFill>
        <p:spPr bwMode="auto">
          <a:xfrm>
            <a:off x="4876800" y="4038599"/>
            <a:ext cx="3219450" cy="202819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5181600" y="4038599"/>
            <a:ext cx="2895600" cy="584775"/>
          </a:xfrm>
          <a:prstGeom prst="rect">
            <a:avLst/>
          </a:prstGeom>
          <a:noFill/>
        </p:spPr>
        <p:txBody>
          <a:bodyPr wrap="square" rtlCol="0">
            <a:spAutoFit/>
          </a:bodyPr>
          <a:lstStyle/>
          <a:p>
            <a:pPr algn="r"/>
            <a:r>
              <a:rPr lang="en-US" sz="1600" dirty="0" smtClean="0"/>
              <a:t>Pressure Contours, </a:t>
            </a:r>
          </a:p>
          <a:p>
            <a:pPr algn="r"/>
            <a:r>
              <a:rPr lang="en-US" sz="1600" dirty="0" smtClean="0"/>
              <a:t>-</a:t>
            </a:r>
            <a:r>
              <a:rPr lang="en-US" sz="1600" dirty="0"/>
              <a:t>1.44 kPa &lt; </a:t>
            </a:r>
            <a:r>
              <a:rPr lang="en-US" sz="1600" i="1" dirty="0"/>
              <a:t>p</a:t>
            </a:r>
            <a:r>
              <a:rPr lang="en-US" sz="1600" dirty="0"/>
              <a:t> &lt; 1.23 kPa</a:t>
            </a:r>
          </a:p>
        </p:txBody>
      </p:sp>
      <p:sp>
        <p:nvSpPr>
          <p:cNvPr id="11" name="TextBox 10"/>
          <p:cNvSpPr txBox="1"/>
          <p:nvPr/>
        </p:nvSpPr>
        <p:spPr>
          <a:xfrm>
            <a:off x="4724400" y="1828800"/>
            <a:ext cx="3276600" cy="584775"/>
          </a:xfrm>
          <a:prstGeom prst="rect">
            <a:avLst/>
          </a:prstGeom>
          <a:noFill/>
        </p:spPr>
        <p:txBody>
          <a:bodyPr wrap="square" rtlCol="0">
            <a:spAutoFit/>
          </a:bodyPr>
          <a:lstStyle/>
          <a:p>
            <a:pPr algn="r"/>
            <a:r>
              <a:rPr lang="en-US" sz="1600" dirty="0" smtClean="0"/>
              <a:t>Total Deformation Contours, </a:t>
            </a:r>
          </a:p>
          <a:p>
            <a:pPr algn="r"/>
            <a:r>
              <a:rPr lang="en-US" sz="1600" dirty="0" smtClean="0"/>
              <a:t>0 </a:t>
            </a:r>
            <a:r>
              <a:rPr lang="en-US" sz="1600" dirty="0"/>
              <a:t>&lt; </a:t>
            </a:r>
            <a:r>
              <a:rPr lang="en-US" sz="1600" i="1" dirty="0"/>
              <a:t>w</a:t>
            </a:r>
            <a:r>
              <a:rPr lang="en-US" sz="1600" dirty="0"/>
              <a:t> &lt;  3.4 mm</a:t>
            </a:r>
          </a:p>
        </p:txBody>
      </p:sp>
      <p:sp>
        <p:nvSpPr>
          <p:cNvPr id="12" name="TextBox 11"/>
          <p:cNvSpPr txBox="1"/>
          <p:nvPr/>
        </p:nvSpPr>
        <p:spPr>
          <a:xfrm>
            <a:off x="762000" y="4038599"/>
            <a:ext cx="2895600" cy="584775"/>
          </a:xfrm>
          <a:prstGeom prst="rect">
            <a:avLst/>
          </a:prstGeom>
          <a:noFill/>
        </p:spPr>
        <p:txBody>
          <a:bodyPr wrap="square" rtlCol="0">
            <a:spAutoFit/>
          </a:bodyPr>
          <a:lstStyle/>
          <a:p>
            <a:pPr algn="r"/>
            <a:r>
              <a:rPr lang="en-US" sz="1600" dirty="0" smtClean="0"/>
              <a:t>Von Mises Stress Contours,</a:t>
            </a:r>
          </a:p>
          <a:p>
            <a:pPr algn="r"/>
            <a:r>
              <a:rPr lang="en-US" sz="1600" dirty="0"/>
              <a:t>0.00037 &lt;  &lt; 0.282 MPa </a:t>
            </a:r>
          </a:p>
        </p:txBody>
      </p:sp>
      <p:sp>
        <p:nvSpPr>
          <p:cNvPr id="13" name="TextBox 12"/>
          <p:cNvSpPr txBox="1"/>
          <p:nvPr/>
        </p:nvSpPr>
        <p:spPr>
          <a:xfrm>
            <a:off x="838200" y="1828799"/>
            <a:ext cx="2895600" cy="584775"/>
          </a:xfrm>
          <a:prstGeom prst="rect">
            <a:avLst/>
          </a:prstGeom>
          <a:noFill/>
        </p:spPr>
        <p:txBody>
          <a:bodyPr wrap="square" rtlCol="0">
            <a:spAutoFit/>
          </a:bodyPr>
          <a:lstStyle/>
          <a:p>
            <a:pPr algn="r"/>
            <a:r>
              <a:rPr lang="en-US" sz="1600" dirty="0" smtClean="0"/>
              <a:t>Elastic Strain Contours, max. strain </a:t>
            </a:r>
            <a:r>
              <a:rPr lang="en-US" sz="1600" dirty="0">
                <a:sym typeface="Symbol"/>
              </a:rPr>
              <a:t></a:t>
            </a:r>
            <a:r>
              <a:rPr lang="en-US" sz="1600" dirty="0"/>
              <a:t> =0.000101 mm/mm.</a:t>
            </a:r>
          </a:p>
        </p:txBody>
      </p:sp>
    </p:spTree>
    <p:extLst>
      <p:ext uri="{BB962C8B-B14F-4D97-AF65-F5344CB8AC3E}">
        <p14:creationId xmlns:p14="http://schemas.microsoft.com/office/powerpoint/2010/main" val="19877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FSI Analysis</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18</a:t>
            </a:fld>
            <a:endParaRPr lang="en-US" dirty="0"/>
          </a:p>
        </p:txBody>
      </p:sp>
      <p:pic>
        <p:nvPicPr>
          <p:cNvPr id="5" name="Content Placeholder 4"/>
          <p:cNvPicPr>
            <a:picLocks noGrp="1"/>
          </p:cNvPicPr>
          <p:nvPr>
            <p:ph idx="1"/>
          </p:nvPr>
        </p:nvPicPr>
        <p:blipFill rotWithShape="1">
          <a:blip r:embed="rId2" cstate="print">
            <a:extLst>
              <a:ext uri="{28A0092B-C50C-407E-A947-70E740481C1C}">
                <a14:useLocalDpi xmlns:a14="http://schemas.microsoft.com/office/drawing/2010/main" val="0"/>
              </a:ext>
            </a:extLst>
          </a:blip>
          <a:srcRect l="3311" t="1631" b="-1"/>
          <a:stretch/>
        </p:blipFill>
        <p:spPr bwMode="auto">
          <a:xfrm>
            <a:off x="1524000" y="4038600"/>
            <a:ext cx="6157062" cy="206757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1895"/>
          <a:stretch/>
        </p:blipFill>
        <p:spPr bwMode="auto">
          <a:xfrm>
            <a:off x="1524000" y="1752600"/>
            <a:ext cx="6019800" cy="22098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486400" y="4114800"/>
            <a:ext cx="2438400" cy="369332"/>
          </a:xfrm>
          <a:prstGeom prst="rect">
            <a:avLst/>
          </a:prstGeom>
          <a:noFill/>
        </p:spPr>
        <p:txBody>
          <a:bodyPr wrap="square" rtlCol="0">
            <a:spAutoFit/>
          </a:bodyPr>
          <a:lstStyle/>
          <a:p>
            <a:r>
              <a:rPr lang="en-US" dirty="0" smtClean="0"/>
              <a:t>Coeff. Of Lift</a:t>
            </a:r>
            <a:endParaRPr lang="en-US" dirty="0"/>
          </a:p>
        </p:txBody>
      </p:sp>
      <p:sp>
        <p:nvSpPr>
          <p:cNvPr id="8" name="TextBox 7"/>
          <p:cNvSpPr txBox="1"/>
          <p:nvPr/>
        </p:nvSpPr>
        <p:spPr>
          <a:xfrm>
            <a:off x="5334000" y="1828800"/>
            <a:ext cx="2438400" cy="369332"/>
          </a:xfrm>
          <a:prstGeom prst="rect">
            <a:avLst/>
          </a:prstGeom>
          <a:noFill/>
        </p:spPr>
        <p:txBody>
          <a:bodyPr wrap="square" rtlCol="0">
            <a:spAutoFit/>
          </a:bodyPr>
          <a:lstStyle/>
          <a:p>
            <a:r>
              <a:rPr lang="en-US" dirty="0" smtClean="0"/>
              <a:t>Coeff. Of Drag</a:t>
            </a:r>
            <a:endParaRPr lang="en-US" dirty="0"/>
          </a:p>
        </p:txBody>
      </p:sp>
    </p:spTree>
    <p:extLst>
      <p:ext uri="{BB962C8B-B14F-4D97-AF65-F5344CB8AC3E}">
        <p14:creationId xmlns:p14="http://schemas.microsoft.com/office/powerpoint/2010/main" val="198771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FSI Analysis</a:t>
            </a:r>
          </a:p>
        </p:txBody>
      </p:sp>
      <p:sp>
        <p:nvSpPr>
          <p:cNvPr id="4" name="Slide Number Placeholder 3"/>
          <p:cNvSpPr>
            <a:spLocks noGrp="1"/>
          </p:cNvSpPr>
          <p:nvPr>
            <p:ph type="sldNum" sz="quarter" idx="12"/>
          </p:nvPr>
        </p:nvSpPr>
        <p:spPr/>
        <p:txBody>
          <a:bodyPr/>
          <a:lstStyle/>
          <a:p>
            <a:fld id="{DA1D7E3A-A08D-4716-835D-9803924013AD}" type="slidenum">
              <a:rPr lang="en-US" smtClean="0"/>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09800"/>
            <a:ext cx="6941820" cy="3733800"/>
          </a:xfrm>
          <a:prstGeom prst="rect">
            <a:avLst/>
          </a:prstGeom>
        </p:spPr>
      </p:pic>
    </p:spTree>
    <p:extLst>
      <p:ext uri="{BB962C8B-B14F-4D97-AF65-F5344CB8AC3E}">
        <p14:creationId xmlns:p14="http://schemas.microsoft.com/office/powerpoint/2010/main" val="1335493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32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Flutter Analysis</a:t>
            </a:r>
            <a:endParaRPr lang="en-US" dirty="0"/>
          </a:p>
        </p:txBody>
      </p:sp>
      <p:sp>
        <p:nvSpPr>
          <p:cNvPr id="3" name="Content Placeholder 2"/>
          <p:cNvSpPr>
            <a:spLocks noGrp="1"/>
          </p:cNvSpPr>
          <p:nvPr>
            <p:ph idx="1"/>
          </p:nvPr>
        </p:nvSpPr>
        <p:spPr>
          <a:xfrm>
            <a:off x="398929" y="1752600"/>
            <a:ext cx="8229600" cy="4389120"/>
          </a:xfrm>
        </p:spPr>
        <p:txBody>
          <a:bodyPr>
            <a:normAutofit fontScale="85000" lnSpcReduction="20000"/>
          </a:bodyPr>
          <a:lstStyle/>
          <a:p>
            <a:r>
              <a:rPr lang="en-US" dirty="0" smtClean="0"/>
              <a:t>Geometry/Mesh</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The pressure profile is transferred </a:t>
            </a:r>
            <a:endParaRPr lang="en-US" dirty="0" smtClean="0"/>
          </a:p>
          <a:p>
            <a:pPr marL="0" indent="0">
              <a:buNone/>
            </a:pPr>
            <a:r>
              <a:rPr lang="en-US" dirty="0" smtClean="0"/>
              <a:t>from </a:t>
            </a:r>
            <a:r>
              <a:rPr lang="en-US" dirty="0"/>
              <a:t>the CFD analysis of the </a:t>
            </a:r>
            <a:endParaRPr lang="en-US" dirty="0" smtClean="0"/>
          </a:p>
          <a:p>
            <a:pPr marL="0" indent="0">
              <a:buNone/>
            </a:pPr>
            <a:r>
              <a:rPr lang="en-US" dirty="0" smtClean="0"/>
              <a:t>elevator </a:t>
            </a:r>
            <a:r>
              <a:rPr lang="en-US" dirty="0"/>
              <a:t>with angle of attack </a:t>
            </a:r>
            <a:endParaRPr lang="en-US" dirty="0" smtClean="0"/>
          </a:p>
          <a:p>
            <a:pPr marL="0" indent="0">
              <a:buNone/>
            </a:pPr>
            <a:r>
              <a:rPr lang="en-US" dirty="0" smtClean="0"/>
              <a:t>maintained </a:t>
            </a:r>
            <a:r>
              <a:rPr lang="en-US" dirty="0"/>
              <a:t>at </a:t>
            </a:r>
            <a:r>
              <a:rPr lang="en-US" dirty="0">
                <a:sym typeface="Symbol"/>
              </a:rPr>
              <a:t></a:t>
            </a:r>
            <a:r>
              <a:rPr lang="en-US" dirty="0"/>
              <a:t>=5°</a:t>
            </a:r>
          </a:p>
        </p:txBody>
      </p:sp>
      <p:sp>
        <p:nvSpPr>
          <p:cNvPr id="4" name="Slide Number Placeholder 3"/>
          <p:cNvSpPr>
            <a:spLocks noGrp="1"/>
          </p:cNvSpPr>
          <p:nvPr>
            <p:ph type="sldNum" sz="quarter" idx="12"/>
          </p:nvPr>
        </p:nvSpPr>
        <p:spPr>
          <a:xfrm>
            <a:off x="7942729" y="5746750"/>
            <a:ext cx="762000" cy="365125"/>
          </a:xfrm>
        </p:spPr>
        <p:txBody>
          <a:bodyPr/>
          <a:lstStyle/>
          <a:p>
            <a:fld id="{DA1D7E3A-A08D-4716-835D-9803924013AD}" type="slidenum">
              <a:rPr lang="en-US" smtClean="0"/>
              <a:t>20</a:t>
            </a:fld>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1501" r="23729"/>
          <a:stretch/>
        </p:blipFill>
        <p:spPr>
          <a:xfrm>
            <a:off x="532279" y="2590800"/>
            <a:ext cx="2038350" cy="1954530"/>
          </a:xfrm>
          <a:prstGeom prst="rect">
            <a:avLst/>
          </a:prstGeom>
        </p:spPr>
      </p:pic>
      <p:pic>
        <p:nvPicPr>
          <p:cNvPr id="6" name="Picture 5"/>
          <p:cNvPicPr/>
          <p:nvPr/>
        </p:nvPicPr>
        <p:blipFill rotWithShape="1">
          <a:blip r:embed="rId3">
            <a:extLst>
              <a:ext uri="{28A0092B-C50C-407E-A947-70E740481C1C}">
                <a14:useLocalDpi xmlns:a14="http://schemas.microsoft.com/office/drawing/2010/main" val="0"/>
              </a:ext>
            </a:extLst>
          </a:blip>
          <a:srcRect l="12070" t="14497" r="12211" b="12425"/>
          <a:stretch/>
        </p:blipFill>
        <p:spPr bwMode="auto">
          <a:xfrm>
            <a:off x="2989729" y="1371600"/>
            <a:ext cx="2569210" cy="1383030"/>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2989729" y="2895600"/>
            <a:ext cx="2943225" cy="1857375"/>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6248400" y="1219200"/>
            <a:ext cx="2831465" cy="1733550"/>
          </a:xfrm>
          <a:prstGeom prst="rect">
            <a:avLst/>
          </a:prstGeom>
        </p:spPr>
      </p:pic>
      <p:pic>
        <p:nvPicPr>
          <p:cNvPr id="9" name="Picture 8"/>
          <p:cNvPicPr/>
          <p:nvPr/>
        </p:nvPicPr>
        <p:blipFill rotWithShape="1">
          <a:blip r:embed="rId6" cstate="print">
            <a:extLst>
              <a:ext uri="{28A0092B-C50C-407E-A947-70E740481C1C}">
                <a14:useLocalDpi xmlns:a14="http://schemas.microsoft.com/office/drawing/2010/main" val="0"/>
              </a:ext>
            </a:extLst>
          </a:blip>
          <a:srcRect t="8191"/>
          <a:stretch/>
        </p:blipFill>
        <p:spPr bwMode="auto">
          <a:xfrm>
            <a:off x="6629400" y="3124200"/>
            <a:ext cx="2349500" cy="1703070"/>
          </a:xfrm>
          <a:prstGeom prst="rect">
            <a:avLst/>
          </a:prstGeom>
          <a:ln>
            <a:noFill/>
          </a:ln>
          <a:extLst>
            <a:ext uri="{53640926-AAD7-44D8-BBD7-CCE9431645EC}">
              <a14:shadowObscured xmlns:a14="http://schemas.microsoft.com/office/drawing/2010/main"/>
            </a:ext>
          </a:extLst>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4818529" y="5105400"/>
            <a:ext cx="3581400" cy="990600"/>
          </a:xfrm>
          <a:prstGeom prst="rect">
            <a:avLst/>
          </a:prstGeom>
        </p:spPr>
      </p:pic>
      <p:sp>
        <p:nvSpPr>
          <p:cNvPr id="11" name="TextBox 10"/>
          <p:cNvSpPr txBox="1"/>
          <p:nvPr/>
        </p:nvSpPr>
        <p:spPr>
          <a:xfrm>
            <a:off x="3886200" y="1371600"/>
            <a:ext cx="1676400" cy="584775"/>
          </a:xfrm>
          <a:prstGeom prst="rect">
            <a:avLst/>
          </a:prstGeom>
          <a:noFill/>
        </p:spPr>
        <p:txBody>
          <a:bodyPr wrap="square" rtlCol="0">
            <a:spAutoFit/>
          </a:bodyPr>
          <a:lstStyle/>
          <a:p>
            <a:pPr algn="r"/>
            <a:r>
              <a:rPr lang="en-US" sz="1600" dirty="0" smtClean="0"/>
              <a:t>Elevator Geometry</a:t>
            </a:r>
            <a:endParaRPr lang="en-US" sz="1600" dirty="0"/>
          </a:p>
        </p:txBody>
      </p:sp>
      <p:sp>
        <p:nvSpPr>
          <p:cNvPr id="12" name="TextBox 11"/>
          <p:cNvSpPr txBox="1"/>
          <p:nvPr/>
        </p:nvSpPr>
        <p:spPr>
          <a:xfrm>
            <a:off x="4267200" y="2819400"/>
            <a:ext cx="1676400" cy="584775"/>
          </a:xfrm>
          <a:prstGeom prst="rect">
            <a:avLst/>
          </a:prstGeom>
          <a:noFill/>
        </p:spPr>
        <p:txBody>
          <a:bodyPr wrap="square" rtlCol="0">
            <a:spAutoFit/>
          </a:bodyPr>
          <a:lstStyle/>
          <a:p>
            <a:pPr algn="r"/>
            <a:r>
              <a:rPr lang="en-US" sz="1600" dirty="0" smtClean="0"/>
              <a:t>Rudder</a:t>
            </a:r>
          </a:p>
          <a:p>
            <a:pPr algn="r"/>
            <a:r>
              <a:rPr lang="en-US" sz="1600" dirty="0" smtClean="0"/>
              <a:t>Geometry</a:t>
            </a:r>
            <a:endParaRPr lang="en-US" sz="1600" dirty="0"/>
          </a:p>
        </p:txBody>
      </p:sp>
      <p:sp>
        <p:nvSpPr>
          <p:cNvPr id="13" name="TextBox 12"/>
          <p:cNvSpPr txBox="1"/>
          <p:nvPr/>
        </p:nvSpPr>
        <p:spPr>
          <a:xfrm>
            <a:off x="7391400" y="1143000"/>
            <a:ext cx="1676400" cy="830997"/>
          </a:xfrm>
          <a:prstGeom prst="rect">
            <a:avLst/>
          </a:prstGeom>
          <a:noFill/>
        </p:spPr>
        <p:txBody>
          <a:bodyPr wrap="square" rtlCol="0">
            <a:spAutoFit/>
          </a:bodyPr>
          <a:lstStyle/>
          <a:p>
            <a:pPr algn="r"/>
            <a:r>
              <a:rPr lang="en-US" sz="1200" dirty="0" smtClean="0"/>
              <a:t>Elevator</a:t>
            </a:r>
          </a:p>
          <a:p>
            <a:pPr algn="r"/>
            <a:r>
              <a:rPr lang="en-US" sz="1200" dirty="0" smtClean="0"/>
              <a:t>Mesh</a:t>
            </a:r>
          </a:p>
          <a:p>
            <a:pPr algn="r"/>
            <a:r>
              <a:rPr lang="en-US" sz="1200" dirty="0" smtClean="0"/>
              <a:t>17.5K Tet elements </a:t>
            </a:r>
          </a:p>
          <a:p>
            <a:pPr algn="r"/>
            <a:r>
              <a:rPr lang="en-US" sz="1200" dirty="0" smtClean="0"/>
              <a:t>Min. size 9 </a:t>
            </a:r>
            <a:r>
              <a:rPr lang="en-US" sz="1200" dirty="0"/>
              <a:t>mm</a:t>
            </a:r>
          </a:p>
        </p:txBody>
      </p:sp>
      <p:sp>
        <p:nvSpPr>
          <p:cNvPr id="14" name="TextBox 13"/>
          <p:cNvSpPr txBox="1"/>
          <p:nvPr/>
        </p:nvSpPr>
        <p:spPr>
          <a:xfrm>
            <a:off x="6553200" y="3124200"/>
            <a:ext cx="1676400" cy="1261884"/>
          </a:xfrm>
          <a:prstGeom prst="rect">
            <a:avLst/>
          </a:prstGeom>
          <a:noFill/>
        </p:spPr>
        <p:txBody>
          <a:bodyPr wrap="square" rtlCol="0">
            <a:spAutoFit/>
          </a:bodyPr>
          <a:lstStyle/>
          <a:p>
            <a:r>
              <a:rPr lang="en-US" sz="1200" dirty="0" smtClean="0"/>
              <a:t>Rudder</a:t>
            </a:r>
          </a:p>
          <a:p>
            <a:r>
              <a:rPr lang="en-US" sz="1200" dirty="0" smtClean="0"/>
              <a:t>Mesh</a:t>
            </a:r>
          </a:p>
          <a:p>
            <a:r>
              <a:rPr lang="en-US" sz="1200" dirty="0" smtClean="0"/>
              <a:t>15,K </a:t>
            </a:r>
            <a:r>
              <a:rPr lang="en-US" sz="1200" dirty="0" err="1" smtClean="0"/>
              <a:t>Tets</a:t>
            </a:r>
            <a:endParaRPr lang="en-US" sz="1200" dirty="0" smtClean="0"/>
          </a:p>
          <a:p>
            <a:r>
              <a:rPr lang="en-US" sz="1200" dirty="0" smtClean="0"/>
              <a:t>Min. size </a:t>
            </a:r>
          </a:p>
          <a:p>
            <a:r>
              <a:rPr lang="en-US" sz="1200" dirty="0" smtClean="0"/>
              <a:t>9 </a:t>
            </a:r>
            <a:r>
              <a:rPr lang="en-US" sz="1200" dirty="0"/>
              <a:t>mm</a:t>
            </a:r>
          </a:p>
          <a:p>
            <a:endParaRPr lang="en-US" sz="1600" dirty="0"/>
          </a:p>
        </p:txBody>
      </p:sp>
      <p:sp>
        <p:nvSpPr>
          <p:cNvPr id="15" name="TextBox 14"/>
          <p:cNvSpPr txBox="1"/>
          <p:nvPr/>
        </p:nvSpPr>
        <p:spPr>
          <a:xfrm>
            <a:off x="533400" y="2590800"/>
            <a:ext cx="1981200" cy="338554"/>
          </a:xfrm>
          <a:prstGeom prst="rect">
            <a:avLst/>
          </a:prstGeom>
          <a:noFill/>
        </p:spPr>
        <p:txBody>
          <a:bodyPr wrap="square" rtlCol="0">
            <a:spAutoFit/>
          </a:bodyPr>
          <a:lstStyle/>
          <a:p>
            <a:r>
              <a:rPr lang="en-US" sz="1600" dirty="0" smtClean="0"/>
              <a:t>Flutter Geometry</a:t>
            </a:r>
            <a:endParaRPr lang="en-US" sz="1600" dirty="0"/>
          </a:p>
        </p:txBody>
      </p:sp>
      <p:sp>
        <p:nvSpPr>
          <p:cNvPr id="16" name="TextBox 15"/>
          <p:cNvSpPr txBox="1"/>
          <p:nvPr/>
        </p:nvSpPr>
        <p:spPr>
          <a:xfrm>
            <a:off x="4876800" y="5181600"/>
            <a:ext cx="2514600" cy="338554"/>
          </a:xfrm>
          <a:prstGeom prst="rect">
            <a:avLst/>
          </a:prstGeom>
          <a:noFill/>
        </p:spPr>
        <p:txBody>
          <a:bodyPr wrap="square" rtlCol="0">
            <a:spAutoFit/>
          </a:bodyPr>
          <a:lstStyle/>
          <a:p>
            <a:r>
              <a:rPr lang="en-US" sz="1600" dirty="0" smtClean="0"/>
              <a:t>Flutter Pressure Model</a:t>
            </a:r>
            <a:endParaRPr lang="en-US" sz="1600" dirty="0"/>
          </a:p>
        </p:txBody>
      </p:sp>
    </p:spTree>
    <p:extLst>
      <p:ext uri="{BB962C8B-B14F-4D97-AF65-F5344CB8AC3E}">
        <p14:creationId xmlns:p14="http://schemas.microsoft.com/office/powerpoint/2010/main" val="19877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Flutter Analysis</a:t>
            </a:r>
          </a:p>
        </p:txBody>
      </p:sp>
      <p:sp>
        <p:nvSpPr>
          <p:cNvPr id="3" name="Content Placeholder 2"/>
          <p:cNvSpPr>
            <a:spLocks noGrp="1"/>
          </p:cNvSpPr>
          <p:nvPr>
            <p:ph idx="1"/>
          </p:nvPr>
        </p:nvSpPr>
        <p:spPr>
          <a:xfrm>
            <a:off x="304800" y="1295400"/>
            <a:ext cx="8229600" cy="4389120"/>
          </a:xfrm>
        </p:spPr>
        <p:txBody>
          <a:bodyPr/>
          <a:lstStyle/>
          <a:p>
            <a:r>
              <a:rPr lang="en-US" dirty="0" smtClean="0"/>
              <a:t>Flutter Theory</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76400"/>
            <a:ext cx="5867400" cy="4370477"/>
          </a:xfrm>
          <a:prstGeom prst="rect">
            <a:avLst/>
          </a:prstGeom>
        </p:spPr>
      </p:pic>
      <p:sp>
        <p:nvSpPr>
          <p:cNvPr id="6" name="TextBox 5"/>
          <p:cNvSpPr txBox="1"/>
          <p:nvPr/>
        </p:nvSpPr>
        <p:spPr>
          <a:xfrm>
            <a:off x="3352800" y="5715000"/>
            <a:ext cx="6400800" cy="215444"/>
          </a:xfrm>
          <a:prstGeom prst="rect">
            <a:avLst/>
          </a:prstGeom>
          <a:noFill/>
        </p:spPr>
        <p:txBody>
          <a:bodyPr wrap="square" rtlCol="0">
            <a:spAutoFit/>
          </a:bodyPr>
          <a:lstStyle/>
          <a:p>
            <a:r>
              <a:rPr lang="en-US" sz="800" dirty="0" smtClean="0"/>
              <a:t>cf</a:t>
            </a:r>
            <a:r>
              <a:rPr lang="en-US" sz="800" dirty="0"/>
              <a:t>. https://sites.google.com/site/aerodynamics4students/table-of-contents/aeroelasticity</a:t>
            </a:r>
          </a:p>
        </p:txBody>
      </p:sp>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a:t>Flutter Analysis</a:t>
            </a:r>
          </a:p>
        </p:txBody>
      </p:sp>
      <p:sp>
        <p:nvSpPr>
          <p:cNvPr id="3" name="Content Placeholder 2"/>
          <p:cNvSpPr>
            <a:spLocks noGrp="1"/>
          </p:cNvSpPr>
          <p:nvPr>
            <p:ph idx="1"/>
          </p:nvPr>
        </p:nvSpPr>
        <p:spPr>
          <a:xfrm>
            <a:off x="381000" y="1143000"/>
            <a:ext cx="8229600" cy="4389120"/>
          </a:xfrm>
        </p:spPr>
        <p:txBody>
          <a:bodyPr/>
          <a:lstStyle/>
          <a:p>
            <a:r>
              <a:rPr lang="en-US" dirty="0" smtClean="0"/>
              <a:t>Flutter Theory</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52105640"/>
              </p:ext>
            </p:extLst>
          </p:nvPr>
        </p:nvGraphicFramePr>
        <p:xfrm>
          <a:off x="228600" y="1524000"/>
          <a:ext cx="3676163" cy="4588686"/>
        </p:xfrm>
        <a:graphic>
          <a:graphicData uri="http://schemas.openxmlformats.org/presentationml/2006/ole">
            <mc:AlternateContent xmlns:mc="http://schemas.openxmlformats.org/markup-compatibility/2006">
              <mc:Choice xmlns:v="urn:schemas-microsoft-com:vml" Requires="v">
                <p:oleObj spid="_x0000_s3110" name="Equation" r:id="rId3" imgW="1790640" imgH="2234880" progId="Equation.3">
                  <p:embed/>
                </p:oleObj>
              </mc:Choice>
              <mc:Fallback>
                <p:oleObj name="Equation" r:id="rId3" imgW="1790640" imgH="2234880" progId="Equation.3">
                  <p:embed/>
                  <p:pic>
                    <p:nvPicPr>
                      <p:cNvPr id="0" name=""/>
                      <p:cNvPicPr/>
                      <p:nvPr/>
                    </p:nvPicPr>
                    <p:blipFill>
                      <a:blip r:embed="rId4"/>
                      <a:stretch>
                        <a:fillRect/>
                      </a:stretch>
                    </p:blipFill>
                    <p:spPr>
                      <a:xfrm>
                        <a:off x="228600" y="1524000"/>
                        <a:ext cx="3676163" cy="458868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5017689"/>
              </p:ext>
            </p:extLst>
          </p:nvPr>
        </p:nvGraphicFramePr>
        <p:xfrm>
          <a:off x="4267200" y="1524000"/>
          <a:ext cx="4645498" cy="4572532"/>
        </p:xfrm>
        <a:graphic>
          <a:graphicData uri="http://schemas.openxmlformats.org/presentationml/2006/ole">
            <mc:AlternateContent xmlns:mc="http://schemas.openxmlformats.org/markup-compatibility/2006">
              <mc:Choice xmlns:v="urn:schemas-microsoft-com:vml" Requires="v">
                <p:oleObj spid="_x0000_s3111" name="Equation" r:id="rId5" imgW="2425680" imgH="2387520" progId="Equation.3">
                  <p:embed/>
                </p:oleObj>
              </mc:Choice>
              <mc:Fallback>
                <p:oleObj name="Equation" r:id="rId5" imgW="2425680" imgH="2387520" progId="Equation.3">
                  <p:embed/>
                  <p:pic>
                    <p:nvPicPr>
                      <p:cNvPr id="0" name=""/>
                      <p:cNvPicPr/>
                      <p:nvPr/>
                    </p:nvPicPr>
                    <p:blipFill>
                      <a:blip r:embed="rId6"/>
                      <a:stretch>
                        <a:fillRect/>
                      </a:stretch>
                    </p:blipFill>
                    <p:spPr>
                      <a:xfrm>
                        <a:off x="4267200" y="1524000"/>
                        <a:ext cx="4645498" cy="4572532"/>
                      </a:xfrm>
                      <a:prstGeom prst="rect">
                        <a:avLst/>
                      </a:prstGeom>
                    </p:spPr>
                  </p:pic>
                </p:oleObj>
              </mc:Fallback>
            </mc:AlternateContent>
          </a:graphicData>
        </a:graphic>
      </p:graphicFrame>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Flutter Analysis </a:t>
            </a:r>
            <a:endParaRPr lang="en-US" dirty="0"/>
          </a:p>
        </p:txBody>
      </p:sp>
      <p:sp>
        <p:nvSpPr>
          <p:cNvPr id="3" name="Content Placeholder 2"/>
          <p:cNvSpPr>
            <a:spLocks noGrp="1"/>
          </p:cNvSpPr>
          <p:nvPr>
            <p:ph idx="1"/>
          </p:nvPr>
        </p:nvSpPr>
        <p:spPr/>
        <p:txBody>
          <a:bodyPr/>
          <a:lstStyle/>
          <a:p>
            <a:r>
              <a:rPr lang="en-US" dirty="0" smtClean="0"/>
              <a:t>Flutter Theory (continued)</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38857250"/>
              </p:ext>
            </p:extLst>
          </p:nvPr>
        </p:nvGraphicFramePr>
        <p:xfrm>
          <a:off x="609600" y="2590800"/>
          <a:ext cx="6273800" cy="3113087"/>
        </p:xfrm>
        <a:graphic>
          <a:graphicData uri="http://schemas.openxmlformats.org/presentationml/2006/ole">
            <mc:AlternateContent xmlns:mc="http://schemas.openxmlformats.org/markup-compatibility/2006">
              <mc:Choice xmlns:v="urn:schemas-microsoft-com:vml" Requires="v">
                <p:oleObj spid="_x0000_s4115" name="Equation" r:id="rId3" imgW="3276360" imgH="1625400" progId="Equation.3">
                  <p:embed/>
                </p:oleObj>
              </mc:Choice>
              <mc:Fallback>
                <p:oleObj name="Equation" r:id="rId3" imgW="3276360" imgH="1625400" progId="Equation.3">
                  <p:embed/>
                  <p:pic>
                    <p:nvPicPr>
                      <p:cNvPr id="0" name="Object 5"/>
                      <p:cNvPicPr>
                        <a:picLocks noChangeAspect="1" noChangeArrowheads="1"/>
                      </p:cNvPicPr>
                      <p:nvPr/>
                    </p:nvPicPr>
                    <p:blipFill>
                      <a:blip r:embed="rId4"/>
                      <a:srcRect/>
                      <a:stretch>
                        <a:fillRect/>
                      </a:stretch>
                    </p:blipFill>
                    <p:spPr bwMode="auto">
                      <a:xfrm>
                        <a:off x="609600" y="2590800"/>
                        <a:ext cx="62738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5496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Flutter Analysis</a:t>
            </a:r>
          </a:p>
        </p:txBody>
      </p:sp>
      <p:sp>
        <p:nvSpPr>
          <p:cNvPr id="3" name="Content Placeholder 2"/>
          <p:cNvSpPr>
            <a:spLocks noGrp="1"/>
          </p:cNvSpPr>
          <p:nvPr>
            <p:ph idx="1"/>
          </p:nvPr>
        </p:nvSpPr>
        <p:spPr>
          <a:xfrm>
            <a:off x="457200" y="1905000"/>
            <a:ext cx="8686800" cy="4419600"/>
          </a:xfrm>
        </p:spPr>
        <p:txBody>
          <a:bodyPr>
            <a:normAutofit fontScale="77500" lnSpcReduction="20000"/>
          </a:bodyPr>
          <a:lstStyle/>
          <a:p>
            <a:r>
              <a:rPr lang="en-US" dirty="0" smtClean="0"/>
              <a:t>Analytic Flutter Analysis </a:t>
            </a:r>
            <a:r>
              <a:rPr lang="en-US" dirty="0"/>
              <a:t>Wing Bending-Torsional Predictions software of The University of </a:t>
            </a:r>
            <a:r>
              <a:rPr lang="en-US" dirty="0" smtClean="0"/>
              <a:t>Sydney </a:t>
            </a:r>
            <a:r>
              <a:rPr lang="en-US" u="sng" dirty="0" smtClean="0">
                <a:hlinkClick r:id="rId2"/>
              </a:rPr>
              <a:t>http</a:t>
            </a:r>
            <a:r>
              <a:rPr lang="en-US" u="sng" dirty="0">
                <a:hlinkClick r:id="rId2"/>
              </a:rPr>
              <a:t>://aerodynamics.aeromech.usyd.edu.au/</a:t>
            </a:r>
            <a:endParaRPr lang="en-US" dirty="0" smtClean="0"/>
          </a:p>
          <a:p>
            <a:pPr lvl="1"/>
            <a:r>
              <a:rPr lang="en-US" dirty="0"/>
              <a:t>Eccentricity, </a:t>
            </a:r>
            <a:r>
              <a:rPr lang="en-US" i="1" dirty="0"/>
              <a:t>E</a:t>
            </a:r>
            <a:r>
              <a:rPr lang="en-US" dirty="0"/>
              <a:t> = 0.001 m</a:t>
            </a:r>
          </a:p>
          <a:p>
            <a:pPr lvl="1"/>
            <a:r>
              <a:rPr lang="en-US" dirty="0"/>
              <a:t>Mass of the Elevator, </a:t>
            </a:r>
            <a:r>
              <a:rPr lang="en-US" i="1" dirty="0"/>
              <a:t>m</a:t>
            </a:r>
            <a:r>
              <a:rPr lang="en-US" dirty="0"/>
              <a:t>  = 0.149 kg</a:t>
            </a:r>
          </a:p>
          <a:p>
            <a:pPr lvl="1"/>
            <a:r>
              <a:rPr lang="en-US" dirty="0"/>
              <a:t>Density of Air, </a:t>
            </a:r>
            <a:r>
              <a:rPr lang="en-US" i="1" dirty="0">
                <a:sym typeface="Symbol"/>
              </a:rPr>
              <a:t></a:t>
            </a:r>
            <a:r>
              <a:rPr lang="en-US" dirty="0"/>
              <a:t> = 1.225 kg/m</a:t>
            </a:r>
            <a:r>
              <a:rPr lang="en-US" baseline="30000" dirty="0"/>
              <a:t>3</a:t>
            </a:r>
            <a:endParaRPr lang="en-US" dirty="0"/>
          </a:p>
          <a:p>
            <a:pPr lvl="1"/>
            <a:r>
              <a:rPr lang="en-US" dirty="0"/>
              <a:t>Polar Moment of Inertia, </a:t>
            </a:r>
            <a:r>
              <a:rPr lang="en-US" i="1" dirty="0"/>
              <a:t>J</a:t>
            </a:r>
            <a:r>
              <a:rPr lang="en-US" dirty="0"/>
              <a:t> = 3.6E-5 kg/m</a:t>
            </a:r>
            <a:r>
              <a:rPr lang="en-US" baseline="30000" dirty="0"/>
              <a:t>2</a:t>
            </a:r>
            <a:endParaRPr lang="en-US" dirty="0"/>
          </a:p>
          <a:p>
            <a:pPr lvl="1"/>
            <a:r>
              <a:rPr lang="en-US" dirty="0"/>
              <a:t>Axis Locations, </a:t>
            </a:r>
            <a:r>
              <a:rPr lang="en-US" i="1" dirty="0"/>
              <a:t>A</a:t>
            </a:r>
            <a:r>
              <a:rPr lang="en-US" dirty="0"/>
              <a:t> = -0.2 </a:t>
            </a:r>
          </a:p>
          <a:p>
            <a:pPr lvl="1"/>
            <a:r>
              <a:rPr lang="en-US" dirty="0"/>
              <a:t>Semi chord of the Elevator, </a:t>
            </a:r>
            <a:r>
              <a:rPr lang="en-US" i="1" dirty="0"/>
              <a:t>B</a:t>
            </a:r>
            <a:r>
              <a:rPr lang="en-US" dirty="0"/>
              <a:t> = 0.06 m</a:t>
            </a:r>
          </a:p>
          <a:p>
            <a:pPr lvl="1"/>
            <a:r>
              <a:rPr lang="en-US" dirty="0"/>
              <a:t>Aerodynamic center, </a:t>
            </a:r>
            <a:r>
              <a:rPr lang="en-US" i="1" dirty="0"/>
              <a:t>B</a:t>
            </a:r>
            <a:r>
              <a:rPr lang="en-US" dirty="0"/>
              <a:t>/2 = 0.03</a:t>
            </a:r>
          </a:p>
          <a:p>
            <a:pPr lvl="1"/>
            <a:r>
              <a:rPr lang="en-US" dirty="0"/>
              <a:t>Elastic axis from the leading edge, [(1+</a:t>
            </a:r>
            <a:r>
              <a:rPr lang="en-US" i="1" dirty="0"/>
              <a:t>A</a:t>
            </a:r>
            <a:r>
              <a:rPr lang="en-US" dirty="0"/>
              <a:t>) </a:t>
            </a:r>
            <a:r>
              <a:rPr lang="en-US" i="1" dirty="0"/>
              <a:t>B</a:t>
            </a:r>
            <a:r>
              <a:rPr lang="en-US" dirty="0"/>
              <a:t>] = 0.048 m</a:t>
            </a:r>
          </a:p>
          <a:p>
            <a:pPr lvl="1"/>
            <a:r>
              <a:rPr lang="en-US" dirty="0"/>
              <a:t>Center of gravity (C.G.) from the leading edge,   [(1+</a:t>
            </a:r>
            <a:r>
              <a:rPr lang="en-US" i="1" dirty="0"/>
              <a:t>E</a:t>
            </a:r>
            <a:r>
              <a:rPr lang="en-US" dirty="0"/>
              <a:t>)</a:t>
            </a:r>
            <a:r>
              <a:rPr lang="en-US" i="1" dirty="0"/>
              <a:t>B</a:t>
            </a:r>
            <a:r>
              <a:rPr lang="en-US" dirty="0"/>
              <a:t>] = 0.066</a:t>
            </a:r>
          </a:p>
          <a:p>
            <a:pPr lvl="1"/>
            <a:r>
              <a:rPr lang="en-US" dirty="0"/>
              <a:t>Distance between aerodynamic center and elastic axis, </a:t>
            </a:r>
            <a:r>
              <a:rPr lang="en-US" i="1" dirty="0" err="1"/>
              <a:t>X</a:t>
            </a:r>
            <a:r>
              <a:rPr lang="en-US" i="1" baseline="-25000" dirty="0" err="1"/>
              <a:t>ac</a:t>
            </a:r>
            <a:r>
              <a:rPr lang="en-US" i="1" baseline="-25000" dirty="0"/>
              <a:t> </a:t>
            </a:r>
            <a:r>
              <a:rPr lang="en-US" dirty="0"/>
              <a:t>= 0.012 m </a:t>
            </a:r>
          </a:p>
          <a:p>
            <a:pPr lvl="1"/>
            <a:r>
              <a:rPr lang="en-US" dirty="0"/>
              <a:t>Distance between elastic axis and C.G., </a:t>
            </a:r>
            <a:r>
              <a:rPr lang="en-US" i="1" dirty="0" err="1"/>
              <a:t>X</a:t>
            </a:r>
            <a:r>
              <a:rPr lang="en-US" i="1" baseline="-25000" dirty="0" err="1"/>
              <a:t>cg</a:t>
            </a:r>
            <a:r>
              <a:rPr lang="en-US" i="1" dirty="0"/>
              <a:t> </a:t>
            </a:r>
            <a:r>
              <a:rPr lang="en-US" dirty="0"/>
              <a:t>= 0.012 m </a:t>
            </a:r>
            <a:endParaRPr lang="en-US" dirty="0" smtClean="0"/>
          </a:p>
          <a:p>
            <a:pPr lvl="1"/>
            <a:r>
              <a:rPr lang="en-US" dirty="0" smtClean="0"/>
              <a:t>Reduced frequency k = 0.2 </a:t>
            </a:r>
            <a:r>
              <a:rPr lang="en-US" dirty="0"/>
              <a:t>(Fung (</a:t>
            </a:r>
            <a:r>
              <a:rPr lang="en-US" dirty="0" smtClean="0"/>
              <a:t>1969</a:t>
            </a:r>
            <a:r>
              <a:rPr lang="en-US" dirty="0"/>
              <a:t>))</a:t>
            </a:r>
          </a:p>
          <a:p>
            <a:pPr marL="393192"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24</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Flutter Analysis</a:t>
            </a:r>
          </a:p>
        </p:txBody>
      </p:sp>
      <p:sp>
        <p:nvSpPr>
          <p:cNvPr id="3" name="Content Placeholder 2"/>
          <p:cNvSpPr>
            <a:spLocks noGrp="1"/>
          </p:cNvSpPr>
          <p:nvPr>
            <p:ph idx="1"/>
          </p:nvPr>
        </p:nvSpPr>
        <p:spPr>
          <a:xfrm>
            <a:off x="228600" y="1828800"/>
            <a:ext cx="8763000" cy="4419600"/>
          </a:xfrm>
        </p:spPr>
        <p:txBody>
          <a:bodyPr/>
          <a:lstStyle/>
          <a:p>
            <a:r>
              <a:rPr lang="en-US" dirty="0" smtClean="0"/>
              <a:t>Analytical Flutter Results for Elevator</a:t>
            </a:r>
          </a:p>
          <a:p>
            <a:r>
              <a:rPr lang="en-US" dirty="0" smtClean="0"/>
              <a:t>Flutter Determinant,                    (</a:t>
            </a:r>
            <a:r>
              <a:rPr lang="en-US" dirty="0" err="1"/>
              <a:t>Bislinghoff</a:t>
            </a:r>
            <a:r>
              <a:rPr lang="en-US" dirty="0"/>
              <a:t> et al. (</a:t>
            </a:r>
            <a:r>
              <a:rPr lang="en-US" dirty="0" smtClean="0"/>
              <a:t>1962))</a:t>
            </a:r>
          </a:p>
          <a:p>
            <a:r>
              <a:rPr lang="en-US" dirty="0" smtClean="0"/>
              <a:t>Critical flutter speed,                        m/s (</a:t>
            </a:r>
            <a:r>
              <a:rPr lang="en-US" dirty="0"/>
              <a:t>Fung (</a:t>
            </a:r>
            <a:r>
              <a:rPr lang="en-US" dirty="0" smtClean="0"/>
              <a:t>1969))</a:t>
            </a:r>
          </a:p>
          <a:p>
            <a:r>
              <a:rPr lang="en-US" dirty="0" smtClean="0"/>
              <a:t>Divergence speed, V </a:t>
            </a:r>
            <a:r>
              <a:rPr lang="en-US" dirty="0"/>
              <a:t>= 32.7 </a:t>
            </a:r>
            <a:r>
              <a:rPr lang="en-US" dirty="0" smtClean="0"/>
              <a:t>m/sec</a:t>
            </a:r>
          </a:p>
          <a:p>
            <a:r>
              <a:rPr lang="en-US" dirty="0" smtClean="0"/>
              <a:t>Eigenvalues for 1</a:t>
            </a:r>
            <a:r>
              <a:rPr lang="en-US" baseline="30000" dirty="0" smtClean="0"/>
              <a:t>st</a:t>
            </a:r>
            <a:r>
              <a:rPr lang="en-US" dirty="0" smtClean="0"/>
              <a:t> and 2</a:t>
            </a:r>
            <a:r>
              <a:rPr lang="en-US" baseline="30000" dirty="0" smtClean="0"/>
              <a:t>nd</a:t>
            </a:r>
            <a:r>
              <a:rPr lang="en-US" dirty="0" smtClean="0"/>
              <a:t> modes are plotted on next chart</a:t>
            </a:r>
          </a:p>
          <a:p>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8413448"/>
              </p:ext>
            </p:extLst>
          </p:nvPr>
        </p:nvGraphicFramePr>
        <p:xfrm>
          <a:off x="3733800" y="2286000"/>
          <a:ext cx="1400175" cy="609600"/>
        </p:xfrm>
        <a:graphic>
          <a:graphicData uri="http://schemas.openxmlformats.org/presentationml/2006/ole">
            <mc:AlternateContent xmlns:mc="http://schemas.openxmlformats.org/markup-compatibility/2006">
              <mc:Choice xmlns:v="urn:schemas-microsoft-com:vml" Requires="v">
                <p:oleObj spid="_x0000_s6180" name="Equation" r:id="rId3" imgW="736560" imgH="317160" progId="Equation.3">
                  <p:embed/>
                </p:oleObj>
              </mc:Choice>
              <mc:Fallback>
                <p:oleObj name="Equation" r:id="rId3" imgW="736560" imgH="317160" progId="Equation.3">
                  <p:embed/>
                  <p:pic>
                    <p:nvPicPr>
                      <p:cNvPr id="0" name="Object 5"/>
                      <p:cNvPicPr>
                        <a:picLocks noChangeAspect="1" noChangeArrowheads="1"/>
                      </p:cNvPicPr>
                      <p:nvPr/>
                    </p:nvPicPr>
                    <p:blipFill>
                      <a:blip r:embed="rId4"/>
                      <a:srcRect/>
                      <a:stretch>
                        <a:fillRect/>
                      </a:stretch>
                    </p:blipFill>
                    <p:spPr bwMode="auto">
                      <a:xfrm>
                        <a:off x="3733800" y="2286000"/>
                        <a:ext cx="140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98397519"/>
              </p:ext>
            </p:extLst>
          </p:nvPr>
        </p:nvGraphicFramePr>
        <p:xfrm>
          <a:off x="3733800" y="2819400"/>
          <a:ext cx="1760538" cy="609600"/>
        </p:xfrm>
        <a:graphic>
          <a:graphicData uri="http://schemas.openxmlformats.org/presentationml/2006/ole">
            <mc:AlternateContent xmlns:mc="http://schemas.openxmlformats.org/markup-compatibility/2006">
              <mc:Choice xmlns:v="urn:schemas-microsoft-com:vml" Requires="v">
                <p:oleObj spid="_x0000_s6181" name="Equation" r:id="rId5" imgW="990170" imgH="342751" progId="Equation.3">
                  <p:embed/>
                </p:oleObj>
              </mc:Choice>
              <mc:Fallback>
                <p:oleObj name="Equation" r:id="rId5" imgW="990170" imgH="34275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819400"/>
                        <a:ext cx="1760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Flutter Analysis</a:t>
            </a:r>
          </a:p>
        </p:txBody>
      </p:sp>
      <p:sp>
        <p:nvSpPr>
          <p:cNvPr id="6" name="Text Placeholder 5"/>
          <p:cNvSpPr>
            <a:spLocks noGrp="1"/>
          </p:cNvSpPr>
          <p:nvPr>
            <p:ph type="body" idx="1"/>
          </p:nvPr>
        </p:nvSpPr>
        <p:spPr/>
        <p:txBody>
          <a:bodyPr/>
          <a:lstStyle/>
          <a:p>
            <a:r>
              <a:rPr lang="en-US" b="0" dirty="0">
                <a:solidFill>
                  <a:schemeClr val="tx1"/>
                </a:solidFill>
              </a:rPr>
              <a:t>Frequency for vs. flutter speed 1</a:t>
            </a:r>
            <a:r>
              <a:rPr lang="en-US" b="0" baseline="30000" dirty="0">
                <a:solidFill>
                  <a:schemeClr val="tx1"/>
                </a:solidFill>
              </a:rPr>
              <a:t>st</a:t>
            </a:r>
            <a:r>
              <a:rPr lang="en-US" b="0" dirty="0">
                <a:solidFill>
                  <a:schemeClr val="tx1"/>
                </a:solidFill>
              </a:rPr>
              <a:t> Mode</a:t>
            </a:r>
          </a:p>
        </p:txBody>
      </p:sp>
      <p:sp>
        <p:nvSpPr>
          <p:cNvPr id="7" name="Text Placeholder 6"/>
          <p:cNvSpPr>
            <a:spLocks noGrp="1"/>
          </p:cNvSpPr>
          <p:nvPr>
            <p:ph type="body" sz="half" idx="3"/>
          </p:nvPr>
        </p:nvSpPr>
        <p:spPr/>
        <p:txBody>
          <a:bodyPr>
            <a:normAutofit fontScale="92500" lnSpcReduction="10000"/>
          </a:bodyPr>
          <a:lstStyle/>
          <a:p>
            <a:r>
              <a:rPr lang="en-US" b="0" dirty="0">
                <a:solidFill>
                  <a:schemeClr val="tx1"/>
                </a:solidFill>
              </a:rPr>
              <a:t>Frequency for vs. flutter speed 2</a:t>
            </a:r>
            <a:r>
              <a:rPr lang="en-US" b="0" baseline="30000" dirty="0">
                <a:solidFill>
                  <a:schemeClr val="tx1"/>
                </a:solidFill>
              </a:rPr>
              <a:t>nd</a:t>
            </a:r>
            <a:r>
              <a:rPr lang="en-US" b="0" dirty="0">
                <a:solidFill>
                  <a:schemeClr val="tx1"/>
                </a:solidFill>
              </a:rPr>
              <a:t>  Mode</a:t>
            </a:r>
          </a:p>
        </p:txBody>
      </p:sp>
      <p:sp>
        <p:nvSpPr>
          <p:cNvPr id="4" name="Slide Number Placeholder 3"/>
          <p:cNvSpPr>
            <a:spLocks noGrp="1"/>
          </p:cNvSpPr>
          <p:nvPr>
            <p:ph type="sldNum" sz="quarter" idx="12"/>
          </p:nvPr>
        </p:nvSpPr>
        <p:spPr/>
        <p:txBody>
          <a:bodyPr/>
          <a:lstStyle/>
          <a:p>
            <a:fld id="{DA1D7E3A-A08D-4716-835D-9803924013AD}" type="slidenum">
              <a:rPr lang="en-US" smtClean="0"/>
              <a:t>26</a:t>
            </a:fld>
            <a:endParaRPr lang="en-US" dirty="0"/>
          </a:p>
        </p:txBody>
      </p:sp>
      <p:pic>
        <p:nvPicPr>
          <p:cNvPr id="10" name="Content Placeholder 9"/>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74442"/>
            <a:ext cx="4040188" cy="2926829"/>
          </a:xfrm>
          <a:prstGeom prst="rect">
            <a:avLst/>
          </a:prstGeom>
          <a:noFill/>
          <a:ln>
            <a:noFill/>
          </a:ln>
        </p:spPr>
      </p:pic>
      <p:pic>
        <p:nvPicPr>
          <p:cNvPr id="11" name="Content Placeholder 10"/>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973867"/>
            <a:ext cx="4041775" cy="2927979"/>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6172200"/>
            <a:ext cx="3566160" cy="635492"/>
          </a:xfrm>
          <a:prstGeom prst="rect">
            <a:avLst/>
          </a:prstGeom>
        </p:spPr>
      </p:pic>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Flutter Analysis</a:t>
            </a:r>
          </a:p>
        </p:txBody>
      </p:sp>
      <p:sp>
        <p:nvSpPr>
          <p:cNvPr id="3" name="Content Placeholder 2"/>
          <p:cNvSpPr>
            <a:spLocks noGrp="1"/>
          </p:cNvSpPr>
          <p:nvPr>
            <p:ph idx="1"/>
          </p:nvPr>
        </p:nvSpPr>
        <p:spPr/>
        <p:txBody>
          <a:bodyPr/>
          <a:lstStyle/>
          <a:p>
            <a:r>
              <a:rPr lang="en-US" dirty="0" smtClean="0"/>
              <a:t>ANSYS Results</a:t>
            </a:r>
          </a:p>
          <a:p>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27</a:t>
            </a:fld>
            <a:endParaRPr lang="en-US"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381000" y="2667000"/>
            <a:ext cx="3733800" cy="2057400"/>
          </a:xfrm>
          <a:prstGeom prst="rect">
            <a:avLst/>
          </a:prstGeom>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0802" t="21085" r="4612" b="6928"/>
          <a:stretch/>
        </p:blipFill>
        <p:spPr bwMode="auto">
          <a:xfrm>
            <a:off x="4724400" y="2667000"/>
            <a:ext cx="3962400" cy="2057400"/>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381000" y="3962400"/>
            <a:ext cx="2438400" cy="830997"/>
          </a:xfrm>
          <a:prstGeom prst="rect">
            <a:avLst/>
          </a:prstGeom>
          <a:noFill/>
        </p:spPr>
        <p:txBody>
          <a:bodyPr wrap="square" rtlCol="0">
            <a:spAutoFit/>
          </a:bodyPr>
          <a:lstStyle/>
          <a:p>
            <a:r>
              <a:rPr lang="en-US" sz="1600" dirty="0"/>
              <a:t>Mode Shape for the elevator with bending frequency of 10 Hz </a:t>
            </a:r>
          </a:p>
        </p:txBody>
      </p:sp>
      <p:sp>
        <p:nvSpPr>
          <p:cNvPr id="14" name="TextBox 13"/>
          <p:cNvSpPr txBox="1"/>
          <p:nvPr/>
        </p:nvSpPr>
        <p:spPr>
          <a:xfrm>
            <a:off x="6324600" y="3962400"/>
            <a:ext cx="2362200" cy="830997"/>
          </a:xfrm>
          <a:prstGeom prst="rect">
            <a:avLst/>
          </a:prstGeom>
          <a:noFill/>
        </p:spPr>
        <p:txBody>
          <a:bodyPr wrap="square" rtlCol="0">
            <a:spAutoFit/>
          </a:bodyPr>
          <a:lstStyle/>
          <a:p>
            <a:pPr algn="r"/>
            <a:r>
              <a:rPr lang="en-US" sz="1600" dirty="0"/>
              <a:t>1</a:t>
            </a:r>
            <a:r>
              <a:rPr lang="en-US" sz="1600" baseline="30000" dirty="0"/>
              <a:t>st</a:t>
            </a:r>
            <a:r>
              <a:rPr lang="en-US" sz="1600" dirty="0"/>
              <a:t> torsional Mode for Elevator with torsional frequency of 30 Hz</a:t>
            </a:r>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8409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Flutter Analysis</a:t>
            </a:r>
          </a:p>
        </p:txBody>
      </p:sp>
      <p:sp>
        <p:nvSpPr>
          <p:cNvPr id="3" name="Content Placeholder 2"/>
          <p:cNvSpPr>
            <a:spLocks noGrp="1"/>
          </p:cNvSpPr>
          <p:nvPr>
            <p:ph idx="1"/>
          </p:nvPr>
        </p:nvSpPr>
        <p:spPr/>
        <p:txBody>
          <a:bodyPr/>
          <a:lstStyle/>
          <a:p>
            <a:r>
              <a:rPr lang="en-US" dirty="0" smtClean="0"/>
              <a:t>ANSYS Results</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28</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57200" y="2590800"/>
            <a:ext cx="3657600" cy="1371600"/>
          </a:xfrm>
          <a:prstGeom prst="rect">
            <a:avLst/>
          </a:prstGeom>
        </p:spPr>
      </p:pic>
      <p:sp>
        <p:nvSpPr>
          <p:cNvPr id="6" name="TextBox 5"/>
          <p:cNvSpPr txBox="1"/>
          <p:nvPr/>
        </p:nvSpPr>
        <p:spPr>
          <a:xfrm>
            <a:off x="457200" y="2514600"/>
            <a:ext cx="3733800" cy="923330"/>
          </a:xfrm>
          <a:prstGeom prst="rect">
            <a:avLst/>
          </a:prstGeom>
          <a:noFill/>
        </p:spPr>
        <p:txBody>
          <a:bodyPr wrap="square" rtlCol="0">
            <a:spAutoFit/>
          </a:bodyPr>
          <a:lstStyle/>
          <a:p>
            <a:r>
              <a:rPr lang="en-US" sz="1200" dirty="0"/>
              <a:t>Numerical flutter of the elevator front </a:t>
            </a:r>
            <a:r>
              <a:rPr lang="en-US" sz="1200" dirty="0" smtClean="0"/>
              <a:t>view, </a:t>
            </a:r>
            <a:r>
              <a:rPr lang="en-US" sz="1200" dirty="0"/>
              <a:t>bending and torsional frequencies 10 Hz and 30 Hz, respectively. </a:t>
            </a:r>
          </a:p>
          <a:p>
            <a:endParaRPr lang="en-US"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t="10797" r="12024" b="15481"/>
          <a:stretch/>
        </p:blipFill>
        <p:spPr bwMode="auto">
          <a:xfrm>
            <a:off x="533400" y="4191000"/>
            <a:ext cx="3657600" cy="16764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09600" y="5410201"/>
            <a:ext cx="2895600" cy="461665"/>
          </a:xfrm>
          <a:prstGeom prst="rect">
            <a:avLst/>
          </a:prstGeom>
          <a:noFill/>
        </p:spPr>
        <p:txBody>
          <a:bodyPr wrap="square" rtlCol="0">
            <a:spAutoFit/>
          </a:bodyPr>
          <a:lstStyle/>
          <a:p>
            <a:r>
              <a:rPr lang="en-US" sz="1200" dirty="0"/>
              <a:t>Numerical flutter of the elevator side </a:t>
            </a:r>
            <a:r>
              <a:rPr lang="en-US" sz="1200" dirty="0" smtClean="0"/>
              <a:t>view, divergence </a:t>
            </a:r>
            <a:r>
              <a:rPr lang="en-US" sz="1200" dirty="0"/>
              <a:t>speed </a:t>
            </a:r>
            <a:r>
              <a:rPr lang="en-US" sz="1200" dirty="0" smtClean="0"/>
              <a:t>=  </a:t>
            </a:r>
            <a:r>
              <a:rPr lang="en-US" sz="1200" dirty="0"/>
              <a:t>32.7 m/sec. </a:t>
            </a:r>
          </a:p>
        </p:txBody>
      </p:sp>
      <p:pic>
        <p:nvPicPr>
          <p:cNvPr id="9" name="Picture 8"/>
          <p:cNvPicPr/>
          <p:nvPr/>
        </p:nvPicPr>
        <p:blipFill rotWithShape="1">
          <a:blip r:embed="rId4">
            <a:extLst>
              <a:ext uri="{28A0092B-C50C-407E-A947-70E740481C1C}">
                <a14:useLocalDpi xmlns:a14="http://schemas.microsoft.com/office/drawing/2010/main" val="0"/>
              </a:ext>
            </a:extLst>
          </a:blip>
          <a:srcRect l="25482" r="21528"/>
          <a:stretch/>
        </p:blipFill>
        <p:spPr bwMode="auto">
          <a:xfrm>
            <a:off x="5029200" y="2819400"/>
            <a:ext cx="1297940" cy="1931035"/>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6400800" y="2819400"/>
            <a:ext cx="2286000" cy="1569660"/>
          </a:xfrm>
          <a:prstGeom prst="rect">
            <a:avLst/>
          </a:prstGeom>
          <a:noFill/>
        </p:spPr>
        <p:txBody>
          <a:bodyPr wrap="square" rtlCol="0">
            <a:spAutoFit/>
          </a:bodyPr>
          <a:lstStyle/>
          <a:p>
            <a:r>
              <a:rPr lang="en-US" sz="1600" dirty="0"/>
              <a:t>Numerical torsional mode for the </a:t>
            </a:r>
            <a:r>
              <a:rPr lang="en-US" sz="1600" dirty="0" smtClean="0"/>
              <a:t>rudder</a:t>
            </a:r>
          </a:p>
          <a:p>
            <a:r>
              <a:rPr lang="en-US" sz="1600" dirty="0"/>
              <a:t>bending and torsional modes for the rudder were 60 Hz and 110 </a:t>
            </a:r>
            <a:r>
              <a:rPr lang="en-US" sz="1600" dirty="0" smtClean="0"/>
              <a:t>Hz, respectively</a:t>
            </a:r>
            <a:endParaRPr lang="en-US" sz="1600" dirty="0"/>
          </a:p>
        </p:txBody>
      </p:sp>
      <p:pic>
        <p:nvPicPr>
          <p:cNvPr id="11" name="Picture 10"/>
          <p:cNvPicPr/>
          <p:nvPr/>
        </p:nvPicPr>
        <p:blipFill rotWithShape="1">
          <a:blip r:embed="rId5">
            <a:extLst>
              <a:ext uri="{28A0092B-C50C-407E-A947-70E740481C1C}">
                <a14:useLocalDpi xmlns:a14="http://schemas.microsoft.com/office/drawing/2010/main" val="0"/>
              </a:ext>
            </a:extLst>
          </a:blip>
          <a:srcRect l="21428" t="11448" r="10715" b="10104"/>
          <a:stretch/>
        </p:blipFill>
        <p:spPr bwMode="auto">
          <a:xfrm>
            <a:off x="4953000" y="4876800"/>
            <a:ext cx="1356360" cy="1434465"/>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6324600" y="5105400"/>
            <a:ext cx="2971800" cy="1077218"/>
          </a:xfrm>
          <a:prstGeom prst="rect">
            <a:avLst/>
          </a:prstGeom>
          <a:noFill/>
        </p:spPr>
        <p:txBody>
          <a:bodyPr wrap="square" rtlCol="0">
            <a:spAutoFit/>
          </a:bodyPr>
          <a:lstStyle/>
          <a:p>
            <a:r>
              <a:rPr lang="en-US" sz="1600" dirty="0"/>
              <a:t>Numerical bending frequency of the </a:t>
            </a:r>
            <a:r>
              <a:rPr lang="en-US" sz="1600" dirty="0" smtClean="0"/>
              <a:t>rudder,</a:t>
            </a:r>
          </a:p>
          <a:p>
            <a:r>
              <a:rPr lang="en-US" sz="1600" dirty="0" smtClean="0"/>
              <a:t> </a:t>
            </a:r>
            <a:r>
              <a:rPr lang="en-US" sz="1600" dirty="0"/>
              <a:t>critical </a:t>
            </a:r>
            <a:r>
              <a:rPr lang="en-US" sz="1600" dirty="0" smtClean="0"/>
              <a:t>speed = 75 m/sec, </a:t>
            </a:r>
          </a:p>
          <a:p>
            <a:r>
              <a:rPr lang="en-US" sz="1600" dirty="0" smtClean="0"/>
              <a:t>divergence </a:t>
            </a:r>
            <a:r>
              <a:rPr lang="en-US" sz="1600" dirty="0"/>
              <a:t>speed =</a:t>
            </a:r>
            <a:r>
              <a:rPr lang="en-US" sz="1600" dirty="0" smtClean="0"/>
              <a:t> </a:t>
            </a:r>
            <a:r>
              <a:rPr lang="en-US" sz="1600" dirty="0"/>
              <a:t>65 m/sec</a:t>
            </a:r>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800600" y="1295400"/>
            <a:ext cx="4038600" cy="1447800"/>
          </a:xfrm>
          <a:prstGeom prst="rect">
            <a:avLst/>
          </a:prstGeom>
        </p:spPr>
      </p:pic>
      <p:sp>
        <p:nvSpPr>
          <p:cNvPr id="14" name="TextBox 13"/>
          <p:cNvSpPr txBox="1"/>
          <p:nvPr/>
        </p:nvSpPr>
        <p:spPr>
          <a:xfrm>
            <a:off x="4800600" y="1295400"/>
            <a:ext cx="2286000" cy="830997"/>
          </a:xfrm>
          <a:prstGeom prst="rect">
            <a:avLst/>
          </a:prstGeom>
          <a:noFill/>
        </p:spPr>
        <p:txBody>
          <a:bodyPr wrap="square" rtlCol="0">
            <a:spAutoFit/>
          </a:bodyPr>
          <a:lstStyle/>
          <a:p>
            <a:r>
              <a:rPr lang="en-US" sz="1600" dirty="0"/>
              <a:t>Numerical flutter analysis equivalent stress contours</a:t>
            </a:r>
          </a:p>
        </p:txBody>
      </p:sp>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Flutter Analysis Results Summary</a:t>
            </a:r>
            <a:endParaRPr lang="en-US" dirty="0"/>
          </a:p>
        </p:txBody>
      </p:sp>
      <p:sp>
        <p:nvSpPr>
          <p:cNvPr id="3" name="Content Placeholder 2"/>
          <p:cNvSpPr>
            <a:spLocks noGrp="1"/>
          </p:cNvSpPr>
          <p:nvPr>
            <p:ph idx="1"/>
          </p:nvPr>
        </p:nvSpPr>
        <p:spPr/>
        <p:txBody>
          <a:bodyPr/>
          <a:lstStyle/>
          <a:p>
            <a:r>
              <a:rPr lang="en-US" dirty="0"/>
              <a:t>Analytical flutter analysis is performed to verify the FEA results. The analytic flutter analysis gives the divergence speed to be 32.7 </a:t>
            </a:r>
            <a:r>
              <a:rPr lang="en-US" dirty="0" smtClean="0"/>
              <a:t>m/sec</a:t>
            </a:r>
          </a:p>
          <a:p>
            <a:r>
              <a:rPr lang="en-US" dirty="0" smtClean="0"/>
              <a:t>The </a:t>
            </a:r>
            <a:r>
              <a:rPr lang="en-US" dirty="0"/>
              <a:t>numerical flutter analysis of the rudder shows the bending and torsional modes for the rudder were 60 Hz and 110 Hz, </a:t>
            </a:r>
            <a:r>
              <a:rPr lang="en-US" dirty="0" smtClean="0"/>
              <a:t>respectively</a:t>
            </a:r>
          </a:p>
          <a:p>
            <a:r>
              <a:rPr lang="en-US" dirty="0" smtClean="0"/>
              <a:t>The </a:t>
            </a:r>
            <a:r>
              <a:rPr lang="en-US" dirty="0"/>
              <a:t>numerical flutter analysis of the rudder shows the maximum critical speed to be 75 m/sec and the divergence speed to be 65 </a:t>
            </a:r>
            <a:r>
              <a:rPr lang="en-US" dirty="0" smtClean="0"/>
              <a:t>m/sec</a:t>
            </a:r>
            <a:endParaRPr lang="en-US" dirty="0"/>
          </a:p>
          <a:p>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29</a:t>
            </a:fld>
            <a:endParaRPr lang="en-US" dirty="0"/>
          </a:p>
        </p:txBody>
      </p:sp>
    </p:spTree>
    <p:extLst>
      <p:ext uri="{BB962C8B-B14F-4D97-AF65-F5344CB8AC3E}">
        <p14:creationId xmlns:p14="http://schemas.microsoft.com/office/powerpoint/2010/main" val="85839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851648" cy="1828800"/>
          </a:xfrm>
        </p:spPr>
        <p:txBody>
          <a:bodyPr/>
          <a:lstStyle/>
          <a:p>
            <a:pPr algn="ctr"/>
            <a:r>
              <a:rPr lang="en-US" dirty="0" smtClean="0"/>
              <a:t>FSI &amp; Flutter Analysis of a Solar Powered HALE UAV</a:t>
            </a:r>
            <a:endParaRPr lang="en-US" dirty="0"/>
          </a:p>
        </p:txBody>
      </p:sp>
      <p:sp>
        <p:nvSpPr>
          <p:cNvPr id="3" name="Subtitle 2"/>
          <p:cNvSpPr>
            <a:spLocks noGrp="1"/>
          </p:cNvSpPr>
          <p:nvPr>
            <p:ph type="subTitle" idx="1"/>
          </p:nvPr>
        </p:nvSpPr>
        <p:spPr>
          <a:xfrm>
            <a:off x="533400" y="3228536"/>
            <a:ext cx="7924800" cy="2867464"/>
          </a:xfrm>
        </p:spPr>
        <p:txBody>
          <a:bodyPr>
            <a:normAutofit fontScale="62500" lnSpcReduction="20000"/>
          </a:bodyPr>
          <a:lstStyle/>
          <a:p>
            <a:pPr algn="ctr"/>
            <a:r>
              <a:rPr lang="en-US" sz="3600" dirty="0" smtClean="0"/>
              <a:t>Dr. Kevin R. Anderson*, Mr. Sukwinder Singh*, </a:t>
            </a:r>
          </a:p>
          <a:p>
            <a:pPr algn="ctr"/>
            <a:r>
              <a:rPr lang="en-US" sz="3600" dirty="0" smtClean="0"/>
              <a:t>Mr. Steve Dobbs**, Dr. Donald Edberg**,</a:t>
            </a:r>
          </a:p>
          <a:p>
            <a:pPr algn="ctr"/>
            <a:r>
              <a:rPr lang="en-US" sz="3600" dirty="0" smtClean="0"/>
              <a:t>California State Polytechnic University at Pomona</a:t>
            </a:r>
          </a:p>
          <a:p>
            <a:pPr algn="ctr"/>
            <a:r>
              <a:rPr lang="en-US" sz="3600" dirty="0" smtClean="0"/>
              <a:t>*Department of Mechanical Engineering</a:t>
            </a:r>
          </a:p>
          <a:p>
            <a:pPr algn="ctr"/>
            <a:r>
              <a:rPr lang="en-US" sz="3600" dirty="0" smtClean="0"/>
              <a:t>Non-linear FEA/CFD Multiphysics Lab Rm. 17-2236, Bldg. 17</a:t>
            </a:r>
          </a:p>
          <a:p>
            <a:pPr algn="ctr"/>
            <a:r>
              <a:rPr lang="en-US" sz="3600" dirty="0" smtClean="0"/>
              <a:t>**Department of Aerospace Engineering</a:t>
            </a:r>
          </a:p>
          <a:p>
            <a:pPr algn="ctr"/>
            <a:r>
              <a:rPr lang="en-US" sz="3600" dirty="0" smtClean="0"/>
              <a:t>Presented at </a:t>
            </a:r>
          </a:p>
          <a:p>
            <a:pPr algn="ctr"/>
            <a:r>
              <a:rPr lang="en-US" sz="3600" dirty="0" smtClean="0"/>
              <a:t>Mech Aero 2015, San Francisco, CA</a:t>
            </a:r>
            <a:endParaRPr lang="en-US" sz="3600" dirty="0"/>
          </a:p>
        </p:txBody>
      </p:sp>
      <p:sp>
        <p:nvSpPr>
          <p:cNvPr id="4" name="Slide Number Placeholder 3"/>
          <p:cNvSpPr>
            <a:spLocks noGrp="1"/>
          </p:cNvSpPr>
          <p:nvPr>
            <p:ph type="sldNum" sz="quarter" idx="12"/>
          </p:nvPr>
        </p:nvSpPr>
        <p:spPr/>
        <p:txBody>
          <a:bodyPr/>
          <a:lstStyle/>
          <a:p>
            <a:fld id="{DA1D7E3A-A08D-4716-835D-9803924013AD}" type="slidenum">
              <a:rPr lang="en-US" smtClean="0"/>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6000"/>
            <a:ext cx="3870960" cy="68980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830" t="21711" r="7639" b="22609"/>
          <a:stretch/>
        </p:blipFill>
        <p:spPr>
          <a:xfrm>
            <a:off x="31376" y="6172200"/>
            <a:ext cx="2479862" cy="5558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324600"/>
            <a:ext cx="1451610" cy="413761"/>
          </a:xfrm>
          <a:prstGeom prst="rect">
            <a:avLst/>
          </a:prstGeom>
        </p:spPr>
      </p:pic>
    </p:spTree>
    <p:extLst>
      <p:ext uri="{BB962C8B-B14F-4D97-AF65-F5344CB8AC3E}">
        <p14:creationId xmlns:p14="http://schemas.microsoft.com/office/powerpoint/2010/main" val="2213149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Free vibrations performed on UAV airfiol  to obtain natural frequencies</a:t>
            </a:r>
          </a:p>
          <a:p>
            <a:r>
              <a:rPr lang="en-US" dirty="0" smtClean="0"/>
              <a:t>Forced vibrations on UAV airfoil using differing configurations of embedded actuators in order to help define a control algorithm</a:t>
            </a:r>
          </a:p>
          <a:p>
            <a:r>
              <a:rPr lang="en-US" dirty="0" smtClean="0"/>
              <a:t>FSI analysis performed of UAV airfoil in order to bound the interaction of the UAV with its environmental surroundings</a:t>
            </a:r>
          </a:p>
          <a:p>
            <a:r>
              <a:rPr lang="en-US" dirty="0" smtClean="0"/>
              <a:t>Flutter Analysis perfromed on UAV elevator and rudder to understand possible failure modes</a:t>
            </a:r>
          </a:p>
          <a:p>
            <a:pPr lvl="1"/>
            <a:r>
              <a:rPr lang="en-US" dirty="0" smtClean="0"/>
              <a:t>Analytic and numeric flutter analysis is in quantitative agreement </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30</a:t>
            </a:fld>
            <a:endParaRPr lang="en-US" dirty="0"/>
          </a:p>
        </p:txBody>
      </p:sp>
    </p:spTree>
    <p:extLst>
      <p:ext uri="{BB962C8B-B14F-4D97-AF65-F5344CB8AC3E}">
        <p14:creationId xmlns:p14="http://schemas.microsoft.com/office/powerpoint/2010/main" val="1464883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Fly UAV with instrumentation (accelerometers and strain gages) and correlate FEA model for Vibration and Flutter</a:t>
            </a:r>
          </a:p>
          <a:p>
            <a:r>
              <a:rPr lang="en-US" dirty="0" smtClean="0"/>
              <a:t>Finalize design of embedded actuators (MEMS, Vortex shedders, etc.)</a:t>
            </a:r>
            <a:endParaRPr lang="en-US" dirty="0"/>
          </a:p>
        </p:txBody>
      </p:sp>
      <p:sp>
        <p:nvSpPr>
          <p:cNvPr id="4" name="Slide Number Placeholder 3"/>
          <p:cNvSpPr>
            <a:spLocks noGrp="1"/>
          </p:cNvSpPr>
          <p:nvPr>
            <p:ph type="sldNum" sz="quarter" idx="12"/>
          </p:nvPr>
        </p:nvSpPr>
        <p:spPr/>
        <p:txBody>
          <a:bodyPr/>
          <a:lstStyle/>
          <a:p>
            <a:fld id="{DA1D7E3A-A08D-4716-835D-9803924013AD}" type="slidenum">
              <a:rPr lang="en-US" smtClean="0"/>
              <a:t>31</a:t>
            </a:fld>
            <a:endParaRPr lang="en-US" dirty="0"/>
          </a:p>
        </p:txBody>
      </p:sp>
    </p:spTree>
    <p:extLst>
      <p:ext uri="{BB962C8B-B14F-4D97-AF65-F5344CB8AC3E}">
        <p14:creationId xmlns:p14="http://schemas.microsoft.com/office/powerpoint/2010/main" val="1775570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4922520"/>
          </a:xfrm>
        </p:spPr>
        <p:txBody>
          <a:bodyPr>
            <a:normAutofit fontScale="77500" lnSpcReduction="20000"/>
          </a:bodyPr>
          <a:lstStyle/>
          <a:p>
            <a:pPr marL="0" indent="0">
              <a:buNone/>
            </a:pPr>
            <a:endParaRPr lang="en-US" sz="1800" dirty="0" smtClean="0"/>
          </a:p>
          <a:p>
            <a:pPr marL="0" indent="0">
              <a:buNone/>
            </a:pPr>
            <a:r>
              <a:rPr lang="en-US" sz="1800" b="1" dirty="0" smtClean="0"/>
              <a:t>Textbooks</a:t>
            </a:r>
          </a:p>
          <a:p>
            <a:r>
              <a:rPr lang="en-US" sz="1500" dirty="0"/>
              <a:t>Fung, Y. 1969. </a:t>
            </a:r>
            <a:r>
              <a:rPr lang="en-US" sz="1500" i="1" dirty="0"/>
              <a:t>An Introduction to the Theory of Aeroelasticity</a:t>
            </a:r>
            <a:r>
              <a:rPr lang="en-US" sz="1500" dirty="0"/>
              <a:t>. New York: Dover Publications. </a:t>
            </a:r>
            <a:endParaRPr lang="en-US" sz="1500" dirty="0" smtClean="0"/>
          </a:p>
          <a:p>
            <a:r>
              <a:rPr lang="en-US" sz="1500" dirty="0"/>
              <a:t>Bisplinghoff, Raymond, and Holt Ashley. 1962. </a:t>
            </a:r>
            <a:r>
              <a:rPr lang="en-US" sz="1500" i="1" dirty="0"/>
              <a:t>Principles of Aeroelasticity</a:t>
            </a:r>
            <a:r>
              <a:rPr lang="en-US" sz="1500" dirty="0"/>
              <a:t>. New York: </a:t>
            </a:r>
            <a:r>
              <a:rPr lang="en-US" sz="1500" dirty="0" smtClean="0"/>
              <a:t>Wiley</a:t>
            </a:r>
          </a:p>
          <a:p>
            <a:pPr marL="0" indent="0">
              <a:buNone/>
            </a:pPr>
            <a:r>
              <a:rPr lang="en-US" sz="1800" b="1" dirty="0" smtClean="0"/>
              <a:t>Peer Reviewed Journal Articles</a:t>
            </a:r>
          </a:p>
          <a:p>
            <a:pPr lvl="0"/>
            <a:r>
              <a:rPr lang="en-US" sz="1500" dirty="0"/>
              <a:t>K. Anderson, S. Singh, D. Edberg, and S. Dobbs, “Vibration analysis of an embedded actuator based UAV”, Journal of Vibration Analysis, Measurement, and Control, </a:t>
            </a:r>
            <a:r>
              <a:rPr lang="en-US" sz="1500" i="1" dirty="0" smtClean="0"/>
              <a:t>accepted for publication</a:t>
            </a:r>
            <a:r>
              <a:rPr lang="en-US" sz="1500" dirty="0" smtClean="0"/>
              <a:t> July </a:t>
            </a:r>
            <a:r>
              <a:rPr lang="en-US" sz="1500" dirty="0"/>
              <a:t>2015.</a:t>
            </a:r>
          </a:p>
          <a:p>
            <a:r>
              <a:rPr lang="en-US" sz="1500" dirty="0"/>
              <a:t>"Flutter study of a high-altitude UAV using ANSYS" by Sukwinder Singh, Kevin R. Anderson, Steven K. Dobbs, Donald Edberg submitted to International Journal of Structural Mechanics and Finite Elements, </a:t>
            </a:r>
            <a:r>
              <a:rPr lang="en-US" sz="1500" i="1" dirty="0"/>
              <a:t>in review</a:t>
            </a:r>
            <a:r>
              <a:rPr lang="en-US" sz="1500" dirty="0"/>
              <a:t> September, 2015</a:t>
            </a:r>
            <a:r>
              <a:rPr lang="en-US" sz="1500" dirty="0" smtClean="0"/>
              <a:t>.</a:t>
            </a:r>
          </a:p>
          <a:p>
            <a:pPr marL="0" indent="0">
              <a:buNone/>
            </a:pPr>
            <a:r>
              <a:rPr lang="en-US" sz="1800" b="1" dirty="0" smtClean="0"/>
              <a:t>Conference Proceedings</a:t>
            </a:r>
          </a:p>
          <a:p>
            <a:r>
              <a:rPr lang="en-US" sz="1500" dirty="0"/>
              <a:t>“Numerical and Theoretical Aeroelastic Flutter Analysis of a HALE UAV” by Kevin R. Anderson*, Sukwinder Singh*, Steve Dobbs**, and Don Edberg**, *Mechanical Engineering, **Aerospace Engineering, Cal Poly Pomona, accepted for presentation at 16th Intl. Conf. on Mechanical and Aerospace Engr. (ICMAE) Feb. 13, 2016, Convenient Grand Hotel, Bangkok, </a:t>
            </a:r>
            <a:r>
              <a:rPr lang="en-US" sz="1500" dirty="0" smtClean="0"/>
              <a:t>Thailand</a:t>
            </a:r>
          </a:p>
          <a:p>
            <a:r>
              <a:rPr lang="en-US" sz="1500" dirty="0"/>
              <a:t>“Fluid-Structure Interaction (FSI) &amp; Flutter Analysis of a Solar Powered UAV” by Dr. Prof. Kevin R. Anderson, Mr. Nouh Anies, Ms. Shilpa Ravichandra, Mr. Sukhwinder Singh Sandhu, Mechanical Engineering, Non-linear FEA/CFD Multiphysics Simulation Lab, Prof. Steve Dobbs, Dr.  Prof. Donald Edberg, Aerospace Engineering, Cal Poly Pomona abstract accepted to the 3</a:t>
            </a:r>
            <a:r>
              <a:rPr lang="en-US" sz="1500" baseline="30000" dirty="0"/>
              <a:t>rd</a:t>
            </a:r>
            <a:r>
              <a:rPr lang="en-US" sz="1500" dirty="0"/>
              <a:t> Intl. Mech-Aero Conference, San Francisco, CA, USA, Oct. 2015, Track 3-5 Airship Design and Development – Design</a:t>
            </a:r>
            <a:r>
              <a:rPr lang="en-US" sz="1500" dirty="0" smtClean="0"/>
              <a:t>.</a:t>
            </a:r>
          </a:p>
          <a:p>
            <a:r>
              <a:rPr lang="en-US" sz="1500" dirty="0"/>
              <a:t>Vibration Analysis of a Solar Powered UAV” by Dr. Prof. Kevin R. Anderson, Mr. Nouh Anies, Ms. Shilpa Ravichandra, Mr. Sukhwinder Singh Sandhu, Mechanical Engineering, Non-linear FEA/CFD Multiphysics Simulation Lab, Prof. Steve Dobbs, Dr.  Prof. Donald Edberg, Aerospace Engineering, Cal Poly </a:t>
            </a:r>
            <a:r>
              <a:rPr lang="en-US" sz="1500" dirty="0" smtClean="0"/>
              <a:t>Pomona, The </a:t>
            </a:r>
            <a:r>
              <a:rPr lang="en-US" sz="1500" dirty="0"/>
              <a:t>17th International Conference on Theoretical and Applied Mechanics (ICTAM), Los Angeles, CA, Sep. 28-29, 2015</a:t>
            </a:r>
            <a:r>
              <a:rPr lang="en-US" sz="1500" dirty="0" smtClean="0"/>
              <a:t>.</a:t>
            </a:r>
          </a:p>
          <a:p>
            <a:pPr marL="0" indent="0">
              <a:buNone/>
            </a:pPr>
            <a:r>
              <a:rPr lang="en-US" sz="1800" b="1" dirty="0" smtClean="0"/>
              <a:t>Webpages</a:t>
            </a:r>
          </a:p>
          <a:p>
            <a:r>
              <a:rPr lang="en-US" sz="1600" dirty="0">
                <a:hlinkClick r:id="rId2"/>
              </a:rPr>
              <a:t>https://</a:t>
            </a:r>
            <a:r>
              <a:rPr lang="en-US" sz="1600" dirty="0" smtClean="0">
                <a:hlinkClick r:id="rId2"/>
              </a:rPr>
              <a:t>sites.google.com/site/aerodynamics4students/table-of-contents</a:t>
            </a:r>
            <a:r>
              <a:rPr lang="en-US" sz="1600" dirty="0" smtClean="0"/>
              <a:t> (last accessed 10/3/15)</a:t>
            </a:r>
          </a:p>
          <a:p>
            <a:endParaRPr lang="en-US" sz="1800" dirty="0"/>
          </a:p>
        </p:txBody>
      </p:sp>
      <p:sp>
        <p:nvSpPr>
          <p:cNvPr id="4" name="Slide Number Placeholder 3"/>
          <p:cNvSpPr>
            <a:spLocks noGrp="1"/>
          </p:cNvSpPr>
          <p:nvPr>
            <p:ph type="sldNum" sz="quarter" idx="12"/>
          </p:nvPr>
        </p:nvSpPr>
        <p:spPr/>
        <p:txBody>
          <a:bodyPr/>
          <a:lstStyle/>
          <a:p>
            <a:fld id="{DA1D7E3A-A08D-4716-835D-9803924013AD}" type="slidenum">
              <a:rPr lang="en-US" smtClean="0"/>
              <a:t>32</a:t>
            </a:fld>
            <a:endParaRPr lang="en-US" dirty="0"/>
          </a:p>
        </p:txBody>
      </p:sp>
    </p:spTree>
    <p:extLst>
      <p:ext uri="{BB962C8B-B14F-4D97-AF65-F5344CB8AC3E}">
        <p14:creationId xmlns:p14="http://schemas.microsoft.com/office/powerpoint/2010/main" val="53149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idx="1"/>
          </p:nvPr>
        </p:nvSpPr>
        <p:spPr/>
        <p:txBody>
          <a:bodyPr/>
          <a:lstStyle/>
          <a:p>
            <a:r>
              <a:rPr lang="en-US" dirty="0" smtClean="0"/>
              <a:t>Problem Statement</a:t>
            </a:r>
          </a:p>
          <a:p>
            <a:r>
              <a:rPr lang="en-US" dirty="0" smtClean="0"/>
              <a:t>Model Set-up</a:t>
            </a:r>
          </a:p>
          <a:p>
            <a:r>
              <a:rPr lang="en-US" dirty="0" smtClean="0"/>
              <a:t>Free Vibration Analysis</a:t>
            </a:r>
          </a:p>
          <a:p>
            <a:r>
              <a:rPr lang="en-US" dirty="0" smtClean="0"/>
              <a:t>Forced Vibration Analysis</a:t>
            </a:r>
          </a:p>
          <a:p>
            <a:r>
              <a:rPr lang="en-US" dirty="0" smtClean="0"/>
              <a:t>Fluid Structure Interaction (FSI)</a:t>
            </a:r>
          </a:p>
          <a:p>
            <a:r>
              <a:rPr lang="en-US" dirty="0" smtClean="0"/>
              <a:t>Flutter Analysis</a:t>
            </a:r>
          </a:p>
          <a:p>
            <a:r>
              <a:rPr lang="en-US" dirty="0" smtClean="0"/>
              <a:t>Conclusions</a:t>
            </a:r>
          </a:p>
          <a:p>
            <a:r>
              <a:rPr lang="en-US" dirty="0" smtClean="0"/>
              <a:t>Future Work</a:t>
            </a:r>
          </a:p>
        </p:txBody>
      </p:sp>
      <p:sp>
        <p:nvSpPr>
          <p:cNvPr id="4" name="Slide Number Placeholder 3"/>
          <p:cNvSpPr>
            <a:spLocks noGrp="1"/>
          </p:cNvSpPr>
          <p:nvPr>
            <p:ph type="sldNum" sz="quarter" idx="12"/>
          </p:nvPr>
        </p:nvSpPr>
        <p:spPr/>
        <p:txBody>
          <a:bodyPr/>
          <a:lstStyle/>
          <a:p>
            <a:fld id="{DA1D7E3A-A08D-4716-835D-9803924013AD}" type="slidenum">
              <a:rPr lang="en-US" smtClean="0"/>
              <a:t>4</a:t>
            </a:fld>
            <a:endParaRPr lang="en-US" dirty="0"/>
          </a:p>
        </p:txBody>
      </p:sp>
    </p:spTree>
    <p:extLst>
      <p:ext uri="{BB962C8B-B14F-4D97-AF65-F5344CB8AC3E}">
        <p14:creationId xmlns:p14="http://schemas.microsoft.com/office/powerpoint/2010/main" val="483862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304800" y="1828800"/>
            <a:ext cx="8305800" cy="4876800"/>
          </a:xfrm>
        </p:spPr>
        <p:txBody>
          <a:bodyPr>
            <a:noAutofit/>
          </a:bodyPr>
          <a:lstStyle/>
          <a:p>
            <a:r>
              <a:rPr lang="en-US" sz="2000" dirty="0"/>
              <a:t>Achieving a 24/7 HALE </a:t>
            </a:r>
            <a:r>
              <a:rPr lang="en-US" sz="2000" dirty="0" smtClean="0"/>
              <a:t>(High Altitude Long Endurance) UAV </a:t>
            </a:r>
            <a:r>
              <a:rPr lang="en-US" sz="2000" dirty="0"/>
              <a:t>Solar drone</a:t>
            </a:r>
          </a:p>
          <a:p>
            <a:pPr lvl="1"/>
            <a:r>
              <a:rPr lang="en-US" sz="2000" dirty="0"/>
              <a:t>Can be used for defense services to gather intel or to perform stealth reconnaissance</a:t>
            </a:r>
          </a:p>
          <a:p>
            <a:pPr lvl="1"/>
            <a:r>
              <a:rPr lang="en-US" sz="2000" dirty="0"/>
              <a:t>Can be used for agricultural GPS related studies to enhance water resource management</a:t>
            </a:r>
          </a:p>
          <a:p>
            <a:r>
              <a:rPr lang="en-US" sz="2000" dirty="0" smtClean="0"/>
              <a:t>Use of embedded actuators in wing of UAV to aid in the flight</a:t>
            </a:r>
          </a:p>
          <a:p>
            <a:pPr lvl="1"/>
            <a:r>
              <a:rPr lang="en-US" sz="2000" dirty="0" smtClean="0"/>
              <a:t>Solar </a:t>
            </a:r>
            <a:r>
              <a:rPr lang="en-US" sz="2000" dirty="0"/>
              <a:t>Panels are installed on the airfoils to power the aircraft using super capacitors to store and power the battery during the day time</a:t>
            </a:r>
          </a:p>
          <a:p>
            <a:pPr lvl="1"/>
            <a:r>
              <a:rPr lang="en-US" sz="2000" dirty="0"/>
              <a:t>Vibration based generators (embedded actuators) can be used to power the aircraft by utilizing the vibrational motion of the airfoil, those vibrations can be forced or unforced for e.g. buffeting or using shakers to induce controlled vibrations on the </a:t>
            </a:r>
            <a:r>
              <a:rPr lang="en-US" sz="2000" dirty="0" smtClean="0"/>
              <a:t>airfoil</a:t>
            </a:r>
          </a:p>
        </p:txBody>
      </p:sp>
      <p:sp>
        <p:nvSpPr>
          <p:cNvPr id="4" name="Slide Number Placeholder 3"/>
          <p:cNvSpPr>
            <a:spLocks noGrp="1"/>
          </p:cNvSpPr>
          <p:nvPr>
            <p:ph type="sldNum" sz="quarter" idx="12"/>
          </p:nvPr>
        </p:nvSpPr>
        <p:spPr/>
        <p:txBody>
          <a:bodyPr/>
          <a:lstStyle/>
          <a:p>
            <a:fld id="{DA1D7E3A-A08D-4716-835D-9803924013AD}" type="slidenum">
              <a:rPr lang="en-US" smtClean="0"/>
              <a:t>5</a:t>
            </a:fld>
            <a:endParaRPr lang="en-US" dirty="0"/>
          </a:p>
        </p:txBody>
      </p:sp>
    </p:spTree>
    <p:extLst>
      <p:ext uri="{BB962C8B-B14F-4D97-AF65-F5344CB8AC3E}">
        <p14:creationId xmlns:p14="http://schemas.microsoft.com/office/powerpoint/2010/main" val="2913372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828800"/>
            <a:ext cx="8229600" cy="4389120"/>
          </a:xfrm>
        </p:spPr>
        <p:txBody>
          <a:bodyPr>
            <a:normAutofit/>
          </a:bodyPr>
          <a:lstStyle/>
          <a:p>
            <a:r>
              <a:rPr lang="en-US" sz="2000" dirty="0"/>
              <a:t>UAV using solar cells assisted with embedded actuators (vibration generators) enabling 24/7 flight </a:t>
            </a:r>
            <a:r>
              <a:rPr lang="en-US" sz="2000" dirty="0" smtClean="0"/>
              <a:t>times</a:t>
            </a:r>
          </a:p>
          <a:p>
            <a:r>
              <a:rPr lang="en-US" sz="2000" dirty="0" smtClean="0"/>
              <a:t>The </a:t>
            </a:r>
            <a:r>
              <a:rPr lang="en-US" sz="2000" dirty="0"/>
              <a:t>vibration generators can be positioned inside the wing at various locations to be excited by gusts and control surface pulses to produce structural vibrations to produce power to the aircraft storage </a:t>
            </a:r>
            <a:r>
              <a:rPr lang="en-US" sz="2000" dirty="0" smtClean="0"/>
              <a:t>devices</a:t>
            </a:r>
          </a:p>
          <a:p>
            <a:r>
              <a:rPr lang="en-US" sz="2000" dirty="0" smtClean="0"/>
              <a:t>In </a:t>
            </a:r>
            <a:r>
              <a:rPr lang="en-US" sz="2000" dirty="0"/>
              <a:t>order to aid the further design of UAV with embedded actuators, a FEM based flutter analysis study has been carried out and is presented in this </a:t>
            </a:r>
            <a:r>
              <a:rPr lang="en-US" sz="2000" dirty="0" smtClean="0"/>
              <a:t>paper</a:t>
            </a:r>
          </a:p>
          <a:p>
            <a:pPr lvl="0"/>
            <a:r>
              <a:rPr lang="en-US" sz="2000" dirty="0" smtClean="0"/>
              <a:t>This current Mech Aero 2015 presentation refers to the work of</a:t>
            </a:r>
          </a:p>
          <a:p>
            <a:pPr lvl="1"/>
            <a:r>
              <a:rPr lang="en-US" sz="1800" dirty="0" smtClean="0"/>
              <a:t>Anderson et al., July 2015</a:t>
            </a:r>
          </a:p>
          <a:p>
            <a:pPr lvl="1"/>
            <a:r>
              <a:rPr lang="en-US" sz="1800" dirty="0" smtClean="0"/>
              <a:t>Singh</a:t>
            </a:r>
            <a:r>
              <a:rPr lang="en-US" sz="1800" dirty="0"/>
              <a:t>, </a:t>
            </a:r>
            <a:r>
              <a:rPr lang="en-US" sz="1800" dirty="0" smtClean="0"/>
              <a:t>et al. 2015</a:t>
            </a:r>
          </a:p>
          <a:p>
            <a:pPr lvl="1"/>
            <a:r>
              <a:rPr lang="en-US" sz="1800" dirty="0" smtClean="0"/>
              <a:t>Anderson et al. 2016</a:t>
            </a:r>
          </a:p>
          <a:p>
            <a:pPr lvl="1"/>
            <a:r>
              <a:rPr lang="en-US" sz="1800" dirty="0" smtClean="0"/>
              <a:t>Anderson et al. Sep. 2015</a:t>
            </a:r>
            <a:endParaRPr lang="en-US" sz="1800" dirty="0"/>
          </a:p>
          <a:p>
            <a:endParaRPr lang="en-US" sz="2000" dirty="0"/>
          </a:p>
        </p:txBody>
      </p:sp>
      <p:sp>
        <p:nvSpPr>
          <p:cNvPr id="4" name="Slide Number Placeholder 3"/>
          <p:cNvSpPr>
            <a:spLocks noGrp="1"/>
          </p:cNvSpPr>
          <p:nvPr>
            <p:ph type="sldNum" sz="quarter" idx="12"/>
          </p:nvPr>
        </p:nvSpPr>
        <p:spPr/>
        <p:txBody>
          <a:bodyPr/>
          <a:lstStyle/>
          <a:p>
            <a:fld id="{DA1D7E3A-A08D-4716-835D-9803924013AD}" type="slidenum">
              <a:rPr lang="en-US" smtClean="0"/>
              <a:t>6</a:t>
            </a:fld>
            <a:endParaRPr lang="en-US" dirty="0"/>
          </a:p>
        </p:txBody>
      </p:sp>
    </p:spTree>
    <p:extLst>
      <p:ext uri="{BB962C8B-B14F-4D97-AF65-F5344CB8AC3E}">
        <p14:creationId xmlns:p14="http://schemas.microsoft.com/office/powerpoint/2010/main" val="378865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Model Set-up</a:t>
            </a:r>
            <a:endParaRPr lang="en-US" dirty="0"/>
          </a:p>
        </p:txBody>
      </p:sp>
      <p:sp>
        <p:nvSpPr>
          <p:cNvPr id="3" name="Content Placeholder 2"/>
          <p:cNvSpPr>
            <a:spLocks noGrp="1"/>
          </p:cNvSpPr>
          <p:nvPr>
            <p:ph idx="1"/>
          </p:nvPr>
        </p:nvSpPr>
        <p:spPr>
          <a:xfrm>
            <a:off x="342900" y="1429512"/>
            <a:ext cx="8229600" cy="4389120"/>
          </a:xfrm>
        </p:spPr>
        <p:txBody>
          <a:bodyPr/>
          <a:lstStyle/>
          <a:p>
            <a:r>
              <a:rPr lang="en-US" dirty="0" smtClean="0"/>
              <a:t>Geometry and Mesh</a:t>
            </a:r>
            <a:endParaRPr lang="en-US" dirty="0"/>
          </a:p>
        </p:txBody>
      </p:sp>
      <p:pic>
        <p:nvPicPr>
          <p:cNvPr id="4" name="Picture 3" descr="dobbs project.jpg"/>
          <p:cNvPicPr/>
          <p:nvPr/>
        </p:nvPicPr>
        <p:blipFill rotWithShape="1">
          <a:blip r:embed="rId2" cstate="print"/>
          <a:srcRect l="12787" t="15825" r="9508"/>
          <a:stretch/>
        </p:blipFill>
        <p:spPr bwMode="auto">
          <a:xfrm>
            <a:off x="342900" y="2115312"/>
            <a:ext cx="3505200" cy="2743200"/>
          </a:xfrm>
          <a:prstGeom prst="rect">
            <a:avLst/>
          </a:prstGeom>
          <a:ln>
            <a:noFill/>
          </a:ln>
          <a:extLst>
            <a:ext uri="{53640926-AAD7-44D8-BBD7-CCE9431645EC}">
              <a14:shadowObscured xmlns:a14="http://schemas.microsoft.com/office/drawing/2010/main"/>
            </a:ext>
          </a:ex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40343" b="18884"/>
          <a:stretch/>
        </p:blipFill>
        <p:spPr>
          <a:xfrm>
            <a:off x="4267200" y="381000"/>
            <a:ext cx="4876800" cy="65670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45526" b="9572"/>
          <a:stretch/>
        </p:blipFill>
        <p:spPr>
          <a:xfrm>
            <a:off x="4229100" y="1200912"/>
            <a:ext cx="4876800" cy="723209"/>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495300" y="5087112"/>
            <a:ext cx="2819400" cy="979228"/>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3581400" y="4953000"/>
            <a:ext cx="2209800" cy="1219200"/>
          </a:xfrm>
          <a:prstGeom prst="rect">
            <a:avLst/>
          </a:prstGeom>
        </p:spPr>
      </p:pic>
      <p:pic>
        <p:nvPicPr>
          <p:cNvPr id="10" name="Picture 9"/>
          <p:cNvPicPr/>
          <p:nvPr/>
        </p:nvPicPr>
        <p:blipFill rotWithShape="1">
          <a:blip r:embed="rId7" cstate="print">
            <a:extLst>
              <a:ext uri="{28A0092B-C50C-407E-A947-70E740481C1C}">
                <a14:useLocalDpi xmlns:a14="http://schemas.microsoft.com/office/drawing/2010/main" val="0"/>
              </a:ext>
            </a:extLst>
          </a:blip>
          <a:srcRect l="-9752" t="-354" r="25116" b="18307"/>
          <a:stretch/>
        </p:blipFill>
        <p:spPr>
          <a:xfrm>
            <a:off x="5867400" y="4648200"/>
            <a:ext cx="2663536" cy="1603629"/>
          </a:xfrm>
          <a:prstGeom prst="rect">
            <a:avLst/>
          </a:prstGeom>
        </p:spPr>
      </p:pic>
      <p:sp>
        <p:nvSpPr>
          <p:cNvPr id="11" name="Slide Number Placeholder 10"/>
          <p:cNvSpPr>
            <a:spLocks noGrp="1"/>
          </p:cNvSpPr>
          <p:nvPr>
            <p:ph type="sldNum" sz="quarter" idx="12"/>
          </p:nvPr>
        </p:nvSpPr>
        <p:spPr/>
        <p:txBody>
          <a:bodyPr/>
          <a:lstStyle/>
          <a:p>
            <a:fld id="{DA1D7E3A-A08D-4716-835D-9803924013AD}" type="slidenum">
              <a:rPr lang="en-US" smtClean="0"/>
              <a:t>7</a:t>
            </a:fld>
            <a:endParaRPr lang="en-US" dirty="0"/>
          </a:p>
        </p:txBody>
      </p:sp>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4762500" y="2039112"/>
            <a:ext cx="3628390" cy="2486025"/>
          </a:xfrm>
          <a:prstGeom prst="rect">
            <a:avLst/>
          </a:prstGeom>
        </p:spPr>
      </p:pic>
      <p:sp>
        <p:nvSpPr>
          <p:cNvPr id="13" name="TextBox 12"/>
          <p:cNvSpPr txBox="1"/>
          <p:nvPr/>
        </p:nvSpPr>
        <p:spPr>
          <a:xfrm>
            <a:off x="5715000" y="1981200"/>
            <a:ext cx="2667000" cy="830997"/>
          </a:xfrm>
          <a:prstGeom prst="rect">
            <a:avLst/>
          </a:prstGeom>
          <a:noFill/>
        </p:spPr>
        <p:txBody>
          <a:bodyPr wrap="square" rtlCol="0">
            <a:spAutoFit/>
          </a:bodyPr>
          <a:lstStyle/>
          <a:p>
            <a:pPr algn="r"/>
            <a:r>
              <a:rPr lang="en-US" sz="1600" dirty="0" smtClean="0"/>
              <a:t>UAV Wing span = 10 ft</a:t>
            </a:r>
          </a:p>
          <a:p>
            <a:pPr algn="r"/>
            <a:r>
              <a:rPr lang="en-US" sz="1600" dirty="0" smtClean="0"/>
              <a:t>100K Tet elements, </a:t>
            </a:r>
          </a:p>
          <a:p>
            <a:pPr algn="r"/>
            <a:r>
              <a:rPr lang="en-US" sz="1600" dirty="0" smtClean="0"/>
              <a:t>Min. Size 12 mm</a:t>
            </a:r>
          </a:p>
        </p:txBody>
      </p:sp>
      <p:sp>
        <p:nvSpPr>
          <p:cNvPr id="14" name="TextBox 13"/>
          <p:cNvSpPr txBox="1"/>
          <p:nvPr/>
        </p:nvSpPr>
        <p:spPr>
          <a:xfrm>
            <a:off x="495300" y="5087112"/>
            <a:ext cx="2209800" cy="369332"/>
          </a:xfrm>
          <a:prstGeom prst="rect">
            <a:avLst/>
          </a:prstGeom>
          <a:noFill/>
        </p:spPr>
        <p:txBody>
          <a:bodyPr wrap="square" rtlCol="0">
            <a:spAutoFit/>
          </a:bodyPr>
          <a:lstStyle/>
          <a:p>
            <a:r>
              <a:rPr lang="en-US" dirty="0" smtClean="0"/>
              <a:t>Elevator</a:t>
            </a:r>
            <a:endParaRPr lang="en-US" dirty="0"/>
          </a:p>
        </p:txBody>
      </p:sp>
      <p:sp>
        <p:nvSpPr>
          <p:cNvPr id="15" name="TextBox 14"/>
          <p:cNvSpPr txBox="1"/>
          <p:nvPr/>
        </p:nvSpPr>
        <p:spPr>
          <a:xfrm>
            <a:off x="3581400" y="4953000"/>
            <a:ext cx="1295400" cy="369332"/>
          </a:xfrm>
          <a:prstGeom prst="rect">
            <a:avLst/>
          </a:prstGeom>
          <a:noFill/>
        </p:spPr>
        <p:txBody>
          <a:bodyPr wrap="square" rtlCol="0">
            <a:spAutoFit/>
          </a:bodyPr>
          <a:lstStyle/>
          <a:p>
            <a:r>
              <a:rPr lang="en-US" dirty="0" smtClean="0"/>
              <a:t>Rudder</a:t>
            </a:r>
            <a:endParaRPr lang="en-US" dirty="0"/>
          </a:p>
        </p:txBody>
      </p:sp>
      <p:sp>
        <p:nvSpPr>
          <p:cNvPr id="16" name="TextBox 15"/>
          <p:cNvSpPr txBox="1"/>
          <p:nvPr/>
        </p:nvSpPr>
        <p:spPr>
          <a:xfrm>
            <a:off x="6896100" y="4629912"/>
            <a:ext cx="1676400" cy="584775"/>
          </a:xfrm>
          <a:prstGeom prst="rect">
            <a:avLst/>
          </a:prstGeom>
          <a:noFill/>
        </p:spPr>
        <p:txBody>
          <a:bodyPr wrap="square" rtlCol="0">
            <a:spAutoFit/>
          </a:bodyPr>
          <a:lstStyle/>
          <a:p>
            <a:pPr algn="r"/>
            <a:r>
              <a:rPr lang="en-US" sz="1600" dirty="0" smtClean="0"/>
              <a:t>Flutter Analysis Geometry</a:t>
            </a:r>
            <a:endParaRPr lang="en-US" sz="1600" dirty="0"/>
          </a:p>
        </p:txBody>
      </p:sp>
      <p:sp>
        <p:nvSpPr>
          <p:cNvPr id="17" name="TextBox 16"/>
          <p:cNvSpPr txBox="1"/>
          <p:nvPr/>
        </p:nvSpPr>
        <p:spPr>
          <a:xfrm>
            <a:off x="5448300" y="1200912"/>
            <a:ext cx="3581400" cy="369332"/>
          </a:xfrm>
          <a:prstGeom prst="rect">
            <a:avLst/>
          </a:prstGeom>
          <a:noFill/>
        </p:spPr>
        <p:txBody>
          <a:bodyPr wrap="square" rtlCol="0">
            <a:spAutoFit/>
          </a:bodyPr>
          <a:lstStyle/>
          <a:p>
            <a:r>
              <a:rPr lang="en-US" dirty="0" smtClean="0"/>
              <a:t>ANSYS wing geometry</a:t>
            </a:r>
            <a:endParaRPr lang="en-US" dirty="0"/>
          </a:p>
        </p:txBody>
      </p:sp>
      <p:sp>
        <p:nvSpPr>
          <p:cNvPr id="18" name="TextBox 17"/>
          <p:cNvSpPr txBox="1"/>
          <p:nvPr/>
        </p:nvSpPr>
        <p:spPr>
          <a:xfrm>
            <a:off x="914400" y="4572000"/>
            <a:ext cx="3048000" cy="381000"/>
          </a:xfrm>
          <a:prstGeom prst="rect">
            <a:avLst/>
          </a:prstGeom>
          <a:noFill/>
        </p:spPr>
        <p:txBody>
          <a:bodyPr wrap="square" rtlCol="0">
            <a:spAutoFit/>
          </a:bodyPr>
          <a:lstStyle/>
          <a:p>
            <a:r>
              <a:rPr lang="en-US" dirty="0" smtClean="0">
                <a:solidFill>
                  <a:schemeClr val="bg1"/>
                </a:solidFill>
              </a:rPr>
              <a:t>UAV &amp; undergraduate team</a:t>
            </a:r>
            <a:endParaRPr lang="en-US" dirty="0">
              <a:solidFill>
                <a:schemeClr val="bg1"/>
              </a:solidFill>
            </a:endParaRPr>
          </a:p>
        </p:txBody>
      </p:sp>
    </p:spTree>
    <p:extLst>
      <p:ext uri="{BB962C8B-B14F-4D97-AF65-F5344CB8AC3E}">
        <p14:creationId xmlns:p14="http://schemas.microsoft.com/office/powerpoint/2010/main" val="270762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Vibration Analysis</a:t>
            </a:r>
            <a:endParaRPr lang="en-US" dirty="0"/>
          </a:p>
        </p:txBody>
      </p:sp>
      <p:sp>
        <p:nvSpPr>
          <p:cNvPr id="3" name="Content Placeholder 2"/>
          <p:cNvSpPr>
            <a:spLocks noGrp="1"/>
          </p:cNvSpPr>
          <p:nvPr>
            <p:ph idx="1"/>
          </p:nvPr>
        </p:nvSpPr>
        <p:spPr/>
        <p:txBody>
          <a:bodyPr/>
          <a:lstStyle/>
          <a:p>
            <a:r>
              <a:rPr lang="en-US" dirty="0" smtClean="0"/>
              <a:t>                         Model Set-up</a:t>
            </a:r>
          </a:p>
          <a:p>
            <a:endParaRPr lang="en-US" dirty="0"/>
          </a:p>
        </p:txBody>
      </p:sp>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b="12173"/>
          <a:stretch/>
        </p:blipFill>
        <p:spPr>
          <a:xfrm>
            <a:off x="1066800" y="4191000"/>
            <a:ext cx="6348413" cy="1828800"/>
          </a:xfrm>
          <a:prstGeom prst="rect">
            <a:avLst/>
          </a:prstGeom>
        </p:spPr>
      </p:pic>
      <p:sp>
        <p:nvSpPr>
          <p:cNvPr id="5" name="Slide Number Placeholder 4"/>
          <p:cNvSpPr>
            <a:spLocks noGrp="1"/>
          </p:cNvSpPr>
          <p:nvPr>
            <p:ph type="sldNum" sz="quarter" idx="12"/>
          </p:nvPr>
        </p:nvSpPr>
        <p:spPr/>
        <p:txBody>
          <a:bodyPr/>
          <a:lstStyle/>
          <a:p>
            <a:fld id="{DA1D7E3A-A08D-4716-835D-9803924013AD}" type="slidenum">
              <a:rPr lang="en-US" smtClean="0"/>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05000"/>
            <a:ext cx="1905000" cy="542993"/>
          </a:xfrm>
          <a:prstGeom prst="rect">
            <a:avLst/>
          </a:prstGeom>
        </p:spPr>
      </p:pic>
      <p:pic>
        <p:nvPicPr>
          <p:cNvPr id="7" name="Content Placeholder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81000" y="2667000"/>
            <a:ext cx="5181600" cy="1371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2590800"/>
            <a:ext cx="2838450" cy="1575020"/>
          </a:xfrm>
          <a:prstGeom prst="rect">
            <a:avLst/>
          </a:prstGeom>
        </p:spPr>
      </p:pic>
    </p:spTree>
    <p:extLst>
      <p:ext uri="{BB962C8B-B14F-4D97-AF65-F5344CB8AC3E}">
        <p14:creationId xmlns:p14="http://schemas.microsoft.com/office/powerpoint/2010/main" val="263356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Free Vibration Analysis</a:t>
            </a:r>
          </a:p>
        </p:txBody>
      </p:sp>
      <p:sp>
        <p:nvSpPr>
          <p:cNvPr id="4" name="Slide Number Placeholder 3"/>
          <p:cNvSpPr>
            <a:spLocks noGrp="1"/>
          </p:cNvSpPr>
          <p:nvPr>
            <p:ph type="sldNum" sz="quarter" idx="12"/>
          </p:nvPr>
        </p:nvSpPr>
        <p:spPr>
          <a:xfrm>
            <a:off x="7924800" y="5899150"/>
            <a:ext cx="762000" cy="365125"/>
          </a:xfrm>
        </p:spPr>
        <p:txBody>
          <a:bodyPr/>
          <a:lstStyle/>
          <a:p>
            <a:fld id="{DA1D7E3A-A08D-4716-835D-9803924013AD}" type="slidenum">
              <a:rPr lang="en-US" smtClean="0"/>
              <a:t>9</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t="12712"/>
          <a:stretch>
            <a:fillRect/>
          </a:stretch>
        </p:blipFill>
        <p:spPr>
          <a:xfrm>
            <a:off x="609600" y="1295400"/>
            <a:ext cx="3200400" cy="1752600"/>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35489" t="17465" r="1577" b="27740"/>
          <a:stretch/>
        </p:blipFill>
        <p:spPr bwMode="auto">
          <a:xfrm>
            <a:off x="533400" y="3124200"/>
            <a:ext cx="3276600" cy="1447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4" cstate="print">
            <a:extLst>
              <a:ext uri="{28A0092B-C50C-407E-A947-70E740481C1C}">
                <a14:useLocalDpi xmlns:a14="http://schemas.microsoft.com/office/drawing/2010/main" val="0"/>
              </a:ext>
            </a:extLst>
          </a:blip>
          <a:srcRect t="18301"/>
          <a:stretch>
            <a:fillRect/>
          </a:stretch>
        </p:blipFill>
        <p:spPr>
          <a:xfrm>
            <a:off x="533400" y="4648200"/>
            <a:ext cx="3352800" cy="1447800"/>
          </a:xfrm>
          <a:prstGeom prst="rect">
            <a:avLst/>
          </a:prstGeom>
        </p:spPr>
      </p:pic>
      <p:pic>
        <p:nvPicPr>
          <p:cNvPr id="8" name="Picture 7"/>
          <p:cNvPicPr/>
          <p:nvPr/>
        </p:nvPicPr>
        <p:blipFill rotWithShape="1">
          <a:blip r:embed="rId5" cstate="print">
            <a:extLst>
              <a:ext uri="{28A0092B-C50C-407E-A947-70E740481C1C}">
                <a14:useLocalDpi xmlns:a14="http://schemas.microsoft.com/office/drawing/2010/main" val="0"/>
              </a:ext>
            </a:extLst>
          </a:blip>
          <a:srcRect b="19600"/>
          <a:stretch/>
        </p:blipFill>
        <p:spPr bwMode="auto">
          <a:xfrm>
            <a:off x="4800600" y="1371600"/>
            <a:ext cx="3657600" cy="1371600"/>
          </a:xfrm>
          <a:prstGeom prst="rect">
            <a:avLst/>
          </a:prstGeom>
          <a:ln>
            <a:noFill/>
          </a:ln>
          <a:extLst>
            <a:ext uri="{53640926-AAD7-44D8-BBD7-CCE9431645EC}">
              <a14:shadowObscured xmlns:a14="http://schemas.microsoft.com/office/drawing/2010/main"/>
            </a:ext>
          </a:extLst>
        </p:spPr>
      </p:pic>
      <p:pic>
        <p:nvPicPr>
          <p:cNvPr id="9" name="Content Placeholder 8"/>
          <p:cNvPicPr>
            <a:picLocks noGrp="1"/>
          </p:cNvPicPr>
          <p:nvPr>
            <p:ph idx="1"/>
          </p:nvPr>
        </p:nvPicPr>
        <p:blipFill rotWithShape="1">
          <a:blip r:embed="rId6" cstate="print">
            <a:extLst>
              <a:ext uri="{28A0092B-C50C-407E-A947-70E740481C1C}">
                <a14:useLocalDpi xmlns:a14="http://schemas.microsoft.com/office/drawing/2010/main" val="0"/>
              </a:ext>
            </a:extLst>
          </a:blip>
          <a:srcRect l="34821" t="19437" b="32895"/>
          <a:stretch/>
        </p:blipFill>
        <p:spPr bwMode="auto">
          <a:xfrm>
            <a:off x="4800600" y="2895600"/>
            <a:ext cx="3505200" cy="16764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7" cstate="print">
            <a:extLst>
              <a:ext uri="{28A0092B-C50C-407E-A947-70E740481C1C}">
                <a14:useLocalDpi xmlns:a14="http://schemas.microsoft.com/office/drawing/2010/main" val="0"/>
              </a:ext>
            </a:extLst>
          </a:blip>
          <a:srcRect l="22024" t="26454" r="1042" b="25773"/>
          <a:stretch/>
        </p:blipFill>
        <p:spPr bwMode="auto">
          <a:xfrm>
            <a:off x="4800600" y="4648200"/>
            <a:ext cx="3505200" cy="1524000"/>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4800600" y="4648200"/>
            <a:ext cx="2590800" cy="830997"/>
          </a:xfrm>
          <a:prstGeom prst="rect">
            <a:avLst/>
          </a:prstGeom>
          <a:noFill/>
        </p:spPr>
        <p:txBody>
          <a:bodyPr wrap="square" rtlCol="0">
            <a:spAutoFit/>
          </a:bodyPr>
          <a:lstStyle/>
          <a:p>
            <a:r>
              <a:rPr lang="en-US" sz="1600" dirty="0" smtClean="0"/>
              <a:t>2</a:t>
            </a:r>
            <a:r>
              <a:rPr lang="en-US" sz="1600" baseline="30000" dirty="0" smtClean="0"/>
              <a:t>nd </a:t>
            </a:r>
            <a:r>
              <a:rPr lang="en-US" sz="1600" dirty="0" smtClean="0"/>
              <a:t>bending </a:t>
            </a:r>
            <a:r>
              <a:rPr lang="en-US" sz="1600" dirty="0"/>
              <a:t>mode shape with lumped mass at location </a:t>
            </a:r>
            <a:r>
              <a:rPr lang="en-US" sz="1600" dirty="0" smtClean="0"/>
              <a:t>2, 16.62 Hz</a:t>
            </a:r>
            <a:endParaRPr lang="en-US" sz="1600" dirty="0"/>
          </a:p>
        </p:txBody>
      </p:sp>
      <p:sp>
        <p:nvSpPr>
          <p:cNvPr id="13" name="TextBox 12"/>
          <p:cNvSpPr txBox="1"/>
          <p:nvPr/>
        </p:nvSpPr>
        <p:spPr>
          <a:xfrm>
            <a:off x="5867400" y="2895600"/>
            <a:ext cx="2438400" cy="830997"/>
          </a:xfrm>
          <a:prstGeom prst="rect">
            <a:avLst/>
          </a:prstGeom>
          <a:noFill/>
        </p:spPr>
        <p:txBody>
          <a:bodyPr wrap="square" rtlCol="0">
            <a:spAutoFit/>
          </a:bodyPr>
          <a:lstStyle/>
          <a:p>
            <a:pPr algn="r"/>
            <a:r>
              <a:rPr lang="en-US" sz="1600" dirty="0"/>
              <a:t>2</a:t>
            </a:r>
            <a:r>
              <a:rPr lang="en-US" sz="1600" baseline="30000" dirty="0"/>
              <a:t>nd</a:t>
            </a:r>
            <a:r>
              <a:rPr lang="en-US" sz="1600" dirty="0"/>
              <a:t>  bending mode shape with lumped mass at </a:t>
            </a:r>
            <a:r>
              <a:rPr lang="en-US" sz="1600" dirty="0" smtClean="0"/>
              <a:t>location 1, 16.73 Hz</a:t>
            </a:r>
            <a:endParaRPr lang="en-US" sz="1600" dirty="0"/>
          </a:p>
        </p:txBody>
      </p:sp>
      <p:sp>
        <p:nvSpPr>
          <p:cNvPr id="14" name="TextBox 13"/>
          <p:cNvSpPr txBox="1"/>
          <p:nvPr/>
        </p:nvSpPr>
        <p:spPr>
          <a:xfrm>
            <a:off x="4876800" y="1371600"/>
            <a:ext cx="2209800" cy="830997"/>
          </a:xfrm>
          <a:prstGeom prst="rect">
            <a:avLst/>
          </a:prstGeom>
          <a:noFill/>
        </p:spPr>
        <p:txBody>
          <a:bodyPr wrap="square" rtlCol="0">
            <a:spAutoFit/>
          </a:bodyPr>
          <a:lstStyle/>
          <a:p>
            <a:r>
              <a:rPr lang="en-US" sz="1600" dirty="0"/>
              <a:t>2</a:t>
            </a:r>
            <a:r>
              <a:rPr lang="en-US" sz="1600" baseline="30000" dirty="0"/>
              <a:t>nd</a:t>
            </a:r>
            <a:r>
              <a:rPr lang="en-US" sz="1600" dirty="0"/>
              <a:t> </a:t>
            </a:r>
            <a:r>
              <a:rPr lang="en-US" sz="1600" dirty="0" smtClean="0"/>
              <a:t>bending </a:t>
            </a:r>
            <a:r>
              <a:rPr lang="en-US" sz="1600" dirty="0"/>
              <a:t>mode shape without lumped </a:t>
            </a:r>
            <a:r>
              <a:rPr lang="en-US" sz="1600" dirty="0" smtClean="0"/>
              <a:t>mass, 17.72 Hz</a:t>
            </a:r>
            <a:endParaRPr lang="en-US" sz="1600" dirty="0"/>
          </a:p>
        </p:txBody>
      </p:sp>
      <p:sp>
        <p:nvSpPr>
          <p:cNvPr id="15" name="TextBox 14"/>
          <p:cNvSpPr txBox="1"/>
          <p:nvPr/>
        </p:nvSpPr>
        <p:spPr>
          <a:xfrm>
            <a:off x="1447800" y="4572000"/>
            <a:ext cx="2438400" cy="830997"/>
          </a:xfrm>
          <a:prstGeom prst="rect">
            <a:avLst/>
          </a:prstGeom>
          <a:noFill/>
        </p:spPr>
        <p:txBody>
          <a:bodyPr wrap="square" rtlCol="0">
            <a:spAutoFit/>
          </a:bodyPr>
          <a:lstStyle/>
          <a:p>
            <a:pPr algn="r"/>
            <a:r>
              <a:rPr lang="en-US" sz="1600" dirty="0"/>
              <a:t>Bending mode shape with lumped </a:t>
            </a:r>
            <a:r>
              <a:rPr lang="en-US" sz="1600" dirty="0" smtClean="0"/>
              <a:t>mass at location 2, 16.62 Hz</a:t>
            </a:r>
            <a:endParaRPr lang="en-US" sz="1600" dirty="0"/>
          </a:p>
        </p:txBody>
      </p:sp>
      <p:sp>
        <p:nvSpPr>
          <p:cNvPr id="16" name="TextBox 15"/>
          <p:cNvSpPr txBox="1"/>
          <p:nvPr/>
        </p:nvSpPr>
        <p:spPr>
          <a:xfrm>
            <a:off x="1447800" y="3048000"/>
            <a:ext cx="2438400" cy="1077218"/>
          </a:xfrm>
          <a:prstGeom prst="rect">
            <a:avLst/>
          </a:prstGeom>
          <a:noFill/>
        </p:spPr>
        <p:txBody>
          <a:bodyPr wrap="square" rtlCol="0">
            <a:spAutoFit/>
          </a:bodyPr>
          <a:lstStyle/>
          <a:p>
            <a:pPr algn="r"/>
            <a:r>
              <a:rPr lang="en-US" sz="1600" dirty="0"/>
              <a:t>1st Bending mode shape with lumped mass at location </a:t>
            </a:r>
            <a:r>
              <a:rPr lang="en-US" sz="1600" dirty="0" smtClean="0"/>
              <a:t>1,</a:t>
            </a:r>
          </a:p>
          <a:p>
            <a:pPr algn="r"/>
            <a:r>
              <a:rPr lang="en-US" sz="1600" dirty="0" smtClean="0"/>
              <a:t>16.73 Hz </a:t>
            </a:r>
            <a:endParaRPr lang="en-US" sz="1600" dirty="0"/>
          </a:p>
        </p:txBody>
      </p:sp>
      <p:sp>
        <p:nvSpPr>
          <p:cNvPr id="17" name="TextBox 16"/>
          <p:cNvSpPr txBox="1"/>
          <p:nvPr/>
        </p:nvSpPr>
        <p:spPr>
          <a:xfrm>
            <a:off x="609600" y="1371600"/>
            <a:ext cx="2362200" cy="584775"/>
          </a:xfrm>
          <a:prstGeom prst="rect">
            <a:avLst/>
          </a:prstGeom>
          <a:noFill/>
        </p:spPr>
        <p:txBody>
          <a:bodyPr wrap="square" rtlCol="0">
            <a:spAutoFit/>
          </a:bodyPr>
          <a:lstStyle/>
          <a:p>
            <a:r>
              <a:rPr lang="en-US" sz="1600" dirty="0"/>
              <a:t>Bending mode for free </a:t>
            </a:r>
            <a:r>
              <a:rPr lang="en-US" sz="1600" dirty="0" smtClean="0"/>
              <a:t>vibration, 6 Hz</a:t>
            </a:r>
            <a:endParaRPr lang="en-US" sz="1600" dirty="0"/>
          </a:p>
        </p:txBody>
      </p:sp>
    </p:spTree>
    <p:extLst>
      <p:ext uri="{BB962C8B-B14F-4D97-AF65-F5344CB8AC3E}">
        <p14:creationId xmlns:p14="http://schemas.microsoft.com/office/powerpoint/2010/main" val="2779488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TotalTime>
  <Words>1516</Words>
  <Application>Microsoft Office PowerPoint</Application>
  <PresentationFormat>On-screen Show (4:3)</PresentationFormat>
  <Paragraphs>230</Paragraphs>
  <Slides>32</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Flow</vt:lpstr>
      <vt:lpstr>13_一般</vt:lpstr>
      <vt:lpstr>Equation</vt:lpstr>
      <vt:lpstr>About OMICS Group</vt:lpstr>
      <vt:lpstr>About OMICS Group Conferences</vt:lpstr>
      <vt:lpstr>FSI &amp; Flutter Analysis of a Solar Powered HALE UAV</vt:lpstr>
      <vt:lpstr>Introduction</vt:lpstr>
      <vt:lpstr>Problem Statement</vt:lpstr>
      <vt:lpstr>Problem Statement</vt:lpstr>
      <vt:lpstr>Model Set-up</vt:lpstr>
      <vt:lpstr>Free Vibration Analysis</vt:lpstr>
      <vt:lpstr>Free Vibration Analysis</vt:lpstr>
      <vt:lpstr>Free Vibration Analysis</vt:lpstr>
      <vt:lpstr>Forced Vibration Analysis</vt:lpstr>
      <vt:lpstr>Forced Vibration Analysis</vt:lpstr>
      <vt:lpstr>Forced Vibration Analysis</vt:lpstr>
      <vt:lpstr>Forced Vibration Analysis</vt:lpstr>
      <vt:lpstr>Fluid Structure Interaction (FSI) Analysis</vt:lpstr>
      <vt:lpstr>FSI Analysis</vt:lpstr>
      <vt:lpstr>FSI Analysis</vt:lpstr>
      <vt:lpstr>FSI Analysis</vt:lpstr>
      <vt:lpstr>FSI Analysis</vt:lpstr>
      <vt:lpstr>Flutter Analysis</vt:lpstr>
      <vt:lpstr>Flutter Analysis</vt:lpstr>
      <vt:lpstr>Flutter Analysis</vt:lpstr>
      <vt:lpstr>Flutter Analysis </vt:lpstr>
      <vt:lpstr>Flutter Analysis</vt:lpstr>
      <vt:lpstr>Flutter Analysis</vt:lpstr>
      <vt:lpstr>Flutter Analysis</vt:lpstr>
      <vt:lpstr>Flutter Analysis</vt:lpstr>
      <vt:lpstr>Flutter Analysis</vt:lpstr>
      <vt:lpstr>Flutter Analysis Results Summary</vt:lpstr>
      <vt:lpstr>Conclusions</vt:lpstr>
      <vt:lpstr>Future Work</vt:lpstr>
      <vt:lpstr>References</vt:lpstr>
    </vt:vector>
  </TitlesOfParts>
  <Company>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FSI of a Solar Powered HALE UVS</dc:title>
  <dc:creator>Anderson, Kevin R</dc:creator>
  <cp:lastModifiedBy>valentina</cp:lastModifiedBy>
  <cp:revision>29</cp:revision>
  <dcterms:created xsi:type="dcterms:W3CDTF">2015-10-04T01:52:26Z</dcterms:created>
  <dcterms:modified xsi:type="dcterms:W3CDTF">2015-10-14T10:07:36Z</dcterms:modified>
</cp:coreProperties>
</file>