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6" r:id="rId2"/>
    <p:sldMasterId id="2147483678" r:id="rId3"/>
    <p:sldMasterId id="2147483691" r:id="rId4"/>
    <p:sldMasterId id="2147483704" r:id="rId5"/>
    <p:sldMasterId id="2147483716" r:id="rId6"/>
    <p:sldMasterId id="2147483728" r:id="rId7"/>
    <p:sldMasterId id="2147483740" r:id="rId8"/>
    <p:sldMasterId id="2147483752" r:id="rId9"/>
  </p:sldMasterIdLst>
  <p:notesMasterIdLst>
    <p:notesMasterId r:id="rId51"/>
  </p:notesMasterIdLst>
  <p:sldIdLst>
    <p:sldId id="706" r:id="rId10"/>
    <p:sldId id="812" r:id="rId11"/>
    <p:sldId id="810" r:id="rId12"/>
    <p:sldId id="784" r:id="rId13"/>
    <p:sldId id="774" r:id="rId14"/>
    <p:sldId id="833" r:id="rId15"/>
    <p:sldId id="834" r:id="rId16"/>
    <p:sldId id="748" r:id="rId17"/>
    <p:sldId id="716" r:id="rId18"/>
    <p:sldId id="717" r:id="rId19"/>
    <p:sldId id="719" r:id="rId20"/>
    <p:sldId id="835" r:id="rId21"/>
    <p:sldId id="836" r:id="rId22"/>
    <p:sldId id="837" r:id="rId23"/>
    <p:sldId id="838" r:id="rId24"/>
    <p:sldId id="839" r:id="rId25"/>
    <p:sldId id="840" r:id="rId26"/>
    <p:sldId id="841" r:id="rId27"/>
    <p:sldId id="842" r:id="rId28"/>
    <p:sldId id="843" r:id="rId29"/>
    <p:sldId id="844" r:id="rId30"/>
    <p:sldId id="845" r:id="rId31"/>
    <p:sldId id="804" r:id="rId32"/>
    <p:sldId id="818" r:id="rId33"/>
    <p:sldId id="819" r:id="rId34"/>
    <p:sldId id="820" r:id="rId35"/>
    <p:sldId id="821" r:id="rId36"/>
    <p:sldId id="822" r:id="rId37"/>
    <p:sldId id="823" r:id="rId38"/>
    <p:sldId id="824" r:id="rId39"/>
    <p:sldId id="825" r:id="rId40"/>
    <p:sldId id="826" r:id="rId41"/>
    <p:sldId id="827" r:id="rId42"/>
    <p:sldId id="829" r:id="rId43"/>
    <p:sldId id="828" r:id="rId44"/>
    <p:sldId id="814" r:id="rId45"/>
    <p:sldId id="763" r:id="rId46"/>
    <p:sldId id="702" r:id="rId47"/>
    <p:sldId id="830" r:id="rId48"/>
    <p:sldId id="831" r:id="rId49"/>
    <p:sldId id="832" r:id="rId50"/>
  </p:sldIdLst>
  <p:sldSz cx="9144000" cy="6858000" type="screen4x3"/>
  <p:notesSz cx="6858000" cy="9144000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b="1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b="1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b="1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b="1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69"/>
    <a:srgbClr val="00FFFF"/>
    <a:srgbClr val="FFFF00"/>
    <a:srgbClr val="00FF80"/>
    <a:srgbClr val="6666FF"/>
    <a:srgbClr val="FF0080"/>
    <a:srgbClr val="FF00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inimized" preferSingleView="1">
    <p:restoredLeft sz="10244" autoAdjust="0"/>
    <p:restoredTop sz="90929"/>
  </p:normalViewPr>
  <p:slideViewPr>
    <p:cSldViewPr>
      <p:cViewPr>
        <p:scale>
          <a:sx n="60" d="100"/>
          <a:sy n="60" d="100"/>
        </p:scale>
        <p:origin x="-246" y="-96"/>
      </p:cViewPr>
      <p:guideLst>
        <p:guide orient="horz" pos="3929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3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021D00-E23C-634C-B6DA-20EAC259E8D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1004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CCF9B-3E5E-4E4F-9BD1-B7A575EC66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004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7A27C-1D69-0741-A8D7-0E37963D0467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0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Here shows the effects of metal precursor in hydrosilylation reaction.</a:t>
            </a:r>
          </a:p>
          <a:p>
            <a:r>
              <a:rPr lang="en-US" altLang="ja-JP"/>
              <a:t>Rhodium chloride ethylene complex shows the best catalytic activity.</a:t>
            </a:r>
          </a:p>
          <a:p>
            <a:r>
              <a:rPr lang="en-US" altLang="ja-JP"/>
              <a:t>Monovalent rhodium complexes except for cation complex afford better catalytic activity than other rhodium species.</a:t>
            </a:r>
          </a:p>
          <a:p>
            <a:r>
              <a:rPr lang="en-US" altLang="ja-JP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A62AC-AE2B-3445-8F09-58052785923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Here shows the effects of metal precursor in hydrosilylation reaction.</a:t>
            </a:r>
          </a:p>
          <a:p>
            <a:r>
              <a:rPr lang="en-US" altLang="ja-JP"/>
              <a:t>Rhodium chloride ethylene complex shows the best catalytic activity.</a:t>
            </a:r>
          </a:p>
          <a:p>
            <a:r>
              <a:rPr lang="en-US" altLang="ja-JP"/>
              <a:t>Monovalent rhodium complexes except for cation complex afford better catalytic activity than other rhodium species.</a:t>
            </a:r>
          </a:p>
          <a:p>
            <a:r>
              <a:rPr lang="en-US" altLang="ja-JP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50925-F291-4F44-B188-00009BFE16C7}" type="slidenum">
              <a:rPr lang="en-US" altLang="ja-JP">
                <a:solidFill>
                  <a:prstClr val="black"/>
                </a:solidFill>
              </a:rPr>
              <a:pPr/>
              <a:t>13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0CF94-DB47-3746-A9C1-CA8055F940B2}" type="slidenum">
              <a:rPr lang="en-US" altLang="ja-JP">
                <a:solidFill>
                  <a:prstClr val="black"/>
                </a:solidFill>
              </a:rPr>
              <a:pPr/>
              <a:t>14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35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C3997-FD69-5746-A94F-699B1F7BC7C0}" type="slidenum">
              <a:rPr lang="en-US" altLang="ja-JP">
                <a:solidFill>
                  <a:prstClr val="black"/>
                </a:solidFill>
              </a:rPr>
              <a:pPr/>
              <a:t>15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6A2C0-7E9B-6E4E-9BBB-C8DCD4EBDE0A}" type="slidenum">
              <a:rPr lang="en-US" altLang="ja-JP">
                <a:solidFill>
                  <a:prstClr val="black"/>
                </a:solidFill>
              </a:rPr>
              <a:pPr/>
              <a:t>16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471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14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40C64-4CCC-1648-8EA6-AF9194F78556}" type="slidenum">
              <a:rPr lang="en-US" altLang="ja-JP">
                <a:solidFill>
                  <a:prstClr val="black"/>
                </a:solidFill>
              </a:rPr>
              <a:pPr/>
              <a:t>17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473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35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912BB-FA19-8442-974D-B797753BAF42}" type="slidenum">
              <a:rPr lang="en-US" altLang="ja-JP">
                <a:solidFill>
                  <a:prstClr val="black"/>
                </a:solidFill>
              </a:rPr>
              <a:pPr/>
              <a:t>18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47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8C306-7DA3-6E42-B780-C41789E3FA3B}" type="slidenum">
              <a:rPr lang="en-US" altLang="ja-JP">
                <a:solidFill>
                  <a:prstClr val="black"/>
                </a:solidFill>
              </a:rPr>
              <a:pPr/>
              <a:t>19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47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11D628-B245-574A-B18E-07FFE25CCE78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539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Good after</a:t>
            </a:r>
            <a:r>
              <a:rPr lang="en-US" altLang="zh-CN" baseline="0" dirty="0" smtClean="0"/>
              <a:t>noon, professors, Today, my defense topic is low temperature complete oxidation of ethylene and selective hydrogenation of </a:t>
            </a:r>
            <a:r>
              <a:rPr lang="en-US" altLang="zh-CN" baseline="0" dirty="0" err="1" smtClean="0"/>
              <a:t>phenylacetylene</a:t>
            </a:r>
            <a:r>
              <a:rPr lang="en-US" altLang="zh-CN" baseline="0" dirty="0" smtClean="0"/>
              <a:t> over supported Pt catalysts.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7EAF2-5EBD-45E6-BE88-5D4177E97073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79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7EF344-20B7-1F41-A862-7CEBF3AF749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541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50925-F291-4F44-B188-00009BFE16C7}" type="slidenum">
              <a:rPr lang="en-US" altLang="ja-JP">
                <a:solidFill>
                  <a:prstClr val="black"/>
                </a:solidFill>
              </a:rPr>
              <a:pPr/>
              <a:t>22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31D3F-E8BC-4A60-9513-B32A7A39F9BD}" type="slidenum">
              <a:rPr kumimoji="1" lang="ja-JP" altLang="en-US" smtClean="0">
                <a:solidFill>
                  <a:prstClr val="black"/>
                </a:solidFill>
              </a:rPr>
              <a:pPr/>
              <a:t>24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85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31D3F-E8BC-4A60-9513-B32A7A39F9BD}" type="slidenum">
              <a:rPr kumimoji="1" lang="ja-JP" altLang="en-US" smtClean="0">
                <a:solidFill>
                  <a:prstClr val="black"/>
                </a:solidFill>
              </a:rPr>
              <a:pPr/>
              <a:t>27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03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5:18:71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31D3F-E8BC-4A60-9513-B32A7A39F9BD}" type="slidenum">
              <a:rPr kumimoji="1" lang="ja-JP" altLang="en-US" smtClean="0">
                <a:solidFill>
                  <a:prstClr val="black"/>
                </a:solidFill>
              </a:rPr>
              <a:pPr/>
              <a:t>28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47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31D3F-E8BC-4A60-9513-B32A7A39F9BD}" type="slidenum">
              <a:rPr kumimoji="1" lang="ja-JP" altLang="en-US" smtClean="0">
                <a:solidFill>
                  <a:prstClr val="black"/>
                </a:solidFill>
              </a:rPr>
              <a:pPr/>
              <a:t>29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29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9:04:86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31D3F-E8BC-4A60-9513-B32A7A39F9BD}" type="slidenum">
              <a:rPr kumimoji="1" lang="ja-JP" altLang="en-US" smtClean="0">
                <a:solidFill>
                  <a:prstClr val="black"/>
                </a:solidFill>
              </a:rPr>
              <a:pPr/>
              <a:t>30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23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Good after</a:t>
            </a:r>
            <a:r>
              <a:rPr lang="en-US" altLang="zh-CN" baseline="0" dirty="0" smtClean="0"/>
              <a:t>noon, professors, Today, my defense topic is low temperature complete oxidation of ethylene and selective hydrogenation of </a:t>
            </a:r>
            <a:r>
              <a:rPr lang="en-US" altLang="zh-CN" baseline="0" dirty="0" err="1" smtClean="0"/>
              <a:t>phenylacetylene</a:t>
            </a:r>
            <a:r>
              <a:rPr lang="en-US" altLang="zh-CN" baseline="0" dirty="0" smtClean="0"/>
              <a:t> over supported Pt catalysts.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7EAF2-5EBD-45E6-BE88-5D4177E97073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444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6FE18-AF28-4840-B89B-5F4CD6CC5C3D}" type="slidenum">
              <a:rPr lang="en-US" altLang="ja-JP">
                <a:solidFill>
                  <a:prstClr val="black"/>
                </a:solidFill>
              </a:rPr>
              <a:pPr/>
              <a:t>35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262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31D3F-E8BC-4A60-9513-B32A7A39F9BD}" type="slidenum">
              <a:rPr kumimoji="1" lang="ja-JP" altLang="en-US" smtClean="0">
                <a:solidFill>
                  <a:prstClr val="black"/>
                </a:solidFill>
              </a:rPr>
              <a:pPr/>
              <a:t>36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8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672A0-A60D-9849-9596-3B750DED0EBF}" type="slidenum">
              <a:rPr lang="en-US" altLang="ja-JP">
                <a:solidFill>
                  <a:prstClr val="black"/>
                </a:solidFill>
              </a:rPr>
              <a:pPr/>
              <a:t>3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>
          <a:xfrm>
            <a:off x="3884613" y="8686800"/>
            <a:ext cx="2971800" cy="455613"/>
          </a:xfrm>
          <a:prstGeom prst="rect">
            <a:avLst/>
          </a:prstGeom>
          <a:noFill/>
        </p:spPr>
        <p:txBody>
          <a:bodyPr lIns="94835" tIns="47417" rIns="94835" bIns="47417" anchor="b"/>
          <a:lstStyle>
            <a:lvl1pPr algn="l" defTabSz="947738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 algn="l" defTabSz="947738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r"/>
            <a:fld id="{E8B9FC34-E58B-9F41-B7A2-31D1E7C0C38B}" type="slidenum">
              <a:rPr lang="en-US" altLang="ja-JP" sz="1200" b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pPr algn="r"/>
              <a:t>3</a:t>
            </a:fld>
            <a:endParaRPr lang="en-US" altLang="ja-JP" sz="1200" b="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4835" tIns="47417" rIns="94835" bIns="47417"/>
          <a:lstStyle/>
          <a:p>
            <a:r>
              <a:rPr lang="en-US" altLang="ja-JP"/>
              <a:t>In contrast, catalyst has several advantages. Catalyst is not expensive and shows high activity. And we can apply a wide range of reaction conditions such as temperature, solvent, reactor, etc.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C9D91-117C-524E-AC44-80C331C6C59F}" type="slidenum">
              <a:rPr lang="en-US" altLang="ja-JP"/>
              <a:pPr/>
              <a:t>37</a:t>
            </a:fld>
            <a:endParaRPr lang="en-US" altLang="ja-JP"/>
          </a:p>
        </p:txBody>
      </p:sp>
      <p:sp>
        <p:nvSpPr>
          <p:cNvPr id="125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2764A-4F9C-B64A-B610-2184CCE67172}" type="slidenum">
              <a:rPr lang="en-US" altLang="ja-JP"/>
              <a:pPr/>
              <a:t>38</a:t>
            </a:fld>
            <a:endParaRPr lang="en-US" altLang="ja-JP"/>
          </a:p>
        </p:txBody>
      </p:sp>
      <p:sp>
        <p:nvSpPr>
          <p:cNvPr id="99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Good after</a:t>
            </a:r>
            <a:r>
              <a:rPr lang="en-US" altLang="zh-CN" baseline="0" dirty="0" smtClean="0"/>
              <a:t>noon, professors, Today, my defense topic is low temperature complete oxidation of ethylene and selective hydrogenation of </a:t>
            </a:r>
            <a:r>
              <a:rPr lang="en-US" altLang="zh-CN" baseline="0" dirty="0" err="1" smtClean="0"/>
              <a:t>phenylacetylene</a:t>
            </a:r>
            <a:r>
              <a:rPr lang="en-US" altLang="zh-CN" baseline="0" dirty="0" smtClean="0"/>
              <a:t> over supported Pt catalysts.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7EAF2-5EBD-45E6-BE88-5D4177E97073}" type="slidenum">
              <a:rPr lang="zh-CN" altLang="en-US" smtClean="0">
                <a:solidFill>
                  <a:prstClr val="black"/>
                </a:solidFill>
              </a:rPr>
              <a:pPr/>
              <a:t>39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Good after</a:t>
            </a:r>
            <a:r>
              <a:rPr lang="en-US" altLang="zh-CN" baseline="0" dirty="0" smtClean="0"/>
              <a:t>noon, professors, Today, my defense topic is low temperature complete oxidation of ethylene and selective hydrogenation of </a:t>
            </a:r>
            <a:r>
              <a:rPr lang="en-US" altLang="zh-CN" baseline="0" dirty="0" err="1" smtClean="0"/>
              <a:t>phenylacetylene</a:t>
            </a:r>
            <a:r>
              <a:rPr lang="en-US" altLang="zh-CN" baseline="0" dirty="0" smtClean="0"/>
              <a:t> over supported Pt catalysts.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7EAF2-5EBD-45E6-BE88-5D4177E97073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0444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CCF9B-3E5E-4E4F-9BD1-B7A575EC662D}" type="slidenum">
              <a:rPr lang="en-US" altLang="ja-JP">
                <a:solidFill>
                  <a:prstClr val="black"/>
                </a:solidFill>
              </a:rPr>
              <a:pPr/>
              <a:t>41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04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4E281-C4B5-9E41-AA73-992F2144B66F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31993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199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C6E2C-0E35-8B4E-BA10-5C59972F844A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29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50925-F291-4F44-B188-00009BFE16C7}" type="slidenum">
              <a:rPr lang="en-US" altLang="ja-JP">
                <a:solidFill>
                  <a:prstClr val="black"/>
                </a:solidFill>
              </a:rPr>
              <a:pPr/>
              <a:t>6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D5AEA-F0B3-7D46-8925-14A2A1B118B0}" type="slidenum">
              <a:rPr lang="en-US" altLang="ja-JP">
                <a:solidFill>
                  <a:prstClr val="black"/>
                </a:solidFill>
              </a:rPr>
              <a:pPr/>
              <a:t>7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6CC5F-129B-8B47-92BC-4B47A9DF3819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7DCB1-CF50-F14E-9920-F937926BF465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08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/>
              <a:t>Here shows the effects of metal precursor in hydrosilylation reaction.</a:t>
            </a:r>
          </a:p>
          <a:p>
            <a:r>
              <a:rPr lang="en-US" altLang="ja-JP"/>
              <a:t>Rhodium chloride ethylene complex shows the best catalytic activity.</a:t>
            </a:r>
          </a:p>
          <a:p>
            <a:r>
              <a:rPr lang="en-US" altLang="ja-JP"/>
              <a:t>Monovalent rhodium complexes except for cation complex afford better catalytic activity than other rhodium species.</a:t>
            </a:r>
          </a:p>
          <a:p>
            <a:r>
              <a:rPr lang="en-US" altLang="ja-JP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D0B1-8C51-4849-8B79-45B2D75B2DC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697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A7410-F83B-F145-ADB5-CB07AECE57F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96208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A7410-F83B-F145-ADB5-CB07AECE57F2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989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7A8D3-60E9-024F-9807-3BD16E499BDD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7A8D3-60E9-024F-9807-3BD16E499B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112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D0B1-8C51-4849-8B79-45B2D75B2DC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36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DD0E9-9860-9E48-AEC2-4FB7FF77593A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0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2BAE0-9D91-7248-843A-2032686059F8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3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5F434-A800-A24E-84E4-124EB1C7BDE8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76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9611C-1FF6-524A-95C0-7DF833B32107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69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8224B-89AD-E349-B301-69015659E80B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9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A2702-DA2E-9644-8BC3-AAC7D1CACD91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7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AE022-6699-1A47-828C-D8305F2C70B8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4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DD0E9-9860-9E48-AEC2-4FB7FF77593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7635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243D-51A1-2C49-92EA-5D6E4CCA3939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4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A7410-F83B-F145-ADB5-CB07AECE57F2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09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7A8D3-60E9-024F-9807-3BD16E499BDD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82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2E36-21FF-4FD0-8C05-E835DA76497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4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DCF6-C342-4BCB-A685-70321946D81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09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B090-8E18-4C49-9C2B-C0D231FD9D5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0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E595-26FE-4F74-BF58-E0E914EAD29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32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CAD6-FFF4-4E7F-BEA4-E9D046D2A7E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22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D7FF-10A0-4CF8-B280-8412D767CE6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34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AD6C-D26E-4766-A3A0-14F0378681D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3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2BAE0-9D91-7248-843A-2032686059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66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021A-B12F-45CD-AE0B-E90720D9F3A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9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9CFA-5983-4D34-A495-F4C22814BDA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51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C6D4-BEC4-4A11-9A97-6E144D9B499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07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01A1-1F71-4904-9622-A9E9C2C4C07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93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6244816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18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14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79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4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5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5F434-A800-A24E-84E4-124EB1C7BDE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4556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3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91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26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711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42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06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83258616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fld id="{E99D3695-E158-4885-AA32-219B50D387DA}" type="datetimeFigureOut">
              <a:rPr lang="ja-JP" altLang="en-US" sz="1800" b="0">
                <a:solidFill>
                  <a:prstClr val="black"/>
                </a:solidFill>
                <a:cs typeface="+mn-cs"/>
              </a:rPr>
              <a:pPr algn="l">
                <a:defRPr/>
              </a:pPr>
              <a:t>2017/3/3</a:t>
            </a:fld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fld id="{0A1D152F-0242-4F53-842F-13B46B5723C1}" type="slidenum">
              <a:rPr lang="ja-JP" altLang="en-US" sz="1800" b="0">
                <a:solidFill>
                  <a:prstClr val="black"/>
                </a:solidFill>
                <a:ea typeface="ＭＳ Ｐゴシック"/>
                <a:cs typeface="+mn-cs"/>
              </a:rPr>
              <a:pPr algn="l">
                <a:defRPr/>
              </a:pPr>
              <a:t>‹#›</a:t>
            </a:fld>
            <a:endParaRPr lang="ja-JP" altLang="en-US" sz="1800" b="0">
              <a:solidFill>
                <a:prstClr val="black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339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fld id="{A160049F-9C8F-40DE-A38B-3123BE6F46A6}" type="datetimeFigureOut">
              <a:rPr lang="ja-JP" altLang="en-US" sz="1800" b="0">
                <a:solidFill>
                  <a:prstClr val="black"/>
                </a:solidFill>
                <a:cs typeface="+mn-cs"/>
              </a:rPr>
              <a:pPr algn="l">
                <a:defRPr/>
              </a:pPr>
              <a:t>2017/3/3</a:t>
            </a:fld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fld id="{65F7F104-6336-4B4C-B3A4-FDCDFB768719}" type="slidenum">
              <a:rPr lang="ja-JP" altLang="en-US" sz="1800" b="0">
                <a:solidFill>
                  <a:prstClr val="black"/>
                </a:solidFill>
                <a:ea typeface="ＭＳ Ｐゴシック"/>
                <a:cs typeface="+mn-cs"/>
              </a:rPr>
              <a:pPr algn="l">
                <a:defRPr/>
              </a:pPr>
              <a:t>‹#›</a:t>
            </a:fld>
            <a:endParaRPr lang="ja-JP" altLang="en-US" sz="1800" b="0">
              <a:solidFill>
                <a:prstClr val="black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7802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fld id="{EA4C832B-8438-417E-B474-40CB396DF578}" type="datetimeFigureOut">
              <a:rPr lang="ja-JP" altLang="en-US" sz="1800" b="0">
                <a:solidFill>
                  <a:prstClr val="black"/>
                </a:solidFill>
                <a:cs typeface="+mn-cs"/>
              </a:rPr>
              <a:pPr algn="l">
                <a:defRPr/>
              </a:pPr>
              <a:t>2017/3/3</a:t>
            </a:fld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fld id="{9BEE2E5C-DA8B-4D43-9667-7AC10F00F16E}" type="slidenum">
              <a:rPr lang="ja-JP" altLang="en-US" sz="1800" b="0">
                <a:solidFill>
                  <a:prstClr val="black"/>
                </a:solidFill>
                <a:ea typeface="ＭＳ Ｐゴシック"/>
                <a:cs typeface="+mn-cs"/>
              </a:rPr>
              <a:pPr algn="l">
                <a:defRPr/>
              </a:pPr>
              <a:t>‹#›</a:t>
            </a:fld>
            <a:endParaRPr lang="ja-JP" altLang="en-US" sz="1800" b="0">
              <a:solidFill>
                <a:prstClr val="black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81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9611C-1FF6-524A-95C0-7DF833B3210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1391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fld id="{21126D77-1F94-4130-A6CE-F880E7B2D632}" type="datetimeFigureOut">
              <a:rPr lang="ja-JP" altLang="en-US" sz="1800" b="0">
                <a:solidFill>
                  <a:prstClr val="black"/>
                </a:solidFill>
                <a:cs typeface="+mn-cs"/>
              </a:rPr>
              <a:pPr algn="l">
                <a:defRPr/>
              </a:pPr>
              <a:t>2017/3/3</a:t>
            </a:fld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fld id="{B6029A47-E49E-4981-B4A4-6AD773AC72EB}" type="slidenum">
              <a:rPr lang="ja-JP" altLang="en-US" sz="1800" b="0">
                <a:solidFill>
                  <a:prstClr val="black"/>
                </a:solidFill>
                <a:ea typeface="ＭＳ Ｐゴシック"/>
                <a:cs typeface="+mn-cs"/>
              </a:rPr>
              <a:pPr algn="l">
                <a:defRPr/>
              </a:pPr>
              <a:t>‹#›</a:t>
            </a:fld>
            <a:endParaRPr lang="ja-JP" altLang="en-US" sz="1800" b="0">
              <a:solidFill>
                <a:prstClr val="black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58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fld id="{045BB42F-67A9-4BA5-9A6E-4CA57745111E}" type="datetimeFigureOut">
              <a:rPr lang="ja-JP" altLang="en-US" sz="1800" b="0">
                <a:solidFill>
                  <a:prstClr val="black"/>
                </a:solidFill>
                <a:cs typeface="+mn-cs"/>
              </a:rPr>
              <a:pPr algn="l">
                <a:defRPr/>
              </a:pPr>
              <a:t>2017/3/3</a:t>
            </a:fld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fld id="{A33DC34A-9B9D-4F9D-BE21-92570F064A3E}" type="slidenum">
              <a:rPr lang="ja-JP" altLang="en-US" sz="1800" b="0">
                <a:solidFill>
                  <a:prstClr val="black"/>
                </a:solidFill>
                <a:ea typeface="ＭＳ Ｐゴシック"/>
                <a:cs typeface="+mn-cs"/>
              </a:rPr>
              <a:pPr algn="l">
                <a:defRPr/>
              </a:pPr>
              <a:t>‹#›</a:t>
            </a:fld>
            <a:endParaRPr lang="ja-JP" altLang="en-US" sz="1800" b="0">
              <a:solidFill>
                <a:prstClr val="black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029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fld id="{A735E65F-89B7-4DED-ACB9-D7A2FD9C8D8D}" type="datetimeFigureOut">
              <a:rPr lang="ja-JP" altLang="en-US" sz="1800" b="0">
                <a:solidFill>
                  <a:prstClr val="black"/>
                </a:solidFill>
                <a:cs typeface="+mn-cs"/>
              </a:rPr>
              <a:pPr algn="l">
                <a:defRPr/>
              </a:pPr>
              <a:t>2017/3/3</a:t>
            </a:fld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fld id="{42278701-E449-427F-8422-6561F2E719FE}" type="slidenum">
              <a:rPr lang="ja-JP" altLang="en-US" sz="1800" b="0">
                <a:solidFill>
                  <a:prstClr val="black"/>
                </a:solidFill>
                <a:ea typeface="ＭＳ Ｐゴシック"/>
                <a:cs typeface="+mn-cs"/>
              </a:rPr>
              <a:pPr algn="l">
                <a:defRPr/>
              </a:pPr>
              <a:t>‹#›</a:t>
            </a:fld>
            <a:endParaRPr lang="ja-JP" altLang="en-US" sz="1800" b="0">
              <a:solidFill>
                <a:prstClr val="black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916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fld id="{0F76C907-8648-450E-9EB3-8FDAF05FDE86}" type="datetimeFigureOut">
              <a:rPr lang="ja-JP" altLang="en-US" sz="1800" b="0">
                <a:solidFill>
                  <a:prstClr val="black"/>
                </a:solidFill>
                <a:cs typeface="+mn-cs"/>
              </a:rPr>
              <a:pPr algn="l">
                <a:defRPr/>
              </a:pPr>
              <a:t>2017/3/3</a:t>
            </a:fld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fld id="{0D5939AA-4CA1-414A-85C4-0FE0531A32CE}" type="slidenum">
              <a:rPr lang="ja-JP" altLang="en-US" sz="1800" b="0">
                <a:solidFill>
                  <a:prstClr val="black"/>
                </a:solidFill>
                <a:ea typeface="ＭＳ Ｐゴシック"/>
                <a:cs typeface="+mn-cs"/>
              </a:rPr>
              <a:pPr algn="l">
                <a:defRPr/>
              </a:pPr>
              <a:t>‹#›</a:t>
            </a:fld>
            <a:endParaRPr lang="ja-JP" altLang="en-US" sz="1800" b="0">
              <a:solidFill>
                <a:prstClr val="black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56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fld id="{72FF7931-B333-4CDA-ABF4-769F4A45CCB4}" type="datetimeFigureOut">
              <a:rPr lang="ja-JP" altLang="en-US" sz="1800" b="0">
                <a:solidFill>
                  <a:prstClr val="black"/>
                </a:solidFill>
                <a:cs typeface="+mn-cs"/>
              </a:rPr>
              <a:pPr algn="l">
                <a:defRPr/>
              </a:pPr>
              <a:t>2017/3/3</a:t>
            </a:fld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fld id="{F7AA8596-81B1-4BC0-9BD5-34FD2D1823F9}" type="slidenum">
              <a:rPr lang="ja-JP" altLang="en-US" sz="1800" b="0">
                <a:solidFill>
                  <a:prstClr val="black"/>
                </a:solidFill>
                <a:ea typeface="ＭＳ Ｐゴシック"/>
                <a:cs typeface="+mn-cs"/>
              </a:rPr>
              <a:pPr algn="l">
                <a:defRPr/>
              </a:pPr>
              <a:t>‹#›</a:t>
            </a:fld>
            <a:endParaRPr lang="ja-JP" altLang="en-US" sz="1800" b="0">
              <a:solidFill>
                <a:prstClr val="black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221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fld id="{05B17F39-77BC-4867-8346-A2E0463088A4}" type="datetimeFigureOut">
              <a:rPr lang="ja-JP" altLang="en-US" sz="1800" b="0">
                <a:solidFill>
                  <a:prstClr val="black"/>
                </a:solidFill>
                <a:cs typeface="+mn-cs"/>
              </a:rPr>
              <a:pPr algn="l">
                <a:defRPr/>
              </a:pPr>
              <a:t>2017/3/3</a:t>
            </a:fld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fld id="{0A096F59-1572-491C-8154-A87CF0691706}" type="slidenum">
              <a:rPr lang="ja-JP" altLang="en-US" sz="1800" b="0">
                <a:solidFill>
                  <a:prstClr val="black"/>
                </a:solidFill>
                <a:ea typeface="ＭＳ Ｐゴシック"/>
                <a:cs typeface="+mn-cs"/>
              </a:rPr>
              <a:pPr algn="l">
                <a:defRPr/>
              </a:pPr>
              <a:t>‹#›</a:t>
            </a:fld>
            <a:endParaRPr lang="ja-JP" altLang="en-US" sz="1800" b="0">
              <a:solidFill>
                <a:prstClr val="black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25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fld id="{D5E285FC-688D-481C-BB91-8838BF4A8ED7}" type="datetimeFigureOut">
              <a:rPr lang="ja-JP" altLang="en-US" sz="1800" b="0">
                <a:solidFill>
                  <a:prstClr val="black"/>
                </a:solidFill>
                <a:cs typeface="+mn-cs"/>
              </a:rPr>
              <a:pPr algn="l">
                <a:defRPr/>
              </a:pPr>
              <a:t>2017/3/3</a:t>
            </a:fld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fld id="{10D820EF-836E-4C0C-8668-1A534CC5D830}" type="slidenum">
              <a:rPr lang="ja-JP" altLang="en-US" sz="1800" b="0">
                <a:solidFill>
                  <a:prstClr val="black"/>
                </a:solidFill>
                <a:ea typeface="ＭＳ Ｐゴシック"/>
                <a:cs typeface="+mn-cs"/>
              </a:rPr>
              <a:pPr algn="l">
                <a:defRPr/>
              </a:pPr>
              <a:t>‹#›</a:t>
            </a:fld>
            <a:endParaRPr lang="ja-JP" altLang="en-US" sz="1800" b="0">
              <a:solidFill>
                <a:prstClr val="black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246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fld id="{A392101C-B0B8-47F5-99E6-6E360AC9B9E6}" type="datetimeFigureOut">
              <a:rPr lang="ja-JP" altLang="en-US" sz="1800" b="0">
                <a:solidFill>
                  <a:prstClr val="black"/>
                </a:solidFill>
                <a:cs typeface="+mn-cs"/>
              </a:rPr>
              <a:pPr algn="l">
                <a:defRPr/>
              </a:pPr>
              <a:t>2017/3/3</a:t>
            </a:fld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algn="l">
              <a:defRPr/>
            </a:pPr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algn="l">
              <a:defRPr/>
            </a:pPr>
            <a:fld id="{E2F82A30-4BAD-40AE-A58D-5FFE1556B01C}" type="slidenum">
              <a:rPr lang="ja-JP" altLang="en-US" sz="1800" b="0">
                <a:solidFill>
                  <a:prstClr val="black"/>
                </a:solidFill>
                <a:ea typeface="ＭＳ Ｐゴシック"/>
                <a:cs typeface="+mn-cs"/>
              </a:rPr>
              <a:pPr algn="l">
                <a:defRPr/>
              </a:pPr>
              <a:t>‹#›</a:t>
            </a:fld>
            <a:endParaRPr lang="ja-JP" altLang="en-US" sz="1800" b="0">
              <a:solidFill>
                <a:prstClr val="black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993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848C-DF89-49E6-A332-AED2018C07D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16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3991-1D90-41F8-92FA-8A4EBDBE586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0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8224B-89AD-E349-B301-69015659E80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4236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C41F-B51F-4290-A316-E1367E668FD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41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347E-9803-4AC1-9BB9-5E0C8F847BD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355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1363-98FA-4E81-8C50-4F4FE0824D9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55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C6309-0E3B-4D92-BBA1-F24B44209E2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08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5DCB-49F8-4FF7-9937-8DC56F3C655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80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D04F-EA92-498A-9837-E81CD7ACECA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267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C39B-1C2A-43D0-9762-3B18C6B462C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646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C90C9-08CC-4D67-A251-66AFB1683E9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67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E94D-EDDB-4E18-8D48-43C90E823B9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723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D0B1-8C51-4849-8B79-45B2D75B2DC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0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A2702-DA2E-9644-8BC3-AAC7D1CACD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05971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DD0E9-9860-9E48-AEC2-4FB7FF77593A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432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2BAE0-9D91-7248-843A-2032686059F8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69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5F434-A800-A24E-84E4-124EB1C7BDE8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3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9611C-1FF6-524A-95C0-7DF833B32107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361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8224B-89AD-E349-B301-69015659E80B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210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A2702-DA2E-9644-8BC3-AAC7D1CACD91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428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AE022-6699-1A47-828C-D8305F2C70B8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028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243D-51A1-2C49-92EA-5D6E4CCA3939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844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A7410-F83B-F145-ADB5-CB07AECE57F2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45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7A8D3-60E9-024F-9807-3BD16E499BDD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9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AE022-6699-1A47-828C-D8305F2C70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900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D0B1-8C51-4849-8B79-45B2D75B2DC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9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DD0E9-9860-9E48-AEC2-4FB7FF77593A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24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2BAE0-9D91-7248-843A-2032686059F8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318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5F434-A800-A24E-84E4-124EB1C7BDE8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06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9611C-1FF6-524A-95C0-7DF833B32107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83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8224B-89AD-E349-B301-69015659E80B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978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A2702-DA2E-9644-8BC3-AAC7D1CACD91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411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AE022-6699-1A47-828C-D8305F2C70B8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738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243D-51A1-2C49-92EA-5D6E4CCA3939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896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A7410-F83B-F145-ADB5-CB07AECE57F2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1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243D-51A1-2C49-92EA-5D6E4CCA39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27552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7A8D3-60E9-024F-9807-3BD16E499BDD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91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D0B1-8C51-4849-8B79-45B2D75B2DC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415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DD0E9-9860-9E48-AEC2-4FB7FF77593A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842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2BAE0-9D91-7248-843A-2032686059F8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296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5F434-A800-A24E-84E4-124EB1C7BDE8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468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9611C-1FF6-524A-95C0-7DF833B32107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968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8224B-89AD-E349-B301-69015659E80B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567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A2702-DA2E-9644-8BC3-AAC7D1CACD91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01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AE022-6699-1A47-828C-D8305F2C70B8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143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243D-51A1-2C49-92EA-5D6E4CCA3939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9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152B"/>
            </a:gs>
            <a:gs pos="100000">
              <a:srgbClr val="0038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400" b="0"/>
            </a:lvl1pPr>
          </a:lstStyle>
          <a:p>
            <a:endParaRPr lang="en-US" altLang="ja-JP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b="0"/>
            </a:lvl1pPr>
          </a:lstStyle>
          <a:p>
            <a:endParaRPr lang="en-US" altLang="ja-JP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b="0"/>
            </a:lvl1pPr>
          </a:lstStyle>
          <a:p>
            <a:fld id="{0ADA29F7-27C9-D141-84A3-28038DBB384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152B"/>
            </a:gs>
            <a:gs pos="100000">
              <a:srgbClr val="0038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400" b="0"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b="0"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b="0"/>
            </a:lvl1pPr>
          </a:lstStyle>
          <a:p>
            <a:fld id="{0ADA29F7-27C9-D141-84A3-28038DBB3847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4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25DCAA-8813-415C-A783-A0AC740D28A4}" type="datetime1">
              <a:rPr kumimoji="0" lang="zh-CN" alt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2017/3/3</a:t>
            </a:fld>
            <a:endParaRPr kumimoji="0"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kumimoji="0" lang="zh-CN" alt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5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kumimoji="0" lang="zh-CN" alt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2017/3/3</a:t>
            </a:fld>
            <a:endParaRPr kumimoji="0"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kumimoji="0" lang="zh-CN" alt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92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238125" y="6172200"/>
            <a:ext cx="8848725" cy="519113"/>
            <a:chOff x="150" y="3888"/>
            <a:chExt cx="5574" cy="327"/>
          </a:xfrm>
        </p:grpSpPr>
        <p:sp>
          <p:nvSpPr>
            <p:cNvPr id="1027" name="Line 8"/>
            <p:cNvSpPr>
              <a:spLocks noChangeShapeType="1"/>
            </p:cNvSpPr>
            <p:nvPr/>
          </p:nvSpPr>
          <p:spPr bwMode="auto">
            <a:xfrm>
              <a:off x="150" y="4066"/>
              <a:ext cx="545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ja-JP" altLang="en-US" sz="1800" b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1028" name="Rectangle 9"/>
            <p:cNvSpPr>
              <a:spLocks noChangeArrowheads="1"/>
            </p:cNvSpPr>
            <p:nvPr/>
          </p:nvSpPr>
          <p:spPr bwMode="auto">
            <a:xfrm>
              <a:off x="3871" y="3994"/>
              <a:ext cx="1853" cy="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>
                <a:defRPr/>
              </a:pPr>
              <a:endParaRPr lang="ja-JP" altLang="en-US" sz="1800" b="0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29" name="Group 10"/>
            <p:cNvGrpSpPr>
              <a:grpSpLocks/>
            </p:cNvGrpSpPr>
            <p:nvPr/>
          </p:nvGrpSpPr>
          <p:grpSpPr bwMode="auto">
            <a:xfrm>
              <a:off x="3840" y="3888"/>
              <a:ext cx="1699" cy="327"/>
              <a:chOff x="3696" y="3696"/>
              <a:chExt cx="1699" cy="327"/>
            </a:xfrm>
          </p:grpSpPr>
          <p:sp>
            <p:nvSpPr>
              <p:cNvPr id="1030" name="Text Box 11"/>
              <p:cNvSpPr txBox="1">
                <a:spLocks noChangeArrowheads="1"/>
              </p:cNvSpPr>
              <p:nvPr/>
            </p:nvSpPr>
            <p:spPr bwMode="auto">
              <a:xfrm>
                <a:off x="4030" y="3755"/>
                <a:ext cx="13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l">
                  <a:defRPr/>
                </a:pPr>
                <a:r>
                  <a:rPr lang="en-US" altLang="ja-JP" sz="1600" smtClean="0">
                    <a:solidFill>
                      <a:prstClr val="black"/>
                    </a:solidFill>
                    <a:latin typeface="Helvetica" panose="020B0604020202020204" pitchFamily="34" charset="0"/>
                    <a:cs typeface="+mn-cs"/>
                  </a:rPr>
                  <a:t>TOYOTA CRDL, INC.</a:t>
                </a:r>
              </a:p>
            </p:txBody>
          </p:sp>
          <p:grpSp>
            <p:nvGrpSpPr>
              <p:cNvPr id="1031" name="Group 12"/>
              <p:cNvGrpSpPr>
                <a:grpSpLocks/>
              </p:cNvGrpSpPr>
              <p:nvPr/>
            </p:nvGrpSpPr>
            <p:grpSpPr bwMode="auto">
              <a:xfrm>
                <a:off x="3696" y="3696"/>
                <a:ext cx="362" cy="327"/>
                <a:chOff x="3707" y="3353"/>
                <a:chExt cx="501" cy="452"/>
              </a:xfrm>
            </p:grpSpPr>
            <p:sp>
              <p:nvSpPr>
                <p:cNvPr id="1032" name="Freeform 13"/>
                <p:cNvSpPr>
                  <a:spLocks/>
                </p:cNvSpPr>
                <p:nvPr userDrawn="1"/>
              </p:nvSpPr>
              <p:spPr bwMode="auto">
                <a:xfrm>
                  <a:off x="3959" y="3353"/>
                  <a:ext cx="249" cy="282"/>
                </a:xfrm>
                <a:custGeom>
                  <a:avLst/>
                  <a:gdLst>
                    <a:gd name="T0" fmla="*/ 73 w 834"/>
                    <a:gd name="T1" fmla="*/ 0 h 945"/>
                    <a:gd name="T2" fmla="*/ 0 w 834"/>
                    <a:gd name="T3" fmla="*/ 282 h 945"/>
                    <a:gd name="T4" fmla="*/ 249 w 834"/>
                    <a:gd name="T5" fmla="*/ 282 h 945"/>
                    <a:gd name="T6" fmla="*/ 192 w 834"/>
                    <a:gd name="T7" fmla="*/ 271 h 945"/>
                    <a:gd name="T8" fmla="*/ 143 w 834"/>
                    <a:gd name="T9" fmla="*/ 267 h 945"/>
                    <a:gd name="T10" fmla="*/ 108 w 834"/>
                    <a:gd name="T11" fmla="*/ 251 h 945"/>
                    <a:gd name="T12" fmla="*/ 84 w 834"/>
                    <a:gd name="T13" fmla="*/ 234 h 945"/>
                    <a:gd name="T14" fmla="*/ 68 w 834"/>
                    <a:gd name="T15" fmla="*/ 216 h 945"/>
                    <a:gd name="T16" fmla="*/ 62 w 834"/>
                    <a:gd name="T17" fmla="*/ 198 h 945"/>
                    <a:gd name="T18" fmla="*/ 57 w 834"/>
                    <a:gd name="T19" fmla="*/ 165 h 945"/>
                    <a:gd name="T20" fmla="*/ 55 w 834"/>
                    <a:gd name="T21" fmla="*/ 143 h 945"/>
                    <a:gd name="T22" fmla="*/ 57 w 834"/>
                    <a:gd name="T23" fmla="*/ 108 h 945"/>
                    <a:gd name="T24" fmla="*/ 64 w 834"/>
                    <a:gd name="T25" fmla="*/ 77 h 945"/>
                    <a:gd name="T26" fmla="*/ 70 w 834"/>
                    <a:gd name="T27" fmla="*/ 46 h 945"/>
                    <a:gd name="T28" fmla="*/ 73 w 834"/>
                    <a:gd name="T29" fmla="*/ 0 h 94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34" h="945">
                      <a:moveTo>
                        <a:pt x="243" y="0"/>
                      </a:moveTo>
                      <a:lnTo>
                        <a:pt x="0" y="945"/>
                      </a:lnTo>
                      <a:lnTo>
                        <a:pt x="834" y="945"/>
                      </a:lnTo>
                      <a:lnTo>
                        <a:pt x="642" y="908"/>
                      </a:lnTo>
                      <a:lnTo>
                        <a:pt x="480" y="894"/>
                      </a:lnTo>
                      <a:lnTo>
                        <a:pt x="362" y="842"/>
                      </a:lnTo>
                      <a:lnTo>
                        <a:pt x="280" y="783"/>
                      </a:lnTo>
                      <a:lnTo>
                        <a:pt x="229" y="724"/>
                      </a:lnTo>
                      <a:lnTo>
                        <a:pt x="207" y="665"/>
                      </a:lnTo>
                      <a:lnTo>
                        <a:pt x="192" y="554"/>
                      </a:lnTo>
                      <a:lnTo>
                        <a:pt x="184" y="480"/>
                      </a:lnTo>
                      <a:lnTo>
                        <a:pt x="192" y="362"/>
                      </a:lnTo>
                      <a:lnTo>
                        <a:pt x="214" y="259"/>
                      </a:lnTo>
                      <a:lnTo>
                        <a:pt x="236" y="155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ja-JP" altLang="en-US" sz="1800" b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1033" name="Freeform 14"/>
                <p:cNvSpPr>
                  <a:spLocks/>
                </p:cNvSpPr>
                <p:nvPr userDrawn="1"/>
              </p:nvSpPr>
              <p:spPr bwMode="auto">
                <a:xfrm flipH="1" flipV="1">
                  <a:off x="3707" y="3523"/>
                  <a:ext cx="249" cy="282"/>
                </a:xfrm>
                <a:custGeom>
                  <a:avLst/>
                  <a:gdLst>
                    <a:gd name="T0" fmla="*/ 73 w 834"/>
                    <a:gd name="T1" fmla="*/ 0 h 945"/>
                    <a:gd name="T2" fmla="*/ 0 w 834"/>
                    <a:gd name="T3" fmla="*/ 282 h 945"/>
                    <a:gd name="T4" fmla="*/ 249 w 834"/>
                    <a:gd name="T5" fmla="*/ 282 h 945"/>
                    <a:gd name="T6" fmla="*/ 192 w 834"/>
                    <a:gd name="T7" fmla="*/ 271 h 945"/>
                    <a:gd name="T8" fmla="*/ 143 w 834"/>
                    <a:gd name="T9" fmla="*/ 267 h 945"/>
                    <a:gd name="T10" fmla="*/ 108 w 834"/>
                    <a:gd name="T11" fmla="*/ 251 h 945"/>
                    <a:gd name="T12" fmla="*/ 84 w 834"/>
                    <a:gd name="T13" fmla="*/ 234 h 945"/>
                    <a:gd name="T14" fmla="*/ 68 w 834"/>
                    <a:gd name="T15" fmla="*/ 216 h 945"/>
                    <a:gd name="T16" fmla="*/ 62 w 834"/>
                    <a:gd name="T17" fmla="*/ 198 h 945"/>
                    <a:gd name="T18" fmla="*/ 57 w 834"/>
                    <a:gd name="T19" fmla="*/ 165 h 945"/>
                    <a:gd name="T20" fmla="*/ 55 w 834"/>
                    <a:gd name="T21" fmla="*/ 143 h 945"/>
                    <a:gd name="T22" fmla="*/ 57 w 834"/>
                    <a:gd name="T23" fmla="*/ 108 h 945"/>
                    <a:gd name="T24" fmla="*/ 64 w 834"/>
                    <a:gd name="T25" fmla="*/ 77 h 945"/>
                    <a:gd name="T26" fmla="*/ 70 w 834"/>
                    <a:gd name="T27" fmla="*/ 46 h 945"/>
                    <a:gd name="T28" fmla="*/ 73 w 834"/>
                    <a:gd name="T29" fmla="*/ 0 h 94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34" h="945">
                      <a:moveTo>
                        <a:pt x="243" y="0"/>
                      </a:moveTo>
                      <a:lnTo>
                        <a:pt x="0" y="945"/>
                      </a:lnTo>
                      <a:lnTo>
                        <a:pt x="834" y="945"/>
                      </a:lnTo>
                      <a:lnTo>
                        <a:pt x="642" y="908"/>
                      </a:lnTo>
                      <a:lnTo>
                        <a:pt x="480" y="894"/>
                      </a:lnTo>
                      <a:lnTo>
                        <a:pt x="362" y="842"/>
                      </a:lnTo>
                      <a:lnTo>
                        <a:pt x="280" y="783"/>
                      </a:lnTo>
                      <a:lnTo>
                        <a:pt x="229" y="724"/>
                      </a:lnTo>
                      <a:lnTo>
                        <a:pt x="207" y="665"/>
                      </a:lnTo>
                      <a:lnTo>
                        <a:pt x="192" y="554"/>
                      </a:lnTo>
                      <a:lnTo>
                        <a:pt x="184" y="480"/>
                      </a:lnTo>
                      <a:lnTo>
                        <a:pt x="192" y="362"/>
                      </a:lnTo>
                      <a:lnTo>
                        <a:pt x="214" y="259"/>
                      </a:lnTo>
                      <a:lnTo>
                        <a:pt x="236" y="155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ja-JP" altLang="en-US" sz="1800" b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2820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3FD986-5D22-49E6-9C50-E99A2B3BDF2E}" type="datetime1">
              <a:rPr kumimoji="0" lang="zh-CN" alt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2017/3/3</a:t>
            </a:fld>
            <a:endParaRPr kumimoji="0"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kumimoji="0" lang="zh-CN" alt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CN" altLang="en-US" b="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0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152B"/>
            </a:gs>
            <a:gs pos="100000">
              <a:srgbClr val="0038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400" b="0"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b="0"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b="0"/>
            </a:lvl1pPr>
          </a:lstStyle>
          <a:p>
            <a:fld id="{0ADA29F7-27C9-D141-84A3-28038DBB3847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152B"/>
            </a:gs>
            <a:gs pos="100000">
              <a:srgbClr val="0038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400" b="0"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b="0"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b="0"/>
            </a:lvl1pPr>
          </a:lstStyle>
          <a:p>
            <a:fld id="{0ADA29F7-27C9-D141-84A3-28038DBB3847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1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152B"/>
            </a:gs>
            <a:gs pos="100000">
              <a:srgbClr val="0038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400" b="0"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b="0"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b="0"/>
            </a:lvl1pPr>
          </a:lstStyle>
          <a:p>
            <a:fld id="{0ADA29F7-27C9-D141-84A3-28038DBB3847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40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47.emf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0.png"/><Relationship Id="rId11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57.emf"/><Relationship Id="rId4" Type="http://schemas.openxmlformats.org/officeDocument/2006/relationships/image" Target="../media/image58.jpeg"/><Relationship Id="rId9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61.png"/><Relationship Id="rId4" Type="http://schemas.openxmlformats.org/officeDocument/2006/relationships/image" Target="../media/image6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9.emf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71.png"/><Relationship Id="rId5" Type="http://schemas.openxmlformats.org/officeDocument/2006/relationships/image" Target="../media/image68.emf"/><Relationship Id="rId10" Type="http://schemas.openxmlformats.org/officeDocument/2006/relationships/image" Target="../media/image70.e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6.emf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75.e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1.emf"/><Relationship Id="rId11" Type="http://schemas.openxmlformats.org/officeDocument/2006/relationships/image" Target="../media/image85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84.png"/><Relationship Id="rId4" Type="http://schemas.openxmlformats.org/officeDocument/2006/relationships/image" Target="../media/image80.emf"/><Relationship Id="rId9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png"/><Relationship Id="rId11" Type="http://schemas.openxmlformats.org/officeDocument/2006/relationships/image" Target="../media/image61.png"/><Relationship Id="rId5" Type="http://schemas.openxmlformats.org/officeDocument/2006/relationships/image" Target="../media/image59.png"/><Relationship Id="rId10" Type="http://schemas.openxmlformats.org/officeDocument/2006/relationships/image" Target="../media/image57.emf"/><Relationship Id="rId4" Type="http://schemas.openxmlformats.org/officeDocument/2006/relationships/image" Target="../media/image58.jpeg"/><Relationship Id="rId9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Text Box 2"/>
          <p:cNvSpPr txBox="1">
            <a:spLocks noChangeArrowheads="1"/>
          </p:cNvSpPr>
          <p:nvPr/>
        </p:nvSpPr>
        <p:spPr bwMode="auto">
          <a:xfrm>
            <a:off x="169168" y="854839"/>
            <a:ext cx="973142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ja-JP" b="0" dirty="0" smtClean="0">
                <a:solidFill>
                  <a:srgbClr val="FFFF00"/>
                </a:solidFill>
                <a:latin typeface="+mj-lt"/>
              </a:rPr>
              <a:t>Catalysis with High Density Molecular Monolayer</a:t>
            </a:r>
          </a:p>
          <a:p>
            <a:pPr algn="l"/>
            <a:r>
              <a:rPr lang="en-US" altLang="ja-JP" b="0" dirty="0" smtClean="0">
                <a:solidFill>
                  <a:srgbClr val="FFFF00"/>
                </a:solidFill>
                <a:latin typeface="+mj-lt"/>
              </a:rPr>
              <a:t>for Organic Transformation</a:t>
            </a:r>
            <a:endParaRPr lang="ja-JP" altLang="ja-JP" dirty="0">
              <a:solidFill>
                <a:schemeClr val="hlink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ja-JP" b="0" u="sng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ja-JP" b="0" dirty="0">
                <a:latin typeface="Helvetica" charset="0"/>
                <a:ea typeface="ＭＳ Ｐゴシック" charset="0"/>
                <a:cs typeface="ＭＳ Ｐゴシック" charset="0"/>
              </a:rPr>
              <a:t>Kenji </a:t>
            </a:r>
            <a:r>
              <a:rPr lang="ja-JP" b="0" dirty="0" smtClean="0">
                <a:latin typeface="Helvetica" charset="0"/>
                <a:ea typeface="ＭＳ Ｐゴシック" charset="0"/>
                <a:cs typeface="ＭＳ Ｐゴシック" charset="0"/>
              </a:rPr>
              <a:t>Hara</a:t>
            </a:r>
            <a:endParaRPr lang="en-US" altLang="ja-JP" b="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ja-JP" b="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altLang="ja-JP" sz="2000" b="0" dirty="0">
                <a:latin typeface="Helvetica" charset="0"/>
                <a:ea typeface="ＭＳ Ｐゴシック" charset="0"/>
                <a:cs typeface="ＭＳ Ｐゴシック" charset="0"/>
              </a:rPr>
              <a:t>Department od Applied Chemistry</a:t>
            </a:r>
            <a:r>
              <a:rPr lang="en-US" altLang="ja-JP" sz="2000" b="0" dirty="0" smtClean="0">
                <a:latin typeface="Helvetica" charset="0"/>
                <a:ea typeface="ＭＳ Ｐゴシック" charset="0"/>
                <a:cs typeface="ＭＳ Ｐゴシック" charset="0"/>
              </a:rPr>
              <a:t>,</a:t>
            </a:r>
          </a:p>
          <a:p>
            <a:pPr algn="l"/>
            <a:r>
              <a:rPr lang="en-US" altLang="ja-JP" sz="2000" b="0" dirty="0" smtClean="0">
                <a:latin typeface="Helvetica" charset="0"/>
                <a:ea typeface="ＭＳ Ｐゴシック" charset="0"/>
                <a:cs typeface="ＭＳ Ｐゴシック" charset="0"/>
              </a:rPr>
              <a:t>School </a:t>
            </a:r>
            <a:r>
              <a:rPr lang="en-US" altLang="ja-JP" sz="2000" b="0" dirty="0">
                <a:latin typeface="Helvetica" charset="0"/>
                <a:ea typeface="ＭＳ Ｐゴシック" charset="0"/>
                <a:cs typeface="ＭＳ Ｐゴシック" charset="0"/>
              </a:rPr>
              <a:t>of Engineering, </a:t>
            </a:r>
          </a:p>
          <a:p>
            <a:pPr algn="l"/>
            <a:r>
              <a:rPr lang="en-US" altLang="ja-JP" sz="2000" b="0" dirty="0" smtClean="0">
                <a:latin typeface="Helvetica" charset="0"/>
                <a:ea typeface="ＭＳ Ｐゴシック" charset="0"/>
                <a:cs typeface="ＭＳ Ｐゴシック" charset="0"/>
              </a:rPr>
              <a:t>Tokyo </a:t>
            </a:r>
            <a:r>
              <a:rPr lang="ja-JP" sz="2000" b="0" dirty="0" smtClean="0">
                <a:latin typeface="Helvetica" charset="0"/>
                <a:ea typeface="ＭＳ Ｐゴシック" charset="0"/>
                <a:cs typeface="ＭＳ Ｐゴシック" charset="0"/>
              </a:rPr>
              <a:t>University</a:t>
            </a:r>
            <a:r>
              <a:rPr lang="en-US" altLang="ja-JP" sz="2000" b="0" dirty="0" smtClean="0">
                <a:latin typeface="Helvetica" charset="0"/>
                <a:ea typeface="ＭＳ Ｐゴシック" charset="0"/>
                <a:cs typeface="ＭＳ Ｐゴシック" charset="0"/>
              </a:rPr>
              <a:t> of Technology</a:t>
            </a:r>
            <a:r>
              <a:rPr lang="ja-JP" sz="2000" dirty="0" smtClean="0">
                <a:latin typeface="ＭＳ Ｐゴシック" charset="0"/>
                <a:ea typeface="ＭＳ Ｐゴシック" charset="0"/>
                <a:cs typeface="ＭＳ Ｐゴシック" charset="0"/>
              </a:rPr>
              <a:t> </a:t>
            </a:r>
            <a:endParaRPr lang="ja-JP" sz="2000" dirty="0">
              <a:latin typeface="ＭＳ Ｐゴシック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23" name="Rectangle 3"/>
          <p:cNvSpPr>
            <a:spLocks noChangeArrowheads="1"/>
          </p:cNvSpPr>
          <p:nvPr/>
        </p:nvSpPr>
        <p:spPr bwMode="auto">
          <a:xfrm>
            <a:off x="4659313" y="5664200"/>
            <a:ext cx="2417762" cy="14224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59313" y="5664200"/>
            <a:ext cx="2417762" cy="14224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4678362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 useBgFill="1">
        <p:nvSpPr>
          <p:cNvPr id="7" name="Rectangle 6"/>
          <p:cNvSpPr>
            <a:spLocks noChangeArrowheads="1"/>
          </p:cNvSpPr>
          <p:nvPr/>
        </p:nvSpPr>
        <p:spPr bwMode="auto">
          <a:xfrm>
            <a:off x="4211638" y="2205038"/>
            <a:ext cx="4932362" cy="8636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4716463" y="1989138"/>
          <a:ext cx="36718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00" name="CS ChemDraw Drawing" r:id="rId5" imgW="3672595" imgH="923173" progId="ChemDraw.Document.6.0">
                  <p:embed/>
                </p:oleObj>
              </mc:Choice>
              <mc:Fallback>
                <p:oleObj name="CS ChemDraw Drawing" r:id="rId5" imgW="3672595" imgH="92317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89138"/>
                        <a:ext cx="367188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DF5F8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2"/>
          <p:cNvSpPr>
            <a:spLocks noChangeArrowheads="1"/>
          </p:cNvSpPr>
          <p:nvPr/>
        </p:nvSpPr>
        <p:spPr bwMode="auto">
          <a:xfrm>
            <a:off x="1143000" y="914400"/>
            <a:ext cx="7086600" cy="19812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3395" name="Rectangle 3"/>
          <p:cNvSpPr>
            <a:spLocks noChangeArrowheads="1"/>
          </p:cNvSpPr>
          <p:nvPr/>
        </p:nvSpPr>
        <p:spPr bwMode="auto">
          <a:xfrm>
            <a:off x="3995738" y="3992563"/>
            <a:ext cx="16557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3396" name="AutoShape 4"/>
          <p:cNvSpPr>
            <a:spLocks noChangeArrowheads="1"/>
          </p:cNvSpPr>
          <p:nvPr/>
        </p:nvSpPr>
        <p:spPr bwMode="auto">
          <a:xfrm>
            <a:off x="3851275" y="2492375"/>
            <a:ext cx="3168650" cy="8651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3397" name="AutoShape 5"/>
          <p:cNvSpPr>
            <a:spLocks noChangeArrowheads="1"/>
          </p:cNvSpPr>
          <p:nvPr/>
        </p:nvSpPr>
        <p:spPr bwMode="auto">
          <a:xfrm>
            <a:off x="3863975" y="3198813"/>
            <a:ext cx="4668838" cy="7223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3398" name="AutoShape 6"/>
          <p:cNvSpPr>
            <a:spLocks noChangeArrowheads="1"/>
          </p:cNvSpPr>
          <p:nvPr/>
        </p:nvSpPr>
        <p:spPr bwMode="auto">
          <a:xfrm>
            <a:off x="107950" y="4352925"/>
            <a:ext cx="3168650" cy="172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3399" name="Rectangle 7"/>
          <p:cNvSpPr>
            <a:spLocks noChangeArrowheads="1"/>
          </p:cNvSpPr>
          <p:nvPr/>
        </p:nvSpPr>
        <p:spPr bwMode="auto">
          <a:xfrm>
            <a:off x="4284663" y="5124450"/>
            <a:ext cx="1150937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083400" name="Rectangle 8"/>
          <p:cNvSpPr>
            <a:spLocks noChangeArrowheads="1"/>
          </p:cNvSpPr>
          <p:nvPr/>
        </p:nvSpPr>
        <p:spPr bwMode="auto">
          <a:xfrm>
            <a:off x="228600" y="0"/>
            <a:ext cx="8569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Catalytic Dehydrogenative Silylation of Alcohols</a:t>
            </a:r>
          </a:p>
          <a:p>
            <a:r>
              <a:rPr lang="en-US" altLang="ja-JP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—Competitive Reaction between 1</a:t>
            </a:r>
            <a:r>
              <a:rPr lang="ja-JP" altLang="en-US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ﾟ</a:t>
            </a:r>
            <a:r>
              <a:rPr lang="en-US" altLang="ja-JP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 vs 2</a:t>
            </a:r>
            <a:r>
              <a:rPr lang="ja-JP" altLang="en-US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ﾟ</a:t>
            </a:r>
            <a:r>
              <a:rPr lang="en-US" altLang="ja-JP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 Alcohols—</a:t>
            </a:r>
            <a:endParaRPr lang="en-US" altLang="ja-JP" sz="2000" i="1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ja-JP" altLang="en-US">
              <a:solidFill>
                <a:schemeClr val="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3401" name="Rectangle 9"/>
          <p:cNvSpPr>
            <a:spLocks noChangeArrowheads="1"/>
          </p:cNvSpPr>
          <p:nvPr/>
        </p:nvSpPr>
        <p:spPr bwMode="auto">
          <a:xfrm>
            <a:off x="3132138" y="892175"/>
            <a:ext cx="21605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3402" name="Rectangle 10"/>
          <p:cNvSpPr>
            <a:spLocks noChangeArrowheads="1"/>
          </p:cNvSpPr>
          <p:nvPr/>
        </p:nvSpPr>
        <p:spPr bwMode="auto">
          <a:xfrm>
            <a:off x="457200" y="4038600"/>
            <a:ext cx="941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altLang="ja-JP" sz="1600" i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catalyst</a:t>
            </a:r>
            <a:endParaRPr lang="en-US" altLang="ja-JP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3403" name="Rectangle 11"/>
          <p:cNvSpPr>
            <a:spLocks noChangeArrowheads="1"/>
          </p:cNvSpPr>
          <p:nvPr/>
        </p:nvSpPr>
        <p:spPr bwMode="auto">
          <a:xfrm>
            <a:off x="2174875" y="5803900"/>
            <a:ext cx="15081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800" b="0">
                <a:latin typeface="Helvetica" charset="0"/>
                <a:ea typeface="ＭＳ Ｐゴシック" charset="0"/>
                <a:cs typeface="ＭＳ Ｐゴシック" charset="0"/>
              </a:rPr>
              <a:t>86,000</a:t>
            </a:r>
          </a:p>
          <a:p>
            <a:r>
              <a:rPr lang="en-US" altLang="ja-JP" sz="1800" b="0" i="1">
                <a:latin typeface="Helvetica" charset="0"/>
                <a:ea typeface="ＭＳ Ｐゴシック" charset="0"/>
                <a:cs typeface="ＭＳ Ｐゴシック" charset="0"/>
              </a:rPr>
              <a:t>67</a:t>
            </a:r>
            <a:endParaRPr lang="en-US" altLang="ja-JP" sz="1800" i="1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1800" i="1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 &gt;99.5</a:t>
            </a:r>
            <a:endParaRPr lang="en-US" altLang="ja-JP" sz="1800" i="1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3404" name="Rectangle 12"/>
          <p:cNvSpPr>
            <a:spLocks noChangeArrowheads="1"/>
          </p:cNvSpPr>
          <p:nvPr/>
        </p:nvSpPr>
        <p:spPr bwMode="auto">
          <a:xfrm>
            <a:off x="4816475" y="5803900"/>
            <a:ext cx="1584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800" b="0">
                <a:latin typeface="Helvetica" charset="0"/>
                <a:ea typeface="ＭＳ Ｐゴシック" charset="0"/>
                <a:cs typeface="ＭＳ Ｐゴシック" charset="0"/>
              </a:rPr>
              <a:t>200</a:t>
            </a:r>
          </a:p>
          <a:p>
            <a:pPr algn="l"/>
            <a:r>
              <a:rPr lang="en-US" altLang="ja-JP" sz="1800" b="0">
                <a:latin typeface="Helvetica" charset="0"/>
                <a:ea typeface="ＭＳ Ｐゴシック" charset="0"/>
                <a:cs typeface="ＭＳ Ｐゴシック" charset="0"/>
              </a:rPr>
              <a:t>100</a:t>
            </a:r>
          </a:p>
          <a:p>
            <a:pPr algn="l"/>
            <a:r>
              <a:rPr lang="en-US" altLang="ja-JP" sz="1800" i="1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 73</a:t>
            </a:r>
          </a:p>
        </p:txBody>
      </p:sp>
      <p:sp>
        <p:nvSpPr>
          <p:cNvPr id="1083405" name="Rectangle 13"/>
          <p:cNvSpPr>
            <a:spLocks noChangeArrowheads="1"/>
          </p:cNvSpPr>
          <p:nvPr/>
        </p:nvSpPr>
        <p:spPr bwMode="auto">
          <a:xfrm>
            <a:off x="6854825" y="5195888"/>
            <a:ext cx="10795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083406" name="Rectangle 14"/>
          <p:cNvSpPr>
            <a:spLocks noChangeArrowheads="1"/>
          </p:cNvSpPr>
          <p:nvPr/>
        </p:nvSpPr>
        <p:spPr bwMode="auto">
          <a:xfrm>
            <a:off x="6084888" y="3201988"/>
            <a:ext cx="10795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083407" name="Rectangle 15"/>
          <p:cNvSpPr>
            <a:spLocks noChangeArrowheads="1"/>
          </p:cNvSpPr>
          <p:nvPr/>
        </p:nvSpPr>
        <p:spPr bwMode="auto">
          <a:xfrm>
            <a:off x="44799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83408" name="Rectangle 16"/>
          <p:cNvSpPr>
            <a:spLocks noChangeArrowheads="1"/>
          </p:cNvSpPr>
          <p:nvPr/>
        </p:nvSpPr>
        <p:spPr bwMode="auto">
          <a:xfrm>
            <a:off x="44799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pSp>
        <p:nvGrpSpPr>
          <p:cNvPr id="1083409" name="Group 17"/>
          <p:cNvGrpSpPr>
            <a:grpSpLocks/>
          </p:cNvGrpSpPr>
          <p:nvPr/>
        </p:nvGrpSpPr>
        <p:grpSpPr bwMode="auto">
          <a:xfrm>
            <a:off x="2387600" y="3048000"/>
            <a:ext cx="2032000" cy="2895600"/>
            <a:chOff x="288" y="1872"/>
            <a:chExt cx="1280" cy="1824"/>
          </a:xfrm>
        </p:grpSpPr>
        <p:sp>
          <p:nvSpPr>
            <p:cNvPr id="1083410" name="Rectangle 18"/>
            <p:cNvSpPr>
              <a:spLocks noChangeArrowheads="1"/>
            </p:cNvSpPr>
            <p:nvPr/>
          </p:nvSpPr>
          <p:spPr bwMode="auto">
            <a:xfrm>
              <a:off x="288" y="2971"/>
              <a:ext cx="725" cy="725"/>
            </a:xfrm>
            <a:prstGeom prst="rect">
              <a:avLst/>
            </a:prstGeom>
            <a:gradFill rotWithShape="1">
              <a:gsLst>
                <a:gs pos="0">
                  <a:srgbClr val="E7B603"/>
                </a:gs>
                <a:gs pos="100000">
                  <a:srgbClr val="CC7500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>
                <a:rot lat="16199998" lon="0" rev="0"/>
              </a:camera>
              <a:lightRig rig="legacyFlat2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E7B60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ja-JP" altLang="en-US"/>
            </a:p>
          </p:txBody>
        </p:sp>
        <p:sp>
          <p:nvSpPr>
            <p:cNvPr id="1083411" name="Rectangle 19"/>
            <p:cNvSpPr>
              <a:spLocks noChangeArrowheads="1"/>
            </p:cNvSpPr>
            <p:nvPr/>
          </p:nvSpPr>
          <p:spPr bwMode="auto">
            <a:xfrm>
              <a:off x="480" y="3312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ja-JP" sz="1400" i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Au</a:t>
              </a:r>
              <a:endParaRPr lang="en-US" altLang="ja-JP" sz="1800" i="1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83412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872"/>
              <a:ext cx="752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3413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872"/>
              <a:ext cx="752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8341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3200400"/>
            <a:ext cx="12906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3415" name="Rectangle 23"/>
          <p:cNvSpPr>
            <a:spLocks noChangeArrowheads="1"/>
          </p:cNvSpPr>
          <p:nvPr/>
        </p:nvSpPr>
        <p:spPr bwMode="auto">
          <a:xfrm>
            <a:off x="4724400" y="5105400"/>
            <a:ext cx="1116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500" b="0">
                <a:latin typeface="Arial" charset="0"/>
                <a:ea typeface="ＭＳ Ｐゴシック" charset="0"/>
                <a:cs typeface="ＭＳ Ｐゴシック" charset="0"/>
              </a:rPr>
              <a:t>(in CH</a:t>
            </a:r>
            <a:r>
              <a:rPr lang="en-US" altLang="ja-JP" sz="1500" b="0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altLang="ja-JP" sz="1500" b="0">
                <a:latin typeface="Arial" charset="0"/>
                <a:ea typeface="ＭＳ Ｐゴシック" charset="0"/>
                <a:cs typeface="ＭＳ Ｐゴシック" charset="0"/>
              </a:rPr>
              <a:t>Cl</a:t>
            </a:r>
            <a:r>
              <a:rPr lang="en-US" altLang="ja-JP" sz="1600" b="0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altLang="ja-JP" sz="1500" b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083416" name="Line 24"/>
          <p:cNvSpPr>
            <a:spLocks noChangeShapeType="1"/>
          </p:cNvSpPr>
          <p:nvPr/>
        </p:nvSpPr>
        <p:spPr bwMode="auto">
          <a:xfrm>
            <a:off x="228600" y="5743575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8341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9342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3418" name="Rectangle 26"/>
          <p:cNvSpPr>
            <a:spLocks noChangeArrowheads="1"/>
          </p:cNvSpPr>
          <p:nvPr/>
        </p:nvSpPr>
        <p:spPr bwMode="auto">
          <a:xfrm>
            <a:off x="0" y="5791200"/>
            <a:ext cx="2052638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800" b="0">
                <a:latin typeface="Helvetica" charset="0"/>
                <a:ea typeface="ＭＳ Ｐゴシック" charset="0"/>
                <a:cs typeface="ＭＳ Ｐゴシック" charset="0"/>
              </a:rPr>
              <a:t>Substrate/Catalyst</a:t>
            </a:r>
          </a:p>
          <a:p>
            <a:pPr algn="l"/>
            <a:r>
              <a:rPr lang="en-US" altLang="ja-JP" sz="1800" b="0">
                <a:latin typeface="Helvetica" charset="0"/>
                <a:ea typeface="ＭＳ Ｐゴシック" charset="0"/>
                <a:cs typeface="ＭＳ Ｐゴシック" charset="0"/>
              </a:rPr>
              <a:t>Yield (%)</a:t>
            </a:r>
            <a:endParaRPr lang="en-US" altLang="ja-JP" sz="180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altLang="ja-JP" sz="180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1° selectivity (%)</a:t>
            </a:r>
            <a:r>
              <a:rPr lang="en-US" altLang="ja-JP" sz="1600" i="1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/>
            <a:endParaRPr lang="ja-JP" altLang="en-US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3419" name="Rectangle 27"/>
          <p:cNvSpPr>
            <a:spLocks noChangeArrowheads="1"/>
          </p:cNvSpPr>
          <p:nvPr/>
        </p:nvSpPr>
        <p:spPr bwMode="auto">
          <a:xfrm>
            <a:off x="6705600" y="5803900"/>
            <a:ext cx="1584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800" b="0">
                <a:latin typeface="Helvetica" charset="0"/>
                <a:ea typeface="ＭＳ Ｐゴシック" charset="0"/>
                <a:cs typeface="ＭＳ Ｐゴシック" charset="0"/>
              </a:rPr>
              <a:t>86,000</a:t>
            </a:r>
          </a:p>
          <a:p>
            <a:r>
              <a:rPr lang="en-US" altLang="ja-JP" sz="1800" b="0">
                <a:latin typeface="Helvetica" charset="0"/>
                <a:ea typeface="ＭＳ Ｐゴシック" charset="0"/>
                <a:cs typeface="ＭＳ Ｐゴシック" charset="0"/>
              </a:rPr>
              <a:t>44</a:t>
            </a:r>
          </a:p>
          <a:p>
            <a:r>
              <a:rPr lang="en-US" altLang="ja-JP" sz="1800" i="1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80</a:t>
            </a:r>
          </a:p>
        </p:txBody>
      </p:sp>
      <p:grpSp>
        <p:nvGrpSpPr>
          <p:cNvPr id="1083420" name="Group 28"/>
          <p:cNvGrpSpPr>
            <a:grpSpLocks/>
          </p:cNvGrpSpPr>
          <p:nvPr/>
        </p:nvGrpSpPr>
        <p:grpSpPr bwMode="auto">
          <a:xfrm>
            <a:off x="6400800" y="3259138"/>
            <a:ext cx="2187575" cy="2387600"/>
            <a:chOff x="4032" y="2053"/>
            <a:chExt cx="1378" cy="1504"/>
          </a:xfrm>
        </p:grpSpPr>
        <p:sp>
          <p:nvSpPr>
            <p:cNvPr id="1083421" name="Rectangle 29"/>
            <p:cNvSpPr>
              <a:spLocks noChangeArrowheads="1"/>
            </p:cNvSpPr>
            <p:nvPr/>
          </p:nvSpPr>
          <p:spPr bwMode="auto">
            <a:xfrm>
              <a:off x="4333" y="2832"/>
              <a:ext cx="725" cy="725"/>
            </a:xfrm>
            <a:prstGeom prst="rect">
              <a:avLst/>
            </a:prstGeom>
            <a:gradFill rotWithShape="1">
              <a:gsLst>
                <a:gs pos="0">
                  <a:srgbClr val="E7B603"/>
                </a:gs>
                <a:gs pos="100000">
                  <a:srgbClr val="CC7500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>
                <a:rot lat="16199998" lon="0" rev="0"/>
              </a:camera>
              <a:lightRig rig="legacyFlat2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E7B60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ja-JP" altLang="en-US"/>
            </a:p>
          </p:txBody>
        </p:sp>
        <p:sp>
          <p:nvSpPr>
            <p:cNvPr id="1083422" name="Rectangle 30"/>
            <p:cNvSpPr>
              <a:spLocks noChangeArrowheads="1"/>
            </p:cNvSpPr>
            <p:nvPr/>
          </p:nvSpPr>
          <p:spPr bwMode="auto">
            <a:xfrm>
              <a:off x="4525" y="3120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ja-JP" sz="1400" i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Au</a:t>
              </a:r>
              <a:endParaRPr lang="en-US" altLang="ja-JP" sz="1800" i="1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83423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149"/>
              <a:ext cx="802" cy="1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3424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053"/>
              <a:ext cx="802" cy="1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ChangeArrowheads="1"/>
          </p:cNvSpPr>
          <p:nvPr/>
        </p:nvSpPr>
        <p:spPr bwMode="auto">
          <a:xfrm>
            <a:off x="1143000" y="914400"/>
            <a:ext cx="7086600" cy="19812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7491" name="Rectangle 3"/>
          <p:cNvSpPr>
            <a:spLocks noChangeArrowheads="1"/>
          </p:cNvSpPr>
          <p:nvPr/>
        </p:nvSpPr>
        <p:spPr bwMode="auto">
          <a:xfrm>
            <a:off x="3995738" y="3992563"/>
            <a:ext cx="16557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7492" name="AutoShape 4"/>
          <p:cNvSpPr>
            <a:spLocks noChangeArrowheads="1"/>
          </p:cNvSpPr>
          <p:nvPr/>
        </p:nvSpPr>
        <p:spPr bwMode="auto">
          <a:xfrm>
            <a:off x="3851275" y="2492375"/>
            <a:ext cx="3168650" cy="8651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7493" name="AutoShape 5"/>
          <p:cNvSpPr>
            <a:spLocks noChangeArrowheads="1"/>
          </p:cNvSpPr>
          <p:nvPr/>
        </p:nvSpPr>
        <p:spPr bwMode="auto">
          <a:xfrm>
            <a:off x="3863975" y="3198813"/>
            <a:ext cx="4668838" cy="7223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7494" name="AutoShape 6"/>
          <p:cNvSpPr>
            <a:spLocks noChangeArrowheads="1"/>
          </p:cNvSpPr>
          <p:nvPr/>
        </p:nvSpPr>
        <p:spPr bwMode="auto">
          <a:xfrm>
            <a:off x="107950" y="4352925"/>
            <a:ext cx="3168650" cy="172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7495" name="Rectangle 7"/>
          <p:cNvSpPr>
            <a:spLocks noChangeArrowheads="1"/>
          </p:cNvSpPr>
          <p:nvPr/>
        </p:nvSpPr>
        <p:spPr bwMode="auto">
          <a:xfrm>
            <a:off x="4284663" y="5124450"/>
            <a:ext cx="1150937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087496" name="Rectangle 8"/>
          <p:cNvSpPr>
            <a:spLocks noChangeArrowheads="1"/>
          </p:cNvSpPr>
          <p:nvPr/>
        </p:nvSpPr>
        <p:spPr bwMode="auto">
          <a:xfrm>
            <a:off x="228600" y="0"/>
            <a:ext cx="8569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Catalytic Dehydrogenative Silylation of Alcohols</a:t>
            </a:r>
          </a:p>
          <a:p>
            <a:r>
              <a:rPr lang="en-US" altLang="ja-JP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—Competitive Reaction between 1</a:t>
            </a:r>
            <a:r>
              <a:rPr lang="ja-JP" altLang="en-US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ﾟ</a:t>
            </a:r>
            <a:r>
              <a:rPr lang="en-US" altLang="ja-JP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 vs 2</a:t>
            </a:r>
            <a:r>
              <a:rPr lang="ja-JP" altLang="en-US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ﾟ</a:t>
            </a:r>
            <a:r>
              <a:rPr lang="en-US" altLang="ja-JP">
                <a:solidFill>
                  <a:schemeClr val="hlink"/>
                </a:solidFill>
                <a:latin typeface="Helvetica" charset="0"/>
                <a:ea typeface="ＭＳ Ｐゴシック" charset="0"/>
                <a:cs typeface="ＭＳ Ｐゴシック" charset="0"/>
              </a:rPr>
              <a:t> Alcohols—</a:t>
            </a:r>
            <a:endParaRPr lang="en-US" altLang="ja-JP" sz="2000" i="1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ja-JP" altLang="en-US">
              <a:solidFill>
                <a:schemeClr val="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7497" name="Rectangle 9"/>
          <p:cNvSpPr>
            <a:spLocks noChangeArrowheads="1"/>
          </p:cNvSpPr>
          <p:nvPr/>
        </p:nvSpPr>
        <p:spPr bwMode="auto">
          <a:xfrm>
            <a:off x="3132138" y="892175"/>
            <a:ext cx="21605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7498" name="Rectangle 10"/>
          <p:cNvSpPr>
            <a:spLocks noChangeArrowheads="1"/>
          </p:cNvSpPr>
          <p:nvPr/>
        </p:nvSpPr>
        <p:spPr bwMode="auto">
          <a:xfrm>
            <a:off x="457200" y="4038600"/>
            <a:ext cx="941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altLang="ja-JP" sz="1600" i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catalyst</a:t>
            </a:r>
            <a:endParaRPr lang="en-US" altLang="ja-JP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7499" name="Rectangle 11"/>
          <p:cNvSpPr>
            <a:spLocks noChangeArrowheads="1"/>
          </p:cNvSpPr>
          <p:nvPr/>
        </p:nvSpPr>
        <p:spPr bwMode="auto">
          <a:xfrm>
            <a:off x="2911475" y="6064250"/>
            <a:ext cx="1508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800" b="0">
                <a:latin typeface="Helvetica" charset="0"/>
                <a:ea typeface="ＭＳ Ｐゴシック" charset="0"/>
                <a:cs typeface="ＭＳ Ｐゴシック" charset="0"/>
              </a:rPr>
              <a:t>58,000</a:t>
            </a:r>
            <a:endParaRPr lang="en-US" altLang="ja-JP" sz="1800" i="1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altLang="ja-JP" sz="1800" i="1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 &gt;99.5</a:t>
            </a:r>
            <a:endParaRPr lang="en-US" altLang="ja-JP" sz="1800" i="1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7500" name="Rectangle 12"/>
          <p:cNvSpPr>
            <a:spLocks noChangeArrowheads="1"/>
          </p:cNvSpPr>
          <p:nvPr/>
        </p:nvSpPr>
        <p:spPr bwMode="auto">
          <a:xfrm>
            <a:off x="6084888" y="3201988"/>
            <a:ext cx="10795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087501" name="Rectangle 13"/>
          <p:cNvSpPr>
            <a:spLocks noChangeArrowheads="1"/>
          </p:cNvSpPr>
          <p:nvPr/>
        </p:nvSpPr>
        <p:spPr bwMode="auto">
          <a:xfrm>
            <a:off x="44799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87502" name="Rectangle 14"/>
          <p:cNvSpPr>
            <a:spLocks noChangeArrowheads="1"/>
          </p:cNvSpPr>
          <p:nvPr/>
        </p:nvSpPr>
        <p:spPr bwMode="auto">
          <a:xfrm>
            <a:off x="44799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pSp>
        <p:nvGrpSpPr>
          <p:cNvPr id="1087503" name="Group 15"/>
          <p:cNvGrpSpPr>
            <a:grpSpLocks/>
          </p:cNvGrpSpPr>
          <p:nvPr/>
        </p:nvGrpSpPr>
        <p:grpSpPr bwMode="auto">
          <a:xfrm>
            <a:off x="3225800" y="3048000"/>
            <a:ext cx="2032000" cy="2895600"/>
            <a:chOff x="288" y="1872"/>
            <a:chExt cx="1280" cy="1824"/>
          </a:xfrm>
        </p:grpSpPr>
        <p:sp>
          <p:nvSpPr>
            <p:cNvPr id="1087504" name="Rectangle 16"/>
            <p:cNvSpPr>
              <a:spLocks noChangeArrowheads="1"/>
            </p:cNvSpPr>
            <p:nvPr/>
          </p:nvSpPr>
          <p:spPr bwMode="auto">
            <a:xfrm>
              <a:off x="288" y="2971"/>
              <a:ext cx="725" cy="725"/>
            </a:xfrm>
            <a:prstGeom prst="rect">
              <a:avLst/>
            </a:prstGeom>
            <a:gradFill rotWithShape="1">
              <a:gsLst>
                <a:gs pos="0">
                  <a:srgbClr val="E7B603"/>
                </a:gs>
                <a:gs pos="100000">
                  <a:srgbClr val="CC7500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>
                <a:rot lat="16199998" lon="0" rev="0"/>
              </a:camera>
              <a:lightRig rig="legacyFlat2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E7B60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ja-JP" altLang="en-US"/>
            </a:p>
          </p:txBody>
        </p:sp>
        <p:sp>
          <p:nvSpPr>
            <p:cNvPr id="1087505" name="Rectangle 17"/>
            <p:cNvSpPr>
              <a:spLocks noChangeArrowheads="1"/>
            </p:cNvSpPr>
            <p:nvPr/>
          </p:nvSpPr>
          <p:spPr bwMode="auto">
            <a:xfrm>
              <a:off x="480" y="3312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ja-JP" sz="1400" i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Au</a:t>
              </a:r>
              <a:endParaRPr lang="en-US" altLang="ja-JP" sz="1800" i="1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87506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872"/>
              <a:ext cx="752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7507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872"/>
              <a:ext cx="752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87508" name="Line 20"/>
          <p:cNvSpPr>
            <a:spLocks noChangeShapeType="1"/>
          </p:cNvSpPr>
          <p:nvPr/>
        </p:nvSpPr>
        <p:spPr bwMode="auto">
          <a:xfrm>
            <a:off x="228600" y="5743575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8750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9342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7510" name="Rectangle 22"/>
          <p:cNvSpPr>
            <a:spLocks noChangeArrowheads="1"/>
          </p:cNvSpPr>
          <p:nvPr/>
        </p:nvSpPr>
        <p:spPr bwMode="auto">
          <a:xfrm>
            <a:off x="0" y="6048375"/>
            <a:ext cx="27892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800" b="0">
                <a:latin typeface="Helvetica" charset="0"/>
                <a:ea typeface="ＭＳ Ｐゴシック" charset="0"/>
                <a:cs typeface="ＭＳ Ｐゴシック" charset="0"/>
              </a:rPr>
              <a:t>Catalyst Tunover Number</a:t>
            </a:r>
            <a:endParaRPr lang="en-US" altLang="ja-JP" sz="180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altLang="ja-JP" sz="180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1° selectivity (%)</a:t>
            </a:r>
            <a:r>
              <a:rPr lang="en-US" altLang="ja-JP" sz="1600" i="1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/>
            <a:endParaRPr lang="ja-JP" altLang="en-US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7511" name="Rectangle 23"/>
          <p:cNvSpPr>
            <a:spLocks noChangeArrowheads="1"/>
          </p:cNvSpPr>
          <p:nvPr/>
        </p:nvSpPr>
        <p:spPr bwMode="auto">
          <a:xfrm>
            <a:off x="6111875" y="6064250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800" b="0">
                <a:latin typeface="Helvetica" charset="0"/>
                <a:ea typeface="ＭＳ Ｐゴシック" charset="0"/>
                <a:cs typeface="ＭＳ Ｐゴシック" charset="0"/>
              </a:rPr>
              <a:t>46</a:t>
            </a:r>
          </a:p>
          <a:p>
            <a:r>
              <a:rPr lang="en-US" altLang="ja-JP" sz="1800" i="1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98</a:t>
            </a:r>
          </a:p>
        </p:txBody>
      </p:sp>
      <p:pic>
        <p:nvPicPr>
          <p:cNvPr id="108751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31242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822325"/>
            <a:ext cx="3429000" cy="2835275"/>
            <a:chOff x="144" y="518"/>
            <a:chExt cx="2160" cy="17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59" y="1715"/>
              <a:ext cx="1894" cy="589"/>
              <a:chOff x="502" y="1296"/>
              <a:chExt cx="1894" cy="589"/>
            </a:xfrm>
          </p:grpSpPr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502" y="1296"/>
                <a:ext cx="18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>
                    <a:solidFill>
                      <a:srgbClr val="333399"/>
                    </a:solidFill>
                    <a:latin typeface="Helvetica" charset="0"/>
                  </a:rPr>
                  <a:t>Homogeneous Catalyst</a:t>
                </a:r>
                <a:endParaRPr lang="en-US" altLang="ja-JP" b="0">
                  <a:solidFill>
                    <a:srgbClr val="333399"/>
                  </a:solidFill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864" y="1488"/>
                <a:ext cx="984" cy="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ja-JP" sz="1600">
                    <a:solidFill>
                      <a:srgbClr val="333399"/>
                    </a:solidFill>
                    <a:latin typeface="Helvetica" charset="0"/>
                  </a:rPr>
                  <a:t>· Designability</a:t>
                </a:r>
              </a:p>
              <a:p>
                <a:pPr algn="l"/>
                <a:r>
                  <a:rPr lang="en-US" altLang="ja-JP" sz="1600">
                    <a:solidFill>
                      <a:srgbClr val="333399"/>
                    </a:solidFill>
                    <a:latin typeface="Helvetica" charset="0"/>
                  </a:rPr>
                  <a:t>· Diversity</a:t>
                </a:r>
                <a:endParaRPr lang="en-US" altLang="ja-JP" sz="1400" b="0">
                  <a:solidFill>
                    <a:srgbClr val="333399"/>
                  </a:solidFill>
                  <a:latin typeface="Helvetica" charset="0"/>
                </a:endParaRPr>
              </a:p>
            </p:txBody>
          </p:sp>
        </p:grpSp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18"/>
              <a:ext cx="2160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267200" y="3717925"/>
            <a:ext cx="4267200" cy="2836863"/>
            <a:chOff x="2688" y="2342"/>
            <a:chExt cx="2688" cy="17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688" y="2342"/>
              <a:ext cx="2688" cy="1787"/>
              <a:chOff x="2688" y="2342"/>
              <a:chExt cx="2688" cy="1787"/>
            </a:xfrm>
          </p:grpSpPr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2688" y="2342"/>
                <a:ext cx="2688" cy="1670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 useBgFill="1"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3299" y="3879"/>
                <a:ext cx="1583" cy="250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ja-JP" sz="2000">
                    <a:solidFill>
                      <a:srgbClr val="333399"/>
                    </a:solidFill>
                    <a:latin typeface="Helvetica" charset="0"/>
                  </a:rPr>
                  <a:t>Monolayer Catalyst</a:t>
                </a:r>
              </a:p>
            </p:txBody>
          </p:sp>
        </p:grpSp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00"/>
              <a:ext cx="2304" cy="1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図形グループ 28"/>
          <p:cNvGrpSpPr/>
          <p:nvPr/>
        </p:nvGrpSpPr>
        <p:grpSpPr>
          <a:xfrm>
            <a:off x="5148064" y="620688"/>
            <a:ext cx="2664296" cy="3039616"/>
            <a:chOff x="1475656" y="3645024"/>
            <a:chExt cx="2664296" cy="3039616"/>
          </a:xfrm>
        </p:grpSpPr>
        <p:sp>
          <p:nvSpPr>
            <p:cNvPr id="27" name="正方形/長方形 26"/>
            <p:cNvSpPr/>
            <p:nvPr/>
          </p:nvSpPr>
          <p:spPr bwMode="auto">
            <a:xfrm>
              <a:off x="1475656" y="3645024"/>
              <a:ext cx="2664296" cy="296071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rgbClr val="8DF5F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kumimoji="0" lang="ja-JP" altLang="en-US" sz="300" b="0" i="1">
                <a:solidFill>
                  <a:srgbClr val="FFFFFF"/>
                </a:solidFill>
              </a:endParaRPr>
            </a:p>
          </p:txBody>
        </p:sp>
        <p:grpSp>
          <p:nvGrpSpPr>
            <p:cNvPr id="19" name="Group 15"/>
            <p:cNvGrpSpPr>
              <a:grpSpLocks/>
            </p:cNvGrpSpPr>
            <p:nvPr/>
          </p:nvGrpSpPr>
          <p:grpSpPr bwMode="auto">
            <a:xfrm>
              <a:off x="1835696" y="3789040"/>
              <a:ext cx="2032000" cy="2895600"/>
              <a:chOff x="288" y="1872"/>
              <a:chExt cx="1280" cy="1824"/>
            </a:xfrm>
          </p:grpSpPr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288" y="2971"/>
                <a:ext cx="725" cy="725"/>
              </a:xfrm>
              <a:prstGeom prst="rect">
                <a:avLst/>
              </a:prstGeom>
              <a:gradFill rotWithShape="1">
                <a:gsLst>
                  <a:gs pos="0">
                    <a:srgbClr val="E7B603"/>
                  </a:gs>
                  <a:gs pos="100000">
                    <a:srgbClr val="CC7500"/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ObliqueTopRight">
                  <a:rot lat="16199998" lon="0" rev="0"/>
                </a:camera>
                <a:lightRig rig="legacyFlat2" dir="t"/>
              </a:scene3d>
              <a:sp3d extrusionH="11100" prstMaterial="legacyMetal">
                <a:bevelT w="13500" h="13500" prst="angle"/>
                <a:bevelB w="13500" h="13500" prst="angle"/>
                <a:extrusionClr>
                  <a:srgbClr val="E7B603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480" y="3312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en-US" altLang="ja-JP" sz="1400" i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Au</a:t>
                </a:r>
                <a:endParaRPr lang="en-US" altLang="ja-JP" sz="1800" i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22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1872"/>
                <a:ext cx="752" cy="1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1872"/>
                <a:ext cx="752" cy="1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8" name="図形グループ 27"/>
          <p:cNvGrpSpPr/>
          <p:nvPr/>
        </p:nvGrpSpPr>
        <p:grpSpPr>
          <a:xfrm>
            <a:off x="251520" y="3861048"/>
            <a:ext cx="3203848" cy="2592288"/>
            <a:chOff x="-2600944" y="3212976"/>
            <a:chExt cx="3203848" cy="2592288"/>
          </a:xfrm>
        </p:grpSpPr>
        <p:sp>
          <p:nvSpPr>
            <p:cNvPr id="25" name="正方形/長方形 24"/>
            <p:cNvSpPr/>
            <p:nvPr/>
          </p:nvSpPr>
          <p:spPr bwMode="auto">
            <a:xfrm>
              <a:off x="-2600944" y="3212976"/>
              <a:ext cx="3203848" cy="259228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rgbClr val="8DF5F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kumimoji="0" lang="ja-JP" altLang="en-US" sz="300" b="0" i="1">
                <a:solidFill>
                  <a:srgbClr val="FFFFFF"/>
                </a:solidFill>
              </a:endParaRPr>
            </a:p>
          </p:txBody>
        </p:sp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56792" y="3284984"/>
              <a:ext cx="3124200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11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084168" y="3140968"/>
            <a:ext cx="2298617" cy="1317639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0096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747464"/>
            <a:ext cx="4789488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9670" name="Rectangle 6"/>
          <p:cNvSpPr>
            <a:spLocks noChangeArrowheads="1"/>
          </p:cNvSpPr>
          <p:nvPr/>
        </p:nvSpPr>
        <p:spPr bwMode="auto">
          <a:xfrm>
            <a:off x="-36512" y="4232706"/>
            <a:ext cx="2423975" cy="62350"/>
          </a:xfrm>
          <a:prstGeom prst="rect">
            <a:avLst/>
          </a:prstGeom>
          <a:solidFill>
            <a:srgbClr val="E1FF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600000" lon="0" rev="0"/>
            </a:camera>
            <a:lightRig rig="legacyFlat3" dir="r"/>
          </a:scene3d>
          <a:sp3d extrusionH="1497000" prstMaterial="legacyMatte">
            <a:bevelT w="13500" h="13500" prst="angle"/>
            <a:bevelB w="13500" h="13500" prst="angle"/>
            <a:extrusionClr>
              <a:srgbClr val="E1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94FFFF"/>
              </a:solidFill>
            </a:endParaRPr>
          </a:p>
        </p:txBody>
      </p:sp>
      <p:pic>
        <p:nvPicPr>
          <p:cNvPr id="10096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7" y="548680"/>
            <a:ext cx="3203651" cy="367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065471" y="5639753"/>
            <a:ext cx="2298617" cy="1317639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2693818" cy="336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709864" y="1751321"/>
            <a:ext cx="2298617" cy="1317639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 useBgFill="1">
        <p:nvSpPr>
          <p:cNvPr id="4" name="正方形/長方形 3"/>
          <p:cNvSpPr/>
          <p:nvPr/>
        </p:nvSpPr>
        <p:spPr bwMode="auto">
          <a:xfrm>
            <a:off x="5364088" y="-171400"/>
            <a:ext cx="4032448" cy="10081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kumimoji="0" lang="ja-JP" altLang="en-US" sz="300" b="0" i="1">
              <a:solidFill>
                <a:srgbClr val="FFFFFF"/>
              </a:solidFill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5936"/>
            <a:ext cx="2954288" cy="229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33"/>
          <p:cNvSpPr txBox="1">
            <a:spLocks noChangeArrowheads="1"/>
          </p:cNvSpPr>
          <p:nvPr/>
        </p:nvSpPr>
        <p:spPr bwMode="auto">
          <a:xfrm>
            <a:off x="5726360" y="5013176"/>
            <a:ext cx="3886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Chem. </a:t>
            </a: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Commun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2007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4280.</a:t>
            </a: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ja-JP" altLang="en-US" sz="2500" dirty="0" smtClean="0">
              <a:solidFill>
                <a:srgbClr val="FFFFFF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724128" y="5408806"/>
            <a:ext cx="2937710" cy="120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Chem. </a:t>
            </a: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Lett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2006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35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870.</a:t>
            </a:r>
          </a:p>
          <a:p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endParaRPr lang="ja-JP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3" name="Text Box 1033"/>
          <p:cNvSpPr txBox="1">
            <a:spLocks noChangeArrowheads="1"/>
          </p:cNvSpPr>
          <p:nvPr/>
        </p:nvSpPr>
        <p:spPr bwMode="auto">
          <a:xfrm>
            <a:off x="5724574" y="5835710"/>
            <a:ext cx="4464050" cy="148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Angew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 Chem. Int. Ed.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2008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</a:t>
            </a:r>
          </a:p>
          <a:p>
            <a:pPr>
              <a:defRPr/>
            </a:pP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47, 5627.</a:t>
            </a: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ja-JP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 Box 1033"/>
          <p:cNvSpPr txBox="1">
            <a:spLocks noChangeArrowheads="1"/>
          </p:cNvSpPr>
          <p:nvPr/>
        </p:nvSpPr>
        <p:spPr bwMode="auto">
          <a:xfrm>
            <a:off x="5580063" y="6453188"/>
            <a:ext cx="3886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Chem. </a:t>
            </a: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Commun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2014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50, 5046.</a:t>
            </a: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ja-JP" altLang="en-US" sz="2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3730" name="Picture 2" descr="スライド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823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778" name="Picture 2" descr="スライド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43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66" name="Rectangle 2"/>
          <p:cNvSpPr>
            <a:spLocks noChangeArrowheads="1"/>
          </p:cNvSpPr>
          <p:nvPr/>
        </p:nvSpPr>
        <p:spPr bwMode="auto">
          <a:xfrm>
            <a:off x="185738" y="0"/>
            <a:ext cx="880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XPS and ICP-MS Analyses of Metal Diisocyanide Monolayer</a:t>
            </a:r>
          </a:p>
        </p:txBody>
      </p:sp>
      <p:sp>
        <p:nvSpPr>
          <p:cNvPr id="1470467" name="Rectangle 3"/>
          <p:cNvSpPr>
            <a:spLocks noChangeArrowheads="1"/>
          </p:cNvSpPr>
          <p:nvPr/>
        </p:nvSpPr>
        <p:spPr bwMode="auto">
          <a:xfrm>
            <a:off x="6762750" y="5778500"/>
            <a:ext cx="1619250" cy="10795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199998" lon="0" rev="0"/>
            </a:camera>
            <a:lightRig rig="legacyFlat2" dir="t"/>
          </a:scene3d>
          <a:sp3d extrusionH="365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470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40075"/>
            <a:ext cx="22987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0469" name="Rectangle 5"/>
          <p:cNvSpPr>
            <a:spLocks noChangeArrowheads="1"/>
          </p:cNvSpPr>
          <p:nvPr/>
        </p:nvSpPr>
        <p:spPr bwMode="auto">
          <a:xfrm>
            <a:off x="6705600" y="1984375"/>
            <a:ext cx="1619250" cy="10795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199998" lon="0" rev="0"/>
            </a:camera>
            <a:lightRig rig="legacyFlat2" dir="t"/>
          </a:scene3d>
          <a:sp3d extrusionH="365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470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625475"/>
            <a:ext cx="2290762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0490" name="Group 26"/>
          <p:cNvGrpSpPr>
            <a:grpSpLocks/>
          </p:cNvGrpSpPr>
          <p:nvPr/>
        </p:nvGrpSpPr>
        <p:grpSpPr bwMode="auto">
          <a:xfrm>
            <a:off x="496888" y="5883275"/>
            <a:ext cx="3465512" cy="685800"/>
            <a:chOff x="313" y="3840"/>
            <a:chExt cx="2183" cy="432"/>
          </a:xfrm>
        </p:grpSpPr>
        <p:sp>
          <p:nvSpPr>
            <p:cNvPr id="1470491" name="Text Box 27"/>
            <p:cNvSpPr txBox="1">
              <a:spLocks noChangeArrowheads="1"/>
            </p:cNvSpPr>
            <p:nvPr/>
          </p:nvSpPr>
          <p:spPr bwMode="auto">
            <a:xfrm>
              <a:off x="313" y="3850"/>
              <a:ext cx="21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dirty="0">
                  <a:solidFill>
                    <a:srgbClr val="FFFFFF"/>
                  </a:solidFill>
                  <a:latin typeface="Helvetica" charset="0"/>
                </a:rPr>
                <a:t>The longer linker molecule, the more ordered structure.</a:t>
              </a:r>
              <a:r>
                <a:rPr lang="en-US" altLang="ja-JP" sz="1800" dirty="0">
                  <a:solidFill>
                    <a:srgbClr val="00FFFF"/>
                  </a:solidFill>
                  <a:latin typeface="Helvetica" charset="0"/>
                </a:rPr>
                <a:t> </a:t>
              </a:r>
              <a:endParaRPr lang="en-US" altLang="ja-JP" sz="1800" dirty="0">
                <a:solidFill>
                  <a:srgbClr val="FF8000"/>
                </a:solidFill>
                <a:latin typeface="Helvetica" charset="0"/>
              </a:endParaRPr>
            </a:p>
          </p:txBody>
        </p:sp>
        <p:sp>
          <p:nvSpPr>
            <p:cNvPr id="1470492" name="Rectangle 28"/>
            <p:cNvSpPr>
              <a:spLocks noChangeArrowheads="1"/>
            </p:cNvSpPr>
            <p:nvPr/>
          </p:nvSpPr>
          <p:spPr bwMode="auto">
            <a:xfrm>
              <a:off x="336" y="3840"/>
              <a:ext cx="2064" cy="432"/>
            </a:xfrm>
            <a:prstGeom prst="rect">
              <a:avLst/>
            </a:prstGeom>
            <a:noFill/>
            <a:ln w="9525">
              <a:solidFill>
                <a:srgbClr val="8DF5F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9"/>
          <p:cNvGrpSpPr>
            <a:grpSpLocks/>
          </p:cNvGrpSpPr>
          <p:nvPr/>
        </p:nvGrpSpPr>
        <p:grpSpPr bwMode="auto">
          <a:xfrm>
            <a:off x="654050" y="-347663"/>
            <a:ext cx="4832350" cy="6173788"/>
            <a:chOff x="412" y="-133"/>
            <a:chExt cx="3044" cy="3889"/>
          </a:xfrm>
        </p:grpSpPr>
        <p:pic>
          <p:nvPicPr>
            <p:cNvPr id="3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15"/>
              <a:ext cx="2730" cy="1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259"/>
              <a:ext cx="2784" cy="1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720" y="336"/>
              <a:ext cx="26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rgbClr val="00FFFF"/>
                  </a:solidFill>
                  <a:latin typeface="Helvetica" charset="0"/>
                </a:rPr>
                <a:t>N 1s</a:t>
              </a: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             </a:t>
              </a:r>
              <a:r>
                <a:rPr lang="en-US" altLang="ja-JP" sz="1800">
                  <a:solidFill>
                    <a:srgbClr val="FF8000"/>
                  </a:solidFill>
                  <a:latin typeface="Helvetica" charset="0"/>
                </a:rPr>
                <a:t>Rh 3d 5/2</a:t>
              </a: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       </a:t>
              </a:r>
              <a:r>
                <a:rPr lang="en-US" altLang="ja-JP" sz="1800">
                  <a:solidFill>
                    <a:srgbClr val="00FF80"/>
                  </a:solidFill>
                  <a:latin typeface="Helvetica" charset="0"/>
                </a:rPr>
                <a:t>Cl 2p</a:t>
              </a:r>
              <a:endParaRPr lang="en-US" altLang="ja-JP" sz="1800">
                <a:solidFill>
                  <a:srgbClr val="FF8000"/>
                </a:solidFill>
                <a:latin typeface="Helvetica" charset="0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1056" y="1641"/>
              <a:ext cx="21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b="0" dirty="0">
                  <a:solidFill>
                    <a:srgbClr val="FFFFFF"/>
                  </a:solidFill>
                  <a:latin typeface="Helvetica" charset="0"/>
                </a:rPr>
                <a:t>Binding </a:t>
              </a:r>
              <a:r>
                <a:rPr lang="en-US" altLang="ja-JP" sz="1600" b="0" dirty="0" smtClean="0">
                  <a:solidFill>
                    <a:srgbClr val="FFFFFF"/>
                  </a:solidFill>
                  <a:latin typeface="Helvetica" charset="0"/>
                </a:rPr>
                <a:t>energy </a:t>
              </a:r>
              <a:r>
                <a:rPr lang="en-US" altLang="ja-JP" sz="1600" b="0" dirty="0">
                  <a:solidFill>
                    <a:srgbClr val="FFFFFF"/>
                  </a:solidFill>
                  <a:latin typeface="Helvetica" charset="0"/>
                </a:rPr>
                <a:t>(</a:t>
              </a:r>
              <a:r>
                <a:rPr lang="en-US" altLang="ja-JP" sz="1600" b="0" dirty="0" err="1">
                  <a:solidFill>
                    <a:srgbClr val="FFFFFF"/>
                  </a:solidFill>
                  <a:latin typeface="Helvetica" charset="0"/>
                </a:rPr>
                <a:t>eV</a:t>
              </a:r>
              <a:r>
                <a:rPr lang="en-US" altLang="ja-JP" sz="1600" b="0" dirty="0">
                  <a:solidFill>
                    <a:srgbClr val="FFFFFF"/>
                  </a:solidFill>
                  <a:latin typeface="Helvetica" charset="0"/>
                </a:rPr>
                <a:t>)</a:t>
              </a:r>
              <a:endParaRPr lang="en-US" altLang="ja-JP" sz="1800" dirty="0">
                <a:solidFill>
                  <a:srgbClr val="FF8000"/>
                </a:solidFill>
                <a:latin typeface="Helvetica" charset="0"/>
              </a:endParaRP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1056" y="3397"/>
              <a:ext cx="21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b="0" dirty="0">
                  <a:solidFill>
                    <a:srgbClr val="FFFFFF"/>
                  </a:solidFill>
                  <a:latin typeface="Helvetica" charset="0"/>
                </a:rPr>
                <a:t>Binding energy (</a:t>
              </a:r>
              <a:r>
                <a:rPr lang="en-US" altLang="ja-JP" sz="1600" b="0" dirty="0" err="1">
                  <a:solidFill>
                    <a:srgbClr val="FFFFFF"/>
                  </a:solidFill>
                  <a:latin typeface="Helvetica" charset="0"/>
                </a:rPr>
                <a:t>eV</a:t>
              </a:r>
              <a:r>
                <a:rPr lang="en-US" altLang="ja-JP" sz="1600" b="0" dirty="0">
                  <a:solidFill>
                    <a:srgbClr val="FFFFFF"/>
                  </a:solidFill>
                  <a:latin typeface="Helvetica" charset="0"/>
                </a:rPr>
                <a:t>)</a:t>
              </a:r>
              <a:endParaRPr lang="en-US" altLang="ja-JP" sz="1800" dirty="0">
                <a:solidFill>
                  <a:srgbClr val="FF8000"/>
                </a:solidFill>
                <a:latin typeface="Helvetica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 rot="-5400000">
              <a:off x="-574" y="853"/>
              <a:ext cx="21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b="0">
                  <a:solidFill>
                    <a:srgbClr val="FFFFFF"/>
                  </a:solidFill>
                  <a:latin typeface="Helvetica" charset="0"/>
                </a:rPr>
                <a:t>Intensity (a.u.)</a:t>
              </a:r>
              <a:endParaRPr lang="en-US" altLang="ja-JP" sz="1800">
                <a:solidFill>
                  <a:srgbClr val="FF8000"/>
                </a:solidFill>
                <a:latin typeface="Helvetica" charset="0"/>
              </a:endParaRPr>
            </a:p>
          </p:txBody>
        </p:sp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 rot="-5400000">
              <a:off x="-574" y="2559"/>
              <a:ext cx="218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 b="0">
                  <a:solidFill>
                    <a:srgbClr val="FFFFFF"/>
                  </a:solidFill>
                  <a:latin typeface="Helvetica" charset="0"/>
                </a:rPr>
                <a:t>Intensity (a.u.)</a:t>
              </a:r>
              <a:endParaRPr lang="en-US" altLang="ja-JP" sz="1800">
                <a:solidFill>
                  <a:srgbClr val="FF8000"/>
                </a:solidFill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9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ChangeArrowheads="1"/>
          </p:cNvSpPr>
          <p:nvPr/>
        </p:nvSpPr>
        <p:spPr bwMode="auto">
          <a:xfrm>
            <a:off x="1790700" y="33338"/>
            <a:ext cx="5326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Rh Complexiation with [RhCl(cod)]</a:t>
            </a:r>
            <a:r>
              <a:rPr lang="en-US" altLang="ja-JP" baseline="-25000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2</a:t>
            </a:r>
            <a:endParaRPr lang="en-US" altLang="ja-JP">
              <a:solidFill>
                <a:srgbClr val="FFD4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2515" name="Rectangle 3"/>
          <p:cNvSpPr>
            <a:spLocks noChangeArrowheads="1"/>
          </p:cNvSpPr>
          <p:nvPr/>
        </p:nvSpPr>
        <p:spPr bwMode="auto">
          <a:xfrm>
            <a:off x="6762750" y="5762625"/>
            <a:ext cx="1619250" cy="10795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199998" lon="0" rev="0"/>
            </a:camera>
            <a:lightRig rig="legacyFlat2" dir="t"/>
          </a:scene3d>
          <a:sp3d extrusionH="365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472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22987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2517" name="Rectangle 5"/>
          <p:cNvSpPr>
            <a:spLocks noChangeArrowheads="1"/>
          </p:cNvSpPr>
          <p:nvPr/>
        </p:nvSpPr>
        <p:spPr bwMode="auto">
          <a:xfrm>
            <a:off x="6705600" y="1968500"/>
            <a:ext cx="1619250" cy="10795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199998" lon="0" rev="0"/>
            </a:camera>
            <a:lightRig rig="legacyFlat2" dir="t"/>
          </a:scene3d>
          <a:sp3d extrusionH="365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4725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609600"/>
            <a:ext cx="2290762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72519" name="Group 7"/>
          <p:cNvGrpSpPr>
            <a:grpSpLocks/>
          </p:cNvGrpSpPr>
          <p:nvPr/>
        </p:nvGrpSpPr>
        <p:grpSpPr bwMode="auto">
          <a:xfrm>
            <a:off x="115888" y="5562600"/>
            <a:ext cx="3352800" cy="685800"/>
            <a:chOff x="288" y="2064"/>
            <a:chExt cx="2112" cy="432"/>
          </a:xfrm>
        </p:grpSpPr>
        <p:sp>
          <p:nvSpPr>
            <p:cNvPr id="1472520" name="Text Box 8"/>
            <p:cNvSpPr txBox="1">
              <a:spLocks noChangeArrowheads="1"/>
            </p:cNvSpPr>
            <p:nvPr/>
          </p:nvSpPr>
          <p:spPr bwMode="auto">
            <a:xfrm>
              <a:off x="288" y="2092"/>
              <a:ext cx="21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About </a:t>
              </a:r>
              <a:r>
                <a:rPr lang="en-US" altLang="ja-JP" sz="1800">
                  <a:solidFill>
                    <a:srgbClr val="FFFF00"/>
                  </a:solidFill>
                  <a:latin typeface="Helvetica" charset="0"/>
                </a:rPr>
                <a:t>50%</a:t>
              </a: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 complexation between </a:t>
              </a:r>
              <a:r>
                <a:rPr lang="en-US" altLang="ja-JP" sz="1800">
                  <a:solidFill>
                    <a:srgbClr val="FF8000"/>
                  </a:solidFill>
                  <a:latin typeface="Helvetica" charset="0"/>
                </a:rPr>
                <a:t>Rh</a:t>
              </a: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 and C</a:t>
              </a:r>
              <a:r>
                <a:rPr lang="en-US" altLang="ja-JP" sz="1800">
                  <a:solidFill>
                    <a:srgbClr val="00FFFF"/>
                  </a:solidFill>
                  <a:latin typeface="Helvetica" charset="0"/>
                </a:rPr>
                <a:t>N</a:t>
              </a: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 </a:t>
              </a:r>
              <a:r>
                <a:rPr lang="en-US" altLang="ja-JP" sz="1800">
                  <a:solidFill>
                    <a:srgbClr val="00FFFF"/>
                  </a:solidFill>
                  <a:latin typeface="Helvetica" charset="0"/>
                </a:rPr>
                <a:t> </a:t>
              </a:r>
              <a:endParaRPr lang="en-US" altLang="ja-JP" sz="1800">
                <a:solidFill>
                  <a:srgbClr val="FF8000"/>
                </a:solidFill>
                <a:latin typeface="Helvetica" charset="0"/>
              </a:endParaRPr>
            </a:p>
          </p:txBody>
        </p:sp>
        <p:sp>
          <p:nvSpPr>
            <p:cNvPr id="1472521" name="Rectangle 9"/>
            <p:cNvSpPr>
              <a:spLocks noChangeArrowheads="1"/>
            </p:cNvSpPr>
            <p:nvPr/>
          </p:nvSpPr>
          <p:spPr bwMode="auto">
            <a:xfrm>
              <a:off x="336" y="2064"/>
              <a:ext cx="2064" cy="432"/>
            </a:xfrm>
            <a:prstGeom prst="rect">
              <a:avLst/>
            </a:prstGeom>
            <a:noFill/>
            <a:ln w="9525">
              <a:solidFill>
                <a:srgbClr val="8DF5F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72522" name="Group 10"/>
          <p:cNvGrpSpPr>
            <a:grpSpLocks/>
          </p:cNvGrpSpPr>
          <p:nvPr/>
        </p:nvGrpSpPr>
        <p:grpSpPr bwMode="auto">
          <a:xfrm>
            <a:off x="3240088" y="5562600"/>
            <a:ext cx="3465512" cy="914400"/>
            <a:chOff x="2256" y="2064"/>
            <a:chExt cx="2183" cy="576"/>
          </a:xfrm>
        </p:grpSpPr>
        <p:sp>
          <p:nvSpPr>
            <p:cNvPr id="1472523" name="Text Box 11"/>
            <p:cNvSpPr txBox="1">
              <a:spLocks noChangeArrowheads="1"/>
            </p:cNvSpPr>
            <p:nvPr/>
          </p:nvSpPr>
          <p:spPr bwMode="auto">
            <a:xfrm>
              <a:off x="2256" y="2160"/>
              <a:ext cx="2183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Density of isocyanide: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ja-JP" sz="1800">
                  <a:solidFill>
                    <a:srgbClr val="FFD400"/>
                  </a:solidFill>
                  <a:latin typeface="Helvetica" charset="0"/>
                </a:rPr>
                <a:t>About 0.7 nmol/cm</a:t>
              </a:r>
              <a:r>
                <a:rPr lang="en-US" altLang="ja-JP" sz="1800" baseline="30000">
                  <a:solidFill>
                    <a:srgbClr val="FFD400"/>
                  </a:solidFill>
                  <a:latin typeface="Helvetica" charset="0"/>
                </a:rPr>
                <a:t>2</a:t>
              </a:r>
              <a:endParaRPr lang="en-US" altLang="ja-JP" sz="1800">
                <a:solidFill>
                  <a:srgbClr val="FFFFFF"/>
                </a:solidFill>
                <a:latin typeface="Helvetica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(4 × 10</a:t>
              </a:r>
              <a:r>
                <a:rPr lang="en-US" altLang="ja-JP" sz="1800" baseline="30000">
                  <a:solidFill>
                    <a:srgbClr val="FFFFFF"/>
                  </a:solidFill>
                  <a:latin typeface="Helvetica" charset="0"/>
                </a:rPr>
                <a:t>11 </a:t>
              </a: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cm</a:t>
              </a:r>
              <a:r>
                <a:rPr lang="en-US" altLang="ja-JP" sz="1800" baseline="30000">
                  <a:solidFill>
                    <a:srgbClr val="FFFFFF"/>
                  </a:solidFill>
                  <a:latin typeface="Helvetica" charset="0"/>
                </a:rPr>
                <a:t>-2</a:t>
              </a: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) </a:t>
              </a:r>
              <a:r>
                <a:rPr lang="en-US" altLang="ja-JP" sz="1800">
                  <a:solidFill>
                    <a:srgbClr val="00FFFF"/>
                  </a:solidFill>
                  <a:latin typeface="Helvetica" charset="0"/>
                </a:rPr>
                <a:t> </a:t>
              </a:r>
              <a:endParaRPr lang="en-US" altLang="ja-JP" sz="1800">
                <a:solidFill>
                  <a:srgbClr val="FF8000"/>
                </a:solidFill>
                <a:latin typeface="Helvetica" charset="0"/>
              </a:endParaRPr>
            </a:p>
          </p:txBody>
        </p:sp>
        <p:sp>
          <p:nvSpPr>
            <p:cNvPr id="1472524" name="Rectangle 12"/>
            <p:cNvSpPr>
              <a:spLocks noChangeArrowheads="1"/>
            </p:cNvSpPr>
            <p:nvPr/>
          </p:nvSpPr>
          <p:spPr bwMode="auto">
            <a:xfrm>
              <a:off x="2471" y="2064"/>
              <a:ext cx="1680" cy="576"/>
            </a:xfrm>
            <a:prstGeom prst="rect">
              <a:avLst/>
            </a:prstGeom>
            <a:noFill/>
            <a:ln w="9525">
              <a:solidFill>
                <a:srgbClr val="8DF5F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47252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9125"/>
            <a:ext cx="34766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2526" name="Text Box 14"/>
          <p:cNvSpPr txBox="1">
            <a:spLocks noChangeArrowheads="1"/>
          </p:cNvSpPr>
          <p:nvPr/>
        </p:nvSpPr>
        <p:spPr bwMode="auto">
          <a:xfrm>
            <a:off x="4343400" y="1857375"/>
            <a:ext cx="1524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top view</a:t>
            </a:r>
          </a:p>
        </p:txBody>
      </p:sp>
      <p:sp>
        <p:nvSpPr>
          <p:cNvPr id="1472527" name="Text Box 15"/>
          <p:cNvSpPr txBox="1">
            <a:spLocks noChangeArrowheads="1"/>
          </p:cNvSpPr>
          <p:nvPr/>
        </p:nvSpPr>
        <p:spPr bwMode="auto">
          <a:xfrm>
            <a:off x="4343400" y="3962400"/>
            <a:ext cx="1524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side view</a:t>
            </a:r>
          </a:p>
        </p:txBody>
      </p:sp>
    </p:spTree>
    <p:extLst>
      <p:ext uri="{BB962C8B-B14F-4D97-AF65-F5344CB8AC3E}">
        <p14:creationId xmlns:p14="http://schemas.microsoft.com/office/powerpoint/2010/main" val="4794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62" name="Rectangle 2"/>
          <p:cNvSpPr>
            <a:spLocks noChangeArrowheads="1"/>
          </p:cNvSpPr>
          <p:nvPr/>
        </p:nvSpPr>
        <p:spPr bwMode="auto">
          <a:xfrm>
            <a:off x="1766888" y="33338"/>
            <a:ext cx="535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Rh Complexiation with [RhCl(CO)</a:t>
            </a:r>
            <a:r>
              <a:rPr lang="en-US" altLang="ja-JP" baseline="-25000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2</a:t>
            </a:r>
            <a:r>
              <a:rPr lang="en-US" altLang="ja-JP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]</a:t>
            </a:r>
            <a:r>
              <a:rPr lang="en-US" altLang="ja-JP" baseline="-25000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474563" name="Rectangle 3"/>
          <p:cNvSpPr>
            <a:spLocks noChangeArrowheads="1"/>
          </p:cNvSpPr>
          <p:nvPr/>
        </p:nvSpPr>
        <p:spPr bwMode="auto">
          <a:xfrm>
            <a:off x="6762750" y="5727700"/>
            <a:ext cx="1619250" cy="10795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199998" lon="0" rev="0"/>
            </a:camera>
            <a:lightRig rig="legacyFlat2" dir="t"/>
          </a:scene3d>
          <a:sp3d extrusionH="365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474564" name="Group 4"/>
          <p:cNvGrpSpPr>
            <a:grpSpLocks/>
          </p:cNvGrpSpPr>
          <p:nvPr/>
        </p:nvGrpSpPr>
        <p:grpSpPr bwMode="auto">
          <a:xfrm>
            <a:off x="115888" y="5638800"/>
            <a:ext cx="3352800" cy="685800"/>
            <a:chOff x="288" y="2064"/>
            <a:chExt cx="2112" cy="432"/>
          </a:xfrm>
        </p:grpSpPr>
        <p:sp>
          <p:nvSpPr>
            <p:cNvPr id="1474565" name="Text Box 5"/>
            <p:cNvSpPr txBox="1">
              <a:spLocks noChangeArrowheads="1"/>
            </p:cNvSpPr>
            <p:nvPr/>
          </p:nvSpPr>
          <p:spPr bwMode="auto">
            <a:xfrm>
              <a:off x="288" y="2092"/>
              <a:ext cx="21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About </a:t>
              </a:r>
              <a:r>
                <a:rPr lang="en-US" altLang="ja-JP" sz="1800">
                  <a:solidFill>
                    <a:srgbClr val="FFFF00"/>
                  </a:solidFill>
                  <a:latin typeface="Helvetica" charset="0"/>
                </a:rPr>
                <a:t>100%</a:t>
              </a: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 complexation between </a:t>
              </a:r>
              <a:r>
                <a:rPr lang="en-US" altLang="ja-JP" sz="1800">
                  <a:solidFill>
                    <a:srgbClr val="FF8000"/>
                  </a:solidFill>
                  <a:latin typeface="Helvetica" charset="0"/>
                </a:rPr>
                <a:t>Rh</a:t>
              </a: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 and C</a:t>
              </a:r>
              <a:r>
                <a:rPr lang="en-US" altLang="ja-JP" sz="1800">
                  <a:solidFill>
                    <a:srgbClr val="00FFFF"/>
                  </a:solidFill>
                  <a:latin typeface="Helvetica" charset="0"/>
                </a:rPr>
                <a:t>N</a:t>
              </a: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 </a:t>
              </a:r>
              <a:r>
                <a:rPr lang="en-US" altLang="ja-JP" sz="1800">
                  <a:solidFill>
                    <a:srgbClr val="00FFFF"/>
                  </a:solidFill>
                  <a:latin typeface="Helvetica" charset="0"/>
                </a:rPr>
                <a:t> </a:t>
              </a:r>
              <a:endParaRPr lang="en-US" altLang="ja-JP" sz="1800">
                <a:solidFill>
                  <a:srgbClr val="FF8000"/>
                </a:solidFill>
                <a:latin typeface="Helvetica" charset="0"/>
              </a:endParaRPr>
            </a:p>
          </p:txBody>
        </p:sp>
        <p:sp>
          <p:nvSpPr>
            <p:cNvPr id="1474566" name="Rectangle 6"/>
            <p:cNvSpPr>
              <a:spLocks noChangeArrowheads="1"/>
            </p:cNvSpPr>
            <p:nvPr/>
          </p:nvSpPr>
          <p:spPr bwMode="auto">
            <a:xfrm>
              <a:off x="336" y="2064"/>
              <a:ext cx="2064" cy="432"/>
            </a:xfrm>
            <a:prstGeom prst="rect">
              <a:avLst/>
            </a:prstGeom>
            <a:noFill/>
            <a:ln w="9525">
              <a:solidFill>
                <a:srgbClr val="8DF5F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74567" name="Group 7"/>
          <p:cNvGrpSpPr>
            <a:grpSpLocks/>
          </p:cNvGrpSpPr>
          <p:nvPr/>
        </p:nvGrpSpPr>
        <p:grpSpPr bwMode="auto">
          <a:xfrm>
            <a:off x="3240088" y="5638800"/>
            <a:ext cx="3465512" cy="914400"/>
            <a:chOff x="2256" y="2064"/>
            <a:chExt cx="2183" cy="576"/>
          </a:xfrm>
        </p:grpSpPr>
        <p:sp>
          <p:nvSpPr>
            <p:cNvPr id="1474568" name="Text Box 8"/>
            <p:cNvSpPr txBox="1">
              <a:spLocks noChangeArrowheads="1"/>
            </p:cNvSpPr>
            <p:nvPr/>
          </p:nvSpPr>
          <p:spPr bwMode="auto">
            <a:xfrm>
              <a:off x="2256" y="2160"/>
              <a:ext cx="2183" cy="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Density of isocyanide: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altLang="ja-JP" sz="1800">
                  <a:solidFill>
                    <a:srgbClr val="FFD400"/>
                  </a:solidFill>
                  <a:latin typeface="Helvetica" charset="0"/>
                </a:rPr>
                <a:t>About 0.7 nmol/cm</a:t>
              </a:r>
              <a:r>
                <a:rPr lang="en-US" altLang="ja-JP" sz="1800" baseline="30000">
                  <a:solidFill>
                    <a:srgbClr val="FFD400"/>
                  </a:solidFill>
                  <a:latin typeface="Helvetica" charset="0"/>
                </a:rPr>
                <a:t>2</a:t>
              </a:r>
              <a:endParaRPr lang="en-US" altLang="ja-JP" sz="1800">
                <a:solidFill>
                  <a:srgbClr val="FFFFFF"/>
                </a:solidFill>
                <a:latin typeface="Helvetica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(4 × 10</a:t>
              </a:r>
              <a:r>
                <a:rPr lang="en-US" altLang="ja-JP" sz="1800" baseline="30000">
                  <a:solidFill>
                    <a:srgbClr val="FFFFFF"/>
                  </a:solidFill>
                  <a:latin typeface="Helvetica" charset="0"/>
                </a:rPr>
                <a:t>11 </a:t>
              </a: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cm</a:t>
              </a:r>
              <a:r>
                <a:rPr lang="en-US" altLang="ja-JP" sz="1800" baseline="30000">
                  <a:solidFill>
                    <a:srgbClr val="FFFFFF"/>
                  </a:solidFill>
                  <a:latin typeface="Helvetica" charset="0"/>
                </a:rPr>
                <a:t>-2</a:t>
              </a:r>
              <a:r>
                <a:rPr lang="en-US" altLang="ja-JP" sz="1800">
                  <a:solidFill>
                    <a:srgbClr val="FFFFFF"/>
                  </a:solidFill>
                  <a:latin typeface="Helvetica" charset="0"/>
                </a:rPr>
                <a:t>) </a:t>
              </a:r>
              <a:r>
                <a:rPr lang="en-US" altLang="ja-JP" sz="1800">
                  <a:solidFill>
                    <a:srgbClr val="00FFFF"/>
                  </a:solidFill>
                  <a:latin typeface="Helvetica" charset="0"/>
                </a:rPr>
                <a:t> </a:t>
              </a:r>
              <a:endParaRPr lang="en-US" altLang="ja-JP" sz="1800">
                <a:solidFill>
                  <a:srgbClr val="FF8000"/>
                </a:solidFill>
                <a:latin typeface="Helvetica" charset="0"/>
              </a:endParaRPr>
            </a:p>
          </p:txBody>
        </p:sp>
        <p:sp>
          <p:nvSpPr>
            <p:cNvPr id="1474569" name="Rectangle 9"/>
            <p:cNvSpPr>
              <a:spLocks noChangeArrowheads="1"/>
            </p:cNvSpPr>
            <p:nvPr/>
          </p:nvSpPr>
          <p:spPr bwMode="auto">
            <a:xfrm>
              <a:off x="2471" y="2064"/>
              <a:ext cx="1680" cy="576"/>
            </a:xfrm>
            <a:prstGeom prst="rect">
              <a:avLst/>
            </a:prstGeom>
            <a:noFill/>
            <a:ln w="9525">
              <a:solidFill>
                <a:srgbClr val="8DF5F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74570" name="Text Box 10"/>
          <p:cNvSpPr txBox="1">
            <a:spLocks noChangeArrowheads="1"/>
          </p:cNvSpPr>
          <p:nvPr/>
        </p:nvSpPr>
        <p:spPr bwMode="auto">
          <a:xfrm>
            <a:off x="4343400" y="1857375"/>
            <a:ext cx="1524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top view</a:t>
            </a:r>
          </a:p>
        </p:txBody>
      </p:sp>
      <p:sp>
        <p:nvSpPr>
          <p:cNvPr id="1474571" name="Text Box 11"/>
          <p:cNvSpPr txBox="1">
            <a:spLocks noChangeArrowheads="1"/>
          </p:cNvSpPr>
          <p:nvPr/>
        </p:nvSpPr>
        <p:spPr bwMode="auto">
          <a:xfrm>
            <a:off x="4343400" y="4143375"/>
            <a:ext cx="15240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side view</a:t>
            </a:r>
          </a:p>
        </p:txBody>
      </p:sp>
      <p:pic>
        <p:nvPicPr>
          <p:cNvPr id="147457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3352800"/>
            <a:ext cx="2389187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573" name="Text Box 13"/>
          <p:cNvSpPr txBox="1">
            <a:spLocks noChangeArrowheads="1"/>
          </p:cNvSpPr>
          <p:nvPr/>
        </p:nvSpPr>
        <p:spPr bwMode="auto">
          <a:xfrm>
            <a:off x="5830888" y="914400"/>
            <a:ext cx="3465512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1800"/>
              </a:lnSpc>
              <a:spcBef>
                <a:spcPct val="20000"/>
              </a:spcBef>
            </a:pPr>
            <a:r>
              <a:rPr lang="en-US" altLang="ja-JP" sz="1800">
                <a:solidFill>
                  <a:srgbClr val="FF8000"/>
                </a:solidFill>
                <a:latin typeface="Helvetica" charset="0"/>
              </a:rPr>
              <a:t>Rh</a:t>
            </a: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 density (ICP-MS)</a:t>
            </a:r>
          </a:p>
          <a:p>
            <a:pPr>
              <a:lnSpc>
                <a:spcPts val="1800"/>
              </a:lnSpc>
              <a:spcBef>
                <a:spcPct val="20000"/>
              </a:spcBef>
            </a:pP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0.66 nmol/cm</a:t>
            </a:r>
            <a:r>
              <a:rPr lang="en-US" altLang="ja-JP" sz="1800" baseline="30000">
                <a:solidFill>
                  <a:srgbClr val="FFFFFF"/>
                </a:solidFill>
                <a:latin typeface="Helvetica" charset="0"/>
              </a:rPr>
              <a:t>2</a:t>
            </a:r>
            <a:endParaRPr lang="en-US" altLang="ja-JP" sz="1800">
              <a:solidFill>
                <a:srgbClr val="FFFFFF"/>
              </a:solidFill>
              <a:latin typeface="Helvetica" charset="0"/>
            </a:endParaRPr>
          </a:p>
          <a:p>
            <a:pPr>
              <a:lnSpc>
                <a:spcPts val="1800"/>
              </a:lnSpc>
              <a:spcBef>
                <a:spcPct val="20000"/>
              </a:spcBef>
            </a:pP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(4.0 × 10</a:t>
            </a:r>
            <a:r>
              <a:rPr lang="en-US" altLang="ja-JP" sz="1800" baseline="30000">
                <a:solidFill>
                  <a:srgbClr val="FFFFFF"/>
                </a:solidFill>
                <a:latin typeface="Helvetica" charset="0"/>
              </a:rPr>
              <a:t>11 </a:t>
            </a: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cm</a:t>
            </a:r>
            <a:r>
              <a:rPr lang="en-US" altLang="ja-JP" sz="1800" baseline="30000">
                <a:solidFill>
                  <a:srgbClr val="FFFFFF"/>
                </a:solidFill>
                <a:latin typeface="Helvetica" charset="0"/>
              </a:rPr>
              <a:t>-2</a:t>
            </a: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) </a:t>
            </a:r>
            <a:r>
              <a:rPr lang="en-US" altLang="ja-JP" sz="1800">
                <a:solidFill>
                  <a:srgbClr val="00FFFF"/>
                </a:solidFill>
                <a:latin typeface="Helvetica" charset="0"/>
              </a:rPr>
              <a:t> </a:t>
            </a:r>
          </a:p>
        </p:txBody>
      </p:sp>
      <p:sp>
        <p:nvSpPr>
          <p:cNvPr id="1474574" name="Text Box 14"/>
          <p:cNvSpPr txBox="1">
            <a:spLocks noChangeArrowheads="1"/>
          </p:cNvSpPr>
          <p:nvPr/>
        </p:nvSpPr>
        <p:spPr bwMode="auto">
          <a:xfrm>
            <a:off x="5678488" y="1981200"/>
            <a:ext cx="3465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>
                <a:solidFill>
                  <a:srgbClr val="00FFFF"/>
                </a:solidFill>
                <a:latin typeface="Helvetica" charset="0"/>
              </a:rPr>
              <a:t>N</a:t>
            </a: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 : </a:t>
            </a:r>
            <a:r>
              <a:rPr lang="en-US" altLang="ja-JP" sz="1800">
                <a:solidFill>
                  <a:srgbClr val="FF8000"/>
                </a:solidFill>
                <a:latin typeface="Helvetica" charset="0"/>
              </a:rPr>
              <a:t>Rh</a:t>
            </a: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 : </a:t>
            </a:r>
            <a:r>
              <a:rPr lang="en-US" altLang="ja-JP" sz="1800">
                <a:solidFill>
                  <a:srgbClr val="00FF80"/>
                </a:solidFill>
                <a:latin typeface="Helvetica" charset="0"/>
              </a:rPr>
              <a:t>Cl</a:t>
            </a: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 = </a:t>
            </a:r>
            <a:r>
              <a:rPr lang="en-US" altLang="ja-JP" sz="1800">
                <a:solidFill>
                  <a:srgbClr val="00FFFF"/>
                </a:solidFill>
                <a:latin typeface="Helvetica" charset="0"/>
              </a:rPr>
              <a:t>2.0</a:t>
            </a: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 : </a:t>
            </a:r>
            <a:r>
              <a:rPr lang="en-US" altLang="ja-JP" sz="1800">
                <a:solidFill>
                  <a:srgbClr val="FF8000"/>
                </a:solidFill>
                <a:latin typeface="Helvetica" charset="0"/>
              </a:rPr>
              <a:t>1.3 </a:t>
            </a:r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:</a:t>
            </a:r>
            <a:r>
              <a:rPr lang="en-US" altLang="ja-JP" sz="1800">
                <a:solidFill>
                  <a:srgbClr val="FF8000"/>
                </a:solidFill>
                <a:latin typeface="Helvetica" charset="0"/>
              </a:rPr>
              <a:t> </a:t>
            </a:r>
            <a:r>
              <a:rPr lang="en-US" altLang="ja-JP" sz="1800">
                <a:solidFill>
                  <a:srgbClr val="00FF00"/>
                </a:solidFill>
                <a:latin typeface="Helvetica" charset="0"/>
              </a:rPr>
              <a:t>1.6</a:t>
            </a:r>
            <a:endParaRPr lang="en-US" altLang="ja-JP" sz="1800">
              <a:solidFill>
                <a:srgbClr val="FF8000"/>
              </a:solidFill>
              <a:latin typeface="Helvetica" charset="0"/>
            </a:endParaRPr>
          </a:p>
        </p:txBody>
      </p:sp>
      <p:pic>
        <p:nvPicPr>
          <p:cNvPr id="147457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251460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457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5788"/>
            <a:ext cx="2514600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4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610" name="Picture 1026" descr="スライド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76611" name="Rectangle 1027"/>
          <p:cNvSpPr>
            <a:spLocks noChangeArrowheads="1"/>
          </p:cNvSpPr>
          <p:nvPr/>
        </p:nvSpPr>
        <p:spPr bwMode="auto">
          <a:xfrm>
            <a:off x="8839200" y="6477000"/>
            <a:ext cx="304800" cy="3810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34564" name="Picture 4" descr="八王子キャンパ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8" y="404664"/>
            <a:ext cx="61194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5590" name="Picture 6" descr="キャンパスフォト [片柳研究所棟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42" y="4465088"/>
            <a:ext cx="2409553" cy="180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5592" name="Picture 8" descr="キャンパスフォト [FOODSFUU(その2)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15" y="2564904"/>
            <a:ext cx="2664281" cy="199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5594" name="Picture 10" descr="http://www.teu.ac.jp/campus/cam_common/images/img_campus_map10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2520280" cy="16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8179" y="3933056"/>
            <a:ext cx="2447957" cy="2813561"/>
          </a:xfrm>
          <a:prstGeom prst="rect">
            <a:avLst/>
          </a:prstGeom>
        </p:spPr>
      </p:pic>
      <p:pic>
        <p:nvPicPr>
          <p:cNvPr id="835596" name="Picture 12" descr="http://www.teu.ac.jp/campus/cam_common/images/img_campus_map11j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30" y="4778374"/>
            <a:ext cx="24193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スライド番号プレースホルダ 1"/>
          <p:cNvSpPr txBox="1">
            <a:spLocks noGrp="1"/>
          </p:cNvSpPr>
          <p:nvPr/>
        </p:nvSpPr>
        <p:spPr bwMode="auto">
          <a:xfrm>
            <a:off x="8101013" y="616585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fld id="{D309F00E-B0AD-C043-B31B-D3A515E35EC1}" type="slidenum">
              <a:rPr kumimoji="0" lang="en-US" altLang="ja-JP" sz="1400">
                <a:solidFill>
                  <a:srgbClr val="FFFFFF"/>
                </a:solidFill>
                <a:latin typeface="Arial" charset="0"/>
                <a:ea typeface="ＭＳ 明朝" charset="0"/>
                <a:cs typeface="ＭＳ 明朝" charset="0"/>
              </a:rPr>
              <a:pPr/>
              <a:t>20</a:t>
            </a:fld>
            <a:endParaRPr kumimoji="0" lang="en-US" altLang="ja-JP" sz="1400">
              <a:solidFill>
                <a:srgbClr val="FFFFFF"/>
              </a:solidFill>
              <a:latin typeface="Arial" charset="0"/>
              <a:ea typeface="ＭＳ 明朝" charset="0"/>
              <a:cs typeface="ＭＳ 明朝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615238" y="5773738"/>
            <a:ext cx="1065212" cy="830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189443" name="スライド番号プレースホルダ 1"/>
          <p:cNvSpPr txBox="1">
            <a:spLocks/>
          </p:cNvSpPr>
          <p:nvPr/>
        </p:nvSpPr>
        <p:spPr bwMode="auto">
          <a:xfrm>
            <a:off x="8101013" y="5805488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fld id="{3B852CA6-9772-3D42-989E-18E995E17397}" type="slidenum">
              <a:rPr kumimoji="0" lang="en-US" altLang="ja-JP" sz="1400">
                <a:solidFill>
                  <a:srgbClr val="FFFFFF"/>
                </a:solidFill>
                <a:latin typeface="Arial" charset="0"/>
                <a:ea typeface="ＭＳ 明朝" charset="0"/>
                <a:cs typeface="ＭＳ 明朝" charset="0"/>
              </a:rPr>
              <a:pPr/>
              <a:t>20</a:t>
            </a:fld>
            <a:endParaRPr kumimoji="0" lang="en-US" altLang="ja-JP" sz="1400">
              <a:solidFill>
                <a:srgbClr val="FFFFFF"/>
              </a:solidFill>
              <a:latin typeface="Arial" charset="0"/>
              <a:ea typeface="ＭＳ 明朝" charset="0"/>
              <a:cs typeface="ＭＳ 明朝" charset="0"/>
            </a:endParaRPr>
          </a:p>
        </p:txBody>
      </p:sp>
      <p:sp>
        <p:nvSpPr>
          <p:cNvPr id="1538054" name="Text Box 6"/>
          <p:cNvSpPr txBox="1">
            <a:spLocks noChangeArrowheads="1"/>
          </p:cNvSpPr>
          <p:nvPr/>
        </p:nvSpPr>
        <p:spPr bwMode="auto">
          <a:xfrm>
            <a:off x="-828675" y="53228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ja-JP" altLang="en-US" sz="1800" b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1538055" name="Text Box 7"/>
          <p:cNvSpPr txBox="1">
            <a:spLocks noChangeArrowheads="1"/>
          </p:cNvSpPr>
          <p:nvPr/>
        </p:nvSpPr>
        <p:spPr bwMode="auto">
          <a:xfrm>
            <a:off x="-28575" y="5084763"/>
            <a:ext cx="2590800" cy="19526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Time (h)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Conversion (%)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Selectivity (%)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altLang="ja-JP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c-</a:t>
            </a:r>
            <a:r>
              <a:rPr lang="en-US" altLang="ja-JP" sz="18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hexanone</a:t>
            </a:r>
            <a:r>
              <a:rPr lang="en-US" altLang="ja-JP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endParaRPr lang="en-US" altLang="ja-JP" sz="2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1538057" name="Text Box 9"/>
          <p:cNvSpPr txBox="1">
            <a:spLocks noChangeArrowheads="1"/>
          </p:cNvSpPr>
          <p:nvPr/>
        </p:nvSpPr>
        <p:spPr bwMode="auto">
          <a:xfrm>
            <a:off x="5033963" y="5099050"/>
            <a:ext cx="2590800" cy="19780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32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87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endParaRPr lang="en-US" altLang="ja-JP" sz="2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endParaRPr lang="ja-JP" altLang="en-US" sz="1800" dirty="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1538058" name="Text Box 10"/>
          <p:cNvSpPr txBox="1">
            <a:spLocks noChangeArrowheads="1"/>
          </p:cNvSpPr>
          <p:nvPr/>
        </p:nvSpPr>
        <p:spPr bwMode="auto">
          <a:xfrm>
            <a:off x="7058025" y="5099050"/>
            <a:ext cx="2590800" cy="19780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12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45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35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endParaRPr lang="en-US" altLang="ja-JP" sz="2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endParaRPr lang="ja-JP" alt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588125" y="5084763"/>
            <a:ext cx="1152525" cy="19780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12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57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endParaRPr lang="en-US" altLang="ja-JP" sz="2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endParaRPr lang="ja-JP" altLang="en-US" sz="1800" dirty="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-28575" y="3357563"/>
            <a:ext cx="2590800" cy="9810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ja-JP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Catalyst</a:t>
            </a:r>
          </a:p>
          <a:p>
            <a:pPr>
              <a:lnSpc>
                <a:spcPts val="1500"/>
              </a:lnSpc>
              <a:spcBef>
                <a:spcPct val="50000"/>
              </a:spcBef>
              <a:defRPr/>
            </a:pPr>
            <a:endParaRPr lang="en-US" altLang="ja-JP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500"/>
              </a:lnSpc>
              <a:spcBef>
                <a:spcPct val="50000"/>
              </a:spcBef>
              <a:defRPr/>
            </a:pPr>
            <a:endParaRPr lang="en-US" altLang="ja-JP" sz="2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205038"/>
            <a:ext cx="8032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89451" name="正方形/長方形 1"/>
          <p:cNvSpPr>
            <a:spLocks noChangeArrowheads="1"/>
          </p:cNvSpPr>
          <p:nvPr/>
        </p:nvSpPr>
        <p:spPr bwMode="auto">
          <a:xfrm>
            <a:off x="5983288" y="4365625"/>
            <a:ext cx="576262" cy="5032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ja-JP" altLang="en-US" sz="300" b="0" i="1">
              <a:solidFill>
                <a:srgbClr val="FFFFFF"/>
              </a:solidFill>
            </a:endParaRPr>
          </a:p>
        </p:txBody>
      </p:sp>
      <p:sp useBgFill="1"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992938" y="3224213"/>
            <a:ext cx="2590800" cy="92551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ja-JP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[</a:t>
            </a:r>
            <a:r>
              <a:rPr lang="en-US" altLang="ja-JP" sz="1600" dirty="0" err="1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RhCl</a:t>
            </a:r>
            <a:r>
              <a:rPr lang="en-US" altLang="ja-JP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(CO)</a:t>
            </a:r>
            <a:r>
              <a:rPr lang="en-US" altLang="ja-JP" sz="1600" baseline="-25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altLang="ja-JP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]</a:t>
            </a:r>
          </a:p>
          <a:p>
            <a:pPr>
              <a:lnSpc>
                <a:spcPts val="1500"/>
              </a:lnSpc>
              <a:spcBef>
                <a:spcPct val="50000"/>
              </a:spcBef>
              <a:defRPr/>
            </a:pPr>
            <a:endParaRPr lang="en-US" altLang="ja-JP" sz="16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500"/>
              </a:lnSpc>
              <a:spcBef>
                <a:spcPct val="50000"/>
              </a:spcBef>
              <a:defRPr/>
            </a:pPr>
            <a:endParaRPr lang="en-US" altLang="ja-JP" sz="16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直線コネクタ 5"/>
          <p:cNvCxnSpPr/>
          <p:nvPr/>
        </p:nvCxnSpPr>
        <p:spPr bwMode="auto">
          <a:xfrm>
            <a:off x="222250" y="4941888"/>
            <a:ext cx="864235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89454" name="オブジェクト 29"/>
          <p:cNvGraphicFramePr>
            <a:graphicFrameLocks noChangeAspect="1"/>
          </p:cNvGraphicFramePr>
          <p:nvPr/>
        </p:nvGraphicFramePr>
        <p:xfrm>
          <a:off x="2339975" y="404813"/>
          <a:ext cx="46228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210" name="CS ChemDraw Drawing" r:id="rId5" imgW="2717800" imgH="901700" progId="ChemDraw.Document.6.0">
                  <p:embed/>
                </p:oleObj>
              </mc:Choice>
              <mc:Fallback>
                <p:oleObj name="CS ChemDraw Drawing" r:id="rId5" imgW="2717800" imgH="9017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04813"/>
                        <a:ext cx="46228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89455" name="正方形/長方形 30"/>
          <p:cNvSpPr>
            <a:spLocks noChangeArrowheads="1"/>
          </p:cNvSpPr>
          <p:nvPr/>
        </p:nvSpPr>
        <p:spPr bwMode="auto">
          <a:xfrm>
            <a:off x="2268538" y="1557338"/>
            <a:ext cx="1079500" cy="4318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ja-JP" altLang="en-US" sz="300" b="0" i="1">
              <a:solidFill>
                <a:srgbClr val="FFFFFF"/>
              </a:solidFill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993938" y="-26988"/>
            <a:ext cx="7310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altLang="ja-JP" dirty="0" smtClean="0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C=C Hydrogenation </a:t>
            </a:r>
            <a:r>
              <a:rPr lang="en-US" altLang="ja-JP" dirty="0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of </a:t>
            </a:r>
            <a:r>
              <a:rPr lang="en-US" altLang="ja-JP" dirty="0">
                <a:solidFill>
                  <a:srgbClr val="FFD4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altLang="ja-JP" dirty="0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,</a:t>
            </a:r>
            <a:r>
              <a:rPr lang="en-US" altLang="ja-JP" dirty="0">
                <a:solidFill>
                  <a:srgbClr val="FFD4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altLang="ja-JP" dirty="0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-Carbonyl Compounds</a:t>
            </a:r>
            <a:endParaRPr lang="en-US" altLang="ja-JP" baseline="-25000" dirty="0">
              <a:solidFill>
                <a:srgbClr val="FFD4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7164388" y="765175"/>
            <a:ext cx="2014537" cy="923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ja-JP" sz="160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enone</a:t>
            </a:r>
            <a:r>
              <a:rPr lang="en-US" altLang="ja-JP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/ </a:t>
            </a:r>
            <a:r>
              <a:rPr lang="en-US" altLang="ja-JP" sz="1600" dirty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Rh </a:t>
            </a:r>
          </a:p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ja-JP" sz="16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= 72,000  </a:t>
            </a:r>
          </a:p>
          <a:p>
            <a:pPr>
              <a:lnSpc>
                <a:spcPts val="1500"/>
              </a:lnSpc>
              <a:spcBef>
                <a:spcPct val="50000"/>
              </a:spcBef>
              <a:defRPr/>
            </a:pPr>
            <a:endParaRPr lang="en-US" altLang="ja-JP" sz="16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925888" y="5099050"/>
            <a:ext cx="2014537" cy="19780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12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D400"/>
                </a:solidFill>
                <a:latin typeface="Arial" charset="0"/>
                <a:ea typeface="ＭＳ Ｐゴシック" charset="0"/>
                <a:cs typeface="ＭＳ Ｐゴシック" charset="0"/>
              </a:rPr>
              <a:t>97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endParaRPr lang="en-US" altLang="ja-JP" sz="2000" dirty="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endParaRPr lang="ja-JP" altLang="en-US" sz="1800" dirty="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89459" name="図形グループ 34"/>
          <p:cNvGrpSpPr>
            <a:grpSpLocks/>
          </p:cNvGrpSpPr>
          <p:nvPr/>
        </p:nvGrpSpPr>
        <p:grpSpPr bwMode="auto">
          <a:xfrm>
            <a:off x="4398963" y="2117725"/>
            <a:ext cx="1498600" cy="2895600"/>
            <a:chOff x="762000" y="2971800"/>
            <a:chExt cx="1565275" cy="2895600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762000" y="5181600"/>
              <a:ext cx="1066177" cy="685800"/>
            </a:xfrm>
            <a:prstGeom prst="rect">
              <a:avLst/>
            </a:prstGeom>
            <a:gradFill rotWithShape="1">
              <a:gsLst>
                <a:gs pos="0">
                  <a:srgbClr val="E7B603"/>
                </a:gs>
                <a:gs pos="100000">
                  <a:srgbClr val="CC7500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>
                <a:rot lat="16199998" lon="0" rev="0"/>
              </a:camera>
              <a:lightRig rig="legacyFlat2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E7B60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grpSp>
          <p:nvGrpSpPr>
            <p:cNvPr id="189471" name="図形グループ 36"/>
            <p:cNvGrpSpPr>
              <a:grpSpLocks/>
            </p:cNvGrpSpPr>
            <p:nvPr/>
          </p:nvGrpSpPr>
          <p:grpSpPr bwMode="auto">
            <a:xfrm>
              <a:off x="762000" y="2971800"/>
              <a:ext cx="1565275" cy="2743200"/>
              <a:chOff x="762000" y="2971800"/>
              <a:chExt cx="1565275" cy="2743200"/>
            </a:xfrm>
          </p:grpSpPr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1143370" y="5410200"/>
                <a:ext cx="419506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30000"/>
                  </a:spcBef>
                  <a:defRPr/>
                </a:pPr>
                <a:r>
                  <a:rPr lang="en-US" altLang="ja-JP" sz="1400" i="1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Au</a:t>
                </a:r>
                <a:endParaRPr lang="en-US" altLang="ja-JP" sz="1800" i="1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pic>
            <p:nvPicPr>
              <p:cNvPr id="39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2971800"/>
                <a:ext cx="802535" cy="2590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740" y="2971800"/>
                <a:ext cx="802535" cy="2590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 useBgFill="1"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787650" y="5084763"/>
            <a:ext cx="1152525" cy="19780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12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--</a:t>
            </a: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endParaRPr lang="en-US" altLang="ja-JP" sz="2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2000"/>
              </a:lnSpc>
              <a:spcBef>
                <a:spcPct val="50000"/>
              </a:spcBef>
              <a:defRPr/>
            </a:pPr>
            <a:endParaRPr lang="ja-JP" altLang="en-US" sz="1800" dirty="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2771775" y="4327525"/>
            <a:ext cx="1022350" cy="6858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199998" lon="0" rev="0"/>
            </a:camera>
            <a:lightRig rig="legacyFlat2" dir="t"/>
          </a:scene3d>
          <a:sp3d extrusionH="365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094038" y="4572000"/>
            <a:ext cx="40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altLang="ja-JP" sz="14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Au</a:t>
            </a:r>
            <a:endParaRPr lang="en-US" altLang="ja-JP" sz="1800" i="1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133600"/>
            <a:ext cx="7699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89464" name="正方形/長方形 44"/>
          <p:cNvSpPr>
            <a:spLocks noChangeArrowheads="1"/>
          </p:cNvSpPr>
          <p:nvPr/>
        </p:nvSpPr>
        <p:spPr bwMode="auto">
          <a:xfrm>
            <a:off x="3508375" y="1989138"/>
            <a:ext cx="792163" cy="3603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ja-JP" altLang="en-US" sz="300" b="0" i="1">
              <a:solidFill>
                <a:srgbClr val="FFFFFF"/>
              </a:solidFill>
            </a:endParaRPr>
          </a:p>
        </p:txBody>
      </p:sp>
      <p:pic>
        <p:nvPicPr>
          <p:cNvPr id="4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2133600"/>
            <a:ext cx="7699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89466" name="正方形/長方形 46"/>
          <p:cNvSpPr>
            <a:spLocks noChangeArrowheads="1"/>
          </p:cNvSpPr>
          <p:nvPr/>
        </p:nvSpPr>
        <p:spPr bwMode="auto">
          <a:xfrm>
            <a:off x="2909888" y="1990725"/>
            <a:ext cx="792162" cy="3603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ja-JP" altLang="en-US" sz="300" b="0" i="1">
              <a:solidFill>
                <a:srgbClr val="FFFFFF"/>
              </a:solidFill>
            </a:endParaRPr>
          </a:p>
        </p:txBody>
      </p:sp>
      <p:cxnSp>
        <p:nvCxnSpPr>
          <p:cNvPr id="49" name="直線コネクタ 48"/>
          <p:cNvCxnSpPr/>
          <p:nvPr/>
        </p:nvCxnSpPr>
        <p:spPr bwMode="auto">
          <a:xfrm>
            <a:off x="222250" y="2060575"/>
            <a:ext cx="864235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0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7699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 Box 1033"/>
          <p:cNvSpPr txBox="1">
            <a:spLocks noChangeArrowheads="1"/>
          </p:cNvSpPr>
          <p:nvPr/>
        </p:nvSpPr>
        <p:spPr bwMode="auto">
          <a:xfrm>
            <a:off x="5580063" y="6453188"/>
            <a:ext cx="3886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Chem. </a:t>
            </a: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Commun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2014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50, 5046.</a:t>
            </a: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ja-JP" altLang="en-US" sz="2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Text Box 2"/>
          <p:cNvSpPr txBox="1">
            <a:spLocks noChangeArrowheads="1"/>
          </p:cNvSpPr>
          <p:nvPr/>
        </p:nvSpPr>
        <p:spPr bwMode="auto">
          <a:xfrm>
            <a:off x="-800100" y="48910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ja-JP" altLang="en-US" sz="1800" b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1540099" name="Text Box 3"/>
          <p:cNvSpPr txBox="1">
            <a:spLocks noChangeArrowheads="1"/>
          </p:cNvSpPr>
          <p:nvPr/>
        </p:nvSpPr>
        <p:spPr bwMode="auto">
          <a:xfrm>
            <a:off x="1752600" y="2022475"/>
            <a:ext cx="2590800" cy="17668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en-US" altLang="ja-JP" sz="2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D400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en-US" altLang="ja-JP" sz="2000" dirty="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ja-JP" altLang="en-US" sz="1800" dirty="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1540100" name="Text Box 4"/>
          <p:cNvSpPr txBox="1">
            <a:spLocks noChangeArrowheads="1"/>
          </p:cNvSpPr>
          <p:nvPr/>
        </p:nvSpPr>
        <p:spPr bwMode="auto">
          <a:xfrm>
            <a:off x="4038600" y="2022475"/>
            <a:ext cx="1219200" cy="10445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en-US" altLang="ja-JP" sz="20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>
                <a:solidFill>
                  <a:srgbClr val="FFD400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  <a:endParaRPr lang="en-US" altLang="ja-JP" sz="180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1540101" name="Text Box 5"/>
          <p:cNvSpPr txBox="1">
            <a:spLocks noChangeArrowheads="1"/>
          </p:cNvSpPr>
          <p:nvPr/>
        </p:nvSpPr>
        <p:spPr bwMode="auto">
          <a:xfrm>
            <a:off x="5715000" y="2022475"/>
            <a:ext cx="1219200" cy="17668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en-US" altLang="ja-JP" sz="20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>
                <a:solidFill>
                  <a:srgbClr val="FFD400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en-US" altLang="ja-JP" sz="200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ja-JP" altLang="en-US" sz="180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1540102" name="Text Box 6"/>
          <p:cNvSpPr txBox="1">
            <a:spLocks noChangeArrowheads="1"/>
          </p:cNvSpPr>
          <p:nvPr/>
        </p:nvSpPr>
        <p:spPr bwMode="auto">
          <a:xfrm>
            <a:off x="7315200" y="2022475"/>
            <a:ext cx="1219200" cy="10445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en-US" altLang="ja-JP" sz="20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>
                <a:solidFill>
                  <a:srgbClr val="FFD400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  <a:endParaRPr lang="en-US" altLang="ja-JP" sz="180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1540103" name="Text Box 7"/>
          <p:cNvSpPr txBox="1">
            <a:spLocks noChangeArrowheads="1"/>
          </p:cNvSpPr>
          <p:nvPr/>
        </p:nvSpPr>
        <p:spPr bwMode="auto">
          <a:xfrm>
            <a:off x="2771775" y="5099050"/>
            <a:ext cx="1219200" cy="176688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en-US" altLang="ja-JP" sz="2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 dirty="0">
                <a:solidFill>
                  <a:srgbClr val="FFD400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en-US" altLang="ja-JP" sz="2000" dirty="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ja-JP" altLang="en-US" sz="1800" dirty="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1540104" name="Text Box 8"/>
          <p:cNvSpPr txBox="1">
            <a:spLocks noChangeArrowheads="1"/>
          </p:cNvSpPr>
          <p:nvPr/>
        </p:nvSpPr>
        <p:spPr bwMode="auto">
          <a:xfrm>
            <a:off x="4981575" y="5084763"/>
            <a:ext cx="1219200" cy="176688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en-US" altLang="ja-JP" sz="20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69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>
                <a:solidFill>
                  <a:srgbClr val="FFD400"/>
                </a:solidFill>
                <a:latin typeface="Arial" charset="0"/>
                <a:ea typeface="ＭＳ Ｐゴシック" charset="0"/>
                <a:cs typeface="ＭＳ Ｐゴシック" charset="0"/>
              </a:rPr>
              <a:t>98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en-US" altLang="ja-JP" sz="200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ja-JP" altLang="en-US" sz="180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 useBgFill="1">
        <p:nvSpPr>
          <p:cNvPr id="1540105" name="Text Box 9"/>
          <p:cNvSpPr txBox="1">
            <a:spLocks noChangeArrowheads="1"/>
          </p:cNvSpPr>
          <p:nvPr/>
        </p:nvSpPr>
        <p:spPr bwMode="auto">
          <a:xfrm>
            <a:off x="7038975" y="5084763"/>
            <a:ext cx="1219200" cy="176688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en-US" altLang="ja-JP" sz="20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69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r>
              <a:rPr lang="en-US" altLang="ja-JP" sz="2000">
                <a:solidFill>
                  <a:srgbClr val="FFD400"/>
                </a:solidFill>
                <a:latin typeface="Arial" charset="0"/>
                <a:ea typeface="ＭＳ Ｐゴシック" charset="0"/>
                <a:cs typeface="ＭＳ Ｐゴシック" charset="0"/>
              </a:rPr>
              <a:t>91</a:t>
            </a: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en-US" altLang="ja-JP" sz="200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700"/>
              </a:lnSpc>
              <a:spcBef>
                <a:spcPct val="50000"/>
              </a:spcBef>
              <a:defRPr/>
            </a:pPr>
            <a:endParaRPr lang="ja-JP" altLang="en-US" sz="180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0107" name="Rectangle 11"/>
          <p:cNvSpPr>
            <a:spLocks noChangeArrowheads="1"/>
          </p:cNvSpPr>
          <p:nvPr/>
        </p:nvSpPr>
        <p:spPr bwMode="auto">
          <a:xfrm>
            <a:off x="312738" y="5930900"/>
            <a:ext cx="1619250" cy="10795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199998" lon="0" rev="0"/>
            </a:camera>
            <a:lightRig rig="legacyFlat2" dir="t"/>
          </a:scene3d>
          <a:sp3d extrusionH="365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540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389188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0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212850"/>
            <a:ext cx="6557962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540110" name="Text Box 14"/>
          <p:cNvSpPr txBox="1">
            <a:spLocks noChangeArrowheads="1"/>
          </p:cNvSpPr>
          <p:nvPr/>
        </p:nvSpPr>
        <p:spPr bwMode="auto">
          <a:xfrm>
            <a:off x="-180528" y="1752600"/>
            <a:ext cx="2438400" cy="126841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  <a:defRPr/>
            </a:pPr>
            <a:endParaRPr lang="en-US" altLang="ja-JP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500"/>
              </a:lnSpc>
              <a:spcBef>
                <a:spcPct val="50000"/>
              </a:spcBef>
              <a:defRPr/>
            </a:pPr>
            <a:endParaRPr lang="en-US" altLang="ja-JP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ja-JP" sz="18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Conversion (%)</a:t>
            </a:r>
          </a:p>
          <a:p>
            <a:pPr>
              <a:lnSpc>
                <a:spcPts val="1500"/>
              </a:lnSpc>
              <a:spcBef>
                <a:spcPct val="50000"/>
              </a:spcBef>
              <a:defRPr/>
            </a:pPr>
            <a:r>
              <a:rPr lang="en-US" altLang="ja-JP" sz="1800" dirty="0">
                <a:solidFill>
                  <a:srgbClr val="FFD400"/>
                </a:solidFill>
                <a:latin typeface="Arial" charset="0"/>
                <a:ea typeface="ＭＳ Ｐゴシック" charset="0"/>
                <a:cs typeface="ＭＳ Ｐゴシック" charset="0"/>
              </a:rPr>
              <a:t>Selectivity (%)</a:t>
            </a:r>
            <a:endParaRPr lang="en-US" altLang="ja-JP" sz="18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 Box 1033"/>
          <p:cNvSpPr txBox="1">
            <a:spLocks noChangeArrowheads="1"/>
          </p:cNvSpPr>
          <p:nvPr/>
        </p:nvSpPr>
        <p:spPr bwMode="auto">
          <a:xfrm>
            <a:off x="5580063" y="6453188"/>
            <a:ext cx="3886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Chem. </a:t>
            </a: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Commun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2014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50, 5046.</a:t>
            </a: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ja-JP" altLang="en-US" sz="2500" dirty="0" smtClean="0">
              <a:solidFill>
                <a:srgbClr val="FFFFFF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993938" y="-26988"/>
            <a:ext cx="7310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altLang="ja-JP" dirty="0" smtClean="0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C=C Hydrogenation </a:t>
            </a:r>
            <a:r>
              <a:rPr lang="en-US" altLang="ja-JP" dirty="0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of </a:t>
            </a:r>
            <a:r>
              <a:rPr lang="en-US" altLang="ja-JP" dirty="0">
                <a:solidFill>
                  <a:srgbClr val="FFD4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</a:t>
            </a:r>
            <a:r>
              <a:rPr lang="en-US" altLang="ja-JP" dirty="0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,</a:t>
            </a:r>
            <a:r>
              <a:rPr lang="en-US" altLang="ja-JP" dirty="0">
                <a:solidFill>
                  <a:srgbClr val="FFD4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</a:t>
            </a:r>
            <a:r>
              <a:rPr lang="en-US" altLang="ja-JP" dirty="0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-Carbonyl Compounds</a:t>
            </a:r>
            <a:endParaRPr lang="en-US" altLang="ja-JP" baseline="-25000" dirty="0">
              <a:solidFill>
                <a:srgbClr val="FFD4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084168" y="3140968"/>
            <a:ext cx="2298617" cy="1317639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0096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747464"/>
            <a:ext cx="4789488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9670" name="Rectangle 6"/>
          <p:cNvSpPr>
            <a:spLocks noChangeArrowheads="1"/>
          </p:cNvSpPr>
          <p:nvPr/>
        </p:nvSpPr>
        <p:spPr bwMode="auto">
          <a:xfrm>
            <a:off x="-36512" y="4232706"/>
            <a:ext cx="2423975" cy="62350"/>
          </a:xfrm>
          <a:prstGeom prst="rect">
            <a:avLst/>
          </a:prstGeom>
          <a:solidFill>
            <a:srgbClr val="E1FF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600000" lon="0" rev="0"/>
            </a:camera>
            <a:lightRig rig="legacyFlat3" dir="r"/>
          </a:scene3d>
          <a:sp3d extrusionH="1497000" prstMaterial="legacyMatte">
            <a:bevelT w="13500" h="13500" prst="angle"/>
            <a:bevelB w="13500" h="13500" prst="angle"/>
            <a:extrusionClr>
              <a:srgbClr val="E1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94FFFF"/>
              </a:solidFill>
            </a:endParaRPr>
          </a:p>
        </p:txBody>
      </p:sp>
      <p:pic>
        <p:nvPicPr>
          <p:cNvPr id="10096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7" y="548680"/>
            <a:ext cx="3203651" cy="367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065471" y="5639753"/>
            <a:ext cx="2298617" cy="1317639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2693818" cy="336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709864" y="1751321"/>
            <a:ext cx="2298617" cy="1317639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 useBgFill="1">
        <p:nvSpPr>
          <p:cNvPr id="4" name="正方形/長方形 3"/>
          <p:cNvSpPr/>
          <p:nvPr/>
        </p:nvSpPr>
        <p:spPr bwMode="auto">
          <a:xfrm>
            <a:off x="5364088" y="-171400"/>
            <a:ext cx="4032448" cy="10081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kumimoji="0" lang="ja-JP" altLang="en-US" sz="300" b="0" i="1">
              <a:solidFill>
                <a:srgbClr val="FFFFFF"/>
              </a:solidFill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5936"/>
            <a:ext cx="2954288" cy="229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33"/>
          <p:cNvSpPr txBox="1">
            <a:spLocks noChangeArrowheads="1"/>
          </p:cNvSpPr>
          <p:nvPr/>
        </p:nvSpPr>
        <p:spPr bwMode="auto">
          <a:xfrm>
            <a:off x="5726360" y="5013176"/>
            <a:ext cx="3886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Chem. </a:t>
            </a: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Commun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2007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4280.</a:t>
            </a: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ja-JP" altLang="en-US" sz="2500" dirty="0" smtClean="0">
              <a:solidFill>
                <a:srgbClr val="FFFFFF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724128" y="5408806"/>
            <a:ext cx="2937710" cy="120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Chem. </a:t>
            </a: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Lett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2006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35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870.</a:t>
            </a:r>
          </a:p>
          <a:p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endParaRPr lang="ja-JP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3" name="Text Box 1033"/>
          <p:cNvSpPr txBox="1">
            <a:spLocks noChangeArrowheads="1"/>
          </p:cNvSpPr>
          <p:nvPr/>
        </p:nvSpPr>
        <p:spPr bwMode="auto">
          <a:xfrm>
            <a:off x="5724574" y="5835710"/>
            <a:ext cx="4464050" cy="148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Angew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 Chem. Int. Ed.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2008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</a:t>
            </a:r>
          </a:p>
          <a:p>
            <a:pPr>
              <a:defRPr/>
            </a:pP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47, 5627.</a:t>
            </a: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ja-JP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 Box 1033"/>
          <p:cNvSpPr txBox="1">
            <a:spLocks noChangeArrowheads="1"/>
          </p:cNvSpPr>
          <p:nvPr/>
        </p:nvSpPr>
        <p:spPr bwMode="auto">
          <a:xfrm>
            <a:off x="5580063" y="6453188"/>
            <a:ext cx="3886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Chem. </a:t>
            </a: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Commun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2014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50, 5046.</a:t>
            </a: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ja-JP" altLang="en-US" sz="2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822325"/>
            <a:ext cx="3429000" cy="2835275"/>
            <a:chOff x="144" y="518"/>
            <a:chExt cx="2160" cy="17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59" y="1715"/>
              <a:ext cx="1894" cy="589"/>
              <a:chOff x="502" y="1296"/>
              <a:chExt cx="1894" cy="589"/>
            </a:xfrm>
          </p:grpSpPr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502" y="1296"/>
                <a:ext cx="18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>
                    <a:solidFill>
                      <a:schemeClr val="accent2"/>
                    </a:solidFill>
                    <a:latin typeface="Helvetica" charset="0"/>
                  </a:rPr>
                  <a:t>Homogeneous Catalyst</a:t>
                </a:r>
                <a:endParaRPr lang="en-US" altLang="ja-JP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864" y="1488"/>
                <a:ext cx="984" cy="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ja-JP" sz="1600">
                    <a:solidFill>
                      <a:schemeClr val="accent2"/>
                    </a:solidFill>
                    <a:latin typeface="Helvetica" charset="0"/>
                  </a:rPr>
                  <a:t>· Designability</a:t>
                </a:r>
              </a:p>
              <a:p>
                <a:pPr algn="l"/>
                <a:r>
                  <a:rPr lang="en-US" altLang="ja-JP" sz="1600">
                    <a:solidFill>
                      <a:schemeClr val="accent2"/>
                    </a:solidFill>
                    <a:latin typeface="Helvetica" charset="0"/>
                  </a:rPr>
                  <a:t>· Diversity</a:t>
                </a:r>
                <a:endParaRPr lang="en-US" altLang="ja-JP" sz="1400" b="0">
                  <a:solidFill>
                    <a:schemeClr val="accent2"/>
                  </a:solidFill>
                  <a:latin typeface="Helvetica" charset="0"/>
                </a:endParaRPr>
              </a:p>
            </p:txBody>
          </p:sp>
        </p:grpSp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18"/>
              <a:ext cx="2160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810000" y="463550"/>
            <a:ext cx="5181600" cy="3270250"/>
            <a:chOff x="2400" y="292"/>
            <a:chExt cx="3264" cy="2060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340" y="1728"/>
              <a:ext cx="19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ja-JP" sz="2000">
                  <a:solidFill>
                    <a:schemeClr val="accent2"/>
                  </a:solidFill>
                  <a:latin typeface="Helvetica" charset="0"/>
                </a:rPr>
                <a:t>Heterogeneous Catalyst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768" y="1924"/>
              <a:ext cx="1496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ja-JP" sz="1600">
                  <a:solidFill>
                    <a:schemeClr val="accent2"/>
                  </a:solidFill>
                  <a:latin typeface="Helvetica" charset="0"/>
                </a:rPr>
                <a:t>· Separation, Recovery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ja-JP" sz="1600">
                  <a:solidFill>
                    <a:schemeClr val="accent2"/>
                  </a:solidFill>
                  <a:latin typeface="Helvetica" charset="0"/>
                </a:rPr>
                <a:t>· Stability</a:t>
              </a:r>
              <a:endParaRPr lang="en-US" altLang="ja-JP" sz="1400" b="0">
                <a:solidFill>
                  <a:schemeClr val="accent2"/>
                </a:solidFill>
                <a:latin typeface="Helvetica" charset="0"/>
              </a:endParaRPr>
            </a:p>
          </p:txBody>
        </p:sp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92"/>
              <a:ext cx="3264" cy="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267200" y="3717925"/>
            <a:ext cx="4267200" cy="2836863"/>
            <a:chOff x="2688" y="2342"/>
            <a:chExt cx="2688" cy="17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688" y="2342"/>
              <a:ext cx="2688" cy="1787"/>
              <a:chOff x="2688" y="2342"/>
              <a:chExt cx="2688" cy="1787"/>
            </a:xfrm>
          </p:grpSpPr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2688" y="2342"/>
                <a:ext cx="2688" cy="1670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 useBgFill="1"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3299" y="3879"/>
                <a:ext cx="1583" cy="250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ja-JP" sz="2000">
                    <a:solidFill>
                      <a:schemeClr val="accent2"/>
                    </a:solidFill>
                    <a:latin typeface="Helvetica" charset="0"/>
                  </a:rPr>
                  <a:t>Monolayer Catalyst</a:t>
                </a:r>
              </a:p>
            </p:txBody>
          </p:sp>
        </p:grpSp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00"/>
              <a:ext cx="2304" cy="1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581400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3962400" y="4876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19100" y="6096000"/>
            <a:ext cx="340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2000">
                <a:solidFill>
                  <a:srgbClr val="FF8000"/>
                </a:solidFill>
                <a:latin typeface="Helvetica" charset="0"/>
              </a:rPr>
              <a:t>Mixed-Monolayer Catalyst</a:t>
            </a:r>
            <a:r>
              <a:rPr lang="en-US" altLang="ja-JP">
                <a:solidFill>
                  <a:schemeClr val="tx2"/>
                </a:solidFill>
                <a:latin typeface="Helvetic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5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104823"/>
            <a:ext cx="9145016" cy="1636545"/>
          </a:xfrm>
          <a:noFill/>
        </p:spPr>
        <p:txBody>
          <a:bodyPr>
            <a:noAutofit/>
          </a:bodyPr>
          <a:lstStyle/>
          <a:p>
            <a:pPr lvl="0"/>
            <a:endParaRPr lang="en-US" altLang="ja-JP" sz="2400" b="1" baseline="30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  <a:p>
            <a:pPr lvl="0"/>
            <a:endParaRPr kumimoji="1" lang="en-US" altLang="ja-JP" sz="2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  <a:p>
            <a:pPr lvl="0"/>
            <a:r>
              <a:rPr kumimoji="1" lang="en-US" altLang="ja-JP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Dr. Shinji Inagaki</a:t>
            </a:r>
            <a:endParaRPr kumimoji="1" lang="ja-JP" alt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4782" name="Picture 30" descr="http://www.nanospace2015.org/upload/images/tbl_thanhvien_14176599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20977"/>
            <a:ext cx="13620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784" name="Picture 32" descr="http://www.tytlabs.com/images/common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6" y="5183408"/>
            <a:ext cx="4610100" cy="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791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82888"/>
            <a:ext cx="2490827" cy="265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フローチャート: 処理 7"/>
          <p:cNvSpPr/>
          <p:nvPr/>
        </p:nvSpPr>
        <p:spPr>
          <a:xfrm>
            <a:off x="251520" y="2587947"/>
            <a:ext cx="720080" cy="46515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18" name="フローチャート: 処理 17"/>
          <p:cNvSpPr/>
          <p:nvPr/>
        </p:nvSpPr>
        <p:spPr>
          <a:xfrm>
            <a:off x="1907704" y="2564904"/>
            <a:ext cx="936104" cy="46515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19" name="フローチャート: 処理 18"/>
          <p:cNvSpPr/>
          <p:nvPr/>
        </p:nvSpPr>
        <p:spPr>
          <a:xfrm>
            <a:off x="2556570" y="1124744"/>
            <a:ext cx="720080" cy="46515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3419872" y="3068960"/>
          <a:ext cx="2331839" cy="139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24" name="CS ChemDraw Drawing" r:id="rId7" imgW="3509516" imgH="2105768" progId="ChemDraw.Document.6.0">
                  <p:embed/>
                </p:oleObj>
              </mc:Choice>
              <mc:Fallback>
                <p:oleObj name="CS ChemDraw Drawing" r:id="rId7" imgW="3509516" imgH="21057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19872" y="3068960"/>
                        <a:ext cx="2331839" cy="1398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/>
          </p:nvPr>
        </p:nvGraphicFramePr>
        <p:xfrm>
          <a:off x="3275856" y="1008337"/>
          <a:ext cx="2475385" cy="148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25" name="CS ChemDraw Drawing" r:id="rId9" imgW="3509516" imgH="2105768" progId="ChemDraw.Document.6.0">
                  <p:embed/>
                </p:oleObj>
              </mc:Choice>
              <mc:Fallback>
                <p:oleObj name="CS ChemDraw Drawing" r:id="rId9" imgW="3509516" imgH="21057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5856" y="1008337"/>
                        <a:ext cx="2475385" cy="148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19"/>
          <p:cNvSpPr txBox="1">
            <a:spLocks noChangeArrowheads="1"/>
          </p:cNvSpPr>
          <p:nvPr/>
        </p:nvSpPr>
        <p:spPr bwMode="auto">
          <a:xfrm>
            <a:off x="2843808" y="2412177"/>
            <a:ext cx="8496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S. Inagaki </a:t>
            </a:r>
            <a:r>
              <a:rPr lang="en-US" altLang="ja-JP" sz="1800" b="0" i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et al.</a:t>
            </a:r>
            <a:r>
              <a:rPr lang="en-US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i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Nature</a:t>
            </a:r>
            <a:r>
              <a:rPr lang="en-US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8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416</a:t>
            </a:r>
            <a:r>
              <a:rPr lang="en-US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304 (2002).</a:t>
            </a:r>
            <a:endParaRPr lang="ja-JP" altLang="en-US" sz="1800" b="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22" name="サブタイトル 2"/>
          <p:cNvSpPr txBox="1">
            <a:spLocks/>
          </p:cNvSpPr>
          <p:nvPr/>
        </p:nvSpPr>
        <p:spPr>
          <a:xfrm>
            <a:off x="179512" y="496311"/>
            <a:ext cx="9145016" cy="16365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ja-JP" alt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フローチャート: 処理 22"/>
          <p:cNvSpPr/>
          <p:nvPr/>
        </p:nvSpPr>
        <p:spPr>
          <a:xfrm rot="19343222">
            <a:off x="79456" y="724302"/>
            <a:ext cx="1008112" cy="90716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107504" y="3212976"/>
            <a:ext cx="4320480" cy="16365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kumimoji="0" lang="en-US" altLang="ja-JP" sz="1600" b="0" dirty="0">
                <a:solidFill>
                  <a:srgbClr val="212121"/>
                </a:solidFill>
                <a:latin typeface="Meiryo UI"/>
              </a:rPr>
              <a:t>U</a:t>
            </a: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niform </a:t>
            </a:r>
            <a:r>
              <a:rPr kumimoji="0" lang="en-US" altLang="ja-JP" sz="2000" b="0" dirty="0" err="1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mesopore</a:t>
            </a: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0" lang="en-US" altLang="ja-JP" sz="2000" b="0" dirty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(2-30 nm) consisting of </a:t>
            </a: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crystal-like</a:t>
            </a:r>
          </a:p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ordered </a:t>
            </a:r>
            <a:r>
              <a:rPr kumimoji="0" lang="en-US" altLang="ja-JP" sz="2000" b="0" dirty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arrays of </a:t>
            </a: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organic</a:t>
            </a:r>
          </a:p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moiety bridged by</a:t>
            </a:r>
          </a:p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siloxane </a:t>
            </a:r>
            <a:r>
              <a:rPr kumimoji="0" lang="en-US" altLang="ja-JP" sz="2000" b="0" dirty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bond</a:t>
            </a:r>
            <a:endParaRPr lang="ja-JP" altLang="en-US" sz="2000" dirty="0">
              <a:solidFill>
                <a:prstClr val="black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5" name="Text Box 319"/>
          <p:cNvSpPr txBox="1">
            <a:spLocks noChangeArrowheads="1"/>
          </p:cNvSpPr>
          <p:nvPr/>
        </p:nvSpPr>
        <p:spPr bwMode="auto">
          <a:xfrm>
            <a:off x="2843808" y="4530606"/>
            <a:ext cx="8496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S. Inagaki </a:t>
            </a:r>
            <a:r>
              <a:rPr lang="en-US" altLang="ja-JP" sz="1800" b="0" i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et al.</a:t>
            </a:r>
            <a:r>
              <a:rPr lang="en-US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lang="de-DE" altLang="ja-JP" sz="1800" b="0" i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Angew</a:t>
            </a:r>
            <a:r>
              <a:rPr lang="de-DE" altLang="ja-JP" sz="1800" b="0" i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Chem. Int. Ed. </a:t>
            </a:r>
            <a:r>
              <a:rPr lang="de-DE" altLang="ja-JP" sz="18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50</a:t>
            </a:r>
            <a:r>
              <a:rPr lang="de-DE" altLang="ja-JP" sz="1800" b="0" i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lang="de-DE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11667 (2011).</a:t>
            </a:r>
            <a:endParaRPr lang="ja-JP" altLang="en-US" sz="1800" b="0" dirty="0">
              <a:solidFill>
                <a:prstClr val="black"/>
              </a:solidFill>
              <a:cs typeface="+mn-cs"/>
            </a:endParaRPr>
          </a:p>
        </p:txBody>
      </p:sp>
      <p:pic>
        <p:nvPicPr>
          <p:cNvPr id="27" name="Picture 1" descr="C:\Users\cat\Desktop\mesostructure_fig.b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7110"/>
            <a:ext cx="1887944" cy="18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角丸四角形 19"/>
          <p:cNvSpPr/>
          <p:nvPr/>
        </p:nvSpPr>
        <p:spPr>
          <a:xfrm>
            <a:off x="170157" y="548680"/>
            <a:ext cx="8866339" cy="72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black"/>
              </a:solidFill>
            </a:endParaRPr>
          </a:p>
        </p:txBody>
      </p:sp>
      <p:sp>
        <p:nvSpPr>
          <p:cNvPr id="21" name="矩形 1"/>
          <p:cNvSpPr/>
          <p:nvPr/>
        </p:nvSpPr>
        <p:spPr>
          <a:xfrm>
            <a:off x="107504" y="-27384"/>
            <a:ext cx="892971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3600" dirty="0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Periodic </a:t>
            </a:r>
            <a:r>
              <a:rPr kumimoji="0" lang="en-US" altLang="ja-JP" sz="3600" dirty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Mesoporous </a:t>
            </a:r>
            <a:r>
              <a:rPr kumimoji="0" lang="en-US" altLang="ja-JP" sz="3600" dirty="0" err="1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Organosilica</a:t>
            </a:r>
            <a:r>
              <a:rPr kumimoji="0" lang="en-US" altLang="ja-JP" sz="3600" dirty="0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 (PMO)</a:t>
            </a:r>
            <a:endParaRPr kumimoji="0" lang="en-US" altLang="ja-JP" sz="3600" dirty="0">
              <a:solidFill>
                <a:prstClr val="black"/>
              </a:solidFill>
              <a:latin typeface="Calibri"/>
              <a:ea typeface="ＭＳ Ｐゴシック"/>
              <a:cs typeface="Arial" panose="020B0604020202020204" pitchFamily="34" charset="0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zh-CN" sz="3600" dirty="0" smtClean="0">
              <a:solidFill>
                <a:prstClr val="black"/>
              </a:solidFill>
              <a:latin typeface="Calibri"/>
              <a:ea typeface="HG丸ｺﾞｼｯｸM-PRO" panose="020F0600000000000000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679450"/>
            <a:ext cx="7100888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19"/>
          <p:cNvSpPr txBox="1">
            <a:spLocks noChangeArrowheads="1"/>
          </p:cNvSpPr>
          <p:nvPr/>
        </p:nvSpPr>
        <p:spPr bwMode="auto">
          <a:xfrm>
            <a:off x="1173659" y="6186790"/>
            <a:ext cx="3830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altLang="ja-JP" sz="1600" b="0" i="1" dirty="0" smtClean="0">
                <a:solidFill>
                  <a:prstClr val="black"/>
                </a:solidFill>
                <a:cs typeface="+mn-cs"/>
              </a:rPr>
              <a:t>J</a:t>
            </a:r>
            <a:r>
              <a:rPr lang="de-DE" altLang="ja-JP" sz="1600" b="0" i="1" dirty="0">
                <a:solidFill>
                  <a:prstClr val="black"/>
                </a:solidFill>
                <a:cs typeface="+mn-cs"/>
              </a:rPr>
              <a:t>. Am. </a:t>
            </a:r>
            <a:r>
              <a:rPr lang="en-US" altLang="ja-JP" sz="1600" b="0" i="1" dirty="0">
                <a:solidFill>
                  <a:prstClr val="black"/>
                </a:solidFill>
                <a:cs typeface="+mn-cs"/>
              </a:rPr>
              <a:t>Chem. Soc.</a:t>
            </a:r>
            <a:r>
              <a:rPr lang="en-US" altLang="ja-JP" sz="1600" b="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altLang="ja-JP" sz="1600" dirty="0">
                <a:solidFill>
                  <a:prstClr val="black"/>
                </a:solidFill>
                <a:cs typeface="+mn-cs"/>
              </a:rPr>
              <a:t>2014</a:t>
            </a:r>
            <a:r>
              <a:rPr lang="en-US" altLang="ja-JP" sz="1600" b="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altLang="ja-JP" sz="1600" b="0" i="1" dirty="0">
                <a:solidFill>
                  <a:prstClr val="black"/>
                </a:solidFill>
                <a:cs typeface="+mn-cs"/>
              </a:rPr>
              <a:t>136</a:t>
            </a:r>
            <a:r>
              <a:rPr lang="en-US" altLang="ja-JP" sz="1600" b="0" dirty="0">
                <a:solidFill>
                  <a:prstClr val="black"/>
                </a:solidFill>
                <a:cs typeface="+mn-cs"/>
              </a:rPr>
              <a:t>, 4003</a:t>
            </a:r>
            <a:r>
              <a:rPr lang="en-US" altLang="ja-JP" sz="1600" b="0" dirty="0" smtClean="0">
                <a:solidFill>
                  <a:prstClr val="black"/>
                </a:solidFill>
                <a:cs typeface="+mn-cs"/>
              </a:rPr>
              <a:t>.</a:t>
            </a:r>
            <a:endParaRPr lang="en-US" altLang="ja-JP" sz="1600" b="0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1"/>
          <p:cNvSpPr/>
          <p:nvPr/>
        </p:nvSpPr>
        <p:spPr>
          <a:xfrm>
            <a:off x="107504" y="-27384"/>
            <a:ext cx="892971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3600" dirty="0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SEM/TEM Images of </a:t>
            </a:r>
            <a:r>
              <a:rPr kumimoji="0" lang="en-US" altLang="ja-JP" sz="3600" dirty="0" err="1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BPy</a:t>
            </a:r>
            <a:r>
              <a:rPr kumimoji="0" lang="en-US" altLang="ja-JP" sz="3600" dirty="0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-incorporated PMO</a:t>
            </a:r>
            <a:endParaRPr kumimoji="0" lang="en-US" altLang="ja-JP" sz="3600" dirty="0">
              <a:solidFill>
                <a:prstClr val="black"/>
              </a:solidFill>
              <a:latin typeface="Calibri"/>
              <a:ea typeface="ＭＳ Ｐゴシック"/>
              <a:cs typeface="Arial" panose="020B0604020202020204" pitchFamily="34" charset="0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zh-CN" sz="3600" dirty="0" smtClean="0">
              <a:solidFill>
                <a:prstClr val="black"/>
              </a:solidFill>
              <a:latin typeface="Calibri"/>
              <a:ea typeface="HG丸ｺﾞｼｯｸM-PRO" panose="020F0600000000000000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8"/>
          <p:cNvSpPr>
            <a:spLocks noChangeArrowheads="1"/>
          </p:cNvSpPr>
          <p:nvPr/>
        </p:nvSpPr>
        <p:spPr bwMode="auto">
          <a:xfrm>
            <a:off x="5994400" y="5827713"/>
            <a:ext cx="3149600" cy="790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ja-JP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47107" name="Rectangle 31"/>
          <p:cNvSpPr>
            <a:spLocks noChangeArrowheads="1"/>
          </p:cNvSpPr>
          <p:nvPr/>
        </p:nvSpPr>
        <p:spPr bwMode="auto">
          <a:xfrm>
            <a:off x="6261100" y="6477000"/>
            <a:ext cx="3429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endParaRPr lang="ja-JP" altLang="en-US" sz="1800" b="0">
              <a:solidFill>
                <a:prstClr val="black"/>
              </a:solidFill>
              <a:cs typeface="+mn-cs"/>
            </a:endParaRPr>
          </a:p>
        </p:txBody>
      </p:sp>
      <p:grpSp>
        <p:nvGrpSpPr>
          <p:cNvPr id="47109" name="Group 44"/>
          <p:cNvGrpSpPr>
            <a:grpSpLocks/>
          </p:cNvGrpSpPr>
          <p:nvPr/>
        </p:nvGrpSpPr>
        <p:grpSpPr bwMode="auto">
          <a:xfrm>
            <a:off x="812800" y="3021013"/>
            <a:ext cx="2800350" cy="2166937"/>
            <a:chOff x="786" y="1343"/>
            <a:chExt cx="1731" cy="1339"/>
          </a:xfrm>
        </p:grpSpPr>
        <p:sp>
          <p:nvSpPr>
            <p:cNvPr id="47130" name="Line 45"/>
            <p:cNvSpPr>
              <a:spLocks noChangeShapeType="1"/>
            </p:cNvSpPr>
            <p:nvPr/>
          </p:nvSpPr>
          <p:spPr bwMode="auto">
            <a:xfrm flipV="1">
              <a:off x="1925" y="2132"/>
              <a:ext cx="248" cy="3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ja-JP" altLang="en-US" sz="1800" b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+mn-cs"/>
              </a:endParaRPr>
            </a:p>
          </p:txBody>
        </p:sp>
        <p:graphicFrame>
          <p:nvGraphicFramePr>
            <p:cNvPr id="47131" name="Object 3"/>
            <p:cNvGraphicFramePr>
              <a:graphicFrameLocks noChangeAspect="1"/>
            </p:cNvGraphicFramePr>
            <p:nvPr/>
          </p:nvGraphicFramePr>
          <p:xfrm>
            <a:off x="786" y="1343"/>
            <a:ext cx="1731" cy="1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045" name="Image" r:id="rId3" imgW="9117460" imgH="7047619" progId="Photoshop.Image.6">
                    <p:embed/>
                  </p:oleObj>
                </mc:Choice>
                <mc:Fallback>
                  <p:oleObj name="Image" r:id="rId3" imgW="9117460" imgH="7047619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" y="1343"/>
                          <a:ext cx="1731" cy="1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32" name="Freeform 47"/>
            <p:cNvSpPr>
              <a:spLocks/>
            </p:cNvSpPr>
            <p:nvPr/>
          </p:nvSpPr>
          <p:spPr bwMode="auto">
            <a:xfrm>
              <a:off x="2124" y="1846"/>
              <a:ext cx="228" cy="222"/>
            </a:xfrm>
            <a:custGeom>
              <a:avLst/>
              <a:gdLst>
                <a:gd name="T0" fmla="*/ 228 w 228"/>
                <a:gd name="T1" fmla="*/ 0 h 222"/>
                <a:gd name="T2" fmla="*/ 78 w 228"/>
                <a:gd name="T3" fmla="*/ 24 h 222"/>
                <a:gd name="T4" fmla="*/ 0 w 228"/>
                <a:gd name="T5" fmla="*/ 186 h 222"/>
                <a:gd name="T6" fmla="*/ 126 w 228"/>
                <a:gd name="T7" fmla="*/ 222 h 222"/>
                <a:gd name="T8" fmla="*/ 222 w 228"/>
                <a:gd name="T9" fmla="*/ 6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"/>
                <a:gd name="T16" fmla="*/ 0 h 222"/>
                <a:gd name="T17" fmla="*/ 228 w 228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" h="222">
                  <a:moveTo>
                    <a:pt x="228" y="0"/>
                  </a:moveTo>
                  <a:lnTo>
                    <a:pt x="78" y="24"/>
                  </a:lnTo>
                  <a:lnTo>
                    <a:pt x="0" y="186"/>
                  </a:lnTo>
                  <a:lnTo>
                    <a:pt x="126" y="222"/>
                  </a:lnTo>
                  <a:lnTo>
                    <a:pt x="222" y="6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ja-JP" altLang="en-US" sz="1800" b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47133" name="Line 48"/>
            <p:cNvSpPr>
              <a:spLocks noChangeShapeType="1"/>
            </p:cNvSpPr>
            <p:nvPr/>
          </p:nvSpPr>
          <p:spPr bwMode="auto">
            <a:xfrm>
              <a:off x="1164" y="2122"/>
              <a:ext cx="462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 eaLnBrk="0" hangingPunct="0"/>
              <a:endParaRPr lang="ja-JP" altLang="en-US" sz="1800" b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47134" name="Text Box 49"/>
            <p:cNvSpPr txBox="1">
              <a:spLocks noChangeArrowheads="1"/>
            </p:cNvSpPr>
            <p:nvPr/>
          </p:nvSpPr>
          <p:spPr bwMode="auto">
            <a:xfrm>
              <a:off x="1206" y="1943"/>
              <a:ext cx="39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l"/>
              <a:r>
                <a:rPr lang="en-US" altLang="ja-JP" sz="1400">
                  <a:solidFill>
                    <a:prstClr val="white"/>
                  </a:solidFill>
                  <a:cs typeface="Arial" panose="020B0604020202020204" pitchFamily="34" charset="0"/>
                </a:rPr>
                <a:t>3.8 nm</a:t>
              </a:r>
            </a:p>
          </p:txBody>
        </p:sp>
      </p:grpSp>
      <p:sp>
        <p:nvSpPr>
          <p:cNvPr id="47110" name="Line 50"/>
          <p:cNvSpPr>
            <a:spLocks noChangeShapeType="1"/>
          </p:cNvSpPr>
          <p:nvPr/>
        </p:nvSpPr>
        <p:spPr bwMode="auto">
          <a:xfrm>
            <a:off x="3200400" y="4202113"/>
            <a:ext cx="1150938" cy="9382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ja-JP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47111" name="Line 51"/>
          <p:cNvSpPr>
            <a:spLocks noChangeShapeType="1"/>
          </p:cNvSpPr>
          <p:nvPr/>
        </p:nvSpPr>
        <p:spPr bwMode="auto">
          <a:xfrm flipV="1">
            <a:off x="3317875" y="2617788"/>
            <a:ext cx="971550" cy="1225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ja-JP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pic>
        <p:nvPicPr>
          <p:cNvPr id="47113" name="Picture 1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2343150"/>
            <a:ext cx="3027362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2354263"/>
            <a:ext cx="37544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Freeform 141"/>
          <p:cNvSpPr>
            <a:spLocks/>
          </p:cNvSpPr>
          <p:nvPr/>
        </p:nvSpPr>
        <p:spPr bwMode="auto">
          <a:xfrm>
            <a:off x="4303713" y="2252663"/>
            <a:ext cx="3800475" cy="3709987"/>
          </a:xfrm>
          <a:custGeom>
            <a:avLst/>
            <a:gdLst>
              <a:gd name="T0" fmla="*/ 0 w 10048"/>
              <a:gd name="T1" fmla="*/ 2147483646 h 10000"/>
              <a:gd name="T2" fmla="*/ 2147483646 w 10048"/>
              <a:gd name="T3" fmla="*/ 2147483646 h 10000"/>
              <a:gd name="T4" fmla="*/ 2147483646 w 10048"/>
              <a:gd name="T5" fmla="*/ 2147483646 h 10000"/>
              <a:gd name="T6" fmla="*/ 2147483646 w 10048"/>
              <a:gd name="T7" fmla="*/ 0 h 10000"/>
              <a:gd name="T8" fmla="*/ 0 w 10048"/>
              <a:gd name="T9" fmla="*/ 2147483646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48"/>
              <a:gd name="T16" fmla="*/ 0 h 10000"/>
              <a:gd name="T17" fmla="*/ 10048 w 10048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48" h="10000">
                <a:moveTo>
                  <a:pt x="0" y="1074"/>
                </a:moveTo>
                <a:cubicBezTo>
                  <a:pt x="16" y="3104"/>
                  <a:pt x="32" y="5801"/>
                  <a:pt x="48" y="7831"/>
                </a:cubicBezTo>
                <a:lnTo>
                  <a:pt x="10028" y="10000"/>
                </a:lnTo>
                <a:cubicBezTo>
                  <a:pt x="10014" y="6576"/>
                  <a:pt x="10048" y="3424"/>
                  <a:pt x="10034" y="0"/>
                </a:cubicBezTo>
                <a:lnTo>
                  <a:pt x="0" y="1074"/>
                </a:lnTo>
                <a:close/>
              </a:path>
            </a:pathLst>
          </a:custGeom>
          <a:noFill/>
          <a:ln w="1270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 eaLnBrk="0" hangingPunct="0"/>
            <a:endParaRPr lang="ja-JP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47116" name="Rectangle 109"/>
          <p:cNvSpPr>
            <a:spLocks noChangeArrowheads="1"/>
          </p:cNvSpPr>
          <p:nvPr/>
        </p:nvSpPr>
        <p:spPr bwMode="auto">
          <a:xfrm>
            <a:off x="5324475" y="5662613"/>
            <a:ext cx="798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1600" b="0">
                <a:solidFill>
                  <a:srgbClr val="FFFFFF"/>
                </a:solidFill>
                <a:cs typeface="+mn-cs"/>
              </a:rPr>
              <a:t>1.16 nm </a:t>
            </a:r>
            <a:endParaRPr lang="en-US" altLang="ja-JP" sz="16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47117" name="Line 128"/>
          <p:cNvSpPr>
            <a:spLocks noChangeShapeType="1"/>
          </p:cNvSpPr>
          <p:nvPr/>
        </p:nvSpPr>
        <p:spPr bwMode="auto">
          <a:xfrm>
            <a:off x="5122863" y="5337175"/>
            <a:ext cx="0" cy="219075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ja-JP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cxnSp>
        <p:nvCxnSpPr>
          <p:cNvPr id="47118" name="直線コネクタ 73"/>
          <p:cNvCxnSpPr>
            <a:cxnSpLocks noChangeShapeType="1"/>
          </p:cNvCxnSpPr>
          <p:nvPr/>
        </p:nvCxnSpPr>
        <p:spPr bwMode="auto">
          <a:xfrm>
            <a:off x="5137150" y="5481638"/>
            <a:ext cx="1284288" cy="26670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9" name="Line 128"/>
          <p:cNvSpPr>
            <a:spLocks noChangeShapeType="1"/>
          </p:cNvSpPr>
          <p:nvPr/>
        </p:nvSpPr>
        <p:spPr bwMode="auto">
          <a:xfrm>
            <a:off x="6440488" y="5597525"/>
            <a:ext cx="0" cy="217488"/>
          </a:xfrm>
          <a:prstGeom prst="line">
            <a:avLst/>
          </a:prstGeom>
          <a:noFill/>
          <a:ln w="9525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0" hangingPunct="0"/>
            <a:endParaRPr lang="ja-JP" altLang="en-US" sz="1800" b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47120" name="テキスト ボックス 62"/>
          <p:cNvSpPr txBox="1">
            <a:spLocks noChangeArrowheads="1"/>
          </p:cNvSpPr>
          <p:nvPr/>
        </p:nvSpPr>
        <p:spPr bwMode="auto">
          <a:xfrm>
            <a:off x="3414713" y="1943100"/>
            <a:ext cx="177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1800" i="1">
                <a:solidFill>
                  <a:prstClr val="white"/>
                </a:solidFill>
                <a:cs typeface="+mn-cs"/>
              </a:rPr>
              <a:t>2,2’-Bipyridine</a:t>
            </a:r>
            <a:endParaRPr lang="ja-JP" altLang="en-US" sz="1800" i="1">
              <a:solidFill>
                <a:prstClr val="white"/>
              </a:solidFill>
              <a:cs typeface="+mn-cs"/>
            </a:endParaRPr>
          </a:p>
        </p:txBody>
      </p:sp>
      <p:sp>
        <p:nvSpPr>
          <p:cNvPr id="47121" name="テキスト ボックス 42"/>
          <p:cNvSpPr txBox="1">
            <a:spLocks noChangeArrowheads="1"/>
          </p:cNvSpPr>
          <p:nvPr/>
        </p:nvSpPr>
        <p:spPr bwMode="auto">
          <a:xfrm>
            <a:off x="4930775" y="1593850"/>
            <a:ext cx="954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1800" i="1">
                <a:solidFill>
                  <a:prstClr val="white"/>
                </a:solidFill>
                <a:cs typeface="+mn-cs"/>
              </a:rPr>
              <a:t>Si-O-Si</a:t>
            </a:r>
            <a:endParaRPr lang="ja-JP" altLang="en-US" sz="1800" i="1">
              <a:solidFill>
                <a:prstClr val="white"/>
              </a:solidFill>
              <a:cs typeface="+mn-cs"/>
            </a:endParaRPr>
          </a:p>
        </p:txBody>
      </p:sp>
      <p:sp>
        <p:nvSpPr>
          <p:cNvPr id="44" name="フリーフォーム 43"/>
          <p:cNvSpPr/>
          <p:nvPr/>
        </p:nvSpPr>
        <p:spPr>
          <a:xfrm>
            <a:off x="5148263" y="2152650"/>
            <a:ext cx="522287" cy="265113"/>
          </a:xfrm>
          <a:custGeom>
            <a:avLst/>
            <a:gdLst>
              <a:gd name="connsiteX0" fmla="*/ 0 w 362607"/>
              <a:gd name="connsiteY0" fmla="*/ 31531 h 299544"/>
              <a:gd name="connsiteX1" fmla="*/ 346841 w 362607"/>
              <a:gd name="connsiteY1" fmla="*/ 0 h 299544"/>
              <a:gd name="connsiteX2" fmla="*/ 362607 w 362607"/>
              <a:gd name="connsiteY2" fmla="*/ 299544 h 299544"/>
              <a:gd name="connsiteX0" fmla="*/ 0 w 362607"/>
              <a:gd name="connsiteY0" fmla="*/ 2568 h 270581"/>
              <a:gd name="connsiteX1" fmla="*/ 338566 w 362607"/>
              <a:gd name="connsiteY1" fmla="*/ 0 h 270581"/>
              <a:gd name="connsiteX2" fmla="*/ 362607 w 362607"/>
              <a:gd name="connsiteY2" fmla="*/ 270581 h 270581"/>
              <a:gd name="connsiteX0" fmla="*/ 53407 w 416014"/>
              <a:gd name="connsiteY0" fmla="*/ 3853 h 271866"/>
              <a:gd name="connsiteX1" fmla="*/ 190 w 416014"/>
              <a:gd name="connsiteY1" fmla="*/ 0 h 271866"/>
              <a:gd name="connsiteX2" fmla="*/ 391973 w 416014"/>
              <a:gd name="connsiteY2" fmla="*/ 1285 h 271866"/>
              <a:gd name="connsiteX3" fmla="*/ 416014 w 416014"/>
              <a:gd name="connsiteY3" fmla="*/ 271866 h 271866"/>
              <a:gd name="connsiteX0" fmla="*/ 53407 w 391973"/>
              <a:gd name="connsiteY0" fmla="*/ 3853 h 314396"/>
              <a:gd name="connsiteX1" fmla="*/ 190 w 391973"/>
              <a:gd name="connsiteY1" fmla="*/ 0 h 314396"/>
              <a:gd name="connsiteX2" fmla="*/ 391973 w 391973"/>
              <a:gd name="connsiteY2" fmla="*/ 1285 h 314396"/>
              <a:gd name="connsiteX3" fmla="*/ 384116 w 391973"/>
              <a:gd name="connsiteY3" fmla="*/ 314396 h 314396"/>
              <a:gd name="connsiteX0" fmla="*/ 53407 w 397367"/>
              <a:gd name="connsiteY0" fmla="*/ 3853 h 314396"/>
              <a:gd name="connsiteX1" fmla="*/ 190 w 397367"/>
              <a:gd name="connsiteY1" fmla="*/ 0 h 314396"/>
              <a:gd name="connsiteX2" fmla="*/ 391973 w 397367"/>
              <a:gd name="connsiteY2" fmla="*/ 1285 h 314396"/>
              <a:gd name="connsiteX3" fmla="*/ 384116 w 397367"/>
              <a:gd name="connsiteY3" fmla="*/ 314396 h 3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367" h="314396">
                <a:moveTo>
                  <a:pt x="53407" y="3853"/>
                </a:moveTo>
                <a:cubicBezTo>
                  <a:pt x="53597" y="1190"/>
                  <a:pt x="0" y="2663"/>
                  <a:pt x="190" y="0"/>
                </a:cubicBezTo>
                <a:lnTo>
                  <a:pt x="391973" y="1285"/>
                </a:lnTo>
                <a:cubicBezTo>
                  <a:pt x="389354" y="105655"/>
                  <a:pt x="397367" y="220659"/>
                  <a:pt x="384116" y="314396"/>
                </a:cubicBezTo>
              </a:path>
            </a:pathLst>
          </a:cu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ja-JP" altLang="en-US" sz="1800" b="0">
              <a:solidFill>
                <a:prstClr val="black"/>
              </a:solidFill>
            </a:endParaRPr>
          </a:p>
        </p:txBody>
      </p:sp>
      <p:sp>
        <p:nvSpPr>
          <p:cNvPr id="45" name="フリーフォーム 44"/>
          <p:cNvSpPr/>
          <p:nvPr/>
        </p:nvSpPr>
        <p:spPr>
          <a:xfrm>
            <a:off x="5864225" y="1800225"/>
            <a:ext cx="522288" cy="598488"/>
          </a:xfrm>
          <a:custGeom>
            <a:avLst/>
            <a:gdLst>
              <a:gd name="connsiteX0" fmla="*/ 0 w 362607"/>
              <a:gd name="connsiteY0" fmla="*/ 31531 h 299544"/>
              <a:gd name="connsiteX1" fmla="*/ 346841 w 362607"/>
              <a:gd name="connsiteY1" fmla="*/ 0 h 299544"/>
              <a:gd name="connsiteX2" fmla="*/ 362607 w 362607"/>
              <a:gd name="connsiteY2" fmla="*/ 299544 h 299544"/>
              <a:gd name="connsiteX0" fmla="*/ 0 w 362607"/>
              <a:gd name="connsiteY0" fmla="*/ 2568 h 270581"/>
              <a:gd name="connsiteX1" fmla="*/ 338566 w 362607"/>
              <a:gd name="connsiteY1" fmla="*/ 0 h 270581"/>
              <a:gd name="connsiteX2" fmla="*/ 362607 w 362607"/>
              <a:gd name="connsiteY2" fmla="*/ 270581 h 270581"/>
              <a:gd name="connsiteX0" fmla="*/ 53407 w 416014"/>
              <a:gd name="connsiteY0" fmla="*/ 3853 h 271866"/>
              <a:gd name="connsiteX1" fmla="*/ 190 w 416014"/>
              <a:gd name="connsiteY1" fmla="*/ 0 h 271866"/>
              <a:gd name="connsiteX2" fmla="*/ 391973 w 416014"/>
              <a:gd name="connsiteY2" fmla="*/ 1285 h 271866"/>
              <a:gd name="connsiteX3" fmla="*/ 416014 w 416014"/>
              <a:gd name="connsiteY3" fmla="*/ 271866 h 271866"/>
              <a:gd name="connsiteX0" fmla="*/ 53407 w 391973"/>
              <a:gd name="connsiteY0" fmla="*/ 3853 h 314396"/>
              <a:gd name="connsiteX1" fmla="*/ 190 w 391973"/>
              <a:gd name="connsiteY1" fmla="*/ 0 h 314396"/>
              <a:gd name="connsiteX2" fmla="*/ 391973 w 391973"/>
              <a:gd name="connsiteY2" fmla="*/ 1285 h 314396"/>
              <a:gd name="connsiteX3" fmla="*/ 384116 w 391973"/>
              <a:gd name="connsiteY3" fmla="*/ 314396 h 314396"/>
              <a:gd name="connsiteX0" fmla="*/ 53407 w 397367"/>
              <a:gd name="connsiteY0" fmla="*/ 3853 h 314396"/>
              <a:gd name="connsiteX1" fmla="*/ 190 w 397367"/>
              <a:gd name="connsiteY1" fmla="*/ 0 h 314396"/>
              <a:gd name="connsiteX2" fmla="*/ 391973 w 397367"/>
              <a:gd name="connsiteY2" fmla="*/ 1285 h 314396"/>
              <a:gd name="connsiteX3" fmla="*/ 384116 w 397367"/>
              <a:gd name="connsiteY3" fmla="*/ 314396 h 3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367" h="314396">
                <a:moveTo>
                  <a:pt x="53407" y="3853"/>
                </a:moveTo>
                <a:cubicBezTo>
                  <a:pt x="53597" y="1190"/>
                  <a:pt x="0" y="2663"/>
                  <a:pt x="190" y="0"/>
                </a:cubicBezTo>
                <a:lnTo>
                  <a:pt x="391973" y="1285"/>
                </a:lnTo>
                <a:cubicBezTo>
                  <a:pt x="389354" y="105655"/>
                  <a:pt x="397367" y="220659"/>
                  <a:pt x="384116" y="314396"/>
                </a:cubicBezTo>
              </a:path>
            </a:pathLst>
          </a:cu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ja-JP" altLang="en-US" sz="1800" b="0">
              <a:solidFill>
                <a:prstClr val="black"/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V="1">
            <a:off x="8167688" y="3402013"/>
            <a:ext cx="217487" cy="41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8156575" y="4332288"/>
            <a:ext cx="201613" cy="11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8277225" y="3429000"/>
            <a:ext cx="0" cy="887413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7" name="Rectangle 109"/>
          <p:cNvSpPr>
            <a:spLocks noChangeArrowheads="1"/>
          </p:cNvSpPr>
          <p:nvPr/>
        </p:nvSpPr>
        <p:spPr bwMode="auto">
          <a:xfrm>
            <a:off x="8301038" y="3725863"/>
            <a:ext cx="800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1600" b="0">
                <a:solidFill>
                  <a:srgbClr val="FFFFFF"/>
                </a:solidFill>
                <a:cs typeface="+mn-cs"/>
              </a:rPr>
              <a:t>0.44 nm </a:t>
            </a:r>
            <a:endParaRPr lang="en-US" altLang="ja-JP" sz="1600" b="0">
              <a:solidFill>
                <a:prstClr val="black"/>
              </a:solidFill>
              <a:cs typeface="+mn-cs"/>
            </a:endParaRPr>
          </a:p>
        </p:txBody>
      </p:sp>
      <p:sp>
        <p:nvSpPr>
          <p:cNvPr id="32" name="テキスト ボックス 30"/>
          <p:cNvSpPr txBox="1">
            <a:spLocks noChangeArrowheads="1"/>
          </p:cNvSpPr>
          <p:nvPr/>
        </p:nvSpPr>
        <p:spPr bwMode="auto">
          <a:xfrm>
            <a:off x="1424315" y="2469921"/>
            <a:ext cx="1353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2000" dirty="0" err="1" smtClean="0">
                <a:solidFill>
                  <a:prstClr val="white"/>
                </a:solidFill>
                <a:cs typeface="+mn-cs"/>
              </a:rPr>
              <a:t>BPy</a:t>
            </a:r>
            <a:r>
              <a:rPr lang="en-US" altLang="ja-JP" sz="2000" dirty="0" smtClean="0">
                <a:solidFill>
                  <a:prstClr val="white"/>
                </a:solidFill>
                <a:cs typeface="+mn-cs"/>
              </a:rPr>
              <a:t>-PMO</a:t>
            </a:r>
            <a:endParaRPr lang="ja-JP" altLang="en-US" sz="2000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3" name="Text Box 319"/>
          <p:cNvSpPr txBox="1">
            <a:spLocks noChangeArrowheads="1"/>
          </p:cNvSpPr>
          <p:nvPr/>
        </p:nvSpPr>
        <p:spPr bwMode="auto">
          <a:xfrm>
            <a:off x="1173659" y="6186790"/>
            <a:ext cx="3830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altLang="ja-JP" sz="1600" b="0" i="1" dirty="0" smtClean="0">
                <a:solidFill>
                  <a:prstClr val="white"/>
                </a:solidFill>
                <a:cs typeface="+mn-cs"/>
              </a:rPr>
              <a:t>J</a:t>
            </a:r>
            <a:r>
              <a:rPr lang="de-DE" altLang="ja-JP" sz="1600" b="0" i="1" dirty="0">
                <a:solidFill>
                  <a:prstClr val="white"/>
                </a:solidFill>
                <a:cs typeface="+mn-cs"/>
              </a:rPr>
              <a:t>. Am. </a:t>
            </a:r>
            <a:r>
              <a:rPr lang="en-US" altLang="ja-JP" sz="1600" b="0" i="1" dirty="0">
                <a:solidFill>
                  <a:prstClr val="white"/>
                </a:solidFill>
                <a:cs typeface="+mn-cs"/>
              </a:rPr>
              <a:t>Chem. Soc.</a:t>
            </a:r>
            <a:r>
              <a:rPr lang="en-US" altLang="ja-JP" sz="1600" b="0" dirty="0">
                <a:solidFill>
                  <a:prstClr val="white"/>
                </a:solidFill>
                <a:cs typeface="+mn-cs"/>
              </a:rPr>
              <a:t>, </a:t>
            </a:r>
            <a:r>
              <a:rPr lang="en-US" altLang="ja-JP" sz="1600" dirty="0">
                <a:solidFill>
                  <a:prstClr val="white"/>
                </a:solidFill>
                <a:cs typeface="+mn-cs"/>
              </a:rPr>
              <a:t>2014</a:t>
            </a:r>
            <a:r>
              <a:rPr lang="en-US" altLang="ja-JP" sz="1600" b="0" dirty="0">
                <a:solidFill>
                  <a:prstClr val="white"/>
                </a:solidFill>
                <a:cs typeface="+mn-cs"/>
              </a:rPr>
              <a:t>, </a:t>
            </a:r>
            <a:r>
              <a:rPr lang="en-US" altLang="ja-JP" sz="1600" b="0" i="1" dirty="0">
                <a:solidFill>
                  <a:prstClr val="white"/>
                </a:solidFill>
                <a:cs typeface="+mn-cs"/>
              </a:rPr>
              <a:t>136</a:t>
            </a:r>
            <a:r>
              <a:rPr lang="en-US" altLang="ja-JP" sz="1600" b="0" dirty="0">
                <a:solidFill>
                  <a:prstClr val="white"/>
                </a:solidFill>
                <a:cs typeface="+mn-cs"/>
              </a:rPr>
              <a:t>, 4003</a:t>
            </a:r>
            <a:r>
              <a:rPr lang="en-US" altLang="ja-JP" sz="1600" b="0" dirty="0" smtClean="0">
                <a:solidFill>
                  <a:prstClr val="white"/>
                </a:solidFill>
                <a:cs typeface="+mn-cs"/>
              </a:rPr>
              <a:t>.</a:t>
            </a:r>
            <a:endParaRPr lang="en-US" altLang="ja-JP" sz="1600" b="0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0"/>
          <p:cNvSpPr txBox="1">
            <a:spLocks noChangeArrowheads="1"/>
          </p:cNvSpPr>
          <p:nvPr/>
        </p:nvSpPr>
        <p:spPr bwMode="auto">
          <a:xfrm>
            <a:off x="787758" y="869435"/>
            <a:ext cx="8029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/>
            <a:r>
              <a:rPr lang="en-US" altLang="ja-JP" sz="2000" dirty="0" smtClean="0">
                <a:solidFill>
                  <a:srgbClr val="FFFF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2,2’-bipyridine units are  densely arranged in </a:t>
            </a:r>
            <a:r>
              <a:rPr lang="en-US" altLang="ja-JP" sz="2000" dirty="0" err="1" smtClean="0">
                <a:solidFill>
                  <a:srgbClr val="FFFF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mesopore</a:t>
            </a:r>
            <a:r>
              <a:rPr lang="en-US" altLang="ja-JP" sz="2000" dirty="0" smtClean="0">
                <a:solidFill>
                  <a:srgbClr val="FFFF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channel.</a:t>
            </a:r>
            <a:endParaRPr lang="ja-JP" altLang="en-US" sz="2000" dirty="0">
              <a:solidFill>
                <a:srgbClr val="FFFF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5" name="Text Box 319"/>
          <p:cNvSpPr txBox="1">
            <a:spLocks noChangeArrowheads="1"/>
          </p:cNvSpPr>
          <p:nvPr/>
        </p:nvSpPr>
        <p:spPr bwMode="auto">
          <a:xfrm>
            <a:off x="135947" y="231418"/>
            <a:ext cx="8800098" cy="34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3200" dirty="0" smtClean="0">
                <a:solidFill>
                  <a:srgbClr val="EEECE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Structure of </a:t>
            </a:r>
            <a:r>
              <a:rPr lang="en-US" altLang="ja-JP" sz="3200" dirty="0" err="1" smtClean="0">
                <a:solidFill>
                  <a:srgbClr val="EEECE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BPy</a:t>
            </a:r>
            <a:r>
              <a:rPr lang="en-US" altLang="ja-JP" sz="3200" dirty="0" smtClean="0">
                <a:solidFill>
                  <a:srgbClr val="EEECE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-incorporated PMO</a:t>
            </a:r>
          </a:p>
        </p:txBody>
      </p:sp>
    </p:spTree>
    <p:extLst>
      <p:ext uri="{BB962C8B-B14F-4D97-AF65-F5344CB8AC3E}">
        <p14:creationId xmlns:p14="http://schemas.microsoft.com/office/powerpoint/2010/main" val="15502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19"/>
          <p:cNvSpPr txBox="1">
            <a:spLocks noChangeArrowheads="1"/>
          </p:cNvSpPr>
          <p:nvPr/>
        </p:nvSpPr>
        <p:spPr bwMode="auto">
          <a:xfrm>
            <a:off x="251520" y="5890046"/>
            <a:ext cx="84969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altLang="ja-JP" sz="1800" b="0" dirty="0" smtClean="0">
                <a:solidFill>
                  <a:prstClr val="black"/>
                </a:solidFill>
                <a:cs typeface="+mn-cs"/>
              </a:rPr>
              <a:t>Waki</a:t>
            </a:r>
            <a:r>
              <a:rPr lang="de-DE" altLang="ja-JP" sz="1800" b="0" dirty="0">
                <a:solidFill>
                  <a:prstClr val="black"/>
                </a:solidFill>
                <a:cs typeface="+mn-cs"/>
              </a:rPr>
              <a:t>, M.; Maegawa, Y.; Hara, K.; Goto, Y.; Shirai, S.; Yamada, Y.; </a:t>
            </a:r>
            <a:r>
              <a:rPr lang="de-DE" altLang="ja-JP" sz="1800" b="0" dirty="0" smtClean="0">
                <a:solidFill>
                  <a:prstClr val="black"/>
                </a:solidFill>
                <a:cs typeface="+mn-cs"/>
              </a:rPr>
              <a:t>Mizoshita</a:t>
            </a:r>
            <a:r>
              <a:rPr lang="de-DE" altLang="ja-JP" sz="1800" b="0" dirty="0">
                <a:solidFill>
                  <a:prstClr val="black"/>
                </a:solidFill>
                <a:cs typeface="+mn-cs"/>
              </a:rPr>
              <a:t>, N.; Tani, T.; Chun, W.-J.; Muratsugu, S.; Tada, M.; Fukuoka, A.; Inagaki, S. </a:t>
            </a:r>
            <a:endParaRPr lang="de-DE" altLang="ja-JP" sz="1800" b="0" dirty="0" smtClean="0">
              <a:solidFill>
                <a:prstClr val="black"/>
              </a:solidFill>
              <a:cs typeface="+mn-cs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de-DE" altLang="ja-JP" sz="1800" b="0" i="1" dirty="0" smtClean="0">
                <a:solidFill>
                  <a:prstClr val="black"/>
                </a:solidFill>
                <a:cs typeface="+mn-cs"/>
              </a:rPr>
              <a:t>J</a:t>
            </a:r>
            <a:r>
              <a:rPr lang="de-DE" altLang="ja-JP" sz="1800" b="0" i="1" dirty="0">
                <a:solidFill>
                  <a:prstClr val="black"/>
                </a:solidFill>
                <a:cs typeface="+mn-cs"/>
              </a:rPr>
              <a:t>. Am. </a:t>
            </a:r>
            <a:r>
              <a:rPr lang="en-US" altLang="ja-JP" sz="1800" b="0" i="1" dirty="0">
                <a:solidFill>
                  <a:prstClr val="black"/>
                </a:solidFill>
                <a:cs typeface="+mn-cs"/>
              </a:rPr>
              <a:t>Chem. Soc.</a:t>
            </a:r>
            <a:r>
              <a:rPr lang="en-US" altLang="ja-JP" sz="1800" b="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altLang="ja-JP" sz="1800" dirty="0">
                <a:solidFill>
                  <a:prstClr val="black"/>
                </a:solidFill>
                <a:cs typeface="+mn-cs"/>
              </a:rPr>
              <a:t>2014</a:t>
            </a:r>
            <a:r>
              <a:rPr lang="en-US" altLang="ja-JP" sz="1800" b="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altLang="ja-JP" sz="1800" b="0" i="1" dirty="0">
                <a:solidFill>
                  <a:prstClr val="black"/>
                </a:solidFill>
                <a:cs typeface="+mn-cs"/>
              </a:rPr>
              <a:t>136</a:t>
            </a:r>
            <a:r>
              <a:rPr lang="en-US" altLang="ja-JP" sz="1800" b="0" dirty="0">
                <a:solidFill>
                  <a:prstClr val="black"/>
                </a:solidFill>
                <a:cs typeface="+mn-cs"/>
              </a:rPr>
              <a:t>, 4003</a:t>
            </a:r>
            <a:r>
              <a:rPr lang="en-US" altLang="ja-JP" sz="1800" b="0" dirty="0" smtClean="0">
                <a:solidFill>
                  <a:prstClr val="black"/>
                </a:solidFill>
                <a:cs typeface="+mn-cs"/>
              </a:rPr>
              <a:t>.</a:t>
            </a:r>
            <a:endParaRPr lang="en-US" altLang="ja-JP" sz="1800" b="0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TOCAT_要旨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70" y="620688"/>
            <a:ext cx="6838806" cy="201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TOCAT_要旨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94170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ローチャート: 処理 2"/>
          <p:cNvSpPr/>
          <p:nvPr/>
        </p:nvSpPr>
        <p:spPr>
          <a:xfrm>
            <a:off x="5004048" y="1484784"/>
            <a:ext cx="1800200" cy="28803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3707904" y="1463097"/>
            <a:ext cx="4320480" cy="16365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ja-JP" sz="1600" b="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80</a:t>
            </a:r>
            <a:r>
              <a:rPr lang="ja-JP" altLang="en-US" sz="1600" b="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℃</a:t>
            </a:r>
            <a:r>
              <a:rPr lang="en-US" altLang="ja-JP" sz="1600" b="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12 h</a:t>
            </a:r>
            <a:endParaRPr lang="ja-JP" altLang="en-US" sz="1600" b="0" dirty="0">
              <a:solidFill>
                <a:prstClr val="black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フローチャート: 処理 3"/>
          <p:cNvSpPr/>
          <p:nvPr/>
        </p:nvSpPr>
        <p:spPr>
          <a:xfrm>
            <a:off x="251520" y="2544272"/>
            <a:ext cx="4608512" cy="55537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16" name="フローチャート: 処理 15"/>
          <p:cNvSpPr/>
          <p:nvPr/>
        </p:nvSpPr>
        <p:spPr>
          <a:xfrm rot="1970302">
            <a:off x="608277" y="500038"/>
            <a:ext cx="2160240" cy="168585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pic>
        <p:nvPicPr>
          <p:cNvPr id="17" name="Picture 1" descr="C:\Users\cat\Desktop\mesostructure_fig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1430"/>
            <a:ext cx="1887944" cy="18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フローチャート: 処理 17"/>
          <p:cNvSpPr/>
          <p:nvPr/>
        </p:nvSpPr>
        <p:spPr>
          <a:xfrm>
            <a:off x="2401675" y="729469"/>
            <a:ext cx="442133" cy="28857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19" name="Text Box 319"/>
          <p:cNvSpPr txBox="1">
            <a:spLocks noChangeArrowheads="1"/>
          </p:cNvSpPr>
          <p:nvPr/>
        </p:nvSpPr>
        <p:spPr bwMode="auto">
          <a:xfrm>
            <a:off x="827584" y="-963488"/>
            <a:ext cx="7272808" cy="34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ビピリジンを骨格とする</a:t>
            </a:r>
            <a:r>
              <a:rPr lang="en-US" altLang="ja-JP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PMO</a:t>
            </a:r>
            <a:r>
              <a:rPr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を芳香族</a:t>
            </a:r>
            <a:r>
              <a:rPr lang="en-US" altLang="ja-JP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C-H</a:t>
            </a:r>
            <a:r>
              <a:rPr lang="ja-JP" altLang="en-US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ボリル化に活用</a:t>
            </a:r>
            <a:endParaRPr lang="en-US" altLang="ja-JP" sz="20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" name="矩形 1"/>
          <p:cNvSpPr/>
          <p:nvPr/>
        </p:nvSpPr>
        <p:spPr>
          <a:xfrm>
            <a:off x="178786" y="-27384"/>
            <a:ext cx="892971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3000" dirty="0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Catalytic Aromatic </a:t>
            </a:r>
            <a:r>
              <a:rPr kumimoji="0" lang="en-US" altLang="ja-JP" sz="3000" dirty="0" err="1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Borylation</a:t>
            </a:r>
            <a:r>
              <a:rPr kumimoji="0" lang="en-US" altLang="ja-JP" sz="3000" dirty="0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 by </a:t>
            </a:r>
            <a:r>
              <a:rPr kumimoji="0" lang="en-US" altLang="ja-JP" sz="3000" dirty="0" err="1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Ir</a:t>
            </a:r>
            <a:r>
              <a:rPr kumimoji="0" lang="en-US" altLang="ja-JP" sz="3000" dirty="0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-immobilized PMO</a:t>
            </a:r>
            <a:endParaRPr kumimoji="0" lang="en-US" altLang="ja-JP" sz="3000" dirty="0">
              <a:solidFill>
                <a:prstClr val="black"/>
              </a:solidFill>
              <a:latin typeface="Calibri"/>
              <a:ea typeface="ＭＳ Ｐゴシック"/>
              <a:cs typeface="Arial" panose="020B0604020202020204" pitchFamily="34" charset="0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zh-CN" sz="3000" dirty="0" smtClean="0">
              <a:solidFill>
                <a:prstClr val="black"/>
              </a:solidFill>
              <a:latin typeface="Calibri"/>
              <a:ea typeface="HG丸ｺﾞｼｯｸM-PRO" panose="020F0600000000000000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170157" y="637832"/>
            <a:ext cx="8866339" cy="72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/>
          </p:nvPr>
        </p:nvGraphicFramePr>
        <p:xfrm>
          <a:off x="1948242" y="958986"/>
          <a:ext cx="3847750" cy="232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75" name="CS ChemDraw Drawing" r:id="rId4" imgW="3507632" imgH="2123985" progId="ChemDraw.Document.6.0">
                  <p:embed/>
                </p:oleObj>
              </mc:Choice>
              <mc:Fallback>
                <p:oleObj name="CS ChemDraw Drawing" r:id="rId4" imgW="3507632" imgH="21239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8242" y="958986"/>
                        <a:ext cx="3847750" cy="2329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/>
          </p:nvPr>
        </p:nvGraphicFramePr>
        <p:xfrm>
          <a:off x="4872038" y="4160838"/>
          <a:ext cx="3798887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76" name="CS ChemDraw Drawing" r:id="rId6" imgW="3507902" imgH="2123985" progId="ChemDraw.Document.6.0">
                  <p:embed/>
                </p:oleObj>
              </mc:Choice>
              <mc:Fallback>
                <p:oleObj name="CS ChemDraw Drawing" r:id="rId6" imgW="3507902" imgH="21239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72038" y="4160838"/>
                        <a:ext cx="3798887" cy="230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19"/>
          <p:cNvSpPr txBox="1">
            <a:spLocks noChangeArrowheads="1"/>
          </p:cNvSpPr>
          <p:nvPr/>
        </p:nvSpPr>
        <p:spPr bwMode="auto">
          <a:xfrm>
            <a:off x="7417902" y="2807544"/>
            <a:ext cx="1443514" cy="7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THF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reflux, 3 h</a:t>
            </a:r>
          </a:p>
        </p:txBody>
      </p:sp>
      <p:pic>
        <p:nvPicPr>
          <p:cNvPr id="37" name="Picture 1" descr="C:\Users\cat\Desktop\mesostructure_fig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6" y="1311361"/>
            <a:ext cx="1470043" cy="14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319"/>
          <p:cNvSpPr txBox="1">
            <a:spLocks noChangeArrowheads="1"/>
          </p:cNvSpPr>
          <p:nvPr/>
        </p:nvSpPr>
        <p:spPr bwMode="auto">
          <a:xfrm>
            <a:off x="155115" y="2884169"/>
            <a:ext cx="1608429" cy="4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BPy</a:t>
            </a:r>
            <a:r>
              <a:rPr lang="en-US" altLang="ja-JP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-PMO</a:t>
            </a:r>
          </a:p>
        </p:txBody>
      </p:sp>
      <p:sp>
        <p:nvSpPr>
          <p:cNvPr id="39" name="Text Box 319"/>
          <p:cNvSpPr txBox="1">
            <a:spLocks noChangeArrowheads="1"/>
          </p:cNvSpPr>
          <p:nvPr/>
        </p:nvSpPr>
        <p:spPr bwMode="auto">
          <a:xfrm>
            <a:off x="6444208" y="2420888"/>
            <a:ext cx="2848994" cy="42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20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(Ru/surface </a:t>
            </a:r>
            <a:r>
              <a:rPr lang="en-US" altLang="ja-JP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bpy</a:t>
            </a:r>
            <a:r>
              <a:rPr lang="en-US" altLang="ja-JP" sz="20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ja-JP" altLang="en-US" sz="20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1 )</a:t>
            </a: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/>
          </p:nvPr>
        </p:nvGraphicFramePr>
        <p:xfrm>
          <a:off x="6105023" y="1268760"/>
          <a:ext cx="2917825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77" name="CS ChemDraw Drawing" r:id="rId9" imgW="2254981" imgH="2134681" progId="ChemDraw.Document.6.0">
                  <p:embed/>
                </p:oleObj>
              </mc:Choice>
              <mc:Fallback>
                <p:oleObj name="CS ChemDraw Drawing" r:id="rId9" imgW="2254981" imgH="213468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023" y="1268760"/>
                        <a:ext cx="2917825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102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0000">
            <a:off x="910030" y="1944783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2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96" y="961678"/>
            <a:ext cx="44724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直線コネクタ 31"/>
          <p:cNvCxnSpPr/>
          <p:nvPr/>
        </p:nvCxnSpPr>
        <p:spPr>
          <a:xfrm flipH="1">
            <a:off x="978196" y="980728"/>
            <a:ext cx="763950" cy="10397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 flipV="1">
            <a:off x="964880" y="1992566"/>
            <a:ext cx="1302720" cy="13151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2907832" y="5957120"/>
            <a:ext cx="1781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000" dirty="0">
                <a:solidFill>
                  <a:srgbClr val="FF33CC"/>
                </a:solidFill>
                <a:latin typeface="Arial" pitchFamily="34" charset="0"/>
                <a:ea typeface="ＭＳ Ｐゴシック"/>
                <a:cs typeface="Arial" pitchFamily="34" charset="0"/>
              </a:rPr>
              <a:t>Ru</a:t>
            </a:r>
            <a:r>
              <a:rPr kumimoji="0" lang="en-US" altLang="ja-JP" sz="20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-</a:t>
            </a:r>
            <a:r>
              <a:rPr kumimoji="0" lang="en-US" altLang="ja-JP" sz="2000" dirty="0" err="1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BPy</a:t>
            </a:r>
            <a:r>
              <a:rPr kumimoji="0" lang="en-US" altLang="ja-JP" sz="20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-PMO</a:t>
            </a:r>
            <a:endParaRPr kumimoji="0" lang="ja-JP" altLang="en-US" sz="2000" b="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58" y="4058022"/>
            <a:ext cx="44724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" descr="C:\Users\cat\Desktop\mesostructure_fig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68" y="4407705"/>
            <a:ext cx="1470043" cy="14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0000">
            <a:off x="3862902" y="5041127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直線コネクタ 40"/>
          <p:cNvCxnSpPr/>
          <p:nvPr/>
        </p:nvCxnSpPr>
        <p:spPr>
          <a:xfrm flipH="1">
            <a:off x="3950118" y="4096122"/>
            <a:ext cx="763950" cy="10397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 flipV="1">
            <a:off x="3974902" y="5107960"/>
            <a:ext cx="1302720" cy="13151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179512" y="350100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b="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  <a:r>
              <a:rPr kumimoji="0" lang="en-US" altLang="ja-JP" sz="1800" b="0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 Inagaki </a:t>
            </a:r>
            <a:r>
              <a:rPr kumimoji="0" lang="en-US" altLang="ja-JP" sz="1800" b="0" i="1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et al.</a:t>
            </a:r>
            <a:r>
              <a:rPr kumimoji="0" lang="en-US" altLang="ja-JP" sz="1800" b="0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kumimoji="0" lang="en-US" altLang="ja-JP" sz="1800" b="0" i="1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J. Am. Chem. Soc.,</a:t>
            </a:r>
            <a:r>
              <a:rPr kumimoji="0" lang="en-US" altLang="ja-JP" sz="1800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136</a:t>
            </a:r>
            <a:r>
              <a:rPr kumimoji="0" lang="en-US" altLang="ja-JP" sz="1800" b="0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4003(2014).</a:t>
            </a:r>
            <a:endParaRPr kumimoji="0" lang="en-US" altLang="ja-JP" sz="1800" b="0" baseline="30000" dirty="0">
              <a:solidFill>
                <a:prstClr val="black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5151911"/>
            <a:ext cx="3016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2000" b="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sz="2000" dirty="0" smtClean="0">
                <a:solidFill>
                  <a:srgbClr val="FF3399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Ru</a:t>
            </a:r>
            <a:r>
              <a:rPr kumimoji="0" lang="en-US" altLang="ja-JP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:15 </a:t>
            </a:r>
            <a:r>
              <a:rPr kumimoji="0" lang="en-US" altLang="ja-JP" sz="20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mol</a:t>
            </a:r>
            <a:r>
              <a:rPr kumimoji="0" lang="en-US" altLang="ja-JP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(per surface </a:t>
            </a:r>
            <a:r>
              <a:rPr kumimoji="0" lang="en-US" altLang="ja-JP" sz="2000" dirty="0" err="1" smtClean="0">
                <a:solidFill>
                  <a:srgbClr val="0000CC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bpy</a:t>
            </a:r>
            <a:endParaRPr kumimoji="0" lang="en-US" altLang="ja-JP" sz="2000" dirty="0" smtClean="0">
              <a:solidFill>
                <a:srgbClr val="0000CC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000" b="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from EDX)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000" b="0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0.30 </a:t>
            </a:r>
            <a:r>
              <a:rPr kumimoji="0" lang="en-US" altLang="ja-JP" sz="2000" b="0" dirty="0" err="1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mmol</a:t>
            </a:r>
            <a:r>
              <a:rPr kumimoji="0" lang="en-US" altLang="ja-JP" sz="2000" b="0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g</a:t>
            </a:r>
            <a:r>
              <a:rPr kumimoji="0" lang="en-US" altLang="ja-JP" sz="2000" b="0" baseline="30000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-1</a:t>
            </a:r>
            <a:r>
              <a:rPr kumimoji="0" lang="en-US" altLang="ja-JP" sz="2000" b="0" dirty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(3.0 </a:t>
            </a:r>
            <a:r>
              <a:rPr kumimoji="0" lang="en-US" altLang="ja-JP" sz="2000" b="0" dirty="0" err="1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wt</a:t>
            </a:r>
            <a:r>
              <a:rPr kumimoji="0" lang="en-US" altLang="ja-JP" sz="2000" b="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%)</a:t>
            </a:r>
            <a:endParaRPr kumimoji="0" lang="en-US" altLang="ja-JP" sz="2000" b="0" dirty="0">
              <a:solidFill>
                <a:prstClr val="black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6" name="矩形 1"/>
          <p:cNvSpPr/>
          <p:nvPr/>
        </p:nvSpPr>
        <p:spPr>
          <a:xfrm>
            <a:off x="107504" y="6489"/>
            <a:ext cx="892971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Immobilization of Ru Complex on PMO</a:t>
            </a:r>
            <a:endParaRPr kumimoji="0" lang="en-US" altLang="ja-JP" sz="2800" dirty="0">
              <a:solidFill>
                <a:prstClr val="black"/>
              </a:solidFill>
              <a:latin typeface="Calibri"/>
              <a:ea typeface="ＭＳ Ｐゴシック"/>
              <a:cs typeface="Arial" panose="020B0604020202020204" pitchFamily="34" charset="0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zh-CN" sz="2800" dirty="0" smtClean="0">
              <a:solidFill>
                <a:prstClr val="black"/>
              </a:solidFill>
              <a:latin typeface="Calibri"/>
              <a:ea typeface="HG丸ｺﾞｼｯｸM-PRO" panose="020F0600000000000000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1" y="1009625"/>
            <a:ext cx="4444947" cy="55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/>
          </p:nvPr>
        </p:nvGraphicFramePr>
        <p:xfrm>
          <a:off x="4644330" y="1988840"/>
          <a:ext cx="4248150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93" name="CS ChemDraw Drawing" r:id="rId5" imgW="5687168" imgH="3562709" progId="ChemDraw.Document.6.0">
                  <p:embed/>
                </p:oleObj>
              </mc:Choice>
              <mc:Fallback>
                <p:oleObj name="CS ChemDraw Drawing" r:id="rId5" imgW="5687168" imgH="35627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330" y="1988840"/>
                        <a:ext cx="4248150" cy="26447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0504D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499992" y="6023749"/>
            <a:ext cx="432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800" b="0" i="1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Chem</a:t>
            </a:r>
            <a:r>
              <a:rPr kumimoji="0" lang="en-US" altLang="ja-JP" sz="1800" b="0" i="1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. </a:t>
            </a:r>
            <a:r>
              <a:rPr kumimoji="0" lang="en-US" altLang="ja-JP" sz="1800" b="0" i="1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Eur. J.</a:t>
            </a:r>
            <a:r>
              <a:rPr kumimoji="0" lang="en-US" altLang="ja-JP" sz="1800" b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, </a:t>
            </a:r>
            <a:r>
              <a:rPr kumimoji="0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2015</a:t>
            </a:r>
            <a:r>
              <a:rPr kumimoji="0" lang="en-US" altLang="ja-JP" sz="1800" b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, </a:t>
            </a:r>
            <a:r>
              <a:rPr kumimoji="0" lang="en-US" altLang="ja-JP" sz="1800" b="0" i="1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21</a:t>
            </a:r>
            <a:r>
              <a:rPr kumimoji="0" lang="en-US" altLang="ja-JP" sz="1800" b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, 15453. </a:t>
            </a:r>
            <a:r>
              <a:rPr kumimoji="0" lang="en-US" altLang="ja-JP" sz="1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(Cover Page)</a:t>
            </a:r>
            <a:r>
              <a:rPr kumimoji="0" lang="en-US" altLang="ja-JP" sz="1800" b="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 </a:t>
            </a:r>
            <a:endParaRPr lang="ja-JP" altLang="en-US" sz="1800" b="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矩形 1"/>
          <p:cNvSpPr/>
          <p:nvPr/>
        </p:nvSpPr>
        <p:spPr>
          <a:xfrm>
            <a:off x="178786" y="-27384"/>
            <a:ext cx="8929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3000" dirty="0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Selective Alkane Oxidation</a:t>
            </a: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3000" dirty="0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 Catalyzed by Ru-immobilized PMO</a:t>
            </a:r>
            <a:endParaRPr kumimoji="0" lang="en-US" altLang="ja-JP" sz="3000" dirty="0">
              <a:solidFill>
                <a:prstClr val="black"/>
              </a:solidFill>
              <a:latin typeface="Calibri"/>
              <a:ea typeface="ＭＳ Ｐゴシック"/>
              <a:cs typeface="Arial" panose="020B0604020202020204" pitchFamily="34" charset="0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zh-CN" sz="3000" dirty="0" smtClean="0">
              <a:solidFill>
                <a:prstClr val="black"/>
              </a:solidFill>
              <a:latin typeface="Calibri"/>
              <a:ea typeface="HG丸ｺﾞｼｯｸM-PRO" panose="020F0600000000000000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466" name="Picture 3" descr="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286000"/>
            <a:ext cx="2917825" cy="2119313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スライド番号プレースホル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 algn="l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r"/>
            <a:fld id="{8869464D-D128-FC43-BCDC-5645CF43CA27}" type="slidenum">
              <a:rPr lang="en-US" altLang="ja-JP" sz="1200" b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pPr algn="r"/>
              <a:t>3</a:t>
            </a:fld>
            <a:endParaRPr lang="en-US" altLang="ja-JP" sz="1200" b="0" smtClean="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-26988"/>
            <a:ext cx="6029275" cy="836613"/>
          </a:xfrm>
        </p:spPr>
        <p:txBody>
          <a:bodyPr/>
          <a:lstStyle/>
          <a:p>
            <a:r>
              <a:rPr lang="en-US" altLang="ja-JP" sz="36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Catalysts in Our Daily Life </a:t>
            </a:r>
            <a:endParaRPr lang="ja-JP" altLang="en-US" sz="3600" b="1" dirty="0">
              <a:solidFill>
                <a:srgbClr val="3333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702469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17738"/>
            <a:ext cx="2951163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179512" y="4614863"/>
            <a:ext cx="26017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 algn="l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Automobile gas purification </a:t>
            </a:r>
          </a:p>
          <a:p>
            <a:r>
              <a:rPr lang="ja-JP" altLang="en-US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（</a:t>
            </a:r>
            <a:r>
              <a:rPr lang="en-US" altLang="ja-JP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Elimination of </a:t>
            </a:r>
            <a:r>
              <a:rPr lang="en-US" altLang="ja-JP" sz="1800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NOx</a:t>
            </a:r>
            <a:r>
              <a:rPr lang="ja-JP" altLang="en-US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）</a:t>
            </a:r>
          </a:p>
        </p:txBody>
      </p:sp>
      <p:pic>
        <p:nvPicPr>
          <p:cNvPr id="702472" name="Picture 9" descr="catalysts_pic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836613"/>
            <a:ext cx="3240088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6011863" y="4651375"/>
            <a:ext cx="28463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 algn="l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Petrochemical Plants</a:t>
            </a:r>
          </a:p>
          <a:p>
            <a:r>
              <a:rPr lang="ja-JP" altLang="en-US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（</a:t>
            </a:r>
            <a:r>
              <a:rPr lang="en-US" altLang="ja-JP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From oil to gasoline, plastic, rubber etc. </a:t>
            </a:r>
            <a:r>
              <a:rPr lang="ja-JP" altLang="en-US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）</a:t>
            </a:r>
          </a:p>
        </p:txBody>
      </p:sp>
      <p:sp>
        <p:nvSpPr>
          <p:cNvPr id="32779" name="テキスト ボックス 11"/>
          <p:cNvSpPr txBox="1">
            <a:spLocks noChangeArrowheads="1"/>
          </p:cNvSpPr>
          <p:nvPr/>
        </p:nvSpPr>
        <p:spPr bwMode="auto">
          <a:xfrm>
            <a:off x="3203575" y="5043488"/>
            <a:ext cx="25923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 algn="l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Internal wall in microwave oven</a:t>
            </a:r>
          </a:p>
          <a:p>
            <a:r>
              <a:rPr lang="ja-JP" altLang="en-US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（</a:t>
            </a:r>
            <a:r>
              <a:rPr lang="en-US" altLang="ja-JP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Decomposition of CO and bad smells</a:t>
            </a:r>
            <a:r>
              <a:rPr lang="ja-JP" altLang="en-US" sz="1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）</a:t>
            </a:r>
          </a:p>
        </p:txBody>
      </p:sp>
      <p:pic>
        <p:nvPicPr>
          <p:cNvPr id="702476" name="Picture 12" descr="http://ecx.images-amazon.com/images/I/41EhIDQk3kL._SL500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8" b="15118"/>
          <a:stretch>
            <a:fillRect/>
          </a:stretch>
        </p:blipFill>
        <p:spPr bwMode="auto">
          <a:xfrm>
            <a:off x="3357563" y="3500438"/>
            <a:ext cx="20716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008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170157" y="637832"/>
            <a:ext cx="8866339" cy="72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0694" y="764704"/>
            <a:ext cx="8615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①　</a:t>
            </a:r>
            <a:r>
              <a:rPr kumimoji="0" lang="en-US" altLang="ja-JP" sz="2800" b="0" u="sng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Selective oxidation of tertiary C-H bond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800" b="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kumimoji="0" lang="en-US" altLang="ja-JP" sz="2800" b="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     </a:t>
            </a:r>
            <a:r>
              <a:rPr kumimoji="0" lang="en-US" altLang="ja-JP" sz="2800" b="0" u="sng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of </a:t>
            </a:r>
            <a:r>
              <a:rPr kumimoji="0" lang="en-US" altLang="ja-JP" sz="2800" b="0" u="sng" dirty="0" err="1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adamantane</a:t>
            </a:r>
            <a:endParaRPr kumimoji="0" lang="en-US" altLang="ja-JP" sz="2800" b="0" u="sng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0695" y="3933056"/>
            <a:ext cx="6829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2800" b="0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②　</a:t>
            </a:r>
            <a:r>
              <a:rPr kumimoji="0" lang="en-US" altLang="ja-JP" sz="2800" b="0" u="sng" dirty="0" err="1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Stereoselective</a:t>
            </a:r>
            <a:r>
              <a:rPr kumimoji="0" lang="en-US" altLang="ja-JP" sz="2800" b="0" u="sng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kumimoji="0" lang="en-US" altLang="ja-JP" sz="2800" b="0" u="sng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oxidation </a:t>
            </a:r>
            <a:r>
              <a:rPr kumimoji="0" lang="en-US" altLang="ja-JP" sz="2800" b="0" u="sng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C-H </a:t>
            </a:r>
            <a:r>
              <a:rPr kumimoji="0" lang="en-US" altLang="ja-JP" sz="2800" b="0" u="sng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bond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800" b="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      </a:t>
            </a:r>
            <a:r>
              <a:rPr kumimoji="0" lang="en-US" altLang="ja-JP" sz="2800" b="0" u="sng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of </a:t>
            </a:r>
            <a:r>
              <a:rPr kumimoji="0" lang="en-US" altLang="ja-JP" sz="2800" b="0" i="1" u="sng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cis</a:t>
            </a:r>
            <a:r>
              <a:rPr kumimoji="0" lang="en-US" altLang="ja-JP" sz="2800" b="0" u="sng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-</a:t>
            </a:r>
            <a:r>
              <a:rPr kumimoji="0" lang="en-US" altLang="ja-JP" sz="2800" b="0" u="sng" dirty="0" err="1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decalin</a:t>
            </a:r>
            <a:endParaRPr kumimoji="0" lang="en-US" altLang="ja-JP" sz="2800" b="0" u="sng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412453" y="1700808"/>
            <a:ext cx="5988050" cy="1435100"/>
            <a:chOff x="611188" y="1912938"/>
            <a:chExt cx="5988050" cy="1435100"/>
          </a:xfrm>
        </p:grpSpPr>
        <p:graphicFrame>
          <p:nvGraphicFramePr>
            <p:cNvPr id="2" name="オブジェクト 1"/>
            <p:cNvGraphicFramePr>
              <a:graphicFrameLocks noChangeAspect="1"/>
            </p:cNvGraphicFramePr>
            <p:nvPr>
              <p:extLst/>
            </p:nvPr>
          </p:nvGraphicFramePr>
          <p:xfrm>
            <a:off x="611188" y="1912938"/>
            <a:ext cx="5988050" cy="143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120" name="CS ChemDraw Drawing" r:id="rId4" imgW="5749857" imgH="1380226" progId="ChemDraw.Document.6.0">
                    <p:embed/>
                  </p:oleObj>
                </mc:Choice>
                <mc:Fallback>
                  <p:oleObj name="CS ChemDraw Drawing" r:id="rId4" imgW="5749857" imgH="1380226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188" y="1912938"/>
                          <a:ext cx="5988050" cy="143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テキスト ボックス 27"/>
            <p:cNvSpPr txBox="1"/>
            <p:nvPr/>
          </p:nvSpPr>
          <p:spPr>
            <a:xfrm>
              <a:off x="1814977" y="2348880"/>
              <a:ext cx="17890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dirty="0" smtClean="0">
                  <a:solidFill>
                    <a:srgbClr val="FF3399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Ru</a:t>
              </a:r>
              <a:r>
                <a:rPr kumimoji="0" lang="en-US" altLang="ja-JP" sz="2000" dirty="0" smtClean="0">
                  <a:solidFill>
                    <a:srgbClr val="C0504D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-</a:t>
              </a:r>
              <a:r>
                <a:rPr kumimoji="0" lang="en-US" altLang="ja-JP" sz="2000" dirty="0" err="1" smtClean="0">
                  <a:solidFill>
                    <a:srgbClr val="C0504D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BPy</a:t>
              </a:r>
              <a:r>
                <a:rPr kumimoji="0" lang="en-US" altLang="ja-JP" sz="2000" dirty="0" smtClean="0">
                  <a:solidFill>
                    <a:srgbClr val="C0504D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-PMO</a:t>
              </a:r>
              <a:endParaRPr kumimoji="0" lang="en-US" altLang="ja-JP" sz="2000" dirty="0">
                <a:solidFill>
                  <a:srgbClr val="C0504D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691680" y="4869160"/>
            <a:ext cx="4994275" cy="961678"/>
            <a:chOff x="737123" y="5896322"/>
            <a:chExt cx="4994275" cy="961678"/>
          </a:xfrm>
        </p:grpSpPr>
        <p:graphicFrame>
          <p:nvGraphicFramePr>
            <p:cNvPr id="6" name="オブジェクト 5"/>
            <p:cNvGraphicFramePr>
              <a:graphicFrameLocks noChangeAspect="1"/>
            </p:cNvGraphicFramePr>
            <p:nvPr>
              <p:extLst/>
            </p:nvPr>
          </p:nvGraphicFramePr>
          <p:xfrm>
            <a:off x="737123" y="5926138"/>
            <a:ext cx="4994275" cy="931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121" name="CS ChemDraw Drawing" r:id="rId6" imgW="4906794" imgH="915748" progId="ChemDraw.Document.6.0">
                    <p:embed/>
                  </p:oleObj>
                </mc:Choice>
                <mc:Fallback>
                  <p:oleObj name="CS ChemDraw Drawing" r:id="rId6" imgW="4906794" imgH="915748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123" y="5926138"/>
                          <a:ext cx="4994275" cy="931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テキスト ボックス 28"/>
            <p:cNvSpPr txBox="1"/>
            <p:nvPr/>
          </p:nvSpPr>
          <p:spPr>
            <a:xfrm>
              <a:off x="2206917" y="5896322"/>
              <a:ext cx="17890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000" dirty="0" smtClean="0">
                  <a:solidFill>
                    <a:srgbClr val="FF3399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Ru</a:t>
              </a:r>
              <a:r>
                <a:rPr kumimoji="0" lang="en-US" altLang="ja-JP" sz="2000" dirty="0" smtClean="0">
                  <a:solidFill>
                    <a:srgbClr val="C0504D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-</a:t>
              </a:r>
              <a:r>
                <a:rPr kumimoji="0" lang="en-US" altLang="ja-JP" sz="2000" dirty="0" err="1" smtClean="0">
                  <a:solidFill>
                    <a:srgbClr val="C0504D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BPy</a:t>
              </a:r>
              <a:r>
                <a:rPr kumimoji="0" lang="en-US" altLang="ja-JP" sz="2000" dirty="0" smtClean="0">
                  <a:solidFill>
                    <a:srgbClr val="C0504D"/>
                  </a:solidFill>
                  <a:latin typeface="Arial" pitchFamily="34" charset="0"/>
                  <a:ea typeface="ＭＳ Ｐゴシック"/>
                  <a:cs typeface="Arial" pitchFamily="34" charset="0"/>
                </a:rPr>
                <a:t>-PMO</a:t>
              </a:r>
              <a:endParaRPr kumimoji="0" lang="en-US" altLang="ja-JP" sz="2000" dirty="0">
                <a:solidFill>
                  <a:srgbClr val="C0504D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</p:grpSp>
      <p:sp>
        <p:nvSpPr>
          <p:cNvPr id="32" name="タイトル 1"/>
          <p:cNvSpPr txBox="1">
            <a:spLocks/>
          </p:cNvSpPr>
          <p:nvPr/>
        </p:nvSpPr>
        <p:spPr>
          <a:xfrm>
            <a:off x="3638825" y="3429000"/>
            <a:ext cx="6189759" cy="327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ja-JP" sz="2400" b="0" dirty="0" smtClean="0">
                <a:solidFill>
                  <a:srgbClr val="0078FF"/>
                </a:solidFill>
                <a:latin typeface="Arial" pitchFamily="34" charset="0"/>
                <a:cs typeface="Arial" pitchFamily="34" charset="0"/>
              </a:rPr>
              <a:t>Pharmaceutical intermediate</a:t>
            </a:r>
          </a:p>
          <a:p>
            <a:pPr algn="l" fontAlgn="auto">
              <a:spcAft>
                <a:spcPts val="0"/>
              </a:spcAft>
            </a:pPr>
            <a:r>
              <a:rPr lang="en-US" altLang="ja-JP" sz="2400" b="0" dirty="0" smtClean="0">
                <a:solidFill>
                  <a:srgbClr val="0078FF"/>
                </a:solidFill>
                <a:latin typeface="Arial" pitchFamily="34" charset="0"/>
                <a:cs typeface="Arial" pitchFamily="34" charset="0"/>
              </a:rPr>
              <a:t>Fine chemicals for functional materials</a:t>
            </a: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3635705" y="5937930"/>
            <a:ext cx="5170295" cy="44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ja-JP" sz="2400" b="0" dirty="0" smtClean="0">
                <a:solidFill>
                  <a:srgbClr val="0078FF"/>
                </a:solidFill>
                <a:latin typeface="Arial" pitchFamily="34" charset="0"/>
                <a:cs typeface="Arial" pitchFamily="34" charset="0"/>
              </a:rPr>
              <a:t>Applicable for selective oxidation of steroids</a:t>
            </a:r>
          </a:p>
        </p:txBody>
      </p:sp>
      <p:sp>
        <p:nvSpPr>
          <p:cNvPr id="18" name="矩形 1"/>
          <p:cNvSpPr/>
          <p:nvPr/>
        </p:nvSpPr>
        <p:spPr>
          <a:xfrm>
            <a:off x="107504" y="-27384"/>
            <a:ext cx="892971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kumimoji="0"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Selective Alkane C-H Bond Oxidation</a:t>
            </a:r>
            <a:endParaRPr kumimoji="0" lang="en-US" altLang="zh-CN" sz="2800" dirty="0" smtClean="0">
              <a:solidFill>
                <a:prstClr val="black"/>
              </a:solidFill>
              <a:latin typeface="Calibri"/>
              <a:ea typeface="HG丸ｺﾞｼｯｸM-PRO" panose="020F0600000000000000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96552" y="260648"/>
            <a:ext cx="98226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Fe-immobilized </a:t>
            </a:r>
            <a:r>
              <a:rPr kumimoji="0" lang="en-US" altLang="ja-JP" sz="280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Periodic Mesoporous </a:t>
            </a:r>
            <a:r>
              <a:rPr kumimoji="0" lang="en-US" altLang="ja-JP" sz="2800" dirty="0" err="1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Organosilica</a:t>
            </a:r>
            <a:endParaRPr kumimoji="0" lang="en-US" altLang="ja-JP" sz="28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280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in Catalytic Synthesis of Amino Alcohols</a:t>
            </a: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zh-CN" sz="28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2876" y="4714884"/>
            <a:ext cx="87154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en-US" altLang="ja-JP" sz="2600" dirty="0" smtClean="0">
              <a:solidFill>
                <a:prstClr val="black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323528" y="1700808"/>
            <a:ext cx="9145016" cy="16365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200"/>
              </a:lnSpc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400" b="0" dirty="0" err="1" smtClean="0">
                <a:solidFill>
                  <a:prstClr val="black"/>
                </a:solidFill>
              </a:rPr>
              <a:t>Pushkar</a:t>
            </a:r>
            <a:r>
              <a:rPr kumimoji="0" lang="en-US" altLang="ja-JP" sz="2400" b="0" dirty="0" smtClean="0">
                <a:solidFill>
                  <a:prstClr val="black"/>
                </a:solidFill>
              </a:rPr>
              <a:t> Shejwalker</a:t>
            </a:r>
            <a:r>
              <a:rPr kumimoji="0" lang="en-US" altLang="ja-JP" sz="2400" b="0" baseline="30000" dirty="0">
                <a:solidFill>
                  <a:prstClr val="black"/>
                </a:solidFill>
              </a:rPr>
              <a:t>1,2</a:t>
            </a:r>
            <a:r>
              <a:rPr kumimoji="0" lang="en-US" altLang="ja-JP" sz="2400" b="0" dirty="0" smtClean="0">
                <a:solidFill>
                  <a:prstClr val="black"/>
                </a:solidFill>
              </a:rPr>
              <a:t>, </a:t>
            </a:r>
            <a:r>
              <a:rPr kumimoji="0" lang="en-US" altLang="ja-JP" sz="2400" b="0" u="sng" dirty="0" smtClean="0">
                <a:solidFill>
                  <a:prstClr val="black"/>
                </a:solidFill>
              </a:rPr>
              <a:t>Kenji Hara</a:t>
            </a:r>
            <a:r>
              <a:rPr kumimoji="0" lang="en-US" altLang="ja-JP" sz="2400" b="0" baseline="30000" dirty="0" smtClean="0">
                <a:solidFill>
                  <a:prstClr val="black"/>
                </a:solidFill>
              </a:rPr>
              <a:t>1,2</a:t>
            </a:r>
            <a:r>
              <a:rPr kumimoji="0" lang="en-US" altLang="ja-JP" sz="2400" b="0" dirty="0" smtClean="0">
                <a:solidFill>
                  <a:prstClr val="black"/>
                </a:solidFill>
              </a:rPr>
              <a:t>*, Yoshifumi Maegawa</a:t>
            </a:r>
            <a:r>
              <a:rPr kumimoji="0" lang="en-US" altLang="ja-JP" sz="2400" b="0" baseline="30000" dirty="0" smtClean="0">
                <a:solidFill>
                  <a:prstClr val="black"/>
                </a:solidFill>
              </a:rPr>
              <a:t>3</a:t>
            </a:r>
            <a:r>
              <a:rPr kumimoji="0" lang="en-US" altLang="ja-JP" sz="2400" b="0" dirty="0" smtClean="0">
                <a:solidFill>
                  <a:prstClr val="black"/>
                </a:solidFill>
              </a:rPr>
              <a:t>,</a:t>
            </a:r>
          </a:p>
          <a:p>
            <a:pPr marL="0" indent="0" fontAlgn="auto">
              <a:lnSpc>
                <a:spcPts val="2200"/>
              </a:lnSpc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400" b="0" dirty="0" smtClean="0">
                <a:solidFill>
                  <a:prstClr val="black"/>
                </a:solidFill>
              </a:rPr>
              <a:t>Shinji Inagaki</a:t>
            </a:r>
            <a:r>
              <a:rPr kumimoji="0" lang="en-US" altLang="ja-JP" sz="2400" b="0" baseline="30000" dirty="0" smtClean="0">
                <a:solidFill>
                  <a:prstClr val="black"/>
                </a:solidFill>
              </a:rPr>
              <a:t>2,3</a:t>
            </a:r>
          </a:p>
          <a:p>
            <a:pPr marL="0" indent="0" fontAlgn="auto">
              <a:lnSpc>
                <a:spcPts val="2200"/>
              </a:lnSpc>
              <a:spcAft>
                <a:spcPts val="0"/>
              </a:spcAft>
              <a:buFont typeface="Arial" pitchFamily="34" charset="0"/>
              <a:buNone/>
            </a:pPr>
            <a:endParaRPr kumimoji="0" lang="en-US" altLang="ja-JP" sz="2000" b="0" i="1" baseline="30000" dirty="0" smtClean="0">
              <a:solidFill>
                <a:prstClr val="black"/>
              </a:solidFill>
            </a:endParaRPr>
          </a:p>
          <a:p>
            <a:pPr marL="0" indent="0" fontAlgn="auto">
              <a:lnSpc>
                <a:spcPts val="2200"/>
              </a:lnSpc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000" b="0" i="1" baseline="30000" dirty="0" smtClean="0">
                <a:solidFill>
                  <a:prstClr val="black"/>
                </a:solidFill>
              </a:rPr>
              <a:t>1</a:t>
            </a:r>
            <a:r>
              <a:rPr kumimoji="0" lang="en-US" altLang="ja-JP" sz="2000" b="0" dirty="0" smtClean="0">
                <a:solidFill>
                  <a:prstClr val="black"/>
                </a:solidFill>
              </a:rPr>
              <a:t> </a:t>
            </a:r>
            <a:r>
              <a:rPr kumimoji="0" lang="en-US" altLang="ja-JP" sz="2000" b="0" i="1" dirty="0" smtClean="0">
                <a:solidFill>
                  <a:prstClr val="black"/>
                </a:solidFill>
              </a:rPr>
              <a:t>Department od Applied Chemistry, School </a:t>
            </a:r>
            <a:r>
              <a:rPr kumimoji="0" lang="en-US" altLang="ja-JP" sz="2000" b="0" i="1" dirty="0">
                <a:solidFill>
                  <a:prstClr val="black"/>
                </a:solidFill>
              </a:rPr>
              <a:t>of Engineering, </a:t>
            </a:r>
            <a:endParaRPr kumimoji="0" lang="en-US" altLang="ja-JP" sz="2000" b="0" i="1" dirty="0" smtClean="0">
              <a:solidFill>
                <a:prstClr val="black"/>
              </a:solidFill>
            </a:endParaRPr>
          </a:p>
          <a:p>
            <a:pPr marL="0" indent="0" fontAlgn="auto">
              <a:lnSpc>
                <a:spcPts val="2200"/>
              </a:lnSpc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000" b="0" i="1" dirty="0">
                <a:solidFill>
                  <a:prstClr val="black"/>
                </a:solidFill>
              </a:rPr>
              <a:t> </a:t>
            </a:r>
            <a:r>
              <a:rPr kumimoji="0" lang="en-US" altLang="ja-JP" sz="2000" b="0" i="1" dirty="0" smtClean="0">
                <a:solidFill>
                  <a:prstClr val="black"/>
                </a:solidFill>
              </a:rPr>
              <a:t> Tokyo </a:t>
            </a:r>
            <a:r>
              <a:rPr kumimoji="0" lang="en-US" altLang="ja-JP" sz="2000" b="0" i="1" dirty="0">
                <a:solidFill>
                  <a:prstClr val="black"/>
                </a:solidFill>
              </a:rPr>
              <a:t>University of </a:t>
            </a:r>
            <a:r>
              <a:rPr kumimoji="0" lang="en-US" altLang="ja-JP" sz="2000" b="0" i="1" dirty="0" smtClean="0">
                <a:solidFill>
                  <a:prstClr val="black"/>
                </a:solidFill>
              </a:rPr>
              <a:t>Technology</a:t>
            </a:r>
            <a:endParaRPr kumimoji="0" lang="ja-JP" altLang="ja-JP" sz="2000" b="0" dirty="0">
              <a:solidFill>
                <a:prstClr val="black"/>
              </a:solidFill>
            </a:endParaRPr>
          </a:p>
          <a:p>
            <a:pPr marL="0" indent="0" fontAlgn="auto" latinLnBrk="1"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000" b="0" i="1" baseline="30000" dirty="0" smtClean="0">
                <a:solidFill>
                  <a:prstClr val="black"/>
                </a:solidFill>
              </a:rPr>
              <a:t>2 </a:t>
            </a:r>
            <a:r>
              <a:rPr kumimoji="0" lang="en-US" altLang="ja-JP" sz="2000" b="0" i="1" dirty="0" smtClean="0">
                <a:solidFill>
                  <a:prstClr val="black"/>
                </a:solidFill>
              </a:rPr>
              <a:t>JST/ACT-C</a:t>
            </a:r>
            <a:endParaRPr kumimoji="0" lang="ja-JP" altLang="ja-JP" sz="2000" b="0" dirty="0">
              <a:solidFill>
                <a:prstClr val="black"/>
              </a:solidFill>
            </a:endParaRPr>
          </a:p>
          <a:p>
            <a:pPr marL="0" indent="0" fontAlgn="auto" latinLnBrk="1"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000" b="0" i="1" baseline="30000" dirty="0" smtClean="0">
                <a:solidFill>
                  <a:prstClr val="black"/>
                </a:solidFill>
              </a:rPr>
              <a:t>3 </a:t>
            </a:r>
            <a:r>
              <a:rPr kumimoji="0" lang="en-US" altLang="ja-JP" sz="2000" b="0" i="1" dirty="0">
                <a:solidFill>
                  <a:prstClr val="black"/>
                </a:solidFill>
              </a:rPr>
              <a:t>Toyota Central R&amp;D Labs. Inc</a:t>
            </a:r>
            <a:r>
              <a:rPr kumimoji="0" lang="en-US" altLang="ja-JP" sz="2000" b="0" i="1" dirty="0" smtClean="0">
                <a:solidFill>
                  <a:prstClr val="black"/>
                </a:solidFill>
              </a:rPr>
              <a:t>.</a:t>
            </a:r>
            <a:endParaRPr kumimoji="0" lang="ja-JP" altLang="ja-JP" sz="2000" b="0" dirty="0">
              <a:solidFill>
                <a:prstClr val="black"/>
              </a:solidFill>
            </a:endParaRPr>
          </a:p>
          <a:p>
            <a:pPr marL="0" indent="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kumimoji="0" lang="en-US" altLang="ja-JP" sz="2000" b="0" dirty="0" smtClean="0">
              <a:solidFill>
                <a:prstClr val="black"/>
              </a:solidFill>
            </a:endParaRPr>
          </a:p>
          <a:p>
            <a:pPr marL="0" indent="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000" b="0" dirty="0" smtClean="0">
                <a:solidFill>
                  <a:prstClr val="black"/>
                </a:solidFill>
              </a:rPr>
              <a:t>*haraknj@stf.teu.ac.jp </a:t>
            </a:r>
            <a:endParaRPr kumimoji="0" lang="ja-JP" altLang="ja-JP" sz="2000" b="0" dirty="0">
              <a:solidFill>
                <a:prstClr val="black"/>
              </a:solidFill>
            </a:endParaRPr>
          </a:p>
          <a:p>
            <a:pPr marL="0" indent="0" fontAlgn="auto">
              <a:lnSpc>
                <a:spcPts val="2200"/>
              </a:lnSpc>
              <a:spcAft>
                <a:spcPts val="0"/>
              </a:spcAft>
              <a:buFont typeface="Arial" pitchFamily="34" charset="0"/>
              <a:buNone/>
            </a:pPr>
            <a:endParaRPr lang="en-US" altLang="ja-JP" sz="2400" b="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pic>
        <p:nvPicPr>
          <p:cNvPr id="14" name="Picture 32" descr="http://www.tytlabs.com/images/common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6159032" cy="121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516216" y="4797152"/>
            <a:ext cx="2376264" cy="1166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pic>
        <p:nvPicPr>
          <p:cNvPr id="766057" name="Picture 105" descr="Tokyo University of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6992"/>
            <a:ext cx="3805285" cy="82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7812360" y="4854478"/>
            <a:ext cx="2376264" cy="1166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pic>
        <p:nvPicPr>
          <p:cNvPr id="766059" name="Picture 107" descr="平成２７年４月１日、科学技術振興機構は国立研究開発法人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2151"/>
            <a:ext cx="10309331" cy="23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8316416" y="3356992"/>
            <a:ext cx="2376264" cy="1166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308304" y="4206406"/>
            <a:ext cx="2376264" cy="1166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77" y="4653136"/>
            <a:ext cx="8673603" cy="21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タイトル 1"/>
          <p:cNvSpPr txBox="1">
            <a:spLocks/>
          </p:cNvSpPr>
          <p:nvPr/>
        </p:nvSpPr>
        <p:spPr>
          <a:xfrm>
            <a:off x="6173152" y="5044396"/>
            <a:ext cx="2826697" cy="1316455"/>
          </a:xfrm>
          <a:prstGeom prst="rect">
            <a:avLst/>
          </a:prstGeom>
          <a:solidFill>
            <a:srgbClr val="FFFF66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en-US" altLang="ja-JP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Fe-immobilization  on the PMO </a:t>
            </a:r>
            <a:r>
              <a:rPr kumimoji="0" lang="en-US" altLang="ja-JP" sz="180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mesopore</a:t>
            </a:r>
            <a:r>
              <a:rPr kumimoji="0" lang="en-US" altLang="ja-JP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80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acilitates</a:t>
            </a:r>
            <a:r>
              <a:rPr kumimoji="0" lang="en-US" altLang="ja-JP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epoxide opening with aniline.</a:t>
            </a:r>
            <a:endParaRPr kumimoji="0" lang="en-US" altLang="ja-JP" sz="1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/>
          </p:nvPr>
        </p:nvGraphicFramePr>
        <p:xfrm>
          <a:off x="5989320" y="3032646"/>
          <a:ext cx="4588879" cy="89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147" name="CS ChemDraw Drawing" r:id="rId3" imgW="4172206" imgH="868376" progId="ChemDraw.Document.6.0">
                  <p:embed/>
                </p:oleObj>
              </mc:Choice>
              <mc:Fallback>
                <p:oleObj name="CS ChemDraw Drawing" r:id="rId3" imgW="4172206" imgH="86837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320" y="3032646"/>
                        <a:ext cx="4588879" cy="892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091175" y="405931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b="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dmBPy</a:t>
            </a:r>
            <a:endParaRPr kumimoji="0" lang="en-US" sz="1800" b="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/>
          </p:nvPr>
        </p:nvGraphicFramePr>
        <p:xfrm>
          <a:off x="7089648" y="2721456"/>
          <a:ext cx="4318716" cy="1461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148" name="CS ChemDraw Drawing" r:id="rId5" imgW="4172206" imgH="1511358" progId="ChemDraw.Document.6.0">
                  <p:embed/>
                </p:oleObj>
              </mc:Choice>
              <mc:Fallback>
                <p:oleObj name="CS ChemDraw Drawing" r:id="rId5" imgW="4172206" imgH="151135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648" y="2721456"/>
                        <a:ext cx="4318716" cy="1461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7091963" y="4071294"/>
            <a:ext cx="1828800" cy="59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b="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TriIsoPhBPy</a:t>
            </a:r>
            <a:endParaRPr kumimoji="0" lang="en-U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00590" y="2187780"/>
          <a:ext cx="5875701" cy="456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525"/>
                <a:gridCol w="809096"/>
                <a:gridCol w="914400"/>
                <a:gridCol w="1630680"/>
              </a:tblGrid>
              <a:tr h="4145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Catalyst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73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OTf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ja-JP" alt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(+byproducts)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7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bpy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1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7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1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dmBPy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7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1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TriIsoPhBPy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29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OTf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+TriIsoPhBPy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 (+byproducts)</a:t>
                      </a:r>
                      <a:endParaRPr lang="en-US" altLang="ja-JP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8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1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BPy-PMO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7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sz="1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OTf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BPy-PMO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7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altLang="ja-JP" sz="1800" b="1" baseline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OTf</a:t>
                      </a:r>
                      <a:r>
                        <a:rPr lang="en-US" altLang="ja-JP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altLang="ja-JP" sz="1800" b="1" baseline="-250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ja-JP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BPBPy-PMO</a:t>
                      </a:r>
                      <a:endParaRPr lang="en-US" sz="1800" b="1" baseline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7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Fe(</a:t>
                      </a:r>
                      <a:r>
                        <a:rPr lang="en-US" altLang="ja-JP" sz="1800" b="1" baseline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OTf</a:t>
                      </a:r>
                      <a:r>
                        <a:rPr lang="en-US" altLang="ja-JP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altLang="ja-JP" sz="1800" b="1" baseline="-250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ja-JP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BPy-PS</a:t>
                      </a:r>
                      <a:endParaRPr lang="en-US" sz="1800" b="1" baseline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71637" y="5626164"/>
            <a:ext cx="5892498" cy="3885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1637" y="6431460"/>
            <a:ext cx="5892498" cy="32431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97474" y="423500"/>
            <a:ext cx="9083833" cy="1914208"/>
            <a:chOff x="410687" y="471692"/>
            <a:chExt cx="9083833" cy="1914208"/>
          </a:xfrm>
        </p:grpSpPr>
        <p:graphicFrame>
          <p:nvGraphicFramePr>
            <p:cNvPr id="4" name="オブジェクト 3"/>
            <p:cNvGraphicFramePr>
              <a:graphicFrameLocks noChangeAspect="1"/>
            </p:cNvGraphicFramePr>
            <p:nvPr>
              <p:extLst/>
            </p:nvPr>
          </p:nvGraphicFramePr>
          <p:xfrm>
            <a:off x="410687" y="517412"/>
            <a:ext cx="8447088" cy="186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3149" name="CS ChemDraw Drawing" r:id="rId7" imgW="5583504" imgH="1320800" progId="ChemDraw.Document.6.0">
                    <p:embed/>
                  </p:oleObj>
                </mc:Choice>
                <mc:Fallback>
                  <p:oleObj name="CS ChemDraw Drawing" r:id="rId7" imgW="5583504" imgH="132080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687" y="517412"/>
                          <a:ext cx="8447088" cy="1868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正方形/長方形 11"/>
            <p:cNvSpPr/>
            <p:nvPr/>
          </p:nvSpPr>
          <p:spPr>
            <a:xfrm>
              <a:off x="6797731" y="471692"/>
              <a:ext cx="2696789" cy="1868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6012160" y="1991960"/>
            <a:ext cx="3585309" cy="4504047"/>
            <a:chOff x="-563429" y="2264049"/>
            <a:chExt cx="3585309" cy="4504047"/>
          </a:xfrm>
        </p:grpSpPr>
        <p:sp>
          <p:nvSpPr>
            <p:cNvPr id="27" name="正方形/長方形 26"/>
            <p:cNvSpPr/>
            <p:nvPr/>
          </p:nvSpPr>
          <p:spPr>
            <a:xfrm>
              <a:off x="-563429" y="2557513"/>
              <a:ext cx="3051033" cy="4210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800" b="0">
                <a:solidFill>
                  <a:prstClr val="white"/>
                </a:solidFill>
              </a:endParaRPr>
            </a:p>
          </p:txBody>
        </p:sp>
        <p:grpSp>
          <p:nvGrpSpPr>
            <p:cNvPr id="26" name="グループ化 25"/>
            <p:cNvGrpSpPr/>
            <p:nvPr/>
          </p:nvGrpSpPr>
          <p:grpSpPr>
            <a:xfrm>
              <a:off x="410619" y="5011994"/>
              <a:ext cx="1848642" cy="1719818"/>
              <a:chOff x="4780030" y="8130502"/>
              <a:chExt cx="1848642" cy="1719818"/>
            </a:xfrm>
          </p:grpSpPr>
          <p:sp>
            <p:nvSpPr>
              <p:cNvPr id="22" name="正方形/長方形 21"/>
              <p:cNvSpPr/>
              <p:nvPr/>
            </p:nvSpPr>
            <p:spPr>
              <a:xfrm>
                <a:off x="4780030" y="8130502"/>
                <a:ext cx="1848642" cy="153832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ja-JP" altLang="en-US" sz="1800" b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5234054" y="9480988"/>
                <a:ext cx="1018227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8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BPy</a:t>
                </a:r>
                <a:r>
                  <a:rPr kumimoji="0" lang="en-US" altLang="ja-JP" sz="1800" dirty="0" smtClean="0">
                    <a:solidFill>
                      <a:srgbClr val="00B05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-PS</a:t>
                </a:r>
                <a:endParaRPr kumimoji="0" lang="en-US" altLang="ja-JP" sz="18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2038" y="8194136"/>
                <a:ext cx="1643359" cy="1292047"/>
              </a:xfrm>
              <a:prstGeom prst="rect">
                <a:avLst/>
              </a:prstGeom>
            </p:spPr>
          </p:pic>
        </p:grpSp>
        <p:grpSp>
          <p:nvGrpSpPr>
            <p:cNvPr id="25" name="グループ化 24"/>
            <p:cNvGrpSpPr/>
            <p:nvPr/>
          </p:nvGrpSpPr>
          <p:grpSpPr>
            <a:xfrm>
              <a:off x="-259618" y="2264049"/>
              <a:ext cx="3281498" cy="2444492"/>
              <a:chOff x="2027963" y="7490683"/>
              <a:chExt cx="3314313" cy="2493624"/>
            </a:xfrm>
          </p:grpSpPr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7963" y="7490683"/>
                <a:ext cx="3314313" cy="2485733"/>
              </a:xfrm>
              <a:prstGeom prst="rect">
                <a:avLst/>
              </a:prstGeom>
            </p:spPr>
          </p:pic>
          <p:sp>
            <p:nvSpPr>
              <p:cNvPr id="21" name="正方形/長方形 20"/>
              <p:cNvSpPr/>
              <p:nvPr/>
            </p:nvSpPr>
            <p:spPr>
              <a:xfrm>
                <a:off x="2898738" y="9614975"/>
                <a:ext cx="1556836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1800" dirty="0" err="1">
                    <a:solidFill>
                      <a:srgbClr val="00B05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BPBPy</a:t>
                </a:r>
                <a:r>
                  <a:rPr kumimoji="0" lang="en-US" altLang="ja-JP" sz="1800" dirty="0">
                    <a:solidFill>
                      <a:srgbClr val="00B05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-PMO</a:t>
                </a:r>
                <a:endParaRPr kumimoji="0" lang="en-US" altLang="ja-JP" sz="18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グループ化 28"/>
          <p:cNvGrpSpPr/>
          <p:nvPr/>
        </p:nvGrpSpPr>
        <p:grpSpPr>
          <a:xfrm>
            <a:off x="6786780" y="355166"/>
            <a:ext cx="2217730" cy="2218098"/>
            <a:chOff x="6197140" y="4375087"/>
            <a:chExt cx="2217730" cy="2218098"/>
          </a:xfrm>
        </p:grpSpPr>
        <p:pic>
          <p:nvPicPr>
            <p:cNvPr id="30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70015" y="4413086"/>
              <a:ext cx="2068517" cy="1793962"/>
            </a:xfrm>
            <a:prstGeom prst="rect">
              <a:avLst/>
            </a:prstGeom>
          </p:spPr>
        </p:pic>
        <p:sp>
          <p:nvSpPr>
            <p:cNvPr id="31" name="正方形/長方形 30"/>
            <p:cNvSpPr/>
            <p:nvPr/>
          </p:nvSpPr>
          <p:spPr>
            <a:xfrm>
              <a:off x="6197140" y="4375087"/>
              <a:ext cx="2217730" cy="196385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800" b="0">
                <a:solidFill>
                  <a:prstClr val="white"/>
                </a:solidFill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669926" y="6223853"/>
              <a:ext cx="1236236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800" dirty="0" err="1" smtClean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BPy</a:t>
              </a:r>
              <a:r>
                <a:rPr kumimoji="0" lang="en-US" altLang="ja-JP" sz="1800" dirty="0" smtClean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-PMO</a:t>
              </a:r>
              <a:endParaRPr kumimoji="0"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34" name="タイトル 1"/>
          <p:cNvSpPr txBox="1">
            <a:spLocks/>
          </p:cNvSpPr>
          <p:nvPr/>
        </p:nvSpPr>
        <p:spPr>
          <a:xfrm>
            <a:off x="-1116632" y="24645"/>
            <a:ext cx="8064896" cy="5240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ja-JP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Amino Alcohol Synthesis</a:t>
            </a:r>
          </a:p>
          <a:p>
            <a:pPr fontAlgn="auto">
              <a:spcAft>
                <a:spcPts val="0"/>
              </a:spcAft>
            </a:pPr>
            <a:r>
              <a:rPr kumimoji="0" lang="en-US" altLang="ja-JP" sz="20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Catalyzed by Fe-immobilized PMO</a:t>
            </a:r>
            <a:endParaRPr kumimoji="0" lang="en-US" altLang="ja-JP" sz="20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117065"/>
              </p:ext>
            </p:extLst>
          </p:nvPr>
        </p:nvGraphicFramePr>
        <p:xfrm>
          <a:off x="219075" y="451693"/>
          <a:ext cx="8745538" cy="628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165" name="CS ChemDraw Drawing" r:id="rId3" imgW="8745872" imgH="6289202" progId="ChemDraw.Document.6.0">
                  <p:embed/>
                </p:oleObj>
              </mc:Choice>
              <mc:Fallback>
                <p:oleObj name="CS ChemDraw Drawing" r:id="rId3" imgW="8745872" imgH="62892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5" y="451693"/>
                        <a:ext cx="8745538" cy="628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角丸四角形 14"/>
          <p:cNvSpPr/>
          <p:nvPr/>
        </p:nvSpPr>
        <p:spPr>
          <a:xfrm>
            <a:off x="2529592" y="2979255"/>
            <a:ext cx="3796785" cy="729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400" dirty="0" smtClean="0">
                <a:solidFill>
                  <a:srgbClr val="8064A2">
                    <a:lumMod val="7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Concerted activation with Lewis </a:t>
            </a:r>
            <a:r>
              <a:rPr kumimoji="0" lang="en-US" altLang="ja-JP" sz="1400" dirty="0">
                <a:solidFill>
                  <a:srgbClr val="8064A2">
                    <a:lumMod val="7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a</a:t>
            </a:r>
            <a:r>
              <a:rPr kumimoji="0" lang="en-US" altLang="ja-JP" sz="1400" dirty="0" smtClean="0">
                <a:solidFill>
                  <a:srgbClr val="8064A2">
                    <a:lumMod val="7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cid site on Fe and the neighboring </a:t>
            </a:r>
            <a:r>
              <a:rPr kumimoji="0" lang="en-US" altLang="ja-JP" sz="1400" dirty="0" err="1" smtClean="0">
                <a:solidFill>
                  <a:srgbClr val="8064A2">
                    <a:lumMod val="7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Bronsted</a:t>
            </a:r>
            <a:r>
              <a:rPr kumimoji="0" lang="en-US" altLang="ja-JP" sz="1400" dirty="0" smtClean="0">
                <a:solidFill>
                  <a:srgbClr val="8064A2">
                    <a:lumMod val="7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 acid sites on </a:t>
            </a:r>
            <a:r>
              <a:rPr kumimoji="0" lang="en-US" altLang="ja-JP" sz="1400" dirty="0" err="1" smtClean="0">
                <a:solidFill>
                  <a:srgbClr val="8064A2">
                    <a:lumMod val="7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pyridinium</a:t>
            </a:r>
            <a:endParaRPr kumimoji="0" lang="en-US" altLang="ja-JP" sz="1400" dirty="0">
              <a:solidFill>
                <a:srgbClr val="8064A2">
                  <a:lumMod val="7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6228184" y="4869160"/>
            <a:ext cx="2016224" cy="6480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600" dirty="0" smtClean="0">
                <a:solidFill>
                  <a:srgbClr val="8064A2">
                    <a:lumMod val="7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Proton transfer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600" dirty="0" smtClean="0">
                <a:solidFill>
                  <a:srgbClr val="8064A2">
                    <a:lumMod val="7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 on pyridine</a:t>
            </a:r>
            <a:endParaRPr kumimoji="0" lang="en-US" altLang="ja-JP" sz="1600" dirty="0">
              <a:solidFill>
                <a:srgbClr val="8064A2">
                  <a:lumMod val="7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57200" y="-2738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Possible Mechanism of Catalysis with </a:t>
            </a:r>
            <a:r>
              <a:rPr lang="en-US" altLang="ja-JP" sz="2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Fe-immobilized </a:t>
            </a:r>
            <a:r>
              <a:rPr lang="en-US" altLang="ja-JP" sz="2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PMO</a:t>
            </a:r>
            <a:endParaRPr lang="en-US" altLang="ja-JP" sz="28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0912" y="5521738"/>
            <a:ext cx="2082876" cy="9488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600" dirty="0" smtClean="0">
                <a:solidFill>
                  <a:srgbClr val="8064A2">
                    <a:lumMod val="75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Proton transfer over pyridine arrays</a:t>
            </a:r>
            <a:endParaRPr kumimoji="0" lang="en-US" altLang="ja-JP" sz="1600" dirty="0">
              <a:solidFill>
                <a:srgbClr val="8064A2">
                  <a:lumMod val="75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822325"/>
            <a:ext cx="3429000" cy="2835275"/>
            <a:chOff x="144" y="518"/>
            <a:chExt cx="2160" cy="17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59" y="1715"/>
              <a:ext cx="1894" cy="589"/>
              <a:chOff x="502" y="1296"/>
              <a:chExt cx="1894" cy="589"/>
            </a:xfrm>
          </p:grpSpPr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502" y="1296"/>
                <a:ext cx="18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>
                    <a:solidFill>
                      <a:schemeClr val="accent2"/>
                    </a:solidFill>
                    <a:latin typeface="Helvetica" charset="0"/>
                  </a:rPr>
                  <a:t>Homogeneous Catalyst</a:t>
                </a:r>
                <a:endParaRPr lang="en-US" altLang="ja-JP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864" y="1488"/>
                <a:ext cx="984" cy="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ja-JP" sz="1600">
                    <a:solidFill>
                      <a:schemeClr val="accent2"/>
                    </a:solidFill>
                    <a:latin typeface="Helvetica" charset="0"/>
                  </a:rPr>
                  <a:t>· Designability</a:t>
                </a:r>
              </a:p>
              <a:p>
                <a:pPr algn="l"/>
                <a:r>
                  <a:rPr lang="en-US" altLang="ja-JP" sz="1600">
                    <a:solidFill>
                      <a:schemeClr val="accent2"/>
                    </a:solidFill>
                    <a:latin typeface="Helvetica" charset="0"/>
                  </a:rPr>
                  <a:t>· Diversity</a:t>
                </a:r>
                <a:endParaRPr lang="en-US" altLang="ja-JP" sz="1400" b="0">
                  <a:solidFill>
                    <a:schemeClr val="accent2"/>
                  </a:solidFill>
                  <a:latin typeface="Helvetica" charset="0"/>
                </a:endParaRPr>
              </a:p>
            </p:txBody>
          </p:sp>
        </p:grpSp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18"/>
              <a:ext cx="2160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810000" y="463550"/>
            <a:ext cx="5181600" cy="3270250"/>
            <a:chOff x="2400" y="292"/>
            <a:chExt cx="3264" cy="2060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340" y="1728"/>
              <a:ext cx="19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ja-JP" sz="2000">
                  <a:solidFill>
                    <a:schemeClr val="accent2"/>
                  </a:solidFill>
                  <a:latin typeface="Helvetica" charset="0"/>
                </a:rPr>
                <a:t>Heterogeneous Catalyst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768" y="1924"/>
              <a:ext cx="1496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ja-JP" sz="1600">
                  <a:solidFill>
                    <a:schemeClr val="accent2"/>
                  </a:solidFill>
                  <a:latin typeface="Helvetica" charset="0"/>
                </a:rPr>
                <a:t>· Separation, Recovery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ja-JP" sz="1600">
                  <a:solidFill>
                    <a:schemeClr val="accent2"/>
                  </a:solidFill>
                  <a:latin typeface="Helvetica" charset="0"/>
                </a:rPr>
                <a:t>· Stability</a:t>
              </a:r>
              <a:endParaRPr lang="en-US" altLang="ja-JP" sz="1400" b="0">
                <a:solidFill>
                  <a:schemeClr val="accent2"/>
                </a:solidFill>
                <a:latin typeface="Helvetica" charset="0"/>
              </a:endParaRPr>
            </a:p>
          </p:txBody>
        </p:sp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92"/>
              <a:ext cx="3264" cy="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267200" y="3717925"/>
            <a:ext cx="4267200" cy="2836863"/>
            <a:chOff x="2688" y="2342"/>
            <a:chExt cx="2688" cy="17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688" y="2342"/>
              <a:ext cx="2688" cy="1787"/>
              <a:chOff x="2688" y="2342"/>
              <a:chExt cx="2688" cy="1787"/>
            </a:xfrm>
          </p:grpSpPr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2688" y="2342"/>
                <a:ext cx="2688" cy="1670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 useBgFill="1"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3299" y="3879"/>
                <a:ext cx="1583" cy="250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ja-JP" sz="2000">
                    <a:solidFill>
                      <a:schemeClr val="accent2"/>
                    </a:solidFill>
                    <a:latin typeface="Helvetica" charset="0"/>
                  </a:rPr>
                  <a:t>Monolayer Catalyst</a:t>
                </a:r>
              </a:p>
            </p:txBody>
          </p:sp>
        </p:grpSp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00"/>
              <a:ext cx="2304" cy="1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3581400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3962400" y="4876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19100" y="6096000"/>
            <a:ext cx="340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2000">
                <a:solidFill>
                  <a:srgbClr val="FF8000"/>
                </a:solidFill>
                <a:latin typeface="Helvetica" charset="0"/>
              </a:rPr>
              <a:t>Mixed-Monolayer Catalyst</a:t>
            </a:r>
            <a:r>
              <a:rPr lang="en-US" altLang="ja-JP">
                <a:solidFill>
                  <a:schemeClr val="tx2"/>
                </a:solidFill>
                <a:latin typeface="Helvetic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5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ChangeArrowheads="1"/>
          </p:cNvSpPr>
          <p:nvPr/>
        </p:nvSpPr>
        <p:spPr bwMode="auto">
          <a:xfrm>
            <a:off x="5146675" y="4835525"/>
            <a:ext cx="2417763" cy="14224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61571" name="Rectangle 3"/>
          <p:cNvSpPr>
            <a:spLocks noChangeArrowheads="1"/>
          </p:cNvSpPr>
          <p:nvPr/>
        </p:nvSpPr>
        <p:spPr bwMode="auto">
          <a:xfrm>
            <a:off x="622300" y="4835525"/>
            <a:ext cx="2417763" cy="14224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261572" name="Group 4"/>
          <p:cNvGrpSpPr>
            <a:grpSpLocks/>
          </p:cNvGrpSpPr>
          <p:nvPr/>
        </p:nvGrpSpPr>
        <p:grpSpPr bwMode="auto">
          <a:xfrm>
            <a:off x="88900" y="1690688"/>
            <a:ext cx="4108450" cy="4756150"/>
            <a:chOff x="56" y="1152"/>
            <a:chExt cx="2588" cy="2996"/>
          </a:xfrm>
        </p:grpSpPr>
        <p:sp>
          <p:nvSpPr>
            <p:cNvPr id="1261573" name="Text Box 5"/>
            <p:cNvSpPr txBox="1">
              <a:spLocks noChangeArrowheads="1"/>
            </p:cNvSpPr>
            <p:nvPr/>
          </p:nvSpPr>
          <p:spPr bwMode="auto">
            <a:xfrm>
              <a:off x="56" y="3936"/>
              <a:ext cx="23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solidFill>
                    <a:srgbClr val="FFFFFF"/>
                  </a:solidFill>
                  <a:latin typeface="Helvetica" charset="0"/>
                </a:rPr>
                <a:t>Metal-Phosphine Terminated Thiolate</a:t>
              </a:r>
              <a:endParaRPr lang="en-US" altLang="ja-JP" sz="1600" b="0">
                <a:solidFill>
                  <a:srgbClr val="FFFFFF"/>
                </a:solidFill>
              </a:endParaRPr>
            </a:p>
          </p:txBody>
        </p:sp>
        <p:pic>
          <p:nvPicPr>
            <p:cNvPr id="12615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52"/>
              <a:ext cx="2116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61575" name="Group 7"/>
          <p:cNvGrpSpPr>
            <a:grpSpLocks/>
          </p:cNvGrpSpPr>
          <p:nvPr/>
        </p:nvGrpSpPr>
        <p:grpSpPr bwMode="auto">
          <a:xfrm>
            <a:off x="5048250" y="1843088"/>
            <a:ext cx="3181350" cy="4603750"/>
            <a:chOff x="3180" y="1248"/>
            <a:chExt cx="2004" cy="2900"/>
          </a:xfrm>
        </p:grpSpPr>
        <p:pic>
          <p:nvPicPr>
            <p:cNvPr id="126157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" y="1248"/>
              <a:ext cx="2004" cy="2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1577" name="Text Box 9"/>
            <p:cNvSpPr txBox="1">
              <a:spLocks noChangeArrowheads="1"/>
            </p:cNvSpPr>
            <p:nvPr/>
          </p:nvSpPr>
          <p:spPr bwMode="auto">
            <a:xfrm>
              <a:off x="3530" y="3936"/>
              <a:ext cx="13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solidFill>
                    <a:srgbClr val="FFFF00"/>
                  </a:solidFill>
                  <a:latin typeface="Helvetica" charset="0"/>
                </a:rPr>
                <a:t>Metal- Diisocyanide</a:t>
              </a:r>
              <a:endParaRPr lang="en-US" altLang="ja-JP" sz="1600" b="0">
                <a:solidFill>
                  <a:srgbClr val="FFFFFF"/>
                </a:solidFill>
              </a:endParaRPr>
            </a:p>
          </p:txBody>
        </p:sp>
      </p:grpSp>
      <p:sp>
        <p:nvSpPr>
          <p:cNvPr id="1261578" name="Rectangle 10"/>
          <p:cNvSpPr>
            <a:spLocks noChangeArrowheads="1"/>
          </p:cNvSpPr>
          <p:nvPr/>
        </p:nvSpPr>
        <p:spPr bwMode="auto">
          <a:xfrm>
            <a:off x="304800" y="0"/>
            <a:ext cx="8569325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5793" tIns="47896" rIns="95793" bIns="47896">
            <a:spAutoFit/>
          </a:bodyPr>
          <a:lstStyle/>
          <a:p>
            <a:pPr defTabSz="958850"/>
            <a:r>
              <a:rPr lang="en-US" altLang="ja-JP" sz="2500">
                <a:solidFill>
                  <a:srgbClr val="FFD4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Thiol to Isocyanide</a:t>
            </a:r>
          </a:p>
          <a:p>
            <a:pPr defTabSz="958850"/>
            <a:endParaRPr lang="en-US" altLang="ja-JP" sz="21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defTabSz="958850"/>
            <a:endParaRPr lang="ja-JP" altLang="en-US" sz="2500">
              <a:solidFill>
                <a:srgbClr val="FFD4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68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104823"/>
            <a:ext cx="9145016" cy="1636545"/>
          </a:xfrm>
          <a:noFill/>
        </p:spPr>
        <p:txBody>
          <a:bodyPr>
            <a:noAutofit/>
          </a:bodyPr>
          <a:lstStyle/>
          <a:p>
            <a:pPr lvl="0"/>
            <a:endParaRPr lang="en-US" altLang="ja-JP" sz="2400" b="1" baseline="30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  <a:p>
            <a:pPr lvl="0"/>
            <a:endParaRPr kumimoji="1" lang="en-US" altLang="ja-JP" sz="2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  <a:p>
            <a:pPr lvl="0"/>
            <a:r>
              <a:rPr kumimoji="1" lang="en-US" altLang="ja-JP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itchFamily="34" charset="0"/>
              </a:rPr>
              <a:t>Dr. Shinji Inagaki</a:t>
            </a:r>
            <a:endParaRPr kumimoji="1" lang="ja-JP" alt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4782" name="Picture 30" descr="http://www.nanospace2015.org/upload/images/tbl_thanhvien_14176599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20977"/>
            <a:ext cx="13620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784" name="Picture 32" descr="http://www.tytlabs.com/images/common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6" y="5183408"/>
            <a:ext cx="4610100" cy="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4791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82888"/>
            <a:ext cx="2490827" cy="265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フローチャート: 処理 7"/>
          <p:cNvSpPr/>
          <p:nvPr/>
        </p:nvSpPr>
        <p:spPr>
          <a:xfrm>
            <a:off x="251520" y="2587947"/>
            <a:ext cx="720080" cy="46515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18" name="フローチャート: 処理 17"/>
          <p:cNvSpPr/>
          <p:nvPr/>
        </p:nvSpPr>
        <p:spPr>
          <a:xfrm>
            <a:off x="1907704" y="2564904"/>
            <a:ext cx="936104" cy="46515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19" name="フローチャート: 処理 18"/>
          <p:cNvSpPr/>
          <p:nvPr/>
        </p:nvSpPr>
        <p:spPr>
          <a:xfrm>
            <a:off x="2556570" y="1124744"/>
            <a:ext cx="720080" cy="46515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/>
          </p:nvPr>
        </p:nvGraphicFramePr>
        <p:xfrm>
          <a:off x="3419872" y="3068960"/>
          <a:ext cx="2331839" cy="139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08" name="CS ChemDraw Drawing" r:id="rId7" imgW="3509516" imgH="2105768" progId="ChemDraw.Document.6.0">
                  <p:embed/>
                </p:oleObj>
              </mc:Choice>
              <mc:Fallback>
                <p:oleObj name="CS ChemDraw Drawing" r:id="rId7" imgW="3509516" imgH="21057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19872" y="3068960"/>
                        <a:ext cx="2331839" cy="1398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/>
          </p:nvPr>
        </p:nvGraphicFramePr>
        <p:xfrm>
          <a:off x="3275856" y="1008337"/>
          <a:ext cx="2475385" cy="148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09" name="CS ChemDraw Drawing" r:id="rId9" imgW="3509516" imgH="2105768" progId="ChemDraw.Document.6.0">
                  <p:embed/>
                </p:oleObj>
              </mc:Choice>
              <mc:Fallback>
                <p:oleObj name="CS ChemDraw Drawing" r:id="rId9" imgW="3509516" imgH="21057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5856" y="1008337"/>
                        <a:ext cx="2475385" cy="148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19"/>
          <p:cNvSpPr txBox="1">
            <a:spLocks noChangeArrowheads="1"/>
          </p:cNvSpPr>
          <p:nvPr/>
        </p:nvSpPr>
        <p:spPr bwMode="auto">
          <a:xfrm>
            <a:off x="2843808" y="2412177"/>
            <a:ext cx="8496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S. Inagaki </a:t>
            </a:r>
            <a:r>
              <a:rPr lang="en-US" altLang="ja-JP" sz="1800" b="0" i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et al.</a:t>
            </a:r>
            <a:r>
              <a:rPr lang="en-US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i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Nature</a:t>
            </a:r>
            <a:r>
              <a:rPr lang="en-US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8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416</a:t>
            </a:r>
            <a:r>
              <a:rPr lang="en-US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304 (2002).</a:t>
            </a:r>
            <a:endParaRPr lang="ja-JP" altLang="en-US" sz="1800" b="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22" name="サブタイトル 2"/>
          <p:cNvSpPr txBox="1">
            <a:spLocks/>
          </p:cNvSpPr>
          <p:nvPr/>
        </p:nvSpPr>
        <p:spPr>
          <a:xfrm>
            <a:off x="179512" y="496311"/>
            <a:ext cx="9145016" cy="16365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ja-JP" alt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フローチャート: 処理 22"/>
          <p:cNvSpPr/>
          <p:nvPr/>
        </p:nvSpPr>
        <p:spPr>
          <a:xfrm rot="19343222">
            <a:off x="79456" y="724302"/>
            <a:ext cx="1008112" cy="90716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white"/>
              </a:solidFill>
            </a:endParaRPr>
          </a:p>
        </p:txBody>
      </p:sp>
      <p:sp>
        <p:nvSpPr>
          <p:cNvPr id="24" name="サブタイトル 2"/>
          <p:cNvSpPr txBox="1">
            <a:spLocks/>
          </p:cNvSpPr>
          <p:nvPr/>
        </p:nvSpPr>
        <p:spPr>
          <a:xfrm>
            <a:off x="107504" y="3212976"/>
            <a:ext cx="4320480" cy="16365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kumimoji="0" lang="en-US" altLang="ja-JP" sz="1600" b="0" dirty="0">
                <a:solidFill>
                  <a:srgbClr val="212121"/>
                </a:solidFill>
                <a:latin typeface="Meiryo UI"/>
              </a:rPr>
              <a:t>U</a:t>
            </a: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niform </a:t>
            </a:r>
            <a:r>
              <a:rPr kumimoji="0" lang="en-US" altLang="ja-JP" sz="2000" b="0" dirty="0" err="1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mesopore</a:t>
            </a: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0" lang="en-US" altLang="ja-JP" sz="2000" b="0" dirty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(2-30 nm) consisting of </a:t>
            </a: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crystal-like</a:t>
            </a:r>
          </a:p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ordered </a:t>
            </a:r>
            <a:r>
              <a:rPr kumimoji="0" lang="en-US" altLang="ja-JP" sz="2000" b="0" dirty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arrays of </a:t>
            </a: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organic</a:t>
            </a:r>
          </a:p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moiety bridged by</a:t>
            </a:r>
          </a:p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kumimoji="0" lang="en-US" altLang="ja-JP" sz="2000" b="0" dirty="0" smtClean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siloxane </a:t>
            </a:r>
            <a:r>
              <a:rPr kumimoji="0" lang="en-US" altLang="ja-JP" sz="2000" b="0" dirty="0">
                <a:solidFill>
                  <a:srgbClr val="21212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bond</a:t>
            </a:r>
            <a:endParaRPr lang="ja-JP" altLang="en-US" sz="2000" dirty="0">
              <a:solidFill>
                <a:prstClr val="black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5" name="Text Box 319"/>
          <p:cNvSpPr txBox="1">
            <a:spLocks noChangeArrowheads="1"/>
          </p:cNvSpPr>
          <p:nvPr/>
        </p:nvSpPr>
        <p:spPr bwMode="auto">
          <a:xfrm>
            <a:off x="2843808" y="4530606"/>
            <a:ext cx="8496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S. Inagaki </a:t>
            </a:r>
            <a:r>
              <a:rPr lang="en-US" altLang="ja-JP" sz="1800" b="0" i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et al.</a:t>
            </a:r>
            <a:r>
              <a:rPr lang="en-US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lang="de-DE" altLang="ja-JP" sz="1800" b="0" i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Angew</a:t>
            </a:r>
            <a:r>
              <a:rPr lang="de-DE" altLang="ja-JP" sz="1800" b="0" i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Chem. Int. Ed. </a:t>
            </a:r>
            <a:r>
              <a:rPr lang="de-DE" altLang="ja-JP" sz="18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50</a:t>
            </a:r>
            <a:r>
              <a:rPr lang="de-DE" altLang="ja-JP" sz="1800" b="0" i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lang="de-DE" altLang="ja-JP" sz="1800" b="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11667 (2011).</a:t>
            </a:r>
            <a:endParaRPr lang="ja-JP" altLang="en-US" sz="1800" b="0" dirty="0">
              <a:solidFill>
                <a:prstClr val="black"/>
              </a:solidFill>
              <a:cs typeface="+mn-cs"/>
            </a:endParaRPr>
          </a:p>
        </p:txBody>
      </p:sp>
      <p:pic>
        <p:nvPicPr>
          <p:cNvPr id="27" name="Picture 1" descr="C:\Users\cat\Desktop\mesostructure_fig.b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7110"/>
            <a:ext cx="1887944" cy="182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角丸四角形 19"/>
          <p:cNvSpPr/>
          <p:nvPr/>
        </p:nvSpPr>
        <p:spPr>
          <a:xfrm>
            <a:off x="170157" y="548680"/>
            <a:ext cx="8866339" cy="72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 b="0">
              <a:solidFill>
                <a:prstClr val="black"/>
              </a:solidFill>
            </a:endParaRPr>
          </a:p>
        </p:txBody>
      </p:sp>
      <p:sp>
        <p:nvSpPr>
          <p:cNvPr id="21" name="矩形 1"/>
          <p:cNvSpPr/>
          <p:nvPr/>
        </p:nvSpPr>
        <p:spPr>
          <a:xfrm>
            <a:off x="107504" y="-27384"/>
            <a:ext cx="892971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3600" dirty="0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Periodic </a:t>
            </a:r>
            <a:r>
              <a:rPr kumimoji="0" lang="en-US" altLang="ja-JP" sz="3600" dirty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Mesoporous </a:t>
            </a:r>
            <a:r>
              <a:rPr kumimoji="0" lang="en-US" altLang="ja-JP" sz="3600" dirty="0" err="1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Organosilica</a:t>
            </a:r>
            <a:r>
              <a:rPr kumimoji="0" lang="en-US" altLang="ja-JP" sz="3600" dirty="0" smtClean="0">
                <a:solidFill>
                  <a:prstClr val="black"/>
                </a:solidFill>
                <a:latin typeface="Calibri"/>
                <a:ea typeface="ＭＳ Ｐゴシック"/>
                <a:cs typeface="Arial" panose="020B0604020202020204" pitchFamily="34" charset="0"/>
              </a:rPr>
              <a:t> (PMO)</a:t>
            </a:r>
            <a:endParaRPr kumimoji="0" lang="en-US" altLang="ja-JP" sz="3600" dirty="0">
              <a:solidFill>
                <a:prstClr val="black"/>
              </a:solidFill>
              <a:latin typeface="Calibri"/>
              <a:ea typeface="ＭＳ Ｐゴシック"/>
              <a:cs typeface="Arial" panose="020B0604020202020204" pitchFamily="34" charset="0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endParaRPr kumimoji="0" lang="en-US" altLang="zh-CN" sz="3600" dirty="0" smtClean="0">
              <a:solidFill>
                <a:prstClr val="black"/>
              </a:solidFill>
              <a:latin typeface="Calibri"/>
              <a:ea typeface="HG丸ｺﾞｼｯｸM-PRO" panose="020F0600000000000000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Text Box 2"/>
          <p:cNvSpPr txBox="1">
            <a:spLocks noChangeArrowheads="1"/>
          </p:cNvSpPr>
          <p:nvPr/>
        </p:nvSpPr>
        <p:spPr bwMode="auto">
          <a:xfrm>
            <a:off x="2105025" y="152400"/>
            <a:ext cx="507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Collaborators &amp; Acknowledgment</a:t>
            </a:r>
          </a:p>
        </p:txBody>
      </p:sp>
      <p:sp>
        <p:nvSpPr>
          <p:cNvPr id="1255427" name="Text Box 3"/>
          <p:cNvSpPr txBox="1">
            <a:spLocks noChangeArrowheads="1"/>
          </p:cNvSpPr>
          <p:nvPr/>
        </p:nvSpPr>
        <p:spPr bwMode="auto">
          <a:xfrm>
            <a:off x="0" y="685800"/>
            <a:ext cx="35210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Prof. Masaya Sawamura</a:t>
            </a:r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ja-JP" altLang="en-US" b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5428" name="Text Box 4"/>
          <p:cNvSpPr txBox="1">
            <a:spLocks noChangeArrowheads="1"/>
          </p:cNvSpPr>
          <p:nvPr/>
        </p:nvSpPr>
        <p:spPr bwMode="auto">
          <a:xfrm>
            <a:off x="3810000" y="685800"/>
            <a:ext cx="28098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Dr. Ryuto Akiyama</a:t>
            </a:r>
            <a:r>
              <a:rPr lang="en-US" altLang="ja-JP" b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altLang="ja-JP" sz="2000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altLang="ja-JP" b="0">
                <a:latin typeface="Helvetica" charset="0"/>
                <a:ea typeface="ＭＳ Ｐゴシック" charset="0"/>
                <a:cs typeface="ＭＳ Ｐゴシック" charset="0"/>
              </a:rPr>
              <a:t>Ms. Yuriko Ishiguro</a:t>
            </a:r>
          </a:p>
          <a:p>
            <a:pPr algn="l"/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sz="2000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sz="2000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sz="2000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sz="2000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sz="2000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ja-JP" altLang="en-US" b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55429" name="Picture 5" descr="IMG_0659 のコピ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6205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5430" name="Group 6"/>
          <p:cNvGrpSpPr>
            <a:grpSpLocks/>
          </p:cNvGrpSpPr>
          <p:nvPr/>
        </p:nvGrpSpPr>
        <p:grpSpPr bwMode="auto">
          <a:xfrm>
            <a:off x="76200" y="1143000"/>
            <a:ext cx="4191000" cy="1981200"/>
            <a:chOff x="2927" y="816"/>
            <a:chExt cx="2640" cy="1248"/>
          </a:xfrm>
        </p:grpSpPr>
        <p:sp>
          <p:nvSpPr>
            <p:cNvPr id="1255431" name="Text Box 7"/>
            <p:cNvSpPr txBox="1">
              <a:spLocks noChangeArrowheads="1"/>
            </p:cNvSpPr>
            <p:nvPr/>
          </p:nvSpPr>
          <p:spPr bwMode="auto">
            <a:xfrm>
              <a:off x="3407" y="1056"/>
              <a:ext cx="2026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latin typeface="Helvetica" charset="0"/>
                  <a:ea typeface="ＭＳ Ｐゴシック" charset="0"/>
                  <a:cs typeface="ＭＳ Ｐゴシック" charset="0"/>
                </a:rPr>
                <a:t>Prof. Kohei Uosaki</a:t>
              </a:r>
            </a:p>
            <a:p>
              <a:pPr algn="l"/>
              <a:r>
                <a:rPr lang="en-US" altLang="ja-JP" b="0">
                  <a:latin typeface="Helvetica" charset="0"/>
                  <a:ea typeface="ＭＳ Ｐゴシック" charset="0"/>
                  <a:cs typeface="ＭＳ Ｐゴシック" charset="0"/>
                </a:rPr>
                <a:t>Dr. Toshihiro Kondo</a:t>
              </a:r>
            </a:p>
            <a:p>
              <a:pPr algn="l"/>
              <a:r>
                <a:rPr lang="en-US" altLang="ja-JP" b="0">
                  <a:latin typeface="Helvetica" charset="0"/>
                  <a:ea typeface="ＭＳ Ｐゴシック" charset="0"/>
                  <a:cs typeface="ＭＳ Ｐゴシック" charset="0"/>
                </a:rPr>
                <a:t>Dr. Satoru Takakusagi</a:t>
              </a:r>
            </a:p>
            <a:p>
              <a:pPr algn="l"/>
              <a:r>
                <a:rPr lang="en-US" altLang="ja-JP" b="0">
                  <a:latin typeface="Helvetica" charset="0"/>
                  <a:ea typeface="ＭＳ Ｐゴシック" charset="0"/>
                  <a:cs typeface="ＭＳ Ｐゴシック" charset="0"/>
                </a:rPr>
                <a:t>Dr. Takuya Masuda</a:t>
              </a:r>
            </a:p>
          </p:txBody>
        </p:sp>
        <p:sp>
          <p:nvSpPr>
            <p:cNvPr id="1255432" name="Text Box 8"/>
            <p:cNvSpPr txBox="1">
              <a:spLocks noChangeArrowheads="1"/>
            </p:cNvSpPr>
            <p:nvPr/>
          </p:nvSpPr>
          <p:spPr bwMode="auto">
            <a:xfrm>
              <a:off x="3024" y="816"/>
              <a:ext cx="12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b="0">
                  <a:solidFill>
                    <a:srgbClr val="FFFF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Collaboration</a:t>
              </a:r>
              <a:endParaRPr lang="en-US" altLang="ja-JP" b="0"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5433" name="AutoShape 9"/>
            <p:cNvSpPr>
              <a:spLocks noChangeArrowheads="1"/>
            </p:cNvSpPr>
            <p:nvPr/>
          </p:nvSpPr>
          <p:spPr bwMode="auto">
            <a:xfrm>
              <a:off x="2927" y="816"/>
              <a:ext cx="2640" cy="124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255434" name="Text Box 10"/>
          <p:cNvSpPr txBox="1">
            <a:spLocks noChangeArrowheads="1"/>
          </p:cNvSpPr>
          <p:nvPr/>
        </p:nvSpPr>
        <p:spPr bwMode="auto">
          <a:xfrm>
            <a:off x="228600" y="3657600"/>
            <a:ext cx="3284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Helvetica" charset="0"/>
                <a:ea typeface="ＭＳ Ｐゴシック" charset="0"/>
                <a:cs typeface="ＭＳ Ｐゴシック" charset="0"/>
              </a:rPr>
              <a:t>Prof. Kiyotaka Asakura</a:t>
            </a:r>
          </a:p>
          <a:p>
            <a:pPr algn="l"/>
            <a:r>
              <a:rPr lang="en-US" altLang="ja-JP" b="0">
                <a:latin typeface="Helvetica" charset="0"/>
                <a:ea typeface="ＭＳ Ｐゴシック" charset="0"/>
                <a:cs typeface="ＭＳ Ｐゴシック" charset="0"/>
              </a:rPr>
              <a:t>Prof. W. J. Chun</a:t>
            </a:r>
          </a:p>
        </p:txBody>
      </p:sp>
      <p:sp>
        <p:nvSpPr>
          <p:cNvPr id="1255435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XAFS</a:t>
            </a:r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5436" name="Text Box 12"/>
          <p:cNvSpPr txBox="1">
            <a:spLocks noChangeArrowheads="1"/>
          </p:cNvSpPr>
          <p:nvPr/>
        </p:nvSpPr>
        <p:spPr bwMode="auto">
          <a:xfrm>
            <a:off x="228600" y="47244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XPS</a:t>
            </a:r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5437" name="Text Box 13"/>
          <p:cNvSpPr txBox="1">
            <a:spLocks noChangeArrowheads="1"/>
          </p:cNvSpPr>
          <p:nvPr/>
        </p:nvSpPr>
        <p:spPr bwMode="auto">
          <a:xfrm>
            <a:off x="304800" y="5105400"/>
            <a:ext cx="3352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Helvetica" charset="0"/>
                <a:ea typeface="ＭＳ Ｐゴシック" charset="0"/>
                <a:cs typeface="ＭＳ Ｐゴシック" charset="0"/>
              </a:rPr>
              <a:t>Prof. Katsuaki Shimazu</a:t>
            </a:r>
          </a:p>
          <a:p>
            <a:pPr algn="l"/>
            <a:r>
              <a:rPr lang="en-US" altLang="ja-JP" b="0">
                <a:latin typeface="Helvetica" charset="0"/>
                <a:ea typeface="ＭＳ Ｐゴシック" charset="0"/>
                <a:cs typeface="ＭＳ Ｐゴシック" charset="0"/>
              </a:rPr>
              <a:t>Dr. YusukeYoshinaga</a:t>
            </a:r>
          </a:p>
          <a:p>
            <a:pPr algn="l"/>
            <a:r>
              <a:rPr lang="en-US" altLang="ja-JP" b="0">
                <a:latin typeface="Helvetica" charset="0"/>
                <a:ea typeface="ＭＳ Ｐゴシック" charset="0"/>
                <a:cs typeface="ＭＳ Ｐゴシック" charset="0"/>
              </a:rPr>
              <a:t>Prof. W. J. Chun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Text Box 2"/>
          <p:cNvSpPr txBox="1">
            <a:spLocks noChangeArrowheads="1"/>
          </p:cNvSpPr>
          <p:nvPr/>
        </p:nvSpPr>
        <p:spPr bwMode="auto">
          <a:xfrm>
            <a:off x="2105025" y="152400"/>
            <a:ext cx="5078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Collaborators &amp; Acknowledgment</a:t>
            </a:r>
          </a:p>
        </p:txBody>
      </p:sp>
      <p:sp>
        <p:nvSpPr>
          <p:cNvPr id="995331" name="Text Box 3"/>
          <p:cNvSpPr txBox="1">
            <a:spLocks noChangeArrowheads="1"/>
          </p:cNvSpPr>
          <p:nvPr/>
        </p:nvSpPr>
        <p:spPr bwMode="auto">
          <a:xfrm>
            <a:off x="1254125" y="1937792"/>
            <a:ext cx="36401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Helvetica" charset="0"/>
                <a:ea typeface="ＭＳ Ｐゴシック" charset="0"/>
                <a:cs typeface="ＭＳ Ｐゴシック" charset="0"/>
              </a:rPr>
              <a:t>Prof. Kohei Uosaki</a:t>
            </a:r>
          </a:p>
          <a:p>
            <a:pPr algn="l"/>
            <a:r>
              <a:rPr lang="en-US" altLang="ja-JP" b="0">
                <a:latin typeface="Helvetica" charset="0"/>
                <a:ea typeface="ＭＳ Ｐゴシック" charset="0"/>
                <a:cs typeface="ＭＳ Ｐゴシック" charset="0"/>
              </a:rPr>
              <a:t>Dr. Hidenori Noguchi</a:t>
            </a:r>
          </a:p>
          <a:p>
            <a:pPr algn="l"/>
            <a:r>
              <a:rPr lang="en-US" altLang="ja-JP" b="0">
                <a:latin typeface="Helvetica" charset="0"/>
                <a:ea typeface="ＭＳ Ｐゴシック" charset="0"/>
                <a:cs typeface="ＭＳ Ｐゴシック" charset="0"/>
              </a:rPr>
              <a:t>Prof. Katsuaki Shimazu</a:t>
            </a:r>
          </a:p>
          <a:p>
            <a:pPr algn="l"/>
            <a:r>
              <a:rPr lang="en-US" altLang="ja-JP" b="0">
                <a:latin typeface="Helvetica" charset="0"/>
                <a:ea typeface="ＭＳ Ｐゴシック" charset="0"/>
                <a:cs typeface="ＭＳ Ｐゴシック" charset="0"/>
              </a:rPr>
              <a:t>Dr. Toshikazu Kawaguchi</a:t>
            </a:r>
          </a:p>
        </p:txBody>
      </p:sp>
      <p:sp>
        <p:nvSpPr>
          <p:cNvPr id="995332" name="Text Box 4"/>
          <p:cNvSpPr txBox="1">
            <a:spLocks noChangeArrowheads="1"/>
          </p:cNvSpPr>
          <p:nvPr/>
        </p:nvSpPr>
        <p:spPr bwMode="auto">
          <a:xfrm>
            <a:off x="4970463" y="701675"/>
            <a:ext cx="2682194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b="0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Mr. Yoshinori</a:t>
            </a:r>
            <a:r>
              <a:rPr lang="ja-JP" b="0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ja-JP" b="0" dirty="0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Kaji</a:t>
            </a:r>
            <a:endParaRPr lang="en-US" altLang="ja-JP" b="0" dirty="0" smtClean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altLang="ja-JP" b="0" dirty="0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Mr. Kotaro </a:t>
            </a:r>
            <a:r>
              <a:rPr lang="en-US" altLang="ja-JP" b="0" dirty="0" err="1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Namba</a:t>
            </a:r>
            <a:endParaRPr lang="ja-JP" altLang="ja-JP" b="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ja-JP" altLang="en-US" b="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5333" name="Text Box 5"/>
          <p:cNvSpPr txBox="1">
            <a:spLocks noChangeArrowheads="1"/>
          </p:cNvSpPr>
          <p:nvPr/>
        </p:nvSpPr>
        <p:spPr bwMode="auto">
          <a:xfrm>
            <a:off x="533400" y="704850"/>
            <a:ext cx="31654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Prof. Atsushi Fukuoka</a:t>
            </a:r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kumimoji="0" lang="en-US" altLang="ja-JP" b="0">
                <a:solidFill>
                  <a:srgbClr val="FFFF00"/>
                </a:solidFill>
                <a:latin typeface="Helvetica" charset="0"/>
              </a:rPr>
              <a:t>Dr. Sachin Jagtap</a:t>
            </a:r>
            <a:endParaRPr lang="en-US" altLang="ja-JP" b="0">
              <a:latin typeface="Helvetica" charset="0"/>
            </a:endParaRPr>
          </a:p>
          <a:p>
            <a:pPr algn="l"/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ja-JP" altLang="en-US" b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953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77072"/>
            <a:ext cx="4648200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53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77072"/>
            <a:ext cx="38862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5336" name="Text Box 8"/>
          <p:cNvSpPr txBox="1">
            <a:spLocks noChangeArrowheads="1"/>
          </p:cNvSpPr>
          <p:nvPr/>
        </p:nvSpPr>
        <p:spPr bwMode="auto">
          <a:xfrm>
            <a:off x="5249863" y="1947664"/>
            <a:ext cx="3284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b="0" dirty="0">
                <a:latin typeface="Helvetica" charset="0"/>
                <a:ea typeface="ＭＳ Ｐゴシック" charset="0"/>
                <a:cs typeface="ＭＳ Ｐゴシック" charset="0"/>
              </a:rPr>
              <a:t>Prof. </a:t>
            </a:r>
            <a:r>
              <a:rPr lang="en-US" altLang="ja-JP" b="0" dirty="0" err="1">
                <a:latin typeface="Helvetica" charset="0"/>
                <a:ea typeface="ＭＳ Ｐゴシック" charset="0"/>
                <a:cs typeface="ＭＳ Ｐゴシック" charset="0"/>
              </a:rPr>
              <a:t>Kiyotaka</a:t>
            </a:r>
            <a:r>
              <a:rPr lang="en-US" altLang="ja-JP" b="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b="0" dirty="0" err="1">
                <a:latin typeface="Helvetica" charset="0"/>
                <a:ea typeface="ＭＳ Ｐゴシック" charset="0"/>
                <a:cs typeface="ＭＳ Ｐゴシック" charset="0"/>
              </a:rPr>
              <a:t>Asakura</a:t>
            </a:r>
            <a:endParaRPr lang="en-US" altLang="ja-JP" b="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altLang="ja-JP" b="0" dirty="0">
                <a:latin typeface="Helvetica" charset="0"/>
                <a:ea typeface="ＭＳ Ｐゴシック" charset="0"/>
                <a:cs typeface="ＭＳ Ｐゴシック" charset="0"/>
              </a:rPr>
              <a:t>Prof. W. J. Chun</a:t>
            </a:r>
          </a:p>
        </p:txBody>
      </p:sp>
      <p:sp>
        <p:nvSpPr>
          <p:cNvPr id="995337" name="Text Box 9"/>
          <p:cNvSpPr txBox="1">
            <a:spLocks noChangeArrowheads="1"/>
          </p:cNvSpPr>
          <p:nvPr/>
        </p:nvSpPr>
        <p:spPr bwMode="auto">
          <a:xfrm>
            <a:off x="5021263" y="1566664"/>
            <a:ext cx="97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0" u="sng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rPr>
              <a:t>XAFS</a:t>
            </a:r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5338" name="Text Box 10"/>
          <p:cNvSpPr txBox="1">
            <a:spLocks noChangeArrowheads="1"/>
          </p:cNvSpPr>
          <p:nvPr/>
        </p:nvSpPr>
        <p:spPr bwMode="auto">
          <a:xfrm>
            <a:off x="5249863" y="3182739"/>
            <a:ext cx="2487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b="0" dirty="0">
                <a:latin typeface="Helvetica" charset="0"/>
                <a:ea typeface="ＭＳ Ｐゴシック" charset="0"/>
                <a:cs typeface="ＭＳ Ｐゴシック" charset="0"/>
              </a:rPr>
              <a:t>Prof. Maki Kawai</a:t>
            </a:r>
          </a:p>
          <a:p>
            <a:pPr algn="l"/>
            <a:r>
              <a:rPr lang="en-US" altLang="ja-JP" b="0" dirty="0">
                <a:latin typeface="Helvetica" charset="0"/>
                <a:ea typeface="ＭＳ Ｐゴシック" charset="0"/>
                <a:cs typeface="ＭＳ Ｐゴシック" charset="0"/>
              </a:rPr>
              <a:t>Dr. Hiroyuki Kato</a:t>
            </a:r>
          </a:p>
        </p:txBody>
      </p:sp>
      <p:sp>
        <p:nvSpPr>
          <p:cNvPr id="995339" name="Text Box 11"/>
          <p:cNvSpPr txBox="1">
            <a:spLocks noChangeArrowheads="1"/>
          </p:cNvSpPr>
          <p:nvPr/>
        </p:nvSpPr>
        <p:spPr bwMode="auto">
          <a:xfrm>
            <a:off x="4997450" y="2801739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0" u="sng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rPr>
              <a:t>HREELS</a:t>
            </a:r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5340" name="Text Box 12"/>
          <p:cNvSpPr txBox="1">
            <a:spLocks noChangeArrowheads="1"/>
          </p:cNvSpPr>
          <p:nvPr/>
        </p:nvSpPr>
        <p:spPr bwMode="auto">
          <a:xfrm>
            <a:off x="796925" y="1556792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0" u="sng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rPr>
              <a:t>Au Surface</a:t>
            </a:r>
            <a:endParaRPr lang="en-US" altLang="ja-JP" b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42876" y="4714884"/>
            <a:ext cx="87154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600" b="1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7" y="2780928"/>
            <a:ext cx="8000001" cy="386666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6778" y="-65519"/>
            <a:ext cx="892971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32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Ru-Immobilized </a:t>
            </a:r>
            <a:r>
              <a:rPr kumimoji="0" lang="en-US" altLang="ja-JP" sz="3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Periodic Mesoporous </a:t>
            </a:r>
            <a:r>
              <a:rPr kumimoji="0" lang="en-US" altLang="ja-JP" sz="3200" dirty="0" err="1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Organosilica</a:t>
            </a:r>
            <a:r>
              <a:rPr kumimoji="0" lang="en-US" altLang="ja-JP" sz="3200" b="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 </a:t>
            </a:r>
            <a:r>
              <a:rPr kumimoji="0" lang="en-US" altLang="ja-JP" sz="3200" dirty="0" smtClean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as </a:t>
            </a:r>
            <a:r>
              <a:rPr kumimoji="0" lang="en-US" altLang="ja-JP" sz="3200" dirty="0">
                <a:solidFill>
                  <a:prstClr val="black"/>
                </a:solidFill>
                <a:latin typeface="Calibri"/>
                <a:ea typeface="ＭＳ Ｐゴシック"/>
                <a:cs typeface="+mn-cs"/>
              </a:rPr>
              <a:t>Selective Catalyst in Alkane Oxidation</a:t>
            </a:r>
            <a:endParaRPr kumimoji="0" lang="en-US" altLang="zh-CN" sz="32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323528" y="1124744"/>
            <a:ext cx="9145016" cy="16365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200"/>
              </a:lnSpc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400" b="0" u="sng" dirty="0" smtClean="0">
                <a:solidFill>
                  <a:prstClr val="black"/>
                </a:solidFill>
              </a:rPr>
              <a:t>Kenji Hara</a:t>
            </a:r>
            <a:r>
              <a:rPr kumimoji="0" lang="en-US" altLang="ja-JP" sz="2400" b="0" baseline="30000" dirty="0" smtClean="0">
                <a:solidFill>
                  <a:prstClr val="black"/>
                </a:solidFill>
              </a:rPr>
              <a:t>1,2,3,4</a:t>
            </a:r>
            <a:r>
              <a:rPr kumimoji="0" lang="en-US" altLang="ja-JP" sz="2400" b="0" dirty="0" smtClean="0">
                <a:solidFill>
                  <a:prstClr val="black"/>
                </a:solidFill>
              </a:rPr>
              <a:t>*, </a:t>
            </a:r>
            <a:r>
              <a:rPr kumimoji="0" lang="en-US" altLang="ja-JP" sz="2400" b="0" dirty="0" err="1">
                <a:solidFill>
                  <a:prstClr val="black"/>
                </a:solidFill>
              </a:rPr>
              <a:t>Nobuhiro</a:t>
            </a:r>
            <a:r>
              <a:rPr kumimoji="0" lang="en-US" altLang="ja-JP" sz="2400" b="0" dirty="0">
                <a:solidFill>
                  <a:prstClr val="black"/>
                </a:solidFill>
              </a:rPr>
              <a:t> </a:t>
            </a:r>
            <a:r>
              <a:rPr kumimoji="0" lang="en-US" altLang="ja-JP" sz="2400" b="0" dirty="0" smtClean="0">
                <a:solidFill>
                  <a:prstClr val="black"/>
                </a:solidFill>
              </a:rPr>
              <a:t>Ishito</a:t>
            </a:r>
            <a:r>
              <a:rPr kumimoji="0" lang="en-US" altLang="ja-JP" sz="2400" b="0" baseline="30000" dirty="0" smtClean="0">
                <a:solidFill>
                  <a:prstClr val="black"/>
                </a:solidFill>
              </a:rPr>
              <a:t>2</a:t>
            </a:r>
            <a:r>
              <a:rPr kumimoji="0" lang="en-US" altLang="ja-JP" sz="2400" b="0" dirty="0">
                <a:solidFill>
                  <a:prstClr val="black"/>
                </a:solidFill>
              </a:rPr>
              <a:t>, Yoshifumi </a:t>
            </a:r>
            <a:r>
              <a:rPr kumimoji="0" lang="en-US" altLang="ja-JP" sz="2400" b="0" dirty="0" smtClean="0">
                <a:solidFill>
                  <a:prstClr val="black"/>
                </a:solidFill>
              </a:rPr>
              <a:t>Maegawa</a:t>
            </a:r>
            <a:r>
              <a:rPr kumimoji="0" lang="en-US" altLang="ja-JP" sz="2400" b="0" baseline="30000" dirty="0" smtClean="0">
                <a:solidFill>
                  <a:prstClr val="black"/>
                </a:solidFill>
              </a:rPr>
              <a:t>4,5</a:t>
            </a:r>
            <a:r>
              <a:rPr kumimoji="0" lang="en-US" altLang="ja-JP" sz="2400" b="0" dirty="0" smtClean="0">
                <a:solidFill>
                  <a:prstClr val="black"/>
                </a:solidFill>
              </a:rPr>
              <a:t>, </a:t>
            </a:r>
          </a:p>
          <a:p>
            <a:pPr marL="0" indent="0" fontAlgn="auto">
              <a:lnSpc>
                <a:spcPts val="2200"/>
              </a:lnSpc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400" b="0" dirty="0" smtClean="0">
                <a:solidFill>
                  <a:prstClr val="black"/>
                </a:solidFill>
              </a:rPr>
              <a:t>Shinji Inagaki</a:t>
            </a:r>
            <a:r>
              <a:rPr kumimoji="0" lang="en-US" altLang="ja-JP" sz="2400" b="0" baseline="30000" dirty="0" smtClean="0">
                <a:solidFill>
                  <a:prstClr val="black"/>
                </a:solidFill>
              </a:rPr>
              <a:t>4,5</a:t>
            </a:r>
            <a:r>
              <a:rPr kumimoji="0" lang="en-US" altLang="ja-JP" sz="2400" b="0" dirty="0" smtClean="0">
                <a:solidFill>
                  <a:prstClr val="black"/>
                </a:solidFill>
              </a:rPr>
              <a:t> and </a:t>
            </a:r>
            <a:r>
              <a:rPr kumimoji="0" lang="en-US" altLang="ja-JP" sz="2400" b="0" dirty="0">
                <a:solidFill>
                  <a:prstClr val="black"/>
                </a:solidFill>
              </a:rPr>
              <a:t>Atsushi </a:t>
            </a:r>
            <a:r>
              <a:rPr kumimoji="0" lang="en-US" altLang="ja-JP" sz="2400" b="0" dirty="0" smtClean="0">
                <a:solidFill>
                  <a:prstClr val="black"/>
                </a:solidFill>
              </a:rPr>
              <a:t>Fukuoka</a:t>
            </a:r>
            <a:r>
              <a:rPr kumimoji="0" lang="en-US" altLang="ja-JP" sz="2400" b="0" baseline="30000" dirty="0" smtClean="0">
                <a:solidFill>
                  <a:prstClr val="black"/>
                </a:solidFill>
              </a:rPr>
              <a:t>2,3</a:t>
            </a:r>
            <a:endParaRPr kumimoji="0" lang="ja-JP" altLang="ja-JP" sz="2400" b="0" dirty="0">
              <a:solidFill>
                <a:prstClr val="black"/>
              </a:solidFill>
            </a:endParaRPr>
          </a:p>
          <a:p>
            <a:pPr marL="0" indent="0" fontAlgn="auto" latinLnBrk="1"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000" b="0" i="1" baseline="30000" dirty="0" smtClean="0">
                <a:solidFill>
                  <a:prstClr val="black"/>
                </a:solidFill>
              </a:rPr>
              <a:t>1</a:t>
            </a:r>
            <a:r>
              <a:rPr kumimoji="0" lang="en-US" altLang="ja-JP" sz="2000" b="0" dirty="0" smtClean="0">
                <a:solidFill>
                  <a:prstClr val="black"/>
                </a:solidFill>
              </a:rPr>
              <a:t> </a:t>
            </a:r>
            <a:r>
              <a:rPr kumimoji="0" lang="en-US" altLang="ja-JP" sz="2000" b="0" i="1" dirty="0">
                <a:solidFill>
                  <a:prstClr val="black"/>
                </a:solidFill>
              </a:rPr>
              <a:t>School of Engineering, Tokyo University of </a:t>
            </a:r>
            <a:r>
              <a:rPr kumimoji="0" lang="en-US" altLang="ja-JP" sz="2000" b="0" i="1" dirty="0" smtClean="0">
                <a:solidFill>
                  <a:prstClr val="black"/>
                </a:solidFill>
              </a:rPr>
              <a:t>Technology</a:t>
            </a:r>
            <a:endParaRPr kumimoji="0" lang="ja-JP" altLang="ja-JP" sz="2000" b="0" dirty="0">
              <a:solidFill>
                <a:prstClr val="black"/>
              </a:solidFill>
            </a:endParaRPr>
          </a:p>
          <a:p>
            <a:pPr marL="0" indent="0" fontAlgn="auto" latinLnBrk="1"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000" b="0" i="1" baseline="30000" dirty="0">
                <a:solidFill>
                  <a:prstClr val="black"/>
                </a:solidFill>
              </a:rPr>
              <a:t>2</a:t>
            </a:r>
            <a:r>
              <a:rPr kumimoji="0" lang="en-US" altLang="ja-JP" sz="2000" b="0" dirty="0">
                <a:solidFill>
                  <a:prstClr val="black"/>
                </a:solidFill>
              </a:rPr>
              <a:t> </a:t>
            </a:r>
            <a:r>
              <a:rPr kumimoji="0" lang="en-US" altLang="ja-JP" sz="2000" b="0" i="1" dirty="0">
                <a:solidFill>
                  <a:prstClr val="black"/>
                </a:solidFill>
              </a:rPr>
              <a:t>Catalysis Research Center, Hokkaido </a:t>
            </a:r>
            <a:r>
              <a:rPr kumimoji="0" lang="en-US" altLang="ja-JP" sz="2000" b="0" i="1" dirty="0" smtClean="0">
                <a:solidFill>
                  <a:prstClr val="black"/>
                </a:solidFill>
              </a:rPr>
              <a:t>University</a:t>
            </a:r>
          </a:p>
          <a:p>
            <a:pPr marL="0" indent="0" fontAlgn="auto" latinLnBrk="1"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000" b="0" i="1" baseline="30000" dirty="0" smtClean="0">
                <a:solidFill>
                  <a:prstClr val="black"/>
                </a:solidFill>
              </a:rPr>
              <a:t>3 </a:t>
            </a:r>
            <a:r>
              <a:rPr kumimoji="0" lang="en-US" altLang="ja-JP" sz="2000" b="0" i="1" dirty="0">
                <a:solidFill>
                  <a:prstClr val="black"/>
                </a:solidFill>
              </a:rPr>
              <a:t>Graduate School of Chemical Sciences and Engineering, Hokkaido </a:t>
            </a:r>
            <a:r>
              <a:rPr kumimoji="0" lang="en-US" altLang="ja-JP" sz="2000" b="0" i="1" dirty="0" smtClean="0">
                <a:solidFill>
                  <a:prstClr val="black"/>
                </a:solidFill>
              </a:rPr>
              <a:t>University</a:t>
            </a:r>
          </a:p>
          <a:p>
            <a:pPr marL="0" indent="0" fontAlgn="auto" latinLnBrk="1"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000" b="0" i="1" baseline="30000" dirty="0" smtClean="0">
                <a:solidFill>
                  <a:prstClr val="black"/>
                </a:solidFill>
              </a:rPr>
              <a:t>4 </a:t>
            </a:r>
            <a:r>
              <a:rPr kumimoji="0" lang="en-US" altLang="ja-JP" sz="2000" b="0" i="1" dirty="0" smtClean="0">
                <a:solidFill>
                  <a:prstClr val="black"/>
                </a:solidFill>
              </a:rPr>
              <a:t>JST/ACT-C</a:t>
            </a:r>
            <a:endParaRPr kumimoji="0" lang="ja-JP" altLang="ja-JP" sz="2000" b="0" dirty="0">
              <a:solidFill>
                <a:prstClr val="black"/>
              </a:solidFill>
            </a:endParaRPr>
          </a:p>
          <a:p>
            <a:pPr marL="0" indent="0" fontAlgn="auto" latinLnBrk="1">
              <a:spcAft>
                <a:spcPts val="0"/>
              </a:spcAft>
              <a:buFont typeface="Arial" pitchFamily="34" charset="0"/>
              <a:buNone/>
            </a:pPr>
            <a:r>
              <a:rPr kumimoji="0" lang="en-US" altLang="ja-JP" sz="2000" b="0" i="1" baseline="30000" dirty="0">
                <a:solidFill>
                  <a:prstClr val="black"/>
                </a:solidFill>
              </a:rPr>
              <a:t>5 </a:t>
            </a:r>
            <a:r>
              <a:rPr kumimoji="0" lang="en-US" altLang="ja-JP" sz="2000" b="0" i="1" dirty="0">
                <a:solidFill>
                  <a:prstClr val="black"/>
                </a:solidFill>
              </a:rPr>
              <a:t>Toyota Central R&amp;D Labs. Inc</a:t>
            </a:r>
            <a:r>
              <a:rPr kumimoji="0" lang="en-US" altLang="ja-JP" sz="2000" b="0" i="1" dirty="0" smtClean="0">
                <a:solidFill>
                  <a:prstClr val="black"/>
                </a:solidFill>
              </a:rPr>
              <a:t>.</a:t>
            </a:r>
            <a:endParaRPr kumimoji="0" lang="ja-JP" altLang="ja-JP" sz="2000" b="0" dirty="0">
              <a:solidFill>
                <a:prstClr val="black"/>
              </a:solidFill>
            </a:endParaRPr>
          </a:p>
          <a:p>
            <a:pPr marL="0" indent="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kumimoji="0" lang="en-US" altLang="ja-JP" sz="2000" b="0" dirty="0" smtClean="0">
              <a:solidFill>
                <a:prstClr val="black"/>
              </a:solidFill>
            </a:endParaRPr>
          </a:p>
          <a:p>
            <a:pPr marL="0" indent="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en-US" altLang="ja-JP" sz="2400" b="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8914" name="Group 2"/>
          <p:cNvGrpSpPr>
            <a:grpSpLocks/>
          </p:cNvGrpSpPr>
          <p:nvPr/>
        </p:nvGrpSpPr>
        <p:grpSpPr bwMode="auto">
          <a:xfrm>
            <a:off x="228600" y="822325"/>
            <a:ext cx="3429000" cy="2835275"/>
            <a:chOff x="144" y="518"/>
            <a:chExt cx="2160" cy="1786"/>
          </a:xfrm>
        </p:grpSpPr>
        <p:grpSp>
          <p:nvGrpSpPr>
            <p:cNvPr id="1318915" name="Group 3"/>
            <p:cNvGrpSpPr>
              <a:grpSpLocks/>
            </p:cNvGrpSpPr>
            <p:nvPr/>
          </p:nvGrpSpPr>
          <p:grpSpPr bwMode="auto">
            <a:xfrm>
              <a:off x="159" y="1715"/>
              <a:ext cx="1894" cy="589"/>
              <a:chOff x="502" y="1296"/>
              <a:chExt cx="1894" cy="589"/>
            </a:xfrm>
          </p:grpSpPr>
          <p:sp>
            <p:nvSpPr>
              <p:cNvPr id="1318916" name="Text Box 4"/>
              <p:cNvSpPr txBox="1">
                <a:spLocks noChangeArrowheads="1"/>
              </p:cNvSpPr>
              <p:nvPr/>
            </p:nvSpPr>
            <p:spPr bwMode="auto">
              <a:xfrm>
                <a:off x="502" y="1296"/>
                <a:ext cx="18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>
                    <a:solidFill>
                      <a:schemeClr val="accent2"/>
                    </a:solidFill>
                    <a:latin typeface="Helvetica" charset="0"/>
                  </a:rPr>
                  <a:t>Homogeneous Catalyst</a:t>
                </a:r>
                <a:endParaRPr lang="en-US" altLang="ja-JP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18917" name="Text Box 5"/>
              <p:cNvSpPr txBox="1">
                <a:spLocks noChangeArrowheads="1"/>
              </p:cNvSpPr>
              <p:nvPr/>
            </p:nvSpPr>
            <p:spPr bwMode="auto">
              <a:xfrm>
                <a:off x="864" y="1488"/>
                <a:ext cx="984" cy="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ja-JP" sz="1600">
                    <a:solidFill>
                      <a:schemeClr val="accent2"/>
                    </a:solidFill>
                    <a:latin typeface="Helvetica" charset="0"/>
                  </a:rPr>
                  <a:t>· Designability</a:t>
                </a:r>
              </a:p>
              <a:p>
                <a:pPr algn="l"/>
                <a:r>
                  <a:rPr lang="en-US" altLang="ja-JP" sz="1600">
                    <a:solidFill>
                      <a:schemeClr val="accent2"/>
                    </a:solidFill>
                    <a:latin typeface="Helvetica" charset="0"/>
                  </a:rPr>
                  <a:t>· Diversity</a:t>
                </a:r>
                <a:endParaRPr lang="en-US" altLang="ja-JP" sz="1400" b="0">
                  <a:solidFill>
                    <a:schemeClr val="accent2"/>
                  </a:solidFill>
                  <a:latin typeface="Helvetica" charset="0"/>
                </a:endParaRPr>
              </a:p>
            </p:txBody>
          </p:sp>
        </p:grpSp>
        <p:pic>
          <p:nvPicPr>
            <p:cNvPr id="131891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18"/>
              <a:ext cx="2160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18919" name="Group 7"/>
          <p:cNvGrpSpPr>
            <a:grpSpLocks/>
          </p:cNvGrpSpPr>
          <p:nvPr/>
        </p:nvGrpSpPr>
        <p:grpSpPr bwMode="auto">
          <a:xfrm>
            <a:off x="298450" y="3962400"/>
            <a:ext cx="3217863" cy="2522538"/>
            <a:chOff x="188" y="2491"/>
            <a:chExt cx="2027" cy="1589"/>
          </a:xfrm>
        </p:grpSpPr>
        <p:sp>
          <p:nvSpPr>
            <p:cNvPr id="1318920" name="Text Box 8"/>
            <p:cNvSpPr txBox="1">
              <a:spLocks noChangeArrowheads="1"/>
            </p:cNvSpPr>
            <p:nvPr/>
          </p:nvSpPr>
          <p:spPr bwMode="auto">
            <a:xfrm>
              <a:off x="188" y="3830"/>
              <a:ext cx="20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ja-JP" sz="2000">
                  <a:solidFill>
                    <a:schemeClr val="accent2"/>
                  </a:solidFill>
                  <a:latin typeface="Helvetica" charset="0"/>
                </a:rPr>
                <a:t>Solid-Supported Catalyst</a:t>
              </a:r>
              <a:endParaRPr lang="en-US" altLang="ja-JP" b="0">
                <a:solidFill>
                  <a:schemeClr val="accent2"/>
                </a:solidFill>
              </a:endParaRPr>
            </a:p>
          </p:txBody>
        </p:sp>
        <p:pic>
          <p:nvPicPr>
            <p:cNvPr id="131892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491"/>
              <a:ext cx="1920" cy="1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18922" name="Text Box 10"/>
          <p:cNvSpPr txBox="1">
            <a:spLocks noChangeArrowheads="1"/>
          </p:cNvSpPr>
          <p:nvPr/>
        </p:nvSpPr>
        <p:spPr bwMode="auto">
          <a:xfrm>
            <a:off x="696913" y="0"/>
            <a:ext cx="738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>
                <a:solidFill>
                  <a:schemeClr val="tx2"/>
                </a:solidFill>
                <a:latin typeface="Helvetica" charset="0"/>
              </a:rPr>
              <a:t>Formal Classification of Metal-Involving Catalyst  </a:t>
            </a:r>
            <a:endParaRPr lang="en-US" altLang="ja-JP">
              <a:solidFill>
                <a:schemeClr val="tx2"/>
              </a:solidFill>
            </a:endParaRPr>
          </a:p>
        </p:txBody>
      </p:sp>
      <p:grpSp>
        <p:nvGrpSpPr>
          <p:cNvPr id="1318923" name="Group 11"/>
          <p:cNvGrpSpPr>
            <a:grpSpLocks/>
          </p:cNvGrpSpPr>
          <p:nvPr/>
        </p:nvGrpSpPr>
        <p:grpSpPr bwMode="auto">
          <a:xfrm>
            <a:off x="3810000" y="463550"/>
            <a:ext cx="5181600" cy="3270250"/>
            <a:chOff x="2400" y="292"/>
            <a:chExt cx="3264" cy="2060"/>
          </a:xfrm>
        </p:grpSpPr>
        <p:sp>
          <p:nvSpPr>
            <p:cNvPr id="1318924" name="Text Box 12"/>
            <p:cNvSpPr txBox="1">
              <a:spLocks noChangeArrowheads="1"/>
            </p:cNvSpPr>
            <p:nvPr/>
          </p:nvSpPr>
          <p:spPr bwMode="auto">
            <a:xfrm>
              <a:off x="3340" y="1728"/>
              <a:ext cx="19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ja-JP" sz="2000">
                  <a:solidFill>
                    <a:schemeClr val="accent2"/>
                  </a:solidFill>
                  <a:latin typeface="Helvetica" charset="0"/>
                </a:rPr>
                <a:t>Heterogeneous Catalyst</a:t>
              </a:r>
            </a:p>
          </p:txBody>
        </p:sp>
        <p:sp>
          <p:nvSpPr>
            <p:cNvPr id="1318925" name="Text Box 13"/>
            <p:cNvSpPr txBox="1">
              <a:spLocks noChangeArrowheads="1"/>
            </p:cNvSpPr>
            <p:nvPr/>
          </p:nvSpPr>
          <p:spPr bwMode="auto">
            <a:xfrm>
              <a:off x="3768" y="1924"/>
              <a:ext cx="1496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ja-JP" sz="1600">
                  <a:solidFill>
                    <a:schemeClr val="accent2"/>
                  </a:solidFill>
                  <a:latin typeface="Helvetica" charset="0"/>
                </a:rPr>
                <a:t>· Separation, Recovery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ja-JP" sz="1600">
                  <a:solidFill>
                    <a:schemeClr val="accent2"/>
                  </a:solidFill>
                  <a:latin typeface="Helvetica" charset="0"/>
                </a:rPr>
                <a:t>· Stability</a:t>
              </a:r>
              <a:endParaRPr lang="en-US" altLang="ja-JP" sz="1400" b="0">
                <a:solidFill>
                  <a:schemeClr val="accent2"/>
                </a:solidFill>
                <a:latin typeface="Helvetica" charset="0"/>
              </a:endParaRPr>
            </a:p>
          </p:txBody>
        </p:sp>
        <p:pic>
          <p:nvPicPr>
            <p:cNvPr id="1318926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92"/>
              <a:ext cx="3264" cy="1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18927" name="Rectangle 15"/>
          <p:cNvSpPr>
            <a:spLocks noChangeArrowheads="1"/>
          </p:cNvSpPr>
          <p:nvPr/>
        </p:nvSpPr>
        <p:spPr bwMode="auto">
          <a:xfrm>
            <a:off x="152400" y="3733800"/>
            <a:ext cx="3657600" cy="2971800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318928" name="Group 16"/>
          <p:cNvGrpSpPr>
            <a:grpSpLocks/>
          </p:cNvGrpSpPr>
          <p:nvPr/>
        </p:nvGrpSpPr>
        <p:grpSpPr bwMode="auto">
          <a:xfrm>
            <a:off x="4267200" y="3717925"/>
            <a:ext cx="4267200" cy="2836863"/>
            <a:chOff x="2688" y="2342"/>
            <a:chExt cx="2688" cy="1787"/>
          </a:xfrm>
        </p:grpSpPr>
        <p:grpSp>
          <p:nvGrpSpPr>
            <p:cNvPr id="1318929" name="Group 17"/>
            <p:cNvGrpSpPr>
              <a:grpSpLocks/>
            </p:cNvGrpSpPr>
            <p:nvPr/>
          </p:nvGrpSpPr>
          <p:grpSpPr bwMode="auto">
            <a:xfrm>
              <a:off x="2688" y="2342"/>
              <a:ext cx="2688" cy="1787"/>
              <a:chOff x="2688" y="2342"/>
              <a:chExt cx="2688" cy="1787"/>
            </a:xfrm>
          </p:grpSpPr>
          <p:sp>
            <p:nvSpPr>
              <p:cNvPr id="1318930" name="Rectangle 18"/>
              <p:cNvSpPr>
                <a:spLocks noChangeArrowheads="1"/>
              </p:cNvSpPr>
              <p:nvPr/>
            </p:nvSpPr>
            <p:spPr bwMode="auto">
              <a:xfrm>
                <a:off x="2688" y="2342"/>
                <a:ext cx="2688" cy="1670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 useBgFill="1">
            <p:nvSpPr>
              <p:cNvPr id="1318931" name="Text Box 19"/>
              <p:cNvSpPr txBox="1">
                <a:spLocks noChangeArrowheads="1"/>
              </p:cNvSpPr>
              <p:nvPr/>
            </p:nvSpPr>
            <p:spPr bwMode="auto">
              <a:xfrm>
                <a:off x="3299" y="3879"/>
                <a:ext cx="1583" cy="250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ja-JP" sz="2000">
                    <a:solidFill>
                      <a:schemeClr val="accent2"/>
                    </a:solidFill>
                    <a:latin typeface="Helvetica" charset="0"/>
                  </a:rPr>
                  <a:t>Monolayer Catalyst</a:t>
                </a:r>
              </a:p>
            </p:txBody>
          </p:sp>
        </p:grpSp>
        <p:pic>
          <p:nvPicPr>
            <p:cNvPr id="1318932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400"/>
              <a:ext cx="2304" cy="1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18933" name="Rectangle 21"/>
          <p:cNvSpPr>
            <a:spLocks noChangeArrowheads="1"/>
          </p:cNvSpPr>
          <p:nvPr/>
        </p:nvSpPr>
        <p:spPr bwMode="auto">
          <a:xfrm>
            <a:off x="0" y="457200"/>
            <a:ext cx="8915400" cy="3276600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318934" name="Group 22"/>
          <p:cNvGrpSpPr>
            <a:grpSpLocks/>
          </p:cNvGrpSpPr>
          <p:nvPr/>
        </p:nvGrpSpPr>
        <p:grpSpPr bwMode="auto">
          <a:xfrm>
            <a:off x="228600" y="3886200"/>
            <a:ext cx="4267200" cy="2667000"/>
            <a:chOff x="144" y="2448"/>
            <a:chExt cx="2688" cy="1680"/>
          </a:xfrm>
        </p:grpSpPr>
        <p:sp>
          <p:nvSpPr>
            <p:cNvPr id="1318935" name="Rectangle 23"/>
            <p:cNvSpPr>
              <a:spLocks noChangeArrowheads="1"/>
            </p:cNvSpPr>
            <p:nvPr/>
          </p:nvSpPr>
          <p:spPr bwMode="auto">
            <a:xfrm>
              <a:off x="144" y="2448"/>
              <a:ext cx="2256" cy="1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318936" name="Group 24"/>
            <p:cNvGrpSpPr>
              <a:grpSpLocks/>
            </p:cNvGrpSpPr>
            <p:nvPr/>
          </p:nvGrpSpPr>
          <p:grpSpPr bwMode="auto">
            <a:xfrm>
              <a:off x="144" y="2448"/>
              <a:ext cx="2688" cy="1680"/>
              <a:chOff x="144" y="2448"/>
              <a:chExt cx="2688" cy="1680"/>
            </a:xfrm>
          </p:grpSpPr>
          <p:pic>
            <p:nvPicPr>
              <p:cNvPr id="1318937" name="Picture 2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2448"/>
                <a:ext cx="2256" cy="1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18938" name="AutoShape 26"/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336" cy="192"/>
              </a:xfrm>
              <a:prstGeom prst="leftArrow">
                <a:avLst>
                  <a:gd name="adj1" fmla="val 50000"/>
                  <a:gd name="adj2" fmla="val 43750"/>
                </a:avLst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8939" name="Text Box 27"/>
              <p:cNvSpPr txBox="1">
                <a:spLocks noChangeArrowheads="1"/>
              </p:cNvSpPr>
              <p:nvPr/>
            </p:nvSpPr>
            <p:spPr bwMode="auto">
              <a:xfrm>
                <a:off x="264" y="3840"/>
                <a:ext cx="214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DF5F8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ja-JP" sz="2000">
                    <a:solidFill>
                      <a:srgbClr val="FF8000"/>
                    </a:solidFill>
                    <a:latin typeface="Helvetica" charset="0"/>
                  </a:rPr>
                  <a:t>Mixed-Monolayer Catalyst</a:t>
                </a:r>
                <a:r>
                  <a:rPr lang="en-US" altLang="ja-JP">
                    <a:solidFill>
                      <a:schemeClr val="tx2"/>
                    </a:solidFill>
                    <a:latin typeface="Helvetica" charset="0"/>
                  </a:rPr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8927" grpId="0" animBg="1"/>
      <p:bldP spid="13189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96552" y="260648"/>
            <a:ext cx="98226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ja-JP" sz="2800" b="1" dirty="0" smtClean="0"/>
              <a:t>Fe-immobilized </a:t>
            </a:r>
            <a:r>
              <a:rPr lang="en-US" altLang="ja-JP" sz="2800" b="1" dirty="0"/>
              <a:t>Periodic Mesoporous </a:t>
            </a:r>
            <a:r>
              <a:rPr lang="en-US" altLang="ja-JP" sz="2800" b="1" dirty="0" err="1"/>
              <a:t>Organosilica</a:t>
            </a:r>
            <a:endParaRPr lang="en-US" altLang="ja-JP" sz="2800" b="1" dirty="0"/>
          </a:p>
          <a:p>
            <a:pPr algn="ctr">
              <a:lnSpc>
                <a:spcPts val="4000"/>
              </a:lnSpc>
            </a:pPr>
            <a:r>
              <a:rPr lang="en-US" altLang="ja-JP" sz="2800" b="1" dirty="0"/>
              <a:t>in Catalytic Synthesis of Amino Alcohols</a:t>
            </a:r>
          </a:p>
          <a:p>
            <a:pPr algn="ctr">
              <a:lnSpc>
                <a:spcPts val="4000"/>
              </a:lnSpc>
            </a:pPr>
            <a:endParaRPr lang="en-US" altLang="zh-CN" sz="28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2876" y="4714884"/>
            <a:ext cx="87154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2600" b="1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323528" y="1700808"/>
            <a:ext cx="9145016" cy="16365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None/>
            </a:pPr>
            <a:r>
              <a:rPr lang="en-US" altLang="ja-JP" sz="2400" dirty="0" err="1" smtClean="0"/>
              <a:t>Pushkar</a:t>
            </a:r>
            <a:r>
              <a:rPr lang="en-US" altLang="ja-JP" sz="2400" dirty="0" smtClean="0"/>
              <a:t> Shejwalker</a:t>
            </a:r>
            <a:r>
              <a:rPr lang="en-US" altLang="ja-JP" sz="2400" baseline="30000" dirty="0"/>
              <a:t>1,2</a:t>
            </a:r>
            <a:r>
              <a:rPr lang="en-US" altLang="ja-JP" sz="2400" dirty="0" smtClean="0"/>
              <a:t>, </a:t>
            </a:r>
            <a:r>
              <a:rPr lang="en-US" altLang="ja-JP" sz="2400" u="sng" dirty="0" smtClean="0"/>
              <a:t>Kenji Hara</a:t>
            </a:r>
            <a:r>
              <a:rPr lang="en-US" altLang="ja-JP" sz="2400" baseline="30000" dirty="0" smtClean="0"/>
              <a:t>1,2</a:t>
            </a:r>
            <a:r>
              <a:rPr lang="en-US" altLang="ja-JP" sz="2400" dirty="0" smtClean="0"/>
              <a:t>*, Yoshifumi Maegawa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,</a:t>
            </a:r>
          </a:p>
          <a:p>
            <a:pPr marL="0" indent="0">
              <a:lnSpc>
                <a:spcPts val="2200"/>
              </a:lnSpc>
              <a:buNone/>
            </a:pPr>
            <a:r>
              <a:rPr lang="en-US" altLang="ja-JP" sz="2400" dirty="0" smtClean="0"/>
              <a:t>Shinji Inagaki</a:t>
            </a:r>
            <a:r>
              <a:rPr lang="en-US" altLang="ja-JP" sz="2400" baseline="30000" dirty="0" smtClean="0"/>
              <a:t>2,3</a:t>
            </a:r>
          </a:p>
          <a:p>
            <a:pPr marL="0" indent="0">
              <a:lnSpc>
                <a:spcPts val="2200"/>
              </a:lnSpc>
              <a:buNone/>
            </a:pPr>
            <a:endParaRPr lang="en-US" altLang="ja-JP" sz="2000" i="1" baseline="30000" dirty="0" smtClean="0"/>
          </a:p>
          <a:p>
            <a:pPr marL="0" indent="0">
              <a:lnSpc>
                <a:spcPts val="2200"/>
              </a:lnSpc>
              <a:buNone/>
            </a:pPr>
            <a:r>
              <a:rPr lang="en-US" altLang="ja-JP" sz="2000" i="1" baseline="30000" dirty="0" smtClean="0"/>
              <a:t>1</a:t>
            </a:r>
            <a:r>
              <a:rPr lang="en-US" altLang="ja-JP" sz="2000" dirty="0" smtClean="0"/>
              <a:t> </a:t>
            </a:r>
            <a:r>
              <a:rPr lang="en-US" altLang="ja-JP" sz="2000" i="1" dirty="0" smtClean="0"/>
              <a:t>Department od Applied Chemistry, School </a:t>
            </a:r>
            <a:r>
              <a:rPr lang="en-US" altLang="ja-JP" sz="2000" i="1" dirty="0"/>
              <a:t>of Engineering, </a:t>
            </a:r>
            <a:endParaRPr lang="en-US" altLang="ja-JP" sz="2000" i="1" dirty="0" smtClean="0"/>
          </a:p>
          <a:p>
            <a:pPr marL="0" indent="0">
              <a:lnSpc>
                <a:spcPts val="2200"/>
              </a:lnSpc>
              <a:buNone/>
            </a:pPr>
            <a:r>
              <a:rPr lang="en-US" altLang="ja-JP" sz="2000" i="1" dirty="0"/>
              <a:t> </a:t>
            </a:r>
            <a:r>
              <a:rPr lang="en-US" altLang="ja-JP" sz="2000" i="1" dirty="0" smtClean="0"/>
              <a:t> Tokyo </a:t>
            </a:r>
            <a:r>
              <a:rPr lang="en-US" altLang="ja-JP" sz="2000" i="1" dirty="0"/>
              <a:t>University of </a:t>
            </a:r>
            <a:r>
              <a:rPr lang="en-US" altLang="ja-JP" sz="2000" i="1" dirty="0" smtClean="0"/>
              <a:t>Technology</a:t>
            </a:r>
            <a:endParaRPr lang="ja-JP" altLang="ja-JP" sz="2000" dirty="0"/>
          </a:p>
          <a:p>
            <a:pPr marL="0" indent="0" latinLnBrk="1">
              <a:buNone/>
            </a:pPr>
            <a:r>
              <a:rPr lang="en-US" altLang="ja-JP" sz="2000" i="1" baseline="30000" dirty="0" smtClean="0"/>
              <a:t>2 </a:t>
            </a:r>
            <a:r>
              <a:rPr lang="en-US" altLang="ja-JP" sz="2000" i="1" dirty="0" smtClean="0"/>
              <a:t>JST/ACT-C</a:t>
            </a:r>
            <a:endParaRPr lang="ja-JP" altLang="ja-JP" sz="2000" dirty="0"/>
          </a:p>
          <a:p>
            <a:pPr marL="0" indent="0" latinLnBrk="1">
              <a:buNone/>
            </a:pPr>
            <a:r>
              <a:rPr lang="en-US" altLang="ja-JP" sz="2000" i="1" baseline="30000" dirty="0" smtClean="0"/>
              <a:t>3 </a:t>
            </a:r>
            <a:r>
              <a:rPr lang="en-US" altLang="ja-JP" sz="2000" i="1" dirty="0"/>
              <a:t>Toyota Central R&amp;D Labs. Inc</a:t>
            </a:r>
            <a:r>
              <a:rPr lang="en-US" altLang="ja-JP" sz="2000" i="1" dirty="0" smtClean="0"/>
              <a:t>.</a:t>
            </a:r>
            <a:endParaRPr lang="ja-JP" altLang="ja-JP" sz="2000" dirty="0"/>
          </a:p>
          <a:p>
            <a:pPr marL="0" lvl="0" indent="0">
              <a:lnSpc>
                <a:spcPts val="2200"/>
              </a:lnSpc>
              <a:spcBef>
                <a:spcPts val="0"/>
              </a:spcBef>
              <a:buNone/>
            </a:pPr>
            <a:endParaRPr lang="en-US" altLang="ja-JP" sz="2000" dirty="0" smtClean="0"/>
          </a:p>
          <a:p>
            <a:pPr marL="0" lvl="0" indent="0">
              <a:lnSpc>
                <a:spcPts val="2200"/>
              </a:lnSpc>
              <a:spcBef>
                <a:spcPts val="0"/>
              </a:spcBef>
              <a:buNone/>
            </a:pPr>
            <a:r>
              <a:rPr lang="en-US" altLang="ja-JP" sz="2000" dirty="0" smtClean="0"/>
              <a:t>*haraknj@stf.teu.ac.jp </a:t>
            </a:r>
            <a:endParaRPr lang="ja-JP" altLang="ja-JP" sz="2000" dirty="0"/>
          </a:p>
          <a:p>
            <a:pPr marL="0" indent="0">
              <a:lnSpc>
                <a:spcPts val="2200"/>
              </a:lnSpc>
              <a:buNone/>
            </a:pP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pic>
        <p:nvPicPr>
          <p:cNvPr id="14" name="Picture 32" descr="http://www.tytlabs.com/images/common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6159032" cy="121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516216" y="4797152"/>
            <a:ext cx="2376264" cy="1166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66057" name="Picture 105" descr="Tokyo University of Techn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6992"/>
            <a:ext cx="3805285" cy="82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7812360" y="4854478"/>
            <a:ext cx="2376264" cy="1166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66059" name="Picture 107" descr="平成２７年４月１日、科学技術振興機構は国立研究開発法人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2151"/>
            <a:ext cx="10309331" cy="23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8316416" y="3356992"/>
            <a:ext cx="2376264" cy="1166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308304" y="4206406"/>
            <a:ext cx="2376264" cy="1166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77" y="4653136"/>
            <a:ext cx="8673603" cy="21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Text Box 2"/>
          <p:cNvSpPr txBox="1">
            <a:spLocks noChangeArrowheads="1"/>
          </p:cNvSpPr>
          <p:nvPr/>
        </p:nvSpPr>
        <p:spPr bwMode="auto">
          <a:xfrm>
            <a:off x="169168" y="854839"/>
            <a:ext cx="973142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r>
              <a:rPr lang="en-US" altLang="ja-JP" b="0" dirty="0" smtClean="0">
                <a:solidFill>
                  <a:srgbClr val="FFFF00"/>
                </a:solidFill>
                <a:latin typeface="Osaka"/>
              </a:rPr>
              <a:t>Catalysis with High Density Molecular Monolayer</a:t>
            </a:r>
          </a:p>
          <a:p>
            <a:pPr algn="l"/>
            <a:r>
              <a:rPr lang="en-US" altLang="ja-JP" b="0" dirty="0" smtClean="0">
                <a:solidFill>
                  <a:srgbClr val="FFFF00"/>
                </a:solidFill>
                <a:latin typeface="Osaka"/>
              </a:rPr>
              <a:t>for Organic Transformation</a:t>
            </a:r>
            <a:endParaRPr lang="ja-JP" altLang="ja-JP" dirty="0">
              <a:solidFill>
                <a:srgbClr val="FFD4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endParaRPr lang="ja-JP" altLang="en-US" b="0" u="sng" dirty="0">
              <a:solidFill>
                <a:srgbClr val="FFFFFF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altLang="ja-JP" b="0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rPr>
              <a:t>Kenji </a:t>
            </a:r>
            <a:r>
              <a:rPr lang="en-US" altLang="ja-JP" b="0" dirty="0" smtClean="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rPr>
              <a:t>Hara</a:t>
            </a:r>
          </a:p>
          <a:p>
            <a:pPr algn="l"/>
            <a:endParaRPr lang="ja-JP" altLang="en-US" b="0" dirty="0">
              <a:solidFill>
                <a:srgbClr val="FFFFFF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altLang="ja-JP" sz="2000" b="0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rPr>
              <a:t>Department od Applied Chemistry</a:t>
            </a:r>
            <a:r>
              <a:rPr lang="en-US" altLang="ja-JP" sz="2000" b="0" dirty="0" smtClean="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rPr>
              <a:t>,</a:t>
            </a:r>
          </a:p>
          <a:p>
            <a:pPr algn="l"/>
            <a:r>
              <a:rPr lang="en-US" altLang="ja-JP" sz="2000" b="0" dirty="0" smtClean="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rPr>
              <a:t>School </a:t>
            </a:r>
            <a:r>
              <a:rPr lang="en-US" altLang="ja-JP" sz="2000" b="0" dirty="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rPr>
              <a:t>of Engineering, </a:t>
            </a:r>
          </a:p>
          <a:p>
            <a:pPr algn="l"/>
            <a:r>
              <a:rPr lang="en-US" altLang="ja-JP" sz="2000" b="0" dirty="0" smtClean="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rPr>
              <a:t>Tokyo University of Technology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 charset="0"/>
                <a:ea typeface="ＭＳ Ｐゴシック" charset="0"/>
                <a:cs typeface="ＭＳ Ｐゴシック" charset="0"/>
              </a:rPr>
              <a:t> </a:t>
            </a:r>
            <a:endParaRPr lang="ja-JP" altLang="en-US" sz="2000" dirty="0">
              <a:solidFill>
                <a:srgbClr val="FFFFFF"/>
              </a:solidFill>
              <a:latin typeface="ＭＳ Ｐゴシック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23" name="Rectangle 3"/>
          <p:cNvSpPr>
            <a:spLocks noChangeArrowheads="1"/>
          </p:cNvSpPr>
          <p:nvPr/>
        </p:nvSpPr>
        <p:spPr bwMode="auto">
          <a:xfrm>
            <a:off x="4659313" y="5664200"/>
            <a:ext cx="2417762" cy="14224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59313" y="5664200"/>
            <a:ext cx="2417762" cy="14224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4678362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 useBgFill="1">
        <p:nvSpPr>
          <p:cNvPr id="7" name="Rectangle 6"/>
          <p:cNvSpPr>
            <a:spLocks noChangeArrowheads="1"/>
          </p:cNvSpPr>
          <p:nvPr/>
        </p:nvSpPr>
        <p:spPr bwMode="auto">
          <a:xfrm>
            <a:off x="4211638" y="2205038"/>
            <a:ext cx="4932362" cy="8636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4716463" y="1989138"/>
          <a:ext cx="367188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188" name="CS ChemDraw Drawing" r:id="rId5" imgW="3672595" imgH="923173" progId="ChemDraw.Document.6.0">
                  <p:embed/>
                </p:oleObj>
              </mc:Choice>
              <mc:Fallback>
                <p:oleObj name="CS ChemDraw Drawing" r:id="rId5" imgW="3672595" imgH="92317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89138"/>
                        <a:ext cx="3671887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DF5F8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5815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/>
          <p:cNvSpPr>
            <a:spLocks noChangeArrowheads="1"/>
          </p:cNvSpPr>
          <p:nvPr/>
        </p:nvSpPr>
        <p:spPr bwMode="auto">
          <a:xfrm>
            <a:off x="304800" y="3741738"/>
            <a:ext cx="2286000" cy="76200"/>
          </a:xfrm>
          <a:prstGeom prst="rect">
            <a:avLst/>
          </a:prstGeom>
          <a:solidFill>
            <a:srgbClr val="D9D9E5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E6E6F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B9B9CF"/>
              </a:solidFill>
            </a:endParaRPr>
          </a:p>
        </p:txBody>
      </p:sp>
      <p:sp>
        <p:nvSpPr>
          <p:cNvPr id="1298435" name="Rectangle 3"/>
          <p:cNvSpPr>
            <a:spLocks noChangeArrowheads="1"/>
          </p:cNvSpPr>
          <p:nvPr/>
        </p:nvSpPr>
        <p:spPr bwMode="auto">
          <a:xfrm>
            <a:off x="3200400" y="3741738"/>
            <a:ext cx="2286000" cy="71437"/>
          </a:xfrm>
          <a:prstGeom prst="rect">
            <a:avLst/>
          </a:prstGeom>
          <a:solidFill>
            <a:srgbClr val="E1D0B5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E1D0B5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 sz="1600"/>
          </a:p>
        </p:txBody>
      </p:sp>
      <p:sp>
        <p:nvSpPr>
          <p:cNvPr id="1298436" name="Text Box 4"/>
          <p:cNvSpPr txBox="1">
            <a:spLocks noChangeArrowheads="1"/>
          </p:cNvSpPr>
          <p:nvPr/>
        </p:nvSpPr>
        <p:spPr bwMode="auto">
          <a:xfrm>
            <a:off x="685800" y="3894138"/>
            <a:ext cx="194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800">
                <a:solidFill>
                  <a:srgbClr val="FFFF00"/>
                </a:solidFill>
                <a:latin typeface="Helvetica" charset="0"/>
              </a:rPr>
              <a:t>LB film on glass</a:t>
            </a:r>
          </a:p>
        </p:txBody>
      </p:sp>
      <p:grpSp>
        <p:nvGrpSpPr>
          <p:cNvPr id="1298437" name="Group 5"/>
          <p:cNvGrpSpPr>
            <a:grpSpLocks/>
          </p:cNvGrpSpPr>
          <p:nvPr/>
        </p:nvGrpSpPr>
        <p:grpSpPr bwMode="auto">
          <a:xfrm>
            <a:off x="609600" y="4111625"/>
            <a:ext cx="8077200" cy="2365375"/>
            <a:chOff x="384" y="2686"/>
            <a:chExt cx="5088" cy="1490"/>
          </a:xfrm>
        </p:grpSpPr>
        <p:pic>
          <p:nvPicPr>
            <p:cNvPr id="129843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686"/>
              <a:ext cx="1413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9843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734"/>
              <a:ext cx="1488" cy="1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9844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830"/>
              <a:ext cx="1632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29844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849313"/>
            <a:ext cx="25781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9844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60538"/>
            <a:ext cx="243840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98443" name="Text Box 11"/>
          <p:cNvSpPr txBox="1">
            <a:spLocks noChangeArrowheads="1"/>
          </p:cNvSpPr>
          <p:nvPr/>
        </p:nvSpPr>
        <p:spPr bwMode="auto">
          <a:xfrm>
            <a:off x="2971800" y="3894138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800">
                <a:solidFill>
                  <a:srgbClr val="FFFF00"/>
                </a:solidFill>
                <a:latin typeface="Helvetica" charset="0"/>
              </a:rPr>
              <a:t>thiolate monolayer on Au</a:t>
            </a:r>
          </a:p>
        </p:txBody>
      </p:sp>
      <p:sp>
        <p:nvSpPr>
          <p:cNvPr id="1298444" name="Rectangle 12"/>
          <p:cNvSpPr>
            <a:spLocks noChangeArrowheads="1"/>
          </p:cNvSpPr>
          <p:nvPr/>
        </p:nvSpPr>
        <p:spPr bwMode="auto">
          <a:xfrm>
            <a:off x="6096000" y="3741738"/>
            <a:ext cx="2286000" cy="76200"/>
          </a:xfrm>
          <a:prstGeom prst="rect">
            <a:avLst/>
          </a:prstGeom>
          <a:solidFill>
            <a:srgbClr val="E6E6F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E6E6F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B9B9CF"/>
              </a:solidFill>
            </a:endParaRPr>
          </a:p>
        </p:txBody>
      </p:sp>
      <p:sp>
        <p:nvSpPr>
          <p:cNvPr id="1298445" name="Text Box 13"/>
          <p:cNvSpPr txBox="1">
            <a:spLocks noChangeArrowheads="1"/>
          </p:cNvSpPr>
          <p:nvPr/>
        </p:nvSpPr>
        <p:spPr bwMode="auto">
          <a:xfrm>
            <a:off x="6400800" y="3894138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ja-JP" sz="1800">
                <a:solidFill>
                  <a:srgbClr val="FFFF00"/>
                </a:solidFill>
                <a:latin typeface="Helvetica" charset="0"/>
              </a:rPr>
              <a:t>monolayer on SiO</a:t>
            </a:r>
            <a:r>
              <a:rPr lang="en-US" altLang="ja-JP" sz="1800" baseline="-25000">
                <a:solidFill>
                  <a:srgbClr val="FFFF00"/>
                </a:solidFill>
                <a:latin typeface="Helvetica" charset="0"/>
              </a:rPr>
              <a:t>2</a:t>
            </a:r>
            <a:endParaRPr lang="en-US" altLang="ja-JP" sz="1800">
              <a:solidFill>
                <a:srgbClr val="FFFF00"/>
              </a:solidFill>
              <a:latin typeface="Helvetica" charset="0"/>
            </a:endParaRPr>
          </a:p>
        </p:txBody>
      </p:sp>
      <p:pic>
        <p:nvPicPr>
          <p:cNvPr id="129844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531938"/>
            <a:ext cx="20716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98447" name="Rectangle 15"/>
          <p:cNvSpPr>
            <a:spLocks noChangeArrowheads="1"/>
          </p:cNvSpPr>
          <p:nvPr/>
        </p:nvSpPr>
        <p:spPr bwMode="auto">
          <a:xfrm>
            <a:off x="381000" y="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 Densely Packed Monolayer Catalysts on Flat Surface </a:t>
            </a:r>
          </a:p>
        </p:txBody>
      </p:sp>
      <p:sp>
        <p:nvSpPr>
          <p:cNvPr id="1298448" name="Rectangle 16"/>
          <p:cNvSpPr>
            <a:spLocks noChangeArrowheads="1"/>
          </p:cNvSpPr>
          <p:nvPr/>
        </p:nvSpPr>
        <p:spPr bwMode="auto">
          <a:xfrm>
            <a:off x="3622675" y="407988"/>
            <a:ext cx="436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Enhancement of catalyst turnover;</a:t>
            </a:r>
            <a:endParaRPr lang="en-US" altLang="ja-JP">
              <a:solidFill>
                <a:schemeClr val="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8449" name="Rectangle 17"/>
          <p:cNvSpPr>
            <a:spLocks noChangeArrowheads="1"/>
          </p:cNvSpPr>
          <p:nvPr/>
        </p:nvSpPr>
        <p:spPr bwMode="auto">
          <a:xfrm>
            <a:off x="3733800" y="762000"/>
            <a:ext cx="524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but not always due to their high densities.</a:t>
            </a:r>
            <a:endParaRPr lang="en-US" altLang="ja-JP">
              <a:solidFill>
                <a:schemeClr val="hlin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448" grpId="0"/>
      <p:bldP spid="12984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084168" y="3140968"/>
            <a:ext cx="2298617" cy="1317639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0096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-747464"/>
            <a:ext cx="4789488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9670" name="Rectangle 6"/>
          <p:cNvSpPr>
            <a:spLocks noChangeArrowheads="1"/>
          </p:cNvSpPr>
          <p:nvPr/>
        </p:nvSpPr>
        <p:spPr bwMode="auto">
          <a:xfrm>
            <a:off x="-36512" y="4232706"/>
            <a:ext cx="2423975" cy="62350"/>
          </a:xfrm>
          <a:prstGeom prst="rect">
            <a:avLst/>
          </a:prstGeom>
          <a:solidFill>
            <a:srgbClr val="E1FF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600000" lon="0" rev="0"/>
            </a:camera>
            <a:lightRig rig="legacyFlat3" dir="r"/>
          </a:scene3d>
          <a:sp3d extrusionH="1497000" prstMaterial="legacyMatte">
            <a:bevelT w="13500" h="13500" prst="angle"/>
            <a:bevelB w="13500" h="13500" prst="angle"/>
            <a:extrusionClr>
              <a:srgbClr val="E1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94FFFF"/>
              </a:solidFill>
            </a:endParaRPr>
          </a:p>
        </p:txBody>
      </p:sp>
      <p:pic>
        <p:nvPicPr>
          <p:cNvPr id="10096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7" y="548680"/>
            <a:ext cx="3203651" cy="367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065471" y="5639753"/>
            <a:ext cx="2298617" cy="1317639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2693818" cy="336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709864" y="1751321"/>
            <a:ext cx="2298617" cy="1317639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800000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 useBgFill="1">
        <p:nvSpPr>
          <p:cNvPr id="4" name="正方形/長方形 3"/>
          <p:cNvSpPr/>
          <p:nvPr/>
        </p:nvSpPr>
        <p:spPr bwMode="auto">
          <a:xfrm>
            <a:off x="5364088" y="-171400"/>
            <a:ext cx="4032448" cy="10081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kumimoji="0" lang="ja-JP" altLang="en-US" sz="300" b="0" i="1">
              <a:solidFill>
                <a:srgbClr val="FFFFFF"/>
              </a:solidFill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5936"/>
            <a:ext cx="2954288" cy="229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33"/>
          <p:cNvSpPr txBox="1">
            <a:spLocks noChangeArrowheads="1"/>
          </p:cNvSpPr>
          <p:nvPr/>
        </p:nvSpPr>
        <p:spPr bwMode="auto">
          <a:xfrm>
            <a:off x="5726360" y="5013176"/>
            <a:ext cx="3886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Chem. </a:t>
            </a: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Commun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2007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4280.</a:t>
            </a: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ja-JP" altLang="en-US" sz="2500" dirty="0" smtClean="0">
              <a:solidFill>
                <a:srgbClr val="FFFFFF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724128" y="5408806"/>
            <a:ext cx="2937710" cy="120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Chem. </a:t>
            </a: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Lett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2006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35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870.</a:t>
            </a:r>
          </a:p>
          <a:p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endParaRPr lang="ja-JP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3" name="Text Box 1033"/>
          <p:cNvSpPr txBox="1">
            <a:spLocks noChangeArrowheads="1"/>
          </p:cNvSpPr>
          <p:nvPr/>
        </p:nvSpPr>
        <p:spPr bwMode="auto">
          <a:xfrm>
            <a:off x="5724574" y="5835710"/>
            <a:ext cx="4464050" cy="148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Angew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 Chem. Int. Ed.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2008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</a:t>
            </a:r>
          </a:p>
          <a:p>
            <a:pPr>
              <a:defRPr/>
            </a:pP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47, 5627.</a:t>
            </a: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ja-JP" alt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15" name="Text Box 1033"/>
          <p:cNvSpPr txBox="1">
            <a:spLocks noChangeArrowheads="1"/>
          </p:cNvSpPr>
          <p:nvPr/>
        </p:nvSpPr>
        <p:spPr bwMode="auto">
          <a:xfrm>
            <a:off x="5580063" y="6453188"/>
            <a:ext cx="3886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Chem. </a:t>
            </a:r>
            <a:r>
              <a:rPr kumimoji="0" lang="en-US" altLang="ja-JP" sz="1800" b="0" i="1" dirty="0" err="1" smtClean="0">
                <a:solidFill>
                  <a:srgbClr val="FFFFFF"/>
                </a:solidFill>
                <a:latin typeface="Helvetica" charset="0"/>
              </a:rPr>
              <a:t>Commun</a:t>
            </a:r>
            <a:r>
              <a:rPr kumimoji="0" lang="en-US" altLang="ja-JP" sz="1800" b="0" i="1" dirty="0" smtClean="0">
                <a:solidFill>
                  <a:srgbClr val="FFFFFF"/>
                </a:solidFill>
                <a:latin typeface="Helvetica" charset="0"/>
              </a:rPr>
              <a:t>.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 </a:t>
            </a:r>
            <a:r>
              <a:rPr kumimoji="0" lang="en-US" altLang="ja-JP" sz="1800" dirty="0" smtClean="0">
                <a:solidFill>
                  <a:srgbClr val="FFFFFF"/>
                </a:solidFill>
                <a:latin typeface="Helvetica" charset="0"/>
              </a:rPr>
              <a:t>2014</a:t>
            </a:r>
            <a:r>
              <a:rPr kumimoji="0" lang="en-US" altLang="ja-JP" sz="1800" b="0" dirty="0" smtClean="0">
                <a:solidFill>
                  <a:srgbClr val="FFFFFF"/>
                </a:solidFill>
                <a:latin typeface="Helvetica" charset="0"/>
              </a:rPr>
              <a:t>, 50, 5046.</a:t>
            </a:r>
            <a:endParaRPr kumimoji="0" lang="en-US" altLang="ja-JP" sz="18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kumimoji="0" lang="en-US" altLang="ja-JP" sz="1300" b="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ja-JP" altLang="en-US" sz="25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3200400" y="2362200"/>
            <a:ext cx="2057400" cy="1295400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199998" lon="0" rev="0"/>
            </a:camera>
            <a:lightRig rig="legacyFlat2" dir="t"/>
          </a:scene3d>
          <a:sp3d extrusionH="365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624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06513"/>
            <a:ext cx="2209800" cy="166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44" name="Line 4"/>
          <p:cNvSpPr>
            <a:spLocks noChangeShapeType="1"/>
          </p:cNvSpPr>
          <p:nvPr/>
        </p:nvSpPr>
        <p:spPr bwMode="auto">
          <a:xfrm>
            <a:off x="2590800" y="2057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24645" name="Text Box 5"/>
          <p:cNvSpPr txBox="1">
            <a:spLocks noChangeArrowheads="1"/>
          </p:cNvSpPr>
          <p:nvPr/>
        </p:nvSpPr>
        <p:spPr bwMode="auto">
          <a:xfrm>
            <a:off x="5857875" y="1935163"/>
            <a:ext cx="3106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Self-Assembled Monolayer</a:t>
            </a:r>
          </a:p>
          <a:p>
            <a:r>
              <a:rPr lang="en-US" altLang="ja-JP" sz="1800">
                <a:solidFill>
                  <a:srgbClr val="FFFFFF"/>
                </a:solidFill>
                <a:latin typeface="Helvetica" charset="0"/>
              </a:rPr>
              <a:t>(SAM) </a:t>
            </a:r>
          </a:p>
        </p:txBody>
      </p:sp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228600" y="0"/>
            <a:ext cx="8618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dirty="0">
                <a:solidFill>
                  <a:srgbClr val="FFD400"/>
                </a:solidFill>
                <a:latin typeface="Helvetica" charset="0"/>
              </a:rPr>
              <a:t>Self-Assembled Monolayer of </a:t>
            </a:r>
            <a:r>
              <a:rPr lang="en-US" altLang="ja-JP" dirty="0" err="1">
                <a:solidFill>
                  <a:srgbClr val="FFD400"/>
                </a:solidFill>
                <a:latin typeface="Helvetica" charset="0"/>
              </a:rPr>
              <a:t>Alkanethiol</a:t>
            </a:r>
            <a:r>
              <a:rPr lang="en-US" altLang="ja-JP" dirty="0">
                <a:solidFill>
                  <a:srgbClr val="FFD400"/>
                </a:solidFill>
                <a:latin typeface="Helvetica" charset="0"/>
              </a:rPr>
              <a:t> on Gold Surface</a:t>
            </a:r>
          </a:p>
          <a:p>
            <a:endParaRPr lang="ja-JP" altLang="en-US" dirty="0">
              <a:solidFill>
                <a:srgbClr val="FFD400"/>
              </a:solidFill>
              <a:latin typeface="Helvetica" charset="0"/>
            </a:endParaRPr>
          </a:p>
        </p:txBody>
      </p:sp>
      <p:pic>
        <p:nvPicPr>
          <p:cNvPr id="6246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914400"/>
            <a:ext cx="179863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16"/>
          <p:cNvGrpSpPr>
            <a:grpSpLocks/>
          </p:cNvGrpSpPr>
          <p:nvPr/>
        </p:nvGrpSpPr>
        <p:grpSpPr bwMode="auto">
          <a:xfrm>
            <a:off x="685800" y="3505200"/>
            <a:ext cx="7391400" cy="3352800"/>
            <a:chOff x="144" y="528"/>
            <a:chExt cx="4656" cy="2112"/>
          </a:xfrm>
        </p:grpSpPr>
        <p:grpSp>
          <p:nvGrpSpPr>
            <p:cNvPr id="36" name="Group 17"/>
            <p:cNvGrpSpPr>
              <a:grpSpLocks/>
            </p:cNvGrpSpPr>
            <p:nvPr/>
          </p:nvGrpSpPr>
          <p:grpSpPr bwMode="auto">
            <a:xfrm>
              <a:off x="384" y="1824"/>
              <a:ext cx="4416" cy="816"/>
              <a:chOff x="384" y="1824"/>
              <a:chExt cx="4416" cy="816"/>
            </a:xfrm>
          </p:grpSpPr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1968" y="1824"/>
                <a:ext cx="1296" cy="816"/>
              </a:xfrm>
              <a:prstGeom prst="rect">
                <a:avLst/>
              </a:prstGeom>
              <a:gradFill rotWithShape="1">
                <a:gsLst>
                  <a:gs pos="0">
                    <a:srgbClr val="E7B603"/>
                  </a:gs>
                  <a:gs pos="100000">
                    <a:srgbClr val="CC7500"/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ObliqueTopRight">
                  <a:rot lat="16199998" lon="0" rev="0"/>
                </a:camera>
                <a:lightRig rig="legacyFlat2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E7B603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384" y="1824"/>
                <a:ext cx="1296" cy="816"/>
              </a:xfrm>
              <a:prstGeom prst="rect">
                <a:avLst/>
              </a:prstGeom>
              <a:gradFill rotWithShape="1">
                <a:gsLst>
                  <a:gs pos="0">
                    <a:srgbClr val="E7B603"/>
                  </a:gs>
                  <a:gs pos="100000">
                    <a:srgbClr val="CC7500"/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ObliqueTopRight">
                  <a:rot lat="16199998" lon="0" rev="0"/>
                </a:camera>
                <a:lightRig rig="legacyFlat2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E7B603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20"/>
              <p:cNvSpPr>
                <a:spLocks noChangeArrowheads="1"/>
              </p:cNvSpPr>
              <p:nvPr/>
            </p:nvSpPr>
            <p:spPr bwMode="auto">
              <a:xfrm>
                <a:off x="3504" y="1824"/>
                <a:ext cx="1296" cy="816"/>
              </a:xfrm>
              <a:prstGeom prst="rect">
                <a:avLst/>
              </a:prstGeom>
              <a:gradFill rotWithShape="1">
                <a:gsLst>
                  <a:gs pos="0">
                    <a:srgbClr val="E7B603"/>
                  </a:gs>
                  <a:gs pos="100000">
                    <a:srgbClr val="CC7500"/>
                  </a:gs>
                </a:gsLst>
                <a:lin ang="18900000" scaled="1"/>
              </a:gradFill>
              <a:ln>
                <a:noFill/>
              </a:ln>
              <a:effectLst/>
              <a:scene3d>
                <a:camera prst="legacyObliqueTopRight">
                  <a:rot lat="16199998" lon="0" rev="0"/>
                </a:camera>
                <a:lightRig rig="legacyFlat2" dir="t"/>
              </a:scene3d>
              <a:sp3d extrusionH="36500" prstMaterial="legacyMetal">
                <a:bevelT w="13500" h="13500" prst="angle"/>
                <a:bevelB w="13500" h="13500" prst="angle"/>
                <a:extrusionClr>
                  <a:srgbClr val="E7B603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ja-JP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7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28"/>
              <a:ext cx="4656" cy="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19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ChangeArrowheads="1"/>
          </p:cNvSpPr>
          <p:nvPr/>
        </p:nvSpPr>
        <p:spPr bwMode="auto">
          <a:xfrm>
            <a:off x="0" y="0"/>
            <a:ext cx="91440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Compact Phosphine</a:t>
            </a:r>
          </a:p>
          <a:p>
            <a:pPr>
              <a:spcBef>
                <a:spcPct val="30000"/>
              </a:spcBef>
            </a:pPr>
            <a:r>
              <a:rPr lang="en-US" altLang="ja-JP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—Key Molecule for Unique Catalysis in Monolayer—</a:t>
            </a:r>
          </a:p>
        </p:txBody>
      </p:sp>
      <p:sp>
        <p:nvSpPr>
          <p:cNvPr id="1181699" name="Text Box 3"/>
          <p:cNvSpPr txBox="1">
            <a:spLocks noChangeArrowheads="1"/>
          </p:cNvSpPr>
          <p:nvPr/>
        </p:nvSpPr>
        <p:spPr bwMode="auto">
          <a:xfrm>
            <a:off x="0" y="1692275"/>
            <a:ext cx="4265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>
                <a:solidFill>
                  <a:srgbClr val="FFFF00"/>
                </a:solidFill>
                <a:latin typeface="Helvetica" charset="0"/>
              </a:rPr>
              <a:t> Newly-Designed Phosphine</a:t>
            </a:r>
          </a:p>
          <a:p>
            <a:endParaRPr lang="ja-JP" altLang="en-US">
              <a:solidFill>
                <a:srgbClr val="FFFF00"/>
              </a:solidFill>
            </a:endParaRPr>
          </a:p>
        </p:txBody>
      </p:sp>
      <p:pic>
        <p:nvPicPr>
          <p:cNvPr id="1181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3505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1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894263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1702" name="Line 6"/>
          <p:cNvSpPr>
            <a:spLocks noChangeShapeType="1"/>
          </p:cNvSpPr>
          <p:nvPr/>
        </p:nvSpPr>
        <p:spPr bwMode="auto">
          <a:xfrm>
            <a:off x="6096000" y="1752600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81703" name="Text Box 7"/>
          <p:cNvSpPr txBox="1">
            <a:spLocks noChangeArrowheads="1"/>
          </p:cNvSpPr>
          <p:nvPr/>
        </p:nvSpPr>
        <p:spPr bwMode="auto">
          <a:xfrm>
            <a:off x="304800" y="6172200"/>
            <a:ext cx="30813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93" tIns="47896" rIns="95793" bIns="47896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100" b="0" i="1">
                <a:latin typeface="Arial" charset="0"/>
                <a:ea typeface="ＭＳ Ｐゴシック" charset="0"/>
                <a:cs typeface="ＭＳ Ｐゴシック" charset="0"/>
              </a:rPr>
              <a:t>Org. Lett.</a:t>
            </a:r>
            <a:r>
              <a:rPr lang="en-US" altLang="ja-JP" sz="2100" b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100">
                <a:latin typeface="Arial" charset="0"/>
                <a:ea typeface="ＭＳ Ｐゴシック" charset="0"/>
                <a:cs typeface="ＭＳ Ｐゴシック" charset="0"/>
              </a:rPr>
              <a:t>2003</a:t>
            </a:r>
            <a:r>
              <a:rPr lang="en-US" altLang="ja-JP" sz="2100" b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altLang="ja-JP" sz="2100" b="0" i="1"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lang="en-US" altLang="ja-JP" sz="2100" b="0">
                <a:latin typeface="Arial" charset="0"/>
                <a:ea typeface="ＭＳ Ｐゴシック" charset="0"/>
                <a:cs typeface="ＭＳ Ｐゴシック" charset="0"/>
              </a:rPr>
              <a:t>, 2671.</a:t>
            </a:r>
            <a:endParaRPr lang="en-US" altLang="ja-JP" sz="21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1704" name="Text Box 8"/>
          <p:cNvSpPr txBox="1">
            <a:spLocks noChangeArrowheads="1"/>
          </p:cNvSpPr>
          <p:nvPr/>
        </p:nvSpPr>
        <p:spPr bwMode="auto">
          <a:xfrm>
            <a:off x="6334125" y="6019800"/>
            <a:ext cx="2809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93" tIns="47896" rIns="95793" bIns="47896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ja-JP" sz="1600" b="0">
                <a:latin typeface="Helvetica" charset="0"/>
                <a:ea typeface="ＭＳ Ｐゴシック" charset="0"/>
                <a:cs typeface="ＭＳ Ｐゴシック" charset="0"/>
              </a:rPr>
              <a:t>Angelici</a:t>
            </a:r>
            <a:r>
              <a:rPr lang="en-US" altLang="ja-JP" sz="1600" b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1600" b="0" i="1">
                <a:latin typeface="Helvetica" charset="0"/>
                <a:ea typeface="ＭＳ Ｐゴシック" charset="0"/>
                <a:cs typeface="ＭＳ Ｐゴシック" charset="0"/>
              </a:rPr>
              <a:t>et al.</a:t>
            </a:r>
            <a:r>
              <a:rPr lang="ja-JP" sz="1600" b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ja-JP" sz="1600" b="0" i="1">
                <a:latin typeface="Helvetica" charset="0"/>
                <a:ea typeface="ＭＳ Ｐゴシック" charset="0"/>
                <a:cs typeface="ＭＳ Ｐゴシック" charset="0"/>
              </a:rPr>
              <a:t>Can. J. Chem.</a:t>
            </a:r>
            <a:r>
              <a:rPr lang="ja-JP" sz="1600" b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altLang="ja-JP" sz="1600" b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ja-JP" sz="1600">
                <a:latin typeface="Helvetica" charset="0"/>
                <a:ea typeface="ＭＳ Ｐゴシック" charset="0"/>
                <a:cs typeface="ＭＳ Ｐゴシック" charset="0"/>
              </a:rPr>
              <a:t>2001</a:t>
            </a:r>
            <a:r>
              <a:rPr lang="ja-JP" sz="1600" b="0">
                <a:latin typeface="Helvetica" charset="0"/>
                <a:ea typeface="ＭＳ Ｐゴシック" charset="0"/>
                <a:cs typeface="ＭＳ Ｐゴシック" charset="0"/>
              </a:rPr>
              <a:t>, </a:t>
            </a:r>
            <a:r>
              <a:rPr lang="ja-JP" sz="1600" b="0" i="1">
                <a:latin typeface="Helvetica" charset="0"/>
                <a:ea typeface="ＭＳ Ｐゴシック" charset="0"/>
                <a:cs typeface="ＭＳ Ｐゴシック" charset="0"/>
              </a:rPr>
              <a:t>79</a:t>
            </a:r>
            <a:r>
              <a:rPr lang="ja-JP" sz="1600" b="0">
                <a:latin typeface="Helvetica" charset="0"/>
                <a:ea typeface="ＭＳ Ｐゴシック" charset="0"/>
                <a:cs typeface="ＭＳ Ｐゴシック" charset="0"/>
              </a:rPr>
              <a:t>, 578.</a:t>
            </a:r>
            <a:endParaRPr lang="en-US" altLang="ja-JP" sz="2100" b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1705" name="Rectangle 9"/>
          <p:cNvSpPr>
            <a:spLocks noChangeArrowheads="1"/>
          </p:cNvSpPr>
          <p:nvPr/>
        </p:nvSpPr>
        <p:spPr bwMode="auto">
          <a:xfrm>
            <a:off x="6904038" y="5030788"/>
            <a:ext cx="1150937" cy="1150937"/>
          </a:xfrm>
          <a:prstGeom prst="rect">
            <a:avLst/>
          </a:prstGeom>
          <a:gradFill rotWithShape="1">
            <a:gsLst>
              <a:gs pos="0">
                <a:srgbClr val="E7B603"/>
              </a:gs>
              <a:gs pos="100000">
                <a:srgbClr val="CC7500"/>
              </a:gs>
            </a:gsLst>
            <a:lin ang="18900000" scaled="1"/>
          </a:gradFill>
          <a:ln>
            <a:noFill/>
          </a:ln>
          <a:effectLst/>
          <a:scene3d>
            <a:camera prst="legacyObliqueTopRight">
              <a:rot lat="16199998" lon="0" rev="0"/>
            </a:camera>
            <a:lightRig rig="legacyFlat2" dir="t"/>
          </a:scene3d>
          <a:sp3d extrusionH="11100" prstMaterial="legacyMetal">
            <a:bevelT w="13500" h="13500" prst="angle"/>
            <a:bevelB w="13500" h="13500" prst="angle"/>
            <a:extrusionClr>
              <a:srgbClr val="E7B60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181706" name="Rectangle 10"/>
          <p:cNvSpPr>
            <a:spLocks noChangeArrowheads="1"/>
          </p:cNvSpPr>
          <p:nvPr/>
        </p:nvSpPr>
        <p:spPr bwMode="auto">
          <a:xfrm>
            <a:off x="7207250" y="5486400"/>
            <a:ext cx="4270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5793" tIns="47896" rIns="95793" bIns="47896">
            <a:spAutoFit/>
          </a:bodyPr>
          <a:lstStyle/>
          <a:p>
            <a:pPr defTabSz="958850">
              <a:spcBef>
                <a:spcPct val="30000"/>
              </a:spcBef>
            </a:pPr>
            <a:r>
              <a:rPr lang="en-US" altLang="ja-JP" sz="1400" i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Au</a:t>
            </a:r>
            <a:endParaRPr lang="en-US" altLang="ja-JP" sz="18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817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863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17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3581400"/>
            <a:ext cx="8651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1709" name="Text Box 13"/>
          <p:cNvSpPr txBox="1">
            <a:spLocks noChangeArrowheads="1"/>
          </p:cNvSpPr>
          <p:nvPr/>
        </p:nvSpPr>
        <p:spPr bwMode="auto">
          <a:xfrm>
            <a:off x="6334125" y="2362200"/>
            <a:ext cx="2608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93" tIns="47896" rIns="95793" bIns="47896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ja-JP" altLang="ja-JP" sz="1600" b="0">
                <a:latin typeface="Helvetica" charset="0"/>
                <a:ea typeface="ＭＳ Ｐゴシック" charset="0"/>
                <a:cs typeface="ＭＳ Ｐゴシック" charset="0"/>
              </a:rPr>
              <a:t>Reported Metal-Phosphine</a:t>
            </a:r>
          </a:p>
          <a:p>
            <a:r>
              <a:rPr lang="ja-JP" altLang="ja-JP" sz="1600" b="0">
                <a:latin typeface="Helvetica" charset="0"/>
                <a:ea typeface="ＭＳ Ｐゴシック" charset="0"/>
                <a:cs typeface="ＭＳ Ｐゴシック" charset="0"/>
              </a:rPr>
              <a:t>Monolayer on Au surface</a:t>
            </a:r>
            <a:endParaRPr lang="en-US" altLang="ja-JP" sz="2100" b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ChangeArrowheads="1"/>
          </p:cNvSpPr>
          <p:nvPr/>
        </p:nvSpPr>
        <p:spPr bwMode="auto">
          <a:xfrm>
            <a:off x="1143000" y="838200"/>
            <a:ext cx="6934200" cy="15240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1347" name="Rectangle 3"/>
          <p:cNvSpPr>
            <a:spLocks noChangeArrowheads="1"/>
          </p:cNvSpPr>
          <p:nvPr/>
        </p:nvSpPr>
        <p:spPr bwMode="auto">
          <a:xfrm>
            <a:off x="6891338" y="3992563"/>
            <a:ext cx="16557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1348" name="AutoShape 4"/>
          <p:cNvSpPr>
            <a:spLocks noChangeArrowheads="1"/>
          </p:cNvSpPr>
          <p:nvPr/>
        </p:nvSpPr>
        <p:spPr bwMode="auto">
          <a:xfrm>
            <a:off x="3851275" y="2492375"/>
            <a:ext cx="3168650" cy="8651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1349" name="AutoShape 5"/>
          <p:cNvSpPr>
            <a:spLocks noChangeArrowheads="1"/>
          </p:cNvSpPr>
          <p:nvPr/>
        </p:nvSpPr>
        <p:spPr bwMode="auto">
          <a:xfrm>
            <a:off x="3863975" y="3198813"/>
            <a:ext cx="4668838" cy="7223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1350" name="AutoShape 6"/>
          <p:cNvSpPr>
            <a:spLocks noChangeArrowheads="1"/>
          </p:cNvSpPr>
          <p:nvPr/>
        </p:nvSpPr>
        <p:spPr bwMode="auto">
          <a:xfrm>
            <a:off x="107950" y="4352925"/>
            <a:ext cx="3168650" cy="172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1351" name="Rectangle 7"/>
          <p:cNvSpPr>
            <a:spLocks noChangeArrowheads="1"/>
          </p:cNvSpPr>
          <p:nvPr/>
        </p:nvSpPr>
        <p:spPr bwMode="auto">
          <a:xfrm>
            <a:off x="7180263" y="5124450"/>
            <a:ext cx="1150937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081352" name="Rectangle 8"/>
          <p:cNvSpPr>
            <a:spLocks noChangeArrowheads="1"/>
          </p:cNvSpPr>
          <p:nvPr/>
        </p:nvSpPr>
        <p:spPr bwMode="auto">
          <a:xfrm>
            <a:off x="228600" y="0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Catalytic Dehydrogenative Silylation of Alcohols</a:t>
            </a:r>
          </a:p>
        </p:txBody>
      </p:sp>
      <p:sp>
        <p:nvSpPr>
          <p:cNvPr id="1081353" name="Rectangle 9"/>
          <p:cNvSpPr>
            <a:spLocks noChangeArrowheads="1"/>
          </p:cNvSpPr>
          <p:nvPr/>
        </p:nvSpPr>
        <p:spPr bwMode="auto">
          <a:xfrm>
            <a:off x="3132138" y="892175"/>
            <a:ext cx="21605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1354" name="Rectangle 10"/>
          <p:cNvSpPr>
            <a:spLocks noChangeArrowheads="1"/>
          </p:cNvSpPr>
          <p:nvPr/>
        </p:nvSpPr>
        <p:spPr bwMode="auto">
          <a:xfrm>
            <a:off x="-26988" y="4006850"/>
            <a:ext cx="941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altLang="ja-JP" sz="1600" i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catalyst</a:t>
            </a:r>
            <a:endParaRPr lang="en-US" altLang="ja-JP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1355" name="Rectangle 11"/>
          <p:cNvSpPr>
            <a:spLocks noChangeArrowheads="1"/>
          </p:cNvSpPr>
          <p:nvPr/>
        </p:nvSpPr>
        <p:spPr bwMode="auto">
          <a:xfrm>
            <a:off x="5654675" y="5470525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600" b="0">
                <a:latin typeface="Helvetica" charset="0"/>
                <a:ea typeface="ＭＳ Ｐゴシック" charset="0"/>
                <a:cs typeface="ＭＳ Ｐゴシック" charset="0"/>
              </a:rPr>
              <a:t>TON = 4,100</a:t>
            </a:r>
            <a:r>
              <a:rPr lang="en-US" altLang="ja-JP" sz="1500" b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081356" name="Rectangle 12"/>
          <p:cNvSpPr>
            <a:spLocks noChangeArrowheads="1"/>
          </p:cNvSpPr>
          <p:nvPr/>
        </p:nvSpPr>
        <p:spPr bwMode="auto">
          <a:xfrm>
            <a:off x="7178675" y="5486400"/>
            <a:ext cx="1508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600" b="0">
                <a:latin typeface="Helvetica" charset="0"/>
                <a:ea typeface="ＭＳ Ｐゴシック" charset="0"/>
                <a:cs typeface="ＭＳ Ｐゴシック" charset="0"/>
              </a:rPr>
              <a:t>TON = 10,000</a:t>
            </a:r>
            <a:endParaRPr lang="en-US" altLang="ja-JP" sz="1500" b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1357" name="Rectangle 13"/>
          <p:cNvSpPr>
            <a:spLocks noChangeArrowheads="1"/>
          </p:cNvSpPr>
          <p:nvPr/>
        </p:nvSpPr>
        <p:spPr bwMode="auto">
          <a:xfrm>
            <a:off x="73755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81358" name="Rectangle 14"/>
          <p:cNvSpPr>
            <a:spLocks noChangeArrowheads="1"/>
          </p:cNvSpPr>
          <p:nvPr/>
        </p:nvSpPr>
        <p:spPr bwMode="auto">
          <a:xfrm>
            <a:off x="73755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81359" name="Text Box 15"/>
          <p:cNvSpPr txBox="1">
            <a:spLocks noChangeArrowheads="1"/>
          </p:cNvSpPr>
          <p:nvPr/>
        </p:nvSpPr>
        <p:spPr bwMode="auto">
          <a:xfrm>
            <a:off x="7178675" y="4191000"/>
            <a:ext cx="1327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ja-JP" sz="1400" b="0">
                <a:solidFill>
                  <a:srgbClr val="FFFFFF"/>
                </a:solidFill>
                <a:latin typeface="Arial" charset="0"/>
              </a:rPr>
              <a:t>[</a:t>
            </a:r>
            <a:r>
              <a:rPr kumimoji="0" lang="en-US" altLang="ja-JP" sz="1400">
                <a:solidFill>
                  <a:srgbClr val="FFA046"/>
                </a:solidFill>
                <a:latin typeface="Arial" charset="0"/>
              </a:rPr>
              <a:t>RhCl</a:t>
            </a:r>
            <a:r>
              <a:rPr kumimoji="0" lang="en-US" altLang="ja-JP" sz="1400" b="0">
                <a:solidFill>
                  <a:srgbClr val="FFFFFF"/>
                </a:solidFill>
                <a:latin typeface="Arial" charset="0"/>
              </a:rPr>
              <a:t>(C</a:t>
            </a:r>
            <a:r>
              <a:rPr kumimoji="0" lang="en-US" altLang="ja-JP" sz="1400" b="0" baseline="-25000">
                <a:solidFill>
                  <a:srgbClr val="FFFFFF"/>
                </a:solidFill>
                <a:latin typeface="Arial" charset="0"/>
              </a:rPr>
              <a:t>2</a:t>
            </a:r>
            <a:r>
              <a:rPr kumimoji="0" lang="en-US" altLang="ja-JP" sz="1400" b="0">
                <a:solidFill>
                  <a:srgbClr val="FFFFFF"/>
                </a:solidFill>
                <a:latin typeface="Arial" charset="0"/>
              </a:rPr>
              <a:t>H</a:t>
            </a:r>
            <a:r>
              <a:rPr kumimoji="0" lang="en-US" altLang="ja-JP" sz="1400" b="0" baseline="-25000">
                <a:solidFill>
                  <a:srgbClr val="FFFFFF"/>
                </a:solidFill>
                <a:latin typeface="Arial" charset="0"/>
              </a:rPr>
              <a:t>4</a:t>
            </a:r>
            <a:r>
              <a:rPr kumimoji="0" lang="en-US" altLang="ja-JP" sz="1400" b="0">
                <a:solidFill>
                  <a:srgbClr val="FFFFFF"/>
                </a:solidFill>
                <a:latin typeface="Arial" charset="0"/>
              </a:rPr>
              <a:t>)</a:t>
            </a:r>
            <a:r>
              <a:rPr kumimoji="0" lang="en-US" altLang="ja-JP" sz="1400" b="0" baseline="-25000">
                <a:solidFill>
                  <a:srgbClr val="FFFFFF"/>
                </a:solidFill>
                <a:latin typeface="Arial" charset="0"/>
              </a:rPr>
              <a:t>2</a:t>
            </a:r>
            <a:r>
              <a:rPr kumimoji="0" lang="en-US" altLang="ja-JP" sz="1400" b="0">
                <a:solidFill>
                  <a:srgbClr val="FFFFFF"/>
                </a:solidFill>
                <a:latin typeface="Arial" charset="0"/>
              </a:rPr>
              <a:t>]</a:t>
            </a:r>
            <a:r>
              <a:rPr kumimoji="0" lang="en-US" altLang="ja-JP" sz="1400" b="0" baseline="-25000">
                <a:solidFill>
                  <a:srgbClr val="FFFFFF"/>
                </a:solidFill>
                <a:latin typeface="Arial" charset="0"/>
              </a:rPr>
              <a:t>2</a:t>
            </a:r>
            <a:endParaRPr kumimoji="0" lang="en-US" altLang="ja-JP" sz="1400" b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081360" name="Group 16"/>
          <p:cNvGrpSpPr>
            <a:grpSpLocks/>
          </p:cNvGrpSpPr>
          <p:nvPr/>
        </p:nvGrpSpPr>
        <p:grpSpPr bwMode="auto">
          <a:xfrm>
            <a:off x="939800" y="2743200"/>
            <a:ext cx="2032000" cy="2895600"/>
            <a:chOff x="288" y="1872"/>
            <a:chExt cx="1280" cy="1824"/>
          </a:xfrm>
        </p:grpSpPr>
        <p:sp>
          <p:nvSpPr>
            <p:cNvPr id="1081361" name="Rectangle 17"/>
            <p:cNvSpPr>
              <a:spLocks noChangeArrowheads="1"/>
            </p:cNvSpPr>
            <p:nvPr/>
          </p:nvSpPr>
          <p:spPr bwMode="auto">
            <a:xfrm>
              <a:off x="288" y="2971"/>
              <a:ext cx="725" cy="725"/>
            </a:xfrm>
            <a:prstGeom prst="rect">
              <a:avLst/>
            </a:prstGeom>
            <a:gradFill rotWithShape="1">
              <a:gsLst>
                <a:gs pos="0">
                  <a:srgbClr val="E7B603"/>
                </a:gs>
                <a:gs pos="100000">
                  <a:srgbClr val="CC7500"/>
                </a:gs>
              </a:gsLst>
              <a:lin ang="18900000" scaled="1"/>
            </a:gradFill>
            <a:ln>
              <a:noFill/>
            </a:ln>
            <a:effectLst/>
            <a:scene3d>
              <a:camera prst="legacyObliqueTopRight">
                <a:rot lat="16199998" lon="0" rev="0"/>
              </a:camera>
              <a:lightRig rig="legacyFlat2" dir="t"/>
            </a:scene3d>
            <a:sp3d extrusionH="11100" prstMaterial="legacyMetal">
              <a:bevelT w="13500" h="13500" prst="angle"/>
              <a:bevelB w="13500" h="13500" prst="angle"/>
              <a:extrusionClr>
                <a:srgbClr val="E7B60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ja-JP" altLang="en-US"/>
            </a:p>
          </p:txBody>
        </p:sp>
        <p:sp>
          <p:nvSpPr>
            <p:cNvPr id="1081362" name="Rectangle 18"/>
            <p:cNvSpPr>
              <a:spLocks noChangeArrowheads="1"/>
            </p:cNvSpPr>
            <p:nvPr/>
          </p:nvSpPr>
          <p:spPr bwMode="auto">
            <a:xfrm>
              <a:off x="480" y="3312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ja-JP" sz="1400" i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Au</a:t>
              </a:r>
              <a:endParaRPr lang="en-US" altLang="ja-JP" sz="1800" i="1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81363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872"/>
              <a:ext cx="752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1364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872"/>
              <a:ext cx="752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DF5F8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8136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3200400"/>
            <a:ext cx="12906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1366" name="Rectangle 22"/>
          <p:cNvSpPr>
            <a:spLocks noChangeArrowheads="1"/>
          </p:cNvSpPr>
          <p:nvPr/>
        </p:nvSpPr>
        <p:spPr bwMode="auto">
          <a:xfrm>
            <a:off x="5562600" y="4953000"/>
            <a:ext cx="1116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500" b="0">
                <a:latin typeface="Arial" charset="0"/>
                <a:ea typeface="ＭＳ Ｐゴシック" charset="0"/>
                <a:cs typeface="ＭＳ Ｐゴシック" charset="0"/>
              </a:rPr>
              <a:t>(in CH</a:t>
            </a:r>
            <a:r>
              <a:rPr lang="en-US" altLang="ja-JP" sz="1500" b="0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altLang="ja-JP" sz="1500" b="0">
                <a:latin typeface="Arial" charset="0"/>
                <a:ea typeface="ＭＳ Ｐゴシック" charset="0"/>
                <a:cs typeface="ＭＳ Ｐゴシック" charset="0"/>
              </a:rPr>
              <a:t>Cl</a:t>
            </a:r>
            <a:r>
              <a:rPr lang="en-US" altLang="ja-JP" sz="1600" b="0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altLang="ja-JP" sz="1500" b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108136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6294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1368" name="Rectangle 24"/>
          <p:cNvSpPr>
            <a:spLocks noChangeArrowheads="1"/>
          </p:cNvSpPr>
          <p:nvPr/>
        </p:nvSpPr>
        <p:spPr bwMode="auto">
          <a:xfrm>
            <a:off x="4887913" y="6324600"/>
            <a:ext cx="4256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600" b="0">
                <a:latin typeface="Helvetica" charset="0"/>
                <a:ea typeface="ＭＳ Ｐゴシック" charset="0"/>
                <a:cs typeface="ＭＳ Ｐゴシック" charset="0"/>
              </a:rPr>
              <a:t>TON = catalyst turnover number per Rh atom</a:t>
            </a:r>
          </a:p>
        </p:txBody>
      </p:sp>
      <p:sp>
        <p:nvSpPr>
          <p:cNvPr id="1081369" name="Rectangle 25"/>
          <p:cNvSpPr>
            <a:spLocks noChangeArrowheads="1"/>
          </p:cNvSpPr>
          <p:nvPr/>
        </p:nvSpPr>
        <p:spPr bwMode="auto">
          <a:xfrm>
            <a:off x="1981200" y="5089525"/>
            <a:ext cx="1038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500" b="0">
                <a:latin typeface="Arial" charset="0"/>
                <a:ea typeface="ＭＳ Ｐゴシック" charset="0"/>
                <a:cs typeface="ＭＳ Ｐゴシック" charset="0"/>
              </a:rPr>
              <a:t>5 x 5 mm</a:t>
            </a:r>
            <a:r>
              <a:rPr lang="en-US" altLang="ja-JP" sz="1500" b="0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endParaRPr lang="en-US" altLang="ja-JP" sz="1500" b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8137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25146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1371" name="Rectangle 27"/>
          <p:cNvSpPr>
            <a:spLocks noChangeArrowheads="1"/>
          </p:cNvSpPr>
          <p:nvPr/>
        </p:nvSpPr>
        <p:spPr bwMode="auto">
          <a:xfrm>
            <a:off x="6324600" y="594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 sz="180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Deactivated</a:t>
            </a:r>
            <a:r>
              <a:rPr lang="ja-JP" altLang="en-US" sz="180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5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081372" name="Rectangle 28"/>
          <p:cNvSpPr>
            <a:spLocks noChangeArrowheads="1"/>
          </p:cNvSpPr>
          <p:nvPr/>
        </p:nvSpPr>
        <p:spPr bwMode="auto">
          <a:xfrm>
            <a:off x="3124200" y="5410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ja-JP" altLang="en-US" sz="180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Recyclable</a:t>
            </a:r>
            <a:r>
              <a:rPr lang="ja-JP" altLang="en-US" sz="180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50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081373" name="Line 29"/>
          <p:cNvSpPr>
            <a:spLocks noChangeShapeType="1"/>
          </p:cNvSpPr>
          <p:nvPr/>
        </p:nvSpPr>
        <p:spPr bwMode="auto">
          <a:xfrm>
            <a:off x="5410200" y="3048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81374" name="Text Box 30"/>
          <p:cNvSpPr txBox="1">
            <a:spLocks noChangeArrowheads="1"/>
          </p:cNvSpPr>
          <p:nvPr/>
        </p:nvSpPr>
        <p:spPr bwMode="auto">
          <a:xfrm>
            <a:off x="0" y="6019800"/>
            <a:ext cx="7086600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DF5F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93" tIns="47896" rIns="95793" bIns="47896" anchor="ctr">
            <a:spAutoFit/>
          </a:bodyPr>
          <a:lstStyle>
            <a:lvl1pPr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47783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958850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436688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1916113" algn="l" defTabSz="9588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3733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8305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2877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744913" defTabSz="9588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kumimoji="0" lang="en-US" altLang="ja-JP" sz="1800" b="0">
                <a:latin typeface="Helvetica" charset="0"/>
              </a:rPr>
              <a:t>K. Hara </a:t>
            </a:r>
            <a:r>
              <a:rPr kumimoji="0" lang="en-US" altLang="ja-JP" sz="1800" b="0" i="1">
                <a:latin typeface="Helvetica" charset="0"/>
              </a:rPr>
              <a:t>et al. Angew. Chem. Int. Ed.</a:t>
            </a:r>
            <a:r>
              <a:rPr kumimoji="0" lang="en-US" altLang="ja-JP" sz="1800" b="0">
                <a:latin typeface="Helvetica" charset="0"/>
              </a:rPr>
              <a:t> </a:t>
            </a:r>
            <a:r>
              <a:rPr kumimoji="0" lang="en-US" altLang="ja-JP" sz="1800" b="0" i="1">
                <a:latin typeface="Helvetica" charset="0"/>
              </a:rPr>
              <a:t>47</a:t>
            </a:r>
            <a:r>
              <a:rPr kumimoji="0" lang="en-US" altLang="ja-JP" sz="1800" b="0">
                <a:latin typeface="Helvetica" charset="0"/>
              </a:rPr>
              <a:t>, </a:t>
            </a:r>
            <a:r>
              <a:rPr kumimoji="0" lang="en-US" altLang="ja-JP" sz="1800">
                <a:latin typeface="Helvetica" charset="0"/>
              </a:rPr>
              <a:t>2008</a:t>
            </a:r>
            <a:r>
              <a:rPr kumimoji="0" lang="en-US" altLang="ja-JP" sz="1800" b="0">
                <a:latin typeface="Helvetica" charset="0"/>
              </a:rPr>
              <a:t>, 5627.</a:t>
            </a:r>
            <a:endParaRPr kumimoji="0" lang="en-US" altLang="ja-JP" sz="1800" b="0">
              <a:solidFill>
                <a:srgbClr val="000000"/>
              </a:solidFill>
              <a:latin typeface="Arial" charset="0"/>
            </a:endParaRPr>
          </a:p>
          <a:p>
            <a:endParaRPr kumimoji="0" lang="en-US" altLang="ja-JP" sz="1300" b="0">
              <a:solidFill>
                <a:srgbClr val="000000"/>
              </a:solidFill>
              <a:latin typeface="Arial" charset="0"/>
            </a:endParaRPr>
          </a:p>
          <a:p>
            <a:endParaRPr kumimoji="0" lang="en-US" altLang="ja-JP" sz="1300" b="0">
              <a:solidFill>
                <a:srgbClr val="000000"/>
              </a:solidFill>
              <a:latin typeface="Arial" charset="0"/>
            </a:endParaRPr>
          </a:p>
          <a:p>
            <a:endParaRPr lang="ja-JP" altLang="en-US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しいプレゼンテーション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DADADA"/>
      </a:accent4>
      <a:accent5>
        <a:srgbClr val="FFFFFF"/>
      </a:accent5>
      <a:accent6>
        <a:srgbClr val="2D2D8A"/>
      </a:accent6>
      <a:hlink>
        <a:srgbClr val="FFD400"/>
      </a:hlink>
      <a:folHlink>
        <a:srgbClr val="99CC00"/>
      </a:folHlink>
    </a:clrScheme>
    <a:fontScheme name="新しいプレゼンテーション">
      <a:majorFont>
        <a:latin typeface="Osaka"/>
        <a:ea typeface="Osaka"/>
        <a:cs typeface="Osaka"/>
      </a:majorFont>
      <a:minorFont>
        <a:latin typeface="Osak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DF5F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00" b="0" i="1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DF5F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00" b="0" i="1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新しいプレゼンテーション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DADADA"/>
      </a:accent4>
      <a:accent5>
        <a:srgbClr val="FFFFFF"/>
      </a:accent5>
      <a:accent6>
        <a:srgbClr val="2D2D8A"/>
      </a:accent6>
      <a:hlink>
        <a:srgbClr val="FFD400"/>
      </a:hlink>
      <a:folHlink>
        <a:srgbClr val="99CC00"/>
      </a:folHlink>
    </a:clrScheme>
    <a:fontScheme name="新しいプレゼンテーション">
      <a:majorFont>
        <a:latin typeface="Osaka"/>
        <a:ea typeface="Osaka"/>
        <a:cs typeface="Osaka"/>
      </a:majorFont>
      <a:minorFont>
        <a:latin typeface="Osak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DF5F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00" b="0" i="1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DF5F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00" b="0" i="1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新しいプレゼンテーション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DADADA"/>
      </a:accent4>
      <a:accent5>
        <a:srgbClr val="FFFFFF"/>
      </a:accent5>
      <a:accent6>
        <a:srgbClr val="2D2D8A"/>
      </a:accent6>
      <a:hlink>
        <a:srgbClr val="FFD400"/>
      </a:hlink>
      <a:folHlink>
        <a:srgbClr val="99CC00"/>
      </a:folHlink>
    </a:clrScheme>
    <a:fontScheme name="新しいプレゼンテーション">
      <a:majorFont>
        <a:latin typeface="Osaka"/>
        <a:ea typeface="Osaka"/>
        <a:cs typeface="Osaka"/>
      </a:majorFont>
      <a:minorFont>
        <a:latin typeface="Osak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DF5F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00" b="0" i="1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DF5F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00" b="0" i="1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新しいプレゼンテーション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DADADA"/>
      </a:accent4>
      <a:accent5>
        <a:srgbClr val="FFFFFF"/>
      </a:accent5>
      <a:accent6>
        <a:srgbClr val="2D2D8A"/>
      </a:accent6>
      <a:hlink>
        <a:srgbClr val="FFD400"/>
      </a:hlink>
      <a:folHlink>
        <a:srgbClr val="99CC00"/>
      </a:folHlink>
    </a:clrScheme>
    <a:fontScheme name="新しいプレゼンテーション">
      <a:majorFont>
        <a:latin typeface="Osaka"/>
        <a:ea typeface="Osaka"/>
        <a:cs typeface="Osaka"/>
      </a:majorFont>
      <a:minorFont>
        <a:latin typeface="Osak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DF5F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00" b="0" i="1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DF5F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00" b="0" i="1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新しいプレゼンテーション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DADADA"/>
      </a:accent4>
      <a:accent5>
        <a:srgbClr val="FFFFFF"/>
      </a:accent5>
      <a:accent6>
        <a:srgbClr val="2D2D8A"/>
      </a:accent6>
      <a:hlink>
        <a:srgbClr val="FFD400"/>
      </a:hlink>
      <a:folHlink>
        <a:srgbClr val="99CC00"/>
      </a:folHlink>
    </a:clrScheme>
    <a:fontScheme name="新しいプレゼンテーション">
      <a:majorFont>
        <a:latin typeface="Osaka"/>
        <a:ea typeface="Osaka"/>
        <a:cs typeface="Osaka"/>
      </a:majorFont>
      <a:minorFont>
        <a:latin typeface="Osak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DF5F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00" b="0" i="1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DF5F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300" b="0" i="1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Times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FFFFFF"/>
    </a:accent1>
    <a:accent2>
      <a:srgbClr val="333399"/>
    </a:accent2>
    <a:accent3>
      <a:srgbClr val="FFFFFF"/>
    </a:accent3>
    <a:accent4>
      <a:srgbClr val="DADADA"/>
    </a:accent4>
    <a:accent5>
      <a:srgbClr val="FFFFFF"/>
    </a:accent5>
    <a:accent6>
      <a:srgbClr val="2D2D8A"/>
    </a:accent6>
    <a:hlink>
      <a:srgbClr val="FFD400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80G-HD:Applications:Microsoft Office X:テンプレート:プレゼンテーション:デザイン:新しいプレゼンテーション</Template>
  <TotalTime>30473</TotalTime>
  <Words>1787</Words>
  <Application>Microsoft Office PowerPoint</Application>
  <PresentationFormat>画面に合わせる (4:3)</PresentationFormat>
  <Paragraphs>477</Paragraphs>
  <Slides>41</Slides>
  <Notes>34</Notes>
  <HiddenSlides>0</HiddenSlides>
  <MMClips>0</MMClips>
  <ScaleCrop>false</ScaleCrop>
  <HeadingPairs>
    <vt:vector size="6" baseType="variant">
      <vt:variant>
        <vt:lpstr>テーマ</vt:lpstr>
      </vt:variant>
      <vt:variant>
        <vt:i4>9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41</vt:i4>
      </vt:variant>
    </vt:vector>
  </HeadingPairs>
  <TitlesOfParts>
    <vt:vector size="52" baseType="lpstr">
      <vt:lpstr>新しいプレゼンテーション</vt:lpstr>
      <vt:lpstr>1_新しいプレゼンテーション</vt:lpstr>
      <vt:lpstr>2_Office 主题</vt:lpstr>
      <vt:lpstr>1_Office 主题</vt:lpstr>
      <vt:lpstr>Office テーマ</vt:lpstr>
      <vt:lpstr>Office 主题</vt:lpstr>
      <vt:lpstr>2_新しいプレゼンテーション</vt:lpstr>
      <vt:lpstr>3_新しいプレゼンテーション</vt:lpstr>
      <vt:lpstr>4_新しいプレゼンテーション</vt:lpstr>
      <vt:lpstr>CS ChemDraw Drawing</vt:lpstr>
      <vt:lpstr>Image</vt:lpstr>
      <vt:lpstr>PowerPoint プレゼンテーション</vt:lpstr>
      <vt:lpstr>PowerPoint プレゼンテーション</vt:lpstr>
      <vt:lpstr>Catalysts in Our Daily Life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原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原</dc:creator>
  <cp:lastModifiedBy>Hara</cp:lastModifiedBy>
  <cp:revision>76</cp:revision>
  <cp:lastPrinted>2007-06-22T00:06:44Z</cp:lastPrinted>
  <dcterms:created xsi:type="dcterms:W3CDTF">2010-12-17T16:44:11Z</dcterms:created>
  <dcterms:modified xsi:type="dcterms:W3CDTF">2017-03-03T07:15:04Z</dcterms:modified>
</cp:coreProperties>
</file>