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6"/>
  </p:notesMasterIdLst>
  <p:sldIdLst>
    <p:sldId id="381" r:id="rId2"/>
    <p:sldId id="388" r:id="rId3"/>
    <p:sldId id="380" r:id="rId4"/>
    <p:sldId id="382" r:id="rId5"/>
    <p:sldId id="308" r:id="rId6"/>
    <p:sldId id="335" r:id="rId7"/>
    <p:sldId id="401" r:id="rId8"/>
    <p:sldId id="400" r:id="rId9"/>
    <p:sldId id="384" r:id="rId10"/>
    <p:sldId id="313" r:id="rId11"/>
    <p:sldId id="339" r:id="rId12"/>
    <p:sldId id="324" r:id="rId13"/>
    <p:sldId id="316" r:id="rId14"/>
    <p:sldId id="385" r:id="rId15"/>
    <p:sldId id="391" r:id="rId16"/>
    <p:sldId id="390" r:id="rId17"/>
    <p:sldId id="398" r:id="rId18"/>
    <p:sldId id="393" r:id="rId19"/>
    <p:sldId id="394" r:id="rId20"/>
    <p:sldId id="395" r:id="rId21"/>
    <p:sldId id="396" r:id="rId22"/>
    <p:sldId id="399" r:id="rId23"/>
    <p:sldId id="386" r:id="rId24"/>
    <p:sldId id="365" r:id="rId25"/>
  </p:sldIdLst>
  <p:sldSz cx="9144000" cy="6858000" type="screen4x3"/>
  <p:notesSz cx="6834188" cy="99790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43">
          <p15:clr>
            <a:srgbClr val="A4A3A4"/>
          </p15:clr>
        </p15:guide>
        <p15:guide id="2" pos="215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99FF"/>
    <a:srgbClr val="33CCCC"/>
    <a:srgbClr val="FF0000"/>
    <a:srgbClr val="C0C0C0"/>
    <a:srgbClr val="292929"/>
    <a:srgbClr val="1C1C1C"/>
    <a:srgbClr val="111111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404" autoAdjust="0"/>
    <p:restoredTop sz="75924" autoAdjust="0"/>
  </p:normalViewPr>
  <p:slideViewPr>
    <p:cSldViewPr>
      <p:cViewPr varScale="1">
        <p:scale>
          <a:sx n="55" d="100"/>
          <a:sy n="55" d="100"/>
        </p:scale>
        <p:origin x="-1974" y="-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224" y="-86"/>
      </p:cViewPr>
      <p:guideLst>
        <p:guide orient="horz" pos="3143"/>
        <p:guide pos="215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170A3D6-AAAE-4C32-A7C0-B31E6D9282F8}" type="datetimeFigureOut">
              <a:rPr lang="zh-TW" altLang="en-US"/>
              <a:pPr>
                <a:defRPr/>
              </a:pPr>
              <a:t>2014/10/10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6B50F15-0BCD-49F9-BD70-129DC352917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9466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3419" y="4741770"/>
            <a:ext cx="5467350" cy="448882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564" tIns="45283" rIns="90564" bIns="45283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981401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3A06D-3BB2-4DBD-AB23-1900DA3002FB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77167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3A06D-3BB2-4DBD-AB23-1900DA3002FB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77167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3A06D-3BB2-4DBD-AB23-1900DA3002FB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77167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3A06D-3BB2-4DBD-AB23-1900DA3002FB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77167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594282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833B75C7-F79C-423A-B6AF-91677CB140DC}" type="slidenum">
              <a:rPr lang="zh-TW" altLang="en-US" sz="1200" smtClean="0"/>
              <a:pPr eaLnBrk="1" hangingPunct="1"/>
              <a:t>15</a:t>
            </a:fld>
            <a:endParaRPr lang="zh-TW" altLang="en-US" sz="1200" smtClean="0"/>
          </a:p>
        </p:txBody>
      </p:sp>
    </p:spTree>
    <p:extLst>
      <p:ext uri="{BB962C8B-B14F-4D97-AF65-F5344CB8AC3E}">
        <p14:creationId xmlns:p14="http://schemas.microsoft.com/office/powerpoint/2010/main" xmlns="" val="1692452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833B75C7-F79C-423A-B6AF-91677CB140DC}" type="slidenum">
              <a:rPr lang="zh-TW" altLang="en-US" sz="1200" smtClean="0"/>
              <a:pPr eaLnBrk="1" hangingPunct="1"/>
              <a:t>16</a:t>
            </a:fld>
            <a:endParaRPr lang="zh-TW" altLang="en-US" sz="1200" smtClean="0"/>
          </a:p>
        </p:txBody>
      </p:sp>
    </p:spTree>
    <p:extLst>
      <p:ext uri="{BB962C8B-B14F-4D97-AF65-F5344CB8AC3E}">
        <p14:creationId xmlns:p14="http://schemas.microsoft.com/office/powerpoint/2010/main" xmlns="" val="3948647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3A06D-3BB2-4DBD-AB23-1900DA3002FB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40993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3A06D-3BB2-4DBD-AB23-1900DA3002FB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94722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3A06D-3BB2-4DBD-AB23-1900DA3002FB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12158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975220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3A06D-3BB2-4DBD-AB23-1900DA3002FB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958926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3A06D-3BB2-4DBD-AB23-1900DA3002FB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757418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5502507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3A06D-3BB2-4DBD-AB23-1900DA3002FB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673092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41388"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29700" name="投影片編號版面配置區 3"/>
          <p:cNvSpPr txBox="1">
            <a:spLocks noGrp="1"/>
          </p:cNvSpPr>
          <p:nvPr/>
        </p:nvSpPr>
        <p:spPr bwMode="auto">
          <a:xfrm>
            <a:off x="3870927" y="9479085"/>
            <a:ext cx="2961779" cy="49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65" tIns="47133" rIns="94265" bIns="47133"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fld id="{A233FB80-FA92-4923-BABB-60F6981C003F}" type="slidenum">
              <a:rPr kumimoji="0" lang="en-US" altLang="zh-TW" sz="1200">
                <a:latin typeface="Calibri" pitchFamily="34" charset="0"/>
              </a:rPr>
              <a:pPr algn="r" eaLnBrk="1" hangingPunct="1"/>
              <a:t>24</a:t>
            </a:fld>
            <a:endParaRPr kumimoji="0" lang="en-US" altLang="zh-TW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468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596560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3A06D-3BB2-4DBD-AB23-1900DA3002FB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57414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3A06D-3BB2-4DBD-AB23-1900DA3002FB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77167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3A06D-3BB2-4DBD-AB23-1900DA3002FB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77167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595158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3A06D-3BB2-4DBD-AB23-1900DA3002FB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15062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3A06D-3BB2-4DBD-AB23-1900DA3002FB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28711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A88C4A-469A-4D6E-93CB-4C233025B0DA}" type="datetimeFigureOut">
              <a:rPr lang="zh-TW" altLang="en-US" smtClean="0"/>
              <a:pPr>
                <a:defRPr/>
              </a:pPr>
              <a:t>2014/10/10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E8C28-3649-432E-BAC9-48402B6DE8AC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6CFB24-800F-4129-8C21-EF62805D0FFC}" type="datetimeFigureOut">
              <a:rPr lang="zh-TW" altLang="en-US" smtClean="0"/>
              <a:pPr>
                <a:defRPr/>
              </a:pPr>
              <a:t>2014/10/10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9AB1D-ECC5-4A72-B468-FF669E73A624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0"/>
            <a:ext cx="1868424" cy="365125"/>
          </a:xfrm>
        </p:spPr>
        <p:txBody>
          <a:bodyPr/>
          <a:lstStyle/>
          <a:p>
            <a:pPr>
              <a:defRPr/>
            </a:pPr>
            <a:fld id="{B788A11D-4BB0-4B2E-99D8-CA861CC9E873}" type="datetimeFigureOut">
              <a:rPr lang="zh-TW" altLang="en-US" smtClean="0"/>
              <a:pPr>
                <a:defRPr/>
              </a:pPr>
              <a:t>2014/10/10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2AF85-C5CD-428C-B204-A4DA41C8CE7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45B85D-AAA0-43D8-BF03-268D84D28CF1}" type="datetimeFigureOut">
              <a:rPr lang="zh-TW" altLang="en-US" smtClean="0"/>
              <a:pPr>
                <a:defRPr/>
              </a:pPr>
              <a:t>2014/10/10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8C664-BB93-434E-8D68-0B76C5D7409C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grpSp>
        <p:nvGrpSpPr>
          <p:cNvPr id="2" name="Group 13"/>
          <p:cNvGrpSpPr/>
          <p:nvPr/>
        </p:nvGrpSpPr>
        <p:grpSpPr>
          <a:xfrm>
            <a:off x="0" y="1217267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59216" cy="1143000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503134-FF5A-460E-9CDF-3762AB0FCC4C}" type="datetimeFigureOut">
              <a:rPr lang="zh-TW" altLang="en-US" smtClean="0"/>
              <a:pPr>
                <a:defRPr/>
              </a:pPr>
              <a:t>2014/10/10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406ACF-A8AA-4C36-ADF0-5EC168AC1CB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0ED161-E03A-4543-A58E-277A87031AE5}" type="datetimeFigureOut">
              <a:rPr lang="zh-TW" altLang="en-US" smtClean="0"/>
              <a:pPr>
                <a:defRPr/>
              </a:pPr>
              <a:t>2014/10/10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1884B-EC40-4D91-A4C0-2D69F26FFD78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F79EDF-3637-4BC9-8B13-11F8AC263125}" type="datetimeFigureOut">
              <a:rPr lang="zh-TW" altLang="en-US" smtClean="0"/>
              <a:pPr>
                <a:defRPr/>
              </a:pPr>
              <a:t>2014/10/10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E7DB47-6E9B-4AA1-A2FC-EF94553E9368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06843F-1FEC-43E1-AAA7-8D37C0039C4B}" type="datetimeFigureOut">
              <a:rPr lang="zh-TW" altLang="en-US" smtClean="0"/>
              <a:pPr>
                <a:defRPr/>
              </a:pPr>
              <a:t>2014/10/10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A4C279-76E6-42E4-B5BC-0CD61D54143C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EE345F-57A3-4D5E-AD5B-A779C1DA71B0}" type="datetimeFigureOut">
              <a:rPr lang="zh-TW" altLang="en-US" smtClean="0"/>
              <a:pPr>
                <a:defRPr/>
              </a:pPr>
              <a:t>2014/10/10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6249CF-4927-4E4F-AFE2-B4C92EF7BCBE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3D30C0-FFC0-40DF-9055-66CB0C23C245}" type="datetimeFigureOut">
              <a:rPr lang="zh-TW" altLang="en-US" smtClean="0"/>
              <a:pPr>
                <a:defRPr/>
              </a:pPr>
              <a:t>2014/10/10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73AF0-AAF2-4438-86AB-1C565BBF9BAA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49B379-C2C4-463D-816F-DDFF36BF88A8}" type="datetimeFigureOut">
              <a:rPr lang="zh-TW" altLang="en-US" smtClean="0"/>
              <a:pPr>
                <a:defRPr/>
              </a:pPr>
              <a:t>2014/10/10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CD5FF-00A8-4486-8695-3E64053DBB5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fld id="{65503134-FF5A-460E-9CDF-3762AB0FCC4C}" type="datetimeFigureOut">
              <a:rPr lang="zh-TW" altLang="en-US" smtClean="0"/>
              <a:pPr>
                <a:defRPr/>
              </a:pPr>
              <a:t>2014/10/10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fld id="{12406ACF-A8AA-4C36-ADF0-5EC168AC1CB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pic>
        <p:nvPicPr>
          <p:cNvPr id="10" name="Picture 5" descr="logo-1"/>
          <p:cNvPicPr>
            <a:picLocks noChangeAspect="1" noChangeArrowheads="1"/>
          </p:cNvPicPr>
          <p:nvPr userDrawn="1"/>
        </p:nvPicPr>
        <p:blipFill>
          <a:blip r:embed="rId13">
            <a:lum bright="74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8408" y="0"/>
            <a:ext cx="1522264" cy="120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1.tiff"/><Relationship Id="rId7" Type="http://schemas.openxmlformats.org/officeDocument/2006/relationships/image" Target="../media/image25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tiff"/><Relationship Id="rId5" Type="http://schemas.openxmlformats.org/officeDocument/2006/relationships/image" Target="../media/image23.tiff"/><Relationship Id="rId4" Type="http://schemas.openxmlformats.org/officeDocument/2006/relationships/image" Target="../media/image2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7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9.png"/><Relationship Id="rId7" Type="http://schemas.openxmlformats.org/officeDocument/2006/relationships/image" Target="../media/image33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38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9000">
              <a:schemeClr val="tx1"/>
            </a:gs>
            <a:gs pos="100000">
              <a:schemeClr val="accent1">
                <a:lumMod val="45000"/>
                <a:lumOff val="55000"/>
              </a:schemeClr>
            </a:gs>
            <a:gs pos="3600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536" y="1981200"/>
            <a:ext cx="8352928" cy="1735138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zh-TW" sz="3200" b="1" dirty="0" smtClean="0">
                <a:solidFill>
                  <a:srgbClr val="FFFF00"/>
                </a:solidFill>
                <a:latin typeface="Arial" charset="0"/>
              </a:rPr>
              <a:t>Linking Tissue Microarchitectures to Rationalized Molecular Diagnostics in Glandular Cancers</a:t>
            </a:r>
            <a:endParaRPr lang="zh-TW" altLang="en-US" sz="3200" b="1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67544" y="4149080"/>
            <a:ext cx="813690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Kelvin K. Tsai , </a:t>
            </a:r>
            <a:r>
              <a: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M.D., Ph.D</a:t>
            </a: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endParaRPr lang="en-US" altLang="zh-TW" sz="2400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 eaLnBrk="0" hangingPunct="0">
              <a:defRPr/>
            </a:pPr>
            <a:r>
              <a:rPr lang="en-US" altLang="zh-TW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Laboratory for Tumor Epigenetics and Stemness (TES Lab)</a:t>
            </a:r>
          </a:p>
          <a:p>
            <a:pPr algn="ctr" eaLnBrk="0" hangingPunct="0">
              <a:defRPr/>
            </a:pPr>
            <a:r>
              <a:rPr lang="en-US" altLang="zh-TW" sz="2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NATIONAL INSTITUTE OF CANCER RESEARCH</a:t>
            </a:r>
          </a:p>
          <a:p>
            <a:pPr algn="ctr" eaLnBrk="0" hangingPunct="0">
              <a:defRPr/>
            </a:pPr>
            <a:r>
              <a:rPr lang="en-US" altLang="zh-TW" sz="2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NATIONAL </a:t>
            </a:r>
            <a:r>
              <a:rPr lang="en-US" altLang="zh-TW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HEALTH RESEARCH </a:t>
            </a:r>
            <a:r>
              <a:rPr lang="en-US" altLang="zh-TW" sz="2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INSTITUTES (NHRI), TAIWAN</a:t>
            </a:r>
            <a:endParaRPr lang="zh-TW" altLang="en-US" sz="20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54013"/>
            <a:ext cx="1003300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766763"/>
            <a:ext cx="1295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941388"/>
            <a:ext cx="10922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5325" y="877888"/>
            <a:ext cx="12573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0951" y="0"/>
            <a:ext cx="1524000" cy="12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880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01352"/>
            <a:ext cx="8435975" cy="8509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sz="2800" b="1" dirty="0" smtClean="0">
                <a:solidFill>
                  <a:srgbClr val="FFFF00"/>
                </a:solidFill>
                <a:effectLst>
                  <a:glow rad="1016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ASPM as a poor prognostic marker in PDAC</a:t>
            </a:r>
            <a:endParaRPr lang="en-US" altLang="zh-TW" sz="2800" b="1" dirty="0">
              <a:solidFill>
                <a:srgbClr val="FFFF00"/>
              </a:solidFill>
              <a:effectLst>
                <a:glow rad="101600">
                  <a:schemeClr val="tx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D:\Kelvin's files\Meetings\2013\0112 NICR PI Retreat\Figures\ASPM and clinical prognosis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0708" y="1485547"/>
            <a:ext cx="5281613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5"/>
          <p:cNvSpPr txBox="1"/>
          <p:nvPr/>
        </p:nvSpPr>
        <p:spPr>
          <a:xfrm>
            <a:off x="5990636" y="6522784"/>
            <a:ext cx="315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600" i="1" dirty="0" smtClean="0"/>
              <a:t>Gastroenterology</a:t>
            </a:r>
            <a:r>
              <a:rPr lang="en-US" altLang="zh-TW" sz="1600" dirty="0" smtClean="0"/>
              <a:t> 2013;145:1110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3168" y="0"/>
            <a:ext cx="1120832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609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01352"/>
            <a:ext cx="8435975" cy="8509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sz="2800" b="1" dirty="0" smtClean="0">
                <a:solidFill>
                  <a:srgbClr val="FFFF00"/>
                </a:solidFill>
                <a:effectLst>
                  <a:glow rad="1016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ASPM bolsters Wnt activity by stabilizing </a:t>
            </a:r>
            <a:br>
              <a:rPr lang="en-US" altLang="zh-TW" sz="2800" b="1" dirty="0" smtClean="0">
                <a:solidFill>
                  <a:srgbClr val="FFFF00"/>
                </a:solidFill>
                <a:effectLst>
                  <a:glow rad="1016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800" b="1" dirty="0" smtClean="0">
                <a:solidFill>
                  <a:srgbClr val="FFFF00"/>
                </a:solidFill>
                <a:effectLst>
                  <a:glow rad="1016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altLang="zh-TW" sz="2800" b="1" dirty="0" err="1" smtClean="0">
                <a:solidFill>
                  <a:srgbClr val="FFFF00"/>
                </a:solidFill>
                <a:effectLst>
                  <a:glow rad="1016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dishevelled</a:t>
            </a:r>
            <a:r>
              <a:rPr lang="en-US" altLang="zh-TW" sz="2800" b="1" dirty="0" smtClean="0">
                <a:solidFill>
                  <a:srgbClr val="FFFF00"/>
                </a:solidFill>
                <a:effectLst>
                  <a:glow rad="1016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proteins</a:t>
            </a:r>
            <a:endParaRPr lang="en-US" altLang="zh-TW" sz="2800" b="1" dirty="0">
              <a:solidFill>
                <a:srgbClr val="FFFF00"/>
              </a:solidFill>
              <a:effectLst>
                <a:glow rad="101600">
                  <a:schemeClr val="tx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5" descr="https://mail.google.com/mail/u/0/?ui=2&amp;ik=7233f6fcfa&amp;view=att&amp;th=13b36967c3f78aec&amp;attid=0.1&amp;disp=thd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772816"/>
            <a:ext cx="2075906" cy="36004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30460" y="1628800"/>
            <a:ext cx="2509673" cy="4145737"/>
            <a:chOff x="460375" y="1803543"/>
            <a:chExt cx="2509673" cy="414573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93588" y="1803543"/>
              <a:ext cx="1643246" cy="183052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0375" y="3861048"/>
              <a:ext cx="2509673" cy="208823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3225" y="1628800"/>
            <a:ext cx="2127504" cy="24947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2040" y="4490616"/>
            <a:ext cx="2200656" cy="1565148"/>
          </a:xfrm>
          <a:prstGeom prst="rect">
            <a:avLst/>
          </a:prstGeom>
        </p:spPr>
      </p:pic>
      <p:sp>
        <p:nvSpPr>
          <p:cNvPr id="14" name="TextBox 5"/>
          <p:cNvSpPr txBox="1"/>
          <p:nvPr/>
        </p:nvSpPr>
        <p:spPr>
          <a:xfrm>
            <a:off x="5990636" y="6522784"/>
            <a:ext cx="315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600" i="1" dirty="0" smtClean="0"/>
              <a:t>Gastroenterology</a:t>
            </a:r>
            <a:r>
              <a:rPr lang="en-US" altLang="zh-TW" sz="1600" dirty="0" smtClean="0"/>
              <a:t> 2013;145:1110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3168" y="0"/>
            <a:ext cx="1120832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47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01352"/>
            <a:ext cx="8435975" cy="8509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sz="2800" b="1" dirty="0" smtClean="0">
                <a:solidFill>
                  <a:srgbClr val="FFFF00"/>
                </a:solidFill>
                <a:effectLst>
                  <a:glow rad="1016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ASPM maintains pancreatic cancer stemness</a:t>
            </a:r>
            <a:endParaRPr lang="en-US" altLang="zh-TW" sz="2800" b="1" i="1" dirty="0">
              <a:solidFill>
                <a:srgbClr val="FFFF00"/>
              </a:solidFill>
              <a:effectLst>
                <a:glow rad="101600">
                  <a:schemeClr val="tx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635316"/>
            <a:ext cx="5722621" cy="48874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1608120"/>
            <a:ext cx="1453896" cy="4596384"/>
          </a:xfrm>
          <a:prstGeom prst="rect">
            <a:avLst/>
          </a:prstGeom>
        </p:spPr>
      </p:pic>
      <p:sp>
        <p:nvSpPr>
          <p:cNvPr id="8" name="TextBox 5"/>
          <p:cNvSpPr txBox="1"/>
          <p:nvPr/>
        </p:nvSpPr>
        <p:spPr>
          <a:xfrm>
            <a:off x="5990636" y="6522784"/>
            <a:ext cx="315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600" i="1" dirty="0" smtClean="0"/>
              <a:t>Gastroenterology</a:t>
            </a:r>
            <a:r>
              <a:rPr lang="en-US" altLang="zh-TW" sz="1600" dirty="0" smtClean="0"/>
              <a:t> 2013;145:1110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3168" y="0"/>
            <a:ext cx="1120832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685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01352"/>
            <a:ext cx="8435975" cy="8509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sz="2800" b="1" dirty="0" smtClean="0">
                <a:solidFill>
                  <a:srgbClr val="FFFF00"/>
                </a:solidFill>
                <a:effectLst>
                  <a:glow rad="1016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ASPM contributes to pancreatic cancer aggressiveness</a:t>
            </a:r>
            <a:endParaRPr lang="en-US" altLang="zh-TW" sz="2800" b="1" i="1" dirty="0">
              <a:solidFill>
                <a:srgbClr val="FFFF00"/>
              </a:solidFill>
              <a:effectLst>
                <a:glow rad="101600">
                  <a:schemeClr val="tx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412776"/>
            <a:ext cx="6419089" cy="5084065"/>
          </a:xfrm>
          <a:prstGeom prst="rect">
            <a:avLst/>
          </a:prstGeom>
        </p:spPr>
      </p:pic>
      <p:sp>
        <p:nvSpPr>
          <p:cNvPr id="7" name="TextBox 5"/>
          <p:cNvSpPr txBox="1"/>
          <p:nvPr/>
        </p:nvSpPr>
        <p:spPr>
          <a:xfrm>
            <a:off x="5990636" y="6522784"/>
            <a:ext cx="315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600" i="1" dirty="0" smtClean="0"/>
              <a:t>Gastroenterology</a:t>
            </a:r>
            <a:r>
              <a:rPr lang="en-US" altLang="zh-TW" sz="1600" dirty="0" smtClean="0"/>
              <a:t> 2013;145:1110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3168" y="0"/>
            <a:ext cx="1120832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905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xfrm>
            <a:off x="539750" y="1628800"/>
            <a:ext cx="8064698" cy="4752528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TW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7-gene prognostic signature the </a:t>
            </a:r>
            <a:r>
              <a:rPr lang="en-US" altLang="zh-TW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Pan</a:t>
            </a:r>
            <a:r>
              <a:rPr lang="en-US" altLang="zh-TW" sz="22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GUIDE</a:t>
            </a:r>
            <a:r>
              <a:rPr lang="en-US" altLang="zh-TW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pancreatic cancer.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TW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Stemness- and differentiation-associated; highly accurate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TW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Applicable to patients with localized or metastatic pancreatic cancer due to shared tumor biology.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TW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Detected on fresh frozen or FFPE samples.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TW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Multiplex </a:t>
            </a:r>
            <a:r>
              <a:rPr lang="en-US" altLang="zh-TW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qPCR</a:t>
            </a:r>
            <a:r>
              <a:rPr lang="en-US" altLang="zh-TW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RNA-</a:t>
            </a:r>
            <a:r>
              <a:rPr lang="en-US" altLang="zh-TW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seq</a:t>
            </a:r>
            <a:r>
              <a:rPr lang="en-US" altLang="zh-TW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or </a:t>
            </a:r>
            <a:r>
              <a:rPr lang="en-US" altLang="zh-TW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NanoString</a:t>
            </a:r>
            <a:endParaRPr lang="en-US" altLang="zh-TW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TW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Outputs: </a:t>
            </a:r>
            <a:br>
              <a:rPr lang="en-US" altLang="zh-TW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altLang="zh-TW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Standardized Risk Score</a:t>
            </a:r>
            <a:br>
              <a:rPr lang="en-US" altLang="zh-TW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altLang="zh-TW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Overall survival</a:t>
            </a:r>
            <a:br>
              <a:rPr lang="en-US" altLang="zh-TW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altLang="zh-TW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Yearly survival rate</a:t>
            </a:r>
          </a:p>
        </p:txBody>
      </p:sp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smtClean="0">
                <a:solidFill>
                  <a:srgbClr val="FFFF00"/>
                </a:solidFill>
              </a:rPr>
              <a:t>Summary of the </a:t>
            </a:r>
            <a:r>
              <a:rPr lang="en-US" altLang="zh-TW" sz="2800" b="1" dirty="0" err="1" smtClean="0">
                <a:solidFill>
                  <a:srgbClr val="FFFF00"/>
                </a:solidFill>
              </a:rPr>
              <a:t>Pan</a:t>
            </a:r>
            <a:r>
              <a:rPr lang="en-US" altLang="zh-TW" sz="2800" b="1" i="1" dirty="0" err="1" smtClean="0">
                <a:solidFill>
                  <a:srgbClr val="FFFF00"/>
                </a:solidFill>
              </a:rPr>
              <a:t>GUIDE</a:t>
            </a:r>
            <a:r>
              <a:rPr lang="en-US" altLang="zh-TW" sz="2800" b="1" i="1" dirty="0" smtClean="0">
                <a:solidFill>
                  <a:srgbClr val="FFFF00"/>
                </a:solidFill>
              </a:rPr>
              <a:t> </a:t>
            </a:r>
            <a:r>
              <a:rPr lang="en-US" altLang="zh-TW" sz="2800" b="1" dirty="0" smtClean="0">
                <a:solidFill>
                  <a:srgbClr val="FFFF00"/>
                </a:solidFill>
              </a:rPr>
              <a:t>assay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3168" y="0"/>
            <a:ext cx="1120832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299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15616" y="1772815"/>
            <a:ext cx="3240360" cy="4556643"/>
            <a:chOff x="1657315" y="760968"/>
            <a:chExt cx="2698239" cy="3794304"/>
          </a:xfrm>
        </p:grpSpPr>
        <p:sp>
          <p:nvSpPr>
            <p:cNvPr id="6" name="文字方塊 5"/>
            <p:cNvSpPr txBox="1">
              <a:spLocks noChangeArrowheads="1"/>
            </p:cNvSpPr>
            <p:nvPr/>
          </p:nvSpPr>
          <p:spPr bwMode="auto">
            <a:xfrm>
              <a:off x="1657315" y="760968"/>
              <a:ext cx="14452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 sz="1800" dirty="0" smtClean="0">
                  <a:cs typeface="Arial" charset="0"/>
                </a:rPr>
                <a:t>Aggregates</a:t>
              </a:r>
              <a:endParaRPr kumimoji="0" lang="en-US" altLang="zh-TW" sz="1800" dirty="0">
                <a:cs typeface="Arial" charset="0"/>
              </a:endParaRPr>
            </a:p>
          </p:txBody>
        </p:sp>
        <p:sp>
          <p:nvSpPr>
            <p:cNvPr id="7" name="文字方塊 6"/>
            <p:cNvSpPr txBox="1">
              <a:spLocks noChangeArrowheads="1"/>
            </p:cNvSpPr>
            <p:nvPr/>
          </p:nvSpPr>
          <p:spPr bwMode="auto">
            <a:xfrm>
              <a:off x="3209432" y="800333"/>
              <a:ext cx="9366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 sz="1800" dirty="0" smtClean="0">
                  <a:cs typeface="Arial" charset="0"/>
                </a:rPr>
                <a:t>Acini</a:t>
              </a:r>
              <a:endParaRPr kumimoji="0" lang="zh-TW" altLang="en-US" sz="1800" dirty="0">
                <a:cs typeface="Arial" charset="0"/>
              </a:endParaRPr>
            </a:p>
          </p:txBody>
        </p:sp>
        <p:pic>
          <p:nvPicPr>
            <p:cNvPr id="8" name="Picture 5" descr="C:\Documents and Settings\Jimmy Su\桌面\DATA of fig1 in SASP paper\LN-3D-early-DIC.t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9569" y="2427287"/>
              <a:ext cx="1223963" cy="122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C:\Documents and Settings\Jimmy Su\桌面\DATA of fig1 in SASP paper\LNCAP-3D late.t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969" y="1130300"/>
              <a:ext cx="1223963" cy="1223962"/>
            </a:xfrm>
            <a:prstGeom prst="rect">
              <a:avLst/>
            </a:prstGeom>
            <a:noFill/>
            <a:ln w="9525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C:\Documents and Settings\Jimmy Su\桌面\DATA of fig1 in SASP paper\LN-3D-early.t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9569" y="1130300"/>
              <a:ext cx="1223963" cy="1223962"/>
            </a:xfrm>
            <a:prstGeom prst="rect">
              <a:avLst/>
            </a:prstGeom>
            <a:noFill/>
            <a:ln w="9525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C:\Documents and Settings\Jimmy Su\桌面\DATA of fig1 in SASP paper\LNCAP-3D-IDC late.t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969" y="2427287"/>
              <a:ext cx="1223963" cy="122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字方塊 13"/>
            <p:cNvSpPr txBox="1">
              <a:spLocks noChangeArrowheads="1"/>
            </p:cNvSpPr>
            <p:nvPr/>
          </p:nvSpPr>
          <p:spPr bwMode="auto">
            <a:xfrm>
              <a:off x="2699792" y="3724275"/>
              <a:ext cx="165576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0" lang="el-GR" altLang="zh-TW" b="1" dirty="0">
                  <a:solidFill>
                    <a:srgbClr val="FF0000"/>
                  </a:solidFill>
                  <a:cs typeface="Arial" charset="0"/>
                </a:rPr>
                <a:t>α </a:t>
              </a:r>
              <a:r>
                <a:rPr kumimoji="0" lang="en-US" altLang="zh-TW" b="1" dirty="0">
                  <a:solidFill>
                    <a:srgbClr val="FF0000"/>
                  </a:solidFill>
                  <a:cs typeface="Arial" charset="0"/>
                </a:rPr>
                <a:t>6-integrin</a:t>
              </a:r>
            </a:p>
            <a:p>
              <a:pPr algn="ctr" eaLnBrk="1" hangingPunct="1"/>
              <a:r>
                <a:rPr kumimoji="0" lang="en-US" altLang="zh-TW" b="1" dirty="0">
                  <a:solidFill>
                    <a:srgbClr val="00B050"/>
                  </a:solidFill>
                  <a:cs typeface="Arial" charset="0"/>
                </a:rPr>
                <a:t>GM130</a:t>
              </a:r>
            </a:p>
            <a:p>
              <a:pPr algn="ctr" eaLnBrk="1" hangingPunct="1"/>
              <a:r>
                <a:rPr kumimoji="0" lang="en-US" altLang="zh-TW" b="1" dirty="0">
                  <a:solidFill>
                    <a:srgbClr val="0070C0"/>
                  </a:solidFill>
                  <a:cs typeface="Arial" charset="0"/>
                </a:rPr>
                <a:t>Hoechst</a:t>
              </a:r>
              <a:endParaRPr kumimoji="0" lang="zh-TW" altLang="en-US" b="1" dirty="0">
                <a:solidFill>
                  <a:srgbClr val="0070C0"/>
                </a:solidFill>
                <a:cs typeface="Arial" charset="0"/>
              </a:endParaRPr>
            </a:p>
          </p:txBody>
        </p:sp>
      </p:grpSp>
      <p:pic>
        <p:nvPicPr>
          <p:cNvPr id="13" name="圖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1758" y="1539863"/>
            <a:ext cx="3510914" cy="4161861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23528" y="301352"/>
            <a:ext cx="8435975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zh-TW" sz="2800" b="1" dirty="0" smtClean="0">
                <a:solidFill>
                  <a:srgbClr val="FFFF00"/>
                </a:solidFill>
              </a:rPr>
              <a:t>Structural and functional differentiation of prostatic glands </a:t>
            </a:r>
            <a:r>
              <a:rPr kumimoji="0" lang="en-US" altLang="zh-TW" sz="2800" b="1" i="1" dirty="0" smtClean="0">
                <a:solidFill>
                  <a:srgbClr val="FFFF00"/>
                </a:solidFill>
              </a:rPr>
              <a:t>ex vivo</a:t>
            </a:r>
            <a:endParaRPr kumimoji="0" lang="en-US" altLang="zh-TW" sz="2800" b="1" i="1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42005" y="6530662"/>
            <a:ext cx="26019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/>
            <a:r>
              <a:rPr lang="en-US" altLang="zh-TW" sz="1600" i="1" dirty="0" smtClean="0"/>
              <a:t>Am J </a:t>
            </a:r>
            <a:r>
              <a:rPr lang="en-US" altLang="zh-TW" sz="1600" i="1" dirty="0" err="1" smtClean="0"/>
              <a:t>Pathol</a:t>
            </a:r>
            <a:r>
              <a:rPr lang="en-US" altLang="zh-TW" sz="1600" i="1" dirty="0" smtClean="0"/>
              <a:t> </a:t>
            </a:r>
            <a:r>
              <a:rPr lang="en-US" altLang="zh-TW" sz="1600" dirty="0" smtClean="0"/>
              <a:t>2013;182:363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3168" y="0"/>
            <a:ext cx="1120832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43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435975" cy="8509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sz="2800" b="1" dirty="0">
                <a:solidFill>
                  <a:srgbClr val="FFFF00"/>
                </a:solidFill>
              </a:rPr>
              <a:t>Transcriptional alterations specific to </a:t>
            </a:r>
            <a:r>
              <a:rPr lang="en-US" altLang="zh-TW" sz="2800" b="1" dirty="0" smtClean="0">
                <a:solidFill>
                  <a:srgbClr val="FFFF00"/>
                </a:solidFill>
              </a:rPr>
              <a:t/>
            </a:r>
            <a:br>
              <a:rPr lang="en-US" altLang="zh-TW" sz="2800" b="1" dirty="0" smtClean="0">
                <a:solidFill>
                  <a:srgbClr val="FFFF00"/>
                </a:solidFill>
              </a:rPr>
            </a:br>
            <a:r>
              <a:rPr lang="en-US" altLang="zh-TW" sz="2800" b="1" dirty="0" smtClean="0">
                <a:solidFill>
                  <a:srgbClr val="FFFF00"/>
                </a:solidFill>
              </a:rPr>
              <a:t>prostate acinar </a:t>
            </a:r>
            <a:r>
              <a:rPr lang="en-US" altLang="zh-TW" sz="2800" b="1" dirty="0">
                <a:solidFill>
                  <a:srgbClr val="FFFF00"/>
                </a:solidFill>
              </a:rPr>
              <a:t>differentiation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476355"/>
            <a:ext cx="3989948" cy="4985958"/>
          </a:xfrm>
          <a:prstGeom prst="rect">
            <a:avLst/>
          </a:prstGeom>
        </p:spPr>
      </p:pic>
      <p:pic>
        <p:nvPicPr>
          <p:cNvPr id="23" name="圖片 22" descr="PSS GO TG network 0810 B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46174" y="1476355"/>
            <a:ext cx="4218313" cy="48299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42005" y="6530662"/>
            <a:ext cx="26019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/>
            <a:r>
              <a:rPr lang="en-US" altLang="zh-TW" sz="1600" i="1" dirty="0" smtClean="0"/>
              <a:t>Am J </a:t>
            </a:r>
            <a:r>
              <a:rPr lang="en-US" altLang="zh-TW" sz="1600" i="1" dirty="0" err="1" smtClean="0"/>
              <a:t>Pathol</a:t>
            </a:r>
            <a:r>
              <a:rPr lang="en-US" altLang="zh-TW" sz="1600" i="1" dirty="0" smtClean="0"/>
              <a:t> </a:t>
            </a:r>
            <a:r>
              <a:rPr lang="en-US" altLang="zh-TW" sz="1600" dirty="0" smtClean="0"/>
              <a:t>2013;182:363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3168" y="0"/>
            <a:ext cx="1120832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539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5076056" y="4930224"/>
            <a:ext cx="37444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RS: relapse score</a:t>
            </a:r>
          </a:p>
          <a:p>
            <a:r>
              <a:rPr lang="en-US" altLang="zh-TW" sz="1400" dirty="0" smtClean="0"/>
              <a:t>HR: hazard ratio for post-OP relapse</a:t>
            </a:r>
          </a:p>
          <a:p>
            <a:r>
              <a:rPr lang="en-US" altLang="zh-TW" sz="1400" dirty="0" smtClean="0"/>
              <a:t>BWH: Brigham and Woman’s Hospital</a:t>
            </a:r>
          </a:p>
          <a:p>
            <a:r>
              <a:rPr lang="en-US" altLang="zh-TW" sz="1400" dirty="0" smtClean="0"/>
              <a:t>SU: Stanford University</a:t>
            </a:r>
          </a:p>
          <a:p>
            <a:r>
              <a:rPr lang="en-US" altLang="zh-TW" sz="1400" dirty="0" smtClean="0"/>
              <a:t>KI: Karolinska Institute</a:t>
            </a:r>
          </a:p>
          <a:p>
            <a:r>
              <a:rPr lang="en-US" altLang="zh-TW" sz="1400" dirty="0" smtClean="0"/>
              <a:t>JHU: Johns Hopkins University</a:t>
            </a:r>
          </a:p>
          <a:p>
            <a:endParaRPr lang="zh-TW" alt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772816"/>
            <a:ext cx="8096956" cy="3038452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251520" y="188640"/>
            <a:ext cx="8712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kumimoji="0" lang="en-US" altLang="zh-TW" sz="2800" b="1" dirty="0" smtClean="0">
                <a:solidFill>
                  <a:srgbClr val="FFFF00"/>
                </a:solidFill>
              </a:rPr>
              <a:t>A tissue microarchitecture-specific prognostic</a:t>
            </a:r>
            <a:br>
              <a:rPr kumimoji="0" lang="en-US" altLang="zh-TW" sz="2800" b="1" dirty="0" smtClean="0">
                <a:solidFill>
                  <a:srgbClr val="FFFF00"/>
                </a:solidFill>
              </a:rPr>
            </a:br>
            <a:r>
              <a:rPr kumimoji="0" lang="en-US" altLang="zh-TW" sz="2800" b="1" dirty="0" smtClean="0">
                <a:solidFill>
                  <a:srgbClr val="FFFF00"/>
                </a:solidFill>
              </a:rPr>
              <a:t>signature of prostate cancer</a:t>
            </a:r>
            <a:endParaRPr kumimoji="0" lang="zh-TW" altLang="en-US" sz="2800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2005" y="6530662"/>
            <a:ext cx="26019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/>
            <a:r>
              <a:rPr lang="en-US" altLang="zh-TW" sz="1600" i="1" dirty="0" smtClean="0"/>
              <a:t>Am J </a:t>
            </a:r>
            <a:r>
              <a:rPr lang="en-US" altLang="zh-TW" sz="1600" i="1" dirty="0" err="1" smtClean="0"/>
              <a:t>Pathol</a:t>
            </a:r>
            <a:r>
              <a:rPr lang="en-US" altLang="zh-TW" sz="1600" i="1" dirty="0" smtClean="0"/>
              <a:t> </a:t>
            </a:r>
            <a:r>
              <a:rPr lang="en-US" altLang="zh-TW" sz="1600" dirty="0" smtClean="0"/>
              <a:t>2013;182:363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3168" y="0"/>
            <a:ext cx="1120832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804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>
            <a:normAutofit/>
          </a:bodyPr>
          <a:lstStyle/>
          <a:p>
            <a:r>
              <a:rPr lang="en-US" altLang="zh-TW" sz="2800" b="1" i="1" dirty="0">
                <a:solidFill>
                  <a:srgbClr val="FFFF00"/>
                </a:solidFill>
              </a:rPr>
              <a:t>PDCD4</a:t>
            </a:r>
            <a:r>
              <a:rPr lang="en-US" altLang="zh-TW" sz="2800" b="1" dirty="0">
                <a:solidFill>
                  <a:srgbClr val="FFFF00"/>
                </a:solidFill>
              </a:rPr>
              <a:t>, </a:t>
            </a:r>
            <a:r>
              <a:rPr lang="en-US" altLang="zh-TW" sz="2800" b="1" i="1" dirty="0">
                <a:solidFill>
                  <a:srgbClr val="FFFF00"/>
                </a:solidFill>
              </a:rPr>
              <a:t>KLF6</a:t>
            </a:r>
            <a:r>
              <a:rPr lang="en-US" altLang="zh-TW" sz="2800" b="1" dirty="0">
                <a:solidFill>
                  <a:srgbClr val="FFFF00"/>
                </a:solidFill>
              </a:rPr>
              <a:t> and </a:t>
            </a:r>
            <a:r>
              <a:rPr lang="en-US" altLang="zh-TW" sz="2800" b="1" i="1" dirty="0">
                <a:solidFill>
                  <a:srgbClr val="FFFF00"/>
                </a:solidFill>
              </a:rPr>
              <a:t>ABCG1</a:t>
            </a:r>
            <a:r>
              <a:rPr lang="en-US" altLang="zh-TW" sz="2800" b="1" dirty="0">
                <a:solidFill>
                  <a:srgbClr val="FFFF00"/>
                </a:solidFill>
              </a:rPr>
              <a:t> as </a:t>
            </a:r>
            <a:r>
              <a:rPr lang="en-US" altLang="zh-TW" sz="2800" b="1" dirty="0" smtClean="0">
                <a:solidFill>
                  <a:srgbClr val="FFFF00"/>
                </a:solidFill>
              </a:rPr>
              <a:t>differentiation- </a:t>
            </a:r>
            <a:br>
              <a:rPr lang="en-US" altLang="zh-TW" sz="2800" b="1" dirty="0" smtClean="0">
                <a:solidFill>
                  <a:srgbClr val="FFFF00"/>
                </a:solidFill>
              </a:rPr>
            </a:br>
            <a:r>
              <a:rPr lang="en-US" altLang="zh-TW" sz="2800" b="1" dirty="0" smtClean="0">
                <a:solidFill>
                  <a:srgbClr val="FFFF00"/>
                </a:solidFill>
              </a:rPr>
              <a:t>specific prognostic markers in prostate </a:t>
            </a:r>
            <a:r>
              <a:rPr lang="en-US" altLang="zh-TW" sz="2800" b="1" dirty="0">
                <a:solidFill>
                  <a:srgbClr val="FFFF00"/>
                </a:solidFill>
              </a:rPr>
              <a:t>cancer</a:t>
            </a:r>
            <a:endParaRPr lang="zh-TW" altLang="en-US" sz="28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484785"/>
            <a:ext cx="4617018" cy="2592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9339" y="4166631"/>
            <a:ext cx="5989321" cy="22951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42005" y="6530662"/>
            <a:ext cx="26019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/>
            <a:r>
              <a:rPr lang="en-US" altLang="zh-TW" sz="1600" i="1" dirty="0" smtClean="0"/>
              <a:t>Am J </a:t>
            </a:r>
            <a:r>
              <a:rPr lang="en-US" altLang="zh-TW" sz="1600" i="1" dirty="0" err="1" smtClean="0"/>
              <a:t>Pathol</a:t>
            </a:r>
            <a:r>
              <a:rPr lang="en-US" altLang="zh-TW" sz="1600" i="1" dirty="0" smtClean="0"/>
              <a:t> </a:t>
            </a:r>
            <a:r>
              <a:rPr lang="en-US" altLang="zh-TW" sz="1600" dirty="0" smtClean="0"/>
              <a:t>2013;182:363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3168" y="0"/>
            <a:ext cx="1120832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26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>
            <a:noAutofit/>
          </a:bodyPr>
          <a:lstStyle/>
          <a:p>
            <a:r>
              <a:rPr lang="en-US" altLang="zh-TW" sz="2800" b="1" dirty="0" err="1" smtClean="0">
                <a:solidFill>
                  <a:srgbClr val="FFFF00"/>
                </a:solidFill>
              </a:rPr>
              <a:t>Pros</a:t>
            </a:r>
            <a:r>
              <a:rPr lang="en-US" altLang="zh-TW" sz="2800" b="1" i="1" dirty="0" err="1" smtClean="0">
                <a:solidFill>
                  <a:srgbClr val="FFFF00"/>
                </a:solidFill>
              </a:rPr>
              <a:t>GUIDE</a:t>
            </a:r>
            <a:r>
              <a:rPr lang="en-US" altLang="zh-TW" sz="2800" b="1" dirty="0" smtClean="0">
                <a:solidFill>
                  <a:srgbClr val="FFFF00"/>
                </a:solidFill>
              </a:rPr>
              <a:t>: a 3-gene prognostic signature</a:t>
            </a:r>
            <a:br>
              <a:rPr lang="en-US" altLang="zh-TW" sz="2800" b="1" dirty="0" smtClean="0">
                <a:solidFill>
                  <a:srgbClr val="FFFF00"/>
                </a:solidFill>
              </a:rPr>
            </a:br>
            <a:r>
              <a:rPr lang="en-US" altLang="zh-TW" sz="2800" b="1" dirty="0" smtClean="0">
                <a:solidFill>
                  <a:srgbClr val="FFFF00"/>
                </a:solidFill>
              </a:rPr>
              <a:t>in </a:t>
            </a:r>
            <a:r>
              <a:rPr lang="en-US" altLang="zh-TW" sz="2800" b="1" dirty="0">
                <a:solidFill>
                  <a:srgbClr val="FFFF00"/>
                </a:solidFill>
              </a:rPr>
              <a:t>prostate cancer</a:t>
            </a:r>
            <a:endParaRPr lang="zh-TW" altLang="en-US" sz="28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1564" y="1548178"/>
            <a:ext cx="7092880" cy="47003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42005" y="6530662"/>
            <a:ext cx="26019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/>
            <a:r>
              <a:rPr lang="en-US" altLang="zh-TW" sz="1600" i="1" dirty="0" smtClean="0"/>
              <a:t>Am J </a:t>
            </a:r>
            <a:r>
              <a:rPr lang="en-US" altLang="zh-TW" sz="1600" i="1" dirty="0" err="1" smtClean="0"/>
              <a:t>Pathol</a:t>
            </a:r>
            <a:r>
              <a:rPr lang="en-US" altLang="zh-TW" sz="1600" i="1" dirty="0" smtClean="0"/>
              <a:t> </a:t>
            </a:r>
            <a:r>
              <a:rPr lang="en-US" altLang="zh-TW" sz="1600" dirty="0" smtClean="0"/>
              <a:t>2013;182:363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3168" y="0"/>
            <a:ext cx="1120832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257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xfrm>
            <a:off x="539750" y="1628800"/>
            <a:ext cx="8064698" cy="4608512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TW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Onco</a:t>
            </a:r>
            <a:r>
              <a:rPr lang="en-US" altLang="zh-TW" sz="22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</a:t>
            </a:r>
            <a:r>
              <a:rPr lang="en-US" altLang="zh-TW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DX</a:t>
            </a:r>
            <a:r>
              <a:rPr lang="en-US" altLang="zh-TW" sz="2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</a:t>
            </a:r>
            <a:r>
              <a:rPr lang="en-US" altLang="zh-TW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Knowledge-based but biased toward preselected markers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TW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MammaPrint</a:t>
            </a:r>
            <a:r>
              <a:rPr lang="en-US" altLang="zh-TW" sz="2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</a:t>
            </a:r>
            <a:r>
              <a:rPr lang="en-US" altLang="zh-TW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or PAM50: Computation-derived; not directly linked to tumor biology or pathways (cancer stemness, differentiation, </a:t>
            </a:r>
            <a:r>
              <a:rPr lang="en-US" altLang="zh-TW" sz="2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etc</a:t>
            </a:r>
            <a:r>
              <a:rPr lang="en-US" altLang="zh-TW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.)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TW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None of them can guide the use of targeted therapeutics.</a:t>
            </a:r>
          </a:p>
        </p:txBody>
      </p:sp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smtClean="0">
                <a:solidFill>
                  <a:srgbClr val="FFFF00"/>
                </a:solidFill>
              </a:rPr>
              <a:t>Problems with current molecular diagnostics</a:t>
            </a:r>
          </a:p>
        </p:txBody>
      </p:sp>
    </p:spTree>
    <p:extLst>
      <p:ext uri="{BB962C8B-B14F-4D97-AF65-F5344CB8AC3E}">
        <p14:creationId xmlns:p14="http://schemas.microsoft.com/office/powerpoint/2010/main" xmlns="" val="260066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>
            <a:noAutofit/>
          </a:bodyPr>
          <a:lstStyle/>
          <a:p>
            <a:r>
              <a:rPr lang="en-US" altLang="zh-TW" sz="2800" b="1" dirty="0" smtClean="0">
                <a:solidFill>
                  <a:srgbClr val="FFFF00"/>
                </a:solidFill>
              </a:rPr>
              <a:t>Prediction accuracy of the </a:t>
            </a:r>
            <a:r>
              <a:rPr lang="en-US" altLang="zh-TW" sz="2800" b="1" dirty="0" err="1" smtClean="0">
                <a:solidFill>
                  <a:srgbClr val="FFFF00"/>
                </a:solidFill>
              </a:rPr>
              <a:t>Pros</a:t>
            </a:r>
            <a:r>
              <a:rPr lang="en-US" altLang="zh-TW" sz="2800" b="1" i="1" dirty="0" err="1" smtClean="0">
                <a:solidFill>
                  <a:srgbClr val="FFFF00"/>
                </a:solidFill>
              </a:rPr>
              <a:t>GUIDE</a:t>
            </a:r>
            <a:endParaRPr lang="zh-TW" altLang="en-US" sz="2800" b="1" i="1" dirty="0">
              <a:solidFill>
                <a:srgbClr val="FFFF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3871675"/>
              </p:ext>
            </p:extLst>
          </p:nvPr>
        </p:nvGraphicFramePr>
        <p:xfrm>
          <a:off x="791579" y="1651980"/>
          <a:ext cx="7632849" cy="422529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627543"/>
                <a:gridCol w="1251547"/>
                <a:gridCol w="1305486"/>
                <a:gridCol w="1196726"/>
                <a:gridCol w="1251547"/>
              </a:tblGrid>
              <a:tr h="6451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600" b="1" kern="1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Accuracy</a:t>
                      </a:r>
                      <a:endParaRPr lang="zh-TW" sz="1600" b="0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</a:t>
                      </a:r>
                      <a:r>
                        <a:rPr lang="en-US" sz="16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</a:t>
                      </a:r>
                      <a:endParaRPr lang="zh-TW" sz="1600" b="0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i="1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600" kern="1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 </a:t>
                      </a: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</a:t>
                      </a:r>
                      <a:r>
                        <a:rPr lang="en-US" sz="16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C-index</a:t>
                      </a:r>
                      <a:endParaRPr lang="zh-TW" sz="1600" b="0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i="1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600" kern="1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 </a:t>
                      </a: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vs. </a:t>
                      </a:r>
                      <a:r>
                        <a:rPr lang="en-US" sz="16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</a:t>
                      </a:r>
                      <a:endParaRPr lang="zh-TW" sz="1600" b="0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96698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Brigham and Women’s Hospital cohort</a:t>
                      </a:r>
                      <a:endParaRPr lang="zh-TW" altLang="zh-TW" sz="1600" b="1" kern="1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600" b="0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600" b="0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600" b="0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600" b="0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966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Clinico-pathologic criteria*</a:t>
                      </a:r>
                      <a:endParaRPr lang="zh-TW" sz="16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61.7%</a:t>
                      </a:r>
                      <a:endParaRPr lang="zh-TW" sz="1600" b="0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42.8-80.6%</a:t>
                      </a:r>
                      <a:endParaRPr lang="zh-TW" sz="1600" b="0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0.113</a:t>
                      </a:r>
                      <a:endParaRPr lang="zh-TW" sz="1600" b="0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zh-TW" sz="1600" b="0" kern="10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966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kern="1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</a:t>
                      </a:r>
                      <a:r>
                        <a:rPr lang="en-US" sz="1600" b="0" i="1" kern="1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GUIDE</a:t>
                      </a:r>
                      <a:endParaRPr lang="zh-TW" sz="1600" b="0" i="1" kern="100" dirty="0"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93.9%</a:t>
                      </a:r>
                      <a:endParaRPr lang="zh-TW" sz="1600" b="0" kern="100" dirty="0"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86.2-100.0%</a:t>
                      </a:r>
                      <a:endParaRPr lang="zh-TW" sz="1600" b="0" kern="100" dirty="0"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0.001</a:t>
                      </a:r>
                      <a:endParaRPr lang="zh-TW" sz="1600" b="0" kern="100" dirty="0"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0.002</a:t>
                      </a:r>
                      <a:endParaRPr lang="zh-TW" sz="1600" b="0" kern="100" dirty="0"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96698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en-US" altLang="zh-TW" sz="1600" b="1" kern="1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Chimei</a:t>
                      </a:r>
                      <a:r>
                        <a:rPr lang="en-US" altLang="zh-TW" sz="1600" b="1" kern="1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Foundational Medical Center cohort</a:t>
                      </a:r>
                      <a:endParaRPr lang="zh-TW" altLang="zh-TW" sz="1600" b="1" kern="1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600" b="0" kern="100" dirty="0"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600" b="0" kern="100" dirty="0"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600" b="0" kern="100" dirty="0"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600" b="0" kern="100" dirty="0"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966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Clinico-pathologic criteria*</a:t>
                      </a:r>
                      <a:endParaRPr lang="zh-TW" sz="16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TW" sz="16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69.5%</a:t>
                      </a:r>
                      <a:endParaRPr lang="zh-TW" sz="1600" b="0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TW" sz="16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53.7-85.4%</a:t>
                      </a:r>
                      <a:endParaRPr lang="zh-TW" sz="1600" b="0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TW" sz="16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0.0079</a:t>
                      </a:r>
                      <a:endParaRPr lang="zh-TW" sz="1600" b="0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600" b="0" kern="10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966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kern="1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</a:t>
                      </a:r>
                      <a:r>
                        <a:rPr lang="en-US" sz="1600" b="0" i="1" kern="1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GUIDE</a:t>
                      </a:r>
                      <a:endParaRPr lang="zh-TW" sz="1600" b="0" i="1" kern="100" dirty="0"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TW" sz="16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95.1%</a:t>
                      </a:r>
                      <a:endParaRPr lang="zh-TW" sz="1600" b="0" kern="100" dirty="0"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TW" sz="16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85.9-100.0%</a:t>
                      </a:r>
                      <a:endParaRPr lang="zh-TW" sz="1600" b="0" kern="100" dirty="0"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TW" sz="16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0.0001</a:t>
                      </a:r>
                      <a:endParaRPr lang="zh-TW" sz="1600" b="0" kern="100" dirty="0"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TW" sz="16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</a:t>
                      </a:r>
                      <a:endParaRPr lang="zh-TW" sz="1600" b="0" kern="100" dirty="0"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48113" y="5965800"/>
            <a:ext cx="44630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600" dirty="0" smtClean="0"/>
              <a:t>*Includes age, stage, PSA, and Gleason score.</a:t>
            </a:r>
            <a:endParaRPr lang="zh-TW" alt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6542005" y="6530662"/>
            <a:ext cx="26019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/>
            <a:r>
              <a:rPr lang="en-US" altLang="zh-TW" sz="1600" i="1" dirty="0" smtClean="0"/>
              <a:t>Am J </a:t>
            </a:r>
            <a:r>
              <a:rPr lang="en-US" altLang="zh-TW" sz="1600" i="1" dirty="0" err="1" smtClean="0"/>
              <a:t>Pathol</a:t>
            </a:r>
            <a:r>
              <a:rPr lang="en-US" altLang="zh-TW" sz="1600" i="1" dirty="0" smtClean="0"/>
              <a:t> </a:t>
            </a:r>
            <a:r>
              <a:rPr lang="en-US" altLang="zh-TW" sz="1600" dirty="0" smtClean="0"/>
              <a:t>2013;182:363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3168" y="0"/>
            <a:ext cx="1120832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241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01352"/>
            <a:ext cx="8435975" cy="8509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sz="2800" b="1" dirty="0" smtClean="0">
                <a:solidFill>
                  <a:srgbClr val="FFFF00"/>
                </a:solidFill>
              </a:rPr>
              <a:t>Survival prediction by the </a:t>
            </a:r>
            <a:r>
              <a:rPr lang="en-US" altLang="zh-TW" sz="2800" b="1" dirty="0" err="1" smtClean="0">
                <a:solidFill>
                  <a:srgbClr val="FFFF00"/>
                </a:solidFill>
              </a:rPr>
              <a:t>Pros</a:t>
            </a:r>
            <a:r>
              <a:rPr lang="en-US" altLang="zh-TW" sz="2800" b="1" i="1" dirty="0" err="1" smtClean="0">
                <a:solidFill>
                  <a:srgbClr val="FFFF00"/>
                </a:solidFill>
              </a:rPr>
              <a:t>GUIDE</a:t>
            </a:r>
            <a:r>
              <a:rPr lang="en-US" altLang="zh-TW" sz="2800" b="1" dirty="0" smtClean="0">
                <a:solidFill>
                  <a:srgbClr val="FFFF00"/>
                </a:solidFill>
              </a:rPr>
              <a:t> assay</a:t>
            </a:r>
            <a:endParaRPr lang="en-US" altLang="zh-TW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9999787"/>
              </p:ext>
            </p:extLst>
          </p:nvPr>
        </p:nvGraphicFramePr>
        <p:xfrm>
          <a:off x="611560" y="1484785"/>
          <a:ext cx="8003928" cy="419873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547902"/>
                <a:gridCol w="1113276"/>
                <a:gridCol w="1114250"/>
                <a:gridCol w="1114250"/>
                <a:gridCol w="1114250"/>
              </a:tblGrid>
              <a:tr h="559657">
                <a:tc>
                  <a:txBody>
                    <a:bodyPr/>
                    <a:lstStyle/>
                    <a:p>
                      <a:endParaRPr lang="zh-TW" sz="2000" b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 1</a:t>
                      </a:r>
                      <a:endParaRPr lang="zh-TW" sz="2000" b="1" kern="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 2</a:t>
                      </a:r>
                      <a:endParaRPr lang="zh-TW" sz="2000" b="1" kern="1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 3</a:t>
                      </a:r>
                      <a:endParaRPr lang="zh-TW" sz="2000" b="1" kern="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 4</a:t>
                      </a:r>
                      <a:endParaRPr lang="zh-TW" sz="2000" b="1" kern="1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93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Recurrence score by </a:t>
                      </a:r>
                      <a:r>
                        <a:rPr lang="en-US" sz="2000" b="0" kern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</a:t>
                      </a:r>
                      <a:r>
                        <a:rPr lang="en-US" sz="2000" b="0" i="1" kern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GUIDE</a:t>
                      </a:r>
                      <a:endParaRPr lang="zh-TW" sz="2000" b="0" i="1" kern="100" dirty="0"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4.645</a:t>
                      </a:r>
                      <a:endParaRPr lang="zh-TW" sz="2000" b="0" kern="100" dirty="0"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3.546</a:t>
                      </a:r>
                      <a:endParaRPr lang="zh-TW" sz="2000" b="0" kern="100" dirty="0"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-1.132</a:t>
                      </a:r>
                      <a:endParaRPr lang="zh-TW" sz="2000" b="0" kern="100" dirty="0"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-2.216</a:t>
                      </a:r>
                      <a:endParaRPr lang="zh-TW" sz="2000" b="0" kern="100" dirty="0"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33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Predicted recurrence-free survival (years)</a:t>
                      </a:r>
                      <a:endParaRPr lang="zh-TW" sz="2000" b="0" kern="100" dirty="0"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</a:t>
                      </a:r>
                      <a:endParaRPr lang="zh-TW" sz="2000" b="0" kern="100" dirty="0"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</a:t>
                      </a:r>
                      <a:endParaRPr lang="zh-TW" sz="2000" b="0" kern="100" dirty="0"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4.61</a:t>
                      </a:r>
                      <a:endParaRPr lang="zh-TW" sz="2000" b="0" kern="100" dirty="0"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4.61</a:t>
                      </a:r>
                      <a:endParaRPr lang="zh-TW" sz="2000" b="0" kern="100" dirty="0"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33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kern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Observed recurrence-free </a:t>
                      </a:r>
                      <a:r>
                        <a:rPr lang="en-US" sz="2000" b="0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survival (years)</a:t>
                      </a:r>
                      <a:endParaRPr lang="zh-TW" sz="2000" b="0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1.13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3.85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5.55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93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Predicted 3-year recurrence rate</a:t>
                      </a:r>
                      <a:endParaRPr lang="zh-TW" sz="2000" b="0" kern="100" dirty="0"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96.6%</a:t>
                      </a:r>
                      <a:endParaRPr lang="zh-TW" sz="2000" b="0" kern="100" dirty="0"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80.2%</a:t>
                      </a:r>
                      <a:endParaRPr lang="zh-TW" sz="2000" b="0" kern="100" dirty="0"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6.8%</a:t>
                      </a:r>
                      <a:endParaRPr lang="zh-TW" sz="2000" b="0" kern="100" dirty="0"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3.3%</a:t>
                      </a:r>
                      <a:endParaRPr lang="zh-TW" sz="2000" b="0" kern="100" dirty="0"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33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kern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Observed recurrence </a:t>
                      </a:r>
                      <a:r>
                        <a:rPr lang="en-US" sz="2000" b="0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before 3 years</a:t>
                      </a:r>
                      <a:endParaRPr lang="zh-TW" sz="2000" b="0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39552" y="5784123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/>
              <a:t>Three-year recurrence rates and recurrence-free survival of selected patients in the </a:t>
            </a:r>
            <a:r>
              <a:rPr lang="en-US" altLang="zh-TW" sz="1600" dirty="0" smtClean="0"/>
              <a:t>Brigham and Women’s Hospital cohort </a:t>
            </a:r>
            <a:r>
              <a:rPr lang="en-US" altLang="zh-TW" sz="1600" dirty="0"/>
              <a:t>as predicted by </a:t>
            </a:r>
            <a:r>
              <a:rPr lang="en-US" altLang="zh-TW" sz="1600" dirty="0" err="1" smtClean="0"/>
              <a:t>Pros</a:t>
            </a:r>
            <a:r>
              <a:rPr lang="en-US" altLang="zh-TW" sz="1600" i="1" dirty="0" err="1" smtClean="0"/>
              <a:t>GUIDE</a:t>
            </a:r>
            <a:r>
              <a:rPr lang="en-US" altLang="zh-TW" sz="1600" dirty="0" smtClean="0"/>
              <a:t>.</a:t>
            </a:r>
            <a:endParaRPr lang="zh-TW" alt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999319" y="6519446"/>
            <a:ext cx="81446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1600" kern="100" dirty="0" smtClean="0">
                <a:latin typeface="Arial" panose="020B0604020202020204" pitchFamily="34" charset="0"/>
              </a:rPr>
              <a:t>US </a:t>
            </a:r>
            <a:r>
              <a:rPr lang="en-US" altLang="zh-TW" sz="1600" kern="100" dirty="0">
                <a:latin typeface="Arial" panose="020B0604020202020204" pitchFamily="34" charset="0"/>
              </a:rPr>
              <a:t>13/853,548</a:t>
            </a:r>
            <a:r>
              <a:rPr lang="en-US" altLang="zh-TW" sz="1600" kern="100" dirty="0" smtClean="0">
                <a:latin typeface="Arial" panose="020B0604020202020204" pitchFamily="34" charset="0"/>
              </a:rPr>
              <a:t>; PCT/US13/34411</a:t>
            </a:r>
            <a:endParaRPr lang="zh-TW" alt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3168" y="0"/>
            <a:ext cx="1120832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42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xfrm>
            <a:off x="539750" y="1628800"/>
            <a:ext cx="8064698" cy="4608512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TW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3-gene prognostic signature for prostate cancer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TW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Differentiation-specific; highly accurate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TW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Applicable to patients with localized or metastatic prostate cancer due to shared tumor biology</a:t>
            </a:r>
            <a:r>
              <a:rPr lang="en-US" altLang="zh-TW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n-US" altLang="zh-TW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TW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Fresh frozen or FFPE samples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TW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Multiplex </a:t>
            </a:r>
            <a:r>
              <a:rPr lang="en-US" altLang="zh-TW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qPCR</a:t>
            </a:r>
            <a:r>
              <a:rPr lang="en-US" altLang="zh-TW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RNA-</a:t>
            </a:r>
            <a:r>
              <a:rPr lang="en-US" altLang="zh-TW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seq</a:t>
            </a:r>
            <a:r>
              <a:rPr lang="en-US" altLang="zh-TW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altLang="zh-TW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NanoString</a:t>
            </a:r>
            <a:r>
              <a:rPr lang="en-US" altLang="zh-TW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or IHC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TW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Output: </a:t>
            </a:r>
            <a:br>
              <a:rPr lang="en-US" altLang="zh-TW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altLang="zh-TW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Standardized Risk Score</a:t>
            </a:r>
            <a:br>
              <a:rPr lang="en-US" altLang="zh-TW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altLang="zh-TW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Recurrence-free survival</a:t>
            </a:r>
            <a:br>
              <a:rPr lang="en-US" altLang="zh-TW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altLang="zh-TW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Yearly recurrence rate</a:t>
            </a:r>
          </a:p>
        </p:txBody>
      </p:sp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smtClean="0">
                <a:solidFill>
                  <a:srgbClr val="FFFF00"/>
                </a:solidFill>
              </a:rPr>
              <a:t>Summary of the </a:t>
            </a:r>
            <a:r>
              <a:rPr lang="en-US" altLang="zh-TW" sz="2800" b="1" dirty="0" err="1" smtClean="0">
                <a:solidFill>
                  <a:srgbClr val="FFFF00"/>
                </a:solidFill>
              </a:rPr>
              <a:t>Pros</a:t>
            </a:r>
            <a:r>
              <a:rPr lang="en-US" altLang="zh-TW" sz="2800" b="1" i="1" dirty="0" err="1" smtClean="0">
                <a:solidFill>
                  <a:srgbClr val="FFFF00"/>
                </a:solidFill>
              </a:rPr>
              <a:t>GUIDE</a:t>
            </a:r>
            <a:r>
              <a:rPr lang="en-US" altLang="zh-TW" sz="2800" b="1" dirty="0">
                <a:solidFill>
                  <a:srgbClr val="FFFF00"/>
                </a:solidFill>
              </a:rPr>
              <a:t> </a:t>
            </a:r>
            <a:r>
              <a:rPr lang="en-US" altLang="zh-TW" sz="2800" b="1" dirty="0" smtClean="0">
                <a:solidFill>
                  <a:srgbClr val="FFFF00"/>
                </a:solidFill>
              </a:rPr>
              <a:t>assay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3168" y="0"/>
            <a:ext cx="1120832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075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01352"/>
            <a:ext cx="8435975" cy="8509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sz="2800" b="1" dirty="0" smtClean="0">
                <a:solidFill>
                  <a:srgbClr val="FFFF00"/>
                </a:solidFill>
              </a:rPr>
              <a:t>Clinical utility of </a:t>
            </a:r>
            <a:r>
              <a:rPr lang="en-US" altLang="zh-TW" sz="2800" b="1" dirty="0" err="1" smtClean="0">
                <a:solidFill>
                  <a:srgbClr val="FFFF00"/>
                </a:solidFill>
              </a:rPr>
              <a:t>Pan</a:t>
            </a:r>
            <a:r>
              <a:rPr lang="en-US" altLang="zh-TW" sz="2800" b="1" i="1" dirty="0" err="1" smtClean="0">
                <a:solidFill>
                  <a:srgbClr val="FFFF00"/>
                </a:solidFill>
              </a:rPr>
              <a:t>GUIDE</a:t>
            </a:r>
            <a:r>
              <a:rPr lang="en-US" altLang="zh-TW" sz="2800" b="1" i="1" dirty="0" smtClean="0">
                <a:solidFill>
                  <a:srgbClr val="FFFF00"/>
                </a:solidFill>
              </a:rPr>
              <a:t> </a:t>
            </a:r>
            <a:r>
              <a:rPr lang="en-US" altLang="zh-TW" sz="2800" b="1" dirty="0" smtClean="0">
                <a:solidFill>
                  <a:srgbClr val="FFFF00"/>
                </a:solidFill>
              </a:rPr>
              <a:t>and</a:t>
            </a:r>
            <a:r>
              <a:rPr lang="en-US" altLang="zh-TW" sz="2800" b="1" i="1" dirty="0" smtClean="0">
                <a:solidFill>
                  <a:srgbClr val="FFFF00"/>
                </a:solidFill>
              </a:rPr>
              <a:t> </a:t>
            </a:r>
            <a:r>
              <a:rPr lang="en-US" altLang="zh-TW" sz="2800" b="1" dirty="0" err="1" smtClean="0">
                <a:solidFill>
                  <a:srgbClr val="FFFF00"/>
                </a:solidFill>
              </a:rPr>
              <a:t>Pros</a:t>
            </a:r>
            <a:r>
              <a:rPr lang="en-US" altLang="zh-TW" sz="2800" b="1" i="1" dirty="0" err="1" smtClean="0">
                <a:solidFill>
                  <a:srgbClr val="FFFF00"/>
                </a:solidFill>
              </a:rPr>
              <a:t>GUIDE</a:t>
            </a:r>
            <a:endParaRPr lang="en-US" altLang="zh-TW" sz="2800" b="1" i="1" baseline="30000" dirty="0">
              <a:solidFill>
                <a:srgbClr val="FFFF00"/>
              </a:solidFill>
            </a:endParaRPr>
          </a:p>
        </p:txBody>
      </p:sp>
      <p:sp>
        <p:nvSpPr>
          <p:cNvPr id="5" name="Rectangle 3"/>
          <p:cNvSpPr>
            <a:spLocks noGrp="1"/>
          </p:cNvSpPr>
          <p:nvPr>
            <p:ph idx="1"/>
          </p:nvPr>
        </p:nvSpPr>
        <p:spPr>
          <a:xfrm>
            <a:off x="539750" y="1628800"/>
            <a:ext cx="8064698" cy="468052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TW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Provides an individualized and accurate risk assessments that supersede clinico-pathologic criteria.</a:t>
            </a:r>
          </a:p>
          <a:p>
            <a:pPr lvl="0">
              <a:spcBef>
                <a:spcPts val="600"/>
              </a:spcBef>
              <a:spcAft>
                <a:spcPts val="1200"/>
              </a:spcAft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TW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Selects patients with early disease relapse or mortality for more aggressive neoadjuvant or adjuvant therapy.</a:t>
            </a:r>
          </a:p>
          <a:p>
            <a:pPr lvl="0">
              <a:spcBef>
                <a:spcPts val="600"/>
              </a:spcBef>
              <a:spcAft>
                <a:spcPts val="1200"/>
              </a:spcAft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TW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Guides clinical decision-making and patient-tailored treatment plans.</a:t>
            </a:r>
          </a:p>
          <a:p>
            <a:pPr lvl="0">
              <a:spcBef>
                <a:spcPts val="600"/>
              </a:spcBef>
              <a:spcAft>
                <a:spcPts val="1200"/>
              </a:spcAft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TW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Potentially improves the treatment outcome and/or the successful rate of clinical trials.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3168" y="0"/>
            <a:ext cx="1120832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630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文字方塊 2"/>
          <p:cNvSpPr txBox="1">
            <a:spLocks noChangeArrowheads="1"/>
          </p:cNvSpPr>
          <p:nvPr/>
        </p:nvSpPr>
        <p:spPr bwMode="auto">
          <a:xfrm>
            <a:off x="804254" y="1052736"/>
            <a:ext cx="382764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18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charset="0"/>
              </a:rPr>
              <a:t>The TES Lab, NHRI</a:t>
            </a:r>
          </a:p>
          <a:p>
            <a:pPr eaLnBrk="1" hangingPunct="1"/>
            <a:endParaRPr kumimoji="0" lang="en-US" altLang="zh-TW" sz="1800" b="1" dirty="0">
              <a:solidFill>
                <a:schemeClr val="bg1"/>
              </a:solidFill>
              <a:latin typeface="Comic Sans MS" panose="030F0702030302020204" pitchFamily="66" charset="0"/>
              <a:cs typeface="Arial" charset="0"/>
            </a:endParaRPr>
          </a:p>
          <a:p>
            <a:pPr eaLnBrk="1" hangingPunct="1"/>
            <a:r>
              <a:rPr kumimoji="0" lang="en-US" altLang="zh-TW" sz="1800" dirty="0" smtClean="0">
                <a:solidFill>
                  <a:schemeClr val="bg1"/>
                </a:solidFill>
                <a:latin typeface="Comic Sans MS" panose="030F0702030302020204" pitchFamily="66" charset="0"/>
                <a:ea typeface="Arial Unicode MS" pitchFamily="34" charset="-120"/>
                <a:cs typeface="Arial" pitchFamily="34" charset="0"/>
              </a:rPr>
              <a:t>Prof. Valerie </a:t>
            </a:r>
            <a:r>
              <a:rPr kumimoji="0" lang="en-US" altLang="zh-TW" sz="1800" dirty="0">
                <a:solidFill>
                  <a:schemeClr val="bg1"/>
                </a:solidFill>
                <a:latin typeface="Comic Sans MS" panose="030F0702030302020204" pitchFamily="66" charset="0"/>
                <a:ea typeface="Arial Unicode MS" pitchFamily="34" charset="-120"/>
                <a:cs typeface="Arial" pitchFamily="34" charset="0"/>
              </a:rPr>
              <a:t>M. </a:t>
            </a:r>
            <a:r>
              <a:rPr kumimoji="0" lang="en-US" altLang="zh-TW" sz="1800" dirty="0" smtClean="0">
                <a:solidFill>
                  <a:schemeClr val="bg1"/>
                </a:solidFill>
                <a:latin typeface="Comic Sans MS" panose="030F0702030302020204" pitchFamily="66" charset="0"/>
                <a:ea typeface="Arial Unicode MS" pitchFamily="34" charset="-120"/>
                <a:cs typeface="Arial" pitchFamily="34" charset="0"/>
              </a:rPr>
              <a:t>Weaver</a:t>
            </a:r>
          </a:p>
          <a:p>
            <a:pPr eaLnBrk="1" hangingPunct="1"/>
            <a:r>
              <a:rPr kumimoji="0" lang="en-US" altLang="zh-TW" sz="1800" dirty="0" smtClean="0">
                <a:solidFill>
                  <a:schemeClr val="bg1"/>
                </a:solidFill>
                <a:latin typeface="Comic Sans MS" panose="030F0702030302020204" pitchFamily="66" charset="0"/>
                <a:ea typeface="Arial Unicode MS" pitchFamily="34" charset="-120"/>
                <a:cs typeface="Arial" pitchFamily="34" charset="0"/>
              </a:rPr>
              <a:t>Center for bioengineering and tissue regeneration, UCSF </a:t>
            </a:r>
            <a:br>
              <a:rPr kumimoji="0" lang="en-US" altLang="zh-TW" sz="1800" dirty="0" smtClean="0">
                <a:solidFill>
                  <a:schemeClr val="bg1"/>
                </a:solidFill>
                <a:latin typeface="Comic Sans MS" panose="030F0702030302020204" pitchFamily="66" charset="0"/>
                <a:ea typeface="Arial Unicode MS" pitchFamily="34" charset="-120"/>
                <a:cs typeface="Arial" pitchFamily="34" charset="0"/>
              </a:rPr>
            </a:br>
            <a:r>
              <a:rPr kumimoji="0" lang="en-US" altLang="zh-TW" sz="1800" dirty="0" smtClean="0">
                <a:solidFill>
                  <a:schemeClr val="bg1"/>
                </a:solidFill>
                <a:latin typeface="Comic Sans MS" panose="030F0702030302020204" pitchFamily="66" charset="0"/>
                <a:ea typeface="Arial Unicode MS" pitchFamily="34" charset="-120"/>
                <a:cs typeface="Arial" pitchFamily="34" charset="0"/>
              </a:rPr>
              <a:t>(3D culture models)</a:t>
            </a:r>
          </a:p>
          <a:p>
            <a:pPr eaLnBrk="1" hangingPunct="1"/>
            <a:endParaRPr kumimoji="0" lang="en-US" altLang="zh-TW" sz="1800" dirty="0" smtClean="0">
              <a:solidFill>
                <a:schemeClr val="bg1"/>
              </a:solidFill>
              <a:latin typeface="Comic Sans MS" panose="030F0702030302020204" pitchFamily="66" charset="0"/>
              <a:ea typeface="Arial Unicode MS" pitchFamily="34" charset="-120"/>
              <a:cs typeface="Arial" pitchFamily="34" charset="0"/>
            </a:endParaRPr>
          </a:p>
          <a:p>
            <a:pPr eaLnBrk="1" hangingPunct="1"/>
            <a:r>
              <a:rPr kumimoji="0" lang="en-US" altLang="zh-TW" sz="1800" dirty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Dr. Yan-</a:t>
            </a:r>
            <a:r>
              <a:rPr kumimoji="0" lang="en-US" altLang="zh-TW" sz="1800" dirty="0" err="1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Shen</a:t>
            </a:r>
            <a:r>
              <a:rPr kumimoji="0" lang="en-US" altLang="zh-TW" sz="1800" dirty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kumimoji="0" lang="en-US" altLang="zh-TW" sz="18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Shan, NCKUH (pancreatic cancer specimen and clinical data), Prof</a:t>
            </a:r>
            <a:r>
              <a:rPr kumimoji="0" lang="en-US" altLang="zh-TW" sz="18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charset="0"/>
              </a:rPr>
              <a:t>. </a:t>
            </a:r>
            <a:r>
              <a:rPr kumimoji="0" lang="en-US" altLang="zh-TW" sz="1800" dirty="0">
                <a:solidFill>
                  <a:schemeClr val="bg1"/>
                </a:solidFill>
                <a:latin typeface="Comic Sans MS" panose="030F0702030302020204" pitchFamily="66" charset="0"/>
                <a:cs typeface="Arial" charset="0"/>
              </a:rPr>
              <a:t>Chi-</a:t>
            </a:r>
            <a:r>
              <a:rPr kumimoji="0" lang="en-US" altLang="zh-TW" sz="1800" dirty="0" err="1">
                <a:solidFill>
                  <a:schemeClr val="bg1"/>
                </a:solidFill>
                <a:latin typeface="Comic Sans MS" panose="030F0702030302020204" pitchFamily="66" charset="0"/>
                <a:cs typeface="Arial" charset="0"/>
              </a:rPr>
              <a:t>Rong</a:t>
            </a:r>
            <a:r>
              <a:rPr kumimoji="0" lang="en-US" altLang="zh-TW" sz="1800" dirty="0">
                <a:solidFill>
                  <a:schemeClr val="bg1"/>
                </a:solidFill>
                <a:latin typeface="Comic Sans MS" panose="030F0702030302020204" pitchFamily="66" charset="0"/>
                <a:cs typeface="Arial" charset="0"/>
              </a:rPr>
              <a:t> Li, Chung Shan Medical </a:t>
            </a:r>
            <a:r>
              <a:rPr kumimoji="0" lang="en-US" altLang="zh-TW" sz="18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charset="0"/>
              </a:rPr>
              <a:t>U (</a:t>
            </a:r>
            <a:r>
              <a:rPr kumimoji="0" lang="en-US" altLang="zh-TW" sz="1800" dirty="0">
                <a:solidFill>
                  <a:schemeClr val="bg1"/>
                </a:solidFill>
                <a:latin typeface="Comic Sans MS" panose="030F0702030302020204" pitchFamily="66" charset="0"/>
                <a:cs typeface="Arial" charset="0"/>
              </a:rPr>
              <a:t>bioinformatics, statistics</a:t>
            </a:r>
            <a:r>
              <a:rPr kumimoji="0" lang="en-US" altLang="zh-TW" sz="18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charset="0"/>
              </a:rPr>
              <a:t>)</a:t>
            </a:r>
            <a:endParaRPr kumimoji="0" lang="en-US" altLang="zh-TW" sz="1800" dirty="0">
              <a:solidFill>
                <a:schemeClr val="bg1"/>
              </a:solidFill>
              <a:latin typeface="Comic Sans MS" panose="030F0702030302020204" pitchFamily="66" charset="0"/>
              <a:ea typeface="Arial Unicode MS" pitchFamily="34" charset="-120"/>
              <a:cs typeface="Arial" pitchFamily="34" charset="0"/>
            </a:endParaRPr>
          </a:p>
        </p:txBody>
      </p:sp>
      <p:sp>
        <p:nvSpPr>
          <p:cNvPr id="55304" name="文字方塊 10"/>
          <p:cNvSpPr txBox="1">
            <a:spLocks noChangeArrowheads="1"/>
          </p:cNvSpPr>
          <p:nvPr/>
        </p:nvSpPr>
        <p:spPr bwMode="auto">
          <a:xfrm>
            <a:off x="1979613" y="295275"/>
            <a:ext cx="5184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Acknowledgement</a:t>
            </a:r>
            <a:endParaRPr kumimoji="0" lang="zh-TW" alt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18438" name="文字方塊 3"/>
          <p:cNvSpPr txBox="1">
            <a:spLocks noChangeArrowheads="1"/>
          </p:cNvSpPr>
          <p:nvPr/>
        </p:nvSpPr>
        <p:spPr bwMode="auto">
          <a:xfrm>
            <a:off x="4764692" y="2981304"/>
            <a:ext cx="411369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kumimoji="0" lang="en-US" altLang="zh-TW" sz="1800" dirty="0">
              <a:solidFill>
                <a:schemeClr val="bg1"/>
              </a:solidFill>
              <a:latin typeface="Comic Sans MS" panose="030F0702030302020204" pitchFamily="66" charset="0"/>
              <a:cs typeface="Arial" charset="0"/>
            </a:endParaRPr>
          </a:p>
          <a:p>
            <a:pPr eaLnBrk="1" hangingPunct="1"/>
            <a:r>
              <a:rPr kumimoji="0" lang="en-US" altLang="zh-TW" sz="18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Funding sources:</a:t>
            </a:r>
          </a:p>
          <a:p>
            <a:pPr eaLnBrk="1" hangingPunct="1"/>
            <a:r>
              <a:rPr kumimoji="0" lang="en-US" altLang="zh-TW" sz="18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National Health Research Institutes</a:t>
            </a:r>
          </a:p>
          <a:p>
            <a:pPr eaLnBrk="1" hangingPunct="1"/>
            <a:r>
              <a:rPr kumimoji="0" lang="en-US" altLang="zh-TW" sz="18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Department of Health, Taiwan</a:t>
            </a:r>
          </a:p>
          <a:p>
            <a:pPr eaLnBrk="1" hangingPunct="1"/>
            <a:r>
              <a:rPr kumimoji="0" lang="en-US" altLang="zh-TW" sz="18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Ministry of Science and Technology</a:t>
            </a:r>
            <a:endParaRPr kumimoji="0" lang="en-US" altLang="zh-TW" sz="1800" dirty="0">
              <a:solidFill>
                <a:schemeClr val="bg1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eaLnBrk="1" hangingPunct="1"/>
            <a:endParaRPr kumimoji="0" lang="en-US" altLang="zh-TW" sz="18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1365" y="1031412"/>
            <a:ext cx="2390923" cy="17931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70819" y="998730"/>
            <a:ext cx="2321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solidFill>
                  <a:srgbClr val="FFFF99"/>
                </a:solidFill>
              </a:rPr>
              <a:t>http://teslab.nhri.org.tw/</a:t>
            </a:r>
            <a:endParaRPr lang="zh-TW" altLang="en-US" sz="1600" dirty="0">
              <a:solidFill>
                <a:srgbClr val="FFFF9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0" y="-12932"/>
            <a:ext cx="1524000" cy="1207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9416" y="4594290"/>
            <a:ext cx="2825029" cy="1793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2438" y="4581248"/>
            <a:ext cx="2505075" cy="18192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19222" y="6467370"/>
            <a:ext cx="485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dirty="0" smtClean="0">
                <a:solidFill>
                  <a:srgbClr val="FFFF99"/>
                </a:solidFill>
              </a:rPr>
              <a:t>Contact: Dr. Kelvin K. Tsai (tsaik@nhri.org.tw)</a:t>
            </a:r>
            <a:endParaRPr lang="zh-TW" altLang="en-US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456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234950" y="152400"/>
            <a:ext cx="861695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2800" b="1" dirty="0" smtClean="0">
                <a:solidFill>
                  <a:srgbClr val="FFFF00"/>
                </a:solidFill>
              </a:rPr>
              <a:t>Modeling stem cells differentiation </a:t>
            </a:r>
            <a:br>
              <a:rPr lang="en-US" altLang="zh-TW" sz="2800" b="1" dirty="0" smtClean="0">
                <a:solidFill>
                  <a:srgbClr val="FFFF00"/>
                </a:solidFill>
              </a:rPr>
            </a:br>
            <a:r>
              <a:rPr lang="en-US" altLang="zh-TW" sz="2800" b="1" dirty="0" smtClean="0">
                <a:solidFill>
                  <a:srgbClr val="FFFF00"/>
                </a:solidFill>
              </a:rPr>
              <a:t>into tissue microarchitectures</a:t>
            </a:r>
          </a:p>
        </p:txBody>
      </p:sp>
      <p:grpSp>
        <p:nvGrpSpPr>
          <p:cNvPr id="5" name="群組 2"/>
          <p:cNvGrpSpPr>
            <a:grpSpLocks/>
          </p:cNvGrpSpPr>
          <p:nvPr/>
        </p:nvGrpSpPr>
        <p:grpSpPr bwMode="auto">
          <a:xfrm>
            <a:off x="219656" y="1752749"/>
            <a:ext cx="4039607" cy="3738562"/>
            <a:chOff x="2098124" y="1319213"/>
            <a:chExt cx="4927808" cy="4562173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2763446" y="2234687"/>
            <a:ext cx="1382712" cy="1382713"/>
          </p:xfrm>
          <a:graphic>
            <a:graphicData uri="http://schemas.openxmlformats.org/presentationml/2006/ole">
              <p:oleObj spid="_x0000_s10122" name="CorelDRAW" r:id="rId4" imgW="871200" imgH="871200" progId="">
                <p:embed/>
              </p:oleObj>
            </a:graphicData>
          </a:graphic>
        </p:graphicFrame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5524108" y="2234688"/>
            <a:ext cx="1382713" cy="1382713"/>
          </p:xfrm>
          <a:graphic>
            <a:graphicData uri="http://schemas.openxmlformats.org/presentationml/2006/ole">
              <p:oleObj spid="_x0000_s10123" name="CorelDRAW" r:id="rId5" imgW="871200" imgH="871200" progId="">
                <p:embed/>
              </p:oleObj>
            </a:graphicData>
          </a:graphic>
        </p:graphicFrame>
        <p:sp>
          <p:nvSpPr>
            <p:cNvPr id="8" name="AutoShape 17"/>
            <p:cNvSpPr>
              <a:spLocks noChangeArrowheads="1"/>
            </p:cNvSpPr>
            <p:nvPr/>
          </p:nvSpPr>
          <p:spPr bwMode="auto">
            <a:xfrm>
              <a:off x="4366821" y="2782375"/>
              <a:ext cx="936625" cy="287337"/>
            </a:xfrm>
            <a:prstGeom prst="rightArrow">
              <a:avLst>
                <a:gd name="adj1" fmla="val 50000"/>
                <a:gd name="adj2" fmla="val 81492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400"/>
            </a:p>
          </p:txBody>
        </p:sp>
        <p:sp>
          <p:nvSpPr>
            <p:cNvPr id="9" name="Text Box 21"/>
            <p:cNvSpPr txBox="1">
              <a:spLocks noChangeArrowheads="1"/>
            </p:cNvSpPr>
            <p:nvPr/>
          </p:nvSpPr>
          <p:spPr bwMode="auto">
            <a:xfrm>
              <a:off x="2832696" y="1945762"/>
              <a:ext cx="1244213" cy="337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Cell clusters</a:t>
              </a:r>
            </a:p>
          </p:txBody>
        </p:sp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5649279" y="1945762"/>
              <a:ext cx="1130783" cy="337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Acini/ducts</a:t>
              </a:r>
            </a:p>
          </p:txBody>
        </p:sp>
        <p:sp>
          <p:nvSpPr>
            <p:cNvPr id="11" name="Text Box 32"/>
            <p:cNvSpPr txBox="1">
              <a:spLocks noChangeArrowheads="1"/>
            </p:cNvSpPr>
            <p:nvPr/>
          </p:nvSpPr>
          <p:spPr bwMode="auto">
            <a:xfrm rot="16200000">
              <a:off x="1821068" y="2675030"/>
              <a:ext cx="929562" cy="375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400" dirty="0"/>
                <a:t>Normal</a:t>
              </a:r>
            </a:p>
          </p:txBody>
        </p:sp>
        <p:sp>
          <p:nvSpPr>
            <p:cNvPr id="12" name="AutoShape 34"/>
            <p:cNvSpPr>
              <a:spLocks/>
            </p:cNvSpPr>
            <p:nvPr/>
          </p:nvSpPr>
          <p:spPr bwMode="auto">
            <a:xfrm>
              <a:off x="2534293" y="2006298"/>
              <a:ext cx="142875" cy="1655763"/>
            </a:xfrm>
            <a:prstGeom prst="leftBracket">
              <a:avLst>
                <a:gd name="adj" fmla="val 96574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400"/>
            </a:p>
          </p:txBody>
        </p:sp>
        <p:graphicFrame>
          <p:nvGraphicFramePr>
            <p:cNvPr id="13" name="Object 9"/>
            <p:cNvGraphicFramePr>
              <a:graphicFrameLocks noChangeAspect="1"/>
            </p:cNvGraphicFramePr>
            <p:nvPr/>
          </p:nvGraphicFramePr>
          <p:xfrm>
            <a:off x="2763446" y="4400037"/>
            <a:ext cx="1382712" cy="1382713"/>
          </p:xfrm>
          <a:graphic>
            <a:graphicData uri="http://schemas.openxmlformats.org/presentationml/2006/ole">
              <p:oleObj spid="_x0000_s10124" name="CorelDRAW" r:id="rId6" imgW="871200" imgH="871200" progId="">
                <p:embed/>
              </p:oleObj>
            </a:graphicData>
          </a:graphic>
        </p:graphicFrame>
        <p:graphicFrame>
          <p:nvGraphicFramePr>
            <p:cNvPr id="14" name="Object 10"/>
            <p:cNvGraphicFramePr>
              <a:graphicFrameLocks noChangeAspect="1"/>
            </p:cNvGraphicFramePr>
            <p:nvPr/>
          </p:nvGraphicFramePr>
          <p:xfrm>
            <a:off x="5544746" y="4380987"/>
            <a:ext cx="1341437" cy="1420813"/>
          </p:xfrm>
          <a:graphic>
            <a:graphicData uri="http://schemas.openxmlformats.org/presentationml/2006/ole">
              <p:oleObj spid="_x0000_s10125" name="CorelDRAW" r:id="rId7" imgW="845280" imgH="894600" progId="">
                <p:embed/>
              </p:oleObj>
            </a:graphicData>
          </a:graphic>
        </p:graphicFrame>
        <p:sp>
          <p:nvSpPr>
            <p:cNvPr id="15" name="AutoShape 19"/>
            <p:cNvSpPr>
              <a:spLocks noChangeArrowheads="1"/>
            </p:cNvSpPr>
            <p:nvPr/>
          </p:nvSpPr>
          <p:spPr bwMode="auto">
            <a:xfrm>
              <a:off x="4366821" y="4947725"/>
              <a:ext cx="936625" cy="287337"/>
            </a:xfrm>
            <a:prstGeom prst="rightArrow">
              <a:avLst>
                <a:gd name="adj1" fmla="val 50000"/>
                <a:gd name="adj2" fmla="val 81492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400"/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5403409" y="4093650"/>
              <a:ext cx="1622523" cy="337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Tumor spheroids</a:t>
              </a:r>
            </a:p>
          </p:txBody>
        </p:sp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2832696" y="4093650"/>
              <a:ext cx="1244213" cy="337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Cell clusters</a:t>
              </a: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 rot="16200000">
              <a:off x="1662623" y="4822917"/>
              <a:ext cx="1246456" cy="375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400"/>
                <a:t>Neoplastic</a:t>
              </a:r>
            </a:p>
          </p:txBody>
        </p:sp>
        <p:sp>
          <p:nvSpPr>
            <p:cNvPr id="19" name="AutoShape 35"/>
            <p:cNvSpPr>
              <a:spLocks/>
            </p:cNvSpPr>
            <p:nvPr/>
          </p:nvSpPr>
          <p:spPr bwMode="auto">
            <a:xfrm>
              <a:off x="2534293" y="4225623"/>
              <a:ext cx="142875" cy="1655763"/>
            </a:xfrm>
            <a:prstGeom prst="leftBracket">
              <a:avLst>
                <a:gd name="adj" fmla="val 96574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400"/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4130419" y="3069712"/>
              <a:ext cx="1344340" cy="563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200" dirty="0"/>
                <a:t>Structure</a:t>
              </a:r>
              <a:br>
                <a:rPr lang="en-US" altLang="zh-TW" sz="1200" dirty="0"/>
              </a:br>
              <a:r>
                <a:rPr lang="en-US" altLang="zh-TW" sz="1200" dirty="0"/>
                <a:t>differentiation</a:t>
              </a: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4291319" y="5238237"/>
              <a:ext cx="1087628" cy="563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Cell-cell</a:t>
              </a:r>
              <a:br>
                <a:rPr lang="en-US" altLang="zh-TW" sz="1200"/>
              </a:br>
              <a:r>
                <a:rPr lang="en-US" altLang="zh-TW" sz="1200"/>
                <a:t>interaction</a:t>
              </a:r>
            </a:p>
          </p:txBody>
        </p:sp>
        <p:sp>
          <p:nvSpPr>
            <p:cNvPr id="22" name="Right Triangle 21"/>
            <p:cNvSpPr/>
            <p:nvPr/>
          </p:nvSpPr>
          <p:spPr>
            <a:xfrm flipH="1">
              <a:off x="2755842" y="1557492"/>
              <a:ext cx="4192628" cy="286710"/>
            </a:xfrm>
            <a:prstGeom prst="rtTriangle">
              <a:avLst/>
            </a:prstGeom>
            <a:gradFill flip="none" rotWithShape="1">
              <a:gsLst>
                <a:gs pos="0">
                  <a:srgbClr val="FFFF99">
                    <a:shade val="30000"/>
                    <a:satMod val="115000"/>
                  </a:srgbClr>
                </a:gs>
                <a:gs pos="50000">
                  <a:srgbClr val="FFFF99">
                    <a:shade val="67500"/>
                    <a:satMod val="115000"/>
                  </a:srgbClr>
                </a:gs>
                <a:gs pos="100000">
                  <a:srgbClr val="FFFF99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3340100" y="1319213"/>
              <a:ext cx="2655888" cy="338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200"/>
                <a:t>Structure</a:t>
              </a:r>
            </a:p>
          </p:txBody>
        </p:sp>
      </p:grp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844824"/>
            <a:ext cx="4567237" cy="377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4281215" y="5683399"/>
            <a:ext cx="19997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200" dirty="0"/>
              <a:t>HPDE (pancreatic ductal)</a:t>
            </a:r>
          </a:p>
          <a:p>
            <a:pPr eaLnBrk="1" hangingPunct="1"/>
            <a:r>
              <a:rPr lang="en-US" altLang="zh-TW" sz="1200" dirty="0"/>
              <a:t>RWPE-1 (</a:t>
            </a:r>
            <a:r>
              <a:rPr lang="en-US" altLang="zh-TW" sz="1200" dirty="0" smtClean="0"/>
              <a:t>prostatic glands</a:t>
            </a:r>
            <a:r>
              <a:rPr lang="en-US" altLang="zh-TW" sz="1200" dirty="0"/>
              <a:t>)</a:t>
            </a:r>
          </a:p>
          <a:p>
            <a:pPr eaLnBrk="1" hangingPunct="1"/>
            <a:r>
              <a:rPr lang="en-US" altLang="zh-TW" sz="1200" dirty="0"/>
              <a:t>S-1 </a:t>
            </a:r>
            <a:r>
              <a:rPr lang="en-US" altLang="zh-TW" sz="1200" dirty="0" smtClean="0"/>
              <a:t>(mammary glands</a:t>
            </a:r>
            <a:r>
              <a:rPr lang="en-US" altLang="zh-TW" sz="1200" dirty="0"/>
              <a:t>)</a:t>
            </a:r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6500813" y="5683399"/>
            <a:ext cx="21900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200" dirty="0"/>
              <a:t>PANC-1 (pancreatic cancer)</a:t>
            </a:r>
          </a:p>
          <a:p>
            <a:pPr eaLnBrk="1" hangingPunct="1"/>
            <a:r>
              <a:rPr lang="en-US" altLang="zh-TW" sz="1200" dirty="0" err="1"/>
              <a:t>LNCaP</a:t>
            </a:r>
            <a:r>
              <a:rPr lang="en-US" altLang="zh-TW" sz="1200" dirty="0"/>
              <a:t> (prostate cancer)</a:t>
            </a:r>
          </a:p>
          <a:p>
            <a:pPr eaLnBrk="1" hangingPunct="1"/>
            <a:r>
              <a:rPr lang="en-US" altLang="zh-TW" sz="1200" dirty="0"/>
              <a:t>MDA-MB-231 (breast cancer)</a:t>
            </a:r>
            <a:endParaRPr lang="zh-TW" altLang="en-US" sz="12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6623115" y="92809"/>
            <a:ext cx="2434454" cy="850718"/>
            <a:chOff x="6309251" y="0"/>
            <a:chExt cx="2834749" cy="990601"/>
          </a:xfrm>
        </p:grpSpPr>
        <p:pic>
          <p:nvPicPr>
            <p:cNvPr id="30" name="Picture 6" descr="http://kango.soka.ac.jp/editor/images/UCSF_logo.gif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8550" y="0"/>
              <a:ext cx="1695450" cy="990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9251" y="0"/>
              <a:ext cx="1139299" cy="990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Box 5"/>
          <p:cNvSpPr txBox="1"/>
          <p:nvPr/>
        </p:nvSpPr>
        <p:spPr>
          <a:xfrm>
            <a:off x="4426555" y="6522784"/>
            <a:ext cx="4717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600" dirty="0" smtClean="0"/>
              <a:t>The TES Lab, National Health Research Institutes</a:t>
            </a:r>
          </a:p>
        </p:txBody>
      </p:sp>
    </p:spTree>
    <p:extLst>
      <p:ext uri="{BB962C8B-B14F-4D97-AF65-F5344CB8AC3E}">
        <p14:creationId xmlns:p14="http://schemas.microsoft.com/office/powerpoint/2010/main" xmlns="" val="85656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01352"/>
            <a:ext cx="8435975" cy="8509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sz="2800" b="1" dirty="0" smtClean="0">
                <a:solidFill>
                  <a:srgbClr val="FFFF00"/>
                </a:solidFill>
              </a:rPr>
              <a:t>Recapitulating tubular differentiation of </a:t>
            </a:r>
            <a:br>
              <a:rPr lang="en-US" altLang="zh-TW" sz="2800" b="1" dirty="0" smtClean="0">
                <a:solidFill>
                  <a:srgbClr val="FFFF00"/>
                </a:solidFill>
              </a:rPr>
            </a:br>
            <a:r>
              <a:rPr lang="en-US" altLang="zh-TW" sz="2800" b="1" dirty="0" smtClean="0">
                <a:solidFill>
                  <a:srgbClr val="FFFF00"/>
                </a:solidFill>
              </a:rPr>
              <a:t>pancreatic stem cells</a:t>
            </a:r>
            <a:endParaRPr lang="en-US" altLang="zh-TW" sz="2800" b="1" dirty="0">
              <a:solidFill>
                <a:srgbClr val="FFFF00"/>
              </a:solidFill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5990636" y="6522784"/>
            <a:ext cx="315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600" i="1" dirty="0" smtClean="0"/>
              <a:t>Gastroenterology</a:t>
            </a:r>
            <a:r>
              <a:rPr lang="en-US" altLang="zh-TW" sz="1600" dirty="0" smtClean="0"/>
              <a:t> 2013;145:1110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453604"/>
            <a:ext cx="3840552" cy="5105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5" y="1772816"/>
            <a:ext cx="4005489" cy="3456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3168" y="0"/>
            <a:ext cx="1120832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77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01352"/>
            <a:ext cx="8435975" cy="8509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sz="2800" b="1" dirty="0" smtClean="0">
                <a:solidFill>
                  <a:srgbClr val="FFFF00"/>
                </a:solidFill>
                <a:effectLst>
                  <a:glow rad="1016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Molecular profiling of pancreatic tubular differentiation</a:t>
            </a:r>
            <a:endParaRPr lang="en-US" altLang="zh-TW" sz="2800" b="1" dirty="0">
              <a:solidFill>
                <a:srgbClr val="FFFF00"/>
              </a:solidFill>
              <a:effectLst>
                <a:glow rad="101600">
                  <a:schemeClr val="tx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396335"/>
            <a:ext cx="6013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/>
              <a:t>*</a:t>
            </a:r>
            <a:r>
              <a:rPr lang="en-US" altLang="zh-TW" sz="1200" dirty="0" err="1" smtClean="0"/>
              <a:t>panSC</a:t>
            </a:r>
            <a:r>
              <a:rPr lang="en-US" altLang="zh-TW" sz="1200" dirty="0" smtClean="0"/>
              <a:t>: pancreatic stem cells; panCSCs: pancreatic cancer stem cells</a:t>
            </a:r>
          </a:p>
          <a:p>
            <a:r>
              <a:rPr lang="en-US" altLang="zh-TW" sz="1200" dirty="0" smtClean="0"/>
              <a:t>*HPDE, human pancreatic ductal epithelial cells; *DEG, differentially expressed genes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5990636" y="6522784"/>
            <a:ext cx="315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600" i="1" dirty="0" smtClean="0"/>
              <a:t>Gastroenterology</a:t>
            </a:r>
            <a:r>
              <a:rPr lang="en-US" altLang="zh-TW" sz="1600" dirty="0" smtClean="0"/>
              <a:t> 2013;145:1110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1470180"/>
            <a:ext cx="5400600" cy="49744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3168" y="0"/>
            <a:ext cx="1120832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087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01352"/>
            <a:ext cx="8435975" cy="8509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sz="2800" b="1" dirty="0" smtClean="0">
                <a:solidFill>
                  <a:srgbClr val="FFFF00"/>
                </a:solidFill>
                <a:effectLst>
                  <a:glow rad="1016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tubulogenesis-specific prognostic signature </a:t>
            </a:r>
            <a:br>
              <a:rPr lang="en-US" altLang="zh-TW" sz="2800" b="1" dirty="0" smtClean="0">
                <a:solidFill>
                  <a:srgbClr val="FFFF00"/>
                </a:solidFill>
                <a:effectLst>
                  <a:glow rad="1016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800" b="1" dirty="0" smtClean="0">
                <a:solidFill>
                  <a:srgbClr val="FFFF00"/>
                </a:solidFill>
                <a:effectLst>
                  <a:glow rad="1016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pancreatic cancer</a:t>
            </a:r>
            <a:endParaRPr lang="en-US" altLang="zh-TW" sz="2800" b="1" dirty="0">
              <a:solidFill>
                <a:srgbClr val="FFFF00"/>
              </a:solidFill>
              <a:effectLst>
                <a:glow rad="101600">
                  <a:schemeClr val="tx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396335"/>
            <a:ext cx="3090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/>
              <a:t>*PDAC, pancreatic ductal adenocarcinoma</a:t>
            </a:r>
          </a:p>
          <a:p>
            <a:r>
              <a:rPr lang="en-US" altLang="zh-TW" sz="1200" dirty="0" smtClean="0"/>
              <a:t>*RS, Risk Score for poor survival</a:t>
            </a:r>
            <a:endParaRPr lang="zh-TW" alt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628800"/>
            <a:ext cx="8051293" cy="4328160"/>
          </a:xfrm>
          <a:prstGeom prst="rect">
            <a:avLst/>
          </a:prstGeom>
        </p:spPr>
      </p:pic>
      <p:sp>
        <p:nvSpPr>
          <p:cNvPr id="9" name="TextBox 5"/>
          <p:cNvSpPr txBox="1"/>
          <p:nvPr/>
        </p:nvSpPr>
        <p:spPr>
          <a:xfrm>
            <a:off x="5990636" y="6522784"/>
            <a:ext cx="315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600" i="1" dirty="0" smtClean="0"/>
              <a:t>Gastroenterology</a:t>
            </a:r>
            <a:r>
              <a:rPr lang="en-US" altLang="zh-TW" sz="1600" dirty="0" smtClean="0"/>
              <a:t> 2013;145:1110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3168" y="0"/>
            <a:ext cx="1120832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666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TW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</a:t>
            </a:r>
            <a:r>
              <a:rPr lang="en-US" altLang="zh-TW" sz="28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  <a:r>
              <a:rPr lang="en-US" altLang="zh-TW" sz="28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5412139"/>
              </p:ext>
            </p:extLst>
          </p:nvPr>
        </p:nvGraphicFramePr>
        <p:xfrm>
          <a:off x="755576" y="3140968"/>
          <a:ext cx="3816424" cy="2377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164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Differentiation</a:t>
                      </a:r>
                      <a:endParaRPr lang="zh-TW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ATP9A</a:t>
                      </a:r>
                      <a:endParaRPr lang="zh-TW" altLang="en-US" sz="2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ACOX3</a:t>
                      </a:r>
                      <a:endParaRPr lang="zh-TW" altLang="en-US" sz="2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CDC45L</a:t>
                      </a:r>
                      <a:endParaRPr lang="zh-TW" altLang="en-US" sz="2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SLC40A1</a:t>
                      </a:r>
                      <a:endParaRPr lang="zh-TW" altLang="en-US" sz="2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AGR2</a:t>
                      </a:r>
                      <a:endParaRPr lang="zh-TW" altLang="en-US" sz="2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4923418"/>
              </p:ext>
            </p:extLst>
          </p:nvPr>
        </p:nvGraphicFramePr>
        <p:xfrm>
          <a:off x="4788024" y="1772816"/>
          <a:ext cx="3816424" cy="1889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164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</a:t>
                      </a:r>
                      <a:endParaRPr lang="zh-TW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RPL13A</a:t>
                      </a:r>
                      <a:endParaRPr lang="zh-TW" altLang="en-US" sz="2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GAPDH</a:t>
                      </a:r>
                      <a:endParaRPr lang="zh-TW" altLang="en-US" sz="2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be chosen by data set testing</a:t>
                      </a:r>
                      <a:endParaRPr lang="zh-TW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3172896"/>
              </p:ext>
            </p:extLst>
          </p:nvPr>
        </p:nvGraphicFramePr>
        <p:xfrm>
          <a:off x="755576" y="1772816"/>
          <a:ext cx="3816424" cy="1188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164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stemness</a:t>
                      </a:r>
                      <a:endParaRPr lang="zh-TW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ASPM</a:t>
                      </a:r>
                      <a:endParaRPr lang="zh-TW" altLang="en-US" sz="2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Undisclosed stem cell marker</a:t>
                      </a:r>
                      <a:endParaRPr lang="zh-TW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6283" y="0"/>
            <a:ext cx="1367717" cy="11967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49747" y="6550223"/>
            <a:ext cx="4294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600" dirty="0" smtClean="0"/>
              <a:t>USPTO No. 61/824,679; PCT/US2014/38504</a:t>
            </a:r>
          </a:p>
        </p:txBody>
      </p:sp>
    </p:spTree>
    <p:extLst>
      <p:ext uri="{BB962C8B-B14F-4D97-AF65-F5344CB8AC3E}">
        <p14:creationId xmlns:p14="http://schemas.microsoft.com/office/powerpoint/2010/main" xmlns="" val="118954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01352"/>
            <a:ext cx="8435975" cy="8509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sz="2800" b="1" dirty="0" smtClean="0">
                <a:solidFill>
                  <a:srgbClr val="FFFF00"/>
                </a:solidFill>
              </a:rPr>
              <a:t>Survival prediction by the </a:t>
            </a:r>
            <a:r>
              <a:rPr lang="en-US" altLang="zh-TW" sz="2800" b="1" dirty="0" err="1" smtClean="0">
                <a:solidFill>
                  <a:srgbClr val="FFFF00"/>
                </a:solidFill>
              </a:rPr>
              <a:t>Pan</a:t>
            </a:r>
            <a:r>
              <a:rPr lang="en-US" altLang="zh-TW" sz="2800" b="1" i="1" dirty="0" err="1" smtClean="0">
                <a:solidFill>
                  <a:srgbClr val="FFFF00"/>
                </a:solidFill>
              </a:rPr>
              <a:t>GUIDE</a:t>
            </a:r>
            <a:r>
              <a:rPr lang="en-US" altLang="zh-TW" sz="2800" b="1" dirty="0" smtClean="0">
                <a:solidFill>
                  <a:srgbClr val="FFFF00"/>
                </a:solidFill>
              </a:rPr>
              <a:t> assay</a:t>
            </a:r>
            <a:endParaRPr lang="en-US" altLang="zh-TW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4527846"/>
              </p:ext>
            </p:extLst>
          </p:nvPr>
        </p:nvGraphicFramePr>
        <p:xfrm>
          <a:off x="611559" y="1772816"/>
          <a:ext cx="7848873" cy="367240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336309"/>
                <a:gridCol w="1109382"/>
                <a:gridCol w="1110247"/>
                <a:gridCol w="1109382"/>
                <a:gridCol w="1183553"/>
              </a:tblGrid>
              <a:tr h="612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Patient</a:t>
                      </a:r>
                      <a:r>
                        <a:rPr lang="en-US" altLang="zh-TW" sz="2000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</a:t>
                      </a:r>
                      <a:endParaRPr lang="zh-TW" sz="2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 2</a:t>
                      </a:r>
                      <a:endParaRPr lang="zh-TW" altLang="zh-TW" sz="2000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 3</a:t>
                      </a:r>
                      <a:endParaRPr lang="zh-TW" altLang="zh-TW" sz="2000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 4</a:t>
                      </a:r>
                      <a:endParaRPr lang="zh-TW" altLang="zh-TW" sz="2000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12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Score</a:t>
                      </a:r>
                      <a:endParaRPr lang="zh-TW" sz="20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-2.900</a:t>
                      </a:r>
                      <a:endParaRPr lang="zh-TW" sz="2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-0.774</a:t>
                      </a:r>
                      <a:endParaRPr lang="zh-TW" sz="2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-0.042</a:t>
                      </a:r>
                      <a:endParaRPr lang="zh-TW" sz="2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5.177</a:t>
                      </a:r>
                      <a:endParaRPr lang="zh-TW" sz="2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12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Expected</a:t>
                      </a:r>
                      <a:r>
                        <a:rPr lang="en-US" altLang="zh-TW" sz="2000" b="0" kern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survival </a:t>
                      </a:r>
                      <a:r>
                        <a:rPr lang="en-US" altLang="zh-TW" sz="2000" b="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(year)</a:t>
                      </a:r>
                      <a:endParaRPr lang="zh-TW" sz="20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3.086</a:t>
                      </a:r>
                      <a:endParaRPr lang="zh-TW" sz="2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1.730</a:t>
                      </a:r>
                      <a:endParaRPr lang="zh-TW" sz="2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1.347</a:t>
                      </a:r>
                      <a:endParaRPr lang="zh-TW" sz="2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0.263</a:t>
                      </a:r>
                      <a:endParaRPr lang="zh-TW" sz="2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12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Observed survival</a:t>
                      </a:r>
                      <a:r>
                        <a:rPr lang="zh-TW" altLang="en-US" sz="2000" b="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2000" b="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(year)</a:t>
                      </a:r>
                      <a:endParaRPr lang="zh-TW" sz="20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3.841</a:t>
                      </a:r>
                      <a:endParaRPr lang="zh-TW" sz="2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1.730</a:t>
                      </a:r>
                      <a:endParaRPr lang="zh-TW" sz="2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1.292</a:t>
                      </a:r>
                      <a:endParaRPr lang="zh-TW" sz="2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0.178</a:t>
                      </a:r>
                      <a:endParaRPr lang="zh-TW" sz="2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1206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2000" b="0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Likelihood of s</a:t>
                      </a:r>
                      <a:r>
                        <a:rPr lang="en-US" altLang="zh-TW" sz="20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urvival </a:t>
                      </a:r>
                      <a:br>
                        <a:rPr lang="en-US" altLang="zh-TW" sz="20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altLang="zh-TW" sz="2000" b="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beyond 1 year</a:t>
                      </a:r>
                      <a:endParaRPr lang="zh-TW" sz="2000" b="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90.4%</a:t>
                      </a:r>
                      <a:endParaRPr lang="zh-TW" sz="2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70.8%</a:t>
                      </a:r>
                      <a:endParaRPr lang="zh-TW" sz="2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59.0%</a:t>
                      </a:r>
                      <a:endParaRPr lang="zh-TW" sz="2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0.1%</a:t>
                      </a:r>
                      <a:endParaRPr lang="zh-TW" sz="2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120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Survival</a:t>
                      </a:r>
                      <a:r>
                        <a:rPr lang="en-US" altLang="zh-TW" sz="2000" b="0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beyond 1 year</a:t>
                      </a:r>
                      <a:endParaRPr lang="zh-TW" altLang="zh-TW" sz="2000" b="0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  <a:endParaRPr lang="zh-TW" altLang="zh-TW" sz="20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zh-TW" altLang="zh-TW" sz="20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zh-TW" altLang="zh-TW" sz="20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zh-TW" sz="2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923928" y="1772816"/>
            <a:ext cx="1152128" cy="367240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7308304" y="1775896"/>
            <a:ext cx="1152128" cy="367240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849747" y="6550223"/>
            <a:ext cx="4294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600" dirty="0" smtClean="0"/>
              <a:t>USPTO No. 61/824,679; PCT/US2014/38504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3168" y="0"/>
            <a:ext cx="1120832" cy="9807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4930" y="5542568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Overall </a:t>
            </a:r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survival and one-year survival rate of selected patients in the UCSF cohort as predicted by the </a:t>
            </a:r>
            <a:r>
              <a:rPr lang="en-US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Pan</a:t>
            </a:r>
            <a:r>
              <a:rPr lang="en-US" altLang="zh-TW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TW" sz="1600" b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111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01352"/>
            <a:ext cx="8435975" cy="8509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sz="2800" b="1" dirty="0" smtClean="0">
                <a:solidFill>
                  <a:srgbClr val="FFFF00"/>
                </a:solidFill>
                <a:effectLst>
                  <a:glow rad="1016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Prognostic accuracy of the </a:t>
            </a:r>
            <a:r>
              <a:rPr lang="en-US" altLang="zh-TW" sz="2800" b="1" dirty="0" err="1" smtClean="0">
                <a:solidFill>
                  <a:srgbClr val="FFFF00"/>
                </a:solidFill>
                <a:effectLst>
                  <a:glow rad="1016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</a:t>
            </a:r>
            <a:r>
              <a:rPr lang="en-US" altLang="zh-TW" sz="2800" b="1" i="1" dirty="0" err="1" smtClean="0">
                <a:solidFill>
                  <a:srgbClr val="FFFF00"/>
                </a:solidFill>
                <a:effectLst>
                  <a:glow rad="101600">
                    <a:schemeClr val="tx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</a:t>
            </a:r>
            <a:endParaRPr lang="en-US" altLang="zh-TW" sz="2800" b="1" i="1" dirty="0">
              <a:solidFill>
                <a:srgbClr val="FFFF00"/>
              </a:solidFill>
              <a:effectLst>
                <a:glow rad="101600">
                  <a:schemeClr val="tx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8789336"/>
              </p:ext>
            </p:extLst>
          </p:nvPr>
        </p:nvGraphicFramePr>
        <p:xfrm>
          <a:off x="683568" y="1412775"/>
          <a:ext cx="7848872" cy="494717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828635"/>
                <a:gridCol w="1232823"/>
                <a:gridCol w="1593876"/>
                <a:gridCol w="1193538"/>
              </a:tblGrid>
              <a:tr h="2779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sz="16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Accuracy</a:t>
                      </a:r>
                      <a:endParaRPr lang="zh-TW" sz="16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</a:t>
                      </a:r>
                      <a:endParaRPr lang="zh-TW" sz="16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i="1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</a:t>
                      </a:r>
                      <a:r>
                        <a:rPr lang="en-US" sz="160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zh-TW" sz="1600" b="0" i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7931"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</a:t>
                      </a:r>
                      <a:r>
                        <a:rPr lang="en-US" altLang="zh-TW" sz="1600" b="1" kern="1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California, San Francisco</a:t>
                      </a:r>
                      <a:r>
                        <a:rPr lang="en-US" altLang="zh-TW" sz="1600" b="1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cohort</a:t>
                      </a:r>
                      <a:endParaRPr lang="zh-TW" sz="1600" b="1" kern="100" dirty="0"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79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Clinico-pathological</a:t>
                      </a:r>
                      <a:r>
                        <a:rPr lang="en-US" altLang="zh-TW" sz="1600" b="0" kern="1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criteria</a:t>
                      </a:r>
                      <a:endParaRPr lang="zh-TW" sz="16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80.2%</a:t>
                      </a:r>
                      <a:endParaRPr lang="zh-TW" sz="1600" b="0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72.0%-88.4%</a:t>
                      </a:r>
                      <a:endParaRPr lang="zh-TW" sz="1600" b="0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zh-TW" sz="1600" b="0" kern="10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79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 err="1" smtClean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</a:t>
                      </a:r>
                      <a:r>
                        <a:rPr lang="en-US" sz="1600" b="0" i="1" kern="100" dirty="0" err="1" smtClean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GUIDE</a:t>
                      </a:r>
                      <a:endParaRPr lang="zh-TW" sz="1600" b="0" i="1" kern="100" dirty="0"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95.0%</a:t>
                      </a:r>
                      <a:endParaRPr lang="zh-TW" sz="16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89.6%-100.0%</a:t>
                      </a:r>
                      <a:endParaRPr lang="zh-TW" sz="16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</a:t>
                      </a:r>
                      <a:endParaRPr lang="zh-TW" sz="16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79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62-gene </a:t>
                      </a:r>
                      <a:r>
                        <a:rPr lang="en-US" sz="1600" b="0" kern="1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PDAssigner</a:t>
                      </a:r>
                      <a:endParaRPr lang="zh-TW" sz="16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80.5%</a:t>
                      </a:r>
                      <a:endParaRPr lang="zh-TW" sz="1600" b="0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69.2%-91.9%</a:t>
                      </a:r>
                      <a:endParaRPr lang="zh-TW" sz="1600" b="0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0.477</a:t>
                      </a:r>
                      <a:endParaRPr lang="zh-TW" sz="1600" b="0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446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6-gene metastasis signature</a:t>
                      </a:r>
                      <a:endParaRPr lang="zh-TW" sz="16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57.3%</a:t>
                      </a:r>
                      <a:endParaRPr lang="zh-TW" sz="1600" b="0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40.2%-74.4%</a:t>
                      </a:r>
                      <a:endParaRPr lang="zh-TW" sz="1600" b="0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0.993</a:t>
                      </a:r>
                      <a:endParaRPr lang="zh-TW" sz="1600" b="0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7931"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Johns Hopkins Medical Institutions cohort</a:t>
                      </a:r>
                      <a:endParaRPr lang="zh-TW" sz="1600" b="1" kern="100" dirty="0"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79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Clinico-pathological</a:t>
                      </a:r>
                      <a:r>
                        <a:rPr lang="en-US" altLang="zh-TW" sz="1600" b="0" kern="1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criteria</a:t>
                      </a:r>
                      <a:endParaRPr lang="zh-TW" altLang="zh-TW" sz="16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57.4%</a:t>
                      </a:r>
                      <a:endParaRPr lang="zh-TW" sz="1600" b="0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49.1%-65.6%</a:t>
                      </a:r>
                      <a:endParaRPr lang="zh-TW" sz="1600" b="0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zh-TW" sz="1600" b="0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79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0" kern="100" dirty="0" err="1" smtClean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</a:t>
                      </a:r>
                      <a:r>
                        <a:rPr lang="en-US" altLang="zh-TW" sz="1600" b="0" i="1" kern="100" dirty="0" err="1" smtClean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GUIDE</a:t>
                      </a:r>
                      <a:endParaRPr lang="zh-TW" altLang="zh-TW" sz="1600" b="0" i="1" kern="100" dirty="0"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83.3%</a:t>
                      </a:r>
                      <a:endParaRPr lang="zh-TW" sz="1600" b="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66.3%-100.0%</a:t>
                      </a:r>
                      <a:endParaRPr lang="zh-TW" sz="1600" b="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0.002</a:t>
                      </a:r>
                      <a:endParaRPr lang="zh-TW" sz="1600" b="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79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62-gene </a:t>
                      </a:r>
                      <a:r>
                        <a:rPr lang="en-US" sz="1600" b="0" kern="1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PDAssigner</a:t>
                      </a:r>
                      <a:endParaRPr lang="zh-TW" sz="16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58.6%</a:t>
                      </a:r>
                      <a:endParaRPr lang="zh-TW" sz="1600" b="0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44.8%-72.4%</a:t>
                      </a:r>
                      <a:endParaRPr lang="zh-TW" sz="1600" b="0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0.431</a:t>
                      </a:r>
                      <a:endParaRPr lang="zh-TW" sz="1600" b="0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446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6-gene metastasis signature</a:t>
                      </a:r>
                      <a:endParaRPr lang="zh-TW" sz="16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68.4%</a:t>
                      </a:r>
                      <a:endParaRPr lang="zh-TW" sz="1600" b="0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56.9%-79.8%</a:t>
                      </a:r>
                      <a:endParaRPr lang="zh-TW" sz="1600" b="0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0.084</a:t>
                      </a:r>
                      <a:endParaRPr lang="zh-TW" sz="1600" b="0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7931"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Northwestern Memorial Hospital cohort</a:t>
                      </a:r>
                      <a:endParaRPr lang="zh-TW" sz="1600" b="1" kern="100" dirty="0"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79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Clinico-pathological</a:t>
                      </a:r>
                      <a:r>
                        <a:rPr lang="en-US" altLang="zh-TW" sz="1600" b="0" kern="1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criteria</a:t>
                      </a:r>
                      <a:endParaRPr lang="zh-TW" altLang="zh-TW" sz="16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67.2%</a:t>
                      </a:r>
                      <a:endParaRPr lang="zh-TW" sz="1600" b="0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57.4%-77.1%</a:t>
                      </a:r>
                      <a:endParaRPr lang="zh-TW" sz="1600" b="0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zh-TW" sz="1600" b="0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79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0" kern="100" dirty="0" err="1" smtClean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</a:t>
                      </a:r>
                      <a:r>
                        <a:rPr lang="en-US" altLang="zh-TW" sz="1600" b="0" i="1" kern="100" dirty="0" err="1" smtClean="0"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GUIDE</a:t>
                      </a:r>
                      <a:endParaRPr lang="zh-TW" altLang="zh-TW" sz="1600" b="0" i="1" kern="100" dirty="0"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81.2%</a:t>
                      </a:r>
                      <a:endParaRPr lang="zh-TW" sz="1600" b="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67.8%-94.6%</a:t>
                      </a:r>
                      <a:endParaRPr lang="zh-TW" sz="1600" b="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  <a:endParaRPr lang="zh-TW" sz="1600" b="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79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62-gene </a:t>
                      </a:r>
                      <a:r>
                        <a:rPr lang="en-US" sz="1600" b="0" kern="1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PDAssigner</a:t>
                      </a:r>
                      <a:endParaRPr lang="zh-TW" sz="16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68.6%</a:t>
                      </a:r>
                      <a:endParaRPr lang="zh-TW" sz="1600" b="0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58.8%-78.4%</a:t>
                      </a:r>
                      <a:endParaRPr lang="zh-TW" sz="1600" b="0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0.410</a:t>
                      </a:r>
                      <a:endParaRPr lang="zh-TW" sz="1600" b="0" kern="10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446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6-gene metastasis signature</a:t>
                      </a:r>
                      <a:endParaRPr lang="zh-TW" sz="16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64.0%</a:t>
                      </a:r>
                      <a:endParaRPr lang="zh-TW" sz="1600" b="0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53.8%-74.3%</a:t>
                      </a:r>
                      <a:endParaRPr lang="zh-TW" sz="1600" b="0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0.678</a:t>
                      </a:r>
                      <a:endParaRPr lang="zh-TW" sz="1600" b="0" kern="100" dirty="0">
                        <a:effectLst/>
                        <a:latin typeface="Arial" panose="020B0604020202020204" pitchFamily="34" charset="0"/>
                        <a:ea typeface="新細明體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563641" y="6531479"/>
            <a:ext cx="6588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n-US" altLang="zh-TW" sz="1600" i="1" dirty="0" smtClean="0"/>
              <a:t>Gastroenterology </a:t>
            </a:r>
            <a:r>
              <a:rPr lang="en-US" altLang="zh-TW" sz="1600" dirty="0" smtClean="0"/>
              <a:t>2013; </a:t>
            </a:r>
            <a:r>
              <a:rPr lang="en-US" altLang="zh-TW" sz="1600" i="1" dirty="0" smtClean="0"/>
              <a:t>Nat Med </a:t>
            </a:r>
            <a:r>
              <a:rPr lang="en-US" altLang="zh-TW" sz="1600" dirty="0" smtClean="0"/>
              <a:t>2011; </a:t>
            </a:r>
            <a:r>
              <a:rPr lang="en-US" altLang="zh-TW" sz="1600" i="1" dirty="0" err="1" smtClean="0"/>
              <a:t>PLoS</a:t>
            </a:r>
            <a:r>
              <a:rPr lang="en-US" altLang="zh-TW" sz="1600" i="1" dirty="0" smtClean="0"/>
              <a:t> Med </a:t>
            </a:r>
            <a:r>
              <a:rPr lang="en-US" altLang="zh-TW" sz="1600" dirty="0" smtClean="0"/>
              <a:t>2010</a:t>
            </a:r>
            <a:endParaRPr lang="en-US" altLang="zh-TW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3168" y="0"/>
            <a:ext cx="1120832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494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高山峻嶺">
  <a:themeElements>
    <a:clrScheme name="高山峻嶺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高山峻嶺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高山峻嶺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36440</TotalTime>
  <Words>981</Words>
  <Application>Microsoft Office PowerPoint</Application>
  <PresentationFormat>On-screen Show (4:3)</PresentationFormat>
  <Paragraphs>279</Paragraphs>
  <Slides>24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高山峻嶺</vt:lpstr>
      <vt:lpstr>CorelDRAW</vt:lpstr>
      <vt:lpstr>Linking Tissue Microarchitectures to Rationalized Molecular Diagnostics in Glandular Cancers</vt:lpstr>
      <vt:lpstr>Problems with current molecular diagnostics</vt:lpstr>
      <vt:lpstr>Modeling stem cells differentiation  into tissue microarchitectures</vt:lpstr>
      <vt:lpstr>Recapitulating tubular differentiation of  pancreatic stem cells</vt:lpstr>
      <vt:lpstr>Molecular profiling of pancreatic tubular differentiation</vt:lpstr>
      <vt:lpstr>A tubulogenesis-specific prognostic signature  in pancreatic cancer</vt:lpstr>
      <vt:lpstr>The PanGUIDE genes</vt:lpstr>
      <vt:lpstr>Survival prediction by the PanGUIDE assay</vt:lpstr>
      <vt:lpstr>Prognostic accuracy of the PanGUIDE</vt:lpstr>
      <vt:lpstr>ASPM as a poor prognostic marker in PDAC</vt:lpstr>
      <vt:lpstr>ASPM bolsters Wnt activity by stabilizing  the dishevelled proteins</vt:lpstr>
      <vt:lpstr>ASPM maintains pancreatic cancer stemness</vt:lpstr>
      <vt:lpstr>ASPM contributes to pancreatic cancer aggressiveness</vt:lpstr>
      <vt:lpstr>Summary of the PanGUIDE assay</vt:lpstr>
      <vt:lpstr>Slide 15</vt:lpstr>
      <vt:lpstr>Transcriptional alterations specific to  prostate acinar differentiation</vt:lpstr>
      <vt:lpstr>Slide 17</vt:lpstr>
      <vt:lpstr>PDCD4, KLF6 and ABCG1 as differentiation-  specific prognostic markers in prostate cancer</vt:lpstr>
      <vt:lpstr>ProsGUIDE: a 3-gene prognostic signature in prostate cancer</vt:lpstr>
      <vt:lpstr>Prediction accuracy of the ProsGUIDE</vt:lpstr>
      <vt:lpstr>Survival prediction by the ProsGUIDE assay</vt:lpstr>
      <vt:lpstr>Summary of the ProsGUIDE assay</vt:lpstr>
      <vt:lpstr>Clinical utility of PanGUIDE and ProsGUIDE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Kelivn Tsai</dc:creator>
  <cp:lastModifiedBy>sushma-bandi</cp:lastModifiedBy>
  <cp:revision>2023</cp:revision>
  <cp:lastPrinted>2010-12-27T02:09:54Z</cp:lastPrinted>
  <dcterms:created xsi:type="dcterms:W3CDTF">2008-09-10T13:40:16Z</dcterms:created>
  <dcterms:modified xsi:type="dcterms:W3CDTF">2014-10-10T07:14:56Z</dcterms:modified>
</cp:coreProperties>
</file>