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307" r:id="rId2"/>
    <p:sldId id="308" r:id="rId3"/>
    <p:sldId id="256" r:id="rId4"/>
    <p:sldId id="296" r:id="rId5"/>
    <p:sldId id="297" r:id="rId6"/>
    <p:sldId id="284" r:id="rId7"/>
    <p:sldId id="295" r:id="rId8"/>
    <p:sldId id="285" r:id="rId9"/>
    <p:sldId id="298" r:id="rId10"/>
    <p:sldId id="260" r:id="rId11"/>
    <p:sldId id="270" r:id="rId12"/>
    <p:sldId id="271" r:id="rId13"/>
    <p:sldId id="292" r:id="rId14"/>
    <p:sldId id="293" r:id="rId15"/>
    <p:sldId id="294" r:id="rId16"/>
    <p:sldId id="277" r:id="rId17"/>
    <p:sldId id="299" r:id="rId18"/>
    <p:sldId id="304" r:id="rId19"/>
    <p:sldId id="305" r:id="rId20"/>
    <p:sldId id="301" r:id="rId21"/>
    <p:sldId id="302" r:id="rId22"/>
    <p:sldId id="303" r:id="rId23"/>
    <p:sldId id="306" r:id="rId24"/>
    <p:sldId id="309"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2302" autoAdjust="0"/>
  </p:normalViewPr>
  <p:slideViewPr>
    <p:cSldViewPr>
      <p:cViewPr varScale="1">
        <p:scale>
          <a:sx n="70" d="100"/>
          <a:sy n="70" d="100"/>
        </p:scale>
        <p:origin x="-1374" y="-96"/>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73.wmf"/><Relationship Id="rId18" Type="http://schemas.openxmlformats.org/officeDocument/2006/relationships/image" Target="../media/image78.wmf"/><Relationship Id="rId3" Type="http://schemas.openxmlformats.org/officeDocument/2006/relationships/image" Target="../media/image63.wmf"/><Relationship Id="rId21" Type="http://schemas.openxmlformats.org/officeDocument/2006/relationships/image" Target="../media/image81.emf"/><Relationship Id="rId7" Type="http://schemas.openxmlformats.org/officeDocument/2006/relationships/image" Target="../media/image67.wmf"/><Relationship Id="rId12" Type="http://schemas.openxmlformats.org/officeDocument/2006/relationships/image" Target="../media/image72.wmf"/><Relationship Id="rId17" Type="http://schemas.openxmlformats.org/officeDocument/2006/relationships/image" Target="../media/image77.wmf"/><Relationship Id="rId2" Type="http://schemas.openxmlformats.org/officeDocument/2006/relationships/image" Target="../media/image62.wmf"/><Relationship Id="rId16" Type="http://schemas.openxmlformats.org/officeDocument/2006/relationships/image" Target="../media/image76.wmf"/><Relationship Id="rId20" Type="http://schemas.openxmlformats.org/officeDocument/2006/relationships/image" Target="../media/image80.wmf"/><Relationship Id="rId1" Type="http://schemas.openxmlformats.org/officeDocument/2006/relationships/image" Target="../media/image61.wmf"/><Relationship Id="rId6" Type="http://schemas.openxmlformats.org/officeDocument/2006/relationships/image" Target="../media/image66.wmf"/><Relationship Id="rId11" Type="http://schemas.openxmlformats.org/officeDocument/2006/relationships/image" Target="../media/image71.wmf"/><Relationship Id="rId5" Type="http://schemas.openxmlformats.org/officeDocument/2006/relationships/image" Target="../media/image65.wmf"/><Relationship Id="rId15" Type="http://schemas.openxmlformats.org/officeDocument/2006/relationships/image" Target="../media/image75.wmf"/><Relationship Id="rId10" Type="http://schemas.openxmlformats.org/officeDocument/2006/relationships/image" Target="../media/image70.wmf"/><Relationship Id="rId19" Type="http://schemas.openxmlformats.org/officeDocument/2006/relationships/image" Target="../media/image79.wmf"/><Relationship Id="rId4" Type="http://schemas.openxmlformats.org/officeDocument/2006/relationships/image" Target="../media/image64.wmf"/><Relationship Id="rId9" Type="http://schemas.openxmlformats.org/officeDocument/2006/relationships/image" Target="../media/image69.wmf"/><Relationship Id="rId14" Type="http://schemas.openxmlformats.org/officeDocument/2006/relationships/image" Target="../media/image74.wmf"/><Relationship Id="rId22"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2C51F41-311E-4C08-A300-1BD4A09B17DD}" type="datetimeFigureOut">
              <a:rPr kumimoji="1" lang="ja-JP" altLang="en-US" smtClean="0"/>
              <a:pPr/>
              <a:t>2014/11/21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701232B-EBAD-4BF5-81E0-A075FEF3D5BD}" type="slidenum">
              <a:rPr kumimoji="1" lang="ja-JP" altLang="en-US" smtClean="0"/>
              <a:pPr/>
              <a:t>‹#›</a:t>
            </a:fld>
            <a:endParaRPr kumimoji="1" lang="ja-JP" altLang="en-US"/>
          </a:p>
        </p:txBody>
      </p:sp>
    </p:spTree>
    <p:extLst>
      <p:ext uri="{BB962C8B-B14F-4D97-AF65-F5344CB8AC3E}">
        <p14:creationId xmlns="" xmlns:p14="http://schemas.microsoft.com/office/powerpoint/2010/main" val="1772832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Mr. chairman.</a:t>
            </a:r>
            <a:r>
              <a:rPr kumimoji="1" lang="en-US" altLang="ja-JP" baseline="0" dirty="0" smtClean="0"/>
              <a:t> Good afternoon, </a:t>
            </a:r>
            <a:r>
              <a:rPr kumimoji="1" lang="en-US" altLang="ja-JP" dirty="0" smtClean="0"/>
              <a:t>Ladies</a:t>
            </a:r>
            <a:r>
              <a:rPr kumimoji="1" lang="en-US" altLang="ja-JP" baseline="0" dirty="0" smtClean="0"/>
              <a:t> and Gentlemen. I’d like to thank the organized committee of the conference for giving me an opportunity of my presentation. Today, I am going to talk about </a:t>
            </a:r>
            <a:r>
              <a:rPr lang="en-AU" altLang="ja-JP" sz="1200" dirty="0" smtClean="0">
                <a:effectLst/>
              </a:rPr>
              <a:t>Structures and Physical Properties of Ferromagnetic Crystals with </a:t>
            </a:r>
            <a:r>
              <a:rPr lang="en-AU" altLang="ja-JP" sz="1200" dirty="0" err="1" smtClean="0">
                <a:effectLst/>
              </a:rPr>
              <a:t>Supramolecular</a:t>
            </a:r>
            <a:r>
              <a:rPr lang="en-AU" altLang="ja-JP" sz="1200" dirty="0" smtClean="0">
                <a:effectLst/>
              </a:rPr>
              <a:t> </a:t>
            </a:r>
            <a:r>
              <a:rPr lang="en-AU" altLang="ja-JP" sz="1200" dirty="0" err="1" smtClean="0">
                <a:effectLst/>
              </a:rPr>
              <a:t>Cations</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3</a:t>
            </a:fld>
            <a:endParaRPr kumimoji="1" lang="ja-JP" altLang="en-US"/>
          </a:p>
        </p:txBody>
      </p:sp>
    </p:spTree>
    <p:extLst>
      <p:ext uri="{BB962C8B-B14F-4D97-AF65-F5344CB8AC3E}">
        <p14:creationId xmlns="" xmlns:p14="http://schemas.microsoft.com/office/powerpoint/2010/main" val="309075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are results of the magnetic measurements of complex 2. The complex exhibits ferromagnetic behavior </a:t>
            </a:r>
            <a:r>
              <a:rPr lang="en-US" altLang="ja-JP" baseline="0" dirty="0" smtClean="0"/>
              <a:t>with Weiss temperature of thirteen point seven kelvins. We can observe ferromagnetic transition at five point zero kelvins. Saturated magnetization of the complex is about eight </a:t>
            </a:r>
            <a:r>
              <a:rPr lang="en-US" altLang="ja-JP" baseline="0" dirty="0" err="1" smtClean="0"/>
              <a:t>myu</a:t>
            </a:r>
            <a:r>
              <a:rPr lang="en-US" altLang="ja-JP" baseline="0" dirty="0" smtClean="0"/>
              <a:t>  bee. This value is good agreement with that of high spin states of the manganese two and the chromium three ions.</a:t>
            </a:r>
            <a:r>
              <a:rPr kumimoji="1" lang="en-US" altLang="ja-JP" baseline="0" dirty="0" smtClean="0"/>
              <a:t> Thus, these results suggest the complex is a good candidate  of multifunctional material with coexistence of  the ferromagnetism and the </a:t>
            </a:r>
            <a:r>
              <a:rPr kumimoji="1" lang="en-US" altLang="ja-JP" baseline="0" dirty="0" err="1" smtClean="0"/>
              <a:t>ferroelectricity</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12</a:t>
            </a:fld>
            <a:endParaRPr kumimoji="1" lang="ja-JP" altLang="en-US"/>
          </a:p>
        </p:txBody>
      </p:sp>
    </p:spTree>
    <p:extLst>
      <p:ext uri="{BB962C8B-B14F-4D97-AF65-F5344CB8AC3E}">
        <p14:creationId xmlns="" xmlns:p14="http://schemas.microsoft.com/office/powerpoint/2010/main" val="352453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order to investigate the</a:t>
            </a:r>
            <a:r>
              <a:rPr kumimoji="1" lang="en-US" altLang="ja-JP" baseline="0" dirty="0" smtClean="0"/>
              <a:t> molecular motion of the </a:t>
            </a:r>
            <a:r>
              <a:rPr kumimoji="1" lang="en-US" altLang="ja-JP" baseline="0" dirty="0" err="1" smtClean="0"/>
              <a:t>supramolecular</a:t>
            </a:r>
            <a:r>
              <a:rPr kumimoji="1" lang="en-US" altLang="ja-JP" baseline="0" dirty="0" smtClean="0"/>
              <a:t> </a:t>
            </a:r>
            <a:r>
              <a:rPr kumimoji="1" lang="en-US" altLang="ja-JP" baseline="0" dirty="0" err="1" smtClean="0"/>
              <a:t>cation</a:t>
            </a:r>
            <a:r>
              <a:rPr kumimoji="1" lang="en-US" altLang="ja-JP" baseline="0" dirty="0" smtClean="0"/>
              <a:t>, w</a:t>
            </a:r>
            <a:r>
              <a:rPr kumimoji="1" lang="en-US" altLang="ja-JP" dirty="0" smtClean="0"/>
              <a:t>e</a:t>
            </a:r>
            <a:r>
              <a:rPr kumimoji="1" lang="en-US" altLang="ja-JP" baseline="0" dirty="0" smtClean="0"/>
              <a:t> measured a solid state </a:t>
            </a:r>
            <a:r>
              <a:rPr kumimoji="1" lang="en-US" altLang="ja-JP" sz="1200" b="0" i="0" kern="1200" dirty="0" smtClean="0">
                <a:solidFill>
                  <a:schemeClr val="tx1"/>
                </a:solidFill>
                <a:effectLst/>
                <a:latin typeface="+mn-lt"/>
                <a:ea typeface="+mn-ea"/>
                <a:cs typeface="+mn-cs"/>
              </a:rPr>
              <a:t>deuterium NMR</a:t>
            </a:r>
            <a:r>
              <a:rPr kumimoji="1" lang="ja-JP" altLang="en-US" sz="1200" b="0" i="0" kern="1200" baseline="0" dirty="0" smtClean="0">
                <a:solidFill>
                  <a:schemeClr val="tx1"/>
                </a:solidFill>
                <a:effectLst/>
                <a:latin typeface="+mn-lt"/>
                <a:ea typeface="+mn-ea"/>
                <a:cs typeface="+mn-cs"/>
              </a:rPr>
              <a:t> </a:t>
            </a:r>
            <a:r>
              <a:rPr kumimoji="1" lang="en-US" altLang="ja-JP" sz="1200" b="0" i="0" kern="1200" baseline="0" dirty="0" smtClean="0">
                <a:solidFill>
                  <a:schemeClr val="tx1"/>
                </a:solidFill>
                <a:effectLst/>
                <a:latin typeface="+mn-lt"/>
                <a:ea typeface="+mn-ea"/>
                <a:cs typeface="+mn-cs"/>
              </a:rPr>
              <a:t>spectrum of the complex by using a deuterium complex of 2. Nuclear spin of deuterium is one. And, electrical field gradient of the molecule is C-D direction. Previously, we measured the deuterium NMR spectrum for similar </a:t>
            </a:r>
            <a:r>
              <a:rPr kumimoji="1" lang="en-US" altLang="ja-JP" sz="1200" b="0" i="0" kern="1200" baseline="0" dirty="0" err="1" smtClean="0">
                <a:solidFill>
                  <a:schemeClr val="tx1"/>
                </a:solidFill>
                <a:effectLst/>
                <a:latin typeface="+mn-lt"/>
                <a:ea typeface="+mn-ea"/>
                <a:cs typeface="+mn-cs"/>
              </a:rPr>
              <a:t>supramolecular</a:t>
            </a:r>
            <a:r>
              <a:rPr kumimoji="1" lang="en-US" altLang="ja-JP" sz="1200" b="0" i="0" kern="1200" baseline="0" dirty="0" smtClean="0">
                <a:solidFill>
                  <a:schemeClr val="tx1"/>
                </a:solidFill>
                <a:effectLst/>
                <a:latin typeface="+mn-lt"/>
                <a:ea typeface="+mn-ea"/>
                <a:cs typeface="+mn-cs"/>
              </a:rPr>
              <a:t> crystal  </a:t>
            </a:r>
            <a:r>
              <a:rPr kumimoji="1" lang="en-US" altLang="ja-JP" sz="1200" b="0" i="0" kern="1200" baseline="0" dirty="0" err="1" smtClean="0">
                <a:solidFill>
                  <a:schemeClr val="tx1"/>
                </a:solidFill>
                <a:effectLst/>
                <a:latin typeface="+mn-lt"/>
                <a:ea typeface="+mn-ea"/>
                <a:cs typeface="+mn-cs"/>
              </a:rPr>
              <a:t>anilinium</a:t>
            </a:r>
            <a:r>
              <a:rPr kumimoji="1" lang="en-US" altLang="ja-JP" sz="1200" b="0" i="0" kern="1200" baseline="0" dirty="0" smtClean="0">
                <a:solidFill>
                  <a:schemeClr val="tx1"/>
                </a:solidFill>
                <a:effectLst/>
                <a:latin typeface="+mn-lt"/>
                <a:ea typeface="+mn-ea"/>
                <a:cs typeface="+mn-cs"/>
              </a:rPr>
              <a:t> d5 and [18]crown-6. At one hundred seventy kelvin, we can observe the two separate peaks in the spectra indicating no flip-flop motion in the solid state. The flip-flop motion was beginning, the two peaks were gradually united around room temperature. In the case of complex 2, the NMR spectra exhibited broadened signals. However, two separate peaks were observed below three hundred twenty kelvin, indicating the weak flip-flop motion of the </a:t>
            </a:r>
            <a:r>
              <a:rPr kumimoji="1" lang="en-US" altLang="ja-JP" sz="1200" b="0" i="0" kern="1200" baseline="0" dirty="0" err="1" smtClean="0">
                <a:solidFill>
                  <a:schemeClr val="tx1"/>
                </a:solidFill>
                <a:effectLst/>
                <a:latin typeface="+mn-lt"/>
                <a:ea typeface="+mn-ea"/>
                <a:cs typeface="+mn-cs"/>
              </a:rPr>
              <a:t>aniliniun</a:t>
            </a:r>
            <a:r>
              <a:rPr kumimoji="1" lang="en-US" altLang="ja-JP" sz="1200" b="0" i="0" kern="1200" baseline="0" dirty="0" smtClean="0">
                <a:solidFill>
                  <a:schemeClr val="tx1"/>
                </a:solidFill>
                <a:effectLst/>
                <a:latin typeface="+mn-lt"/>
                <a:ea typeface="+mn-ea"/>
                <a:cs typeface="+mn-cs"/>
              </a:rPr>
              <a:t> </a:t>
            </a:r>
            <a:r>
              <a:rPr kumimoji="1" lang="en-US" altLang="ja-JP" sz="1200" b="0" i="0" kern="1200" baseline="0" dirty="0" err="1" smtClean="0">
                <a:solidFill>
                  <a:schemeClr val="tx1"/>
                </a:solidFill>
                <a:effectLst/>
                <a:latin typeface="+mn-lt"/>
                <a:ea typeface="+mn-ea"/>
                <a:cs typeface="+mn-cs"/>
              </a:rPr>
              <a:t>cation</a:t>
            </a:r>
            <a:r>
              <a:rPr kumimoji="1" lang="en-US" altLang="ja-JP" sz="1200" b="0" i="0" kern="1200" baseline="0" dirty="0" smtClean="0">
                <a:solidFill>
                  <a:schemeClr val="tx1"/>
                </a:solidFill>
                <a:effectLst/>
                <a:latin typeface="+mn-lt"/>
                <a:ea typeface="+mn-ea"/>
                <a:cs typeface="+mn-cs"/>
              </a:rPr>
              <a:t>. The two peaks were gradually united around three hundred seventy kelvin as shown in the crystal of </a:t>
            </a:r>
            <a:r>
              <a:rPr kumimoji="1" lang="en-US" altLang="ja-JP" sz="1200" b="0" i="0" kern="1200" baseline="0" dirty="0" err="1" smtClean="0">
                <a:solidFill>
                  <a:schemeClr val="tx1"/>
                </a:solidFill>
                <a:effectLst/>
                <a:latin typeface="+mn-lt"/>
                <a:ea typeface="+mn-ea"/>
                <a:cs typeface="+mn-cs"/>
              </a:rPr>
              <a:t>anilinium</a:t>
            </a:r>
            <a:r>
              <a:rPr kumimoji="1" lang="en-US" altLang="ja-JP" sz="1200" b="0" i="0" kern="1200" baseline="0" dirty="0" smtClean="0">
                <a:solidFill>
                  <a:schemeClr val="tx1"/>
                </a:solidFill>
                <a:effectLst/>
                <a:latin typeface="+mn-lt"/>
                <a:ea typeface="+mn-ea"/>
                <a:cs typeface="+mn-cs"/>
              </a:rPr>
              <a:t> and 18 crown 6. In higher temperature regions, another peak appeared around 0 kHz. Now, origin of the peak is not attributed. The peak would indicate another molecular motion.  </a:t>
            </a:r>
            <a:endParaRPr kumimoji="1" lang="en-US" altLang="ja-JP"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13</a:t>
            </a:fld>
            <a:endParaRPr kumimoji="1" lang="ja-JP" altLang="en-US"/>
          </a:p>
        </p:txBody>
      </p:sp>
    </p:spTree>
    <p:extLst>
      <p:ext uri="{BB962C8B-B14F-4D97-AF65-F5344CB8AC3E}">
        <p14:creationId xmlns="" xmlns:p14="http://schemas.microsoft.com/office/powerpoint/2010/main" val="144305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In order to confirm the NMR spectrum,</a:t>
            </a:r>
            <a:r>
              <a:rPr kumimoji="1" lang="en-US" altLang="ja-JP" baseline="0" dirty="0" smtClean="0"/>
              <a:t> w</a:t>
            </a:r>
            <a:r>
              <a:rPr kumimoji="1" lang="en-US" altLang="ja-JP" dirty="0" smtClean="0"/>
              <a:t>e calculated the potential</a:t>
            </a:r>
            <a:r>
              <a:rPr kumimoji="1" lang="en-US" altLang="ja-JP" baseline="0" dirty="0" smtClean="0"/>
              <a:t> energy curve for the flip-flop motion of the </a:t>
            </a:r>
            <a:r>
              <a:rPr kumimoji="1" lang="en-US" altLang="ja-JP" baseline="0" dirty="0" err="1" smtClean="0"/>
              <a:t>supramolecular</a:t>
            </a:r>
            <a:r>
              <a:rPr kumimoji="1" lang="en-US" altLang="ja-JP" baseline="0" dirty="0" smtClean="0"/>
              <a:t> </a:t>
            </a:r>
            <a:r>
              <a:rPr kumimoji="1" lang="en-US" altLang="ja-JP" baseline="0" dirty="0" err="1" smtClean="0"/>
              <a:t>cation</a:t>
            </a:r>
            <a:r>
              <a:rPr kumimoji="1" lang="en-US" altLang="ja-JP" baseline="0" dirty="0" smtClean="0"/>
              <a:t>. These are model structures of the calculation at zero degree based on the crystal structural analysis. We selected three crown ether molecules with steric hindrances around the </a:t>
            </a:r>
            <a:r>
              <a:rPr kumimoji="1" lang="en-US" altLang="ja-JP" baseline="0" dirty="0" err="1" smtClean="0"/>
              <a:t>anilinium</a:t>
            </a:r>
            <a:r>
              <a:rPr kumimoji="1" lang="en-US" altLang="ja-JP" baseline="0" dirty="0" smtClean="0"/>
              <a:t> molecule. The black line show the potential energy curve of 2. Energy barrier for the flip-flop motion is about two hundred fifty kilo </a:t>
            </a:r>
            <a:r>
              <a:rPr kumimoji="1" lang="en-US" altLang="ja-JP" sz="1200" b="0" i="0" kern="1200" dirty="0" smtClean="0">
                <a:solidFill>
                  <a:schemeClr val="tx1"/>
                </a:solidFill>
                <a:effectLst/>
                <a:latin typeface="+mn-lt"/>
                <a:ea typeface="+mn-ea"/>
                <a:cs typeface="+mn-cs"/>
              </a:rPr>
              <a:t>joule per mol. This</a:t>
            </a:r>
            <a:r>
              <a:rPr kumimoji="1" lang="en-US" altLang="ja-JP" sz="1200" b="0" i="0" kern="1200" baseline="0" dirty="0" smtClean="0">
                <a:solidFill>
                  <a:schemeClr val="tx1"/>
                </a:solidFill>
                <a:effectLst/>
                <a:latin typeface="+mn-lt"/>
                <a:ea typeface="+mn-ea"/>
                <a:cs typeface="+mn-cs"/>
              </a:rPr>
              <a:t> value is almost same value for the ferroelectric compound,</a:t>
            </a:r>
            <a:r>
              <a:rPr kumimoji="1" lang="en-US" altLang="ja-JP" baseline="0" dirty="0" smtClean="0"/>
              <a:t> indicating the flip-flop motion of the </a:t>
            </a:r>
            <a:r>
              <a:rPr kumimoji="1" lang="en-US" altLang="ja-JP" baseline="0" dirty="0" err="1" smtClean="0"/>
              <a:t>anilinium</a:t>
            </a:r>
            <a:r>
              <a:rPr kumimoji="1" lang="en-US" altLang="ja-JP" baseline="0" dirty="0" smtClean="0"/>
              <a:t> in crystal 2. Now, this model structure suggests another chance for the molecular motions such as the pendulum motions. So, we also calculated</a:t>
            </a:r>
            <a:r>
              <a:rPr kumimoji="1" lang="en-US" altLang="ja-JP" dirty="0" smtClean="0"/>
              <a:t> the potential</a:t>
            </a:r>
            <a:r>
              <a:rPr kumimoji="1" lang="en-US" altLang="ja-JP" baseline="0" dirty="0" smtClean="0"/>
              <a:t> energy curve for the pendulum motions A and B. You can see the result of the calculations in the bottom of the slide.  Red and black points indicate energy barriers for motion A and B, respectively. Energy barrier for Pendulum motion A is larger than that of pendulum motion B. These small energy barrier can generate molecular fluctuation such as the pendulum motion B easily in the solid state of complex 2. The pendulum motions cannot cause dipole inversion of the crystal. However, dielectric response measurement provide some information about the molecular fluctuations. </a:t>
            </a:r>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14</a:t>
            </a:fld>
            <a:endParaRPr kumimoji="1" lang="ja-JP" altLang="en-US"/>
          </a:p>
        </p:txBody>
      </p:sp>
    </p:spTree>
    <p:extLst>
      <p:ext uri="{BB962C8B-B14F-4D97-AF65-F5344CB8AC3E}">
        <p14:creationId xmlns="" xmlns:p14="http://schemas.microsoft.com/office/powerpoint/2010/main" val="34569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Dielectric</a:t>
            </a:r>
            <a:r>
              <a:rPr kumimoji="1" lang="en-US" altLang="ja-JP" baseline="0" dirty="0" smtClean="0"/>
              <a:t> response of complex 2 agrees with the results of the deuterium NMR and potential energy calculations. This spectra are temperature and field dependence dielectric constants of crystal 2. Large dielectric responses were observed at low frequency regions above three </a:t>
            </a:r>
            <a:r>
              <a:rPr kumimoji="1" lang="en-US" altLang="ja-JP" baseline="0" dirty="0" err="1" smtClean="0"/>
              <a:t>handred</a:t>
            </a:r>
            <a:r>
              <a:rPr kumimoji="1" lang="en-US" altLang="ja-JP" baseline="0" dirty="0" smtClean="0"/>
              <a:t> forty kelvins. The flip flop motion of </a:t>
            </a:r>
            <a:r>
              <a:rPr kumimoji="1" lang="en-US" altLang="ja-JP" baseline="0" dirty="0" err="1" smtClean="0"/>
              <a:t>anilinium</a:t>
            </a:r>
            <a:r>
              <a:rPr kumimoji="1" lang="en-US" altLang="ja-JP" baseline="0" dirty="0" smtClean="0"/>
              <a:t> </a:t>
            </a:r>
            <a:r>
              <a:rPr kumimoji="1" lang="en-US" altLang="ja-JP" baseline="0" dirty="0" err="1" smtClean="0"/>
              <a:t>cation</a:t>
            </a:r>
            <a:r>
              <a:rPr kumimoji="1" lang="en-US" altLang="ja-JP" baseline="0" dirty="0" smtClean="0"/>
              <a:t> dose not cause an inversion of the dipole moment because of no substituent on the </a:t>
            </a:r>
            <a:r>
              <a:rPr kumimoji="1" lang="en-US" altLang="ja-JP" baseline="0" dirty="0" err="1" smtClean="0"/>
              <a:t>cation</a:t>
            </a:r>
            <a:r>
              <a:rPr kumimoji="1" lang="en-US" altLang="ja-JP" baseline="0" dirty="0" smtClean="0"/>
              <a:t>. So the dielectric responses should correspond to the another molecular motion, such as the pendulum motion. This compound exhibits no ferroelectric transition. However, Our result proposes new synthetic strategy to develop the molecular </a:t>
            </a:r>
            <a:r>
              <a:rPr kumimoji="1" lang="en-US" altLang="ja-JP" baseline="0" dirty="0" err="1" smtClean="0"/>
              <a:t>molecular</a:t>
            </a:r>
            <a:r>
              <a:rPr kumimoji="1" lang="en-US" altLang="ja-JP" baseline="0" dirty="0" smtClean="0"/>
              <a:t> multifunctional materials with coexistence of ferromagnetism and </a:t>
            </a:r>
            <a:r>
              <a:rPr kumimoji="1" lang="en-US" altLang="ja-JP" baseline="0" dirty="0" err="1" smtClean="0"/>
              <a:t>ferroelectricity</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15</a:t>
            </a:fld>
            <a:endParaRPr kumimoji="1" lang="ja-JP" altLang="en-US"/>
          </a:p>
        </p:txBody>
      </p:sp>
    </p:spTree>
    <p:extLst>
      <p:ext uri="{BB962C8B-B14F-4D97-AF65-F5344CB8AC3E}">
        <p14:creationId xmlns="" xmlns:p14="http://schemas.microsoft.com/office/powerpoint/2010/main" val="390573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Finally,</a:t>
            </a:r>
            <a:r>
              <a:rPr kumimoji="1" lang="en-US" altLang="ja-JP" baseline="0" dirty="0" smtClean="0"/>
              <a:t> I summarize my talk. We synthesized three crystals based on </a:t>
            </a:r>
            <a:r>
              <a:rPr kumimoji="1" lang="en-US" altLang="ja-JP" baseline="0" dirty="0" err="1" smtClean="0"/>
              <a:t>supramolecular</a:t>
            </a:r>
            <a:r>
              <a:rPr kumimoji="1" lang="en-US" altLang="ja-JP" baseline="0" dirty="0" smtClean="0"/>
              <a:t> </a:t>
            </a:r>
            <a:r>
              <a:rPr kumimoji="1" lang="en-US" altLang="ja-JP" baseline="0" dirty="0" err="1" smtClean="0"/>
              <a:t>cations</a:t>
            </a:r>
            <a:r>
              <a:rPr kumimoji="1" lang="en-US" altLang="ja-JP" baseline="0" dirty="0" smtClean="0"/>
              <a:t> and ferromagnetic oxalate complexes in order to develop the multifunctional materials with both ferromagnetism and </a:t>
            </a:r>
            <a:r>
              <a:rPr kumimoji="1" lang="en-US" altLang="ja-JP" baseline="0" dirty="0" err="1" smtClean="0"/>
              <a:t>ferroelectricity</a:t>
            </a:r>
            <a:r>
              <a:rPr kumimoji="1" lang="en-US" altLang="ja-JP" baseline="0" dirty="0" smtClean="0"/>
              <a:t>. Complex 2 exhibits a ferromagnetic transition at 5.0 K due to the typical two dimensional honeycomb structure of the manganese chromium oxalates. Furthermore, large dielectric response was observed due to the pendulum motion of the </a:t>
            </a:r>
            <a:r>
              <a:rPr kumimoji="1" lang="en-US" altLang="ja-JP" baseline="0" dirty="0" err="1" smtClean="0"/>
              <a:t>anilinium</a:t>
            </a:r>
            <a:r>
              <a:rPr kumimoji="1" lang="en-US" altLang="ja-JP" baseline="0" dirty="0" smtClean="0"/>
              <a:t> </a:t>
            </a:r>
            <a:r>
              <a:rPr kumimoji="1" lang="en-US" altLang="ja-JP" baseline="0" dirty="0" err="1" smtClean="0"/>
              <a:t>cation</a:t>
            </a:r>
            <a:r>
              <a:rPr kumimoji="1" lang="en-US" altLang="ja-JP" baseline="0" dirty="0" smtClean="0"/>
              <a:t>. The ferroelectric transition was not observed in the crystal. However, our result provides new synthetic strategy to develop the molecular ferroelectric materials with ferromagnetic properties. As the next step, we will try to develop the multifunctional materials such as </a:t>
            </a:r>
            <a:r>
              <a:rPr kumimoji="1" lang="en-US" altLang="ja-JP" baseline="0" dirty="0" err="1" smtClean="0"/>
              <a:t>multiferroic</a:t>
            </a:r>
            <a:r>
              <a:rPr kumimoji="1" lang="en-US" altLang="ja-JP" baseline="0" dirty="0" smtClean="0"/>
              <a:t> compounds based on the molecular system.  </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16</a:t>
            </a:fld>
            <a:endParaRPr kumimoji="1" lang="ja-JP" altLang="en-US"/>
          </a:p>
        </p:txBody>
      </p:sp>
    </p:spTree>
    <p:extLst>
      <p:ext uri="{BB962C8B-B14F-4D97-AF65-F5344CB8AC3E}">
        <p14:creationId xmlns="" xmlns:p14="http://schemas.microsoft.com/office/powerpoint/2010/main" val="386085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They are my collaborators for this work. Thank you for your kind attention.</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17</a:t>
            </a:fld>
            <a:endParaRPr kumimoji="1" lang="ja-JP" altLang="en-US"/>
          </a:p>
        </p:txBody>
      </p:sp>
    </p:spTree>
    <p:extLst>
      <p:ext uri="{BB962C8B-B14F-4D97-AF65-F5344CB8AC3E}">
        <p14:creationId xmlns="" xmlns:p14="http://schemas.microsoft.com/office/powerpoint/2010/main" val="281283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7F5-E691-41CD-823E-409C05AC422D}" type="slidenum">
              <a:rPr lang="en-US" altLang="ja-JP"/>
              <a:pPr/>
              <a:t>18</a:t>
            </a:fld>
            <a:endParaRPr lang="en-US" altLang="ja-JP"/>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ja-JP" dirty="0" smtClean="0"/>
              <a:t>This is</a:t>
            </a:r>
            <a:r>
              <a:rPr lang="en-US" altLang="ja-JP" baseline="0" dirty="0" smtClean="0"/>
              <a:t> the crystal structure of complex 1. You can see the crystal structure of  complex </a:t>
            </a:r>
            <a:r>
              <a:rPr lang="en-US" altLang="ja-JP" b="0" baseline="0" dirty="0" smtClean="0"/>
              <a:t>1</a:t>
            </a:r>
            <a:r>
              <a:rPr lang="en-US" altLang="ja-JP" baseline="0" dirty="0" smtClean="0"/>
              <a:t> along the a and the c axes directions. Crystal system of 1 is monoclinic. And Space group is P two one. This crystal includes one crystallographic independent </a:t>
            </a:r>
            <a:r>
              <a:rPr lang="en-US" altLang="ja-JP" baseline="0" dirty="0" err="1" smtClean="0"/>
              <a:t>supramolecular</a:t>
            </a:r>
            <a:r>
              <a:rPr lang="en-US" altLang="ja-JP" baseline="0" dirty="0" smtClean="0"/>
              <a:t> </a:t>
            </a:r>
            <a:r>
              <a:rPr lang="en-US" altLang="ja-JP" baseline="0" dirty="0" err="1" smtClean="0"/>
              <a:t>cation</a:t>
            </a:r>
            <a:r>
              <a:rPr lang="en-US" altLang="ja-JP" baseline="0" dirty="0" smtClean="0"/>
              <a:t> and one manganese and chromium oxalates unit. We can observe alternate </a:t>
            </a:r>
            <a:r>
              <a:rPr lang="en-US" altLang="ja-JP" baseline="0" dirty="0" err="1" smtClean="0"/>
              <a:t>stackings</a:t>
            </a:r>
            <a:r>
              <a:rPr lang="en-US" altLang="ja-JP" baseline="0" dirty="0" smtClean="0"/>
              <a:t> of the </a:t>
            </a:r>
            <a:r>
              <a:rPr lang="en-US" altLang="ja-JP" baseline="0" dirty="0" err="1" smtClean="0"/>
              <a:t>supramolecular</a:t>
            </a:r>
            <a:r>
              <a:rPr lang="en-US" altLang="ja-JP" baseline="0" dirty="0" smtClean="0"/>
              <a:t> </a:t>
            </a:r>
            <a:r>
              <a:rPr lang="en-US" altLang="ja-JP" baseline="0" dirty="0" err="1" smtClean="0"/>
              <a:t>cation</a:t>
            </a:r>
            <a:r>
              <a:rPr lang="en-US" altLang="ja-JP" baseline="0" dirty="0" smtClean="0"/>
              <a:t> and the anionic MOF layers along the b axis. In this anionic layers, we can observe the typical two dimensional honeycomb structure.  Diameter of the ring was about 10 angstrom. This is almost the same value of the other oxalate network complexes. Distance between the layers was about 11 angstrom. In the cationic layer, we can observe </a:t>
            </a:r>
            <a:r>
              <a:rPr lang="en-US" altLang="ja-JP" baseline="0" dirty="0" err="1" smtClean="0"/>
              <a:t>supramolecular</a:t>
            </a:r>
            <a:r>
              <a:rPr lang="en-US" altLang="ja-JP" baseline="0" dirty="0" smtClean="0"/>
              <a:t> inclusion between </a:t>
            </a:r>
            <a:r>
              <a:rPr lang="en-US" altLang="ja-JP" baseline="0" dirty="0" err="1" smtClean="0"/>
              <a:t>anilinium</a:t>
            </a:r>
            <a:r>
              <a:rPr lang="en-US" altLang="ja-JP" baseline="0" dirty="0" smtClean="0"/>
              <a:t> and the crown ether through the hydrogen bond between the nitrogen and the oxygen atoms.  The distance between the nitrogen and oxygen atoms is almost the same value for the typical hydrogen bond. </a:t>
            </a:r>
          </a:p>
        </p:txBody>
      </p:sp>
    </p:spTree>
    <p:extLst>
      <p:ext uri="{BB962C8B-B14F-4D97-AF65-F5344CB8AC3E}">
        <p14:creationId xmlns="" xmlns:p14="http://schemas.microsoft.com/office/powerpoint/2010/main" val="2147774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are results of the magnetic measurements of complex 1. The complex exhibits ferromagnetic behavior </a:t>
            </a:r>
            <a:r>
              <a:rPr lang="en-US" altLang="ja-JP" baseline="0" dirty="0" smtClean="0"/>
              <a:t>with Weiss temperature of thirteen point seven kelvins. We can observe ferromagnetic transition at five point zero kelvins. Saturated magnetization of the complex is about eight </a:t>
            </a:r>
            <a:r>
              <a:rPr lang="en-US" altLang="ja-JP" baseline="0" dirty="0" err="1" smtClean="0"/>
              <a:t>myu</a:t>
            </a:r>
            <a:r>
              <a:rPr lang="en-US" altLang="ja-JP" baseline="0" dirty="0" smtClean="0"/>
              <a:t>  bee. This value is good agreement with that of high spin states of the </a:t>
            </a:r>
            <a:r>
              <a:rPr lang="en-US" altLang="ja-JP" baseline="0" dirty="0" err="1" smtClean="0"/>
              <a:t>dicationic</a:t>
            </a:r>
            <a:r>
              <a:rPr lang="en-US" altLang="ja-JP" baseline="0" dirty="0" smtClean="0"/>
              <a:t> manganese and the </a:t>
            </a:r>
            <a:r>
              <a:rPr lang="en-US" altLang="ja-JP" baseline="0" dirty="0" err="1" smtClean="0"/>
              <a:t>tricationic</a:t>
            </a:r>
            <a:r>
              <a:rPr lang="en-US" altLang="ja-JP" baseline="0" dirty="0" smtClean="0"/>
              <a:t> chromium.</a:t>
            </a:r>
            <a:r>
              <a:rPr kumimoji="1" lang="en-US" altLang="ja-JP" baseline="0" dirty="0" smtClean="0"/>
              <a:t> Thus, we believe that the complex is a good candidate  of multifunctional material with coexistence of  the ferromagnetism and the </a:t>
            </a:r>
            <a:r>
              <a:rPr kumimoji="1" lang="en-US" altLang="ja-JP" baseline="0" dirty="0" err="1" smtClean="0"/>
              <a:t>ferroelectricity</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19</a:t>
            </a:fld>
            <a:endParaRPr kumimoji="1" lang="ja-JP" altLang="en-US"/>
          </a:p>
        </p:txBody>
      </p:sp>
    </p:spTree>
    <p:extLst>
      <p:ext uri="{BB962C8B-B14F-4D97-AF65-F5344CB8AC3E}">
        <p14:creationId xmlns="" xmlns:p14="http://schemas.microsoft.com/office/powerpoint/2010/main" val="234488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7F5-E691-41CD-823E-409C05AC422D}" type="slidenum">
              <a:rPr lang="en-US" altLang="ja-JP"/>
              <a:pPr/>
              <a:t>20</a:t>
            </a:fld>
            <a:endParaRPr lang="en-US" altLang="ja-JP"/>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ja-JP" dirty="0" smtClean="0"/>
              <a:t>This is the crystal</a:t>
            </a:r>
            <a:r>
              <a:rPr lang="en-US" altLang="ja-JP" baseline="0" dirty="0" smtClean="0"/>
              <a:t> structure of the complex at room </a:t>
            </a:r>
            <a:r>
              <a:rPr lang="en-US" altLang="ja-JP" baseline="0" dirty="0" err="1" smtClean="0"/>
              <a:t>temprature</a:t>
            </a:r>
            <a:r>
              <a:rPr lang="en-US" altLang="ja-JP" baseline="0" dirty="0" smtClean="0"/>
              <a:t>. This crystal has orthorhombic crystal system and P212121 space group. We can see the alternate stacking of the anionic and the cationic layers.  In the anionic layers, the two dimensional honeycomb structure is formed. The pores of the honeycomb structure are filled with </a:t>
            </a:r>
            <a:r>
              <a:rPr lang="en-US" altLang="ja-JP" baseline="0" dirty="0" err="1" smtClean="0"/>
              <a:t>cyclohexsane</a:t>
            </a:r>
            <a:r>
              <a:rPr lang="en-US" altLang="ja-JP" baseline="0" dirty="0" smtClean="0"/>
              <a:t> moieties of the crown ethers. So the solvent molecules were removed from the complex. We succeeded in preparation of the air stable crystal of the MOF system.</a:t>
            </a:r>
          </a:p>
          <a:p>
            <a:endParaRPr lang="ja-JP" altLang="en-US" dirty="0"/>
          </a:p>
        </p:txBody>
      </p:sp>
    </p:spTree>
    <p:extLst>
      <p:ext uri="{BB962C8B-B14F-4D97-AF65-F5344CB8AC3E}">
        <p14:creationId xmlns="" xmlns:p14="http://schemas.microsoft.com/office/powerpoint/2010/main" val="4281294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You</a:t>
            </a:r>
            <a:r>
              <a:rPr kumimoji="1" lang="en-US" altLang="ja-JP" baseline="0" dirty="0" smtClean="0"/>
              <a:t> can see the molecular arrangement of the </a:t>
            </a:r>
            <a:r>
              <a:rPr kumimoji="1" lang="en-US" altLang="ja-JP" baseline="0" dirty="0" err="1" smtClean="0"/>
              <a:t>spramolecular</a:t>
            </a:r>
            <a:r>
              <a:rPr kumimoji="1" lang="en-US" altLang="ja-JP" baseline="0" dirty="0" smtClean="0"/>
              <a:t> </a:t>
            </a:r>
            <a:r>
              <a:rPr kumimoji="1" lang="en-US" altLang="ja-JP" baseline="0" dirty="0" err="1" smtClean="0"/>
              <a:t>cation</a:t>
            </a:r>
            <a:r>
              <a:rPr kumimoji="1" lang="en-US" altLang="ja-JP" baseline="0" dirty="0" smtClean="0"/>
              <a:t> viewed along the b and c axes. Large spaces for the molecular rotation were formed around the </a:t>
            </a:r>
            <a:r>
              <a:rPr kumimoji="1" lang="en-US" altLang="ja-JP" baseline="0" dirty="0" err="1" smtClean="0"/>
              <a:t>cations</a:t>
            </a:r>
            <a:r>
              <a:rPr kumimoji="1" lang="en-US" altLang="ja-JP" baseline="0" dirty="0" smtClean="0"/>
              <a:t> in column A. And we can observe the disorder of the fluorine atoms based on the flip-flop motion of the </a:t>
            </a:r>
            <a:r>
              <a:rPr kumimoji="1" lang="en-US" altLang="ja-JP" baseline="0" dirty="0" err="1" smtClean="0"/>
              <a:t>cations</a:t>
            </a:r>
            <a:r>
              <a:rPr kumimoji="1" lang="en-US" altLang="ja-JP" baseline="0" dirty="0" smtClean="0"/>
              <a:t> in this column. So, we believe this complex is a good candidate for the multifunctional material coexisting ferromagnetic and </a:t>
            </a:r>
            <a:r>
              <a:rPr kumimoji="1" lang="en-US" altLang="ja-JP" baseline="0" dirty="0" err="1" smtClean="0"/>
              <a:t>ferroelectricity</a:t>
            </a:r>
            <a:r>
              <a:rPr kumimoji="1" lang="en-US" altLang="ja-JP" baseline="0" dirty="0" smtClean="0"/>
              <a:t>. However, we have some debatable points about the structure. The C-F bond lengths in column A are shorter than the typical C-F bond length. And the cyclohexane moieties in column A are almost flat. The moieties are not trans-</a:t>
            </a:r>
            <a:r>
              <a:rPr kumimoji="1" lang="en-US" altLang="ja-JP" baseline="0" dirty="0" err="1" smtClean="0"/>
              <a:t>syn</a:t>
            </a:r>
            <a:r>
              <a:rPr kumimoji="1" lang="en-US" altLang="ja-JP" baseline="0" dirty="0" smtClean="0"/>
              <a:t>-trans  conformation. We need further consideration about the crystal structure.</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21</a:t>
            </a:fld>
            <a:endParaRPr kumimoji="1" lang="ja-JP" altLang="en-US"/>
          </a:p>
        </p:txBody>
      </p:sp>
    </p:spTree>
    <p:extLst>
      <p:ext uri="{BB962C8B-B14F-4D97-AF65-F5344CB8AC3E}">
        <p14:creationId xmlns="" xmlns:p14="http://schemas.microsoft.com/office/powerpoint/2010/main" val="222433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is</a:t>
            </a:r>
            <a:r>
              <a:rPr kumimoji="1" lang="en-US" altLang="ja-JP" baseline="0" dirty="0" smtClean="0"/>
              <a:t> table of contents of my talk. In this talk, I suggest new strategy to develop multifunctional materials based on </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a:t>
            </a:r>
            <a:r>
              <a:rPr kumimoji="1" lang="en-US" altLang="ja-JP" sz="1200" dirty="0" err="1" smtClean="0">
                <a:solidFill>
                  <a:schemeClr val="tx1"/>
                </a:solidFill>
                <a:latin typeface="Arial Unicode MS" pitchFamily="50" charset="-128"/>
                <a:ea typeface="Arial Unicode MS" pitchFamily="50" charset="-128"/>
                <a:cs typeface="Arial Unicode MS" pitchFamily="50" charset="-128"/>
              </a:rPr>
              <a:t>Mn</a:t>
            </a:r>
            <a:r>
              <a:rPr kumimoji="1" lang="en-US" altLang="ja-JP" sz="1200" baseline="30000" dirty="0" err="1" smtClean="0">
                <a:solidFill>
                  <a:schemeClr val="tx1"/>
                </a:solidFill>
                <a:latin typeface="Arial Unicode MS" pitchFamily="50" charset="-128"/>
                <a:ea typeface="Arial Unicode MS" pitchFamily="50" charset="-128"/>
                <a:cs typeface="Arial Unicode MS" pitchFamily="50" charset="-128"/>
              </a:rPr>
              <a:t>II</a:t>
            </a:r>
            <a:r>
              <a:rPr kumimoji="1" lang="en-US" altLang="ja-JP" sz="1200" dirty="0" err="1" smtClean="0">
                <a:solidFill>
                  <a:schemeClr val="tx1"/>
                </a:solidFill>
                <a:latin typeface="Arial Unicode MS" pitchFamily="50" charset="-128"/>
                <a:ea typeface="Arial Unicode MS" pitchFamily="50" charset="-128"/>
                <a:cs typeface="Arial Unicode MS" pitchFamily="50" charset="-128"/>
              </a:rPr>
              <a:t>Cr</a:t>
            </a:r>
            <a:r>
              <a:rPr kumimoji="1" lang="en-US" altLang="ja-JP" sz="1200" baseline="30000" dirty="0" err="1" smtClean="0">
                <a:solidFill>
                  <a:schemeClr val="tx1"/>
                </a:solidFill>
                <a:latin typeface="Arial Unicode MS" pitchFamily="50" charset="-128"/>
                <a:ea typeface="Arial Unicode MS" pitchFamily="50" charset="-128"/>
                <a:cs typeface="Arial Unicode MS" pitchFamily="50" charset="-128"/>
              </a:rPr>
              <a:t>III</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(oxalate)</a:t>
            </a:r>
            <a:r>
              <a:rPr kumimoji="1" lang="en-US" altLang="ja-JP" sz="1200" baseline="-25000" dirty="0" smtClean="0">
                <a:solidFill>
                  <a:schemeClr val="tx1"/>
                </a:solidFill>
                <a:latin typeface="Arial Unicode MS" pitchFamily="50" charset="-128"/>
                <a:ea typeface="Arial Unicode MS" pitchFamily="50" charset="-128"/>
                <a:cs typeface="Arial Unicode MS" pitchFamily="50" charset="-128"/>
              </a:rPr>
              <a:t>3</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a:t>
            </a:r>
            <a:r>
              <a:rPr kumimoji="1" lang="en-US" altLang="ja-JP" sz="1200" baseline="30000" dirty="0" smtClean="0">
                <a:solidFill>
                  <a:schemeClr val="tx1"/>
                </a:solidFill>
                <a:latin typeface="Arial Unicode MS" pitchFamily="50" charset="-128"/>
                <a:ea typeface="Arial Unicode MS" pitchFamily="50" charset="-128"/>
                <a:cs typeface="Arial Unicode MS" pitchFamily="50" charset="-128"/>
              </a:rPr>
              <a:t>-</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 complexes </a:t>
            </a:r>
            <a:r>
              <a:rPr lang="en-US" altLang="ja-JP" sz="1200" dirty="0" smtClean="0">
                <a:solidFill>
                  <a:schemeClr val="tx1"/>
                </a:solidFill>
                <a:latin typeface="Arial Unicode MS" pitchFamily="50" charset="-128"/>
                <a:ea typeface="Arial Unicode MS" pitchFamily="50" charset="-128"/>
                <a:cs typeface="Arial Unicode MS" pitchFamily="50" charset="-128"/>
              </a:rPr>
              <a:t>including</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 </a:t>
            </a:r>
            <a:r>
              <a:rPr kumimoji="1" lang="en-US" altLang="ja-JP" sz="1200" dirty="0" err="1" smtClean="0">
                <a:solidFill>
                  <a:schemeClr val="tx1"/>
                </a:solidFill>
                <a:latin typeface="Arial Unicode MS" pitchFamily="50" charset="-128"/>
                <a:ea typeface="Arial Unicode MS" pitchFamily="50" charset="-128"/>
                <a:cs typeface="Arial Unicode MS" pitchFamily="50" charset="-128"/>
              </a:rPr>
              <a:t>supramolecular</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 </a:t>
            </a:r>
            <a:r>
              <a:rPr kumimoji="1" lang="en-US" altLang="ja-JP" sz="1200" dirty="0" err="1" smtClean="0">
                <a:solidFill>
                  <a:schemeClr val="tx1"/>
                </a:solidFill>
                <a:latin typeface="Arial Unicode MS" pitchFamily="50" charset="-128"/>
                <a:ea typeface="Arial Unicode MS" pitchFamily="50" charset="-128"/>
                <a:cs typeface="Arial Unicode MS" pitchFamily="50" charset="-128"/>
              </a:rPr>
              <a:t>cations</a:t>
            </a:r>
            <a:r>
              <a:rPr kumimoji="1" lang="en-US" altLang="ja-JP" sz="1200" dirty="0" smtClean="0">
                <a:solidFill>
                  <a:schemeClr val="tx1"/>
                </a:solidFill>
                <a:latin typeface="Arial Unicode MS" pitchFamily="50" charset="-128"/>
                <a:ea typeface="Arial Unicode MS" pitchFamily="50" charset="-128"/>
                <a:cs typeface="Arial Unicode MS" pitchFamily="50" charset="-128"/>
              </a:rPr>
              <a:t>.</a:t>
            </a:r>
            <a:r>
              <a:rPr kumimoji="1" lang="en-US" altLang="ja-JP" baseline="0" dirty="0" smtClean="0"/>
              <a:t> First, I am going to talk about the motivation and strategy of our work, reviewing some of the early studies. Then, I will show you some crystals synthesized by our strategy. Among them, I will share with you some of highlight data of (</a:t>
            </a:r>
            <a:r>
              <a:rPr kumimoji="1" lang="en-US" altLang="ja-JP" baseline="0" dirty="0" err="1" smtClean="0"/>
              <a:t>anilinium</a:t>
            </a:r>
            <a:r>
              <a:rPr kumimoji="1" lang="en-US" altLang="ja-JP" baseline="0" dirty="0" smtClean="0"/>
              <a:t>)(</a:t>
            </a:r>
            <a:r>
              <a:rPr kumimoji="1" lang="en-US" altLang="ja-JP" baseline="0" dirty="0" err="1" smtClean="0"/>
              <a:t>benzo</a:t>
            </a:r>
            <a:r>
              <a:rPr kumimoji="1" lang="en-US" altLang="ja-JP" baseline="0" dirty="0" smtClean="0"/>
              <a:t>[18]crown-6) </a:t>
            </a:r>
            <a:r>
              <a:rPr kumimoji="1" lang="en-US" altLang="ja-JP" baseline="0" dirty="0" err="1" smtClean="0"/>
              <a:t>supramolecular</a:t>
            </a:r>
            <a:r>
              <a:rPr kumimoji="1" lang="en-US" altLang="ja-JP" baseline="0" dirty="0" smtClean="0"/>
              <a:t> </a:t>
            </a:r>
            <a:r>
              <a:rPr kumimoji="1" lang="en-US" altLang="ja-JP" baseline="0" dirty="0" err="1" smtClean="0"/>
              <a:t>csystal</a:t>
            </a:r>
            <a:r>
              <a:rPr kumimoji="1" lang="en-US" altLang="ja-JP" baseline="0" dirty="0" smtClean="0"/>
              <a:t> with [manganese chromium oxalates] complex. Finally, I will make a brief summary and talk about future plans.</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4</a:t>
            </a:fld>
            <a:endParaRPr kumimoji="1" lang="ja-JP" altLang="en-US"/>
          </a:p>
        </p:txBody>
      </p:sp>
    </p:spTree>
    <p:extLst>
      <p:ext uri="{BB962C8B-B14F-4D97-AF65-F5344CB8AC3E}">
        <p14:creationId xmlns="" xmlns:p14="http://schemas.microsoft.com/office/powerpoint/2010/main" val="264163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These</a:t>
            </a:r>
            <a:r>
              <a:rPr lang="en-US" altLang="ja-JP" baseline="0" dirty="0" smtClean="0"/>
              <a:t> are results of the magnetic measurements. </a:t>
            </a:r>
            <a:r>
              <a:rPr lang="en-US" altLang="ja-JP" dirty="0" smtClean="0"/>
              <a:t>The</a:t>
            </a:r>
            <a:r>
              <a:rPr lang="en-US" altLang="ja-JP" baseline="0" dirty="0" smtClean="0"/>
              <a:t> c</a:t>
            </a:r>
            <a:r>
              <a:rPr lang="en-US" altLang="ja-JP" dirty="0" smtClean="0"/>
              <a:t>rystal</a:t>
            </a:r>
            <a:r>
              <a:rPr lang="en-US" altLang="ja-JP" baseline="0" dirty="0" smtClean="0"/>
              <a:t> shows ferromagnetic behavior. We can observe ferromagnetic transition at five point five kelvins by the AC susceptibility measurement. Saturated magnetization of the complex is about eight </a:t>
            </a:r>
            <a:r>
              <a:rPr lang="en-US" altLang="ja-JP" baseline="0" dirty="0" err="1" smtClean="0"/>
              <a:t>myu</a:t>
            </a:r>
            <a:r>
              <a:rPr lang="en-US" altLang="ja-JP" baseline="0" dirty="0" smtClean="0"/>
              <a:t>  bee. This value is good agreement with that of high spin states of the manganese two and  chromium three </a:t>
            </a:r>
            <a:r>
              <a:rPr lang="en-US" altLang="ja-JP" baseline="0" dirty="0" err="1" smtClean="0"/>
              <a:t>cations</a:t>
            </a:r>
            <a:r>
              <a:rPr lang="en-US" altLang="ja-JP" baseline="0" dirty="0" smtClean="0"/>
              <a:t>. Interestingly, we can observe an inflection points in the chi invers versus T plot at one hundred ten kelvin. The inflection point may suggest the interaction between the </a:t>
            </a:r>
            <a:r>
              <a:rPr lang="en-US" altLang="ja-JP" baseline="0" dirty="0" err="1" smtClean="0"/>
              <a:t>supramolecular</a:t>
            </a:r>
            <a:r>
              <a:rPr lang="en-US" altLang="ja-JP" baseline="0" dirty="0" smtClean="0"/>
              <a:t> </a:t>
            </a:r>
            <a:r>
              <a:rPr lang="en-US" altLang="ja-JP" baseline="0" dirty="0" err="1" smtClean="0"/>
              <a:t>cation</a:t>
            </a:r>
            <a:r>
              <a:rPr lang="en-US" altLang="ja-JP" baseline="0" dirty="0" smtClean="0"/>
              <a:t> and the oxalate complex.</a:t>
            </a:r>
          </a:p>
          <a:p>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22</a:t>
            </a:fld>
            <a:endParaRPr kumimoji="1" lang="ja-JP" altLang="en-US"/>
          </a:p>
        </p:txBody>
      </p:sp>
    </p:spTree>
    <p:extLst>
      <p:ext uri="{BB962C8B-B14F-4D97-AF65-F5344CB8AC3E}">
        <p14:creationId xmlns="" xmlns:p14="http://schemas.microsoft.com/office/powerpoint/2010/main" val="317428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20872-4CE4-48A6-9A1B-402A03081C15}" type="slidenum">
              <a:rPr lang="en-US" altLang="ja-JP"/>
              <a:pPr/>
              <a:t>23</a:t>
            </a:fld>
            <a:endParaRPr lang="en-US" altLang="ja-JP"/>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ja-JP" dirty="0" smtClean="0"/>
          </a:p>
        </p:txBody>
      </p:sp>
    </p:spTree>
    <p:extLst>
      <p:ext uri="{BB962C8B-B14F-4D97-AF65-F5344CB8AC3E}">
        <p14:creationId xmlns="" xmlns:p14="http://schemas.microsoft.com/office/powerpoint/2010/main" val="281618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At first, I will show you the motivation and strategy of our work.</a:t>
            </a:r>
            <a:endParaRPr kumimoji="1" lang="ja-JP" altLang="en-US" dirty="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5</a:t>
            </a:fld>
            <a:endParaRPr kumimoji="1" lang="ja-JP" altLang="en-US"/>
          </a:p>
        </p:txBody>
      </p:sp>
    </p:spTree>
    <p:extLst>
      <p:ext uri="{BB962C8B-B14F-4D97-AF65-F5344CB8AC3E}">
        <p14:creationId xmlns="" xmlns:p14="http://schemas.microsoft.com/office/powerpoint/2010/main" val="219469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fld id="{925D9502-14E9-499B-8C7D-52D4D27DC9FD}" type="slidenum">
              <a:rPr lang="en-US" altLang="ja-JP" smtClean="0">
                <a:latin typeface="Arial" charset="0"/>
              </a:rPr>
              <a:pPr eaLnBrk="1" hangingPunct="1"/>
              <a:t>6</a:t>
            </a:fld>
            <a:endParaRPr lang="en-US" altLang="ja-JP"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dirty="0" smtClean="0">
                <a:ea typeface="ＭＳ Ｐ明朝" charset="-128"/>
              </a:rPr>
              <a:t>Previously, we reported</a:t>
            </a:r>
            <a:r>
              <a:rPr lang="en-US" altLang="ja-JP" baseline="0" dirty="0" smtClean="0">
                <a:ea typeface="ＭＳ Ｐ明朝" charset="-128"/>
              </a:rPr>
              <a:t> a ferroelectric compound formed by meta-</a:t>
            </a:r>
            <a:r>
              <a:rPr lang="en-US" altLang="ja-JP" baseline="0" dirty="0" err="1" smtClean="0">
                <a:ea typeface="ＭＳ Ｐ明朝" charset="-128"/>
              </a:rPr>
              <a:t>fluoroanilinium</a:t>
            </a:r>
            <a:r>
              <a:rPr lang="en-US" altLang="ja-JP" baseline="0" dirty="0" smtClean="0">
                <a:ea typeface="ＭＳ Ｐ明朝" charset="-128"/>
              </a:rPr>
              <a:t>, </a:t>
            </a:r>
            <a:r>
              <a:rPr lang="en-US" altLang="ja-JP" baseline="0" dirty="0" err="1" smtClean="0">
                <a:ea typeface="ＭＳ Ｐ明朝" charset="-128"/>
              </a:rPr>
              <a:t>dibenzo</a:t>
            </a:r>
            <a:r>
              <a:rPr lang="en-US" altLang="ja-JP" baseline="0" dirty="0" smtClean="0">
                <a:ea typeface="ＭＳ Ｐ明朝" charset="-128"/>
              </a:rPr>
              <a:t> eighteen crown 6 and Ni(</a:t>
            </a:r>
            <a:r>
              <a:rPr lang="en-US" altLang="ja-JP" baseline="0" dirty="0" err="1" smtClean="0">
                <a:ea typeface="ＭＳ Ｐ明朝" charset="-128"/>
              </a:rPr>
              <a:t>dmit</a:t>
            </a:r>
            <a:r>
              <a:rPr lang="en-US" altLang="ja-JP" baseline="0" dirty="0" smtClean="0">
                <a:ea typeface="ＭＳ Ｐ明朝" charset="-128"/>
              </a:rPr>
              <a:t>)2. In this crystal, we can observe a </a:t>
            </a:r>
            <a:r>
              <a:rPr lang="en-US" altLang="ja-JP" baseline="0" dirty="0" err="1" smtClean="0">
                <a:ea typeface="ＭＳ Ｐ明朝" charset="-128"/>
              </a:rPr>
              <a:t>supramolecular</a:t>
            </a:r>
            <a:r>
              <a:rPr lang="en-US" altLang="ja-JP" baseline="0" dirty="0" smtClean="0">
                <a:ea typeface="ＭＳ Ｐ明朝" charset="-128"/>
              </a:rPr>
              <a:t> inclusion between the ammonium group in meta-</a:t>
            </a:r>
            <a:r>
              <a:rPr lang="en-US" altLang="ja-JP" baseline="0" dirty="0" err="1" smtClean="0">
                <a:ea typeface="ＭＳ Ｐ明朝" charset="-128"/>
              </a:rPr>
              <a:t>fluoroanilinium</a:t>
            </a:r>
            <a:r>
              <a:rPr lang="en-US" altLang="ja-JP" baseline="0" dirty="0" smtClean="0">
                <a:ea typeface="ＭＳ Ｐ明朝" charset="-128"/>
              </a:rPr>
              <a:t> and </a:t>
            </a:r>
            <a:r>
              <a:rPr lang="en-US" altLang="ja-JP" baseline="0" dirty="0" err="1" smtClean="0">
                <a:ea typeface="ＭＳ Ｐ明朝" charset="-128"/>
              </a:rPr>
              <a:t>dibenzo</a:t>
            </a:r>
            <a:r>
              <a:rPr lang="en-US" altLang="ja-JP" baseline="0" dirty="0" smtClean="0">
                <a:ea typeface="ＭＳ Ｐ明朝" charset="-128"/>
              </a:rPr>
              <a:t>-eighteen crown six through a hydrogen bond. This aryl group can rotate in the crystal. The </a:t>
            </a:r>
            <a:r>
              <a:rPr lang="en-US" altLang="ja-JP" baseline="0" dirty="0" err="1" smtClean="0">
                <a:ea typeface="ＭＳ Ｐ明朝" charset="-128"/>
              </a:rPr>
              <a:t>supramolecular</a:t>
            </a:r>
            <a:r>
              <a:rPr lang="en-US" altLang="ja-JP" baseline="0" dirty="0" smtClean="0">
                <a:ea typeface="ＭＳ Ｐ明朝" charset="-128"/>
              </a:rPr>
              <a:t> </a:t>
            </a:r>
            <a:r>
              <a:rPr lang="en-US" altLang="ja-JP" baseline="0" dirty="0" err="1" smtClean="0">
                <a:ea typeface="ＭＳ Ｐ明朝" charset="-128"/>
              </a:rPr>
              <a:t>cation</a:t>
            </a:r>
            <a:r>
              <a:rPr lang="en-US" altLang="ja-JP" baseline="0" dirty="0" smtClean="0">
                <a:ea typeface="ＭＳ Ｐ明朝" charset="-128"/>
              </a:rPr>
              <a:t> has a dipole moment  for the rotation axis direction because of the fluorine atom.</a:t>
            </a:r>
          </a:p>
          <a:p>
            <a:r>
              <a:rPr lang="en-US" altLang="ja-JP" baseline="0" dirty="0" smtClean="0">
                <a:ea typeface="ＭＳ Ｐ明朝" charset="-128"/>
              </a:rPr>
              <a:t>So, we can control the flip-flop motion between the double minimum potentials </a:t>
            </a:r>
            <a:r>
              <a:rPr lang="en-US" altLang="ja-JP" dirty="0" smtClean="0"/>
              <a:t>with the application of an external field. An</a:t>
            </a:r>
            <a:r>
              <a:rPr lang="en-US" altLang="ja-JP" baseline="0" dirty="0" smtClean="0"/>
              <a:t>d this compound exhibits the ferroelectric transition at 345 K by the flip-flop motion. </a:t>
            </a:r>
          </a:p>
          <a:p>
            <a:r>
              <a:rPr lang="en-US" altLang="ja-JP" baseline="0" dirty="0" smtClean="0">
                <a:ea typeface="ＭＳ Ｐ明朝" charset="-128"/>
              </a:rPr>
              <a:t>We can also observe an antiferromagnetic behavior with Curie-Weiss law due to the Ni(</a:t>
            </a:r>
            <a:r>
              <a:rPr lang="en-US" altLang="ja-JP" baseline="0" dirty="0" err="1" smtClean="0">
                <a:ea typeface="ＭＳ Ｐ明朝" charset="-128"/>
              </a:rPr>
              <a:t>dmit</a:t>
            </a:r>
            <a:r>
              <a:rPr lang="en-US" altLang="ja-JP" baseline="0" dirty="0" smtClean="0">
                <a:ea typeface="ＭＳ Ｐ明朝" charset="-128"/>
              </a:rPr>
              <a:t>)2 with one half spins.</a:t>
            </a:r>
          </a:p>
          <a:p>
            <a:r>
              <a:rPr lang="en-US" altLang="ja-JP" baseline="0" dirty="0" smtClean="0">
                <a:ea typeface="ＭＳ Ｐ明朝" charset="-128"/>
              </a:rPr>
              <a:t>This type </a:t>
            </a:r>
            <a:r>
              <a:rPr lang="en-US" altLang="ja-JP" baseline="0" dirty="0" err="1" smtClean="0">
                <a:ea typeface="ＭＳ Ｐ明朝" charset="-128"/>
              </a:rPr>
              <a:t>supramolecule</a:t>
            </a:r>
            <a:r>
              <a:rPr lang="en-US" altLang="ja-JP" baseline="0" dirty="0" smtClean="0">
                <a:ea typeface="ＭＳ Ｐ明朝" charset="-128"/>
              </a:rPr>
              <a:t> has an advantage for development of multifunctional materials. These type </a:t>
            </a:r>
            <a:r>
              <a:rPr lang="en-US" altLang="ja-JP" baseline="0" dirty="0" err="1" smtClean="0">
                <a:ea typeface="ＭＳ Ｐ明朝" charset="-128"/>
              </a:rPr>
              <a:t>supramolecles</a:t>
            </a:r>
            <a:r>
              <a:rPr lang="en-US" altLang="ja-JP" baseline="0" dirty="0" smtClean="0">
                <a:ea typeface="ＭＳ Ｐ明朝" charset="-128"/>
              </a:rPr>
              <a:t> is cationic. So we can obtain various salts of the </a:t>
            </a:r>
            <a:r>
              <a:rPr lang="en-US" altLang="ja-JP" baseline="0" dirty="0" err="1" smtClean="0">
                <a:ea typeface="ＭＳ Ｐ明朝" charset="-128"/>
              </a:rPr>
              <a:t>supramolecuar</a:t>
            </a:r>
            <a:r>
              <a:rPr lang="en-US" altLang="ja-JP" baseline="0" dirty="0" smtClean="0">
                <a:ea typeface="ＭＳ Ｐ明朝" charset="-128"/>
              </a:rPr>
              <a:t> </a:t>
            </a:r>
            <a:r>
              <a:rPr lang="en-US" altLang="ja-JP" baseline="0" dirty="0" err="1" smtClean="0">
                <a:ea typeface="ＭＳ Ｐ明朝" charset="-128"/>
              </a:rPr>
              <a:t>cations</a:t>
            </a:r>
            <a:r>
              <a:rPr lang="en-US" altLang="ja-JP" baseline="0" dirty="0" smtClean="0">
                <a:ea typeface="ＭＳ Ｐ明朝" charset="-128"/>
              </a:rPr>
              <a:t> with functional anions.</a:t>
            </a:r>
          </a:p>
        </p:txBody>
      </p:sp>
    </p:spTree>
    <p:extLst>
      <p:ext uri="{BB962C8B-B14F-4D97-AF65-F5344CB8AC3E}">
        <p14:creationId xmlns="" xmlns:p14="http://schemas.microsoft.com/office/powerpoint/2010/main" val="415406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fld id="{6F1302BF-DDD4-4AE8-8F05-F090C3628131}" type="slidenum">
              <a:rPr lang="en-US" altLang="ja-JP" smtClean="0">
                <a:latin typeface="Arial" charset="0"/>
              </a:rPr>
              <a:pPr eaLnBrk="1" hangingPunct="1"/>
              <a:t>7</a:t>
            </a:fld>
            <a:endParaRPr lang="en-US" altLang="ja-JP"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sz="1400" baseline="0" dirty="0" smtClean="0">
                <a:ea typeface="ＭＳ Ｐ明朝" charset="-128"/>
              </a:rPr>
              <a:t>By using the advantages of the </a:t>
            </a:r>
            <a:r>
              <a:rPr lang="en-US" altLang="ja-JP" sz="1400" baseline="0" dirty="0" err="1" smtClean="0">
                <a:ea typeface="ＭＳ Ｐ明朝" charset="-128"/>
              </a:rPr>
              <a:t>supramolecular</a:t>
            </a:r>
            <a:r>
              <a:rPr lang="en-US" altLang="ja-JP" sz="1400" baseline="0" dirty="0" smtClean="0">
                <a:ea typeface="ＭＳ Ｐ明朝" charset="-128"/>
              </a:rPr>
              <a:t> </a:t>
            </a:r>
            <a:r>
              <a:rPr lang="en-US" altLang="ja-JP" sz="1400" baseline="0" dirty="0" err="1" smtClean="0">
                <a:ea typeface="ＭＳ Ｐ明朝" charset="-128"/>
              </a:rPr>
              <a:t>cations</a:t>
            </a:r>
            <a:r>
              <a:rPr lang="en-US" altLang="ja-JP" sz="1400" baseline="0" dirty="0" smtClean="0">
                <a:ea typeface="ＭＳ Ｐ明朝" charset="-128"/>
              </a:rPr>
              <a:t>, we applied ferromagnetic metal complexes to synthesis new crystals with coexistence of ferromagnetism and </a:t>
            </a:r>
            <a:r>
              <a:rPr lang="en-US" altLang="ja-JP" sz="1400" baseline="0" dirty="0" err="1" smtClean="0">
                <a:ea typeface="ＭＳ Ｐ明朝" charset="-128"/>
              </a:rPr>
              <a:t>ferroelectricity</a:t>
            </a:r>
            <a:r>
              <a:rPr lang="en-US" altLang="ja-JP" sz="1400" baseline="0" dirty="0" smtClean="0">
                <a:ea typeface="ＭＳ Ｐ明朝" charset="-128"/>
              </a:rPr>
              <a:t>. For this </a:t>
            </a:r>
            <a:r>
              <a:rPr lang="en-US" altLang="ja-JP" sz="1400" dirty="0" smtClean="0"/>
              <a:t>purpose</a:t>
            </a:r>
            <a:r>
              <a:rPr lang="en-US" altLang="ja-JP" sz="1400" baseline="0" dirty="0" smtClean="0">
                <a:ea typeface="ＭＳ Ｐ明朝" charset="-128"/>
              </a:rPr>
              <a:t>, we focused Manganese chromium oxalates complexes. This complex generally forms a two dimensional honeycomb structure exhibiting ferromagnetic behavior.</a:t>
            </a:r>
          </a:p>
          <a:p>
            <a:pPr eaLnBrk="1" hangingPunct="1"/>
            <a:endParaRPr lang="en-US" altLang="ja-JP" sz="1400" baseline="0" dirty="0" smtClean="0">
              <a:ea typeface="ＭＳ Ｐ明朝" charset="-128"/>
            </a:endParaRPr>
          </a:p>
          <a:p>
            <a:pPr eaLnBrk="1" hangingPunct="1"/>
            <a:endParaRPr lang="en-US" altLang="ja-JP" sz="1400" baseline="0" dirty="0" smtClean="0">
              <a:ea typeface="ＭＳ Ｐ明朝" charset="-128"/>
            </a:endParaRPr>
          </a:p>
        </p:txBody>
      </p:sp>
    </p:spTree>
    <p:extLst>
      <p:ext uri="{BB962C8B-B14F-4D97-AF65-F5344CB8AC3E}">
        <p14:creationId xmlns="" xmlns:p14="http://schemas.microsoft.com/office/powerpoint/2010/main" val="357911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fld id="{6F1302BF-DDD4-4AE8-8F05-F090C3628131}" type="slidenum">
              <a:rPr lang="en-US" altLang="ja-JP" smtClean="0">
                <a:latin typeface="Arial" charset="0"/>
              </a:rPr>
              <a:pPr eaLnBrk="1" hangingPunct="1"/>
              <a:t>8</a:t>
            </a:fld>
            <a:endParaRPr lang="en-US" altLang="ja-JP"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sz="1400" baseline="0" dirty="0" smtClean="0">
                <a:ea typeface="ＭＳ Ｐ明朝" charset="-128"/>
              </a:rPr>
              <a:t>In this work, we synthesized three crystals including the </a:t>
            </a:r>
            <a:r>
              <a:rPr lang="en-US" altLang="ja-JP" sz="1400" baseline="0" dirty="0" err="1" smtClean="0">
                <a:ea typeface="ＭＳ Ｐ明朝" charset="-128"/>
              </a:rPr>
              <a:t>supramolecular</a:t>
            </a:r>
            <a:r>
              <a:rPr lang="en-US" altLang="ja-JP" sz="1400" baseline="0" dirty="0" smtClean="0">
                <a:ea typeface="ＭＳ Ｐ明朝" charset="-128"/>
              </a:rPr>
              <a:t> </a:t>
            </a:r>
            <a:r>
              <a:rPr lang="en-US" altLang="ja-JP" sz="1400" baseline="0" dirty="0" err="1" smtClean="0">
                <a:ea typeface="ＭＳ Ｐ明朝" charset="-128"/>
              </a:rPr>
              <a:t>cations</a:t>
            </a:r>
            <a:r>
              <a:rPr lang="en-US" altLang="ja-JP" sz="1400" baseline="0" dirty="0" smtClean="0">
                <a:ea typeface="ＭＳ Ｐ明朝" charset="-128"/>
              </a:rPr>
              <a:t> and manganese chromium oxalates. Similar layer structures were formed in all crystals. All crystals exhibited ferromagnetic behavior due to the manganese chromium oxalate complex. No dielectric responses for crystals 1 and 3 was observed because of no molecular motions of the cationic molecules. However, crystal 2 exhibited both ferromagnetic transition and dielectric response. From this point forward, I focus discussion of structural and physical property data of crystal 2. Discussions about crystals 1 and 3 are beyond the scope of my talk.</a:t>
            </a:r>
          </a:p>
        </p:txBody>
      </p:sp>
    </p:spTree>
    <p:extLst>
      <p:ext uri="{BB962C8B-B14F-4D97-AF65-F5344CB8AC3E}">
        <p14:creationId xmlns="" xmlns:p14="http://schemas.microsoft.com/office/powerpoint/2010/main" val="204216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smtClean="0">
                <a:ea typeface="ＭＳ Ｐ明朝" charset="-128"/>
              </a:rPr>
              <a:t>In this section, I will show you synthesis and physical properties of the crystal 2. </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01232B-EBAD-4BF5-81E0-A075FEF3D5BD}" type="slidenum">
              <a:rPr kumimoji="1" lang="ja-JP" altLang="en-US" smtClean="0"/>
              <a:pPr/>
              <a:t>9</a:t>
            </a:fld>
            <a:endParaRPr kumimoji="1" lang="ja-JP" altLang="en-US"/>
          </a:p>
        </p:txBody>
      </p:sp>
    </p:spTree>
    <p:extLst>
      <p:ext uri="{BB962C8B-B14F-4D97-AF65-F5344CB8AC3E}">
        <p14:creationId xmlns="" xmlns:p14="http://schemas.microsoft.com/office/powerpoint/2010/main" val="284920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fld id="{039BF8BA-399C-4FB0-A00F-90C070B13EB6}" type="slidenum">
              <a:rPr lang="en-US" altLang="ja-JP" smtClean="0">
                <a:latin typeface="Arial" charset="0"/>
              </a:rPr>
              <a:pPr eaLnBrk="1" hangingPunct="1"/>
              <a:t>10</a:t>
            </a:fld>
            <a:endParaRPr lang="en-US" altLang="ja-JP"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smtClean="0">
                <a:ea typeface="ＭＳ Ｐ明朝" charset="-128"/>
              </a:rPr>
              <a:t>We can prepar</a:t>
            </a:r>
            <a:r>
              <a:rPr lang="en-US" altLang="ja-JP" baseline="0" dirty="0" smtClean="0">
                <a:ea typeface="ＭＳ Ｐ明朝" charset="-128"/>
              </a:rPr>
              <a:t>e the crystal by using of the diffusion method at room temperature for a week in methanol and acetonitrile mixtures. We put precursors of the </a:t>
            </a:r>
            <a:r>
              <a:rPr lang="en-US" altLang="ja-JP" baseline="0" dirty="0" err="1" smtClean="0">
                <a:ea typeface="ＭＳ Ｐ明朝" charset="-128"/>
              </a:rPr>
              <a:t>supramolecular</a:t>
            </a:r>
            <a:r>
              <a:rPr lang="en-US" altLang="ja-JP" baseline="0" dirty="0" smtClean="0">
                <a:ea typeface="ＭＳ Ｐ明朝" charset="-128"/>
              </a:rPr>
              <a:t> </a:t>
            </a:r>
            <a:r>
              <a:rPr lang="en-US" altLang="ja-JP" baseline="0" dirty="0" err="1" smtClean="0">
                <a:ea typeface="ＭＳ Ｐ明朝" charset="-128"/>
              </a:rPr>
              <a:t>cations</a:t>
            </a:r>
            <a:r>
              <a:rPr lang="en-US" altLang="ja-JP" baseline="0" dirty="0" smtClean="0">
                <a:ea typeface="ＭＳ Ｐ明朝" charset="-128"/>
              </a:rPr>
              <a:t> on the one side of the H type cell,  and on the another side, precursors of the MOFs. We can see the formula of the complex in the top of the slide. We confirmed the formulas of the complexes by using of X-ray crystallographic, elemental, and </a:t>
            </a:r>
            <a:r>
              <a:rPr lang="en-US" altLang="ja-JP" baseline="0" dirty="0" err="1" smtClean="0">
                <a:ea typeface="ＭＳ Ｐ明朝" charset="-128"/>
              </a:rPr>
              <a:t>thirmogramometric</a:t>
            </a:r>
            <a:r>
              <a:rPr lang="en-US" altLang="ja-JP" baseline="0" dirty="0" smtClean="0">
                <a:ea typeface="ＭＳ Ｐ明朝" charset="-128"/>
              </a:rPr>
              <a:t> analyses.</a:t>
            </a:r>
          </a:p>
        </p:txBody>
      </p:sp>
    </p:spTree>
    <p:extLst>
      <p:ext uri="{BB962C8B-B14F-4D97-AF65-F5344CB8AC3E}">
        <p14:creationId xmlns="" xmlns:p14="http://schemas.microsoft.com/office/powerpoint/2010/main" val="300386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7F5-E691-41CD-823E-409C05AC422D}" type="slidenum">
              <a:rPr lang="en-US" altLang="ja-JP"/>
              <a:pPr/>
              <a:t>11</a:t>
            </a:fld>
            <a:endParaRPr lang="en-US" altLang="ja-JP"/>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ja-JP" dirty="0" smtClean="0"/>
              <a:t>This is</a:t>
            </a:r>
            <a:r>
              <a:rPr lang="en-US" altLang="ja-JP" baseline="0" dirty="0" smtClean="0"/>
              <a:t> the crystal structure of complex 2. You can see the crystal structure of  complex </a:t>
            </a:r>
            <a:r>
              <a:rPr lang="en-US" altLang="ja-JP" b="0" baseline="0" dirty="0" smtClean="0"/>
              <a:t>2</a:t>
            </a:r>
            <a:r>
              <a:rPr lang="en-US" altLang="ja-JP" baseline="0" dirty="0" smtClean="0"/>
              <a:t> along the a and the c axes. Crystal system of 2 is monoclinic. And Space group is P two one. This crystal includes one crystallographic independent </a:t>
            </a:r>
            <a:r>
              <a:rPr lang="en-US" altLang="ja-JP" baseline="0" dirty="0" err="1" smtClean="0"/>
              <a:t>supramolecular</a:t>
            </a:r>
            <a:r>
              <a:rPr lang="en-US" altLang="ja-JP" baseline="0" dirty="0" smtClean="0"/>
              <a:t> </a:t>
            </a:r>
            <a:r>
              <a:rPr lang="en-US" altLang="ja-JP" baseline="0" dirty="0" err="1" smtClean="0"/>
              <a:t>cation</a:t>
            </a:r>
            <a:r>
              <a:rPr lang="en-US" altLang="ja-JP" baseline="0" dirty="0" smtClean="0"/>
              <a:t> and one manganese and chromium oxalates unit. We can observe alternate </a:t>
            </a:r>
            <a:r>
              <a:rPr lang="en-US" altLang="ja-JP" baseline="0" dirty="0" err="1" smtClean="0"/>
              <a:t>stackings</a:t>
            </a:r>
            <a:r>
              <a:rPr lang="en-US" altLang="ja-JP" baseline="0" dirty="0" smtClean="0"/>
              <a:t> of the </a:t>
            </a:r>
            <a:r>
              <a:rPr lang="en-US" altLang="ja-JP" baseline="0" dirty="0" err="1" smtClean="0"/>
              <a:t>supramolecular</a:t>
            </a:r>
            <a:r>
              <a:rPr lang="en-US" altLang="ja-JP" baseline="0" dirty="0" smtClean="0"/>
              <a:t> </a:t>
            </a:r>
            <a:r>
              <a:rPr lang="en-US" altLang="ja-JP" baseline="0" dirty="0" err="1" smtClean="0"/>
              <a:t>cation</a:t>
            </a:r>
            <a:r>
              <a:rPr lang="en-US" altLang="ja-JP" baseline="0" dirty="0" smtClean="0"/>
              <a:t> and the two dimensional anionic layers along the b axis. In this anionic layers, we can observe the typical two dimensional honeycomb structure.  Diameter of the ring was about 10 angstrom. This is almost the same value of the other oxalate network complexes. The distance between the nitrogen and oxygen atoms is almost the same value for the typical hydrogen bond. The distances indicates </a:t>
            </a:r>
            <a:r>
              <a:rPr lang="en-US" altLang="ja-JP" baseline="0" dirty="0" err="1" smtClean="0"/>
              <a:t>supramolecular</a:t>
            </a:r>
            <a:r>
              <a:rPr lang="en-US" altLang="ja-JP" baseline="0" dirty="0" smtClean="0"/>
              <a:t> inclusion between ammonium moiety of </a:t>
            </a:r>
            <a:r>
              <a:rPr lang="en-US" altLang="ja-JP" baseline="0" dirty="0" err="1" smtClean="0"/>
              <a:t>anilinium</a:t>
            </a:r>
            <a:r>
              <a:rPr lang="en-US" altLang="ja-JP" baseline="0" dirty="0" smtClean="0"/>
              <a:t> and oxygen atoms of the crown ether through the hydrogen bond. </a:t>
            </a:r>
          </a:p>
        </p:txBody>
      </p:sp>
    </p:spTree>
    <p:extLst>
      <p:ext uri="{BB962C8B-B14F-4D97-AF65-F5344CB8AC3E}">
        <p14:creationId xmlns="" xmlns:p14="http://schemas.microsoft.com/office/powerpoint/2010/main" val="428880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894FC81-48A6-4867-AF63-C0AB27BA0944}" type="slidenum">
              <a:rPr lang="en-US" altLang="ja-JP"/>
              <a:pPr>
                <a:defRPr/>
              </a:pPr>
              <a:t>‹#›</a:t>
            </a:fld>
            <a:endParaRPr lang="en-US" altLang="ja-JP"/>
          </a:p>
        </p:txBody>
      </p:sp>
    </p:spTree>
    <p:extLst>
      <p:ext uri="{BB962C8B-B14F-4D97-AF65-F5344CB8AC3E}">
        <p14:creationId xmlns="" xmlns:p14="http://schemas.microsoft.com/office/powerpoint/2010/main" val="363958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80BFF2-AB84-44AD-AA9D-278496DCF1AC}" type="datetimeFigureOut">
              <a:rPr kumimoji="1" lang="ja-JP" altLang="en-US" smtClean="0"/>
              <a:pPr/>
              <a:t>2014/11/21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CB024D-DFA8-41C9-A3C6-A75E8C9B00A7}" type="slidenum">
              <a:rPr kumimoji="1" lang="ja-JP" altLang="en-US" smtClean="0"/>
              <a:pPr/>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D80BFF2-AB84-44AD-AA9D-278496DCF1AC}" type="datetimeFigureOut">
              <a:rPr kumimoji="1" lang="ja-JP" altLang="en-US" smtClean="0"/>
              <a:pPr/>
              <a:t>2014/11/21</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0CB024D-DFA8-41C9-A3C6-A75E8C9B00A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35.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tiff"/><Relationship Id="rId5" Type="http://schemas.openxmlformats.org/officeDocument/2006/relationships/image" Target="../media/image33.tiff"/><Relationship Id="rId4" Type="http://schemas.openxmlformats.org/officeDocument/2006/relationships/image" Target="../media/image32.tiff"/></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wmf"/><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0.tiff"/></Relationships>
</file>

<file path=ppt/slides/_rels/slide1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tiff"/></Relationships>
</file>

<file path=ppt/slides/_rels/slide21.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7.tiff"/></Relationships>
</file>

<file path=ppt/slides/_rels/slide22.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0.tiff"/><Relationship Id="rId4" Type="http://schemas.openxmlformats.org/officeDocument/2006/relationships/image" Target="../media/image59.tif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notesSlide" Target="../notesSlides/notesSlide21.xml"/><Relationship Id="rId21" Type="http://schemas.openxmlformats.org/officeDocument/2006/relationships/oleObject" Target="../embeddings/oleObject34.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5" Type="http://schemas.openxmlformats.org/officeDocument/2006/relationships/oleObject" Target="../embeddings/oleObject38.bin"/><Relationship Id="rId2" Type="http://schemas.openxmlformats.org/officeDocument/2006/relationships/slideLayout" Target="../slideLayouts/slideLayout7.xml"/><Relationship Id="rId16" Type="http://schemas.openxmlformats.org/officeDocument/2006/relationships/oleObject" Target="../embeddings/oleObject29.bin"/><Relationship Id="rId20" Type="http://schemas.openxmlformats.org/officeDocument/2006/relationships/oleObject" Target="../embeddings/oleObject33.bin"/><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oleObject" Target="../embeddings/oleObject24.bin"/><Relationship Id="rId24" Type="http://schemas.openxmlformats.org/officeDocument/2006/relationships/oleObject" Target="../embeddings/oleObject37.bin"/><Relationship Id="rId5" Type="http://schemas.openxmlformats.org/officeDocument/2006/relationships/oleObject" Target="../embeddings/oleObject18.bin"/><Relationship Id="rId15" Type="http://schemas.openxmlformats.org/officeDocument/2006/relationships/oleObject" Target="../embeddings/oleObject28.bin"/><Relationship Id="rId23" Type="http://schemas.openxmlformats.org/officeDocument/2006/relationships/oleObject" Target="../embeddings/oleObject36.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 Id="rId22" Type="http://schemas.openxmlformats.org/officeDocument/2006/relationships/oleObject" Target="../embeddings/oleObject35.bin"/></Relationships>
</file>

<file path=ppt/slides/_rels/slide24.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image" Target="../media/image7.w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image" Target="../media/image21.png"/><Relationship Id="rId10" Type="http://schemas.openxmlformats.org/officeDocument/2006/relationships/oleObject" Target="../embeddings/oleObject7.bin"/><Relationship Id="rId4" Type="http://schemas.openxmlformats.org/officeDocument/2006/relationships/image" Target="../media/image20.pn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notesSlide" Target="../notesSlides/notesSlide6.xml"/><Relationship Id="rId7" Type="http://schemas.openxmlformats.org/officeDocument/2006/relationships/image" Target="../media/image25.tif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image" Target="../media/image27.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4294967295"/>
          </p:nvPr>
        </p:nvSpPr>
        <p:spPr>
          <a:xfrm>
            <a:off x="457200" y="1600200"/>
            <a:ext cx="8229600" cy="4525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0" y="220578"/>
            <a:ext cx="882047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2000" b="1" dirty="0" smtClean="0">
                <a:latin typeface="Arial Unicode MS" pitchFamily="50" charset="-128"/>
                <a:ea typeface="Arial Unicode MS" pitchFamily="50" charset="-128"/>
                <a:cs typeface="Arial Unicode MS" pitchFamily="50" charset="-128"/>
              </a:rPr>
              <a:t>2-1. Preparation of</a:t>
            </a:r>
            <a:r>
              <a:rPr lang="en-US" altLang="ja-JP" sz="2000" b="1" dirty="0">
                <a:solidFill>
                  <a:prstClr val="black"/>
                </a:solidFill>
                <a:latin typeface="Arial Unicode MS" pitchFamily="50" charset="-128"/>
                <a:ea typeface="Arial Unicode MS" pitchFamily="50" charset="-128"/>
                <a:cs typeface="Arial Unicode MS" pitchFamily="50" charset="-128"/>
              </a:rPr>
              <a:t> (</a:t>
            </a:r>
            <a:r>
              <a:rPr lang="en-US" altLang="ja-JP" sz="2000" b="1" dirty="0" err="1">
                <a:solidFill>
                  <a:prstClr val="black"/>
                </a:solidFill>
                <a:latin typeface="Arial Unicode MS" pitchFamily="50" charset="-128"/>
                <a:ea typeface="Arial Unicode MS" pitchFamily="50" charset="-128"/>
                <a:cs typeface="Arial Unicode MS" pitchFamily="50" charset="-128"/>
              </a:rPr>
              <a:t>anilinium</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benzo</a:t>
            </a:r>
            <a:r>
              <a:rPr lang="en-US" altLang="ja-JP" sz="2000" b="1" dirty="0">
                <a:solidFill>
                  <a:prstClr val="black"/>
                </a:solidFill>
                <a:latin typeface="Arial Unicode MS" pitchFamily="50" charset="-128"/>
                <a:ea typeface="Arial Unicode MS" pitchFamily="50" charset="-128"/>
                <a:cs typeface="Arial Unicode MS" pitchFamily="50" charset="-128"/>
              </a:rPr>
              <a:t>[18]crown-6) [</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a:solidFill>
                  <a:prstClr val="black"/>
                </a:solidFill>
                <a:latin typeface="Arial Unicode MS" pitchFamily="50" charset="-128"/>
                <a:ea typeface="Arial Unicode MS" pitchFamily="50" charset="-128"/>
                <a:cs typeface="Arial Unicode MS" pitchFamily="50" charset="-128"/>
              </a:rPr>
              <a:t>-</a:t>
            </a:r>
            <a:r>
              <a:rPr lang="en-US" altLang="ja-JP" sz="2000" b="1" dirty="0" smtClean="0">
                <a:latin typeface="Arial Unicode MS" pitchFamily="50" charset="-128"/>
                <a:ea typeface="Arial Unicode MS" pitchFamily="50" charset="-128"/>
                <a:cs typeface="Arial Unicode MS" pitchFamily="50" charset="-128"/>
              </a:rPr>
              <a:t>  (1)</a:t>
            </a:r>
            <a:endParaRPr lang="en-US" altLang="ja-JP" sz="2000" b="1" dirty="0">
              <a:latin typeface="Arial Unicode MS" pitchFamily="50" charset="-128"/>
              <a:ea typeface="Arial Unicode MS" pitchFamily="50" charset="-128"/>
              <a:cs typeface="Arial Unicode MS" pitchFamily="50" charset="-128"/>
            </a:endParaRPr>
          </a:p>
        </p:txBody>
      </p:sp>
      <p:pic>
        <p:nvPicPr>
          <p:cNvPr id="5123" name="Picture 65"/>
          <p:cNvPicPr>
            <a:picLocks noChangeAspect="1" noChangeArrowheads="1"/>
          </p:cNvPicPr>
          <p:nvPr/>
        </p:nvPicPr>
        <p:blipFill>
          <a:blip r:embed="rId4">
            <a:extLst>
              <a:ext uri="{28A0092B-C50C-407E-A947-70E740481C1C}">
                <a14:useLocalDpi xmlns="" xmlns:a14="http://schemas.microsoft.com/office/drawing/2010/main" val="0"/>
              </a:ext>
            </a:extLst>
          </a:blip>
          <a:srcRect r="6439"/>
          <a:stretch>
            <a:fillRect/>
          </a:stretch>
        </p:blipFill>
        <p:spPr bwMode="auto">
          <a:xfrm>
            <a:off x="2771800" y="959570"/>
            <a:ext cx="3701597" cy="3261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6" name="Rectangle 67"/>
          <p:cNvSpPr>
            <a:spLocks noChangeArrowheads="1"/>
          </p:cNvSpPr>
          <p:nvPr/>
        </p:nvSpPr>
        <p:spPr bwMode="auto">
          <a:xfrm>
            <a:off x="97763" y="959570"/>
            <a:ext cx="2603762" cy="2759595"/>
          </a:xfrm>
          <a:prstGeom prst="rect">
            <a:avLst/>
          </a:prstGeom>
          <a:noFill/>
          <a:ln w="57150">
            <a:solidFill>
              <a:srgbClr val="FF00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tLang="ja-JP" sz="2000" dirty="0" smtClean="0">
              <a:latin typeface="Arial Unicode MS" pitchFamily="50" charset="-128"/>
              <a:ea typeface="Arial Unicode MS" pitchFamily="50" charset="-128"/>
              <a:cs typeface="Arial Unicode MS" pitchFamily="50" charset="-128"/>
            </a:endParaRPr>
          </a:p>
          <a:p>
            <a:endParaRPr lang="en-US" altLang="ja-JP" sz="2000" dirty="0">
              <a:latin typeface="Arial Unicode MS" pitchFamily="50" charset="-128"/>
              <a:ea typeface="Arial Unicode MS" pitchFamily="50" charset="-128"/>
              <a:cs typeface="Arial Unicode MS" pitchFamily="50" charset="-128"/>
            </a:endParaRPr>
          </a:p>
          <a:p>
            <a:endParaRPr lang="en-US" altLang="ja-JP" sz="2000" dirty="0" smtClean="0">
              <a:latin typeface="Arial Unicode MS" pitchFamily="50" charset="-128"/>
              <a:ea typeface="Arial Unicode MS" pitchFamily="50" charset="-128"/>
              <a:cs typeface="Arial Unicode MS" pitchFamily="50" charset="-128"/>
            </a:endParaRPr>
          </a:p>
          <a:p>
            <a:endParaRPr lang="en-US" altLang="ja-JP" sz="2000" dirty="0">
              <a:latin typeface="Arial Unicode MS" pitchFamily="50" charset="-128"/>
              <a:ea typeface="Arial Unicode MS" pitchFamily="50" charset="-128"/>
              <a:cs typeface="Arial Unicode MS" pitchFamily="50" charset="-128"/>
            </a:endParaRPr>
          </a:p>
          <a:p>
            <a:endParaRPr lang="en-US" altLang="ja-JP" sz="2000" dirty="0" smtClean="0">
              <a:latin typeface="Arial Unicode MS" pitchFamily="50" charset="-128"/>
              <a:ea typeface="Arial Unicode MS" pitchFamily="50" charset="-128"/>
              <a:cs typeface="Arial Unicode MS" pitchFamily="50" charset="-128"/>
            </a:endParaRPr>
          </a:p>
          <a:p>
            <a:endParaRPr lang="en-US" altLang="ja-JP" sz="2000" dirty="0">
              <a:latin typeface="Arial Unicode MS" pitchFamily="50" charset="-128"/>
              <a:ea typeface="Arial Unicode MS" pitchFamily="50" charset="-128"/>
              <a:cs typeface="Arial Unicode MS" pitchFamily="50" charset="-128"/>
            </a:endParaRPr>
          </a:p>
          <a:p>
            <a:r>
              <a:rPr lang="en-US" altLang="ja-JP" dirty="0" smtClean="0">
                <a:latin typeface="Arial Unicode MS" pitchFamily="50" charset="-128"/>
                <a:ea typeface="Arial Unicode MS" pitchFamily="50" charset="-128"/>
                <a:cs typeface="Arial Unicode MS" pitchFamily="50" charset="-128"/>
              </a:rPr>
              <a:t>Precursors of </a:t>
            </a:r>
          </a:p>
          <a:p>
            <a:r>
              <a:rPr lang="en-US" altLang="ja-JP" dirty="0" err="1" smtClean="0">
                <a:latin typeface="Arial Unicode MS" pitchFamily="50" charset="-128"/>
                <a:ea typeface="Arial Unicode MS" pitchFamily="50" charset="-128"/>
                <a:cs typeface="Arial Unicode MS" pitchFamily="50" charset="-128"/>
              </a:rPr>
              <a:t>Supramolecles</a:t>
            </a:r>
            <a:endParaRPr lang="ja-JP" altLang="en-US" dirty="0">
              <a:latin typeface="Arial Unicode MS" pitchFamily="50" charset="-128"/>
              <a:ea typeface="Arial Unicode MS" pitchFamily="50" charset="-128"/>
              <a:cs typeface="Arial Unicode MS" pitchFamily="50" charset="-128"/>
            </a:endParaRPr>
          </a:p>
        </p:txBody>
      </p:sp>
      <p:sp>
        <p:nvSpPr>
          <p:cNvPr id="5132" name="Rectangle 19"/>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5134" name="Rectangle 2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5136" name="Rectangle 2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20" name="Rectangle 67"/>
          <p:cNvSpPr>
            <a:spLocks noChangeArrowheads="1"/>
          </p:cNvSpPr>
          <p:nvPr/>
        </p:nvSpPr>
        <p:spPr bwMode="auto">
          <a:xfrm>
            <a:off x="6516216" y="1031578"/>
            <a:ext cx="2603762" cy="1307789"/>
          </a:xfrm>
          <a:prstGeom prst="rect">
            <a:avLst/>
          </a:prstGeom>
          <a:noFill/>
          <a:ln w="57150">
            <a:solidFill>
              <a:srgbClr val="0070C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n-US" altLang="ja-JP" sz="2000" dirty="0" smtClean="0">
                <a:latin typeface="Arial Unicode MS" pitchFamily="50" charset="-128"/>
                <a:ea typeface="Arial Unicode MS" pitchFamily="50" charset="-128"/>
                <a:cs typeface="Arial Unicode MS" pitchFamily="50" charset="-128"/>
              </a:rPr>
              <a:t>Precursors of </a:t>
            </a:r>
          </a:p>
          <a:p>
            <a:r>
              <a:rPr lang="en-US" altLang="ja-JP" sz="2000" dirty="0" smtClean="0">
                <a:latin typeface="Arial Unicode MS" pitchFamily="50" charset="-128"/>
                <a:ea typeface="Arial Unicode MS" pitchFamily="50" charset="-128"/>
                <a:cs typeface="Arial Unicode MS" pitchFamily="50" charset="-128"/>
              </a:rPr>
              <a:t>[</a:t>
            </a:r>
            <a:r>
              <a:rPr lang="en-US" altLang="ja-JP" sz="2000" dirty="0" err="1" smtClean="0">
                <a:latin typeface="Arial Unicode MS" pitchFamily="50" charset="-128"/>
                <a:ea typeface="Arial Unicode MS" pitchFamily="50" charset="-128"/>
                <a:cs typeface="Arial Unicode MS" pitchFamily="50" charset="-128"/>
              </a:rPr>
              <a:t>Mn</a:t>
            </a:r>
            <a:r>
              <a:rPr lang="en-US" altLang="ja-JP" sz="2000" baseline="30000" dirty="0" err="1" smtClean="0">
                <a:latin typeface="Arial Unicode MS" pitchFamily="50" charset="-128"/>
                <a:ea typeface="Arial Unicode MS" pitchFamily="50" charset="-128"/>
                <a:cs typeface="Arial Unicode MS" pitchFamily="50" charset="-128"/>
              </a:rPr>
              <a:t>II</a:t>
            </a:r>
            <a:r>
              <a:rPr lang="en-US" altLang="ja-JP" sz="2000" dirty="0" err="1" smtClean="0">
                <a:latin typeface="Arial Unicode MS" pitchFamily="50" charset="-128"/>
                <a:ea typeface="Arial Unicode MS" pitchFamily="50" charset="-128"/>
                <a:cs typeface="Arial Unicode MS" pitchFamily="50" charset="-128"/>
              </a:rPr>
              <a:t>Cr</a:t>
            </a:r>
            <a:r>
              <a:rPr lang="en-US" altLang="ja-JP" sz="2000" baseline="30000" dirty="0" err="1" smtClean="0">
                <a:latin typeface="Arial Unicode MS" pitchFamily="50" charset="-128"/>
                <a:ea typeface="Arial Unicode MS" pitchFamily="50" charset="-128"/>
                <a:cs typeface="Arial Unicode MS" pitchFamily="50" charset="-128"/>
              </a:rPr>
              <a:t>III</a:t>
            </a:r>
            <a:r>
              <a:rPr lang="en-US" altLang="ja-JP" sz="2000" dirty="0" smtClean="0">
                <a:latin typeface="Arial Unicode MS" pitchFamily="50" charset="-128"/>
                <a:ea typeface="Arial Unicode MS" pitchFamily="50" charset="-128"/>
                <a:cs typeface="Arial Unicode MS" pitchFamily="50" charset="-128"/>
              </a:rPr>
              <a:t>(oxalate)]</a:t>
            </a:r>
            <a:r>
              <a:rPr lang="en-US" altLang="ja-JP" sz="2000" baseline="30000" dirty="0" smtClean="0">
                <a:latin typeface="Arial Unicode MS" pitchFamily="50" charset="-128"/>
                <a:ea typeface="Arial Unicode MS" pitchFamily="50" charset="-128"/>
                <a:cs typeface="Arial Unicode MS" pitchFamily="50" charset="-128"/>
              </a:rPr>
              <a:t>-</a:t>
            </a:r>
          </a:p>
        </p:txBody>
      </p:sp>
      <p:sp>
        <p:nvSpPr>
          <p:cNvPr id="3" name="テキスト ボックス 2"/>
          <p:cNvSpPr txBox="1"/>
          <p:nvPr/>
        </p:nvSpPr>
        <p:spPr>
          <a:xfrm>
            <a:off x="73741" y="4501569"/>
            <a:ext cx="9046237" cy="1015663"/>
          </a:xfrm>
          <a:prstGeom prst="rect">
            <a:avLst/>
          </a:prstGeom>
          <a:noFill/>
        </p:spPr>
        <p:txBody>
          <a:bodyPr wrap="square" rtlCol="0">
            <a:spAutoFit/>
          </a:bodyPr>
          <a:lstStyle/>
          <a:p>
            <a:r>
              <a:rPr kumimoji="1" lang="en-US" altLang="ja-JP" sz="2000" b="1" dirty="0" smtClean="0">
                <a:latin typeface="Arial Unicode MS" pitchFamily="50" charset="-128"/>
                <a:ea typeface="Arial Unicode MS" pitchFamily="50" charset="-128"/>
                <a:cs typeface="Arial Unicode MS" pitchFamily="50" charset="-128"/>
              </a:rPr>
              <a:t>Conditions</a:t>
            </a:r>
          </a:p>
          <a:p>
            <a:r>
              <a:rPr lang="en-US" altLang="ja-JP" sz="2000" dirty="0" smtClean="0">
                <a:latin typeface="Arial Unicode MS" pitchFamily="50" charset="-128"/>
                <a:ea typeface="Arial Unicode MS" pitchFamily="50" charset="-128"/>
                <a:cs typeface="Arial Unicode MS" pitchFamily="50" charset="-128"/>
              </a:rPr>
              <a:t>Diffusion method; Temperature: 25 ºC</a:t>
            </a:r>
            <a:r>
              <a:rPr lang="en-US" altLang="ja-JP" sz="2000" dirty="0">
                <a:latin typeface="Arial Unicode MS" pitchFamily="50" charset="-128"/>
                <a:ea typeface="Arial Unicode MS" pitchFamily="50" charset="-128"/>
                <a:cs typeface="Arial Unicode MS" pitchFamily="50" charset="-128"/>
              </a:rPr>
              <a:t>;</a:t>
            </a:r>
            <a:r>
              <a:rPr lang="en-US" altLang="ja-JP" sz="2000" dirty="0" smtClean="0">
                <a:latin typeface="Arial Unicode MS" pitchFamily="50" charset="-128"/>
                <a:ea typeface="Arial Unicode MS" pitchFamily="50" charset="-128"/>
                <a:cs typeface="Arial Unicode MS" pitchFamily="50" charset="-128"/>
              </a:rPr>
              <a:t> Period: 1 week; solvents: CH</a:t>
            </a:r>
            <a:r>
              <a:rPr lang="en-US" altLang="ja-JP" sz="2000" baseline="-25000" dirty="0" smtClean="0">
                <a:latin typeface="Arial Unicode MS" pitchFamily="50" charset="-128"/>
                <a:ea typeface="Arial Unicode MS" pitchFamily="50" charset="-128"/>
                <a:cs typeface="Arial Unicode MS" pitchFamily="50" charset="-128"/>
              </a:rPr>
              <a:t>3</a:t>
            </a:r>
            <a:r>
              <a:rPr lang="en-US" altLang="ja-JP" sz="2000" dirty="0" smtClean="0">
                <a:latin typeface="Arial Unicode MS" pitchFamily="50" charset="-128"/>
                <a:ea typeface="Arial Unicode MS" pitchFamily="50" charset="-128"/>
                <a:cs typeface="Arial Unicode MS" pitchFamily="50" charset="-128"/>
              </a:rPr>
              <a:t>OH and CH</a:t>
            </a:r>
            <a:r>
              <a:rPr lang="en-US" altLang="ja-JP" sz="2000" baseline="-25000" dirty="0" smtClean="0">
                <a:latin typeface="Arial Unicode MS" pitchFamily="50" charset="-128"/>
                <a:ea typeface="Arial Unicode MS" pitchFamily="50" charset="-128"/>
                <a:cs typeface="Arial Unicode MS" pitchFamily="50" charset="-128"/>
              </a:rPr>
              <a:t>3</a:t>
            </a:r>
            <a:r>
              <a:rPr lang="en-US" altLang="ja-JP" sz="2000" dirty="0" smtClean="0">
                <a:latin typeface="Arial Unicode MS" pitchFamily="50" charset="-128"/>
                <a:ea typeface="Arial Unicode MS" pitchFamily="50" charset="-128"/>
                <a:cs typeface="Arial Unicode MS" pitchFamily="50" charset="-128"/>
              </a:rPr>
              <a:t>CN mixtures</a:t>
            </a:r>
            <a:endParaRPr kumimoji="1" lang="ja-JP" altLang="en-US" sz="2000" dirty="0">
              <a:latin typeface="Arial Unicode MS" pitchFamily="50" charset="-128"/>
              <a:ea typeface="Arial Unicode MS" pitchFamily="50" charset="-128"/>
              <a:cs typeface="Arial Unicode MS" pitchFamily="50" charset="-128"/>
            </a:endParaRPr>
          </a:p>
        </p:txBody>
      </p:sp>
      <p:graphicFrame>
        <p:nvGraphicFramePr>
          <p:cNvPr id="7" name="オブジェクト 6"/>
          <p:cNvGraphicFramePr>
            <a:graphicFrameLocks noChangeAspect="1"/>
          </p:cNvGraphicFramePr>
          <p:nvPr>
            <p:extLst>
              <p:ext uri="{D42A27DB-BD31-4B8C-83A1-F6EECF244321}">
                <p14:modId xmlns="" xmlns:p14="http://schemas.microsoft.com/office/powerpoint/2010/main" val="2932714226"/>
              </p:ext>
            </p:extLst>
          </p:nvPr>
        </p:nvGraphicFramePr>
        <p:xfrm>
          <a:off x="1035050" y="1289050"/>
          <a:ext cx="1406525" cy="1017588"/>
        </p:xfrm>
        <a:graphic>
          <a:graphicData uri="http://schemas.openxmlformats.org/presentationml/2006/ole">
            <p:oleObj spid="_x0000_s3789" name="CS ChemDraw Drawing" r:id="rId5" imgW="2693993" imgH="1964037" progId="">
              <p:embed/>
            </p:oleObj>
          </a:graphicData>
        </a:graphic>
      </p:graphicFrame>
      <p:sp>
        <p:nvSpPr>
          <p:cNvPr id="14" name="テキスト ボックス 13"/>
          <p:cNvSpPr txBox="1"/>
          <p:nvPr/>
        </p:nvSpPr>
        <p:spPr>
          <a:xfrm>
            <a:off x="1015938" y="5733256"/>
            <a:ext cx="7300478" cy="646331"/>
          </a:xfrm>
          <a:prstGeom prst="rect">
            <a:avLst/>
          </a:prstGeom>
          <a:noFill/>
        </p:spPr>
        <p:txBody>
          <a:bodyPr wrap="square" rtlCol="0">
            <a:spAutoFit/>
          </a:bodyPr>
          <a:lstStyle/>
          <a:p>
            <a:r>
              <a:rPr lang="en-US" altLang="ja-JP" b="1" dirty="0" smtClean="0">
                <a:latin typeface="Arial Unicode MS" pitchFamily="50" charset="-128"/>
                <a:ea typeface="Arial Unicode MS" pitchFamily="50" charset="-128"/>
                <a:cs typeface="Arial Unicode MS" pitchFamily="50" charset="-128"/>
              </a:rPr>
              <a:t>Confirmation of the formula</a:t>
            </a:r>
            <a:r>
              <a:rPr lang="en-US" altLang="ja-JP" dirty="0" smtClean="0">
                <a:latin typeface="Arial Unicode MS" pitchFamily="50" charset="-128"/>
                <a:ea typeface="Arial Unicode MS" pitchFamily="50" charset="-128"/>
                <a:cs typeface="Arial Unicode MS" pitchFamily="50" charset="-128"/>
              </a:rPr>
              <a:t>: X-ray crystallographic, elemental,  and </a:t>
            </a:r>
            <a:r>
              <a:rPr lang="en-US" altLang="ja-JP" dirty="0" err="1" smtClean="0">
                <a:latin typeface="Arial Unicode MS" pitchFamily="50" charset="-128"/>
                <a:ea typeface="Arial Unicode MS" pitchFamily="50" charset="-128"/>
                <a:cs typeface="Arial Unicode MS" pitchFamily="50" charset="-128"/>
              </a:rPr>
              <a:t>Thirmogramometric</a:t>
            </a:r>
            <a:r>
              <a:rPr lang="en-US" altLang="ja-JP" dirty="0" smtClean="0">
                <a:latin typeface="Arial Unicode MS" pitchFamily="50" charset="-128"/>
                <a:ea typeface="Arial Unicode MS" pitchFamily="50" charset="-128"/>
                <a:cs typeface="Arial Unicode MS" pitchFamily="50" charset="-128"/>
              </a:rPr>
              <a:t> analyses</a:t>
            </a:r>
            <a:endParaRPr kumimoji="1" lang="ja-JP" altLang="en-US" dirty="0">
              <a:latin typeface="Arial Unicode MS" pitchFamily="50" charset="-128"/>
              <a:ea typeface="Arial Unicode MS" pitchFamily="50" charset="-128"/>
              <a:cs typeface="Arial Unicode MS" pitchFamily="50" charset="-128"/>
            </a:endParaRPr>
          </a:p>
        </p:txBody>
      </p:sp>
      <p:graphicFrame>
        <p:nvGraphicFramePr>
          <p:cNvPr id="2" name="オブジェクト 1"/>
          <p:cNvGraphicFramePr>
            <a:graphicFrameLocks noChangeAspect="1"/>
          </p:cNvGraphicFramePr>
          <p:nvPr>
            <p:extLst>
              <p:ext uri="{D42A27DB-BD31-4B8C-83A1-F6EECF244321}">
                <p14:modId xmlns="" xmlns:p14="http://schemas.microsoft.com/office/powerpoint/2010/main" val="114717397"/>
              </p:ext>
            </p:extLst>
          </p:nvPr>
        </p:nvGraphicFramePr>
        <p:xfrm>
          <a:off x="177800" y="1120775"/>
          <a:ext cx="814388" cy="1323975"/>
        </p:xfrm>
        <a:graphic>
          <a:graphicData uri="http://schemas.openxmlformats.org/presentationml/2006/ole">
            <p:oleObj spid="_x0000_s3790" name="CS ChemDraw Drawing" r:id="rId6" imgW="821086" imgH="1326993" progId="">
              <p:embed/>
            </p:oleObj>
          </a:graphicData>
        </a:graphic>
      </p:graphicFrame>
    </p:spTree>
    <p:extLst>
      <p:ext uri="{BB962C8B-B14F-4D97-AF65-F5344CB8AC3E}">
        <p14:creationId xmlns="" xmlns:p14="http://schemas.microsoft.com/office/powerpoint/2010/main" val="1877969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4554"/>
            <a:ext cx="9144000" cy="400110"/>
          </a:xfrm>
          <a:prstGeom prst="rect">
            <a:avLst/>
          </a:prstGeom>
          <a:noFill/>
          <a:ln w="9525">
            <a:noFill/>
            <a:miter lim="800000"/>
            <a:headEnd/>
            <a:tailEnd/>
          </a:ln>
          <a:effectLst/>
        </p:spPr>
        <p:txBody>
          <a:bodyPr wrap="square">
            <a:spAutoFit/>
          </a:bodyPr>
          <a:lstStyle/>
          <a:p>
            <a:pPr algn="ctr"/>
            <a:r>
              <a:rPr lang="en-US" altLang="ja-JP" sz="2000" b="1" dirty="0" smtClean="0">
                <a:latin typeface="Arial Unicode MS" pitchFamily="50" charset="-128"/>
                <a:ea typeface="Arial Unicode MS" pitchFamily="50" charset="-128"/>
                <a:cs typeface="Arial Unicode MS" pitchFamily="50" charset="-128"/>
              </a:rPr>
              <a:t>2-2. Crystal structure of </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anilinium</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benzo</a:t>
            </a:r>
            <a:r>
              <a:rPr lang="en-US" altLang="ja-JP" sz="2000" b="1" dirty="0">
                <a:solidFill>
                  <a:prstClr val="black"/>
                </a:solidFill>
                <a:latin typeface="Arial Unicode MS" pitchFamily="50" charset="-128"/>
                <a:ea typeface="Arial Unicode MS" pitchFamily="50" charset="-128"/>
                <a:cs typeface="Arial Unicode MS" pitchFamily="50" charset="-128"/>
              </a:rPr>
              <a:t>[18]crown-6</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smtClean="0">
                <a:solidFill>
                  <a:prstClr val="black"/>
                </a:solidFill>
                <a:latin typeface="Arial Unicode MS" pitchFamily="50" charset="-128"/>
                <a:ea typeface="Arial Unicode MS" pitchFamily="50" charset="-128"/>
                <a:cs typeface="Arial Unicode MS" pitchFamily="50" charset="-128"/>
              </a:rPr>
              <a:t>-</a:t>
            </a:r>
            <a:endParaRPr lang="en-US" altLang="ja-JP" sz="2000" b="1" dirty="0">
              <a:latin typeface="Arial Unicode MS" pitchFamily="50" charset="-128"/>
              <a:ea typeface="Arial Unicode MS" pitchFamily="50" charset="-128"/>
              <a:cs typeface="Arial Unicode MS" pitchFamily="50" charset="-128"/>
            </a:endParaRPr>
          </a:p>
        </p:txBody>
      </p:sp>
      <p:sp>
        <p:nvSpPr>
          <p:cNvPr id="12385" name="Text Box 97"/>
          <p:cNvSpPr txBox="1">
            <a:spLocks noChangeArrowheads="1"/>
          </p:cNvSpPr>
          <p:nvPr/>
        </p:nvSpPr>
        <p:spPr bwMode="auto">
          <a:xfrm>
            <a:off x="107503" y="5657671"/>
            <a:ext cx="5096769" cy="1077218"/>
          </a:xfrm>
          <a:prstGeom prst="rect">
            <a:avLst/>
          </a:prstGeom>
          <a:noFill/>
          <a:ln w="9525">
            <a:noFill/>
            <a:miter lim="800000"/>
            <a:headEnd/>
            <a:tailEnd/>
          </a:ln>
          <a:effectLst/>
        </p:spPr>
        <p:txBody>
          <a:bodyPr wrap="square">
            <a:spAutoFit/>
          </a:bodyPr>
          <a:lstStyle/>
          <a:p>
            <a:r>
              <a:rPr lang="en-US" altLang="ja-JP" sz="1600" dirty="0" smtClean="0">
                <a:latin typeface="Arial Unicode MS" pitchFamily="50" charset="-128"/>
                <a:ea typeface="Arial Unicode MS" pitchFamily="50" charset="-128"/>
                <a:cs typeface="Arial Unicode MS" pitchFamily="50" charset="-128"/>
              </a:rPr>
              <a:t>Crystal data of </a:t>
            </a:r>
            <a:r>
              <a:rPr lang="en-US" altLang="ja-JP" sz="1600" b="1" dirty="0">
                <a:latin typeface="Arial Unicode MS" pitchFamily="50" charset="-128"/>
                <a:ea typeface="Arial Unicode MS" pitchFamily="50" charset="-128"/>
                <a:cs typeface="Arial Unicode MS" pitchFamily="50" charset="-128"/>
              </a:rPr>
              <a:t>2</a:t>
            </a:r>
            <a:endParaRPr lang="en-US" altLang="ja-JP" sz="1600" b="1" dirty="0" smtClean="0">
              <a:latin typeface="Arial Unicode MS" pitchFamily="50" charset="-128"/>
              <a:ea typeface="Arial Unicode MS" pitchFamily="50" charset="-128"/>
              <a:cs typeface="Arial Unicode MS" pitchFamily="50" charset="-128"/>
            </a:endParaRPr>
          </a:p>
          <a:p>
            <a:r>
              <a:rPr lang="en-US" altLang="ja-JP" sz="1600" dirty="0" smtClean="0">
                <a:latin typeface="Arial Unicode MS" pitchFamily="50" charset="-128"/>
                <a:ea typeface="Arial Unicode MS" pitchFamily="50" charset="-128"/>
                <a:cs typeface="Arial Unicode MS" pitchFamily="50" charset="-128"/>
              </a:rPr>
              <a:t>Monoclinic; </a:t>
            </a:r>
            <a:r>
              <a:rPr lang="en-US" altLang="ja-JP" sz="1600" i="1" dirty="0" smtClean="0">
                <a:latin typeface="Arial Unicode MS" pitchFamily="50" charset="-128"/>
                <a:ea typeface="Arial Unicode MS" pitchFamily="50" charset="-128"/>
                <a:cs typeface="Arial Unicode MS" pitchFamily="50" charset="-128"/>
              </a:rPr>
              <a:t>P</a:t>
            </a:r>
            <a:r>
              <a:rPr lang="en-US" altLang="ja-JP" sz="1600" dirty="0" smtClean="0">
                <a:latin typeface="Arial Unicode MS" pitchFamily="50" charset="-128"/>
                <a:ea typeface="Arial Unicode MS" pitchFamily="50" charset="-128"/>
                <a:cs typeface="Arial Unicode MS" pitchFamily="50" charset="-128"/>
              </a:rPr>
              <a:t>2</a:t>
            </a:r>
            <a:r>
              <a:rPr lang="en-US" altLang="ja-JP" sz="1600" baseline="-25000" dirty="0" smtClean="0">
                <a:latin typeface="Arial Unicode MS" pitchFamily="50" charset="-128"/>
                <a:ea typeface="Arial Unicode MS" pitchFamily="50" charset="-128"/>
                <a:cs typeface="Arial Unicode MS" pitchFamily="50" charset="-128"/>
              </a:rPr>
              <a:t>1</a:t>
            </a:r>
            <a:r>
              <a:rPr lang="en-US" altLang="ja-JP" sz="1600" dirty="0" smtClean="0">
                <a:latin typeface="Arial Unicode MS" pitchFamily="50" charset="-128"/>
                <a:ea typeface="Arial Unicode MS" pitchFamily="50" charset="-128"/>
                <a:cs typeface="Arial Unicode MS" pitchFamily="50" charset="-128"/>
              </a:rPr>
              <a:t> (#4); </a:t>
            </a:r>
            <a:r>
              <a:rPr lang="en-US" altLang="ja-JP" sz="1600" i="1" dirty="0" smtClean="0">
                <a:latin typeface="Arial Unicode MS" pitchFamily="50" charset="-128"/>
                <a:ea typeface="Arial Unicode MS" pitchFamily="50" charset="-128"/>
                <a:cs typeface="Arial Unicode MS" pitchFamily="50" charset="-128"/>
              </a:rPr>
              <a:t>a</a:t>
            </a:r>
            <a:r>
              <a:rPr lang="en-US" altLang="ja-JP" sz="1600" dirty="0" smtClean="0">
                <a:latin typeface="Arial Unicode MS" pitchFamily="50" charset="-128"/>
                <a:ea typeface="Arial Unicode MS" pitchFamily="50" charset="-128"/>
                <a:cs typeface="Arial Unicode MS" pitchFamily="50" charset="-128"/>
              </a:rPr>
              <a:t> </a:t>
            </a:r>
            <a:r>
              <a:rPr lang="en-US" altLang="ja-JP" sz="1600" dirty="0">
                <a:latin typeface="Arial Unicode MS" pitchFamily="50" charset="-128"/>
                <a:ea typeface="Arial Unicode MS" pitchFamily="50" charset="-128"/>
                <a:cs typeface="Arial Unicode MS" pitchFamily="50" charset="-128"/>
              </a:rPr>
              <a:t>= 8.7986(8</a:t>
            </a:r>
            <a:r>
              <a:rPr lang="en-US" altLang="ja-JP" sz="1600" dirty="0" smtClean="0">
                <a:latin typeface="Arial Unicode MS" pitchFamily="50" charset="-128"/>
                <a:ea typeface="Arial Unicode MS" pitchFamily="50" charset="-128"/>
                <a:cs typeface="Arial Unicode MS" pitchFamily="50" charset="-128"/>
              </a:rPr>
              <a:t>) Å; </a:t>
            </a:r>
            <a:r>
              <a:rPr lang="en-US" altLang="ja-JP" sz="1600" i="1" dirty="0" smtClean="0">
                <a:latin typeface="Arial Unicode MS" pitchFamily="50" charset="-128"/>
                <a:ea typeface="Arial Unicode MS" pitchFamily="50" charset="-128"/>
                <a:cs typeface="Arial Unicode MS" pitchFamily="50" charset="-128"/>
              </a:rPr>
              <a:t>b</a:t>
            </a:r>
            <a:r>
              <a:rPr lang="en-US" altLang="ja-JP" sz="1600" dirty="0" smtClean="0">
                <a:latin typeface="Arial Unicode MS" pitchFamily="50" charset="-128"/>
                <a:ea typeface="Arial Unicode MS" pitchFamily="50" charset="-128"/>
                <a:cs typeface="Arial Unicode MS" pitchFamily="50" charset="-128"/>
              </a:rPr>
              <a:t> </a:t>
            </a:r>
            <a:r>
              <a:rPr lang="en-US" altLang="ja-JP" sz="1600" dirty="0">
                <a:latin typeface="Arial Unicode MS" pitchFamily="50" charset="-128"/>
                <a:ea typeface="Arial Unicode MS" pitchFamily="50" charset="-128"/>
                <a:cs typeface="Arial Unicode MS" pitchFamily="50" charset="-128"/>
              </a:rPr>
              <a:t>= 23.315(3) </a:t>
            </a:r>
            <a:r>
              <a:rPr lang="en-US" altLang="ja-JP" sz="1600" dirty="0" smtClean="0">
                <a:latin typeface="Arial Unicode MS" pitchFamily="50" charset="-128"/>
                <a:ea typeface="Arial Unicode MS" pitchFamily="50" charset="-128"/>
                <a:cs typeface="Arial Unicode MS" pitchFamily="50" charset="-128"/>
              </a:rPr>
              <a:t>Å; </a:t>
            </a:r>
            <a:r>
              <a:rPr lang="en-US" altLang="ja-JP" sz="1600" i="1" dirty="0" smtClean="0">
                <a:latin typeface="Arial Unicode MS" pitchFamily="50" charset="-128"/>
                <a:ea typeface="Arial Unicode MS" pitchFamily="50" charset="-128"/>
                <a:cs typeface="Arial Unicode MS" pitchFamily="50" charset="-128"/>
              </a:rPr>
              <a:t>c</a:t>
            </a:r>
            <a:r>
              <a:rPr lang="en-US" altLang="ja-JP" sz="1600" dirty="0" smtClean="0">
                <a:latin typeface="Arial Unicode MS" pitchFamily="50" charset="-128"/>
                <a:ea typeface="Arial Unicode MS" pitchFamily="50" charset="-128"/>
                <a:cs typeface="Arial Unicode MS" pitchFamily="50" charset="-128"/>
              </a:rPr>
              <a:t> </a:t>
            </a:r>
            <a:r>
              <a:rPr lang="en-US" altLang="ja-JP" sz="1600" dirty="0">
                <a:latin typeface="Arial Unicode MS" pitchFamily="50" charset="-128"/>
                <a:ea typeface="Arial Unicode MS" pitchFamily="50" charset="-128"/>
                <a:cs typeface="Arial Unicode MS" pitchFamily="50" charset="-128"/>
              </a:rPr>
              <a:t>= 9.4749(13</a:t>
            </a:r>
            <a:r>
              <a:rPr lang="en-US" altLang="ja-JP" sz="1600" dirty="0" smtClean="0">
                <a:latin typeface="Arial Unicode MS" pitchFamily="50" charset="-128"/>
                <a:ea typeface="Arial Unicode MS" pitchFamily="50" charset="-128"/>
                <a:cs typeface="Arial Unicode MS" pitchFamily="50" charset="-128"/>
              </a:rPr>
              <a:t>) Å; </a:t>
            </a:r>
            <a:r>
              <a:rPr lang="en-US" altLang="ja-JP" sz="1600" i="1" dirty="0" smtClean="0">
                <a:latin typeface="Symbol" pitchFamily="18" charset="2"/>
                <a:ea typeface="Arial Unicode MS" pitchFamily="50" charset="-128"/>
                <a:cs typeface="Arial Unicode MS" pitchFamily="50" charset="-128"/>
              </a:rPr>
              <a:t>b</a:t>
            </a:r>
            <a:r>
              <a:rPr lang="en-US" altLang="ja-JP" sz="1600" dirty="0" smtClean="0">
                <a:latin typeface="Arial Unicode MS" pitchFamily="50" charset="-128"/>
                <a:ea typeface="Arial Unicode MS" pitchFamily="50" charset="-128"/>
                <a:cs typeface="Arial Unicode MS" pitchFamily="50" charset="-128"/>
              </a:rPr>
              <a:t> </a:t>
            </a:r>
            <a:r>
              <a:rPr lang="en-US" altLang="ja-JP" sz="1600" dirty="0">
                <a:latin typeface="Arial Unicode MS" pitchFamily="50" charset="-128"/>
                <a:ea typeface="Arial Unicode MS" pitchFamily="50" charset="-128"/>
                <a:cs typeface="Arial Unicode MS" pitchFamily="50" charset="-128"/>
              </a:rPr>
              <a:t>= 115.483(3)°;</a:t>
            </a:r>
            <a:r>
              <a:rPr lang="en-US" altLang="ja-JP" sz="1600" i="1" dirty="0" smtClean="0">
                <a:latin typeface="Arial Unicode MS" pitchFamily="50" charset="-128"/>
                <a:ea typeface="Arial Unicode MS" pitchFamily="50" charset="-128"/>
                <a:cs typeface="Arial Unicode MS" pitchFamily="50" charset="-128"/>
              </a:rPr>
              <a:t>V </a:t>
            </a:r>
            <a:r>
              <a:rPr lang="en-US" altLang="ja-JP" sz="1600" dirty="0">
                <a:latin typeface="Arial Unicode MS" pitchFamily="50" charset="-128"/>
                <a:ea typeface="Arial Unicode MS" pitchFamily="50" charset="-128"/>
                <a:cs typeface="Arial Unicode MS" pitchFamily="50" charset="-128"/>
              </a:rPr>
              <a:t>= 1754.6(3</a:t>
            </a:r>
            <a:r>
              <a:rPr lang="en-US" altLang="ja-JP" sz="1600" dirty="0" smtClean="0">
                <a:latin typeface="Arial Unicode MS" pitchFamily="50" charset="-128"/>
                <a:ea typeface="Arial Unicode MS" pitchFamily="50" charset="-128"/>
                <a:cs typeface="Arial Unicode MS" pitchFamily="50" charset="-128"/>
              </a:rPr>
              <a:t>) Å</a:t>
            </a:r>
            <a:r>
              <a:rPr lang="en-US" altLang="ja-JP" sz="1600" baseline="30000" dirty="0" smtClean="0">
                <a:latin typeface="Arial Unicode MS" pitchFamily="50" charset="-128"/>
                <a:ea typeface="Arial Unicode MS" pitchFamily="50" charset="-128"/>
                <a:cs typeface="Arial Unicode MS" pitchFamily="50" charset="-128"/>
              </a:rPr>
              <a:t>3;</a:t>
            </a:r>
            <a:r>
              <a:rPr lang="en-US" altLang="ja-JP" sz="1600" dirty="0" smtClean="0">
                <a:latin typeface="Arial Unicode MS" pitchFamily="50" charset="-128"/>
                <a:ea typeface="Arial Unicode MS" pitchFamily="50" charset="-128"/>
                <a:cs typeface="Arial Unicode MS" pitchFamily="50" charset="-128"/>
              </a:rPr>
              <a:t> </a:t>
            </a:r>
            <a:r>
              <a:rPr lang="en-US" altLang="ja-JP" sz="1600" i="1" dirty="0" smtClean="0">
                <a:latin typeface="Arial Unicode MS" pitchFamily="50" charset="-128"/>
                <a:ea typeface="Arial Unicode MS" pitchFamily="50" charset="-128"/>
                <a:cs typeface="Arial Unicode MS" pitchFamily="50" charset="-128"/>
              </a:rPr>
              <a:t>T </a:t>
            </a:r>
            <a:r>
              <a:rPr lang="en-US" altLang="ja-JP" sz="1600" dirty="0">
                <a:latin typeface="Arial Unicode MS" pitchFamily="50" charset="-128"/>
                <a:ea typeface="Arial Unicode MS" pitchFamily="50" charset="-128"/>
                <a:cs typeface="Arial Unicode MS" pitchFamily="50" charset="-128"/>
              </a:rPr>
              <a:t>= </a:t>
            </a:r>
            <a:r>
              <a:rPr lang="en-US" altLang="ja-JP" sz="1600" dirty="0" smtClean="0">
                <a:latin typeface="Arial Unicode MS" pitchFamily="50" charset="-128"/>
                <a:ea typeface="Arial Unicode MS" pitchFamily="50" charset="-128"/>
                <a:cs typeface="Arial Unicode MS" pitchFamily="50" charset="-128"/>
              </a:rPr>
              <a:t>-100 °</a:t>
            </a:r>
            <a:r>
              <a:rPr lang="en-US" altLang="ja-JP" sz="1600" dirty="0">
                <a:latin typeface="Arial Unicode MS" pitchFamily="50" charset="-128"/>
                <a:ea typeface="Arial Unicode MS" pitchFamily="50" charset="-128"/>
                <a:cs typeface="Arial Unicode MS" pitchFamily="50" charset="-128"/>
              </a:rPr>
              <a:t>C;</a:t>
            </a:r>
            <a:r>
              <a:rPr lang="en-US" altLang="ja-JP" sz="1600" i="1" dirty="0">
                <a:latin typeface="Arial Unicode MS" pitchFamily="50" charset="-128"/>
                <a:ea typeface="Arial Unicode MS" pitchFamily="50" charset="-128"/>
                <a:cs typeface="Arial Unicode MS" pitchFamily="50" charset="-128"/>
              </a:rPr>
              <a:t> R</a:t>
            </a:r>
            <a:r>
              <a:rPr lang="en-US" altLang="ja-JP" sz="1600" baseline="-25000" dirty="0">
                <a:latin typeface="Arial Unicode MS" pitchFamily="50" charset="-128"/>
                <a:ea typeface="Arial Unicode MS" pitchFamily="50" charset="-128"/>
                <a:cs typeface="Arial Unicode MS" pitchFamily="50" charset="-128"/>
              </a:rPr>
              <a:t>1</a:t>
            </a:r>
            <a:r>
              <a:rPr lang="en-US" altLang="ja-JP" sz="1600" i="1" dirty="0">
                <a:latin typeface="Arial Unicode MS" pitchFamily="50" charset="-128"/>
                <a:ea typeface="Arial Unicode MS" pitchFamily="50" charset="-128"/>
                <a:cs typeface="Arial Unicode MS" pitchFamily="50" charset="-128"/>
              </a:rPr>
              <a:t> </a:t>
            </a:r>
            <a:r>
              <a:rPr lang="en-US" altLang="ja-JP" sz="1600" dirty="0">
                <a:latin typeface="Arial Unicode MS" pitchFamily="50" charset="-128"/>
                <a:ea typeface="Arial Unicode MS" pitchFamily="50" charset="-128"/>
                <a:cs typeface="Arial Unicode MS" pitchFamily="50" charset="-128"/>
              </a:rPr>
              <a:t>= </a:t>
            </a:r>
            <a:r>
              <a:rPr lang="en-US" altLang="ja-JP" sz="1600" dirty="0" smtClean="0">
                <a:latin typeface="Arial Unicode MS" pitchFamily="50" charset="-128"/>
                <a:ea typeface="Arial Unicode MS" pitchFamily="50" charset="-128"/>
                <a:cs typeface="Arial Unicode MS" pitchFamily="50" charset="-128"/>
              </a:rPr>
              <a:t>0.0725; </a:t>
            </a:r>
            <a:r>
              <a:rPr lang="en-US" altLang="ja-JP" sz="1600" i="1" dirty="0" err="1" smtClean="0">
                <a:latin typeface="Arial Unicode MS" pitchFamily="50" charset="-128"/>
                <a:ea typeface="Arial Unicode MS" pitchFamily="50" charset="-128"/>
                <a:cs typeface="Arial Unicode MS" pitchFamily="50" charset="-128"/>
              </a:rPr>
              <a:t>R</a:t>
            </a:r>
            <a:r>
              <a:rPr lang="en-US" altLang="ja-JP" sz="1600" baseline="-25000" dirty="0" err="1" smtClean="0">
                <a:latin typeface="Arial Unicode MS" pitchFamily="50" charset="-128"/>
                <a:ea typeface="Arial Unicode MS" pitchFamily="50" charset="-128"/>
                <a:cs typeface="Arial Unicode MS" pitchFamily="50" charset="-128"/>
              </a:rPr>
              <a:t>w</a:t>
            </a:r>
            <a:r>
              <a:rPr lang="en-US" altLang="ja-JP" sz="1600" dirty="0">
                <a:latin typeface="Arial Unicode MS" pitchFamily="50" charset="-128"/>
                <a:ea typeface="Arial Unicode MS" pitchFamily="50" charset="-128"/>
                <a:cs typeface="Arial Unicode MS" pitchFamily="50" charset="-128"/>
              </a:rPr>
              <a:t> = 0.1706</a:t>
            </a:r>
          </a:p>
        </p:txBody>
      </p:sp>
      <p:sp>
        <p:nvSpPr>
          <p:cNvPr id="27" name="テキスト ボックス 26"/>
          <p:cNvSpPr txBox="1"/>
          <p:nvPr/>
        </p:nvSpPr>
        <p:spPr>
          <a:xfrm>
            <a:off x="4957012" y="2906980"/>
            <a:ext cx="3575428" cy="738664"/>
          </a:xfrm>
          <a:prstGeom prst="rect">
            <a:avLst/>
          </a:prstGeom>
          <a:noFill/>
        </p:spPr>
        <p:txBody>
          <a:bodyPr wrap="square" rtlCol="0">
            <a:spAutoFit/>
          </a:bodyPr>
          <a:lstStyle/>
          <a:p>
            <a:r>
              <a:rPr kumimoji="1" lang="en-US" altLang="ja-JP" sz="1400" dirty="0" smtClean="0">
                <a:latin typeface="Arial Unicode MS" pitchFamily="50" charset="-128"/>
                <a:ea typeface="Arial Unicode MS" pitchFamily="50" charset="-128"/>
                <a:cs typeface="Arial Unicode MS" pitchFamily="50" charset="-128"/>
              </a:rPr>
              <a:t>The two dimensional honeycomb structure</a:t>
            </a:r>
            <a:r>
              <a:rPr lang="en-US" altLang="ja-JP" sz="1400" dirty="0">
                <a:latin typeface="Arial Unicode MS" pitchFamily="50" charset="-128"/>
                <a:ea typeface="Arial Unicode MS" pitchFamily="50" charset="-128"/>
                <a:cs typeface="Arial Unicode MS" pitchFamily="50" charset="-128"/>
              </a:rPr>
              <a:t> </a:t>
            </a:r>
            <a:r>
              <a:rPr kumimoji="1" lang="en-US" altLang="ja-JP" sz="1400" dirty="0" smtClean="0">
                <a:latin typeface="Arial Unicode MS" pitchFamily="50" charset="-128"/>
                <a:ea typeface="Arial Unicode MS" pitchFamily="50" charset="-128"/>
                <a:cs typeface="Arial Unicode MS" pitchFamily="50" charset="-128"/>
              </a:rPr>
              <a:t>Diameter of the ring </a:t>
            </a:r>
            <a:r>
              <a:rPr lang="en-US" altLang="ja-JP" sz="1400" dirty="0" smtClean="0">
                <a:solidFill>
                  <a:srgbClr val="FF0000"/>
                </a:solidFill>
                <a:latin typeface="Arial Unicode MS" pitchFamily="50" charset="-128"/>
                <a:ea typeface="Arial Unicode MS" pitchFamily="50" charset="-128"/>
                <a:cs typeface="Arial Unicode MS" pitchFamily="50" charset="-128"/>
              </a:rPr>
              <a:t>ca. 10 Å</a:t>
            </a:r>
          </a:p>
          <a:p>
            <a:r>
              <a:rPr kumimoji="1" lang="en-US" altLang="ja-JP" sz="1400" dirty="0" smtClean="0">
                <a:latin typeface="Arial Unicode MS" pitchFamily="50" charset="-128"/>
                <a:ea typeface="Arial Unicode MS" pitchFamily="50" charset="-128"/>
                <a:cs typeface="Arial Unicode MS" pitchFamily="50" charset="-128"/>
              </a:rPr>
              <a:t>Distance between the layers </a:t>
            </a:r>
            <a:r>
              <a:rPr lang="en-US" altLang="ja-JP" sz="1400" dirty="0" smtClean="0">
                <a:solidFill>
                  <a:srgbClr val="FF0000"/>
                </a:solidFill>
                <a:latin typeface="Arial Unicode MS" pitchFamily="50" charset="-128"/>
                <a:ea typeface="Arial Unicode MS" pitchFamily="50" charset="-128"/>
                <a:cs typeface="Arial Unicode MS" pitchFamily="50" charset="-128"/>
              </a:rPr>
              <a:t>ca. 11 Å</a:t>
            </a:r>
            <a:endParaRPr lang="en-US" altLang="ja-JP" sz="1400" dirty="0">
              <a:solidFill>
                <a:srgbClr val="FF0000"/>
              </a:solidFill>
              <a:latin typeface="Arial Unicode MS" pitchFamily="50" charset="-128"/>
              <a:ea typeface="Arial Unicode MS" pitchFamily="50" charset="-128"/>
              <a:cs typeface="Arial Unicode MS" pitchFamily="50" charset="-128"/>
            </a:endParaRPr>
          </a:p>
        </p:txBody>
      </p:sp>
      <p:sp>
        <p:nvSpPr>
          <p:cNvPr id="48" name="テキスト ボックス 47"/>
          <p:cNvSpPr txBox="1"/>
          <p:nvPr/>
        </p:nvSpPr>
        <p:spPr>
          <a:xfrm>
            <a:off x="5204273" y="5536559"/>
            <a:ext cx="3456384" cy="1077218"/>
          </a:xfrm>
          <a:prstGeom prst="rect">
            <a:avLst/>
          </a:prstGeom>
          <a:noFill/>
        </p:spPr>
        <p:txBody>
          <a:bodyPr wrap="square" rtlCol="0">
            <a:spAutoFit/>
          </a:bodyPr>
          <a:lstStyle/>
          <a:p>
            <a:r>
              <a:rPr lang="en-US" altLang="ja-JP" sz="1600" dirty="0" smtClean="0">
                <a:latin typeface="Arial Unicode MS" pitchFamily="50" charset="-128"/>
                <a:ea typeface="Arial Unicode MS" pitchFamily="50" charset="-128"/>
                <a:cs typeface="Arial Unicode MS" pitchFamily="50" charset="-128"/>
              </a:rPr>
              <a:t>Hydrogen bonds between N and O atoms: 2.782-2.957 </a:t>
            </a:r>
            <a:r>
              <a:rPr lang="en-US" altLang="ja-JP" sz="1600" dirty="0" smtClean="0">
                <a:latin typeface="Arial" panose="020B0604020202020204" pitchFamily="34" charset="0"/>
                <a:ea typeface="Arial Unicode MS" pitchFamily="50" charset="-128"/>
                <a:cs typeface="Arial" panose="020B0604020202020204" pitchFamily="34" charset="0"/>
              </a:rPr>
              <a:t>Å</a:t>
            </a:r>
            <a:endParaRPr lang="en-US" altLang="ja-JP" sz="1600" dirty="0">
              <a:latin typeface="Arial" panose="020B0604020202020204" pitchFamily="34" charset="0"/>
              <a:ea typeface="Arial Unicode MS" pitchFamily="50" charset="-128"/>
              <a:cs typeface="Arial" panose="020B0604020202020204" pitchFamily="34" charset="0"/>
            </a:endParaRPr>
          </a:p>
          <a:p>
            <a:r>
              <a:rPr lang="en-US" altLang="ja-JP" sz="1600" dirty="0" smtClean="0">
                <a:solidFill>
                  <a:srgbClr val="FF0000"/>
                </a:solidFill>
                <a:latin typeface="Arial Unicode MS" pitchFamily="50" charset="-128"/>
                <a:ea typeface="Arial Unicode MS" pitchFamily="50" charset="-128"/>
                <a:cs typeface="Arial Unicode MS" pitchFamily="50" charset="-128"/>
              </a:rPr>
              <a:t>Formation of the </a:t>
            </a:r>
            <a:r>
              <a:rPr lang="en-US" altLang="ja-JP" sz="1600" dirty="0" err="1" smtClean="0">
                <a:solidFill>
                  <a:srgbClr val="FF0000"/>
                </a:solidFill>
                <a:latin typeface="Arial Unicode MS" pitchFamily="50" charset="-128"/>
                <a:ea typeface="Arial Unicode MS" pitchFamily="50" charset="-128"/>
                <a:cs typeface="Arial Unicode MS" pitchFamily="50" charset="-128"/>
              </a:rPr>
              <a:t>supramolecular</a:t>
            </a:r>
            <a:r>
              <a:rPr lang="en-US" altLang="ja-JP" sz="1600" dirty="0" smtClean="0">
                <a:solidFill>
                  <a:srgbClr val="FF0000"/>
                </a:solidFill>
                <a:latin typeface="Arial Unicode MS" pitchFamily="50" charset="-128"/>
                <a:ea typeface="Arial Unicode MS" pitchFamily="50" charset="-128"/>
                <a:cs typeface="Arial Unicode MS" pitchFamily="50" charset="-128"/>
              </a:rPr>
              <a:t> </a:t>
            </a:r>
            <a:r>
              <a:rPr lang="en-US" altLang="ja-JP" sz="1600" dirty="0" err="1" smtClean="0">
                <a:solidFill>
                  <a:srgbClr val="FF0000"/>
                </a:solidFill>
                <a:latin typeface="Arial Unicode MS" pitchFamily="50" charset="-128"/>
                <a:ea typeface="Arial Unicode MS" pitchFamily="50" charset="-128"/>
                <a:cs typeface="Arial Unicode MS" pitchFamily="50" charset="-128"/>
              </a:rPr>
              <a:t>cation</a:t>
            </a:r>
            <a:endParaRPr lang="en-US" altLang="ja-JP" sz="1600" dirty="0">
              <a:solidFill>
                <a:srgbClr val="FF0000"/>
              </a:solidFill>
              <a:latin typeface="Arial Unicode MS" pitchFamily="50" charset="-128"/>
              <a:ea typeface="Arial Unicode MS" pitchFamily="50" charset="-128"/>
              <a:cs typeface="Arial Unicode MS" pitchFamily="50" charset="-128"/>
            </a:endParaRPr>
          </a:p>
        </p:txBody>
      </p:sp>
      <p:pic>
        <p:nvPicPr>
          <p:cNvPr id="2" name="図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0672" y="548680"/>
            <a:ext cx="3640710" cy="2479417"/>
          </a:xfrm>
          <a:prstGeom prst="rect">
            <a:avLst/>
          </a:prstGeom>
        </p:spPr>
      </p:pic>
      <p:pic>
        <p:nvPicPr>
          <p:cNvPr id="3" name="図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07293" y="2996952"/>
            <a:ext cx="3664089" cy="2517887"/>
          </a:xfrm>
          <a:prstGeom prst="rect">
            <a:avLst/>
          </a:prstGeom>
        </p:spPr>
      </p:pic>
      <p:pic>
        <p:nvPicPr>
          <p:cNvPr id="4" name="図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32039" y="548679"/>
            <a:ext cx="3528393" cy="2395689"/>
          </a:xfrm>
          <a:prstGeom prst="rect">
            <a:avLst/>
          </a:prstGeom>
        </p:spPr>
      </p:pic>
      <p:pic>
        <p:nvPicPr>
          <p:cNvPr id="6" name="図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97464" y="3874563"/>
            <a:ext cx="2126846" cy="1606694"/>
          </a:xfrm>
          <a:prstGeom prst="rect">
            <a:avLst/>
          </a:prstGeom>
        </p:spPr>
      </p:pic>
      <p:pic>
        <p:nvPicPr>
          <p:cNvPr id="7" name="図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024310" y="3861048"/>
            <a:ext cx="1669708" cy="1633146"/>
          </a:xfrm>
          <a:prstGeom prst="rect">
            <a:avLst/>
          </a:prstGeom>
        </p:spPr>
      </p:pic>
    </p:spTree>
    <p:extLst>
      <p:ext uri="{BB962C8B-B14F-4D97-AF65-F5344CB8AC3E}">
        <p14:creationId xmlns="" xmlns:p14="http://schemas.microsoft.com/office/powerpoint/2010/main" val="3049338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5715"/>
            <a:ext cx="9144000" cy="400110"/>
          </a:xfrm>
          <a:prstGeom prst="rect">
            <a:avLst/>
          </a:prstGeom>
          <a:noFill/>
          <a:ln w="9525">
            <a:noFill/>
            <a:miter lim="800000"/>
            <a:headEnd/>
            <a:tailEnd/>
          </a:ln>
          <a:effectLst/>
        </p:spPr>
        <p:txBody>
          <a:bodyPr wrap="square">
            <a:spAutoFit/>
          </a:bodyPr>
          <a:lstStyle/>
          <a:p>
            <a:pPr lvl="0" algn="ctr"/>
            <a:r>
              <a:rPr lang="en-US" altLang="ja-JP" sz="2000" b="1" dirty="0" smtClean="0">
                <a:latin typeface="Arial Unicode MS" pitchFamily="50" charset="-128"/>
                <a:ea typeface="Arial Unicode MS" pitchFamily="50" charset="-128"/>
                <a:cs typeface="Arial Unicode MS" pitchFamily="50" charset="-128"/>
              </a:rPr>
              <a:t>Magnetic susceptibility of </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anilinium</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benzo</a:t>
            </a:r>
            <a:r>
              <a:rPr lang="en-US" altLang="ja-JP" sz="2000" b="1" dirty="0">
                <a:solidFill>
                  <a:prstClr val="black"/>
                </a:solidFill>
                <a:latin typeface="Arial Unicode MS" pitchFamily="50" charset="-128"/>
                <a:ea typeface="Arial Unicode MS" pitchFamily="50" charset="-128"/>
                <a:cs typeface="Arial Unicode MS" pitchFamily="50" charset="-128"/>
              </a:rPr>
              <a:t>[18]crown-6) [</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smtClean="0">
                <a:solidFill>
                  <a:prstClr val="black"/>
                </a:solidFill>
                <a:latin typeface="Arial Unicode MS" pitchFamily="50" charset="-128"/>
                <a:ea typeface="Arial Unicode MS" pitchFamily="50" charset="-128"/>
                <a:cs typeface="Arial Unicode MS" pitchFamily="50" charset="-128"/>
              </a:rPr>
              <a:t>-</a:t>
            </a:r>
            <a:r>
              <a:rPr lang="ja-JP" altLang="en-US" sz="2000" b="1" baseline="30000" dirty="0" smtClean="0">
                <a:solidFill>
                  <a:prstClr val="black"/>
                </a:solidFill>
                <a:latin typeface="Arial Unicode MS" pitchFamily="50" charset="-128"/>
                <a:ea typeface="Arial Unicode MS" pitchFamily="50" charset="-128"/>
                <a:cs typeface="Arial Unicode MS" pitchFamily="50" charset="-128"/>
              </a:rPr>
              <a:t>　</a:t>
            </a:r>
            <a:r>
              <a:rPr lang="en-US" altLang="ja-JP" sz="2000" b="1" dirty="0" smtClean="0">
                <a:solidFill>
                  <a:prstClr val="black"/>
                </a:solidFill>
                <a:latin typeface="Arial Unicode MS" pitchFamily="50" charset="-128"/>
                <a:ea typeface="Arial Unicode MS" pitchFamily="50" charset="-128"/>
                <a:cs typeface="Arial Unicode MS" pitchFamily="50" charset="-128"/>
              </a:rPr>
              <a:t>(2)</a:t>
            </a:r>
            <a:endParaRPr lang="en-US" altLang="ja-JP" sz="2000" b="1" dirty="0">
              <a:solidFill>
                <a:prstClr val="black"/>
              </a:solidFill>
              <a:latin typeface="Arial Unicode MS" pitchFamily="50" charset="-128"/>
              <a:ea typeface="Arial Unicode MS" pitchFamily="50" charset="-128"/>
              <a:cs typeface="Arial Unicode MS" pitchFamily="50" charset="-128"/>
            </a:endParaRPr>
          </a:p>
        </p:txBody>
      </p:sp>
      <p:sp>
        <p:nvSpPr>
          <p:cNvPr id="7" name="AutoShape 34"/>
          <p:cNvSpPr>
            <a:spLocks noChangeArrowheads="1"/>
          </p:cNvSpPr>
          <p:nvPr/>
        </p:nvSpPr>
        <p:spPr bwMode="auto">
          <a:xfrm>
            <a:off x="4572000" y="3789040"/>
            <a:ext cx="4032448" cy="432048"/>
          </a:xfrm>
          <a:prstGeom prst="wedgeRoundRectCallout">
            <a:avLst>
              <a:gd name="adj1" fmla="val -24066"/>
              <a:gd name="adj2" fmla="val -127773"/>
              <a:gd name="adj3" fmla="val 16667"/>
            </a:avLst>
          </a:prstGeom>
          <a:solidFill>
            <a:srgbClr val="FFFF00"/>
          </a:solidFill>
          <a:ln w="9525">
            <a:noFill/>
            <a:miter lim="800000"/>
            <a:headEnd/>
            <a:tailEnd/>
          </a:ln>
          <a:effectLst/>
        </p:spPr>
        <p:txBody>
          <a:bodyPr/>
          <a:lstStyle/>
          <a:p>
            <a:pPr algn="ctr"/>
            <a:r>
              <a:rPr lang="en-US" altLang="ja-JP" sz="2000" dirty="0" smtClean="0">
                <a:latin typeface="Arial Unicode MS" pitchFamily="50" charset="-128"/>
                <a:ea typeface="Arial Unicode MS" pitchFamily="50" charset="-128"/>
                <a:cs typeface="Arial Unicode MS" pitchFamily="50" charset="-128"/>
              </a:rPr>
              <a:t>Ferromagnetic transition at 5.0 K</a:t>
            </a:r>
            <a:endParaRPr lang="ja-JP" altLang="en-US" sz="2000" dirty="0">
              <a:solidFill>
                <a:srgbClr val="0033CC"/>
              </a:solidFill>
              <a:latin typeface="Arial Unicode MS" pitchFamily="50" charset="-128"/>
              <a:ea typeface="Arial Unicode MS" pitchFamily="50" charset="-128"/>
              <a:cs typeface="Arial Unicode MS" pitchFamily="50" charset="-128"/>
            </a:endParaRPr>
          </a:p>
          <a:p>
            <a:pPr algn="ctr"/>
            <a:endParaRPr lang="en-US" altLang="ja-JP" sz="2000" dirty="0">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3383359" y="4725144"/>
            <a:ext cx="5760641" cy="1323439"/>
          </a:xfrm>
          <a:prstGeom prst="rect">
            <a:avLst/>
          </a:prstGeom>
          <a:noFill/>
          <a:ln w="57150">
            <a:solidFill>
              <a:srgbClr val="00B0F0"/>
            </a:solidFill>
            <a:prstDash val="sysDash"/>
          </a:ln>
        </p:spPr>
        <p:txBody>
          <a:bodyPr wrap="square" rtlCol="0">
            <a:spAutoFit/>
          </a:bodyPr>
          <a:lstStyle/>
          <a:p>
            <a:r>
              <a:rPr lang="en-US" altLang="ja-JP" sz="2000" dirty="0" smtClean="0">
                <a:latin typeface="Arial Unicode MS" pitchFamily="50" charset="-128"/>
                <a:ea typeface="Arial Unicode MS" pitchFamily="50" charset="-128"/>
                <a:cs typeface="Arial Unicode MS" pitchFamily="50" charset="-128"/>
              </a:rPr>
              <a:t>(1) Crystal </a:t>
            </a:r>
            <a:r>
              <a:rPr lang="en-US" altLang="ja-JP" sz="2000" b="1" dirty="0">
                <a:latin typeface="Arial Unicode MS" pitchFamily="50" charset="-128"/>
                <a:ea typeface="Arial Unicode MS" pitchFamily="50" charset="-128"/>
                <a:cs typeface="Arial Unicode MS" pitchFamily="50" charset="-128"/>
              </a:rPr>
              <a:t>2</a:t>
            </a:r>
            <a:r>
              <a:rPr lang="en-US" altLang="ja-JP" sz="2000" dirty="0" smtClean="0">
                <a:latin typeface="Arial Unicode MS" pitchFamily="50" charset="-128"/>
                <a:ea typeface="Arial Unicode MS" pitchFamily="50" charset="-128"/>
                <a:cs typeface="Arial Unicode MS" pitchFamily="50" charset="-128"/>
              </a:rPr>
              <a:t> exhibits ferromagnetic behavior.</a:t>
            </a:r>
          </a:p>
          <a:p>
            <a:r>
              <a:rPr lang="en-US" altLang="ja-JP" sz="2000" dirty="0" smtClean="0">
                <a:solidFill>
                  <a:srgbClr val="FF0000"/>
                </a:solidFill>
                <a:latin typeface="Arial Unicode MS" pitchFamily="50" charset="-128"/>
                <a:ea typeface="Arial Unicode MS" pitchFamily="50" charset="-128"/>
                <a:cs typeface="Arial Unicode MS" pitchFamily="50" charset="-128"/>
              </a:rPr>
              <a:t>(2) Crystal </a:t>
            </a:r>
            <a:r>
              <a:rPr lang="en-US" altLang="ja-JP" sz="2000" b="1" dirty="0">
                <a:solidFill>
                  <a:srgbClr val="FF0000"/>
                </a:solidFill>
                <a:latin typeface="Arial Unicode MS" pitchFamily="50" charset="-128"/>
                <a:ea typeface="Arial Unicode MS" pitchFamily="50" charset="-128"/>
                <a:cs typeface="Arial Unicode MS" pitchFamily="50" charset="-128"/>
              </a:rPr>
              <a:t>2</a:t>
            </a:r>
            <a:r>
              <a:rPr lang="en-US" altLang="ja-JP" sz="2000" dirty="0" smtClean="0">
                <a:solidFill>
                  <a:srgbClr val="FF0000"/>
                </a:solidFill>
                <a:latin typeface="Arial Unicode MS" pitchFamily="50" charset="-128"/>
                <a:ea typeface="Arial Unicode MS" pitchFamily="50" charset="-128"/>
                <a:cs typeface="Arial Unicode MS" pitchFamily="50" charset="-128"/>
              </a:rPr>
              <a:t> is a good candidate of a multifunctional material with coexistence of  a ferromagnetism and a </a:t>
            </a:r>
            <a:r>
              <a:rPr lang="en-US" altLang="ja-JP" sz="2000" dirty="0" err="1" smtClean="0">
                <a:solidFill>
                  <a:srgbClr val="FF0000"/>
                </a:solidFill>
                <a:latin typeface="Arial Unicode MS" pitchFamily="50" charset="-128"/>
                <a:ea typeface="Arial Unicode MS" pitchFamily="50" charset="-128"/>
                <a:cs typeface="Arial Unicode MS" pitchFamily="50" charset="-128"/>
              </a:rPr>
              <a:t>ferroelectricity</a:t>
            </a:r>
            <a:r>
              <a:rPr lang="en-US" altLang="ja-JP" sz="2000" dirty="0" smtClean="0">
                <a:solidFill>
                  <a:srgbClr val="FF0000"/>
                </a:solidFill>
                <a:latin typeface="Arial Unicode MS" pitchFamily="50" charset="-128"/>
                <a:ea typeface="Arial Unicode MS" pitchFamily="50" charset="-128"/>
                <a:cs typeface="Arial Unicode MS" pitchFamily="50" charset="-128"/>
              </a:rPr>
              <a:t>.</a:t>
            </a:r>
            <a:endParaRPr lang="en-US" altLang="ja-JP" sz="2000" dirty="0">
              <a:solidFill>
                <a:srgbClr val="FF0000"/>
              </a:solidFill>
              <a:latin typeface="Arial Unicode MS" pitchFamily="50" charset="-128"/>
              <a:ea typeface="Arial Unicode MS" pitchFamily="50" charset="-128"/>
              <a:cs typeface="Arial Unicode MS" pitchFamily="50" charset="-128"/>
            </a:endParaRPr>
          </a:p>
        </p:txBody>
      </p:sp>
      <p:pic>
        <p:nvPicPr>
          <p:cNvPr id="2560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3334" y="638174"/>
            <a:ext cx="3643594" cy="300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27984" y="629679"/>
            <a:ext cx="3672408" cy="3044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 y="3645024"/>
            <a:ext cx="3288997"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1190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5715"/>
            <a:ext cx="9144000" cy="400110"/>
          </a:xfrm>
          <a:prstGeom prst="rect">
            <a:avLst/>
          </a:prstGeom>
          <a:noFill/>
          <a:ln w="9525">
            <a:noFill/>
            <a:miter lim="800000"/>
            <a:headEnd/>
            <a:tailEnd/>
          </a:ln>
          <a:effectLst/>
        </p:spPr>
        <p:txBody>
          <a:bodyPr wrap="square">
            <a:spAutoFit/>
          </a:bodyPr>
          <a:lstStyle/>
          <a:p>
            <a:pPr lvl="0" algn="ctr"/>
            <a:r>
              <a:rPr lang="en-US" altLang="ja-JP" sz="2000" b="1" dirty="0" smtClean="0">
                <a:latin typeface="Arial Unicode MS" pitchFamily="50" charset="-128"/>
                <a:ea typeface="Arial Unicode MS" pitchFamily="50" charset="-128"/>
                <a:cs typeface="Arial Unicode MS" pitchFamily="50" charset="-128"/>
              </a:rPr>
              <a:t>Solid state </a:t>
            </a:r>
            <a:r>
              <a:rPr lang="en-US" altLang="ja-JP" sz="2000" b="1" baseline="30000" dirty="0" smtClean="0">
                <a:latin typeface="Arial Unicode MS" pitchFamily="50" charset="-128"/>
                <a:ea typeface="Arial Unicode MS" pitchFamily="50" charset="-128"/>
                <a:cs typeface="Arial Unicode MS" pitchFamily="50" charset="-128"/>
              </a:rPr>
              <a:t>2</a:t>
            </a:r>
            <a:r>
              <a:rPr lang="en-US" altLang="ja-JP" sz="2000" b="1" dirty="0" smtClean="0">
                <a:latin typeface="Arial Unicode MS" pitchFamily="50" charset="-128"/>
                <a:ea typeface="Arial Unicode MS" pitchFamily="50" charset="-128"/>
                <a:cs typeface="Arial Unicode MS" pitchFamily="50" charset="-128"/>
              </a:rPr>
              <a:t>H-NMR of </a:t>
            </a:r>
            <a:r>
              <a:rPr lang="en-US" altLang="ja-JP" sz="2000" b="1" dirty="0" smtClean="0">
                <a:solidFill>
                  <a:prstClr val="black"/>
                </a:solidFill>
                <a:latin typeface="Arial Unicode MS" pitchFamily="50" charset="-128"/>
                <a:ea typeface="Arial Unicode MS" pitchFamily="50" charset="-128"/>
                <a:cs typeface="Arial Unicode MS" pitchFamily="50" charset="-128"/>
              </a:rPr>
              <a:t>(anilinium-</a:t>
            </a:r>
            <a:r>
              <a:rPr lang="en-US" altLang="ja-JP" sz="2000" b="1" i="1" dirty="0" smtClean="0">
                <a:solidFill>
                  <a:prstClr val="black"/>
                </a:solidFill>
                <a:latin typeface="Arial Unicode MS" pitchFamily="50" charset="-128"/>
                <a:ea typeface="Arial Unicode MS" pitchFamily="50" charset="-128"/>
                <a:cs typeface="Arial Unicode MS" pitchFamily="50" charset="-128"/>
              </a:rPr>
              <a:t>d5</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benzo</a:t>
            </a:r>
            <a:r>
              <a:rPr lang="en-US" altLang="ja-JP" sz="2000" b="1" dirty="0">
                <a:solidFill>
                  <a:prstClr val="black"/>
                </a:solidFill>
                <a:latin typeface="Arial Unicode MS" pitchFamily="50" charset="-128"/>
                <a:ea typeface="Arial Unicode MS" pitchFamily="50" charset="-128"/>
                <a:cs typeface="Arial Unicode MS" pitchFamily="50" charset="-128"/>
              </a:rPr>
              <a:t>[18]crown-6) [</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smtClean="0">
                <a:solidFill>
                  <a:prstClr val="black"/>
                </a:solidFill>
                <a:latin typeface="Arial Unicode MS" pitchFamily="50" charset="-128"/>
                <a:ea typeface="Arial Unicode MS" pitchFamily="50" charset="-128"/>
                <a:cs typeface="Arial Unicode MS" pitchFamily="50" charset="-128"/>
              </a:rPr>
              <a:t>- </a:t>
            </a:r>
            <a:r>
              <a:rPr lang="en-US" altLang="ja-JP" sz="2000" b="1" dirty="0" smtClean="0">
                <a:solidFill>
                  <a:prstClr val="black"/>
                </a:solidFill>
                <a:latin typeface="Arial Unicode MS" pitchFamily="50" charset="-128"/>
                <a:ea typeface="Arial Unicode MS" pitchFamily="50" charset="-128"/>
                <a:cs typeface="Arial Unicode MS" pitchFamily="50" charset="-128"/>
              </a:rPr>
              <a:t>(2)</a:t>
            </a:r>
            <a:endParaRPr lang="en-US" altLang="ja-JP" sz="2000" b="1" dirty="0">
              <a:solidFill>
                <a:prstClr val="black"/>
              </a:solidFill>
              <a:latin typeface="Arial Unicode MS" pitchFamily="50" charset="-128"/>
              <a:ea typeface="Arial Unicode MS" pitchFamily="50" charset="-128"/>
              <a:cs typeface="Arial Unicode MS" pitchFamily="50" charset="-128"/>
            </a:endParaRPr>
          </a:p>
        </p:txBody>
      </p:sp>
      <p:graphicFrame>
        <p:nvGraphicFramePr>
          <p:cNvPr id="3" name="オブジェクト 2"/>
          <p:cNvGraphicFramePr>
            <a:graphicFrameLocks noChangeAspect="1"/>
          </p:cNvGraphicFramePr>
          <p:nvPr>
            <p:extLst>
              <p:ext uri="{D42A27DB-BD31-4B8C-83A1-F6EECF244321}">
                <p14:modId xmlns="" xmlns:p14="http://schemas.microsoft.com/office/powerpoint/2010/main" val="3652272394"/>
              </p:ext>
            </p:extLst>
          </p:nvPr>
        </p:nvGraphicFramePr>
        <p:xfrm>
          <a:off x="251520" y="548680"/>
          <a:ext cx="1446213" cy="1709738"/>
        </p:xfrm>
        <a:graphic>
          <a:graphicData uri="http://schemas.openxmlformats.org/presentationml/2006/ole">
            <p:oleObj spid="_x0000_s26665" name="CS ChemDraw Drawing" r:id="rId4" imgW="1453584" imgH="1714078" progId="">
              <p:embed/>
            </p:oleObj>
          </a:graphicData>
        </a:graphic>
      </p:graphicFrame>
      <p:sp>
        <p:nvSpPr>
          <p:cNvPr id="4" name="テキスト ボックス 3"/>
          <p:cNvSpPr txBox="1"/>
          <p:nvPr/>
        </p:nvSpPr>
        <p:spPr>
          <a:xfrm>
            <a:off x="323528" y="2327394"/>
            <a:ext cx="1406271" cy="338554"/>
          </a:xfrm>
          <a:prstGeom prst="rect">
            <a:avLst/>
          </a:prstGeom>
          <a:noFill/>
        </p:spPr>
        <p:txBody>
          <a:bodyPr wrap="square" rtlCol="0">
            <a:spAutoFit/>
          </a:bodyPr>
          <a:lstStyle/>
          <a:p>
            <a:r>
              <a:rPr kumimoji="1" lang="en-US" altLang="ja-JP" sz="1600" dirty="0" smtClean="0">
                <a:latin typeface="Arial Unicode MS" pitchFamily="50" charset="-128"/>
                <a:ea typeface="Arial Unicode MS" pitchFamily="50" charset="-128"/>
                <a:cs typeface="Arial Unicode MS" pitchFamily="50" charset="-128"/>
              </a:rPr>
              <a:t>Anilinium-</a:t>
            </a:r>
            <a:r>
              <a:rPr kumimoji="1" lang="en-US" altLang="ja-JP" sz="1600" i="1" dirty="0" smtClean="0">
                <a:latin typeface="Arial Unicode MS" pitchFamily="50" charset="-128"/>
                <a:ea typeface="Arial Unicode MS" pitchFamily="50" charset="-128"/>
                <a:cs typeface="Arial Unicode MS" pitchFamily="50" charset="-128"/>
              </a:rPr>
              <a:t>d5</a:t>
            </a:r>
            <a:endParaRPr kumimoji="1" lang="ja-JP" altLang="en-US" sz="1600" i="1" dirty="0">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1706194" y="755412"/>
            <a:ext cx="2376264" cy="707886"/>
          </a:xfrm>
          <a:prstGeom prst="rect">
            <a:avLst/>
          </a:prstGeom>
          <a:noFill/>
        </p:spPr>
        <p:txBody>
          <a:bodyPr wrap="square" rtlCol="0">
            <a:spAutoFit/>
          </a:bodyPr>
          <a:lstStyle/>
          <a:p>
            <a:r>
              <a:rPr kumimoji="1" lang="en-US" altLang="ja-JP" sz="2000" dirty="0" smtClean="0">
                <a:latin typeface="Arial Unicode MS" pitchFamily="50" charset="-128"/>
                <a:ea typeface="Arial Unicode MS" pitchFamily="50" charset="-128"/>
                <a:cs typeface="Arial Unicode MS" pitchFamily="50" charset="-128"/>
              </a:rPr>
              <a:t>Nuclear spin of </a:t>
            </a:r>
            <a:r>
              <a:rPr kumimoji="1" lang="en-US" altLang="ja-JP" sz="2000" baseline="30000" dirty="0" smtClean="0">
                <a:latin typeface="Arial Unicode MS" pitchFamily="50" charset="-128"/>
                <a:ea typeface="Arial Unicode MS" pitchFamily="50" charset="-128"/>
                <a:cs typeface="Arial Unicode MS" pitchFamily="50" charset="-128"/>
              </a:rPr>
              <a:t>2</a:t>
            </a:r>
            <a:r>
              <a:rPr kumimoji="1" lang="en-US" altLang="ja-JP" sz="2000" dirty="0" smtClean="0">
                <a:latin typeface="Arial Unicode MS" pitchFamily="50" charset="-128"/>
                <a:ea typeface="Arial Unicode MS" pitchFamily="50" charset="-128"/>
                <a:cs typeface="Arial Unicode MS" pitchFamily="50" charset="-128"/>
              </a:rPr>
              <a:t>H: </a:t>
            </a:r>
            <a:r>
              <a:rPr kumimoji="1" lang="en-US" altLang="ja-JP" sz="2000" i="1" dirty="0" smtClean="0">
                <a:solidFill>
                  <a:srgbClr val="FF0000"/>
                </a:solidFill>
                <a:latin typeface="Arial Unicode MS" pitchFamily="50" charset="-128"/>
                <a:ea typeface="Arial Unicode MS" pitchFamily="50" charset="-128"/>
                <a:cs typeface="Arial Unicode MS" pitchFamily="50" charset="-128"/>
              </a:rPr>
              <a:t>I</a:t>
            </a:r>
            <a:r>
              <a:rPr kumimoji="1" lang="en-US" altLang="ja-JP" sz="2000" dirty="0" smtClean="0">
                <a:solidFill>
                  <a:srgbClr val="FF0000"/>
                </a:solidFill>
                <a:latin typeface="Arial Unicode MS" pitchFamily="50" charset="-128"/>
                <a:ea typeface="Arial Unicode MS" pitchFamily="50" charset="-128"/>
                <a:cs typeface="Arial Unicode MS" pitchFamily="50" charset="-128"/>
              </a:rPr>
              <a:t> = 1</a:t>
            </a:r>
            <a:endParaRPr lang="en-US" altLang="ja-JP" sz="2000" dirty="0">
              <a:solidFill>
                <a:srgbClr val="FF0000"/>
              </a:solidFill>
              <a:latin typeface="Arial Unicode MS" pitchFamily="50" charset="-128"/>
              <a:ea typeface="Arial Unicode MS" pitchFamily="50" charset="-128"/>
              <a:cs typeface="Arial Unicode MS" pitchFamily="50" charset="-128"/>
            </a:endParaRPr>
          </a:p>
        </p:txBody>
      </p:sp>
      <p:sp>
        <p:nvSpPr>
          <p:cNvPr id="6" name="テキスト ボックス 5"/>
          <p:cNvSpPr txBox="1"/>
          <p:nvPr/>
        </p:nvSpPr>
        <p:spPr>
          <a:xfrm>
            <a:off x="1691680" y="1484784"/>
            <a:ext cx="2880320" cy="1015663"/>
          </a:xfrm>
          <a:prstGeom prst="rect">
            <a:avLst/>
          </a:prstGeom>
          <a:noFill/>
        </p:spPr>
        <p:txBody>
          <a:bodyPr wrap="square" rtlCol="0">
            <a:spAutoFit/>
          </a:bodyPr>
          <a:lstStyle/>
          <a:p>
            <a:r>
              <a:rPr lang="en-US" altLang="ja-JP" sz="2000" dirty="0" smtClean="0">
                <a:latin typeface="Arial Unicode MS" pitchFamily="50" charset="-128"/>
                <a:ea typeface="Arial Unicode MS" pitchFamily="50" charset="-128"/>
                <a:cs typeface="Arial Unicode MS" pitchFamily="50" charset="-128"/>
              </a:rPr>
              <a:t>electrical</a:t>
            </a:r>
            <a:r>
              <a:rPr lang="ja-JP" altLang="en-US" sz="2000" dirty="0" smtClean="0">
                <a:latin typeface="Arial Unicode MS" pitchFamily="50" charset="-128"/>
                <a:ea typeface="Arial Unicode MS" pitchFamily="50" charset="-128"/>
                <a:cs typeface="Arial Unicode MS" pitchFamily="50" charset="-128"/>
              </a:rPr>
              <a:t> </a:t>
            </a:r>
            <a:r>
              <a:rPr lang="en-US" altLang="ja-JP" sz="2000" dirty="0">
                <a:latin typeface="Arial Unicode MS" pitchFamily="50" charset="-128"/>
                <a:ea typeface="Arial Unicode MS" pitchFamily="50" charset="-128"/>
                <a:cs typeface="Arial Unicode MS" pitchFamily="50" charset="-128"/>
              </a:rPr>
              <a:t>field </a:t>
            </a:r>
            <a:r>
              <a:rPr lang="en-US" altLang="ja-JP" sz="2000" dirty="0" smtClean="0">
                <a:latin typeface="Arial Unicode MS" pitchFamily="50" charset="-128"/>
                <a:ea typeface="Arial Unicode MS" pitchFamily="50" charset="-128"/>
                <a:cs typeface="Arial Unicode MS" pitchFamily="50" charset="-128"/>
              </a:rPr>
              <a:t>gradient of anilinium-</a:t>
            </a:r>
            <a:r>
              <a:rPr lang="en-US" altLang="ja-JP" sz="2000" i="1" dirty="0" smtClean="0">
                <a:latin typeface="Arial Unicode MS" pitchFamily="50" charset="-128"/>
                <a:ea typeface="Arial Unicode MS" pitchFamily="50" charset="-128"/>
                <a:cs typeface="Arial Unicode MS" pitchFamily="50" charset="-128"/>
              </a:rPr>
              <a:t>d5</a:t>
            </a:r>
            <a:r>
              <a:rPr lang="en-US" altLang="ja-JP" sz="2000" dirty="0" smtClean="0">
                <a:latin typeface="Arial Unicode MS" pitchFamily="50" charset="-128"/>
                <a:ea typeface="Arial Unicode MS" pitchFamily="50" charset="-128"/>
                <a:cs typeface="Arial Unicode MS" pitchFamily="50" charset="-128"/>
              </a:rPr>
              <a:t>: </a:t>
            </a:r>
            <a:r>
              <a:rPr lang="en-US" altLang="ja-JP" sz="2000" dirty="0" smtClean="0">
                <a:solidFill>
                  <a:srgbClr val="FF0000"/>
                </a:solidFill>
                <a:latin typeface="Arial Unicode MS" pitchFamily="50" charset="-128"/>
                <a:ea typeface="Arial Unicode MS" pitchFamily="50" charset="-128"/>
                <a:cs typeface="Arial Unicode MS" pitchFamily="50" charset="-128"/>
              </a:rPr>
              <a:t>C-D direction</a:t>
            </a:r>
            <a:endParaRPr kumimoji="1" lang="ja-JP" altLang="en-US" sz="2000" dirty="0">
              <a:solidFill>
                <a:srgbClr val="FF0000"/>
              </a:solidFill>
              <a:latin typeface="Arial Unicode MS" pitchFamily="50" charset="-128"/>
              <a:ea typeface="Arial Unicode MS" pitchFamily="50" charset="-128"/>
              <a:cs typeface="Arial Unicode MS" pitchFamily="50" charset="-128"/>
            </a:endParaRPr>
          </a:p>
        </p:txBody>
      </p:sp>
      <p:sp>
        <p:nvSpPr>
          <p:cNvPr id="7" name="下矢印 6"/>
          <p:cNvSpPr/>
          <p:nvPr/>
        </p:nvSpPr>
        <p:spPr>
          <a:xfrm>
            <a:off x="1187624" y="827420"/>
            <a:ext cx="160961" cy="729372"/>
          </a:xfrm>
          <a:prstGeom prst="downArrow">
            <a:avLst/>
          </a:prstGeom>
          <a:solidFill>
            <a:schemeClr val="accent6"/>
          </a:solidFill>
          <a:scene3d>
            <a:camera prst="orthographicFront">
              <a:rot lat="0" lon="0" rev="7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6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14506" y="518170"/>
            <a:ext cx="2542974" cy="2622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角丸四角形 7"/>
          <p:cNvSpPr/>
          <p:nvPr/>
        </p:nvSpPr>
        <p:spPr>
          <a:xfrm>
            <a:off x="4427984" y="404665"/>
            <a:ext cx="4716016" cy="35068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99337" y="364594"/>
            <a:ext cx="1792943" cy="400110"/>
          </a:xfrm>
          <a:prstGeom prst="rect">
            <a:avLst/>
          </a:prstGeom>
          <a:noFill/>
        </p:spPr>
        <p:txBody>
          <a:bodyPr wrap="square" rtlCol="0">
            <a:spAutoFit/>
          </a:bodyPr>
          <a:lstStyle/>
          <a:p>
            <a:r>
              <a:rPr kumimoji="1" lang="en-US" altLang="ja-JP" sz="2000" dirty="0" smtClean="0">
                <a:solidFill>
                  <a:srgbClr val="FF0000"/>
                </a:solidFill>
                <a:latin typeface="Arial Unicode MS" pitchFamily="50" charset="-128"/>
                <a:ea typeface="Arial Unicode MS" pitchFamily="50" charset="-128"/>
                <a:cs typeface="Arial Unicode MS" pitchFamily="50" charset="-128"/>
              </a:rPr>
              <a:t>Previous work</a:t>
            </a:r>
            <a:endParaRPr kumimoji="1" lang="ja-JP" altLang="en-US" sz="2000" dirty="0">
              <a:solidFill>
                <a:srgbClr val="FF0000"/>
              </a:solidFill>
              <a:latin typeface="Arial Unicode MS" pitchFamily="50" charset="-128"/>
              <a:ea typeface="Arial Unicode MS" pitchFamily="50" charset="-128"/>
              <a:cs typeface="Arial Unicode MS" pitchFamily="50" charset="-128"/>
            </a:endParaRPr>
          </a:p>
        </p:txBody>
      </p:sp>
      <p:sp>
        <p:nvSpPr>
          <p:cNvPr id="10" name="正方形/長方形 9"/>
          <p:cNvSpPr/>
          <p:nvPr/>
        </p:nvSpPr>
        <p:spPr>
          <a:xfrm>
            <a:off x="4427984" y="3097988"/>
            <a:ext cx="4752528" cy="584775"/>
          </a:xfrm>
          <a:prstGeom prst="rect">
            <a:avLst/>
          </a:prstGeom>
        </p:spPr>
        <p:txBody>
          <a:bodyPr wrap="square">
            <a:spAutoFit/>
          </a:bodyPr>
          <a:lstStyle/>
          <a:p>
            <a:pPr lvl="0" algn="ctr"/>
            <a:r>
              <a:rPr lang="en-US" altLang="ja-JP" sz="1600" baseline="30000" dirty="0" smtClean="0">
                <a:solidFill>
                  <a:prstClr val="black"/>
                </a:solidFill>
                <a:latin typeface="Arial Unicode MS" pitchFamily="50" charset="-128"/>
                <a:ea typeface="Arial Unicode MS" pitchFamily="50" charset="-128"/>
                <a:cs typeface="Arial Unicode MS" pitchFamily="50" charset="-128"/>
              </a:rPr>
              <a:t>2</a:t>
            </a:r>
            <a:r>
              <a:rPr lang="en-US" altLang="ja-JP" sz="1600" dirty="0" smtClean="0">
                <a:solidFill>
                  <a:prstClr val="black"/>
                </a:solidFill>
                <a:latin typeface="Arial Unicode MS" pitchFamily="50" charset="-128"/>
                <a:ea typeface="Arial Unicode MS" pitchFamily="50" charset="-128"/>
                <a:cs typeface="Arial Unicode MS" pitchFamily="50" charset="-128"/>
              </a:rPr>
              <a:t>H-NMR of (anilinium-</a:t>
            </a:r>
            <a:r>
              <a:rPr lang="en-US" altLang="ja-JP" sz="1600" i="1" dirty="0" smtClean="0">
                <a:solidFill>
                  <a:prstClr val="black"/>
                </a:solidFill>
                <a:latin typeface="Arial Unicode MS" pitchFamily="50" charset="-128"/>
                <a:ea typeface="Arial Unicode MS" pitchFamily="50" charset="-128"/>
                <a:cs typeface="Arial Unicode MS" pitchFamily="50" charset="-128"/>
              </a:rPr>
              <a:t>d5</a:t>
            </a:r>
            <a:r>
              <a:rPr lang="en-US" altLang="ja-JP" sz="1600" dirty="0" smtClean="0">
                <a:solidFill>
                  <a:prstClr val="black"/>
                </a:solidFill>
                <a:latin typeface="Arial Unicode MS" pitchFamily="50" charset="-128"/>
                <a:ea typeface="Arial Unicode MS" pitchFamily="50" charset="-128"/>
                <a:cs typeface="Arial Unicode MS" pitchFamily="50" charset="-128"/>
              </a:rPr>
              <a:t>)(</a:t>
            </a:r>
            <a:r>
              <a:rPr lang="en-US" altLang="ja-JP" sz="1600" dirty="0" smtClean="0">
                <a:solidFill>
                  <a:srgbClr val="FF0000"/>
                </a:solidFill>
                <a:latin typeface="Arial Unicode MS" pitchFamily="50" charset="-128"/>
                <a:ea typeface="Arial Unicode MS" pitchFamily="50" charset="-128"/>
                <a:cs typeface="Arial Unicode MS" pitchFamily="50" charset="-128"/>
              </a:rPr>
              <a:t>[18]crown-6</a:t>
            </a:r>
            <a:r>
              <a:rPr lang="en-US" altLang="ja-JP" sz="1600" dirty="0">
                <a:solidFill>
                  <a:prstClr val="black"/>
                </a:solidFill>
                <a:latin typeface="Arial Unicode MS" pitchFamily="50" charset="-128"/>
                <a:ea typeface="Arial Unicode MS" pitchFamily="50" charset="-128"/>
                <a:cs typeface="Arial Unicode MS" pitchFamily="50" charset="-128"/>
              </a:rPr>
              <a:t>) </a:t>
            </a:r>
            <a:r>
              <a:rPr lang="en-US" altLang="ja-JP" sz="1600" dirty="0" smtClean="0">
                <a:solidFill>
                  <a:prstClr val="black"/>
                </a:solidFill>
                <a:latin typeface="Arial Unicode MS" pitchFamily="50" charset="-128"/>
                <a:ea typeface="Arial Unicode MS" pitchFamily="50" charset="-128"/>
                <a:cs typeface="Arial Unicode MS" pitchFamily="50" charset="-128"/>
              </a:rPr>
              <a:t>[Ni(</a:t>
            </a:r>
            <a:r>
              <a:rPr lang="en-US" altLang="ja-JP" sz="1600" dirty="0" err="1" smtClean="0">
                <a:solidFill>
                  <a:prstClr val="black"/>
                </a:solidFill>
                <a:latin typeface="Arial Unicode MS" pitchFamily="50" charset="-128"/>
                <a:ea typeface="Arial Unicode MS" pitchFamily="50" charset="-128"/>
                <a:cs typeface="Arial Unicode MS" pitchFamily="50" charset="-128"/>
              </a:rPr>
              <a:t>dmit</a:t>
            </a:r>
            <a:r>
              <a:rPr lang="en-US" altLang="ja-JP" sz="1600" dirty="0" smtClean="0">
                <a:solidFill>
                  <a:prstClr val="black"/>
                </a:solidFill>
                <a:latin typeface="Arial Unicode MS" pitchFamily="50" charset="-128"/>
                <a:ea typeface="Arial Unicode MS" pitchFamily="50" charset="-128"/>
                <a:cs typeface="Arial Unicode MS" pitchFamily="50" charset="-128"/>
              </a:rPr>
              <a:t>)</a:t>
            </a:r>
            <a:r>
              <a:rPr lang="en-US" altLang="ja-JP" sz="1600" baseline="-25000" dirty="0" smtClean="0">
                <a:solidFill>
                  <a:prstClr val="black"/>
                </a:solidFill>
                <a:latin typeface="Arial Unicode MS" pitchFamily="50" charset="-128"/>
                <a:ea typeface="Arial Unicode MS" pitchFamily="50" charset="-128"/>
                <a:cs typeface="Arial Unicode MS" pitchFamily="50" charset="-128"/>
              </a:rPr>
              <a:t>2</a:t>
            </a:r>
            <a:r>
              <a:rPr lang="en-US" altLang="ja-JP" sz="1600" dirty="0" smtClean="0">
                <a:solidFill>
                  <a:prstClr val="black"/>
                </a:solidFill>
                <a:latin typeface="Arial Unicode MS" pitchFamily="50" charset="-128"/>
                <a:ea typeface="Arial Unicode MS" pitchFamily="50" charset="-128"/>
                <a:cs typeface="Arial Unicode MS" pitchFamily="50" charset="-128"/>
              </a:rPr>
              <a:t>]</a:t>
            </a:r>
            <a:r>
              <a:rPr lang="en-US" altLang="ja-JP" sz="1600" baseline="30000" dirty="0" smtClean="0">
                <a:solidFill>
                  <a:prstClr val="black"/>
                </a:solidFill>
                <a:latin typeface="Arial Unicode MS" pitchFamily="50" charset="-128"/>
                <a:ea typeface="Arial Unicode MS" pitchFamily="50" charset="-128"/>
                <a:cs typeface="Arial Unicode MS" pitchFamily="50" charset="-128"/>
              </a:rPr>
              <a:t>- </a:t>
            </a:r>
          </a:p>
          <a:p>
            <a:pPr lvl="0" algn="ctr"/>
            <a:r>
              <a:rPr lang="en-US" altLang="ja-JP" sz="1600" dirty="0" smtClean="0">
                <a:solidFill>
                  <a:prstClr val="black"/>
                </a:solidFill>
                <a:latin typeface="Arial Unicode MS" pitchFamily="50" charset="-128"/>
                <a:ea typeface="Arial Unicode MS" pitchFamily="50" charset="-128"/>
                <a:cs typeface="Arial Unicode MS" pitchFamily="50" charset="-128"/>
              </a:rPr>
              <a:t>S. Nishihara </a:t>
            </a:r>
            <a:r>
              <a:rPr lang="en-US" altLang="ja-JP" sz="1600" i="1" dirty="0" smtClean="0">
                <a:solidFill>
                  <a:prstClr val="black"/>
                </a:solidFill>
                <a:latin typeface="Arial Unicode MS" pitchFamily="50" charset="-128"/>
                <a:ea typeface="Arial Unicode MS" pitchFamily="50" charset="-128"/>
                <a:cs typeface="Arial Unicode MS" pitchFamily="50" charset="-128"/>
              </a:rPr>
              <a:t>et al</a:t>
            </a:r>
            <a:r>
              <a:rPr lang="en-US" altLang="ja-JP" sz="1600" dirty="0" smtClean="0">
                <a:solidFill>
                  <a:prstClr val="black"/>
                </a:solidFill>
                <a:latin typeface="Arial Unicode MS" pitchFamily="50" charset="-128"/>
                <a:ea typeface="Arial Unicode MS" pitchFamily="50" charset="-128"/>
                <a:cs typeface="Arial Unicode MS" pitchFamily="50" charset="-128"/>
              </a:rPr>
              <a:t>., </a:t>
            </a:r>
            <a:r>
              <a:rPr lang="en-US" altLang="ja-JP" sz="1600" i="1" dirty="0" smtClean="0">
                <a:solidFill>
                  <a:prstClr val="black"/>
                </a:solidFill>
                <a:latin typeface="Arial Unicode MS" pitchFamily="50" charset="-128"/>
                <a:ea typeface="Arial Unicode MS" pitchFamily="50" charset="-128"/>
                <a:cs typeface="Arial Unicode MS" pitchFamily="50" charset="-128"/>
              </a:rPr>
              <a:t>Chem. Asian J</a:t>
            </a:r>
            <a:r>
              <a:rPr lang="en-US" altLang="ja-JP" sz="1600" dirty="0" smtClean="0">
                <a:solidFill>
                  <a:prstClr val="black"/>
                </a:solidFill>
                <a:latin typeface="Arial Unicode MS" pitchFamily="50" charset="-128"/>
                <a:ea typeface="Arial Unicode MS" pitchFamily="50" charset="-128"/>
                <a:cs typeface="Arial Unicode MS" pitchFamily="50" charset="-128"/>
              </a:rPr>
              <a:t>. </a:t>
            </a:r>
            <a:r>
              <a:rPr lang="en-US" altLang="ja-JP" sz="1600" b="1" dirty="0" smtClean="0">
                <a:solidFill>
                  <a:prstClr val="black"/>
                </a:solidFill>
                <a:latin typeface="Arial Unicode MS" pitchFamily="50" charset="-128"/>
                <a:ea typeface="Arial Unicode MS" pitchFamily="50" charset="-128"/>
                <a:cs typeface="Arial Unicode MS" pitchFamily="50" charset="-128"/>
              </a:rPr>
              <a:t>2007</a:t>
            </a:r>
            <a:r>
              <a:rPr lang="en-US" altLang="ja-JP" sz="1600" dirty="0" smtClean="0">
                <a:solidFill>
                  <a:prstClr val="black"/>
                </a:solidFill>
                <a:latin typeface="Arial Unicode MS" pitchFamily="50" charset="-128"/>
                <a:ea typeface="Arial Unicode MS" pitchFamily="50" charset="-128"/>
                <a:cs typeface="Arial Unicode MS" pitchFamily="50" charset="-128"/>
              </a:rPr>
              <a:t>, </a:t>
            </a:r>
            <a:r>
              <a:rPr lang="en-US" altLang="ja-JP" sz="1600" i="1" dirty="0" smtClean="0">
                <a:solidFill>
                  <a:prstClr val="black"/>
                </a:solidFill>
                <a:latin typeface="Arial Unicode MS" pitchFamily="50" charset="-128"/>
                <a:ea typeface="Arial Unicode MS" pitchFamily="50" charset="-128"/>
                <a:cs typeface="Arial Unicode MS" pitchFamily="50" charset="-128"/>
              </a:rPr>
              <a:t>2</a:t>
            </a:r>
            <a:r>
              <a:rPr lang="en-US" altLang="ja-JP" sz="1600" dirty="0" smtClean="0">
                <a:solidFill>
                  <a:prstClr val="black"/>
                </a:solidFill>
                <a:latin typeface="Arial Unicode MS" pitchFamily="50" charset="-128"/>
                <a:ea typeface="Arial Unicode MS" pitchFamily="50" charset="-128"/>
                <a:cs typeface="Arial Unicode MS" pitchFamily="50" charset="-128"/>
              </a:rPr>
              <a:t>, 1083</a:t>
            </a:r>
            <a:endParaRPr lang="en-US" altLang="ja-JP" sz="1600" dirty="0">
              <a:solidFill>
                <a:prstClr val="black"/>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6627931" y="2386629"/>
            <a:ext cx="654618" cy="307777"/>
          </a:xfrm>
          <a:prstGeom prst="rect">
            <a:avLst/>
          </a:prstGeom>
          <a:noFill/>
        </p:spPr>
        <p:txBody>
          <a:bodyPr wrap="square" rtlCol="0">
            <a:spAutoFit/>
          </a:bodyPr>
          <a:lstStyle/>
          <a:p>
            <a:r>
              <a:rPr kumimoji="1" lang="en-US" altLang="ja-JP" sz="1400" dirty="0" smtClean="0">
                <a:latin typeface="Arial Unicode MS" pitchFamily="50" charset="-128"/>
                <a:ea typeface="Arial Unicode MS" pitchFamily="50" charset="-128"/>
                <a:cs typeface="Arial Unicode MS" pitchFamily="50" charset="-128"/>
              </a:rPr>
              <a:t>170 K</a:t>
            </a:r>
            <a:endParaRPr kumimoji="1" lang="ja-JP" altLang="en-US" sz="1400" dirty="0">
              <a:latin typeface="Arial Unicode MS" pitchFamily="50" charset="-128"/>
              <a:ea typeface="Arial Unicode MS" pitchFamily="50" charset="-128"/>
              <a:cs typeface="Arial Unicode MS" pitchFamily="50" charset="-128"/>
            </a:endParaRPr>
          </a:p>
        </p:txBody>
      </p:sp>
      <p:sp>
        <p:nvSpPr>
          <p:cNvPr id="13" name="テキスト ボックス 12"/>
          <p:cNvSpPr txBox="1"/>
          <p:nvPr/>
        </p:nvSpPr>
        <p:spPr>
          <a:xfrm>
            <a:off x="6606163" y="2146808"/>
            <a:ext cx="654618" cy="307777"/>
          </a:xfrm>
          <a:prstGeom prst="rect">
            <a:avLst/>
          </a:prstGeom>
          <a:noFill/>
        </p:spPr>
        <p:txBody>
          <a:bodyPr wrap="square" rtlCol="0">
            <a:spAutoFit/>
          </a:bodyPr>
          <a:lstStyle/>
          <a:p>
            <a:r>
              <a:rPr kumimoji="1" lang="en-US" altLang="ja-JP" sz="1400" dirty="0" smtClean="0">
                <a:latin typeface="Arial Unicode MS" pitchFamily="50" charset="-128"/>
                <a:ea typeface="Arial Unicode MS" pitchFamily="50" charset="-128"/>
                <a:cs typeface="Arial Unicode MS" pitchFamily="50" charset="-128"/>
              </a:rPr>
              <a:t>185 K</a:t>
            </a:r>
            <a:endParaRPr kumimoji="1" lang="ja-JP" altLang="en-US" sz="1400" dirty="0">
              <a:latin typeface="Arial Unicode MS" pitchFamily="50" charset="-128"/>
              <a:ea typeface="Arial Unicode MS" pitchFamily="50" charset="-128"/>
              <a:cs typeface="Arial Unicode MS" pitchFamily="50" charset="-128"/>
            </a:endParaRPr>
          </a:p>
        </p:txBody>
      </p:sp>
      <p:sp>
        <p:nvSpPr>
          <p:cNvPr id="14" name="テキスト ボックス 13"/>
          <p:cNvSpPr txBox="1"/>
          <p:nvPr/>
        </p:nvSpPr>
        <p:spPr>
          <a:xfrm>
            <a:off x="6606163" y="1916832"/>
            <a:ext cx="654618" cy="307777"/>
          </a:xfrm>
          <a:prstGeom prst="rect">
            <a:avLst/>
          </a:prstGeom>
          <a:noFill/>
        </p:spPr>
        <p:txBody>
          <a:bodyPr wrap="square" rtlCol="0">
            <a:spAutoFit/>
          </a:bodyPr>
          <a:lstStyle/>
          <a:p>
            <a:r>
              <a:rPr lang="en-US" altLang="ja-JP" sz="1400" dirty="0" smtClean="0">
                <a:latin typeface="Arial Unicode MS" pitchFamily="50" charset="-128"/>
                <a:ea typeface="Arial Unicode MS" pitchFamily="50" charset="-128"/>
                <a:cs typeface="Arial Unicode MS" pitchFamily="50" charset="-128"/>
              </a:rPr>
              <a:t>200</a:t>
            </a:r>
            <a:r>
              <a:rPr kumimoji="1" lang="en-US" altLang="ja-JP" sz="1400" dirty="0" smtClean="0">
                <a:latin typeface="Arial Unicode MS" pitchFamily="50" charset="-128"/>
                <a:ea typeface="Arial Unicode MS" pitchFamily="50" charset="-128"/>
                <a:cs typeface="Arial Unicode MS" pitchFamily="50" charset="-128"/>
              </a:rPr>
              <a:t> K</a:t>
            </a:r>
            <a:endParaRPr kumimoji="1" lang="ja-JP" altLang="en-US" sz="1400" dirty="0">
              <a:latin typeface="Arial Unicode MS" pitchFamily="50" charset="-128"/>
              <a:ea typeface="Arial Unicode MS" pitchFamily="50" charset="-128"/>
              <a:cs typeface="Arial Unicode MS" pitchFamily="50" charset="-128"/>
            </a:endParaRPr>
          </a:p>
        </p:txBody>
      </p:sp>
      <p:sp>
        <p:nvSpPr>
          <p:cNvPr id="15" name="テキスト ボックス 14"/>
          <p:cNvSpPr txBox="1"/>
          <p:nvPr/>
        </p:nvSpPr>
        <p:spPr>
          <a:xfrm>
            <a:off x="6610706" y="1675680"/>
            <a:ext cx="654618" cy="307777"/>
          </a:xfrm>
          <a:prstGeom prst="rect">
            <a:avLst/>
          </a:prstGeom>
          <a:noFill/>
        </p:spPr>
        <p:txBody>
          <a:bodyPr wrap="square" rtlCol="0">
            <a:spAutoFit/>
          </a:bodyPr>
          <a:lstStyle/>
          <a:p>
            <a:r>
              <a:rPr lang="en-US" altLang="ja-JP" sz="1400" dirty="0" smtClean="0">
                <a:latin typeface="Arial Unicode MS" pitchFamily="50" charset="-128"/>
                <a:ea typeface="Arial Unicode MS" pitchFamily="50" charset="-128"/>
                <a:cs typeface="Arial Unicode MS" pitchFamily="50" charset="-128"/>
              </a:rPr>
              <a:t>215</a:t>
            </a:r>
            <a:r>
              <a:rPr kumimoji="1" lang="en-US" altLang="ja-JP" sz="1400" dirty="0" smtClean="0">
                <a:latin typeface="Arial Unicode MS" pitchFamily="50" charset="-128"/>
                <a:ea typeface="Arial Unicode MS" pitchFamily="50" charset="-128"/>
                <a:cs typeface="Arial Unicode MS" pitchFamily="50" charset="-128"/>
              </a:rPr>
              <a:t> K</a:t>
            </a:r>
            <a:endParaRPr kumimoji="1" lang="ja-JP" altLang="en-US" sz="1400" dirty="0">
              <a:latin typeface="Arial Unicode MS" pitchFamily="50" charset="-128"/>
              <a:ea typeface="Arial Unicode MS" pitchFamily="50" charset="-128"/>
              <a:cs typeface="Arial Unicode MS" pitchFamily="50" charset="-128"/>
            </a:endParaRPr>
          </a:p>
        </p:txBody>
      </p:sp>
      <p:sp>
        <p:nvSpPr>
          <p:cNvPr id="16" name="テキスト ボックス 15"/>
          <p:cNvSpPr txBox="1"/>
          <p:nvPr/>
        </p:nvSpPr>
        <p:spPr>
          <a:xfrm>
            <a:off x="6631766" y="1412776"/>
            <a:ext cx="654618" cy="307777"/>
          </a:xfrm>
          <a:prstGeom prst="rect">
            <a:avLst/>
          </a:prstGeom>
          <a:noFill/>
        </p:spPr>
        <p:txBody>
          <a:bodyPr wrap="square" rtlCol="0">
            <a:spAutoFit/>
          </a:bodyPr>
          <a:lstStyle/>
          <a:p>
            <a:r>
              <a:rPr lang="en-US" altLang="ja-JP" sz="1400" dirty="0" smtClean="0">
                <a:latin typeface="Arial Unicode MS" pitchFamily="50" charset="-128"/>
                <a:ea typeface="Arial Unicode MS" pitchFamily="50" charset="-128"/>
                <a:cs typeface="Arial Unicode MS" pitchFamily="50" charset="-128"/>
              </a:rPr>
              <a:t>230</a:t>
            </a:r>
            <a:r>
              <a:rPr kumimoji="1" lang="en-US" altLang="ja-JP" sz="1400" dirty="0" smtClean="0">
                <a:latin typeface="Arial Unicode MS" pitchFamily="50" charset="-128"/>
                <a:ea typeface="Arial Unicode MS" pitchFamily="50" charset="-128"/>
                <a:cs typeface="Arial Unicode MS" pitchFamily="50" charset="-128"/>
              </a:rPr>
              <a:t> K</a:t>
            </a:r>
            <a:endParaRPr kumimoji="1" lang="ja-JP" altLang="en-US" sz="1400" dirty="0">
              <a:latin typeface="Arial Unicode MS" pitchFamily="50" charset="-128"/>
              <a:ea typeface="Arial Unicode MS" pitchFamily="50" charset="-128"/>
              <a:cs typeface="Arial Unicode MS" pitchFamily="50" charset="-128"/>
            </a:endParaRPr>
          </a:p>
        </p:txBody>
      </p:sp>
      <p:sp>
        <p:nvSpPr>
          <p:cNvPr id="17" name="テキスト ボックス 16"/>
          <p:cNvSpPr txBox="1"/>
          <p:nvPr/>
        </p:nvSpPr>
        <p:spPr>
          <a:xfrm>
            <a:off x="6639172" y="1196752"/>
            <a:ext cx="654618" cy="307777"/>
          </a:xfrm>
          <a:prstGeom prst="rect">
            <a:avLst/>
          </a:prstGeom>
          <a:noFill/>
        </p:spPr>
        <p:txBody>
          <a:bodyPr wrap="square" rtlCol="0">
            <a:spAutoFit/>
          </a:bodyPr>
          <a:lstStyle/>
          <a:p>
            <a:r>
              <a:rPr lang="en-US" altLang="ja-JP" sz="1400" dirty="0" smtClean="0">
                <a:latin typeface="Arial Unicode MS" pitchFamily="50" charset="-128"/>
                <a:ea typeface="Arial Unicode MS" pitchFamily="50" charset="-128"/>
                <a:cs typeface="Arial Unicode MS" pitchFamily="50" charset="-128"/>
              </a:rPr>
              <a:t>245</a:t>
            </a:r>
            <a:r>
              <a:rPr kumimoji="1" lang="en-US" altLang="ja-JP" sz="1400" dirty="0" smtClean="0">
                <a:latin typeface="Arial Unicode MS" pitchFamily="50" charset="-128"/>
                <a:ea typeface="Arial Unicode MS" pitchFamily="50" charset="-128"/>
                <a:cs typeface="Arial Unicode MS" pitchFamily="50" charset="-128"/>
              </a:rPr>
              <a:t> K</a:t>
            </a:r>
            <a:endParaRPr kumimoji="1" lang="ja-JP" altLang="en-US" sz="1400" dirty="0">
              <a:latin typeface="Arial Unicode MS" pitchFamily="50" charset="-128"/>
              <a:ea typeface="Arial Unicode MS" pitchFamily="50" charset="-128"/>
              <a:cs typeface="Arial Unicode MS" pitchFamily="50" charset="-128"/>
            </a:endParaRPr>
          </a:p>
        </p:txBody>
      </p:sp>
      <p:sp>
        <p:nvSpPr>
          <p:cNvPr id="18" name="テキスト ボックス 17"/>
          <p:cNvSpPr txBox="1"/>
          <p:nvPr/>
        </p:nvSpPr>
        <p:spPr>
          <a:xfrm>
            <a:off x="6653686" y="980728"/>
            <a:ext cx="654618" cy="307777"/>
          </a:xfrm>
          <a:prstGeom prst="rect">
            <a:avLst/>
          </a:prstGeom>
          <a:noFill/>
        </p:spPr>
        <p:txBody>
          <a:bodyPr wrap="square" rtlCol="0">
            <a:spAutoFit/>
          </a:bodyPr>
          <a:lstStyle/>
          <a:p>
            <a:r>
              <a:rPr lang="en-US" altLang="ja-JP" sz="1400" dirty="0" smtClean="0">
                <a:latin typeface="Arial Unicode MS" pitchFamily="50" charset="-128"/>
                <a:ea typeface="Arial Unicode MS" pitchFamily="50" charset="-128"/>
                <a:cs typeface="Arial Unicode MS" pitchFamily="50" charset="-128"/>
              </a:rPr>
              <a:t>293</a:t>
            </a:r>
            <a:r>
              <a:rPr kumimoji="1" lang="en-US" altLang="ja-JP" sz="1400" dirty="0" smtClean="0">
                <a:latin typeface="Arial Unicode MS" pitchFamily="50" charset="-128"/>
                <a:ea typeface="Arial Unicode MS" pitchFamily="50" charset="-128"/>
                <a:cs typeface="Arial Unicode MS" pitchFamily="50" charset="-128"/>
              </a:rPr>
              <a:t> K</a:t>
            </a:r>
            <a:endParaRPr kumimoji="1" lang="ja-JP" altLang="en-US" sz="1400" dirty="0">
              <a:latin typeface="Arial Unicode MS" pitchFamily="50" charset="-128"/>
              <a:ea typeface="Arial Unicode MS" pitchFamily="50" charset="-128"/>
              <a:cs typeface="Arial Unicode MS" pitchFamily="50" charset="-128"/>
            </a:endParaRPr>
          </a:p>
        </p:txBody>
      </p:sp>
      <p:sp>
        <p:nvSpPr>
          <p:cNvPr id="12" name="上下矢印 11"/>
          <p:cNvSpPr/>
          <p:nvPr/>
        </p:nvSpPr>
        <p:spPr>
          <a:xfrm>
            <a:off x="7308304" y="908720"/>
            <a:ext cx="158530" cy="1872208"/>
          </a:xfrm>
          <a:prstGeom prst="upDownArrow">
            <a:avLst/>
          </a:prstGeom>
          <a:gradFill>
            <a:gsLst>
              <a:gs pos="0">
                <a:srgbClr val="FF0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524328" y="836712"/>
            <a:ext cx="1137614" cy="2031325"/>
          </a:xfrm>
          <a:prstGeom prst="rect">
            <a:avLst/>
          </a:prstGeom>
          <a:noFill/>
        </p:spPr>
        <p:txBody>
          <a:bodyPr wrap="square" rtlCol="0">
            <a:spAutoFit/>
          </a:bodyPr>
          <a:lstStyle/>
          <a:p>
            <a:r>
              <a:rPr lang="en-US" altLang="ja-JP" dirty="0">
                <a:solidFill>
                  <a:srgbClr val="FF0000"/>
                </a:solidFill>
                <a:latin typeface="Arial Unicode MS" pitchFamily="50" charset="-128"/>
                <a:ea typeface="Arial Unicode MS" pitchFamily="50" charset="-128"/>
                <a:cs typeface="Arial Unicode MS" pitchFamily="50" charset="-128"/>
              </a:rPr>
              <a:t>l</a:t>
            </a:r>
            <a:r>
              <a:rPr lang="en-US" altLang="ja-JP" dirty="0" smtClean="0">
                <a:solidFill>
                  <a:srgbClr val="FF0000"/>
                </a:solidFill>
                <a:latin typeface="Arial Unicode MS" pitchFamily="50" charset="-128"/>
                <a:ea typeface="Arial Unicode MS" pitchFamily="50" charset="-128"/>
                <a:cs typeface="Arial Unicode MS" pitchFamily="50" charset="-128"/>
              </a:rPr>
              <a:t>arge</a:t>
            </a:r>
          </a:p>
          <a:p>
            <a:endParaRPr lang="en-US" altLang="ja-JP" dirty="0" smtClean="0">
              <a:latin typeface="Arial Unicode MS" pitchFamily="50" charset="-128"/>
              <a:ea typeface="Arial Unicode MS" pitchFamily="50" charset="-128"/>
              <a:cs typeface="Arial Unicode MS" pitchFamily="50" charset="-128"/>
            </a:endParaRPr>
          </a:p>
          <a:p>
            <a:r>
              <a:rPr lang="en-US" altLang="ja-JP" dirty="0" smtClean="0">
                <a:latin typeface="Arial Unicode MS" pitchFamily="50" charset="-128"/>
                <a:ea typeface="Arial Unicode MS" pitchFamily="50" charset="-128"/>
                <a:cs typeface="Arial Unicode MS" pitchFamily="50" charset="-128"/>
              </a:rPr>
              <a:t>f</a:t>
            </a:r>
            <a:r>
              <a:rPr kumimoji="1" lang="en-US" altLang="ja-JP" dirty="0" smtClean="0">
                <a:latin typeface="Arial Unicode MS" pitchFamily="50" charset="-128"/>
                <a:ea typeface="Arial Unicode MS" pitchFamily="50" charset="-128"/>
                <a:cs typeface="Arial Unicode MS" pitchFamily="50" charset="-128"/>
              </a:rPr>
              <a:t>lip-flop motion</a:t>
            </a:r>
          </a:p>
          <a:p>
            <a:endParaRPr lang="en-US" altLang="ja-JP" dirty="0" smtClean="0">
              <a:latin typeface="Arial Unicode MS" pitchFamily="50" charset="-128"/>
              <a:ea typeface="Arial Unicode MS" pitchFamily="50" charset="-128"/>
              <a:cs typeface="Arial Unicode MS" pitchFamily="50" charset="-128"/>
            </a:endParaRPr>
          </a:p>
          <a:p>
            <a:endParaRPr lang="en-US" altLang="ja-JP" dirty="0">
              <a:latin typeface="Arial Unicode MS" pitchFamily="50" charset="-128"/>
              <a:ea typeface="Arial Unicode MS" pitchFamily="50" charset="-128"/>
              <a:cs typeface="Arial Unicode MS" pitchFamily="50" charset="-128"/>
            </a:endParaRPr>
          </a:p>
          <a:p>
            <a:r>
              <a:rPr kumimoji="1" lang="en-US" altLang="ja-JP" dirty="0" smtClean="0">
                <a:solidFill>
                  <a:schemeClr val="accent1">
                    <a:lumMod val="75000"/>
                  </a:schemeClr>
                </a:solidFill>
                <a:latin typeface="Arial Unicode MS" pitchFamily="50" charset="-128"/>
                <a:ea typeface="Arial Unicode MS" pitchFamily="50" charset="-128"/>
                <a:cs typeface="Arial Unicode MS" pitchFamily="50" charset="-128"/>
              </a:rPr>
              <a:t>small</a:t>
            </a:r>
            <a:endParaRPr kumimoji="1" lang="ja-JP" altLang="en-US" dirty="0">
              <a:solidFill>
                <a:schemeClr val="accent1">
                  <a:lumMod val="75000"/>
                </a:schemeClr>
              </a:solidFill>
              <a:latin typeface="Arial Unicode MS" pitchFamily="50" charset="-128"/>
              <a:ea typeface="Arial Unicode MS" pitchFamily="50" charset="-128"/>
              <a:cs typeface="Arial Unicode MS" pitchFamily="50" charset="-128"/>
            </a:endParaRPr>
          </a:p>
        </p:txBody>
      </p:sp>
      <p:pic>
        <p:nvPicPr>
          <p:cNvPr id="26633"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36072" y="3241490"/>
            <a:ext cx="3946386" cy="3283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角丸四角形 21"/>
          <p:cNvSpPr/>
          <p:nvPr/>
        </p:nvSpPr>
        <p:spPr>
          <a:xfrm>
            <a:off x="1979712" y="5301208"/>
            <a:ext cx="1008112" cy="576064"/>
          </a:xfrm>
          <a:prstGeom prst="round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カーブ矢印 25"/>
          <p:cNvSpPr/>
          <p:nvPr/>
        </p:nvSpPr>
        <p:spPr>
          <a:xfrm>
            <a:off x="2894326" y="5877272"/>
            <a:ext cx="2685786" cy="432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p:cNvSpPr txBox="1"/>
          <p:nvPr/>
        </p:nvSpPr>
        <p:spPr>
          <a:xfrm>
            <a:off x="4470964" y="5552461"/>
            <a:ext cx="2837340" cy="369332"/>
          </a:xfrm>
          <a:prstGeom prst="rect">
            <a:avLst/>
          </a:prstGeom>
          <a:noFill/>
        </p:spPr>
        <p:txBody>
          <a:bodyPr wrap="square" rtlCol="0">
            <a:spAutoFit/>
          </a:bodyPr>
          <a:lstStyle/>
          <a:p>
            <a:r>
              <a:rPr kumimoji="1" lang="en-US" altLang="ja-JP" b="1" dirty="0" smtClean="0">
                <a:latin typeface="Arial Unicode MS" pitchFamily="50" charset="-128"/>
                <a:ea typeface="Arial Unicode MS" pitchFamily="50" charset="-128"/>
                <a:cs typeface="Arial Unicode MS" pitchFamily="50" charset="-128"/>
              </a:rPr>
              <a:t>Weak flip-flop motion</a:t>
            </a:r>
            <a:endParaRPr kumimoji="1" lang="ja-JP" altLang="en-US" b="1" dirty="0">
              <a:latin typeface="Arial Unicode MS" pitchFamily="50" charset="-128"/>
              <a:ea typeface="Arial Unicode MS" pitchFamily="50" charset="-128"/>
              <a:cs typeface="Arial Unicode MS" pitchFamily="50" charset="-128"/>
            </a:endParaRPr>
          </a:p>
        </p:txBody>
      </p:sp>
      <p:sp>
        <p:nvSpPr>
          <p:cNvPr id="30" name="角丸四角形 29"/>
          <p:cNvSpPr/>
          <p:nvPr/>
        </p:nvSpPr>
        <p:spPr>
          <a:xfrm>
            <a:off x="1979712" y="4509120"/>
            <a:ext cx="1008112" cy="432048"/>
          </a:xfrm>
          <a:prstGeom prst="roundRect">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2973310" y="4998919"/>
            <a:ext cx="1728192" cy="158273"/>
          </a:xfrm>
          <a:prstGeom prst="rightArrow">
            <a:avLst/>
          </a:prstGeom>
          <a:solidFill>
            <a:srgbClr val="FFC000">
              <a:alpha val="37000"/>
            </a:srgbClr>
          </a:solidFill>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629494" y="5116542"/>
            <a:ext cx="2837340" cy="369332"/>
          </a:xfrm>
          <a:prstGeom prst="rect">
            <a:avLst/>
          </a:prstGeom>
          <a:noFill/>
        </p:spPr>
        <p:txBody>
          <a:bodyPr wrap="square" rtlCol="0">
            <a:spAutoFit/>
          </a:bodyPr>
          <a:lstStyle/>
          <a:p>
            <a:r>
              <a:rPr lang="en-US" altLang="ja-JP" b="1" dirty="0" smtClean="0">
                <a:latin typeface="Arial Unicode MS" pitchFamily="50" charset="-128"/>
                <a:ea typeface="Arial Unicode MS" pitchFamily="50" charset="-128"/>
                <a:cs typeface="Arial Unicode MS" pitchFamily="50" charset="-128"/>
              </a:rPr>
              <a:t>large</a:t>
            </a:r>
            <a:r>
              <a:rPr kumimoji="1" lang="en-US" altLang="ja-JP" b="1" dirty="0" smtClean="0">
                <a:latin typeface="Arial Unicode MS" pitchFamily="50" charset="-128"/>
                <a:ea typeface="Arial Unicode MS" pitchFamily="50" charset="-128"/>
                <a:cs typeface="Arial Unicode MS" pitchFamily="50" charset="-128"/>
              </a:rPr>
              <a:t> flip-flop motion</a:t>
            </a:r>
            <a:endParaRPr kumimoji="1" lang="ja-JP" altLang="en-US" b="1" dirty="0">
              <a:latin typeface="Arial Unicode MS" pitchFamily="50" charset="-128"/>
              <a:ea typeface="Arial Unicode MS" pitchFamily="50" charset="-128"/>
              <a:cs typeface="Arial Unicode MS" pitchFamily="50" charset="-128"/>
            </a:endParaRPr>
          </a:p>
        </p:txBody>
      </p:sp>
      <p:sp>
        <p:nvSpPr>
          <p:cNvPr id="31" name="角丸四角形 30"/>
          <p:cNvSpPr/>
          <p:nvPr/>
        </p:nvSpPr>
        <p:spPr>
          <a:xfrm>
            <a:off x="2310724" y="3356992"/>
            <a:ext cx="360040" cy="1109100"/>
          </a:xfrm>
          <a:prstGeom prst="round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カーブ矢印 33"/>
          <p:cNvSpPr/>
          <p:nvPr/>
        </p:nvSpPr>
        <p:spPr>
          <a:xfrm>
            <a:off x="2670764" y="3911542"/>
            <a:ext cx="2628573" cy="381554"/>
          </a:xfrm>
          <a:prstGeom prst="curvedDownArrow">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a:xfrm>
            <a:off x="4572000" y="4285545"/>
            <a:ext cx="2361472" cy="830997"/>
          </a:xfrm>
          <a:prstGeom prst="rect">
            <a:avLst/>
          </a:prstGeom>
          <a:noFill/>
        </p:spPr>
        <p:txBody>
          <a:bodyPr wrap="square" rtlCol="0">
            <a:spAutoFit/>
          </a:bodyPr>
          <a:lstStyle/>
          <a:p>
            <a:r>
              <a:rPr kumimoji="1" lang="en-US" altLang="ja-JP" sz="2400" b="1" dirty="0" smtClean="0">
                <a:solidFill>
                  <a:srgbClr val="FF0000"/>
                </a:solidFill>
                <a:latin typeface="Arial Unicode MS" pitchFamily="50" charset="-128"/>
                <a:ea typeface="Arial Unicode MS" pitchFamily="50" charset="-128"/>
                <a:cs typeface="Arial Unicode MS" pitchFamily="50" charset="-128"/>
              </a:rPr>
              <a:t>Another peak is observed.  </a:t>
            </a:r>
            <a:endParaRPr kumimoji="1" lang="ja-JP" altLang="en-US" sz="2400" b="1" dirty="0">
              <a:solidFill>
                <a:srgbClr val="FF0000"/>
              </a:solidFill>
              <a:latin typeface="Arial Unicode MS" pitchFamily="50" charset="-128"/>
              <a:ea typeface="Arial Unicode MS" pitchFamily="50" charset="-128"/>
              <a:cs typeface="Arial Unicode MS" pitchFamily="50" charset="-128"/>
            </a:endParaRPr>
          </a:p>
        </p:txBody>
      </p:sp>
      <p:sp>
        <p:nvSpPr>
          <p:cNvPr id="36" name="テキスト ボックス 35"/>
          <p:cNvSpPr txBox="1"/>
          <p:nvPr/>
        </p:nvSpPr>
        <p:spPr>
          <a:xfrm>
            <a:off x="7257131" y="4653136"/>
            <a:ext cx="1656184" cy="1200329"/>
          </a:xfrm>
          <a:prstGeom prst="rect">
            <a:avLst/>
          </a:prstGeom>
          <a:noFill/>
        </p:spPr>
        <p:txBody>
          <a:bodyPr wrap="square" rtlCol="0">
            <a:spAutoFit/>
          </a:bodyPr>
          <a:lstStyle/>
          <a:p>
            <a:r>
              <a:rPr kumimoji="1" lang="en-US" altLang="ja-JP" sz="2400" b="1" dirty="0" smtClean="0">
                <a:solidFill>
                  <a:srgbClr val="FF0000"/>
                </a:solidFill>
                <a:latin typeface="Arial Unicode MS" pitchFamily="50" charset="-128"/>
                <a:ea typeface="Arial Unicode MS" pitchFamily="50" charset="-128"/>
                <a:cs typeface="Arial Unicode MS" pitchFamily="50" charset="-128"/>
              </a:rPr>
              <a:t>Another molecular motion ?</a:t>
            </a:r>
            <a:endParaRPr kumimoji="1" lang="ja-JP" altLang="en-US" sz="2400" b="1" dirty="0">
              <a:solidFill>
                <a:srgbClr val="FF0000"/>
              </a:solidFill>
              <a:latin typeface="Arial Unicode MS" pitchFamily="50" charset="-128"/>
              <a:ea typeface="Arial Unicode MS" pitchFamily="50" charset="-128"/>
              <a:cs typeface="Arial Unicode MS" pitchFamily="50" charset="-128"/>
            </a:endParaRPr>
          </a:p>
        </p:txBody>
      </p:sp>
      <p:sp>
        <p:nvSpPr>
          <p:cNvPr id="20" name="テキスト ボックス 19"/>
          <p:cNvSpPr txBox="1"/>
          <p:nvPr/>
        </p:nvSpPr>
        <p:spPr>
          <a:xfrm>
            <a:off x="612667" y="1268760"/>
            <a:ext cx="360818" cy="369332"/>
          </a:xfrm>
          <a:prstGeom prst="rect">
            <a:avLst/>
          </a:prstGeom>
          <a:noFill/>
        </p:spPr>
        <p:txBody>
          <a:bodyPr wrap="square" rtlCol="0">
            <a:spAutoFit/>
          </a:bodyPr>
          <a:lstStyle/>
          <a:p>
            <a:r>
              <a:rPr kumimoji="1" lang="en-US" altLang="ja-JP" b="1" dirty="0" smtClean="0">
                <a:solidFill>
                  <a:srgbClr val="FF0000"/>
                </a:solidFill>
                <a:latin typeface="Arial Unicode MS" pitchFamily="50" charset="-128"/>
                <a:ea typeface="Arial Unicode MS" pitchFamily="50" charset="-128"/>
                <a:cs typeface="Arial Unicode MS" pitchFamily="50" charset="-128"/>
              </a:rPr>
              <a:t>C</a:t>
            </a:r>
            <a:endParaRPr kumimoji="1" lang="ja-JP" altLang="en-US" b="1" dirty="0">
              <a:solidFill>
                <a:srgbClr val="FF0000"/>
              </a:solidFill>
              <a:latin typeface="Arial Unicode MS" pitchFamily="50" charset="-128"/>
              <a:ea typeface="Arial Unicode MS" pitchFamily="50" charset="-128"/>
              <a:cs typeface="Arial Unicode MS" pitchFamily="50" charset="-128"/>
            </a:endParaRPr>
          </a:p>
        </p:txBody>
      </p:sp>
      <p:sp>
        <p:nvSpPr>
          <p:cNvPr id="37" name="テキスト ボックス 36"/>
          <p:cNvSpPr txBox="1"/>
          <p:nvPr/>
        </p:nvSpPr>
        <p:spPr>
          <a:xfrm>
            <a:off x="1403647" y="649716"/>
            <a:ext cx="326151" cy="369332"/>
          </a:xfrm>
          <a:prstGeom prst="rect">
            <a:avLst/>
          </a:prstGeom>
          <a:noFill/>
        </p:spPr>
        <p:txBody>
          <a:bodyPr wrap="square" rtlCol="0">
            <a:spAutoFit/>
          </a:bodyPr>
          <a:lstStyle/>
          <a:p>
            <a:r>
              <a:rPr lang="en-US" altLang="ja-JP" b="1" dirty="0">
                <a:solidFill>
                  <a:srgbClr val="FF0000"/>
                </a:solidFill>
                <a:latin typeface="Arial Unicode MS" pitchFamily="50" charset="-128"/>
                <a:ea typeface="Arial Unicode MS" pitchFamily="50" charset="-128"/>
                <a:cs typeface="Arial Unicode MS" pitchFamily="50" charset="-128"/>
              </a:rPr>
              <a:t>D</a:t>
            </a:r>
            <a:endParaRPr kumimoji="1" lang="ja-JP" altLang="en-US" b="1" dirty="0">
              <a:solidFill>
                <a:srgbClr val="FF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86883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p:bldP spid="30" grpId="0" animBg="1"/>
      <p:bldP spid="29" grpId="0" animBg="1"/>
      <p:bldP spid="33" grpId="0"/>
      <p:bldP spid="31" grpId="0" animBg="1"/>
      <p:bldP spid="34" grpId="0" animBg="1"/>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5715"/>
            <a:ext cx="9144000" cy="707886"/>
          </a:xfrm>
          <a:prstGeom prst="rect">
            <a:avLst/>
          </a:prstGeom>
          <a:noFill/>
          <a:ln w="9525">
            <a:noFill/>
            <a:miter lim="800000"/>
            <a:headEnd/>
            <a:tailEnd/>
          </a:ln>
          <a:effectLst/>
        </p:spPr>
        <p:txBody>
          <a:bodyPr wrap="square">
            <a:spAutoFit/>
          </a:bodyPr>
          <a:lstStyle/>
          <a:p>
            <a:pPr lvl="0" algn="ctr"/>
            <a:r>
              <a:rPr lang="en-US" altLang="ja-JP" sz="2000" b="1" dirty="0" smtClean="0">
                <a:latin typeface="Arial Unicode MS" pitchFamily="50" charset="-128"/>
                <a:ea typeface="Arial Unicode MS" pitchFamily="50" charset="-128"/>
                <a:cs typeface="Arial Unicode MS" pitchFamily="50" charset="-128"/>
              </a:rPr>
              <a:t>Potential energy calculations of </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dirty="0" err="1" smtClean="0">
                <a:solidFill>
                  <a:prstClr val="black"/>
                </a:solidFill>
                <a:latin typeface="Arial Unicode MS" pitchFamily="50" charset="-128"/>
                <a:ea typeface="Arial Unicode MS" pitchFamily="50" charset="-128"/>
                <a:cs typeface="Arial Unicode MS" pitchFamily="50" charset="-128"/>
              </a:rPr>
              <a:t>anilinium</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benzo</a:t>
            </a:r>
            <a:r>
              <a:rPr lang="en-US" altLang="ja-JP" sz="2000" b="1" dirty="0">
                <a:solidFill>
                  <a:prstClr val="black"/>
                </a:solidFill>
                <a:latin typeface="Arial Unicode MS" pitchFamily="50" charset="-128"/>
                <a:ea typeface="Arial Unicode MS" pitchFamily="50" charset="-128"/>
                <a:cs typeface="Arial Unicode MS" pitchFamily="50" charset="-128"/>
              </a:rPr>
              <a:t>[18]crown-6) [</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smtClean="0">
                <a:solidFill>
                  <a:prstClr val="black"/>
                </a:solidFill>
                <a:latin typeface="Arial Unicode MS" pitchFamily="50" charset="-128"/>
                <a:ea typeface="Arial Unicode MS" pitchFamily="50" charset="-128"/>
                <a:cs typeface="Arial Unicode MS" pitchFamily="50" charset="-128"/>
              </a:rPr>
              <a:t>- </a:t>
            </a:r>
            <a:r>
              <a:rPr lang="en-US" altLang="ja-JP" sz="2000" b="1" dirty="0" smtClean="0">
                <a:solidFill>
                  <a:prstClr val="black"/>
                </a:solidFill>
                <a:latin typeface="Arial Unicode MS" pitchFamily="50" charset="-128"/>
                <a:ea typeface="Arial Unicode MS" pitchFamily="50" charset="-128"/>
                <a:cs typeface="Arial Unicode MS" pitchFamily="50" charset="-128"/>
              </a:rPr>
              <a:t>(2)</a:t>
            </a:r>
            <a:endParaRPr lang="en-US" altLang="ja-JP" sz="2000" b="1" dirty="0">
              <a:solidFill>
                <a:prstClr val="black"/>
              </a:solidFill>
              <a:latin typeface="Arial Unicode MS" pitchFamily="50" charset="-128"/>
              <a:ea typeface="Arial Unicode MS" pitchFamily="50" charset="-128"/>
              <a:cs typeface="Arial Unicode MS" pitchFamily="50" charset="-128"/>
            </a:endParaRPr>
          </a:p>
        </p:txBody>
      </p:sp>
      <p:pic>
        <p:nvPicPr>
          <p:cNvPr id="3" name="図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2145" y="1052736"/>
            <a:ext cx="2952328" cy="2654033"/>
          </a:xfrm>
          <a:prstGeom prst="rect">
            <a:avLst/>
          </a:prstGeom>
        </p:spPr>
      </p:pic>
      <p:pic>
        <p:nvPicPr>
          <p:cNvPr id="276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90041" y="2041867"/>
            <a:ext cx="3384376" cy="1452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90040" y="1103283"/>
            <a:ext cx="3384375" cy="1027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テキスト ボックス 3"/>
          <p:cNvSpPr txBox="1"/>
          <p:nvPr/>
        </p:nvSpPr>
        <p:spPr>
          <a:xfrm>
            <a:off x="323528" y="708665"/>
            <a:ext cx="2952328" cy="400110"/>
          </a:xfrm>
          <a:prstGeom prst="rect">
            <a:avLst/>
          </a:prstGeom>
          <a:noFill/>
        </p:spPr>
        <p:txBody>
          <a:bodyPr wrap="square" rtlCol="0">
            <a:spAutoFit/>
          </a:bodyPr>
          <a:lstStyle/>
          <a:p>
            <a:r>
              <a:rPr lang="en-US" altLang="ja-JP" sz="2000" dirty="0" smtClean="0">
                <a:latin typeface="Arial Unicode MS" pitchFamily="50" charset="-128"/>
                <a:ea typeface="Arial Unicode MS" pitchFamily="50" charset="-128"/>
                <a:cs typeface="Arial Unicode MS" pitchFamily="50" charset="-128"/>
              </a:rPr>
              <a:t>f</a:t>
            </a:r>
            <a:r>
              <a:rPr kumimoji="1" lang="en-US" altLang="ja-JP" sz="2000" dirty="0" smtClean="0">
                <a:latin typeface="Arial Unicode MS" pitchFamily="50" charset="-128"/>
                <a:ea typeface="Arial Unicode MS" pitchFamily="50" charset="-128"/>
                <a:cs typeface="Arial Unicode MS" pitchFamily="50" charset="-128"/>
              </a:rPr>
              <a:t>lip-flop motion</a:t>
            </a:r>
            <a:endParaRPr kumimoji="1" lang="ja-JP" altLang="en-US" sz="2000" dirty="0">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719572" y="3645024"/>
            <a:ext cx="7092788" cy="646331"/>
          </a:xfrm>
          <a:prstGeom prst="rect">
            <a:avLst/>
          </a:prstGeom>
          <a:noFill/>
        </p:spPr>
        <p:txBody>
          <a:bodyPr wrap="square" rtlCol="0">
            <a:spAutoFit/>
          </a:bodyPr>
          <a:lstStyle/>
          <a:p>
            <a:r>
              <a:rPr lang="en-US" altLang="ja-JP" dirty="0">
                <a:latin typeface="Arial Unicode MS" pitchFamily="50" charset="-128"/>
                <a:ea typeface="Arial Unicode MS" pitchFamily="50" charset="-128"/>
                <a:cs typeface="Arial Unicode MS" pitchFamily="50" charset="-128"/>
              </a:rPr>
              <a:t>c</a:t>
            </a:r>
            <a:r>
              <a:rPr kumimoji="1" lang="en-US" altLang="ja-JP" dirty="0" smtClean="0">
                <a:latin typeface="Arial Unicode MS" pitchFamily="50" charset="-128"/>
                <a:ea typeface="Arial Unicode MS" pitchFamily="50" charset="-128"/>
                <a:cs typeface="Arial Unicode MS" pitchFamily="50" charset="-128"/>
              </a:rPr>
              <a:t>f. Energy barrier fo</a:t>
            </a:r>
            <a:r>
              <a:rPr lang="en-US" altLang="ja-JP" dirty="0" smtClean="0">
                <a:latin typeface="Arial Unicode MS" pitchFamily="50" charset="-128"/>
                <a:ea typeface="Arial Unicode MS" pitchFamily="50" charset="-128"/>
                <a:cs typeface="Arial Unicode MS" pitchFamily="50" charset="-128"/>
              </a:rPr>
              <a:t>r the flip-flop motion in the ferroelectric salt, </a:t>
            </a:r>
          </a:p>
          <a:p>
            <a:r>
              <a:rPr lang="en-US" altLang="ja-JP" dirty="0" smtClean="0">
                <a:latin typeface="Arial Unicode MS" pitchFamily="50" charset="-128"/>
                <a:ea typeface="Arial Unicode MS" pitchFamily="50" charset="-128"/>
                <a:cs typeface="Arial Unicode MS" pitchFamily="50" charset="-128"/>
              </a:rPr>
              <a:t>(</a:t>
            </a:r>
            <a:r>
              <a:rPr lang="en-US" altLang="ja-JP" i="1" dirty="0" smtClean="0">
                <a:latin typeface="Arial Unicode MS" pitchFamily="50" charset="-128"/>
                <a:ea typeface="Arial Unicode MS" pitchFamily="50" charset="-128"/>
                <a:cs typeface="Arial Unicode MS" pitchFamily="50" charset="-128"/>
              </a:rPr>
              <a:t>m</a:t>
            </a:r>
            <a:r>
              <a:rPr lang="en-US" altLang="ja-JP" dirty="0" smtClean="0">
                <a:latin typeface="Arial Unicode MS" pitchFamily="50" charset="-128"/>
                <a:ea typeface="Arial Unicode MS" pitchFamily="50" charset="-128"/>
                <a:cs typeface="Arial Unicode MS" pitchFamily="50" charset="-128"/>
              </a:rPr>
              <a:t>-</a:t>
            </a:r>
            <a:r>
              <a:rPr lang="en-US" altLang="ja-JP" dirty="0" err="1" smtClean="0">
                <a:latin typeface="Arial Unicode MS" pitchFamily="50" charset="-128"/>
                <a:ea typeface="Arial Unicode MS" pitchFamily="50" charset="-128"/>
                <a:cs typeface="Arial Unicode MS" pitchFamily="50" charset="-128"/>
              </a:rPr>
              <a:t>fluoroanilinium</a:t>
            </a:r>
            <a:r>
              <a:rPr lang="en-US" altLang="ja-JP" dirty="0" smtClean="0">
                <a:latin typeface="Arial Unicode MS" pitchFamily="50" charset="-128"/>
                <a:ea typeface="Arial Unicode MS" pitchFamily="50" charset="-128"/>
                <a:cs typeface="Arial Unicode MS" pitchFamily="50" charset="-128"/>
              </a:rPr>
              <a:t>)(</a:t>
            </a:r>
            <a:r>
              <a:rPr lang="en-US" altLang="ja-JP" dirty="0" err="1" smtClean="0">
                <a:latin typeface="Arial Unicode MS" pitchFamily="50" charset="-128"/>
                <a:ea typeface="Arial Unicode MS" pitchFamily="50" charset="-128"/>
                <a:cs typeface="Arial Unicode MS" pitchFamily="50" charset="-128"/>
              </a:rPr>
              <a:t>dibenzo</a:t>
            </a:r>
            <a:r>
              <a:rPr lang="en-US" altLang="ja-JP" dirty="0" smtClean="0">
                <a:latin typeface="Arial Unicode MS" pitchFamily="50" charset="-128"/>
                <a:ea typeface="Arial Unicode MS" pitchFamily="50" charset="-128"/>
                <a:cs typeface="Arial Unicode MS" pitchFamily="50" charset="-128"/>
              </a:rPr>
              <a:t>[18]crown-6)(Ni(</a:t>
            </a:r>
            <a:r>
              <a:rPr lang="en-US" altLang="ja-JP" dirty="0" err="1">
                <a:latin typeface="Arial Unicode MS" pitchFamily="50" charset="-128"/>
                <a:ea typeface="Arial Unicode MS" pitchFamily="50" charset="-128"/>
                <a:cs typeface="Arial Unicode MS" pitchFamily="50" charset="-128"/>
              </a:rPr>
              <a:t>d</a:t>
            </a:r>
            <a:r>
              <a:rPr lang="en-US" altLang="ja-JP" dirty="0" err="1" smtClean="0">
                <a:latin typeface="Arial Unicode MS" pitchFamily="50" charset="-128"/>
                <a:ea typeface="Arial Unicode MS" pitchFamily="50" charset="-128"/>
                <a:cs typeface="Arial Unicode MS" pitchFamily="50" charset="-128"/>
              </a:rPr>
              <a:t>mit</a:t>
            </a:r>
            <a:r>
              <a:rPr lang="en-US" altLang="ja-JP" dirty="0" smtClean="0">
                <a:latin typeface="Arial Unicode MS" pitchFamily="50" charset="-128"/>
                <a:ea typeface="Arial Unicode MS" pitchFamily="50" charset="-128"/>
                <a:cs typeface="Arial Unicode MS" pitchFamily="50" charset="-128"/>
              </a:rPr>
              <a:t>)</a:t>
            </a:r>
            <a:r>
              <a:rPr lang="en-US" altLang="ja-JP" baseline="-25000" dirty="0" smtClean="0">
                <a:latin typeface="Arial Unicode MS" pitchFamily="50" charset="-128"/>
                <a:ea typeface="Arial Unicode MS" pitchFamily="50" charset="-128"/>
                <a:cs typeface="Arial Unicode MS" pitchFamily="50" charset="-128"/>
              </a:rPr>
              <a:t>2</a:t>
            </a:r>
            <a:r>
              <a:rPr lang="en-US" altLang="ja-JP" dirty="0" smtClean="0">
                <a:latin typeface="Arial Unicode MS" pitchFamily="50" charset="-128"/>
                <a:ea typeface="Arial Unicode MS" pitchFamily="50" charset="-128"/>
                <a:cs typeface="Arial Unicode MS" pitchFamily="50" charset="-128"/>
              </a:rPr>
              <a:t>): ca. 250 kJ mol</a:t>
            </a:r>
            <a:r>
              <a:rPr lang="en-US" altLang="ja-JP" baseline="30000" dirty="0" smtClean="0">
                <a:latin typeface="Arial Unicode MS" pitchFamily="50" charset="-128"/>
                <a:ea typeface="Arial Unicode MS" pitchFamily="50" charset="-128"/>
                <a:cs typeface="Arial Unicode MS" pitchFamily="50" charset="-128"/>
              </a:rPr>
              <a:t>-1</a:t>
            </a:r>
            <a:r>
              <a:rPr kumimoji="1" lang="en-US" altLang="ja-JP" dirty="0" smtClean="0">
                <a:latin typeface="Arial Unicode MS" pitchFamily="50" charset="-128"/>
                <a:ea typeface="Arial Unicode MS" pitchFamily="50" charset="-128"/>
                <a:cs typeface="Arial Unicode MS" pitchFamily="50" charset="-128"/>
              </a:rPr>
              <a:t> </a:t>
            </a:r>
            <a:endParaRPr kumimoji="1" lang="ja-JP" altLang="en-US" dirty="0">
              <a:latin typeface="Arial Unicode MS" pitchFamily="50" charset="-128"/>
              <a:ea typeface="Arial Unicode MS" pitchFamily="50" charset="-128"/>
              <a:cs typeface="Arial Unicode MS" pitchFamily="50" charset="-128"/>
            </a:endParaRPr>
          </a:p>
        </p:txBody>
      </p:sp>
      <p:pic>
        <p:nvPicPr>
          <p:cNvPr id="27679" name="Picture 3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22847" y="5009728"/>
            <a:ext cx="107632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80" name="Picture 3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343547" y="5047828"/>
            <a:ext cx="1076325"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395536" y="4469050"/>
            <a:ext cx="3033888" cy="400110"/>
          </a:xfrm>
          <a:prstGeom prst="rect">
            <a:avLst/>
          </a:prstGeom>
          <a:noFill/>
        </p:spPr>
        <p:txBody>
          <a:bodyPr wrap="square" rtlCol="0">
            <a:spAutoFit/>
          </a:bodyPr>
          <a:lstStyle/>
          <a:p>
            <a:r>
              <a:rPr kumimoji="1" lang="en-US" altLang="ja-JP" sz="2000" dirty="0" smtClean="0">
                <a:solidFill>
                  <a:srgbClr val="FF0000"/>
                </a:solidFill>
                <a:latin typeface="Arial Unicode MS" pitchFamily="50" charset="-128"/>
                <a:ea typeface="Arial Unicode MS" pitchFamily="50" charset="-128"/>
                <a:cs typeface="Arial Unicode MS" pitchFamily="50" charset="-128"/>
              </a:rPr>
              <a:t>Pendulum motions</a:t>
            </a:r>
            <a:endParaRPr kumimoji="1" lang="ja-JP" altLang="en-US" sz="2000" dirty="0">
              <a:solidFill>
                <a:srgbClr val="FF0000"/>
              </a:solidFill>
              <a:latin typeface="Arial Unicode MS" pitchFamily="50" charset="-128"/>
              <a:ea typeface="Arial Unicode MS" pitchFamily="50" charset="-128"/>
              <a:cs typeface="Arial Unicode MS" pitchFamily="50" charset="-128"/>
            </a:endParaRPr>
          </a:p>
        </p:txBody>
      </p:sp>
      <p:sp>
        <p:nvSpPr>
          <p:cNvPr id="29" name="テキスト ボックス 28"/>
          <p:cNvSpPr txBox="1"/>
          <p:nvPr/>
        </p:nvSpPr>
        <p:spPr>
          <a:xfrm>
            <a:off x="1043608" y="6381328"/>
            <a:ext cx="1152302" cy="369332"/>
          </a:xfrm>
          <a:prstGeom prst="rect">
            <a:avLst/>
          </a:prstGeom>
          <a:noFill/>
        </p:spPr>
        <p:txBody>
          <a:bodyPr wrap="square" rtlCol="0">
            <a:spAutoFit/>
          </a:bodyPr>
          <a:lstStyle/>
          <a:p>
            <a:r>
              <a:rPr lang="en-US" altLang="ja-JP" dirty="0"/>
              <a:t>m</a:t>
            </a:r>
            <a:r>
              <a:rPr kumimoji="1" lang="en-US" altLang="ja-JP" dirty="0" smtClean="0"/>
              <a:t>otion A</a:t>
            </a:r>
            <a:endParaRPr kumimoji="1" lang="ja-JP" altLang="en-US" dirty="0"/>
          </a:p>
        </p:txBody>
      </p:sp>
      <p:sp>
        <p:nvSpPr>
          <p:cNvPr id="39" name="テキスト ボックス 38"/>
          <p:cNvSpPr txBox="1"/>
          <p:nvPr/>
        </p:nvSpPr>
        <p:spPr>
          <a:xfrm>
            <a:off x="2267744" y="6381328"/>
            <a:ext cx="1198513" cy="369332"/>
          </a:xfrm>
          <a:prstGeom prst="rect">
            <a:avLst/>
          </a:prstGeom>
          <a:noFill/>
        </p:spPr>
        <p:txBody>
          <a:bodyPr wrap="square" rtlCol="0">
            <a:spAutoFit/>
          </a:bodyPr>
          <a:lstStyle/>
          <a:p>
            <a:r>
              <a:rPr lang="en-US" altLang="ja-JP" dirty="0"/>
              <a:t>m</a:t>
            </a:r>
            <a:r>
              <a:rPr kumimoji="1" lang="en-US" altLang="ja-JP" dirty="0" smtClean="0"/>
              <a:t>otion B</a:t>
            </a:r>
            <a:endParaRPr kumimoji="1" lang="ja-JP" altLang="en-US" dirty="0"/>
          </a:p>
        </p:txBody>
      </p:sp>
      <p:pic>
        <p:nvPicPr>
          <p:cNvPr id="27681" name="Picture 3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923927" y="4272790"/>
            <a:ext cx="2790525" cy="25147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6714452" y="4869160"/>
            <a:ext cx="1800200" cy="1323439"/>
          </a:xfrm>
          <a:prstGeom prst="rect">
            <a:avLst/>
          </a:prstGeom>
          <a:noFill/>
        </p:spPr>
        <p:txBody>
          <a:bodyPr wrap="square" rtlCol="0">
            <a:spAutoFit/>
          </a:bodyPr>
          <a:lstStyle/>
          <a:p>
            <a:r>
              <a:rPr kumimoji="1" lang="en-US" altLang="ja-JP" sz="2000" dirty="0" smtClean="0">
                <a:solidFill>
                  <a:srgbClr val="FF0000"/>
                </a:solidFill>
                <a:latin typeface="Arial Unicode MS" pitchFamily="50" charset="-128"/>
                <a:ea typeface="Arial Unicode MS" pitchFamily="50" charset="-128"/>
                <a:cs typeface="Arial Unicode MS" pitchFamily="50" charset="-128"/>
              </a:rPr>
              <a:t>Small energy barrier for the pendulum motion B</a:t>
            </a:r>
            <a:endParaRPr kumimoji="1" lang="ja-JP" altLang="en-US" sz="2000" dirty="0">
              <a:solidFill>
                <a:srgbClr val="FF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14837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5715"/>
            <a:ext cx="9144000" cy="707886"/>
          </a:xfrm>
          <a:prstGeom prst="rect">
            <a:avLst/>
          </a:prstGeom>
          <a:noFill/>
          <a:ln w="9525">
            <a:noFill/>
            <a:miter lim="800000"/>
            <a:headEnd/>
            <a:tailEnd/>
          </a:ln>
          <a:effectLst/>
        </p:spPr>
        <p:txBody>
          <a:bodyPr wrap="square">
            <a:spAutoFit/>
          </a:bodyPr>
          <a:lstStyle/>
          <a:p>
            <a:pPr lvl="0" algn="ctr"/>
            <a:r>
              <a:rPr lang="en-US" altLang="ja-JP" sz="2000" b="1" dirty="0" smtClean="0">
                <a:latin typeface="Arial Unicode MS" pitchFamily="50" charset="-128"/>
                <a:ea typeface="Arial Unicode MS" pitchFamily="50" charset="-128"/>
                <a:cs typeface="Arial Unicode MS" pitchFamily="50" charset="-128"/>
              </a:rPr>
              <a:t>Temperature and field dependence dielectric constants of </a:t>
            </a:r>
          </a:p>
          <a:p>
            <a:pPr lvl="0" algn="ct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dirty="0" err="1" smtClean="0">
                <a:solidFill>
                  <a:prstClr val="black"/>
                </a:solidFill>
                <a:latin typeface="Arial Unicode MS" pitchFamily="50" charset="-128"/>
                <a:ea typeface="Arial Unicode MS" pitchFamily="50" charset="-128"/>
                <a:cs typeface="Arial Unicode MS" pitchFamily="50" charset="-128"/>
              </a:rPr>
              <a:t>anilinium</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dirty="0" err="1">
                <a:solidFill>
                  <a:prstClr val="black"/>
                </a:solidFill>
                <a:latin typeface="Arial Unicode MS" pitchFamily="50" charset="-128"/>
                <a:ea typeface="Arial Unicode MS" pitchFamily="50" charset="-128"/>
                <a:cs typeface="Arial Unicode MS" pitchFamily="50" charset="-128"/>
              </a:rPr>
              <a:t>benzo</a:t>
            </a:r>
            <a:r>
              <a:rPr lang="en-US" altLang="ja-JP" sz="2000" b="1" dirty="0">
                <a:solidFill>
                  <a:prstClr val="black"/>
                </a:solidFill>
                <a:latin typeface="Arial Unicode MS" pitchFamily="50" charset="-128"/>
                <a:ea typeface="Arial Unicode MS" pitchFamily="50" charset="-128"/>
                <a:cs typeface="Arial Unicode MS" pitchFamily="50" charset="-128"/>
              </a:rPr>
              <a:t>[18]crown-6) [</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smtClean="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smtClean="0">
                <a:solidFill>
                  <a:prstClr val="black"/>
                </a:solidFill>
                <a:latin typeface="Arial Unicode MS" pitchFamily="50" charset="-128"/>
                <a:ea typeface="Arial Unicode MS" pitchFamily="50" charset="-128"/>
                <a:cs typeface="Arial Unicode MS" pitchFamily="50" charset="-128"/>
              </a:rPr>
              <a:t>- </a:t>
            </a:r>
            <a:r>
              <a:rPr lang="en-US" altLang="ja-JP" sz="2000" b="1" dirty="0" smtClean="0">
                <a:solidFill>
                  <a:prstClr val="black"/>
                </a:solidFill>
                <a:latin typeface="Arial Unicode MS" pitchFamily="50" charset="-128"/>
                <a:ea typeface="Arial Unicode MS" pitchFamily="50" charset="-128"/>
                <a:cs typeface="Arial Unicode MS" pitchFamily="50" charset="-128"/>
              </a:rPr>
              <a:t>(2)</a:t>
            </a:r>
            <a:endParaRPr lang="en-US" altLang="ja-JP" sz="2000" b="1" dirty="0">
              <a:solidFill>
                <a:prstClr val="black"/>
              </a:solidFill>
              <a:latin typeface="Arial Unicode MS" pitchFamily="50" charset="-128"/>
              <a:ea typeface="Arial Unicode MS" pitchFamily="50" charset="-128"/>
              <a:cs typeface="Arial Unicode MS" pitchFamily="50" charset="-128"/>
            </a:endParaRPr>
          </a:p>
        </p:txBody>
      </p:sp>
      <p:pic>
        <p:nvPicPr>
          <p:cNvPr id="286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836711"/>
            <a:ext cx="5976664" cy="5383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テキスト ボックス 2"/>
          <p:cNvSpPr txBox="1"/>
          <p:nvPr/>
        </p:nvSpPr>
        <p:spPr>
          <a:xfrm>
            <a:off x="5796136" y="1772816"/>
            <a:ext cx="3059832" cy="2862322"/>
          </a:xfrm>
          <a:prstGeom prst="rect">
            <a:avLst/>
          </a:prstGeom>
          <a:noFill/>
        </p:spPr>
        <p:txBody>
          <a:bodyPr wrap="square" rtlCol="0">
            <a:spAutoFit/>
          </a:bodyPr>
          <a:lstStyle/>
          <a:p>
            <a:r>
              <a:rPr lang="en-US" altLang="ja-JP" sz="2000" dirty="0" smtClean="0">
                <a:latin typeface="Arial Unicode MS" pitchFamily="50" charset="-128"/>
                <a:ea typeface="Arial Unicode MS" pitchFamily="50" charset="-128"/>
                <a:cs typeface="Arial Unicode MS" pitchFamily="50" charset="-128"/>
              </a:rPr>
              <a:t>The flip-flop motion of </a:t>
            </a:r>
            <a:r>
              <a:rPr lang="en-US" altLang="ja-JP" sz="2000" dirty="0" err="1" smtClean="0">
                <a:latin typeface="Arial Unicode MS" pitchFamily="50" charset="-128"/>
                <a:ea typeface="Arial Unicode MS" pitchFamily="50" charset="-128"/>
                <a:cs typeface="Arial Unicode MS" pitchFamily="50" charset="-128"/>
              </a:rPr>
              <a:t>anilinium</a:t>
            </a:r>
            <a:r>
              <a:rPr lang="en-US" altLang="ja-JP" sz="2000" baseline="30000" dirty="0" smtClean="0">
                <a:latin typeface="Arial Unicode MS" pitchFamily="50" charset="-128"/>
                <a:ea typeface="Arial Unicode MS" pitchFamily="50" charset="-128"/>
                <a:cs typeface="Arial Unicode MS" pitchFamily="50" charset="-128"/>
              </a:rPr>
              <a:t>+</a:t>
            </a:r>
            <a:r>
              <a:rPr lang="en-US" altLang="ja-JP" sz="2000" dirty="0" smtClean="0">
                <a:latin typeface="Arial Unicode MS" pitchFamily="50" charset="-128"/>
                <a:ea typeface="Arial Unicode MS" pitchFamily="50" charset="-128"/>
                <a:cs typeface="Arial Unicode MS" pitchFamily="50" charset="-128"/>
              </a:rPr>
              <a:t> dose not cause an inversion of the dipole-moment.</a:t>
            </a:r>
          </a:p>
          <a:p>
            <a:endParaRPr kumimoji="1" lang="en-US" altLang="ja-JP" sz="2000" dirty="0">
              <a:latin typeface="Arial Unicode MS" pitchFamily="50" charset="-128"/>
              <a:ea typeface="Arial Unicode MS" pitchFamily="50" charset="-128"/>
              <a:cs typeface="Arial Unicode MS" pitchFamily="50" charset="-128"/>
            </a:endParaRPr>
          </a:p>
          <a:p>
            <a:r>
              <a:rPr lang="en-US" altLang="ja-JP" sz="2000" dirty="0" smtClean="0">
                <a:solidFill>
                  <a:srgbClr val="FF0000"/>
                </a:solidFill>
                <a:latin typeface="Arial Unicode MS" pitchFamily="50" charset="-128"/>
                <a:ea typeface="Arial Unicode MS" pitchFamily="50" charset="-128"/>
                <a:cs typeface="Arial Unicode MS" pitchFamily="50" charset="-128"/>
              </a:rPr>
              <a:t>These large dielectric responses would correspond to the pendulum motions.</a:t>
            </a:r>
            <a:endParaRPr kumimoji="1" lang="ja-JP" altLang="en-US" sz="2000" dirty="0">
              <a:solidFill>
                <a:srgbClr val="FF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342731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23528" y="116632"/>
            <a:ext cx="8496944"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45720" indent="0" algn="ctr">
              <a:buNone/>
            </a:pPr>
            <a:r>
              <a:rPr lang="en-US" altLang="ja-JP" sz="2800" dirty="0" smtClean="0">
                <a:latin typeface="Arial Unicode MS" pitchFamily="50" charset="-128"/>
                <a:ea typeface="Arial Unicode MS" pitchFamily="50" charset="-128"/>
                <a:cs typeface="Arial Unicode MS" pitchFamily="50" charset="-128"/>
              </a:rPr>
              <a:t>Section 3</a:t>
            </a:r>
            <a:r>
              <a:rPr lang="en-US" altLang="ja-JP" sz="2800" dirty="0">
                <a:latin typeface="Arial Unicode MS" pitchFamily="50" charset="-128"/>
                <a:ea typeface="Arial Unicode MS" pitchFamily="50" charset="-128"/>
                <a:cs typeface="Arial Unicode MS" pitchFamily="50" charset="-128"/>
              </a:rPr>
              <a:t>:</a:t>
            </a:r>
            <a:r>
              <a:rPr lang="en-US" altLang="ja-JP" sz="2800" dirty="0" smtClean="0">
                <a:latin typeface="Arial Unicode MS" pitchFamily="50" charset="-128"/>
                <a:ea typeface="Arial Unicode MS" pitchFamily="50" charset="-128"/>
                <a:cs typeface="Arial Unicode MS" pitchFamily="50" charset="-128"/>
              </a:rPr>
              <a:t> Summary and future works</a:t>
            </a:r>
            <a:endParaRPr lang="en-US" altLang="ja-JP" sz="2800" dirty="0" smtClean="0">
              <a:solidFill>
                <a:srgbClr val="7030A0"/>
              </a:solidFill>
              <a:latin typeface="Arial Unicode MS" pitchFamily="50" charset="-128"/>
              <a:ea typeface="Arial Unicode MS" pitchFamily="50" charset="-128"/>
              <a:cs typeface="Arial Unicode MS" pitchFamily="50" charset="-128"/>
            </a:endParaRPr>
          </a:p>
          <a:p>
            <a:pPr marL="45720" indent="0" algn="l">
              <a:buNone/>
            </a:pPr>
            <a:endParaRPr lang="en-US" altLang="ja-JP" sz="2800" dirty="0">
              <a:solidFill>
                <a:srgbClr val="C00000"/>
              </a:solidFill>
              <a:latin typeface="Arial Unicode MS" pitchFamily="50" charset="-128"/>
              <a:ea typeface="Arial Unicode MS" pitchFamily="50" charset="-128"/>
              <a:cs typeface="Arial Unicode MS" pitchFamily="50" charset="-128"/>
            </a:endParaRPr>
          </a:p>
          <a:p>
            <a:pPr marL="45720" indent="0" algn="ctr">
              <a:buFont typeface="Georgia" pitchFamily="18" charset="0"/>
              <a:buNone/>
            </a:pPr>
            <a:r>
              <a:rPr lang="en-US" altLang="ja-JP" sz="2800" b="0" dirty="0" smtClean="0">
                <a:latin typeface="Arial Unicode MS" pitchFamily="50" charset="-128"/>
                <a:ea typeface="Arial Unicode MS" pitchFamily="50" charset="-128"/>
                <a:cs typeface="Arial Unicode MS" pitchFamily="50" charset="-128"/>
              </a:rPr>
              <a:t/>
            </a:r>
            <a:br>
              <a:rPr lang="en-US" altLang="ja-JP" sz="2800" b="0" dirty="0" smtClean="0">
                <a:latin typeface="Arial Unicode MS" pitchFamily="50" charset="-128"/>
                <a:ea typeface="Arial Unicode MS" pitchFamily="50" charset="-128"/>
                <a:cs typeface="Arial Unicode MS" pitchFamily="50" charset="-128"/>
              </a:rPr>
            </a:br>
            <a:endParaRPr lang="ja-JP" altLang="en-US" sz="2800" b="0" dirty="0"/>
          </a:p>
        </p:txBody>
      </p:sp>
      <p:sp>
        <p:nvSpPr>
          <p:cNvPr id="3" name="コンテンツ プレースホルダー 2"/>
          <p:cNvSpPr txBox="1">
            <a:spLocks/>
          </p:cNvSpPr>
          <p:nvPr/>
        </p:nvSpPr>
        <p:spPr>
          <a:xfrm>
            <a:off x="-36512" y="692696"/>
            <a:ext cx="9324528" cy="4896544"/>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2000" i="1" dirty="0" smtClean="0">
                <a:solidFill>
                  <a:schemeClr val="tx1"/>
                </a:solidFill>
                <a:latin typeface="Arial Unicode MS" pitchFamily="50" charset="-128"/>
                <a:ea typeface="Arial Unicode MS" pitchFamily="50" charset="-128"/>
                <a:cs typeface="Arial Unicode MS" pitchFamily="50" charset="-128"/>
              </a:rPr>
              <a:t>Development of multifunctional materials based on the MOF system with the </a:t>
            </a:r>
            <a:r>
              <a:rPr lang="en-US" altLang="ja-JP" sz="2000" i="1" dirty="0" err="1" smtClean="0">
                <a:solidFill>
                  <a:schemeClr val="tx1"/>
                </a:solidFill>
                <a:latin typeface="Arial Unicode MS" pitchFamily="50" charset="-128"/>
                <a:ea typeface="Arial Unicode MS" pitchFamily="50" charset="-128"/>
                <a:cs typeface="Arial Unicode MS" pitchFamily="50" charset="-128"/>
              </a:rPr>
              <a:t>supramolecular</a:t>
            </a:r>
            <a:r>
              <a:rPr lang="en-US" altLang="ja-JP" sz="2000" i="1" dirty="0" smtClean="0">
                <a:solidFill>
                  <a:schemeClr val="tx1"/>
                </a:solidFill>
                <a:latin typeface="Arial Unicode MS" pitchFamily="50" charset="-128"/>
                <a:ea typeface="Arial Unicode MS" pitchFamily="50" charset="-128"/>
                <a:cs typeface="Arial Unicode MS" pitchFamily="50" charset="-128"/>
              </a:rPr>
              <a:t> </a:t>
            </a:r>
            <a:r>
              <a:rPr lang="en-US" altLang="ja-JP" sz="2000" i="1" dirty="0" err="1" smtClean="0">
                <a:solidFill>
                  <a:schemeClr val="tx1"/>
                </a:solidFill>
                <a:latin typeface="Arial Unicode MS" pitchFamily="50" charset="-128"/>
                <a:ea typeface="Arial Unicode MS" pitchFamily="50" charset="-128"/>
                <a:cs typeface="Arial Unicode MS" pitchFamily="50" charset="-128"/>
              </a:rPr>
              <a:t>cations</a:t>
            </a:r>
            <a:r>
              <a:rPr lang="en-US" altLang="ja-JP" sz="2000" i="1" dirty="0" smtClean="0">
                <a:solidFill>
                  <a:schemeClr val="tx1"/>
                </a:solidFill>
                <a:latin typeface="Arial Unicode MS" pitchFamily="50" charset="-128"/>
                <a:ea typeface="Arial Unicode MS" pitchFamily="50" charset="-128"/>
                <a:cs typeface="Arial Unicode MS" pitchFamily="50" charset="-128"/>
              </a:rPr>
              <a:t>.</a:t>
            </a:r>
          </a:p>
          <a:p>
            <a:pPr marL="45720" indent="0">
              <a:buFont typeface="Georgia" pitchFamily="18" charset="0"/>
              <a:buNone/>
            </a:pPr>
            <a:r>
              <a:rPr lang="ja-JP" altLang="en-US" sz="2000" b="1" dirty="0" smtClean="0">
                <a:solidFill>
                  <a:schemeClr val="tx1"/>
                </a:solidFill>
                <a:latin typeface="Arial Unicode MS" pitchFamily="50" charset="-128"/>
                <a:ea typeface="Arial Unicode MS" pitchFamily="50" charset="-128"/>
                <a:cs typeface="Arial Unicode MS" pitchFamily="50" charset="-128"/>
              </a:rPr>
              <a:t>·</a:t>
            </a:r>
            <a:r>
              <a:rPr lang="en-US" altLang="ja-JP" sz="2000" dirty="0" smtClean="0">
                <a:solidFill>
                  <a:schemeClr val="tx1"/>
                </a:solidFill>
                <a:latin typeface="Arial Unicode MS" pitchFamily="50" charset="-128"/>
                <a:ea typeface="Arial Unicode MS" pitchFamily="50" charset="-128"/>
                <a:cs typeface="Arial Unicode MS" pitchFamily="50" charset="-128"/>
              </a:rPr>
              <a:t>(organic ammonium)([18]crown-6 derivative)[</a:t>
            </a:r>
            <a:r>
              <a:rPr lang="en-US" altLang="ja-JP" sz="2000" dirty="0" err="1" smtClean="0">
                <a:solidFill>
                  <a:schemeClr val="tx1"/>
                </a:solidFill>
                <a:latin typeface="Arial Unicode MS" pitchFamily="50" charset="-128"/>
                <a:ea typeface="Arial Unicode MS" pitchFamily="50" charset="-128"/>
                <a:cs typeface="Arial Unicode MS" pitchFamily="50" charset="-128"/>
              </a:rPr>
              <a:t>MnCr</a:t>
            </a:r>
            <a:r>
              <a:rPr lang="en-US" altLang="ja-JP" sz="2000" dirty="0" smtClean="0">
                <a:solidFill>
                  <a:schemeClr val="tx1"/>
                </a:solidFill>
                <a:latin typeface="Arial Unicode MS" pitchFamily="50" charset="-128"/>
                <a:ea typeface="Arial Unicode MS" pitchFamily="50" charset="-128"/>
                <a:cs typeface="Arial Unicode MS" pitchFamily="50" charset="-128"/>
              </a:rPr>
              <a:t>(oxalate)</a:t>
            </a:r>
            <a:r>
              <a:rPr lang="en-US" altLang="ja-JP" sz="2000" baseline="-25000" dirty="0" smtClean="0">
                <a:solidFill>
                  <a:schemeClr val="tx1"/>
                </a:solidFill>
                <a:latin typeface="Arial Unicode MS" pitchFamily="50" charset="-128"/>
                <a:ea typeface="Arial Unicode MS" pitchFamily="50" charset="-128"/>
                <a:cs typeface="Arial Unicode MS" pitchFamily="50" charset="-128"/>
              </a:rPr>
              <a:t>3</a:t>
            </a:r>
            <a:r>
              <a:rPr lang="en-US" altLang="ja-JP" sz="2000" dirty="0" smtClean="0">
                <a:solidFill>
                  <a:schemeClr val="tx1"/>
                </a:solidFill>
                <a:latin typeface="Arial Unicode MS" pitchFamily="50" charset="-128"/>
                <a:ea typeface="Arial Unicode MS" pitchFamily="50" charset="-128"/>
                <a:cs typeface="Arial Unicode MS" pitchFamily="50" charset="-128"/>
              </a:rPr>
              <a:t>] were synthesized.</a:t>
            </a:r>
          </a:p>
          <a:p>
            <a:pPr marL="45720" indent="0">
              <a:buNone/>
            </a:pPr>
            <a:r>
              <a:rPr lang="ja-JP" altLang="en-US" sz="2000" b="1" dirty="0" smtClean="0">
                <a:solidFill>
                  <a:schemeClr val="tx1"/>
                </a:solidFill>
                <a:latin typeface="Arial Unicode MS" pitchFamily="50" charset="-128"/>
                <a:ea typeface="Arial Unicode MS" pitchFamily="50" charset="-128"/>
                <a:cs typeface="Arial Unicode MS" pitchFamily="50" charset="-128"/>
              </a:rPr>
              <a:t>·</a:t>
            </a:r>
            <a:r>
              <a:rPr lang="ja-JP" altLang="en-US" sz="2000" dirty="0">
                <a:solidFill>
                  <a:schemeClr val="tx1"/>
                </a:solidFill>
                <a:latin typeface="Arial Unicode MS" pitchFamily="50" charset="-128"/>
                <a:ea typeface="Arial Unicode MS" pitchFamily="50" charset="-128"/>
                <a:cs typeface="Arial Unicode MS" pitchFamily="50" charset="-128"/>
              </a:rPr>
              <a:t> </a:t>
            </a:r>
            <a:r>
              <a:rPr lang="en-US" altLang="ja-JP" sz="2000" dirty="0" smtClean="0">
                <a:solidFill>
                  <a:schemeClr val="tx1"/>
                </a:solidFill>
                <a:latin typeface="Arial Unicode MS" pitchFamily="50" charset="-128"/>
                <a:ea typeface="Arial Unicode MS" pitchFamily="50" charset="-128"/>
                <a:cs typeface="Arial Unicode MS" pitchFamily="50" charset="-128"/>
              </a:rPr>
              <a:t>Salt 2 exhibits a ferromagnetic transition at 5.0 K.</a:t>
            </a:r>
          </a:p>
          <a:p>
            <a:pPr marL="45720" indent="0">
              <a:buNone/>
            </a:pPr>
            <a:r>
              <a:rPr lang="ja-JP" altLang="en-US" sz="2000" b="1" dirty="0" smtClean="0">
                <a:solidFill>
                  <a:schemeClr val="tx1"/>
                </a:solidFill>
                <a:latin typeface="Arial Unicode MS" pitchFamily="50" charset="-128"/>
                <a:ea typeface="Arial Unicode MS" pitchFamily="50" charset="-128"/>
                <a:cs typeface="Arial Unicode MS" pitchFamily="50" charset="-128"/>
              </a:rPr>
              <a:t>· </a:t>
            </a:r>
            <a:r>
              <a:rPr lang="en-US" altLang="ja-JP" sz="2000" dirty="0">
                <a:solidFill>
                  <a:schemeClr val="tx1"/>
                </a:solidFill>
                <a:latin typeface="Arial Unicode MS" pitchFamily="50" charset="-128"/>
                <a:ea typeface="Arial Unicode MS" pitchFamily="50" charset="-128"/>
                <a:cs typeface="Arial Unicode MS" pitchFamily="50" charset="-128"/>
              </a:rPr>
              <a:t>D</a:t>
            </a:r>
            <a:r>
              <a:rPr lang="en-US" altLang="ja-JP" sz="2000" dirty="0" smtClean="0">
                <a:solidFill>
                  <a:schemeClr val="tx1"/>
                </a:solidFill>
                <a:latin typeface="Arial Unicode MS" pitchFamily="50" charset="-128"/>
                <a:ea typeface="Arial Unicode MS" pitchFamily="50" charset="-128"/>
                <a:cs typeface="Arial Unicode MS" pitchFamily="50" charset="-128"/>
              </a:rPr>
              <a:t>ielectric responses were observed due to the pendulum motion of </a:t>
            </a:r>
            <a:r>
              <a:rPr lang="en-US" altLang="ja-JP" sz="2000" dirty="0" err="1" smtClean="0">
                <a:solidFill>
                  <a:schemeClr val="tx1"/>
                </a:solidFill>
                <a:latin typeface="Arial Unicode MS" pitchFamily="50" charset="-128"/>
                <a:ea typeface="Arial Unicode MS" pitchFamily="50" charset="-128"/>
                <a:cs typeface="Arial Unicode MS" pitchFamily="50" charset="-128"/>
              </a:rPr>
              <a:t>anilinium</a:t>
            </a:r>
            <a:r>
              <a:rPr lang="en-US" altLang="ja-JP" sz="2000" dirty="0" smtClean="0">
                <a:solidFill>
                  <a:schemeClr val="tx1"/>
                </a:solidFill>
                <a:latin typeface="Arial Unicode MS" pitchFamily="50" charset="-128"/>
                <a:ea typeface="Arial Unicode MS" pitchFamily="50" charset="-128"/>
                <a:cs typeface="Arial Unicode MS" pitchFamily="50" charset="-128"/>
              </a:rPr>
              <a:t> in the solid state of </a:t>
            </a:r>
            <a:r>
              <a:rPr lang="en-US" altLang="ja-JP" sz="2000" b="1" dirty="0" smtClean="0">
                <a:solidFill>
                  <a:schemeClr val="tx1"/>
                </a:solidFill>
                <a:latin typeface="Arial Unicode MS" pitchFamily="50" charset="-128"/>
                <a:ea typeface="Arial Unicode MS" pitchFamily="50" charset="-128"/>
                <a:cs typeface="Arial Unicode MS" pitchFamily="50" charset="-128"/>
              </a:rPr>
              <a:t>2</a:t>
            </a:r>
            <a:r>
              <a:rPr lang="en-US" altLang="ja-JP" sz="2000" dirty="0" smtClean="0">
                <a:solidFill>
                  <a:schemeClr val="tx1"/>
                </a:solidFill>
                <a:latin typeface="Arial Unicode MS" pitchFamily="50" charset="-128"/>
                <a:ea typeface="Arial Unicode MS" pitchFamily="50" charset="-128"/>
                <a:cs typeface="Arial Unicode MS" pitchFamily="50" charset="-128"/>
              </a:rPr>
              <a:t>.</a:t>
            </a:r>
          </a:p>
          <a:p>
            <a:pPr marL="45720" indent="0">
              <a:buNone/>
            </a:pPr>
            <a:r>
              <a:rPr lang="ja-JP" altLang="en-US" sz="2000" b="1" dirty="0" smtClean="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Crystal 2 is a model compound for the molecular multifunctional materials.</a:t>
            </a:r>
            <a:endParaRPr lang="en-US" altLang="ja-JP" sz="2000" dirty="0" smtClean="0">
              <a:solidFill>
                <a:schemeClr val="tx1"/>
              </a:solidFill>
              <a:latin typeface="Arial Unicode MS" pitchFamily="50" charset="-128"/>
              <a:ea typeface="Arial Unicode MS" pitchFamily="50" charset="-128"/>
              <a:cs typeface="Arial Unicode MS" pitchFamily="50" charset="-128"/>
            </a:endParaRPr>
          </a:p>
          <a:p>
            <a:pPr marL="45720" indent="0">
              <a:buNone/>
            </a:pPr>
            <a:endParaRPr lang="en-US" altLang="ja-JP" sz="2000" dirty="0" smtClean="0">
              <a:solidFill>
                <a:srgbClr val="00B050"/>
              </a:solidFill>
              <a:latin typeface="Arial Unicode MS" pitchFamily="50" charset="-128"/>
              <a:ea typeface="Arial Unicode MS" pitchFamily="50" charset="-128"/>
              <a:cs typeface="Arial Unicode MS" pitchFamily="50" charset="-128"/>
            </a:endParaRPr>
          </a:p>
          <a:p>
            <a:pPr marL="45720" indent="0">
              <a:buFont typeface="Georgia" pitchFamily="18" charset="0"/>
              <a:buNone/>
            </a:pPr>
            <a:r>
              <a:rPr lang="en-US" altLang="ja-JP" sz="2000" dirty="0">
                <a:solidFill>
                  <a:srgbClr val="00B050"/>
                </a:solidFill>
                <a:latin typeface="Arial Unicode MS" pitchFamily="50" charset="-128"/>
                <a:ea typeface="Arial Unicode MS" pitchFamily="50" charset="-128"/>
                <a:cs typeface="Arial Unicode MS" pitchFamily="50" charset="-128"/>
              </a:rPr>
              <a:t> </a:t>
            </a:r>
            <a:r>
              <a:rPr lang="en-US" altLang="ja-JP" sz="2000" dirty="0" smtClean="0">
                <a:solidFill>
                  <a:srgbClr val="00B050"/>
                </a:solidFill>
                <a:latin typeface="Arial Unicode MS" pitchFamily="50" charset="-128"/>
                <a:ea typeface="Arial Unicode MS" pitchFamily="50" charset="-128"/>
                <a:cs typeface="Arial Unicode MS" pitchFamily="50" charset="-128"/>
              </a:rPr>
              <a:t> Future Pla</a:t>
            </a:r>
            <a:r>
              <a:rPr lang="en-US" altLang="ja-JP" sz="2000" dirty="0">
                <a:solidFill>
                  <a:srgbClr val="00B050"/>
                </a:solidFill>
                <a:latin typeface="Arial Unicode MS" pitchFamily="50" charset="-128"/>
                <a:ea typeface="Arial Unicode MS" pitchFamily="50" charset="-128"/>
                <a:cs typeface="Arial Unicode MS" pitchFamily="50" charset="-128"/>
              </a:rPr>
              <a:t>n</a:t>
            </a:r>
          </a:p>
          <a:p>
            <a:pPr marL="45720" indent="0">
              <a:buNone/>
            </a:pPr>
            <a:r>
              <a:rPr lang="en-US" altLang="ja-JP" sz="2000" dirty="0" smtClean="0">
                <a:solidFill>
                  <a:schemeClr val="tx1"/>
                </a:solidFill>
                <a:latin typeface="Arial Unicode MS" pitchFamily="50" charset="-128"/>
                <a:ea typeface="Arial Unicode MS" pitchFamily="50" charset="-128"/>
                <a:cs typeface="Arial Unicode MS" pitchFamily="50" charset="-128"/>
              </a:rPr>
              <a:t>                      (</a:t>
            </a:r>
            <a:r>
              <a:rPr lang="en-US" altLang="ja-JP" sz="2000" dirty="0" err="1" smtClean="0">
                <a:solidFill>
                  <a:schemeClr val="tx1"/>
                </a:solidFill>
                <a:latin typeface="Arial Unicode MS" pitchFamily="50" charset="-128"/>
                <a:ea typeface="Arial Unicode MS" pitchFamily="50" charset="-128"/>
                <a:cs typeface="Arial Unicode MS" pitchFamily="50" charset="-128"/>
              </a:rPr>
              <a:t>anilinium</a:t>
            </a:r>
            <a:r>
              <a:rPr lang="en-US" altLang="ja-JP" sz="2000" dirty="0" smtClean="0">
                <a:solidFill>
                  <a:schemeClr val="tx1"/>
                </a:solidFill>
                <a:latin typeface="Arial Unicode MS" pitchFamily="50" charset="-128"/>
                <a:ea typeface="Arial Unicode MS" pitchFamily="50" charset="-128"/>
                <a:cs typeface="Arial Unicode MS" pitchFamily="50" charset="-128"/>
              </a:rPr>
              <a:t>)(</a:t>
            </a:r>
            <a:r>
              <a:rPr lang="en-US" altLang="ja-JP" sz="2000" dirty="0" err="1" smtClean="0">
                <a:solidFill>
                  <a:schemeClr val="tx1"/>
                </a:solidFill>
                <a:latin typeface="Arial Unicode MS" pitchFamily="50" charset="-128"/>
                <a:ea typeface="Arial Unicode MS" pitchFamily="50" charset="-128"/>
                <a:cs typeface="Arial Unicode MS" pitchFamily="50" charset="-128"/>
              </a:rPr>
              <a:t>bebzo</a:t>
            </a:r>
            <a:r>
              <a:rPr lang="en-US" altLang="ja-JP" sz="2000" dirty="0" smtClean="0">
                <a:solidFill>
                  <a:schemeClr val="tx1"/>
                </a:solidFill>
                <a:latin typeface="Arial Unicode MS" pitchFamily="50" charset="-128"/>
                <a:ea typeface="Arial Unicode MS" pitchFamily="50" charset="-128"/>
                <a:cs typeface="Arial Unicode MS" pitchFamily="50" charset="-128"/>
              </a:rPr>
              <a:t>[18]crown-6</a:t>
            </a:r>
            <a:r>
              <a:rPr lang="en-US" altLang="ja-JP" sz="2000" dirty="0">
                <a:solidFill>
                  <a:schemeClr val="tx1"/>
                </a:solidFill>
                <a:latin typeface="Arial Unicode MS" pitchFamily="50" charset="-128"/>
                <a:ea typeface="Arial Unicode MS" pitchFamily="50" charset="-128"/>
                <a:cs typeface="Arial Unicode MS" pitchFamily="50" charset="-128"/>
              </a:rPr>
              <a:t>)[</a:t>
            </a:r>
            <a:r>
              <a:rPr lang="en-US" altLang="ja-JP" sz="2000" dirty="0" err="1">
                <a:solidFill>
                  <a:schemeClr val="tx1"/>
                </a:solidFill>
                <a:latin typeface="Arial Unicode MS" pitchFamily="50" charset="-128"/>
                <a:ea typeface="Arial Unicode MS" pitchFamily="50" charset="-128"/>
                <a:cs typeface="Arial Unicode MS" pitchFamily="50" charset="-128"/>
              </a:rPr>
              <a:t>MnCr</a:t>
            </a:r>
            <a:r>
              <a:rPr lang="en-US" altLang="ja-JP" sz="2000" dirty="0">
                <a:solidFill>
                  <a:schemeClr val="tx1"/>
                </a:solidFill>
                <a:latin typeface="Arial Unicode MS" pitchFamily="50" charset="-128"/>
                <a:ea typeface="Arial Unicode MS" pitchFamily="50" charset="-128"/>
                <a:cs typeface="Arial Unicode MS" pitchFamily="50" charset="-128"/>
              </a:rPr>
              <a:t>(oxalate)</a:t>
            </a:r>
            <a:r>
              <a:rPr lang="en-US" altLang="ja-JP" sz="2000" baseline="-25000" dirty="0">
                <a:solidFill>
                  <a:schemeClr val="tx1"/>
                </a:solidFill>
                <a:latin typeface="Arial Unicode MS" pitchFamily="50" charset="-128"/>
                <a:ea typeface="Arial Unicode MS" pitchFamily="50" charset="-128"/>
                <a:cs typeface="Arial Unicode MS" pitchFamily="50" charset="-128"/>
              </a:rPr>
              <a:t>3</a:t>
            </a:r>
            <a:r>
              <a:rPr lang="en-US" altLang="ja-JP" sz="2000" dirty="0" smtClean="0">
                <a:solidFill>
                  <a:schemeClr val="tx1"/>
                </a:solidFill>
                <a:latin typeface="Arial Unicode MS" pitchFamily="50" charset="-128"/>
                <a:ea typeface="Arial Unicode MS" pitchFamily="50" charset="-128"/>
                <a:cs typeface="Arial Unicode MS" pitchFamily="50" charset="-128"/>
              </a:rPr>
              <a:t>] </a:t>
            </a:r>
            <a:r>
              <a:rPr lang="en-US" altLang="ja-JP" sz="2000" dirty="0" smtClean="0">
                <a:solidFill>
                  <a:srgbClr val="C00000"/>
                </a:solidFill>
                <a:latin typeface="Arial Unicode MS" pitchFamily="50" charset="-128"/>
                <a:ea typeface="Arial Unicode MS" pitchFamily="50" charset="-128"/>
                <a:cs typeface="Arial Unicode MS" pitchFamily="50" charset="-128"/>
              </a:rPr>
              <a:t>(</a:t>
            </a:r>
            <a:r>
              <a:rPr lang="en-US" altLang="ja-JP" sz="2000" b="1" dirty="0">
                <a:solidFill>
                  <a:srgbClr val="C00000"/>
                </a:solidFill>
                <a:latin typeface="Arial Unicode MS" pitchFamily="50" charset="-128"/>
                <a:ea typeface="Arial Unicode MS" pitchFamily="50" charset="-128"/>
                <a:cs typeface="Arial Unicode MS" pitchFamily="50" charset="-128"/>
              </a:rPr>
              <a:t>2</a:t>
            </a:r>
            <a:r>
              <a:rPr lang="en-US" altLang="ja-JP" sz="2000" dirty="0" smtClean="0">
                <a:solidFill>
                  <a:srgbClr val="C00000"/>
                </a:solidFill>
                <a:latin typeface="Arial Unicode MS" pitchFamily="50" charset="-128"/>
                <a:ea typeface="Arial Unicode MS" pitchFamily="50" charset="-128"/>
                <a:cs typeface="Arial Unicode MS" pitchFamily="50" charset="-128"/>
              </a:rPr>
              <a:t>)</a:t>
            </a:r>
            <a:endParaRPr lang="en-US" altLang="ja-JP" sz="2000" dirty="0">
              <a:solidFill>
                <a:srgbClr val="C00000"/>
              </a:solidFill>
              <a:latin typeface="Arial Unicode MS" pitchFamily="50" charset="-128"/>
              <a:ea typeface="Arial Unicode MS" pitchFamily="50" charset="-128"/>
              <a:cs typeface="Arial Unicode MS" pitchFamily="50" charset="-128"/>
            </a:endParaRPr>
          </a:p>
          <a:p>
            <a:pPr marL="45720" indent="0">
              <a:buFont typeface="Georgia" pitchFamily="18" charset="0"/>
              <a:buNone/>
            </a:pPr>
            <a:endParaRPr lang="en-US" altLang="ja-JP" sz="2000" dirty="0" smtClean="0">
              <a:latin typeface="Arial Unicode MS" pitchFamily="50" charset="-128"/>
              <a:ea typeface="Arial Unicode MS" pitchFamily="50" charset="-128"/>
              <a:cs typeface="Arial Unicode MS" pitchFamily="50" charset="-128"/>
            </a:endParaRPr>
          </a:p>
        </p:txBody>
      </p:sp>
      <p:sp>
        <p:nvSpPr>
          <p:cNvPr id="5" name="角丸四角形 4"/>
          <p:cNvSpPr/>
          <p:nvPr/>
        </p:nvSpPr>
        <p:spPr>
          <a:xfrm>
            <a:off x="35496" y="620688"/>
            <a:ext cx="9108504" cy="2808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4086200" y="4509120"/>
            <a:ext cx="557808"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67544" y="4757082"/>
            <a:ext cx="8568952" cy="707886"/>
          </a:xfrm>
          <a:prstGeom prst="rect">
            <a:avLst/>
          </a:prstGeom>
          <a:noFill/>
        </p:spPr>
        <p:txBody>
          <a:bodyPr wrap="square" rtlCol="0">
            <a:spAutoFit/>
          </a:bodyPr>
          <a:lstStyle/>
          <a:p>
            <a:r>
              <a:rPr lang="en-US" altLang="ja-JP" sz="2000" dirty="0" smtClean="0">
                <a:solidFill>
                  <a:srgbClr val="FF0000"/>
                </a:solidFill>
                <a:latin typeface="Arial Unicode MS" pitchFamily="50" charset="-128"/>
                <a:ea typeface="Arial Unicode MS" pitchFamily="50" charset="-128"/>
                <a:cs typeface="Arial Unicode MS" pitchFamily="50" charset="-128"/>
              </a:rPr>
              <a:t>A good candidate for the multifunctional materials with coexistence of ferromagnetism and </a:t>
            </a:r>
            <a:r>
              <a:rPr lang="en-US" altLang="ja-JP" sz="2000" dirty="0" err="1" smtClean="0">
                <a:solidFill>
                  <a:srgbClr val="FF0000"/>
                </a:solidFill>
                <a:latin typeface="Arial Unicode MS" pitchFamily="50" charset="-128"/>
                <a:ea typeface="Arial Unicode MS" pitchFamily="50" charset="-128"/>
                <a:cs typeface="Arial Unicode MS" pitchFamily="50" charset="-128"/>
              </a:rPr>
              <a:t>ferroelectricity</a:t>
            </a:r>
            <a:r>
              <a:rPr lang="en-US" altLang="ja-JP" sz="2000" dirty="0" smtClean="0">
                <a:solidFill>
                  <a:srgbClr val="FF0000"/>
                </a:solidFill>
                <a:latin typeface="Arial Unicode MS" pitchFamily="50" charset="-128"/>
                <a:ea typeface="Arial Unicode MS" pitchFamily="50" charset="-128"/>
                <a:cs typeface="Arial Unicode MS" pitchFamily="50" charset="-128"/>
              </a:rPr>
              <a:t> such as </a:t>
            </a:r>
            <a:r>
              <a:rPr lang="en-US" altLang="ja-JP" sz="2000" dirty="0" err="1" smtClean="0">
                <a:solidFill>
                  <a:srgbClr val="FF0000"/>
                </a:solidFill>
                <a:latin typeface="Arial Unicode MS" pitchFamily="50" charset="-128"/>
                <a:ea typeface="Arial Unicode MS" pitchFamily="50" charset="-128"/>
                <a:cs typeface="Arial Unicode MS" pitchFamily="50" charset="-128"/>
              </a:rPr>
              <a:t>multiferroic</a:t>
            </a:r>
            <a:r>
              <a:rPr lang="en-US" altLang="ja-JP" sz="2000" dirty="0" smtClean="0">
                <a:solidFill>
                  <a:srgbClr val="FF0000"/>
                </a:solidFill>
                <a:latin typeface="Arial Unicode MS" pitchFamily="50" charset="-128"/>
                <a:ea typeface="Arial Unicode MS" pitchFamily="50" charset="-128"/>
                <a:cs typeface="Arial Unicode MS" pitchFamily="50" charset="-128"/>
              </a:rPr>
              <a:t> materials.</a:t>
            </a:r>
            <a:endParaRPr kumimoji="1" lang="ja-JP" altLang="en-US" sz="2000" dirty="0">
              <a:solidFill>
                <a:srgbClr val="FF0000"/>
              </a:solidFill>
              <a:latin typeface="Arial Unicode MS" pitchFamily="50" charset="-128"/>
              <a:ea typeface="Arial Unicode MS" pitchFamily="50" charset="-128"/>
              <a:cs typeface="Arial Unicode MS" pitchFamily="50" charset="-128"/>
            </a:endParaRPr>
          </a:p>
        </p:txBody>
      </p:sp>
      <p:sp>
        <p:nvSpPr>
          <p:cNvPr id="14" name="角丸四角形 13"/>
          <p:cNvSpPr/>
          <p:nvPr/>
        </p:nvSpPr>
        <p:spPr>
          <a:xfrm>
            <a:off x="72008" y="3645024"/>
            <a:ext cx="9036496"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23528" y="5517232"/>
            <a:ext cx="8613114" cy="1015663"/>
          </a:xfrm>
          <a:prstGeom prst="rect">
            <a:avLst/>
          </a:prstGeom>
          <a:noFill/>
        </p:spPr>
        <p:txBody>
          <a:bodyPr wrap="square" rtlCol="0">
            <a:spAutoFit/>
          </a:bodyPr>
          <a:lstStyle/>
          <a:p>
            <a:r>
              <a:rPr kumimoji="1" lang="en-US" altLang="ja-JP" sz="2000" dirty="0" smtClean="0">
                <a:latin typeface="Arial Unicode MS" pitchFamily="50" charset="-128"/>
                <a:ea typeface="Arial Unicode MS" pitchFamily="50" charset="-128"/>
                <a:cs typeface="Arial Unicode MS" pitchFamily="50" charset="-128"/>
              </a:rPr>
              <a:t>Future </a:t>
            </a:r>
            <a:r>
              <a:rPr lang="en-US" altLang="ja-JP" sz="2000" dirty="0" smtClean="0">
                <a:latin typeface="Arial Unicode MS" pitchFamily="50" charset="-128"/>
                <a:ea typeface="Arial Unicode MS" pitchFamily="50" charset="-128"/>
                <a:cs typeface="Arial Unicode MS" pitchFamily="50" charset="-128"/>
              </a:rPr>
              <a:t>plans</a:t>
            </a:r>
            <a:r>
              <a:rPr kumimoji="1" lang="en-US" altLang="ja-JP" sz="2000" dirty="0" smtClean="0">
                <a:latin typeface="Arial Unicode MS" pitchFamily="50" charset="-128"/>
                <a:ea typeface="Arial Unicode MS" pitchFamily="50" charset="-128"/>
                <a:cs typeface="Arial Unicode MS" pitchFamily="50" charset="-128"/>
              </a:rPr>
              <a:t>: </a:t>
            </a:r>
          </a:p>
          <a:p>
            <a:r>
              <a:rPr lang="en-US" altLang="ja-JP" sz="2000" dirty="0" smtClean="0">
                <a:latin typeface="Arial Unicode MS" pitchFamily="50" charset="-128"/>
                <a:ea typeface="Arial Unicode MS" pitchFamily="50" charset="-128"/>
                <a:cs typeface="Arial Unicode MS" pitchFamily="50" charset="-128"/>
              </a:rPr>
              <a:t>·Development of the multifunctional materials such as </a:t>
            </a:r>
            <a:r>
              <a:rPr lang="en-US" altLang="ja-JP" sz="2000" dirty="0" err="1" smtClean="0">
                <a:latin typeface="Arial Unicode MS" pitchFamily="50" charset="-128"/>
                <a:ea typeface="Arial Unicode MS" pitchFamily="50" charset="-128"/>
                <a:cs typeface="Arial Unicode MS" pitchFamily="50" charset="-128"/>
              </a:rPr>
              <a:t>multiferroic</a:t>
            </a:r>
            <a:r>
              <a:rPr lang="en-US" altLang="ja-JP" sz="2000" dirty="0" smtClean="0">
                <a:latin typeface="Arial Unicode MS" pitchFamily="50" charset="-128"/>
                <a:ea typeface="Arial Unicode MS" pitchFamily="50" charset="-128"/>
                <a:cs typeface="Arial Unicode MS" pitchFamily="50" charset="-128"/>
              </a:rPr>
              <a:t> compounds based on the molecular system.</a:t>
            </a:r>
            <a:endParaRPr kumimoji="1" lang="en-US" altLang="ja-JP" sz="2000" dirty="0" smtClean="0">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193081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23528" y="548680"/>
            <a:ext cx="8496944"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45720" indent="0" algn="ctr">
              <a:buNone/>
            </a:pPr>
            <a:r>
              <a:rPr lang="en-US" altLang="ja-JP" sz="2800" dirty="0" smtClean="0">
                <a:latin typeface="Arial Unicode MS" pitchFamily="50" charset="-128"/>
                <a:ea typeface="Arial Unicode MS" pitchFamily="50" charset="-128"/>
                <a:cs typeface="Arial Unicode MS" pitchFamily="50" charset="-128"/>
              </a:rPr>
              <a:t>Acknowledgement</a:t>
            </a:r>
            <a:endParaRPr lang="en-US" altLang="ja-JP" sz="2800" dirty="0" smtClean="0">
              <a:solidFill>
                <a:srgbClr val="7030A0"/>
              </a:solidFill>
              <a:latin typeface="Arial Unicode MS" pitchFamily="50" charset="-128"/>
              <a:ea typeface="Arial Unicode MS" pitchFamily="50" charset="-128"/>
              <a:cs typeface="Arial Unicode MS" pitchFamily="50" charset="-128"/>
            </a:endParaRPr>
          </a:p>
          <a:p>
            <a:pPr marL="45720" indent="0" algn="l">
              <a:buNone/>
            </a:pPr>
            <a:endParaRPr lang="en-US" altLang="ja-JP" sz="2800" dirty="0">
              <a:solidFill>
                <a:srgbClr val="C00000"/>
              </a:solidFill>
              <a:latin typeface="Arial Unicode MS" pitchFamily="50" charset="-128"/>
              <a:ea typeface="Arial Unicode MS" pitchFamily="50" charset="-128"/>
              <a:cs typeface="Arial Unicode MS" pitchFamily="50" charset="-128"/>
            </a:endParaRPr>
          </a:p>
          <a:p>
            <a:pPr marL="45720" indent="0" algn="ctr">
              <a:buFont typeface="Georgia" pitchFamily="18" charset="0"/>
              <a:buNone/>
            </a:pPr>
            <a:r>
              <a:rPr lang="en-US" altLang="ja-JP" sz="2800" b="0" dirty="0" smtClean="0">
                <a:latin typeface="Arial Unicode MS" pitchFamily="50" charset="-128"/>
                <a:ea typeface="Arial Unicode MS" pitchFamily="50" charset="-128"/>
                <a:cs typeface="Arial Unicode MS" pitchFamily="50" charset="-128"/>
              </a:rPr>
              <a:t/>
            </a:r>
            <a:br>
              <a:rPr lang="en-US" altLang="ja-JP" sz="2800" b="0" dirty="0" smtClean="0">
                <a:latin typeface="Arial Unicode MS" pitchFamily="50" charset="-128"/>
                <a:ea typeface="Arial Unicode MS" pitchFamily="50" charset="-128"/>
                <a:cs typeface="Arial Unicode MS" pitchFamily="50" charset="-128"/>
              </a:rPr>
            </a:br>
            <a:endParaRPr lang="ja-JP" altLang="en-US" sz="2800" b="0" dirty="0"/>
          </a:p>
        </p:txBody>
      </p:sp>
      <p:sp>
        <p:nvSpPr>
          <p:cNvPr id="4" name="テキスト ボックス 3"/>
          <p:cNvSpPr txBox="1"/>
          <p:nvPr/>
        </p:nvSpPr>
        <p:spPr>
          <a:xfrm>
            <a:off x="1259632" y="1212213"/>
            <a:ext cx="6962913" cy="5016758"/>
          </a:xfrm>
          <a:prstGeom prst="rect">
            <a:avLst/>
          </a:prstGeom>
          <a:noFill/>
        </p:spPr>
        <p:txBody>
          <a:bodyPr wrap="square" rtlCol="0">
            <a:spAutoFit/>
          </a:bodyPr>
          <a:lstStyle/>
          <a:p>
            <a:r>
              <a:rPr kumimoji="1" lang="en-US" altLang="ja-JP" sz="2000" dirty="0" smtClean="0">
                <a:latin typeface="Arial Unicode MS" pitchFamily="50" charset="-128"/>
                <a:ea typeface="Arial Unicode MS" pitchFamily="50" charset="-128"/>
                <a:cs typeface="Arial Unicode MS" pitchFamily="50" charset="-128"/>
              </a:rPr>
              <a:t>Professor Takayoshi Nakamura (Hokkaido University)</a:t>
            </a:r>
          </a:p>
          <a:p>
            <a:r>
              <a:rPr kumimoji="1" lang="en-US" altLang="ja-JP" sz="2000" dirty="0" smtClean="0">
                <a:latin typeface="Arial Unicode MS" pitchFamily="50" charset="-128"/>
                <a:ea typeface="Arial Unicode MS" pitchFamily="50" charset="-128"/>
                <a:cs typeface="Arial Unicode MS" pitchFamily="50" charset="-128"/>
              </a:rPr>
              <a:t>Professor </a:t>
            </a:r>
            <a:r>
              <a:rPr kumimoji="1" lang="en-US" altLang="ja-JP" sz="2000" dirty="0" err="1" smtClean="0">
                <a:latin typeface="Arial Unicode MS" pitchFamily="50" charset="-128"/>
                <a:ea typeface="Arial Unicode MS" pitchFamily="50" charset="-128"/>
                <a:cs typeface="Arial Unicode MS" pitchFamily="50" charset="-128"/>
              </a:rPr>
              <a:t>Tomoyuki</a:t>
            </a:r>
            <a:r>
              <a:rPr kumimoji="1" lang="en-US" altLang="ja-JP" sz="2000" dirty="0" smtClean="0">
                <a:latin typeface="Arial Unicode MS" pitchFamily="50" charset="-128"/>
                <a:ea typeface="Arial Unicode MS" pitchFamily="50" charset="-128"/>
                <a:cs typeface="Arial Unicode MS" pitchFamily="50" charset="-128"/>
              </a:rPr>
              <a:t> </a:t>
            </a:r>
            <a:r>
              <a:rPr kumimoji="1" lang="en-US" altLang="ja-JP" sz="2000" dirty="0" err="1" smtClean="0">
                <a:latin typeface="Arial Unicode MS" pitchFamily="50" charset="-128"/>
                <a:ea typeface="Arial Unicode MS" pitchFamily="50" charset="-128"/>
                <a:cs typeface="Arial Unicode MS" pitchFamily="50" charset="-128"/>
              </a:rPr>
              <a:t>Akutagawa</a:t>
            </a:r>
            <a:r>
              <a:rPr kumimoji="1" lang="en-US" altLang="ja-JP" sz="2000" dirty="0" smtClean="0">
                <a:latin typeface="Arial Unicode MS" pitchFamily="50" charset="-128"/>
                <a:ea typeface="Arial Unicode MS" pitchFamily="50" charset="-128"/>
                <a:cs typeface="Arial Unicode MS" pitchFamily="50" charset="-128"/>
              </a:rPr>
              <a:t> (Tohoku University)</a:t>
            </a:r>
          </a:p>
          <a:p>
            <a:r>
              <a:rPr lang="en-US" altLang="ja-JP" sz="2000" dirty="0" smtClean="0">
                <a:latin typeface="Arial Unicode MS" pitchFamily="50" charset="-128"/>
                <a:ea typeface="Arial Unicode MS" pitchFamily="50" charset="-128"/>
                <a:cs typeface="Arial Unicode MS" pitchFamily="50" charset="-128"/>
              </a:rPr>
              <a:t>Professor Shin-</a:t>
            </a:r>
            <a:r>
              <a:rPr lang="en-US" altLang="ja-JP" sz="2000" dirty="0" err="1" smtClean="0">
                <a:latin typeface="Arial Unicode MS" pitchFamily="50" charset="-128"/>
                <a:ea typeface="Arial Unicode MS" pitchFamily="50" charset="-128"/>
                <a:cs typeface="Arial Unicode MS" pitchFamily="50" charset="-128"/>
              </a:rPr>
              <a:t>ichiro</a:t>
            </a:r>
            <a:r>
              <a:rPr lang="en-US" altLang="ja-JP" sz="2000" dirty="0" smtClean="0">
                <a:latin typeface="Arial Unicode MS" pitchFamily="50" charset="-128"/>
                <a:ea typeface="Arial Unicode MS" pitchFamily="50" charset="-128"/>
                <a:cs typeface="Arial Unicode MS" pitchFamily="50" charset="-128"/>
              </a:rPr>
              <a:t> </a:t>
            </a:r>
            <a:r>
              <a:rPr lang="en-US" altLang="ja-JP" sz="2000" dirty="0" err="1" smtClean="0">
                <a:latin typeface="Arial Unicode MS" pitchFamily="50" charset="-128"/>
                <a:ea typeface="Arial Unicode MS" pitchFamily="50" charset="-128"/>
                <a:cs typeface="Arial Unicode MS" pitchFamily="50" charset="-128"/>
              </a:rPr>
              <a:t>Noro</a:t>
            </a:r>
            <a:r>
              <a:rPr lang="en-US" altLang="ja-JP" sz="2000" dirty="0" smtClean="0">
                <a:latin typeface="Arial Unicode MS" pitchFamily="50" charset="-128"/>
                <a:ea typeface="Arial Unicode MS" pitchFamily="50" charset="-128"/>
                <a:cs typeface="Arial Unicode MS" pitchFamily="50" charset="-128"/>
              </a:rPr>
              <a:t> (Hokkaido University)</a:t>
            </a:r>
          </a:p>
          <a:p>
            <a:r>
              <a:rPr lang="en-US" altLang="ja-JP" sz="2000" dirty="0" smtClean="0">
                <a:latin typeface="Arial Unicode MS" pitchFamily="50" charset="-128"/>
                <a:ea typeface="Arial Unicode MS" pitchFamily="50" charset="-128"/>
                <a:cs typeface="Arial Unicode MS" pitchFamily="50" charset="-128"/>
              </a:rPr>
              <a:t>Professor </a:t>
            </a:r>
            <a:r>
              <a:rPr lang="en-US" altLang="ja-JP" sz="2000" dirty="0" err="1" smtClean="0">
                <a:latin typeface="Arial Unicode MS" pitchFamily="50" charset="-128"/>
                <a:ea typeface="Arial Unicode MS" pitchFamily="50" charset="-128"/>
                <a:cs typeface="Arial Unicode MS" pitchFamily="50" charset="-128"/>
              </a:rPr>
              <a:t>Sadamu</a:t>
            </a:r>
            <a:r>
              <a:rPr lang="en-US" altLang="ja-JP" sz="2000" dirty="0" smtClean="0">
                <a:latin typeface="Arial Unicode MS" pitchFamily="50" charset="-128"/>
                <a:ea typeface="Arial Unicode MS" pitchFamily="50" charset="-128"/>
                <a:cs typeface="Arial Unicode MS" pitchFamily="50" charset="-128"/>
              </a:rPr>
              <a:t> Takeda (Hokkaido University)</a:t>
            </a:r>
          </a:p>
          <a:p>
            <a:endParaRPr kumimoji="1" lang="en-US" altLang="ja-JP" sz="2000" dirty="0">
              <a:latin typeface="Arial Unicode MS" pitchFamily="50" charset="-128"/>
              <a:ea typeface="Arial Unicode MS" pitchFamily="50" charset="-128"/>
              <a:cs typeface="Arial Unicode MS" pitchFamily="50" charset="-128"/>
            </a:endParaRPr>
          </a:p>
          <a:p>
            <a:r>
              <a:rPr lang="en-US" altLang="ja-JP" sz="2000" dirty="0" smtClean="0">
                <a:latin typeface="Arial Unicode MS" pitchFamily="50" charset="-128"/>
                <a:ea typeface="Arial Unicode MS" pitchFamily="50" charset="-128"/>
                <a:cs typeface="Arial Unicode MS" pitchFamily="50" charset="-128"/>
              </a:rPr>
              <a:t>Dr. Toru Endo (</a:t>
            </a:r>
            <a:r>
              <a:rPr lang="en-US" altLang="ja-JP" sz="2000" dirty="0" err="1" smtClean="0">
                <a:latin typeface="Arial Unicode MS" pitchFamily="50" charset="-128"/>
                <a:ea typeface="Arial Unicode MS" pitchFamily="50" charset="-128"/>
                <a:cs typeface="Arial Unicode MS" pitchFamily="50" charset="-128"/>
              </a:rPr>
              <a:t>Chisso</a:t>
            </a:r>
            <a:r>
              <a:rPr lang="en-US" altLang="ja-JP" sz="2000" dirty="0" smtClean="0">
                <a:latin typeface="Arial Unicode MS" pitchFamily="50" charset="-128"/>
                <a:ea typeface="Arial Unicode MS" pitchFamily="50" charset="-128"/>
                <a:cs typeface="Arial Unicode MS" pitchFamily="50" charset="-128"/>
              </a:rPr>
              <a:t> Cooperation, Hokkaido University)</a:t>
            </a:r>
          </a:p>
          <a:p>
            <a:endParaRPr kumimoji="1" lang="en-US" altLang="ja-JP" sz="2000" dirty="0">
              <a:latin typeface="Arial Unicode MS" pitchFamily="50" charset="-128"/>
              <a:ea typeface="Arial Unicode MS" pitchFamily="50" charset="-128"/>
              <a:cs typeface="Arial Unicode MS" pitchFamily="50" charset="-128"/>
            </a:endParaRPr>
          </a:p>
          <a:p>
            <a:r>
              <a:rPr lang="en-US" altLang="ja-JP" sz="2000" dirty="0" smtClean="0">
                <a:latin typeface="Arial Unicode MS" pitchFamily="50" charset="-128"/>
                <a:ea typeface="Arial Unicode MS" pitchFamily="50" charset="-128"/>
                <a:cs typeface="Arial Unicode MS" pitchFamily="50" charset="-128"/>
              </a:rPr>
              <a:t>Mr. Masashi </a:t>
            </a:r>
            <a:r>
              <a:rPr lang="en-US" altLang="ja-JP" sz="2000" dirty="0" err="1" smtClean="0">
                <a:latin typeface="Arial Unicode MS" pitchFamily="50" charset="-128"/>
                <a:ea typeface="Arial Unicode MS" pitchFamily="50" charset="-128"/>
                <a:cs typeface="Arial Unicode MS" pitchFamily="50" charset="-128"/>
              </a:rPr>
              <a:t>Yoshitake</a:t>
            </a:r>
            <a:r>
              <a:rPr lang="en-US" altLang="ja-JP" sz="2000" dirty="0" smtClean="0">
                <a:latin typeface="Arial Unicode MS" pitchFamily="50" charset="-128"/>
                <a:ea typeface="Arial Unicode MS" pitchFamily="50" charset="-128"/>
                <a:cs typeface="Arial Unicode MS" pitchFamily="50" charset="-128"/>
              </a:rPr>
              <a:t> (Hokkaido University)</a:t>
            </a:r>
          </a:p>
          <a:p>
            <a:endParaRPr kumimoji="1" lang="en-US" altLang="ja-JP" sz="2000" dirty="0">
              <a:latin typeface="Arial Unicode MS" pitchFamily="50" charset="-128"/>
              <a:ea typeface="Arial Unicode MS" pitchFamily="50" charset="-128"/>
              <a:cs typeface="Arial Unicode MS" pitchFamily="50" charset="-128"/>
            </a:endParaRPr>
          </a:p>
          <a:p>
            <a:r>
              <a:rPr lang="en-US" altLang="ja-JP" sz="2000" dirty="0" smtClean="0">
                <a:latin typeface="Arial Unicode MS" pitchFamily="50" charset="-128"/>
                <a:ea typeface="Arial Unicode MS" pitchFamily="50" charset="-128"/>
                <a:cs typeface="Arial Unicode MS" pitchFamily="50" charset="-128"/>
              </a:rPr>
              <a:t>Professor </a:t>
            </a:r>
            <a:r>
              <a:rPr lang="en-US" altLang="ja-JP" sz="2000" dirty="0" err="1" smtClean="0">
                <a:latin typeface="Arial Unicode MS" pitchFamily="50" charset="-128"/>
                <a:ea typeface="Arial Unicode MS" pitchFamily="50" charset="-128"/>
                <a:cs typeface="Arial Unicode MS" pitchFamily="50" charset="-128"/>
              </a:rPr>
              <a:t>Kunio</a:t>
            </a:r>
            <a:r>
              <a:rPr lang="en-US" altLang="ja-JP" sz="2000" dirty="0" smtClean="0">
                <a:latin typeface="Arial Unicode MS" pitchFamily="50" charset="-128"/>
                <a:ea typeface="Arial Unicode MS" pitchFamily="50" charset="-128"/>
                <a:cs typeface="Arial Unicode MS" pitchFamily="50" charset="-128"/>
              </a:rPr>
              <a:t> </a:t>
            </a:r>
            <a:r>
              <a:rPr lang="en-US" altLang="ja-JP" sz="2000" dirty="0" err="1" smtClean="0">
                <a:latin typeface="Arial Unicode MS" pitchFamily="50" charset="-128"/>
                <a:ea typeface="Arial Unicode MS" pitchFamily="50" charset="-128"/>
                <a:cs typeface="Arial Unicode MS" pitchFamily="50" charset="-128"/>
              </a:rPr>
              <a:t>Awaga</a:t>
            </a:r>
            <a:r>
              <a:rPr lang="en-US" altLang="ja-JP" sz="2000" dirty="0" smtClean="0">
                <a:latin typeface="Arial Unicode MS" pitchFamily="50" charset="-128"/>
                <a:ea typeface="Arial Unicode MS" pitchFamily="50" charset="-128"/>
                <a:cs typeface="Arial Unicode MS" pitchFamily="50" charset="-128"/>
              </a:rPr>
              <a:t> (Nagoya University)</a:t>
            </a:r>
          </a:p>
          <a:p>
            <a:r>
              <a:rPr kumimoji="1" lang="en-US" altLang="ja-JP" sz="2000" dirty="0" smtClean="0">
                <a:latin typeface="Arial Unicode MS" pitchFamily="50" charset="-128"/>
                <a:ea typeface="Arial Unicode MS" pitchFamily="50" charset="-128"/>
                <a:cs typeface="Arial Unicode MS" pitchFamily="50" charset="-128"/>
              </a:rPr>
              <a:t>Dr. Hirofumi Yoshikawa (Nagoya University)</a:t>
            </a:r>
          </a:p>
          <a:p>
            <a:endParaRPr lang="en-US" altLang="ja-JP" sz="2000" dirty="0">
              <a:latin typeface="Arial Unicode MS" pitchFamily="50" charset="-128"/>
              <a:ea typeface="Arial Unicode MS" pitchFamily="50" charset="-128"/>
              <a:cs typeface="Arial Unicode MS" pitchFamily="50" charset="-128"/>
            </a:endParaRPr>
          </a:p>
          <a:p>
            <a:r>
              <a:rPr kumimoji="1" lang="en-US" altLang="ja-JP" sz="2000" dirty="0" smtClean="0">
                <a:latin typeface="Arial Unicode MS" pitchFamily="50" charset="-128"/>
                <a:ea typeface="Arial Unicode MS" pitchFamily="50" charset="-128"/>
                <a:cs typeface="Arial Unicode MS" pitchFamily="50" charset="-128"/>
              </a:rPr>
              <a:t>Professor Jun </a:t>
            </a:r>
            <a:r>
              <a:rPr kumimoji="1" lang="en-US" altLang="ja-JP" sz="2000" dirty="0" err="1" smtClean="0">
                <a:latin typeface="Arial Unicode MS" pitchFamily="50" charset="-128"/>
                <a:ea typeface="Arial Unicode MS" pitchFamily="50" charset="-128"/>
                <a:cs typeface="Arial Unicode MS" pitchFamily="50" charset="-128"/>
              </a:rPr>
              <a:t>Kawamata</a:t>
            </a:r>
            <a:r>
              <a:rPr kumimoji="1" lang="en-US" altLang="ja-JP" sz="2000" dirty="0" smtClean="0">
                <a:latin typeface="Arial Unicode MS" pitchFamily="50" charset="-128"/>
                <a:ea typeface="Arial Unicode MS" pitchFamily="50" charset="-128"/>
                <a:cs typeface="Arial Unicode MS" pitchFamily="50" charset="-128"/>
              </a:rPr>
              <a:t> (Yamaguchi University)</a:t>
            </a:r>
          </a:p>
          <a:p>
            <a:r>
              <a:rPr lang="en-US" altLang="ja-JP" sz="2000" dirty="0" smtClean="0">
                <a:latin typeface="Arial Unicode MS" pitchFamily="50" charset="-128"/>
                <a:ea typeface="Arial Unicode MS" pitchFamily="50" charset="-128"/>
                <a:cs typeface="Arial Unicode MS" pitchFamily="50" charset="-128"/>
              </a:rPr>
              <a:t>Professor </a:t>
            </a:r>
            <a:r>
              <a:rPr lang="en-US" altLang="ja-JP" sz="2000" dirty="0" err="1" smtClean="0">
                <a:latin typeface="Arial Unicode MS" pitchFamily="50" charset="-128"/>
                <a:ea typeface="Arial Unicode MS" pitchFamily="50" charset="-128"/>
                <a:cs typeface="Arial Unicode MS" pitchFamily="50" charset="-128"/>
              </a:rPr>
              <a:t>Sadafumi</a:t>
            </a:r>
            <a:r>
              <a:rPr lang="en-US" altLang="ja-JP" sz="2000" dirty="0" smtClean="0">
                <a:latin typeface="Arial Unicode MS" pitchFamily="50" charset="-128"/>
                <a:ea typeface="Arial Unicode MS" pitchFamily="50" charset="-128"/>
                <a:cs typeface="Arial Unicode MS" pitchFamily="50" charset="-128"/>
              </a:rPr>
              <a:t> Nishihara (Hiroshima University)</a:t>
            </a:r>
          </a:p>
          <a:p>
            <a:r>
              <a:rPr kumimoji="1" lang="en-US" altLang="ja-JP" sz="2000" dirty="0" smtClean="0">
                <a:latin typeface="Arial Unicode MS" pitchFamily="50" charset="-128"/>
                <a:ea typeface="Arial Unicode MS" pitchFamily="50" charset="-128"/>
                <a:cs typeface="Arial Unicode MS" pitchFamily="50" charset="-128"/>
              </a:rPr>
              <a:t>Dr. Yasutaka Suzuki  (Yamaguchi University)</a:t>
            </a:r>
          </a:p>
          <a:p>
            <a:r>
              <a:rPr lang="en-US" altLang="ja-JP" sz="2000" dirty="0" smtClean="0">
                <a:latin typeface="Arial Unicode MS" pitchFamily="50" charset="-128"/>
                <a:ea typeface="Arial Unicode MS" pitchFamily="50" charset="-128"/>
                <a:cs typeface="Arial Unicode MS" pitchFamily="50" charset="-128"/>
              </a:rPr>
              <a:t>Dr. Ryo </a:t>
            </a:r>
            <a:r>
              <a:rPr lang="en-US" altLang="ja-JP" sz="2000" dirty="0" err="1" smtClean="0">
                <a:latin typeface="Arial Unicode MS" pitchFamily="50" charset="-128"/>
                <a:ea typeface="Arial Unicode MS" pitchFamily="50" charset="-128"/>
                <a:cs typeface="Arial Unicode MS" pitchFamily="50" charset="-128"/>
              </a:rPr>
              <a:t>Tsunashima</a:t>
            </a:r>
            <a:r>
              <a:rPr lang="en-US" altLang="ja-JP" sz="2000" dirty="0" smtClean="0">
                <a:latin typeface="Arial Unicode MS" pitchFamily="50" charset="-128"/>
                <a:ea typeface="Arial Unicode MS" pitchFamily="50" charset="-128"/>
                <a:cs typeface="Arial Unicode MS" pitchFamily="50" charset="-128"/>
              </a:rPr>
              <a:t> (Yamaguchi University)</a:t>
            </a:r>
            <a:endParaRPr kumimoji="1" lang="ja-JP" altLang="en-US" sz="2000" dirty="0">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241452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62169"/>
            <a:ext cx="9144000" cy="646331"/>
          </a:xfrm>
          <a:prstGeom prst="rect">
            <a:avLst/>
          </a:prstGeom>
          <a:noFill/>
          <a:ln w="9525">
            <a:noFill/>
            <a:miter lim="800000"/>
            <a:headEnd/>
            <a:tailEnd/>
          </a:ln>
          <a:effectLst/>
        </p:spPr>
        <p:txBody>
          <a:bodyPr wrap="square">
            <a:spAutoFit/>
          </a:bodyPr>
          <a:lstStyle/>
          <a:p>
            <a:r>
              <a:rPr lang="en-US" altLang="ja-JP" b="1" dirty="0" smtClean="0">
                <a:latin typeface="Arial Unicode MS" pitchFamily="50" charset="-128"/>
                <a:ea typeface="Arial Unicode MS" pitchFamily="50" charset="-128"/>
                <a:cs typeface="Arial Unicode MS" pitchFamily="50" charset="-128"/>
              </a:rPr>
              <a:t>Crystal structure of </a:t>
            </a:r>
            <a:r>
              <a:rPr lang="en-US" altLang="ja-JP" b="1" dirty="0">
                <a:solidFill>
                  <a:prstClr val="black"/>
                </a:solidFill>
                <a:latin typeface="Arial Unicode MS" pitchFamily="50" charset="-128"/>
                <a:ea typeface="Arial Unicode MS" pitchFamily="50" charset="-128"/>
                <a:cs typeface="Arial Unicode MS" pitchFamily="50" charset="-128"/>
              </a:rPr>
              <a:t>(3-fluoro-4-methoxy-anilinium)([18]crown-6) [</a:t>
            </a:r>
            <a:r>
              <a:rPr lang="en-US" altLang="ja-JP" b="1" dirty="0" err="1">
                <a:solidFill>
                  <a:prstClr val="black"/>
                </a:solidFill>
                <a:latin typeface="Arial Unicode MS" pitchFamily="50" charset="-128"/>
                <a:ea typeface="Arial Unicode MS" pitchFamily="50" charset="-128"/>
                <a:cs typeface="Arial Unicode MS" pitchFamily="50" charset="-128"/>
              </a:rPr>
              <a:t>Mn</a:t>
            </a:r>
            <a:r>
              <a:rPr lang="en-US" altLang="ja-JP" b="1" baseline="30000" dirty="0" err="1">
                <a:solidFill>
                  <a:prstClr val="black"/>
                </a:solidFill>
                <a:latin typeface="Arial Unicode MS" pitchFamily="50" charset="-128"/>
                <a:ea typeface="Arial Unicode MS" pitchFamily="50" charset="-128"/>
                <a:cs typeface="Arial Unicode MS" pitchFamily="50" charset="-128"/>
              </a:rPr>
              <a:t>II</a:t>
            </a:r>
            <a:r>
              <a:rPr lang="en-US" altLang="ja-JP" b="1" dirty="0" err="1">
                <a:solidFill>
                  <a:prstClr val="black"/>
                </a:solidFill>
                <a:latin typeface="Arial Unicode MS" pitchFamily="50" charset="-128"/>
                <a:ea typeface="Arial Unicode MS" pitchFamily="50" charset="-128"/>
                <a:cs typeface="Arial Unicode MS" pitchFamily="50" charset="-128"/>
              </a:rPr>
              <a:t>Cr</a:t>
            </a:r>
            <a:r>
              <a:rPr lang="en-US" altLang="ja-JP"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b="1" dirty="0">
                <a:solidFill>
                  <a:prstClr val="black"/>
                </a:solidFill>
                <a:latin typeface="Arial Unicode MS" pitchFamily="50" charset="-128"/>
                <a:ea typeface="Arial Unicode MS" pitchFamily="50" charset="-128"/>
                <a:cs typeface="Arial Unicode MS" pitchFamily="50" charset="-128"/>
              </a:rPr>
              <a:t>(oxalate)</a:t>
            </a:r>
            <a:r>
              <a:rPr lang="en-US" altLang="ja-JP" b="1" baseline="-25000" dirty="0">
                <a:solidFill>
                  <a:prstClr val="black"/>
                </a:solidFill>
                <a:latin typeface="Arial Unicode MS" pitchFamily="50" charset="-128"/>
                <a:ea typeface="Arial Unicode MS" pitchFamily="50" charset="-128"/>
                <a:cs typeface="Arial Unicode MS" pitchFamily="50" charset="-128"/>
              </a:rPr>
              <a:t>3</a:t>
            </a:r>
            <a:r>
              <a:rPr lang="en-US" altLang="ja-JP" b="1" dirty="0">
                <a:solidFill>
                  <a:prstClr val="black"/>
                </a:solidFill>
                <a:latin typeface="Arial Unicode MS" pitchFamily="50" charset="-128"/>
                <a:ea typeface="Arial Unicode MS" pitchFamily="50" charset="-128"/>
                <a:cs typeface="Arial Unicode MS" pitchFamily="50" charset="-128"/>
              </a:rPr>
              <a:t>]</a:t>
            </a:r>
            <a:r>
              <a:rPr lang="en-US" altLang="ja-JP" b="1" baseline="30000" dirty="0">
                <a:solidFill>
                  <a:prstClr val="black"/>
                </a:solidFill>
                <a:latin typeface="Arial Unicode MS" pitchFamily="50" charset="-128"/>
                <a:ea typeface="Arial Unicode MS" pitchFamily="50" charset="-128"/>
                <a:cs typeface="Arial Unicode MS" pitchFamily="50" charset="-128"/>
              </a:rPr>
              <a:t>-</a:t>
            </a:r>
            <a:r>
              <a:rPr lang="en-US" altLang="ja-JP" b="1" dirty="0">
                <a:latin typeface="Arial Unicode MS" pitchFamily="50" charset="-128"/>
                <a:ea typeface="Arial Unicode MS" pitchFamily="50" charset="-128"/>
                <a:cs typeface="Arial Unicode MS" pitchFamily="50" charset="-128"/>
              </a:rPr>
              <a:t> (CH</a:t>
            </a:r>
            <a:r>
              <a:rPr lang="en-US" altLang="ja-JP" b="1" baseline="-25000" dirty="0">
                <a:latin typeface="Arial Unicode MS" pitchFamily="50" charset="-128"/>
                <a:ea typeface="Arial Unicode MS" pitchFamily="50" charset="-128"/>
                <a:cs typeface="Arial Unicode MS" pitchFamily="50" charset="-128"/>
              </a:rPr>
              <a:t>3</a:t>
            </a:r>
            <a:r>
              <a:rPr lang="en-US" altLang="ja-JP" b="1" dirty="0">
                <a:latin typeface="Arial Unicode MS" pitchFamily="50" charset="-128"/>
                <a:ea typeface="Arial Unicode MS" pitchFamily="50" charset="-128"/>
                <a:cs typeface="Arial Unicode MS" pitchFamily="50" charset="-128"/>
              </a:rPr>
              <a:t>OH)</a:t>
            </a:r>
            <a:r>
              <a:rPr lang="en-US" altLang="ja-JP" b="1" baseline="-25000" dirty="0">
                <a:latin typeface="Arial Unicode MS" pitchFamily="50" charset="-128"/>
                <a:ea typeface="Arial Unicode MS" pitchFamily="50" charset="-128"/>
                <a:cs typeface="Arial Unicode MS" pitchFamily="50" charset="-128"/>
              </a:rPr>
              <a:t>2</a:t>
            </a:r>
            <a:r>
              <a:rPr lang="en-US" altLang="ja-JP" b="1" dirty="0">
                <a:latin typeface="Arial Unicode MS" pitchFamily="50" charset="-128"/>
                <a:ea typeface="Arial Unicode MS" pitchFamily="50" charset="-128"/>
                <a:cs typeface="Arial Unicode MS" pitchFamily="50" charset="-128"/>
              </a:rPr>
              <a:t> (1)</a:t>
            </a:r>
          </a:p>
        </p:txBody>
      </p:sp>
      <p:sp>
        <p:nvSpPr>
          <p:cNvPr id="12385" name="Text Box 97"/>
          <p:cNvSpPr txBox="1">
            <a:spLocks noChangeArrowheads="1"/>
          </p:cNvSpPr>
          <p:nvPr/>
        </p:nvSpPr>
        <p:spPr bwMode="auto">
          <a:xfrm>
            <a:off x="4644009" y="4077072"/>
            <a:ext cx="3888431" cy="1477328"/>
          </a:xfrm>
          <a:prstGeom prst="rect">
            <a:avLst/>
          </a:prstGeom>
          <a:noFill/>
          <a:ln w="25400">
            <a:solidFill>
              <a:schemeClr val="accent1"/>
            </a:solidFill>
            <a:prstDash val="dash"/>
            <a:miter lim="800000"/>
            <a:headEnd/>
            <a:tailEnd/>
          </a:ln>
          <a:effectLst/>
        </p:spPr>
        <p:txBody>
          <a:bodyPr wrap="square">
            <a:spAutoFit/>
          </a:bodyPr>
          <a:lstStyle/>
          <a:p>
            <a:r>
              <a:rPr lang="en-US" altLang="ja-JP" dirty="0" smtClean="0">
                <a:latin typeface="Arial Unicode MS" pitchFamily="50" charset="-128"/>
                <a:ea typeface="Arial Unicode MS" pitchFamily="50" charset="-128"/>
                <a:cs typeface="Arial Unicode MS" pitchFamily="50" charset="-128"/>
              </a:rPr>
              <a:t>Crystal data of </a:t>
            </a:r>
            <a:r>
              <a:rPr lang="en-US" altLang="ja-JP" b="1" dirty="0">
                <a:latin typeface="Arial Unicode MS" pitchFamily="50" charset="-128"/>
                <a:ea typeface="Arial Unicode MS" pitchFamily="50" charset="-128"/>
                <a:cs typeface="Arial Unicode MS" pitchFamily="50" charset="-128"/>
              </a:rPr>
              <a:t>1</a:t>
            </a:r>
            <a:endParaRPr lang="en-US" altLang="ja-JP" b="1" dirty="0" smtClean="0">
              <a:latin typeface="Arial Unicode MS" pitchFamily="50" charset="-128"/>
              <a:ea typeface="Arial Unicode MS" pitchFamily="50" charset="-128"/>
              <a:cs typeface="Arial Unicode MS" pitchFamily="50" charset="-128"/>
            </a:endParaRPr>
          </a:p>
          <a:p>
            <a:r>
              <a:rPr lang="en-US" altLang="ja-JP" dirty="0" smtClean="0">
                <a:latin typeface="Arial Unicode MS" pitchFamily="50" charset="-128"/>
                <a:ea typeface="Arial Unicode MS" pitchFamily="50" charset="-128"/>
                <a:cs typeface="Arial Unicode MS" pitchFamily="50" charset="-128"/>
              </a:rPr>
              <a:t>Monoclinic</a:t>
            </a:r>
            <a:r>
              <a:rPr lang="en-US" altLang="ja-JP" dirty="0">
                <a:latin typeface="Arial Unicode MS" pitchFamily="50" charset="-128"/>
                <a:ea typeface="Arial Unicode MS" pitchFamily="50" charset="-128"/>
                <a:cs typeface="Arial Unicode MS" pitchFamily="50" charset="-128"/>
              </a:rPr>
              <a:t>; </a:t>
            </a:r>
            <a:r>
              <a:rPr lang="en-US" altLang="ja-JP" dirty="0">
                <a:solidFill>
                  <a:srgbClr val="FF0000"/>
                </a:solidFill>
                <a:latin typeface="Arial Unicode MS" pitchFamily="50" charset="-128"/>
                <a:ea typeface="Arial Unicode MS" pitchFamily="50" charset="-128"/>
                <a:cs typeface="Arial Unicode MS" pitchFamily="50" charset="-128"/>
              </a:rPr>
              <a:t>Space group, </a:t>
            </a:r>
            <a:r>
              <a:rPr lang="en-US" altLang="ja-JP" i="1" dirty="0">
                <a:solidFill>
                  <a:srgbClr val="FF0000"/>
                </a:solidFill>
                <a:latin typeface="Arial Unicode MS" pitchFamily="50" charset="-128"/>
                <a:ea typeface="Arial Unicode MS" pitchFamily="50" charset="-128"/>
                <a:cs typeface="Arial Unicode MS" pitchFamily="50" charset="-128"/>
              </a:rPr>
              <a:t>C</a:t>
            </a:r>
            <a:r>
              <a:rPr lang="en-US" altLang="ja-JP" i="1" baseline="-25000" dirty="0">
                <a:solidFill>
                  <a:srgbClr val="FF0000"/>
                </a:solidFill>
                <a:latin typeface="Arial Unicode MS" pitchFamily="50" charset="-128"/>
                <a:ea typeface="Arial Unicode MS" pitchFamily="50" charset="-128"/>
                <a:cs typeface="Arial Unicode MS" pitchFamily="50" charset="-128"/>
              </a:rPr>
              <a:t>c</a:t>
            </a:r>
            <a:r>
              <a:rPr lang="en-US" altLang="ja-JP" dirty="0">
                <a:latin typeface="Arial Unicode MS" pitchFamily="50" charset="-128"/>
                <a:ea typeface="Arial Unicode MS" pitchFamily="50" charset="-128"/>
                <a:cs typeface="Arial Unicode MS" pitchFamily="50" charset="-128"/>
              </a:rPr>
              <a:t>; </a:t>
            </a:r>
            <a:r>
              <a:rPr lang="en-US" altLang="ja-JP" i="1" dirty="0">
                <a:latin typeface="Arial Unicode MS" pitchFamily="50" charset="-128"/>
                <a:ea typeface="Arial Unicode MS" pitchFamily="50" charset="-128"/>
                <a:cs typeface="Arial Unicode MS" pitchFamily="50" charset="-128"/>
              </a:rPr>
              <a:t>a</a:t>
            </a:r>
            <a:r>
              <a:rPr lang="en-US" altLang="ja-JP" dirty="0">
                <a:latin typeface="Arial Unicode MS" pitchFamily="50" charset="-128"/>
                <a:ea typeface="Arial Unicode MS" pitchFamily="50" charset="-128"/>
                <a:cs typeface="Arial Unicode MS" pitchFamily="50" charset="-128"/>
              </a:rPr>
              <a:t> =  16.1878(10) Å; </a:t>
            </a:r>
            <a:r>
              <a:rPr lang="en-US" altLang="ja-JP" i="1" dirty="0">
                <a:latin typeface="Arial Unicode MS" pitchFamily="50" charset="-128"/>
                <a:ea typeface="Arial Unicode MS" pitchFamily="50" charset="-128"/>
                <a:cs typeface="Arial Unicode MS" pitchFamily="50" charset="-128"/>
              </a:rPr>
              <a:t>b</a:t>
            </a:r>
            <a:r>
              <a:rPr lang="en-US" altLang="ja-JP" dirty="0">
                <a:latin typeface="Arial Unicode MS" pitchFamily="50" charset="-128"/>
                <a:ea typeface="Arial Unicode MS" pitchFamily="50" charset="-128"/>
                <a:cs typeface="Arial Unicode MS" pitchFamily="50" charset="-128"/>
              </a:rPr>
              <a:t> = 9.4716(5) Å; </a:t>
            </a:r>
            <a:r>
              <a:rPr lang="en-US" altLang="ja-JP" i="1" dirty="0">
                <a:latin typeface="Arial Unicode MS" pitchFamily="50" charset="-128"/>
                <a:ea typeface="Arial Unicode MS" pitchFamily="50" charset="-128"/>
                <a:cs typeface="Arial Unicode MS" pitchFamily="50" charset="-128"/>
              </a:rPr>
              <a:t>c</a:t>
            </a:r>
            <a:r>
              <a:rPr lang="en-US" altLang="ja-JP" dirty="0">
                <a:latin typeface="Arial Unicode MS" pitchFamily="50" charset="-128"/>
                <a:ea typeface="Arial Unicode MS" pitchFamily="50" charset="-128"/>
                <a:cs typeface="Arial Unicode MS" pitchFamily="50" charset="-128"/>
              </a:rPr>
              <a:t> = 22.6967(13) Å; </a:t>
            </a:r>
            <a:r>
              <a:rPr lang="en-US" altLang="ja-JP" i="1" dirty="0">
                <a:latin typeface="Arial Unicode MS" pitchFamily="50" charset="-128"/>
                <a:ea typeface="Arial Unicode MS" pitchFamily="50" charset="-128"/>
                <a:cs typeface="Arial Unicode MS" pitchFamily="50" charset="-128"/>
              </a:rPr>
              <a:t>b</a:t>
            </a:r>
            <a:r>
              <a:rPr lang="en-US" altLang="ja-JP" dirty="0">
                <a:latin typeface="Arial Unicode MS" pitchFamily="50" charset="-128"/>
                <a:ea typeface="Arial Unicode MS" pitchFamily="50" charset="-128"/>
                <a:cs typeface="Arial Unicode MS" pitchFamily="50" charset="-128"/>
              </a:rPr>
              <a:t> = 97.847(2)°; </a:t>
            </a:r>
            <a:r>
              <a:rPr lang="en-US" altLang="ja-JP" i="1" dirty="0">
                <a:latin typeface="Arial Unicode MS" pitchFamily="50" charset="-128"/>
                <a:ea typeface="Arial Unicode MS" pitchFamily="50" charset="-128"/>
                <a:cs typeface="Arial Unicode MS" pitchFamily="50" charset="-128"/>
              </a:rPr>
              <a:t>V</a:t>
            </a:r>
            <a:r>
              <a:rPr lang="en-US" altLang="ja-JP" dirty="0">
                <a:latin typeface="Arial Unicode MS" pitchFamily="50" charset="-128"/>
                <a:ea typeface="Arial Unicode MS" pitchFamily="50" charset="-128"/>
                <a:cs typeface="Arial Unicode MS" pitchFamily="50" charset="-128"/>
              </a:rPr>
              <a:t> = 3447.4(3) Å</a:t>
            </a:r>
            <a:r>
              <a:rPr lang="en-US" altLang="ja-JP" baseline="30000" dirty="0">
                <a:latin typeface="Arial Unicode MS" pitchFamily="50" charset="-128"/>
                <a:ea typeface="Arial Unicode MS" pitchFamily="50" charset="-128"/>
                <a:cs typeface="Arial Unicode MS" pitchFamily="50" charset="-128"/>
              </a:rPr>
              <a:t>3</a:t>
            </a:r>
            <a:r>
              <a:rPr lang="en-US" altLang="ja-JP" dirty="0">
                <a:latin typeface="Arial Unicode MS" pitchFamily="50" charset="-128"/>
                <a:ea typeface="Arial Unicode MS" pitchFamily="50" charset="-128"/>
                <a:cs typeface="Arial Unicode MS" pitchFamily="50" charset="-128"/>
              </a:rPr>
              <a:t>; </a:t>
            </a:r>
            <a:r>
              <a:rPr lang="en-US" altLang="ja-JP" i="1" dirty="0">
                <a:latin typeface="Arial Unicode MS" pitchFamily="50" charset="-128"/>
                <a:ea typeface="Arial Unicode MS" pitchFamily="50" charset="-128"/>
                <a:cs typeface="Arial Unicode MS" pitchFamily="50" charset="-128"/>
              </a:rPr>
              <a:t>Z</a:t>
            </a:r>
            <a:r>
              <a:rPr lang="en-US" altLang="ja-JP" dirty="0">
                <a:latin typeface="Arial Unicode MS" pitchFamily="50" charset="-128"/>
                <a:ea typeface="Arial Unicode MS" pitchFamily="50" charset="-128"/>
                <a:cs typeface="Arial Unicode MS" pitchFamily="50" charset="-128"/>
              </a:rPr>
              <a:t> = </a:t>
            </a:r>
            <a:r>
              <a:rPr lang="en-US" altLang="ja-JP" dirty="0" smtClean="0">
                <a:latin typeface="Arial Unicode MS" pitchFamily="50" charset="-128"/>
                <a:ea typeface="Arial Unicode MS" pitchFamily="50" charset="-128"/>
                <a:cs typeface="Arial Unicode MS" pitchFamily="50" charset="-128"/>
              </a:rPr>
              <a:t>4.</a:t>
            </a:r>
            <a:endParaRPr lang="en-US" altLang="ja-JP" dirty="0">
              <a:latin typeface="Arial Unicode MS" pitchFamily="50" charset="-128"/>
              <a:ea typeface="Arial Unicode MS" pitchFamily="50" charset="-128"/>
              <a:cs typeface="Arial Unicode MS" pitchFamily="50" charset="-128"/>
            </a:endParaRPr>
          </a:p>
        </p:txBody>
      </p:sp>
      <p:sp>
        <p:nvSpPr>
          <p:cNvPr id="27" name="テキスト ボックス 26"/>
          <p:cNvSpPr txBox="1"/>
          <p:nvPr/>
        </p:nvSpPr>
        <p:spPr>
          <a:xfrm>
            <a:off x="4427984" y="3140968"/>
            <a:ext cx="4716016" cy="923330"/>
          </a:xfrm>
          <a:prstGeom prst="rect">
            <a:avLst/>
          </a:prstGeom>
          <a:noFill/>
        </p:spPr>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The two dimensional honeycomb structure</a:t>
            </a:r>
            <a:endParaRPr lang="en-US" altLang="ja-JP" dirty="0">
              <a:latin typeface="Arial Unicode MS" pitchFamily="50" charset="-128"/>
              <a:ea typeface="Arial Unicode MS" pitchFamily="50" charset="-128"/>
              <a:cs typeface="Arial Unicode MS" pitchFamily="50" charset="-128"/>
            </a:endParaRPr>
          </a:p>
          <a:p>
            <a:r>
              <a:rPr kumimoji="1" lang="en-US" altLang="ja-JP" dirty="0" smtClean="0">
                <a:latin typeface="Arial Unicode MS" pitchFamily="50" charset="-128"/>
                <a:ea typeface="Arial Unicode MS" pitchFamily="50" charset="-128"/>
                <a:cs typeface="Arial Unicode MS" pitchFamily="50" charset="-128"/>
              </a:rPr>
              <a:t>Diameter of the ring </a:t>
            </a:r>
            <a:r>
              <a:rPr lang="en-US" altLang="ja-JP" dirty="0" smtClean="0">
                <a:solidFill>
                  <a:srgbClr val="FF0000"/>
                </a:solidFill>
                <a:latin typeface="Arial Unicode MS" pitchFamily="50" charset="-128"/>
                <a:ea typeface="Arial Unicode MS" pitchFamily="50" charset="-128"/>
                <a:cs typeface="Arial Unicode MS" pitchFamily="50" charset="-128"/>
              </a:rPr>
              <a:t>ca. 10 Å</a:t>
            </a:r>
          </a:p>
          <a:p>
            <a:r>
              <a:rPr kumimoji="1" lang="en-US" altLang="ja-JP" dirty="0" smtClean="0">
                <a:latin typeface="Arial Unicode MS" pitchFamily="50" charset="-128"/>
                <a:ea typeface="Arial Unicode MS" pitchFamily="50" charset="-128"/>
                <a:cs typeface="Arial Unicode MS" pitchFamily="50" charset="-128"/>
              </a:rPr>
              <a:t>Distance between the layers </a:t>
            </a:r>
            <a:r>
              <a:rPr lang="en-US" altLang="ja-JP" dirty="0" smtClean="0">
                <a:solidFill>
                  <a:srgbClr val="FF0000"/>
                </a:solidFill>
                <a:latin typeface="Arial Unicode MS" pitchFamily="50" charset="-128"/>
                <a:ea typeface="Arial Unicode MS" pitchFamily="50" charset="-128"/>
                <a:cs typeface="Arial Unicode MS" pitchFamily="50" charset="-128"/>
              </a:rPr>
              <a:t>ca. 13 Å</a:t>
            </a:r>
            <a:endParaRPr lang="en-US" altLang="ja-JP" dirty="0">
              <a:solidFill>
                <a:srgbClr val="FF0000"/>
              </a:solidFill>
              <a:latin typeface="Arial Unicode MS" pitchFamily="50" charset="-128"/>
              <a:ea typeface="Arial Unicode MS" pitchFamily="50" charset="-128"/>
              <a:cs typeface="Arial Unicode MS" pitchFamily="50" charset="-128"/>
            </a:endParaRPr>
          </a:p>
        </p:txBody>
      </p:sp>
      <p:sp>
        <p:nvSpPr>
          <p:cNvPr id="48" name="テキスト ボックス 47"/>
          <p:cNvSpPr txBox="1"/>
          <p:nvPr/>
        </p:nvSpPr>
        <p:spPr>
          <a:xfrm>
            <a:off x="4572000" y="2564904"/>
            <a:ext cx="4176463" cy="584775"/>
          </a:xfrm>
          <a:prstGeom prst="rect">
            <a:avLst/>
          </a:prstGeom>
          <a:noFill/>
        </p:spPr>
        <p:txBody>
          <a:bodyPr wrap="square" rtlCol="0">
            <a:spAutoFit/>
          </a:bodyPr>
          <a:lstStyle/>
          <a:p>
            <a:r>
              <a:rPr lang="en-US" altLang="ja-JP" sz="1600" dirty="0" smtClean="0">
                <a:latin typeface="Arial Unicode MS" pitchFamily="50" charset="-128"/>
                <a:ea typeface="Arial Unicode MS" pitchFamily="50" charset="-128"/>
                <a:cs typeface="Arial Unicode MS" pitchFamily="50" charset="-128"/>
              </a:rPr>
              <a:t>Hydrogen bonds between N and O atoms</a:t>
            </a:r>
            <a:endParaRPr lang="en-US" altLang="ja-JP" sz="1600" dirty="0">
              <a:latin typeface="Arial Unicode MS" pitchFamily="50" charset="-128"/>
              <a:ea typeface="Arial Unicode MS" pitchFamily="50" charset="-128"/>
              <a:cs typeface="Arial Unicode MS" pitchFamily="50" charset="-128"/>
            </a:endParaRPr>
          </a:p>
          <a:p>
            <a:r>
              <a:rPr lang="en-US" altLang="ja-JP" sz="1600" dirty="0" smtClean="0">
                <a:solidFill>
                  <a:srgbClr val="FF0000"/>
                </a:solidFill>
                <a:latin typeface="Arial Unicode MS" pitchFamily="50" charset="-128"/>
                <a:ea typeface="Arial Unicode MS" pitchFamily="50" charset="-128"/>
                <a:cs typeface="Arial Unicode MS" pitchFamily="50" charset="-128"/>
              </a:rPr>
              <a:t>Formation of the </a:t>
            </a:r>
            <a:r>
              <a:rPr lang="en-US" altLang="ja-JP" sz="1600" dirty="0" err="1" smtClean="0">
                <a:solidFill>
                  <a:srgbClr val="FF0000"/>
                </a:solidFill>
                <a:latin typeface="Arial Unicode MS" pitchFamily="50" charset="-128"/>
                <a:ea typeface="Arial Unicode MS" pitchFamily="50" charset="-128"/>
                <a:cs typeface="Arial Unicode MS" pitchFamily="50" charset="-128"/>
              </a:rPr>
              <a:t>supramolecular</a:t>
            </a:r>
            <a:r>
              <a:rPr lang="en-US" altLang="ja-JP" sz="1600" dirty="0" smtClean="0">
                <a:solidFill>
                  <a:srgbClr val="FF0000"/>
                </a:solidFill>
                <a:latin typeface="Arial Unicode MS" pitchFamily="50" charset="-128"/>
                <a:ea typeface="Arial Unicode MS" pitchFamily="50" charset="-128"/>
                <a:cs typeface="Arial Unicode MS" pitchFamily="50" charset="-128"/>
              </a:rPr>
              <a:t> </a:t>
            </a:r>
            <a:r>
              <a:rPr lang="en-US" altLang="ja-JP" sz="1600" dirty="0" err="1" smtClean="0">
                <a:solidFill>
                  <a:srgbClr val="FF0000"/>
                </a:solidFill>
                <a:latin typeface="Arial Unicode MS" pitchFamily="50" charset="-128"/>
                <a:ea typeface="Arial Unicode MS" pitchFamily="50" charset="-128"/>
                <a:cs typeface="Arial Unicode MS" pitchFamily="50" charset="-128"/>
              </a:rPr>
              <a:t>cation</a:t>
            </a:r>
            <a:endParaRPr lang="en-US" altLang="ja-JP" sz="1600" dirty="0">
              <a:solidFill>
                <a:srgbClr val="FF0000"/>
              </a:solidFill>
              <a:latin typeface="Arial Unicode MS" pitchFamily="50" charset="-128"/>
              <a:ea typeface="Arial Unicode MS" pitchFamily="50" charset="-128"/>
              <a:cs typeface="Arial Unicode MS" pitchFamily="50" charset="-128"/>
            </a:endParaRPr>
          </a:p>
        </p:txBody>
      </p:sp>
      <p:pic>
        <p:nvPicPr>
          <p:cNvPr id="2" name="図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5114" y="653622"/>
            <a:ext cx="4022870" cy="6015738"/>
          </a:xfrm>
          <a:prstGeom prst="rect">
            <a:avLst/>
          </a:prstGeom>
        </p:spPr>
      </p:pic>
      <p:pic>
        <p:nvPicPr>
          <p:cNvPr id="3" name="図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62978" y="673240"/>
            <a:ext cx="1655064" cy="1819656"/>
          </a:xfrm>
          <a:prstGeom prst="rect">
            <a:avLst/>
          </a:prstGeom>
        </p:spPr>
      </p:pic>
      <p:sp>
        <p:nvSpPr>
          <p:cNvPr id="4" name="正方形/長方形 3"/>
          <p:cNvSpPr/>
          <p:nvPr/>
        </p:nvSpPr>
        <p:spPr>
          <a:xfrm>
            <a:off x="6235239" y="622429"/>
            <a:ext cx="2736304" cy="646331"/>
          </a:xfrm>
          <a:prstGeom prst="rect">
            <a:avLst/>
          </a:prstGeom>
        </p:spPr>
        <p:txBody>
          <a:bodyPr wrap="square">
            <a:spAutoFit/>
          </a:bodyPr>
          <a:lstStyle/>
          <a:p>
            <a:r>
              <a:rPr lang="en-US" altLang="ja-JP" dirty="0">
                <a:latin typeface="Arial Unicode MS" pitchFamily="50" charset="-128"/>
                <a:ea typeface="Arial Unicode MS" pitchFamily="50" charset="-128"/>
                <a:cs typeface="Arial Unicode MS" pitchFamily="50" charset="-128"/>
              </a:rPr>
              <a:t>S</a:t>
            </a:r>
            <a:r>
              <a:rPr lang="en-US" altLang="ja-JP" dirty="0" smtClean="0">
                <a:latin typeface="Arial Unicode MS" pitchFamily="50" charset="-128"/>
                <a:ea typeface="Arial Unicode MS" pitchFamily="50" charset="-128"/>
                <a:cs typeface="Arial Unicode MS" pitchFamily="50" charset="-128"/>
              </a:rPr>
              <a:t>hortest </a:t>
            </a:r>
            <a:r>
              <a:rPr lang="en-US" altLang="ja-JP" dirty="0">
                <a:latin typeface="Arial Unicode MS" pitchFamily="50" charset="-128"/>
                <a:ea typeface="Arial Unicode MS" pitchFamily="50" charset="-128"/>
                <a:cs typeface="Arial Unicode MS" pitchFamily="50" charset="-128"/>
              </a:rPr>
              <a:t>N···O distance of 2.810 Å</a:t>
            </a:r>
            <a:endParaRPr lang="ja-JP" altLang="en-US" dirty="0">
              <a:latin typeface="Arial Unicode MS" pitchFamily="50" charset="-128"/>
              <a:ea typeface="Arial Unicode MS" pitchFamily="50" charset="-128"/>
              <a:cs typeface="Arial Unicode MS" pitchFamily="50" charset="-128"/>
            </a:endParaRPr>
          </a:p>
        </p:txBody>
      </p:sp>
      <p:sp>
        <p:nvSpPr>
          <p:cNvPr id="5" name="正方形/長方形 4"/>
          <p:cNvSpPr/>
          <p:nvPr/>
        </p:nvSpPr>
        <p:spPr>
          <a:xfrm>
            <a:off x="6235239" y="1268760"/>
            <a:ext cx="2646040" cy="1200329"/>
          </a:xfrm>
          <a:prstGeom prst="rect">
            <a:avLst/>
          </a:prstGeom>
        </p:spPr>
        <p:txBody>
          <a:bodyPr wrap="square">
            <a:spAutoFit/>
          </a:bodyPr>
          <a:lstStyle/>
          <a:p>
            <a:r>
              <a:rPr lang="en-US" altLang="ja-JP" dirty="0">
                <a:latin typeface="Arial Unicode MS" pitchFamily="50" charset="-128"/>
                <a:ea typeface="Arial Unicode MS" pitchFamily="50" charset="-128"/>
                <a:cs typeface="Arial Unicode MS" pitchFamily="50" charset="-128"/>
              </a:rPr>
              <a:t>A</a:t>
            </a:r>
            <a:r>
              <a:rPr lang="en-US" altLang="ja-JP" dirty="0" smtClean="0">
                <a:latin typeface="Arial Unicode MS" pitchFamily="50" charset="-128"/>
                <a:ea typeface="Arial Unicode MS" pitchFamily="50" charset="-128"/>
                <a:cs typeface="Arial Unicode MS" pitchFamily="50" charset="-128"/>
              </a:rPr>
              <a:t> </a:t>
            </a:r>
            <a:r>
              <a:rPr lang="en-US" altLang="ja-JP" dirty="0">
                <a:latin typeface="Arial Unicode MS" pitchFamily="50" charset="-128"/>
                <a:ea typeface="Arial Unicode MS" pitchFamily="50" charset="-128"/>
                <a:cs typeface="Arial Unicode MS" pitchFamily="50" charset="-128"/>
              </a:rPr>
              <a:t>mean plane of the six oxygen atoms of the crown ether was close to right angle (89.32°)</a:t>
            </a:r>
            <a:endParaRPr lang="ja-JP" altLang="en-US" dirty="0">
              <a:latin typeface="Arial Unicode MS" pitchFamily="50" charset="-128"/>
              <a:ea typeface="Arial Unicode MS" pitchFamily="50" charset="-128"/>
              <a:cs typeface="Arial Unicode MS" pitchFamily="50" charset="-128"/>
            </a:endParaRPr>
          </a:p>
        </p:txBody>
      </p:sp>
      <p:sp>
        <p:nvSpPr>
          <p:cNvPr id="6" name="テキスト ボックス 5"/>
          <p:cNvSpPr txBox="1"/>
          <p:nvPr/>
        </p:nvSpPr>
        <p:spPr>
          <a:xfrm>
            <a:off x="4427985" y="5949280"/>
            <a:ext cx="4320478" cy="646331"/>
          </a:xfrm>
          <a:prstGeom prst="rect">
            <a:avLst/>
          </a:prstGeom>
          <a:noFill/>
        </p:spPr>
        <p:txBody>
          <a:bodyPr wrap="square" rtlCol="0">
            <a:spAutoFit/>
          </a:bodyPr>
          <a:lstStyle/>
          <a:p>
            <a:r>
              <a:rPr kumimoji="1" lang="en-US" altLang="ja-JP" dirty="0" smtClean="0">
                <a:solidFill>
                  <a:srgbClr val="FF0000"/>
                </a:solidFill>
                <a:latin typeface="Arial Unicode MS" pitchFamily="50" charset="-128"/>
                <a:ea typeface="Arial Unicode MS" pitchFamily="50" charset="-128"/>
                <a:cs typeface="Arial Unicode MS" pitchFamily="50" charset="-128"/>
              </a:rPr>
              <a:t>·Space group without inversion center</a:t>
            </a:r>
          </a:p>
          <a:p>
            <a:r>
              <a:rPr lang="en-US" altLang="ja-JP" dirty="0" smtClean="0">
                <a:solidFill>
                  <a:srgbClr val="FF0000"/>
                </a:solidFill>
                <a:latin typeface="Arial Unicode MS" pitchFamily="50" charset="-128"/>
                <a:ea typeface="Arial Unicode MS" pitchFamily="50" charset="-128"/>
                <a:cs typeface="Arial Unicode MS" pitchFamily="50" charset="-128"/>
              </a:rPr>
              <a:t>·No disorder of F and </a:t>
            </a:r>
            <a:r>
              <a:rPr lang="en-US" altLang="ja-JP" dirty="0" err="1" smtClean="0">
                <a:solidFill>
                  <a:srgbClr val="FF0000"/>
                </a:solidFill>
                <a:latin typeface="Arial Unicode MS" pitchFamily="50" charset="-128"/>
                <a:ea typeface="Arial Unicode MS" pitchFamily="50" charset="-128"/>
                <a:cs typeface="Arial Unicode MS" pitchFamily="50" charset="-128"/>
              </a:rPr>
              <a:t>MeO</a:t>
            </a:r>
            <a:r>
              <a:rPr lang="en-US" altLang="ja-JP" dirty="0" smtClean="0">
                <a:solidFill>
                  <a:srgbClr val="FF0000"/>
                </a:solidFill>
                <a:latin typeface="Arial Unicode MS" pitchFamily="50" charset="-128"/>
                <a:ea typeface="Arial Unicode MS" pitchFamily="50" charset="-128"/>
                <a:cs typeface="Arial Unicode MS" pitchFamily="50" charset="-128"/>
              </a:rPr>
              <a:t> groups</a:t>
            </a:r>
            <a:endParaRPr kumimoji="1" lang="ja-JP" altLang="en-US" dirty="0">
              <a:solidFill>
                <a:srgbClr val="FF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42660749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83568" y="5715"/>
            <a:ext cx="8172400" cy="707886"/>
          </a:xfrm>
          <a:prstGeom prst="rect">
            <a:avLst/>
          </a:prstGeom>
          <a:noFill/>
          <a:ln w="9525">
            <a:noFill/>
            <a:miter lim="800000"/>
            <a:headEnd/>
            <a:tailEnd/>
          </a:ln>
          <a:effectLst/>
        </p:spPr>
        <p:txBody>
          <a:bodyPr wrap="square">
            <a:spAutoFit/>
          </a:bodyPr>
          <a:lstStyle/>
          <a:p>
            <a:r>
              <a:rPr lang="en-US" altLang="ja-JP" sz="2000" b="1" dirty="0" smtClean="0">
                <a:latin typeface="Arial Unicode MS" pitchFamily="50" charset="-128"/>
                <a:ea typeface="Arial Unicode MS" pitchFamily="50" charset="-128"/>
                <a:cs typeface="Arial Unicode MS" pitchFamily="50" charset="-128"/>
              </a:rPr>
              <a:t>Magnetic susceptibility of </a:t>
            </a:r>
            <a:r>
              <a:rPr lang="en-US" altLang="ja-JP" sz="2000" b="1" dirty="0">
                <a:solidFill>
                  <a:prstClr val="black"/>
                </a:solidFill>
                <a:latin typeface="Arial Unicode MS" pitchFamily="50" charset="-128"/>
                <a:ea typeface="Arial Unicode MS" pitchFamily="50" charset="-128"/>
                <a:cs typeface="Arial Unicode MS" pitchFamily="50" charset="-128"/>
              </a:rPr>
              <a:t>(3-fluoro-4-methoxy-anilinium)([18]crown-6) [</a:t>
            </a:r>
            <a:r>
              <a:rPr lang="en-US" altLang="ja-JP" sz="2000" b="1" dirty="0" err="1">
                <a:solidFill>
                  <a:prstClr val="black"/>
                </a:solidFill>
                <a:latin typeface="Arial Unicode MS" pitchFamily="50" charset="-128"/>
                <a:ea typeface="Arial Unicode MS" pitchFamily="50" charset="-128"/>
                <a:cs typeface="Arial Unicode MS" pitchFamily="50" charset="-128"/>
              </a:rPr>
              <a:t>Mn</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a:t>
            </a:r>
            <a:r>
              <a:rPr lang="en-US" altLang="ja-JP" sz="2000" b="1" dirty="0" err="1">
                <a:solidFill>
                  <a:prstClr val="black"/>
                </a:solidFill>
                <a:latin typeface="Arial Unicode MS" pitchFamily="50" charset="-128"/>
                <a:ea typeface="Arial Unicode MS" pitchFamily="50" charset="-128"/>
                <a:cs typeface="Arial Unicode MS" pitchFamily="50" charset="-128"/>
              </a:rPr>
              <a:t>Cr</a:t>
            </a:r>
            <a:r>
              <a:rPr lang="en-US" altLang="ja-JP" sz="2000" b="1" baseline="30000" dirty="0" err="1">
                <a:solidFill>
                  <a:prstClr val="black"/>
                </a:solidFill>
                <a:latin typeface="Arial Unicode MS" pitchFamily="50" charset="-128"/>
                <a:ea typeface="Arial Unicode MS" pitchFamily="50" charset="-128"/>
                <a:cs typeface="Arial Unicode MS" pitchFamily="50" charset="-128"/>
              </a:rPr>
              <a:t>III</a:t>
            </a:r>
            <a:r>
              <a:rPr lang="en-US" altLang="ja-JP" sz="2000" b="1" dirty="0">
                <a:solidFill>
                  <a:prstClr val="black"/>
                </a:solidFill>
                <a:latin typeface="Arial Unicode MS" pitchFamily="50" charset="-128"/>
                <a:ea typeface="Arial Unicode MS" pitchFamily="50" charset="-128"/>
                <a:cs typeface="Arial Unicode MS" pitchFamily="50" charset="-128"/>
              </a:rPr>
              <a:t>(oxalate)</a:t>
            </a:r>
            <a:r>
              <a:rPr lang="en-US" altLang="ja-JP" sz="2000" b="1" baseline="-25000" dirty="0">
                <a:solidFill>
                  <a:prstClr val="black"/>
                </a:solidFill>
                <a:latin typeface="Arial Unicode MS" pitchFamily="50" charset="-128"/>
                <a:ea typeface="Arial Unicode MS" pitchFamily="50" charset="-128"/>
                <a:cs typeface="Arial Unicode MS" pitchFamily="50" charset="-128"/>
              </a:rPr>
              <a:t>3</a:t>
            </a:r>
            <a:r>
              <a:rPr lang="en-US" altLang="ja-JP" sz="2000" b="1" dirty="0">
                <a:solidFill>
                  <a:prstClr val="black"/>
                </a:solidFill>
                <a:latin typeface="Arial Unicode MS" pitchFamily="50" charset="-128"/>
                <a:ea typeface="Arial Unicode MS" pitchFamily="50" charset="-128"/>
                <a:cs typeface="Arial Unicode MS" pitchFamily="50" charset="-128"/>
              </a:rPr>
              <a:t>]</a:t>
            </a:r>
            <a:r>
              <a:rPr lang="en-US" altLang="ja-JP" sz="2000" b="1" baseline="30000" dirty="0">
                <a:solidFill>
                  <a:prstClr val="black"/>
                </a:solidFill>
                <a:latin typeface="Arial Unicode MS" pitchFamily="50" charset="-128"/>
                <a:ea typeface="Arial Unicode MS" pitchFamily="50" charset="-128"/>
                <a:cs typeface="Arial Unicode MS" pitchFamily="50" charset="-128"/>
              </a:rPr>
              <a:t>-</a:t>
            </a:r>
            <a:r>
              <a:rPr lang="en-US" altLang="ja-JP" sz="2000" b="1" dirty="0">
                <a:latin typeface="Arial Unicode MS" pitchFamily="50" charset="-128"/>
                <a:ea typeface="Arial Unicode MS" pitchFamily="50" charset="-128"/>
                <a:cs typeface="Arial Unicode MS" pitchFamily="50" charset="-128"/>
              </a:rPr>
              <a:t> (CH</a:t>
            </a:r>
            <a:r>
              <a:rPr lang="en-US" altLang="ja-JP" sz="2000" b="1" baseline="-25000" dirty="0">
                <a:latin typeface="Arial Unicode MS" pitchFamily="50" charset="-128"/>
                <a:ea typeface="Arial Unicode MS" pitchFamily="50" charset="-128"/>
                <a:cs typeface="Arial Unicode MS" pitchFamily="50" charset="-128"/>
              </a:rPr>
              <a:t>3</a:t>
            </a:r>
            <a:r>
              <a:rPr lang="en-US" altLang="ja-JP" sz="2000" b="1" dirty="0">
                <a:latin typeface="Arial Unicode MS" pitchFamily="50" charset="-128"/>
                <a:ea typeface="Arial Unicode MS" pitchFamily="50" charset="-128"/>
                <a:cs typeface="Arial Unicode MS" pitchFamily="50" charset="-128"/>
              </a:rPr>
              <a:t>OH)</a:t>
            </a:r>
            <a:r>
              <a:rPr lang="en-US" altLang="ja-JP" sz="2000" b="1" baseline="-25000" dirty="0">
                <a:latin typeface="Arial Unicode MS" pitchFamily="50" charset="-128"/>
                <a:ea typeface="Arial Unicode MS" pitchFamily="50" charset="-128"/>
                <a:cs typeface="Arial Unicode MS" pitchFamily="50" charset="-128"/>
              </a:rPr>
              <a:t>2</a:t>
            </a:r>
            <a:r>
              <a:rPr lang="en-US" altLang="ja-JP" sz="2000" b="1" dirty="0">
                <a:latin typeface="Arial Unicode MS" pitchFamily="50" charset="-128"/>
                <a:ea typeface="Arial Unicode MS" pitchFamily="50" charset="-128"/>
                <a:cs typeface="Arial Unicode MS" pitchFamily="50" charset="-128"/>
              </a:rPr>
              <a:t> (1)</a:t>
            </a:r>
          </a:p>
        </p:txBody>
      </p:sp>
      <p:sp>
        <p:nvSpPr>
          <p:cNvPr id="7" name="AutoShape 34"/>
          <p:cNvSpPr>
            <a:spLocks noChangeArrowheads="1"/>
          </p:cNvSpPr>
          <p:nvPr/>
        </p:nvSpPr>
        <p:spPr bwMode="auto">
          <a:xfrm>
            <a:off x="4685045" y="3861048"/>
            <a:ext cx="4032448" cy="432048"/>
          </a:xfrm>
          <a:prstGeom prst="wedgeRoundRectCallout">
            <a:avLst>
              <a:gd name="adj1" fmla="val -24066"/>
              <a:gd name="adj2" fmla="val -127773"/>
              <a:gd name="adj3" fmla="val 16667"/>
            </a:avLst>
          </a:prstGeom>
          <a:solidFill>
            <a:srgbClr val="FFFF00"/>
          </a:solidFill>
          <a:ln w="9525">
            <a:noFill/>
            <a:miter lim="800000"/>
            <a:headEnd/>
            <a:tailEnd/>
          </a:ln>
          <a:effectLst/>
        </p:spPr>
        <p:txBody>
          <a:bodyPr/>
          <a:lstStyle/>
          <a:p>
            <a:pPr algn="ctr"/>
            <a:r>
              <a:rPr lang="en-US" altLang="ja-JP" sz="2000" dirty="0" smtClean="0">
                <a:latin typeface="Arial Unicode MS" pitchFamily="50" charset="-128"/>
                <a:ea typeface="Arial Unicode MS" pitchFamily="50" charset="-128"/>
                <a:cs typeface="Arial Unicode MS" pitchFamily="50" charset="-128"/>
              </a:rPr>
              <a:t>Ferromagnetic transition at 5.5 K</a:t>
            </a:r>
            <a:endParaRPr lang="ja-JP" altLang="en-US" sz="2000" dirty="0">
              <a:solidFill>
                <a:srgbClr val="0033CC"/>
              </a:solidFill>
              <a:latin typeface="Arial Unicode MS" pitchFamily="50" charset="-128"/>
              <a:ea typeface="Arial Unicode MS" pitchFamily="50" charset="-128"/>
              <a:cs typeface="Arial Unicode MS" pitchFamily="50" charset="-128"/>
            </a:endParaRPr>
          </a:p>
          <a:p>
            <a:pPr algn="ctr"/>
            <a:endParaRPr lang="en-US" altLang="ja-JP" sz="2000" dirty="0">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3383359" y="4941168"/>
            <a:ext cx="5760641" cy="1323439"/>
          </a:xfrm>
          <a:prstGeom prst="rect">
            <a:avLst/>
          </a:prstGeom>
          <a:noFill/>
          <a:ln w="57150">
            <a:solidFill>
              <a:srgbClr val="00B0F0"/>
            </a:solidFill>
            <a:prstDash val="sysDash"/>
          </a:ln>
        </p:spPr>
        <p:txBody>
          <a:bodyPr wrap="square" rtlCol="0">
            <a:spAutoFit/>
          </a:bodyPr>
          <a:lstStyle/>
          <a:p>
            <a:r>
              <a:rPr lang="en-US" altLang="ja-JP" sz="2000" dirty="0" smtClean="0">
                <a:latin typeface="Arial Unicode MS" pitchFamily="50" charset="-128"/>
                <a:ea typeface="Arial Unicode MS" pitchFamily="50" charset="-128"/>
                <a:cs typeface="Arial Unicode MS" pitchFamily="50" charset="-128"/>
              </a:rPr>
              <a:t>(1) Crystal </a:t>
            </a:r>
            <a:r>
              <a:rPr lang="en-US" altLang="ja-JP" sz="2000" b="1" dirty="0">
                <a:latin typeface="Arial Unicode MS" pitchFamily="50" charset="-128"/>
                <a:ea typeface="Arial Unicode MS" pitchFamily="50" charset="-128"/>
                <a:cs typeface="Arial Unicode MS" pitchFamily="50" charset="-128"/>
              </a:rPr>
              <a:t>1</a:t>
            </a:r>
            <a:r>
              <a:rPr lang="en-US" altLang="ja-JP" sz="2000" dirty="0" smtClean="0">
                <a:latin typeface="Arial Unicode MS" pitchFamily="50" charset="-128"/>
                <a:ea typeface="Arial Unicode MS" pitchFamily="50" charset="-128"/>
                <a:cs typeface="Arial Unicode MS" pitchFamily="50" charset="-128"/>
              </a:rPr>
              <a:t> exhibits ferromagnetic behavior.</a:t>
            </a:r>
          </a:p>
          <a:p>
            <a:r>
              <a:rPr lang="en-US" altLang="ja-JP" sz="2000" dirty="0" smtClean="0">
                <a:solidFill>
                  <a:srgbClr val="FF0000"/>
                </a:solidFill>
                <a:latin typeface="Arial Unicode MS" pitchFamily="50" charset="-128"/>
                <a:ea typeface="Arial Unicode MS" pitchFamily="50" charset="-128"/>
                <a:cs typeface="Arial Unicode MS" pitchFamily="50" charset="-128"/>
              </a:rPr>
              <a:t>(2) Salt </a:t>
            </a:r>
            <a:r>
              <a:rPr lang="en-US" altLang="ja-JP" sz="2000" b="1" dirty="0">
                <a:solidFill>
                  <a:srgbClr val="FF0000"/>
                </a:solidFill>
                <a:latin typeface="Arial Unicode MS" pitchFamily="50" charset="-128"/>
                <a:ea typeface="Arial Unicode MS" pitchFamily="50" charset="-128"/>
                <a:cs typeface="Arial Unicode MS" pitchFamily="50" charset="-128"/>
              </a:rPr>
              <a:t>1</a:t>
            </a:r>
            <a:r>
              <a:rPr lang="en-US" altLang="ja-JP" sz="2000" dirty="0" smtClean="0">
                <a:solidFill>
                  <a:srgbClr val="FF0000"/>
                </a:solidFill>
                <a:latin typeface="Arial Unicode MS" pitchFamily="50" charset="-128"/>
                <a:ea typeface="Arial Unicode MS" pitchFamily="50" charset="-128"/>
                <a:cs typeface="Arial Unicode MS" pitchFamily="50" charset="-128"/>
              </a:rPr>
              <a:t> is a good candidate of a multifunctional material with coexistence of  a ferromagnetism and a </a:t>
            </a:r>
            <a:r>
              <a:rPr lang="en-US" altLang="ja-JP" sz="2000" dirty="0" err="1" smtClean="0">
                <a:solidFill>
                  <a:srgbClr val="FF0000"/>
                </a:solidFill>
                <a:latin typeface="Arial Unicode MS" pitchFamily="50" charset="-128"/>
                <a:ea typeface="Arial Unicode MS" pitchFamily="50" charset="-128"/>
                <a:cs typeface="Arial Unicode MS" pitchFamily="50" charset="-128"/>
              </a:rPr>
              <a:t>ferroelectricity</a:t>
            </a:r>
            <a:r>
              <a:rPr lang="en-US" altLang="ja-JP" sz="2000" dirty="0" smtClean="0">
                <a:solidFill>
                  <a:srgbClr val="FF0000"/>
                </a:solidFill>
                <a:latin typeface="Arial Unicode MS" pitchFamily="50" charset="-128"/>
                <a:ea typeface="Arial Unicode MS" pitchFamily="50" charset="-128"/>
                <a:cs typeface="Arial Unicode MS" pitchFamily="50" charset="-128"/>
              </a:rPr>
              <a:t>.</a:t>
            </a:r>
            <a:endParaRPr lang="en-US" altLang="ja-JP" sz="2000" dirty="0">
              <a:solidFill>
                <a:srgbClr val="FF0000"/>
              </a:solidFill>
              <a:latin typeface="Arial Unicode MS" pitchFamily="50" charset="-128"/>
              <a:ea typeface="Arial Unicode MS" pitchFamily="50" charset="-128"/>
              <a:cs typeface="Arial Unicode MS" pitchFamily="50" charset="-128"/>
            </a:endParaRPr>
          </a:p>
        </p:txBody>
      </p:sp>
      <p:pic>
        <p:nvPicPr>
          <p:cNvPr id="3" name="図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2583" y="706659"/>
            <a:ext cx="3371345" cy="2983791"/>
          </a:xfrm>
          <a:prstGeom prst="rect">
            <a:avLst/>
          </a:prstGeom>
        </p:spPr>
      </p:pic>
      <p:pic>
        <p:nvPicPr>
          <p:cNvPr id="4" name="図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85045" y="713601"/>
            <a:ext cx="3594857" cy="2953059"/>
          </a:xfrm>
          <a:prstGeom prst="rect">
            <a:avLst/>
          </a:prstGeom>
        </p:spPr>
      </p:pic>
      <p:pic>
        <p:nvPicPr>
          <p:cNvPr id="5" name="図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3666660"/>
            <a:ext cx="3190817" cy="3134978"/>
          </a:xfrm>
          <a:prstGeom prst="rect">
            <a:avLst/>
          </a:prstGeom>
        </p:spPr>
      </p:pic>
    </p:spTree>
    <p:extLst>
      <p:ext uri="{BB962C8B-B14F-4D97-AF65-F5344CB8AC3E}">
        <p14:creationId xmlns="" xmlns:p14="http://schemas.microsoft.com/office/powerpoint/2010/main" val="3529981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4294967295"/>
          </p:nvPr>
        </p:nvSpPr>
        <p:spPr>
          <a:xfrm>
            <a:off x="571500" y="1571625"/>
            <a:ext cx="7972425" cy="44831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504057" y="5715"/>
            <a:ext cx="7884367" cy="830997"/>
          </a:xfrm>
          <a:prstGeom prst="rect">
            <a:avLst/>
          </a:prstGeom>
          <a:noFill/>
          <a:ln w="9525">
            <a:noFill/>
            <a:miter lim="800000"/>
            <a:headEnd/>
            <a:tailEnd/>
          </a:ln>
          <a:effectLst/>
        </p:spPr>
        <p:txBody>
          <a:bodyPr wrap="square">
            <a:spAutoFit/>
          </a:bodyPr>
          <a:lstStyle/>
          <a:p>
            <a:pPr marL="45720"/>
            <a:r>
              <a:rPr lang="en-US" altLang="ja-JP" sz="2400" b="1" dirty="0" smtClean="0">
                <a:latin typeface="Arial Unicode MS" pitchFamily="50" charset="-128"/>
                <a:ea typeface="Arial Unicode MS" pitchFamily="50" charset="-128"/>
                <a:cs typeface="Arial Unicode MS" pitchFamily="50" charset="-128"/>
              </a:rPr>
              <a:t>Crystal structure of </a:t>
            </a:r>
            <a:r>
              <a:rPr lang="en-US" altLang="ja-JP" sz="2400" b="1" dirty="0">
                <a:latin typeface="Arial Unicode MS" pitchFamily="50" charset="-128"/>
                <a:ea typeface="Arial Unicode MS" pitchFamily="50" charset="-128"/>
                <a:cs typeface="Arial Unicode MS" pitchFamily="50" charset="-128"/>
              </a:rPr>
              <a:t>(</a:t>
            </a:r>
            <a:r>
              <a:rPr lang="en-US" altLang="ja-JP" sz="2400" b="1" i="1" dirty="0">
                <a:latin typeface="Arial Unicode MS" pitchFamily="50" charset="-128"/>
                <a:ea typeface="Arial Unicode MS" pitchFamily="50" charset="-128"/>
                <a:cs typeface="Arial Unicode MS" pitchFamily="50" charset="-128"/>
              </a:rPr>
              <a:t>m</a:t>
            </a:r>
            <a:r>
              <a:rPr lang="en-US" altLang="ja-JP" sz="2400" b="1" dirty="0">
                <a:latin typeface="Arial Unicode MS" pitchFamily="50" charset="-128"/>
                <a:ea typeface="Arial Unicode MS" pitchFamily="50" charset="-128"/>
                <a:cs typeface="Arial Unicode MS" pitchFamily="50" charset="-128"/>
              </a:rPr>
              <a:t>-</a:t>
            </a:r>
            <a:r>
              <a:rPr lang="en-US" altLang="ja-JP" sz="2400" b="1" dirty="0" err="1">
                <a:latin typeface="Arial Unicode MS" pitchFamily="50" charset="-128"/>
                <a:ea typeface="Arial Unicode MS" pitchFamily="50" charset="-128"/>
                <a:cs typeface="Arial Unicode MS" pitchFamily="50" charset="-128"/>
              </a:rPr>
              <a:t>fluoroanilinium</a:t>
            </a:r>
            <a:r>
              <a:rPr lang="en-US" altLang="ja-JP" sz="2400" b="1" dirty="0">
                <a:latin typeface="Arial Unicode MS" pitchFamily="50" charset="-128"/>
                <a:ea typeface="Arial Unicode MS" pitchFamily="50" charset="-128"/>
                <a:cs typeface="Arial Unicode MS" pitchFamily="50" charset="-128"/>
              </a:rPr>
              <a:t>)(</a:t>
            </a:r>
            <a:r>
              <a:rPr lang="en-US" altLang="ja-JP" sz="2400" b="1" i="1" dirty="0">
                <a:latin typeface="Arial Unicode MS" pitchFamily="50" charset="-128"/>
                <a:ea typeface="Arial Unicode MS" pitchFamily="50" charset="-128"/>
                <a:cs typeface="Arial Unicode MS" pitchFamily="50" charset="-128"/>
              </a:rPr>
              <a:t>trans-</a:t>
            </a:r>
            <a:r>
              <a:rPr lang="en-US" altLang="ja-JP" sz="2400" b="1" i="1" dirty="0" err="1">
                <a:latin typeface="Arial Unicode MS" pitchFamily="50" charset="-128"/>
                <a:ea typeface="Arial Unicode MS" pitchFamily="50" charset="-128"/>
                <a:cs typeface="Arial Unicode MS" pitchFamily="50" charset="-128"/>
              </a:rPr>
              <a:t>syn</a:t>
            </a:r>
            <a:r>
              <a:rPr lang="en-US" altLang="ja-JP" sz="2400" b="1" i="1" dirty="0">
                <a:latin typeface="Arial Unicode MS" pitchFamily="50" charset="-128"/>
                <a:ea typeface="Arial Unicode MS" pitchFamily="50" charset="-128"/>
                <a:cs typeface="Arial Unicode MS" pitchFamily="50" charset="-128"/>
              </a:rPr>
              <a:t>-trans</a:t>
            </a:r>
            <a:r>
              <a:rPr lang="en-US" altLang="ja-JP" sz="2400" b="1" dirty="0">
                <a:latin typeface="Arial Unicode MS" pitchFamily="50" charset="-128"/>
                <a:ea typeface="Arial Unicode MS" pitchFamily="50" charset="-128"/>
                <a:cs typeface="Arial Unicode MS" pitchFamily="50" charset="-128"/>
              </a:rPr>
              <a:t>-DCH[18]crown-6)[</a:t>
            </a:r>
            <a:r>
              <a:rPr lang="en-US" altLang="ja-JP" sz="2400" b="1" dirty="0" err="1">
                <a:latin typeface="Arial Unicode MS" pitchFamily="50" charset="-128"/>
                <a:ea typeface="Arial Unicode MS" pitchFamily="50" charset="-128"/>
                <a:cs typeface="Arial Unicode MS" pitchFamily="50" charset="-128"/>
              </a:rPr>
              <a:t>MnCr</a:t>
            </a:r>
            <a:r>
              <a:rPr lang="en-US" altLang="ja-JP" sz="2400" b="1" dirty="0">
                <a:latin typeface="Arial Unicode MS" pitchFamily="50" charset="-128"/>
                <a:ea typeface="Arial Unicode MS" pitchFamily="50" charset="-128"/>
                <a:cs typeface="Arial Unicode MS" pitchFamily="50" charset="-128"/>
              </a:rPr>
              <a:t>(oxalate)</a:t>
            </a:r>
            <a:r>
              <a:rPr lang="en-US" altLang="ja-JP" sz="2400" b="1" baseline="-25000" dirty="0">
                <a:latin typeface="Arial Unicode MS" pitchFamily="50" charset="-128"/>
                <a:ea typeface="Arial Unicode MS" pitchFamily="50" charset="-128"/>
                <a:cs typeface="Arial Unicode MS" pitchFamily="50" charset="-128"/>
              </a:rPr>
              <a:t>3</a:t>
            </a:r>
            <a:r>
              <a:rPr lang="en-US" altLang="ja-JP" sz="2400" b="1" dirty="0" smtClean="0">
                <a:latin typeface="Arial Unicode MS" pitchFamily="50" charset="-128"/>
                <a:ea typeface="Arial Unicode MS" pitchFamily="50" charset="-128"/>
                <a:cs typeface="Arial Unicode MS" pitchFamily="50" charset="-128"/>
              </a:rPr>
              <a:t>] at 25 ºC </a:t>
            </a:r>
            <a:endParaRPr lang="en-US" altLang="ja-JP" sz="2400" b="1" dirty="0">
              <a:solidFill>
                <a:srgbClr val="7030A0"/>
              </a:solidFill>
              <a:latin typeface="Arial Unicode MS" pitchFamily="50" charset="-128"/>
              <a:ea typeface="Arial Unicode MS" pitchFamily="50" charset="-128"/>
              <a:cs typeface="Arial Unicode MS" pitchFamily="50" charset="-128"/>
            </a:endParaRPr>
          </a:p>
        </p:txBody>
      </p:sp>
      <p:sp>
        <p:nvSpPr>
          <p:cNvPr id="12385" name="Text Box 97"/>
          <p:cNvSpPr txBox="1">
            <a:spLocks noChangeArrowheads="1"/>
          </p:cNvSpPr>
          <p:nvPr/>
        </p:nvSpPr>
        <p:spPr bwMode="auto">
          <a:xfrm>
            <a:off x="-36512" y="843676"/>
            <a:ext cx="2037737" cy="2308324"/>
          </a:xfrm>
          <a:prstGeom prst="rect">
            <a:avLst/>
          </a:prstGeom>
          <a:noFill/>
          <a:ln w="9525">
            <a:noFill/>
            <a:miter lim="800000"/>
            <a:headEnd/>
            <a:tailEnd/>
          </a:ln>
          <a:effectLst/>
        </p:spPr>
        <p:txBody>
          <a:bodyPr wrap="none">
            <a:spAutoFit/>
          </a:bodyPr>
          <a:lstStyle/>
          <a:p>
            <a:r>
              <a:rPr lang="en-US" altLang="ja-JP" dirty="0" smtClean="0">
                <a:latin typeface="Arial Unicode MS" pitchFamily="50" charset="-128"/>
                <a:ea typeface="Arial Unicode MS" pitchFamily="50" charset="-128"/>
                <a:cs typeface="Arial Unicode MS" pitchFamily="50" charset="-128"/>
              </a:rPr>
              <a:t>Crystal data of </a:t>
            </a:r>
            <a:endParaRPr lang="en-US" altLang="ja-JP" b="1" dirty="0" smtClean="0">
              <a:latin typeface="Arial Unicode MS" pitchFamily="50" charset="-128"/>
              <a:ea typeface="Arial Unicode MS" pitchFamily="50" charset="-128"/>
              <a:cs typeface="Arial Unicode MS" pitchFamily="50" charset="-128"/>
            </a:endParaRPr>
          </a:p>
          <a:p>
            <a:r>
              <a:rPr lang="en-US" altLang="ja-JP" dirty="0" smtClean="0">
                <a:latin typeface="Arial Unicode MS" pitchFamily="50" charset="-128"/>
                <a:ea typeface="Arial Unicode MS" pitchFamily="50" charset="-128"/>
                <a:cs typeface="Arial Unicode MS" pitchFamily="50" charset="-128"/>
              </a:rPr>
              <a:t>orthorhombic</a:t>
            </a:r>
            <a:endParaRPr lang="en-US" altLang="ja-JP" dirty="0">
              <a:latin typeface="Arial Unicode MS" pitchFamily="50" charset="-128"/>
              <a:ea typeface="Arial Unicode MS" pitchFamily="50" charset="-128"/>
              <a:cs typeface="Arial Unicode MS" pitchFamily="50" charset="-128"/>
            </a:endParaRPr>
          </a:p>
          <a:p>
            <a:r>
              <a:rPr lang="en-US" altLang="ja-JP" i="1" dirty="0" smtClean="0">
                <a:latin typeface="Arial Unicode MS" pitchFamily="50" charset="-128"/>
                <a:ea typeface="Arial Unicode MS" pitchFamily="50" charset="-128"/>
                <a:cs typeface="Arial Unicode MS" pitchFamily="50" charset="-128"/>
              </a:rPr>
              <a:t>P</a:t>
            </a:r>
            <a:r>
              <a:rPr lang="en-US" altLang="ja-JP" dirty="0" smtClean="0">
                <a:latin typeface="Arial Unicode MS" pitchFamily="50" charset="-128"/>
                <a:ea typeface="Arial Unicode MS" pitchFamily="50" charset="-128"/>
                <a:cs typeface="Arial Unicode MS" pitchFamily="50" charset="-128"/>
              </a:rPr>
              <a:t>2</a:t>
            </a:r>
            <a:r>
              <a:rPr lang="en-US" altLang="ja-JP" baseline="-25000" dirty="0" smtClean="0">
                <a:latin typeface="Arial Unicode MS" pitchFamily="50" charset="-128"/>
                <a:ea typeface="Arial Unicode MS" pitchFamily="50" charset="-128"/>
                <a:cs typeface="Arial Unicode MS" pitchFamily="50" charset="-128"/>
              </a:rPr>
              <a:t>1</a:t>
            </a:r>
            <a:r>
              <a:rPr lang="en-US" altLang="ja-JP" dirty="0" smtClean="0">
                <a:latin typeface="Arial Unicode MS" pitchFamily="50" charset="-128"/>
                <a:ea typeface="Arial Unicode MS" pitchFamily="50" charset="-128"/>
                <a:cs typeface="Arial Unicode MS" pitchFamily="50" charset="-128"/>
              </a:rPr>
              <a:t>2</a:t>
            </a:r>
            <a:r>
              <a:rPr lang="en-US" altLang="ja-JP" baseline="-25000" dirty="0" smtClean="0">
                <a:latin typeface="Arial Unicode MS" pitchFamily="50" charset="-128"/>
                <a:ea typeface="Arial Unicode MS" pitchFamily="50" charset="-128"/>
                <a:cs typeface="Arial Unicode MS" pitchFamily="50" charset="-128"/>
              </a:rPr>
              <a:t>1</a:t>
            </a:r>
            <a:r>
              <a:rPr lang="en-US" altLang="ja-JP" dirty="0" smtClean="0">
                <a:latin typeface="Arial Unicode MS" pitchFamily="50" charset="-128"/>
                <a:ea typeface="Arial Unicode MS" pitchFamily="50" charset="-128"/>
                <a:cs typeface="Arial Unicode MS" pitchFamily="50" charset="-128"/>
              </a:rPr>
              <a:t>2</a:t>
            </a:r>
            <a:r>
              <a:rPr lang="en-US" altLang="ja-JP" baseline="-25000" dirty="0" smtClean="0">
                <a:latin typeface="Arial Unicode MS" pitchFamily="50" charset="-128"/>
                <a:ea typeface="Arial Unicode MS" pitchFamily="50" charset="-128"/>
                <a:cs typeface="Arial Unicode MS" pitchFamily="50" charset="-128"/>
              </a:rPr>
              <a:t>1</a:t>
            </a:r>
            <a:endParaRPr lang="en-US" altLang="ja-JP" baseline="-25000" dirty="0">
              <a:latin typeface="Arial Unicode MS" pitchFamily="50" charset="-128"/>
              <a:ea typeface="Arial Unicode MS" pitchFamily="50" charset="-128"/>
              <a:cs typeface="Arial Unicode MS" pitchFamily="50" charset="-128"/>
            </a:endParaRPr>
          </a:p>
          <a:p>
            <a:r>
              <a:rPr lang="en-US" altLang="ja-JP" i="1" dirty="0">
                <a:latin typeface="Arial Unicode MS" pitchFamily="50" charset="-128"/>
                <a:ea typeface="Arial Unicode MS" pitchFamily="50" charset="-128"/>
                <a:cs typeface="Arial Unicode MS" pitchFamily="50" charset="-128"/>
              </a:rPr>
              <a:t>a</a:t>
            </a:r>
            <a:r>
              <a:rPr lang="en-US" altLang="ja-JP" dirty="0">
                <a:latin typeface="Arial Unicode MS" pitchFamily="50" charset="-128"/>
                <a:ea typeface="Arial Unicode MS" pitchFamily="50" charset="-128"/>
                <a:cs typeface="Arial Unicode MS" pitchFamily="50" charset="-128"/>
              </a:rPr>
              <a:t> = 9.1025(5)Å</a:t>
            </a:r>
          </a:p>
          <a:p>
            <a:r>
              <a:rPr lang="en-US" altLang="ja-JP" i="1" dirty="0">
                <a:latin typeface="Arial Unicode MS" pitchFamily="50" charset="-128"/>
                <a:ea typeface="Arial Unicode MS" pitchFamily="50" charset="-128"/>
                <a:cs typeface="Arial Unicode MS" pitchFamily="50" charset="-128"/>
              </a:rPr>
              <a:t>b</a:t>
            </a:r>
            <a:r>
              <a:rPr lang="en-US" altLang="ja-JP" dirty="0">
                <a:latin typeface="Arial Unicode MS" pitchFamily="50" charset="-128"/>
                <a:ea typeface="Arial Unicode MS" pitchFamily="50" charset="-128"/>
                <a:cs typeface="Arial Unicode MS" pitchFamily="50" charset="-128"/>
              </a:rPr>
              <a:t> = 25.0202(12</a:t>
            </a:r>
            <a:r>
              <a:rPr lang="en-US" altLang="ja-JP" dirty="0" smtClean="0">
                <a:latin typeface="Arial Unicode MS" pitchFamily="50" charset="-128"/>
                <a:ea typeface="Arial Unicode MS" pitchFamily="50" charset="-128"/>
                <a:cs typeface="Arial Unicode MS" pitchFamily="50" charset="-128"/>
              </a:rPr>
              <a:t>) Å</a:t>
            </a:r>
            <a:endParaRPr lang="en-US" altLang="ja-JP" dirty="0">
              <a:latin typeface="Arial Unicode MS" pitchFamily="50" charset="-128"/>
              <a:ea typeface="Arial Unicode MS" pitchFamily="50" charset="-128"/>
              <a:cs typeface="Arial Unicode MS" pitchFamily="50" charset="-128"/>
            </a:endParaRPr>
          </a:p>
          <a:p>
            <a:r>
              <a:rPr lang="en-US" altLang="ja-JP" i="1" dirty="0">
                <a:latin typeface="Arial Unicode MS" pitchFamily="50" charset="-128"/>
                <a:ea typeface="Arial Unicode MS" pitchFamily="50" charset="-128"/>
                <a:cs typeface="Arial Unicode MS" pitchFamily="50" charset="-128"/>
              </a:rPr>
              <a:t>c</a:t>
            </a:r>
            <a:r>
              <a:rPr lang="en-US" altLang="ja-JP" dirty="0">
                <a:latin typeface="Arial Unicode MS" pitchFamily="50" charset="-128"/>
                <a:ea typeface="Arial Unicode MS" pitchFamily="50" charset="-128"/>
                <a:cs typeface="Arial Unicode MS" pitchFamily="50" charset="-128"/>
              </a:rPr>
              <a:t> = 33.5384(15</a:t>
            </a:r>
            <a:r>
              <a:rPr lang="en-US" altLang="ja-JP" dirty="0" smtClean="0">
                <a:latin typeface="Arial Unicode MS" pitchFamily="50" charset="-128"/>
                <a:ea typeface="Arial Unicode MS" pitchFamily="50" charset="-128"/>
                <a:cs typeface="Arial Unicode MS" pitchFamily="50" charset="-128"/>
              </a:rPr>
              <a:t>) Å</a:t>
            </a:r>
            <a:endParaRPr lang="en-US" altLang="en-US" dirty="0">
              <a:latin typeface="Arial Unicode MS" pitchFamily="50" charset="-128"/>
              <a:ea typeface="Arial Unicode MS" pitchFamily="50" charset="-128"/>
              <a:cs typeface="Arial Unicode MS" pitchFamily="50" charset="-128"/>
            </a:endParaRPr>
          </a:p>
          <a:p>
            <a:r>
              <a:rPr lang="en-US" altLang="ja-JP" i="1" dirty="0">
                <a:latin typeface="Arial Unicode MS" pitchFamily="50" charset="-128"/>
                <a:ea typeface="Arial Unicode MS" pitchFamily="50" charset="-128"/>
                <a:cs typeface="Arial Unicode MS" pitchFamily="50" charset="-128"/>
              </a:rPr>
              <a:t>V </a:t>
            </a:r>
            <a:r>
              <a:rPr lang="en-US" altLang="ja-JP" dirty="0">
                <a:latin typeface="Arial Unicode MS" pitchFamily="50" charset="-128"/>
                <a:ea typeface="Arial Unicode MS" pitchFamily="50" charset="-128"/>
                <a:cs typeface="Arial Unicode MS" pitchFamily="50" charset="-128"/>
              </a:rPr>
              <a:t>= 7638.2(7) Å</a:t>
            </a:r>
            <a:r>
              <a:rPr lang="en-US" altLang="ja-JP" baseline="30000" dirty="0">
                <a:latin typeface="Arial Unicode MS" pitchFamily="50" charset="-128"/>
                <a:ea typeface="Arial Unicode MS" pitchFamily="50" charset="-128"/>
                <a:cs typeface="Arial Unicode MS" pitchFamily="50" charset="-128"/>
              </a:rPr>
              <a:t>3</a:t>
            </a:r>
          </a:p>
          <a:p>
            <a:r>
              <a:rPr lang="en-US" altLang="ja-JP" i="1" dirty="0">
                <a:latin typeface="Arial Unicode MS" pitchFamily="50" charset="-128"/>
                <a:ea typeface="Arial Unicode MS" pitchFamily="50" charset="-128"/>
                <a:cs typeface="Arial Unicode MS" pitchFamily="50" charset="-128"/>
              </a:rPr>
              <a:t>T </a:t>
            </a:r>
            <a:r>
              <a:rPr lang="en-US" altLang="ja-JP" dirty="0">
                <a:latin typeface="Arial Unicode MS" pitchFamily="50" charset="-128"/>
                <a:ea typeface="Arial Unicode MS" pitchFamily="50" charset="-128"/>
                <a:cs typeface="Arial Unicode MS" pitchFamily="50" charset="-128"/>
              </a:rPr>
              <a:t>= </a:t>
            </a:r>
            <a:r>
              <a:rPr lang="en-US" altLang="ja-JP" dirty="0" smtClean="0">
                <a:latin typeface="Arial Unicode MS" pitchFamily="50" charset="-128"/>
                <a:ea typeface="Arial Unicode MS" pitchFamily="50" charset="-128"/>
                <a:cs typeface="Arial Unicode MS" pitchFamily="50" charset="-128"/>
              </a:rPr>
              <a:t>25 °C</a:t>
            </a:r>
            <a:endParaRPr lang="en-US" altLang="ja-JP" dirty="0">
              <a:latin typeface="Arial Unicode MS" pitchFamily="50" charset="-128"/>
              <a:ea typeface="Arial Unicode MS" pitchFamily="50" charset="-128"/>
              <a:cs typeface="Arial Unicode MS" pitchFamily="50" charset="-128"/>
            </a:endParaRPr>
          </a:p>
        </p:txBody>
      </p:sp>
      <p:sp>
        <p:nvSpPr>
          <p:cNvPr id="9" name="テキスト ボックス 8"/>
          <p:cNvSpPr txBox="1"/>
          <p:nvPr/>
        </p:nvSpPr>
        <p:spPr>
          <a:xfrm>
            <a:off x="2051720" y="5157192"/>
            <a:ext cx="2123728" cy="584775"/>
          </a:xfrm>
          <a:prstGeom prst="rect">
            <a:avLst/>
          </a:prstGeom>
          <a:noFill/>
        </p:spPr>
        <p:txBody>
          <a:bodyPr wrap="square" rtlCol="0">
            <a:spAutoFit/>
          </a:bodyPr>
          <a:lstStyle/>
          <a:p>
            <a:r>
              <a:rPr kumimoji="1" lang="en-US" altLang="ja-JP" sz="1600" dirty="0" smtClean="0">
                <a:latin typeface="Arial Unicode MS" pitchFamily="50" charset="-128"/>
                <a:ea typeface="Arial Unicode MS" pitchFamily="50" charset="-128"/>
                <a:cs typeface="Arial Unicode MS" pitchFamily="50" charset="-128"/>
              </a:rPr>
              <a:t>Two dimensional honeycomb structure</a:t>
            </a:r>
            <a:endParaRPr kumimoji="1" lang="ja-JP" altLang="en-US" sz="1600" dirty="0">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2123728" y="5940569"/>
            <a:ext cx="1590477" cy="584775"/>
          </a:xfrm>
          <a:prstGeom prst="rect">
            <a:avLst/>
          </a:prstGeom>
          <a:noFill/>
        </p:spPr>
        <p:txBody>
          <a:bodyPr wrap="square" rtlCol="0">
            <a:spAutoFit/>
          </a:bodyPr>
          <a:lstStyle/>
          <a:p>
            <a:r>
              <a:rPr kumimoji="1" lang="en-US" altLang="ja-JP" sz="1600" dirty="0" smtClean="0">
                <a:latin typeface="Arial Unicode MS" pitchFamily="50" charset="-128"/>
                <a:ea typeface="Arial Unicode MS" pitchFamily="50" charset="-128"/>
                <a:cs typeface="Arial Unicode MS" pitchFamily="50" charset="-128"/>
              </a:rPr>
              <a:t>Ferromagnetic </a:t>
            </a:r>
            <a:r>
              <a:rPr kumimoji="1" lang="en-US" altLang="ja-JP" sz="1600" dirty="0" err="1" smtClean="0">
                <a:latin typeface="Arial Unicode MS" pitchFamily="50" charset="-128"/>
                <a:ea typeface="Arial Unicode MS" pitchFamily="50" charset="-128"/>
                <a:cs typeface="Arial Unicode MS" pitchFamily="50" charset="-128"/>
              </a:rPr>
              <a:t>behaviour</a:t>
            </a:r>
            <a:endParaRPr kumimoji="1" lang="ja-JP" altLang="en-US" sz="1600" dirty="0">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971600" y="4643844"/>
            <a:ext cx="8100391" cy="369332"/>
          </a:xfrm>
          <a:prstGeom prst="rect">
            <a:avLst/>
          </a:prstGeom>
          <a:noFill/>
        </p:spPr>
        <p:txBody>
          <a:bodyPr wrap="square" rtlCol="0">
            <a:spAutoFit/>
          </a:bodyPr>
          <a:lstStyle/>
          <a:p>
            <a:r>
              <a:rPr lang="en-US" altLang="ja-JP" dirty="0" smtClean="0">
                <a:latin typeface="Arial Unicode MS" pitchFamily="50" charset="-128"/>
                <a:ea typeface="Arial Unicode MS" pitchFamily="50" charset="-128"/>
                <a:cs typeface="Arial Unicode MS" pitchFamily="50" charset="-128"/>
              </a:rPr>
              <a:t>Two dimensional honeycomb structure including the </a:t>
            </a:r>
            <a:r>
              <a:rPr lang="en-US" altLang="ja-JP" dirty="0" err="1" smtClean="0">
                <a:latin typeface="Arial Unicode MS" pitchFamily="50" charset="-128"/>
                <a:ea typeface="Arial Unicode MS" pitchFamily="50" charset="-128"/>
                <a:cs typeface="Arial Unicode MS" pitchFamily="50" charset="-128"/>
              </a:rPr>
              <a:t>supramolecular</a:t>
            </a:r>
            <a:r>
              <a:rPr lang="en-US" altLang="ja-JP" dirty="0" smtClean="0">
                <a:latin typeface="Arial Unicode MS" pitchFamily="50" charset="-128"/>
                <a:ea typeface="Arial Unicode MS" pitchFamily="50" charset="-128"/>
                <a:cs typeface="Arial Unicode MS" pitchFamily="50" charset="-128"/>
              </a:rPr>
              <a:t> </a:t>
            </a:r>
            <a:r>
              <a:rPr lang="en-US" altLang="ja-JP" dirty="0" err="1" smtClean="0">
                <a:latin typeface="Arial Unicode MS" pitchFamily="50" charset="-128"/>
                <a:ea typeface="Arial Unicode MS" pitchFamily="50" charset="-128"/>
                <a:cs typeface="Arial Unicode MS" pitchFamily="50" charset="-128"/>
              </a:rPr>
              <a:t>cations</a:t>
            </a:r>
            <a:endParaRPr kumimoji="1" lang="ja-JP" altLang="en-US" dirty="0">
              <a:latin typeface="Arial Unicode MS" pitchFamily="50" charset="-128"/>
              <a:ea typeface="Arial Unicode MS" pitchFamily="50" charset="-128"/>
              <a:cs typeface="Arial Unicode MS" pitchFamily="50" charset="-128"/>
            </a:endParaRPr>
          </a:p>
        </p:txBody>
      </p:sp>
      <p:pic>
        <p:nvPicPr>
          <p:cNvPr id="15" name="図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5136571"/>
            <a:ext cx="1649263" cy="1532789"/>
          </a:xfrm>
          <a:prstGeom prst="rect">
            <a:avLst/>
          </a:prstGeom>
        </p:spPr>
      </p:pic>
      <p:sp>
        <p:nvSpPr>
          <p:cNvPr id="16" name="下矢印 15"/>
          <p:cNvSpPr/>
          <p:nvPr/>
        </p:nvSpPr>
        <p:spPr>
          <a:xfrm>
            <a:off x="2757286" y="5708894"/>
            <a:ext cx="212873" cy="268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686988" y="5862758"/>
            <a:ext cx="3605202" cy="369332"/>
          </a:xfrm>
          <a:prstGeom prst="rect">
            <a:avLst/>
          </a:prstGeom>
          <a:noFill/>
        </p:spPr>
        <p:txBody>
          <a:bodyPr wrap="square" rtlCol="0">
            <a:spAutoFit/>
          </a:bodyPr>
          <a:lstStyle/>
          <a:p>
            <a:r>
              <a:rPr lang="en-US" altLang="ja-JP" dirty="0" smtClean="0">
                <a:latin typeface="Arial Unicode MS" pitchFamily="50" charset="-128"/>
                <a:ea typeface="Arial Unicode MS" pitchFamily="50" charset="-128"/>
                <a:cs typeface="Arial Unicode MS" pitchFamily="50" charset="-128"/>
              </a:rPr>
              <a:t>No solvent molecule in the salt </a:t>
            </a:r>
            <a:endParaRPr kumimoji="1" lang="ja-JP" altLang="en-US" b="1" dirty="0">
              <a:latin typeface="Arial Unicode MS" pitchFamily="50" charset="-128"/>
              <a:ea typeface="Arial Unicode MS" pitchFamily="50" charset="-128"/>
              <a:cs typeface="Arial Unicode MS" pitchFamily="50" charset="-128"/>
            </a:endParaRPr>
          </a:p>
        </p:txBody>
      </p:sp>
      <p:sp>
        <p:nvSpPr>
          <p:cNvPr id="19" name="テキスト ボックス 18"/>
          <p:cNvSpPr txBox="1"/>
          <p:nvPr/>
        </p:nvSpPr>
        <p:spPr>
          <a:xfrm>
            <a:off x="4326948" y="5043383"/>
            <a:ext cx="4504792" cy="646331"/>
          </a:xfrm>
          <a:prstGeom prst="rect">
            <a:avLst/>
          </a:prstGeom>
          <a:noFill/>
        </p:spPr>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Pores of the anion layers are filled with cyclohexane moieties of the crown ethers </a:t>
            </a:r>
            <a:endParaRPr kumimoji="1" lang="ja-JP" altLang="en-US" dirty="0">
              <a:latin typeface="Arial Unicode MS" pitchFamily="50" charset="-128"/>
              <a:ea typeface="Arial Unicode MS" pitchFamily="50" charset="-128"/>
              <a:cs typeface="Arial Unicode MS" pitchFamily="50" charset="-128"/>
            </a:endParaRPr>
          </a:p>
        </p:txBody>
      </p:sp>
      <p:sp>
        <p:nvSpPr>
          <p:cNvPr id="21" name="下矢印 20"/>
          <p:cNvSpPr/>
          <p:nvPr/>
        </p:nvSpPr>
        <p:spPr>
          <a:xfrm>
            <a:off x="6156176" y="5689714"/>
            <a:ext cx="216024" cy="213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6156176" y="6225571"/>
            <a:ext cx="216024" cy="213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133550" y="6453336"/>
            <a:ext cx="2678810" cy="369332"/>
          </a:xfrm>
          <a:prstGeom prst="rect">
            <a:avLst/>
          </a:prstGeom>
          <a:noFill/>
        </p:spPr>
        <p:txBody>
          <a:bodyPr wrap="square" rtlCol="0">
            <a:spAutoFit/>
          </a:bodyPr>
          <a:lstStyle/>
          <a:p>
            <a:r>
              <a:rPr kumimoji="1" lang="en-US" altLang="ja-JP" dirty="0" smtClean="0">
                <a:solidFill>
                  <a:srgbClr val="FF0000"/>
                </a:solidFill>
                <a:latin typeface="Arial Unicode MS" pitchFamily="50" charset="-128"/>
                <a:ea typeface="Arial Unicode MS" pitchFamily="50" charset="-128"/>
                <a:cs typeface="Arial Unicode MS" pitchFamily="50" charset="-128"/>
              </a:rPr>
              <a:t>Air stable compound</a:t>
            </a:r>
            <a:endParaRPr kumimoji="1" lang="ja-JP" altLang="en-US" dirty="0">
              <a:solidFill>
                <a:srgbClr val="FF0000"/>
              </a:solidFill>
              <a:latin typeface="Arial Unicode MS" pitchFamily="50" charset="-128"/>
              <a:ea typeface="Arial Unicode MS" pitchFamily="50" charset="-128"/>
              <a:cs typeface="Arial Unicode MS" pitchFamily="50" charset="-128"/>
            </a:endParaRPr>
          </a:p>
        </p:txBody>
      </p:sp>
      <p:sp>
        <p:nvSpPr>
          <p:cNvPr id="24" name="正方形/長方形 23"/>
          <p:cNvSpPr/>
          <p:nvPr/>
        </p:nvSpPr>
        <p:spPr>
          <a:xfrm>
            <a:off x="179512" y="5043383"/>
            <a:ext cx="3995936" cy="16259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326948" y="5013176"/>
            <a:ext cx="4471082" cy="176198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51720" y="839242"/>
            <a:ext cx="6654260" cy="3784866"/>
          </a:xfrm>
          <a:prstGeom prst="rect">
            <a:avLst/>
          </a:prstGeom>
        </p:spPr>
      </p:pic>
    </p:spTree>
    <p:extLst>
      <p:ext uri="{BB962C8B-B14F-4D97-AF65-F5344CB8AC3E}">
        <p14:creationId xmlns="" xmlns:p14="http://schemas.microsoft.com/office/powerpoint/2010/main" val="13400306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50800"/>
            <a:ext cx="9144000" cy="830997"/>
          </a:xfrm>
          <a:prstGeom prst="rect">
            <a:avLst/>
          </a:prstGeom>
          <a:noFill/>
          <a:ln w="9525">
            <a:noFill/>
            <a:miter lim="800000"/>
            <a:headEnd/>
            <a:tailEnd/>
          </a:ln>
          <a:effectLst/>
        </p:spPr>
        <p:txBody>
          <a:bodyPr wrap="square">
            <a:spAutoFit/>
          </a:bodyPr>
          <a:lstStyle/>
          <a:p>
            <a:pPr marL="45720"/>
            <a:r>
              <a:rPr lang="en-US" altLang="ja-JP" sz="2400" b="1" dirty="0" smtClean="0">
                <a:latin typeface="Arial Unicode MS" pitchFamily="50" charset="-128"/>
                <a:ea typeface="Arial Unicode MS" pitchFamily="50" charset="-128"/>
                <a:cs typeface="Arial Unicode MS" pitchFamily="50" charset="-128"/>
              </a:rPr>
              <a:t>Molecular arrangements of </a:t>
            </a:r>
            <a:r>
              <a:rPr lang="en-US" altLang="ja-JP" sz="2400" b="1" dirty="0" err="1">
                <a:latin typeface="Arial Unicode MS" pitchFamily="50" charset="-128"/>
                <a:ea typeface="Arial Unicode MS" pitchFamily="50" charset="-128"/>
                <a:cs typeface="Arial Unicode MS" pitchFamily="50" charset="-128"/>
              </a:rPr>
              <a:t>s</a:t>
            </a:r>
            <a:r>
              <a:rPr lang="en-US" altLang="ja-JP" sz="2400" b="1" dirty="0" err="1" smtClean="0">
                <a:latin typeface="Arial Unicode MS" pitchFamily="50" charset="-128"/>
                <a:ea typeface="Arial Unicode MS" pitchFamily="50" charset="-128"/>
                <a:cs typeface="Arial Unicode MS" pitchFamily="50" charset="-128"/>
              </a:rPr>
              <a:t>upramolecular</a:t>
            </a:r>
            <a:r>
              <a:rPr lang="en-US" altLang="ja-JP" sz="2400" b="1" dirty="0" smtClean="0">
                <a:latin typeface="Arial Unicode MS" pitchFamily="50" charset="-128"/>
                <a:ea typeface="Arial Unicode MS" pitchFamily="50" charset="-128"/>
                <a:cs typeface="Arial Unicode MS" pitchFamily="50" charset="-128"/>
              </a:rPr>
              <a:t> </a:t>
            </a:r>
            <a:r>
              <a:rPr lang="en-US" altLang="ja-JP" sz="2400" b="1" dirty="0" err="1" smtClean="0">
                <a:latin typeface="Arial Unicode MS" pitchFamily="50" charset="-128"/>
                <a:ea typeface="Arial Unicode MS" pitchFamily="50" charset="-128"/>
                <a:cs typeface="Arial Unicode MS" pitchFamily="50" charset="-128"/>
              </a:rPr>
              <a:t>cations</a:t>
            </a:r>
            <a:r>
              <a:rPr lang="en-US" altLang="ja-JP" sz="2400" b="1" dirty="0" smtClean="0">
                <a:latin typeface="Arial Unicode MS" pitchFamily="50" charset="-128"/>
                <a:ea typeface="Arial Unicode MS" pitchFamily="50" charset="-128"/>
                <a:cs typeface="Arial Unicode MS" pitchFamily="50" charset="-128"/>
              </a:rPr>
              <a:t> of (</a:t>
            </a:r>
            <a:r>
              <a:rPr lang="en-US" altLang="ja-JP" sz="2400" b="1" i="1" dirty="0" smtClean="0">
                <a:latin typeface="Arial Unicode MS" pitchFamily="50" charset="-128"/>
                <a:ea typeface="Arial Unicode MS" pitchFamily="50" charset="-128"/>
                <a:cs typeface="Arial Unicode MS" pitchFamily="50" charset="-128"/>
              </a:rPr>
              <a:t>m</a:t>
            </a:r>
            <a:r>
              <a:rPr lang="en-US" altLang="ja-JP" sz="2400" b="1" dirty="0" smtClean="0">
                <a:latin typeface="Arial Unicode MS" pitchFamily="50" charset="-128"/>
                <a:ea typeface="Arial Unicode MS" pitchFamily="50" charset="-128"/>
                <a:cs typeface="Arial Unicode MS" pitchFamily="50" charset="-128"/>
              </a:rPr>
              <a:t>-</a:t>
            </a:r>
            <a:r>
              <a:rPr lang="en-US" altLang="ja-JP" sz="2400" b="1" dirty="0" err="1" smtClean="0">
                <a:latin typeface="Arial Unicode MS" pitchFamily="50" charset="-128"/>
                <a:ea typeface="Arial Unicode MS" pitchFamily="50" charset="-128"/>
                <a:cs typeface="Arial Unicode MS" pitchFamily="50" charset="-128"/>
              </a:rPr>
              <a:t>fluoroanilinium</a:t>
            </a:r>
            <a:r>
              <a:rPr lang="en-US" altLang="ja-JP" sz="2400" b="1" dirty="0">
                <a:latin typeface="Arial Unicode MS" pitchFamily="50" charset="-128"/>
                <a:ea typeface="Arial Unicode MS" pitchFamily="50" charset="-128"/>
                <a:cs typeface="Arial Unicode MS" pitchFamily="50" charset="-128"/>
              </a:rPr>
              <a:t>)(</a:t>
            </a:r>
            <a:r>
              <a:rPr lang="en-US" altLang="ja-JP" sz="2400" b="1" i="1" dirty="0">
                <a:latin typeface="Arial Unicode MS" pitchFamily="50" charset="-128"/>
                <a:ea typeface="Arial Unicode MS" pitchFamily="50" charset="-128"/>
                <a:cs typeface="Arial Unicode MS" pitchFamily="50" charset="-128"/>
              </a:rPr>
              <a:t>trans-</a:t>
            </a:r>
            <a:r>
              <a:rPr lang="en-US" altLang="ja-JP" sz="2400" b="1" i="1" dirty="0" err="1">
                <a:latin typeface="Arial Unicode MS" pitchFamily="50" charset="-128"/>
                <a:ea typeface="Arial Unicode MS" pitchFamily="50" charset="-128"/>
                <a:cs typeface="Arial Unicode MS" pitchFamily="50" charset="-128"/>
              </a:rPr>
              <a:t>syn</a:t>
            </a:r>
            <a:r>
              <a:rPr lang="en-US" altLang="ja-JP" sz="2400" b="1" i="1" dirty="0">
                <a:latin typeface="Arial Unicode MS" pitchFamily="50" charset="-128"/>
                <a:ea typeface="Arial Unicode MS" pitchFamily="50" charset="-128"/>
                <a:cs typeface="Arial Unicode MS" pitchFamily="50" charset="-128"/>
              </a:rPr>
              <a:t>-trans</a:t>
            </a:r>
            <a:r>
              <a:rPr lang="en-US" altLang="ja-JP" sz="2400" b="1" dirty="0">
                <a:latin typeface="Arial Unicode MS" pitchFamily="50" charset="-128"/>
                <a:ea typeface="Arial Unicode MS" pitchFamily="50" charset="-128"/>
                <a:cs typeface="Arial Unicode MS" pitchFamily="50" charset="-128"/>
              </a:rPr>
              <a:t>-DCH[18]crown-6)[</a:t>
            </a:r>
            <a:r>
              <a:rPr lang="en-US" altLang="ja-JP" sz="2400" b="1" dirty="0" err="1">
                <a:latin typeface="Arial Unicode MS" pitchFamily="50" charset="-128"/>
                <a:ea typeface="Arial Unicode MS" pitchFamily="50" charset="-128"/>
                <a:cs typeface="Arial Unicode MS" pitchFamily="50" charset="-128"/>
              </a:rPr>
              <a:t>MnCr</a:t>
            </a:r>
            <a:r>
              <a:rPr lang="en-US" altLang="ja-JP" sz="2400" b="1" dirty="0">
                <a:latin typeface="Arial Unicode MS" pitchFamily="50" charset="-128"/>
                <a:ea typeface="Arial Unicode MS" pitchFamily="50" charset="-128"/>
                <a:cs typeface="Arial Unicode MS" pitchFamily="50" charset="-128"/>
              </a:rPr>
              <a:t>(oxalate)</a:t>
            </a:r>
            <a:r>
              <a:rPr lang="en-US" altLang="ja-JP" sz="2400" b="1" baseline="-25000" dirty="0">
                <a:latin typeface="Arial Unicode MS" pitchFamily="50" charset="-128"/>
                <a:ea typeface="Arial Unicode MS" pitchFamily="50" charset="-128"/>
                <a:cs typeface="Arial Unicode MS" pitchFamily="50" charset="-128"/>
              </a:rPr>
              <a:t>3</a:t>
            </a:r>
            <a:r>
              <a:rPr lang="en-US" altLang="ja-JP" sz="2400" b="1" dirty="0">
                <a:latin typeface="Arial Unicode MS" pitchFamily="50" charset="-128"/>
                <a:ea typeface="Arial Unicode MS" pitchFamily="50" charset="-128"/>
                <a:cs typeface="Arial Unicode MS" pitchFamily="50" charset="-128"/>
              </a:rPr>
              <a:t>] </a:t>
            </a:r>
            <a:endParaRPr lang="en-US" altLang="ja-JP" sz="2400" b="1" dirty="0">
              <a:solidFill>
                <a:srgbClr val="7030A0"/>
              </a:solidFill>
              <a:latin typeface="Arial Unicode MS" pitchFamily="50" charset="-128"/>
              <a:ea typeface="Arial Unicode MS" pitchFamily="50" charset="-128"/>
              <a:cs typeface="Arial Unicode MS" pitchFamily="50" charset="-128"/>
            </a:endParaRPr>
          </a:p>
        </p:txBody>
      </p:sp>
      <p:sp>
        <p:nvSpPr>
          <p:cNvPr id="4" name="テキスト ボックス 3"/>
          <p:cNvSpPr txBox="1"/>
          <p:nvPr/>
        </p:nvSpPr>
        <p:spPr>
          <a:xfrm>
            <a:off x="251520" y="5805264"/>
            <a:ext cx="4392488" cy="646331"/>
          </a:xfrm>
          <a:prstGeom prst="rect">
            <a:avLst/>
          </a:prstGeom>
          <a:noFill/>
        </p:spPr>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Two </a:t>
            </a:r>
            <a:r>
              <a:rPr kumimoji="1" lang="en-US" altLang="ja-JP" dirty="0" err="1" smtClean="0">
                <a:latin typeface="Arial Unicode MS" pitchFamily="50" charset="-128"/>
                <a:ea typeface="Arial Unicode MS" pitchFamily="50" charset="-128"/>
                <a:cs typeface="Arial Unicode MS" pitchFamily="50" charset="-128"/>
              </a:rPr>
              <a:t>crystallographically</a:t>
            </a:r>
            <a:r>
              <a:rPr kumimoji="1" lang="en-US" altLang="ja-JP" dirty="0" smtClean="0">
                <a:latin typeface="Arial Unicode MS" pitchFamily="50" charset="-128"/>
                <a:ea typeface="Arial Unicode MS" pitchFamily="50" charset="-128"/>
                <a:cs typeface="Arial Unicode MS" pitchFamily="50" charset="-128"/>
              </a:rPr>
              <a:t> independent </a:t>
            </a:r>
            <a:r>
              <a:rPr kumimoji="1" lang="en-US" altLang="ja-JP" dirty="0" err="1" smtClean="0">
                <a:latin typeface="Arial Unicode MS" pitchFamily="50" charset="-128"/>
                <a:ea typeface="Arial Unicode MS" pitchFamily="50" charset="-128"/>
                <a:cs typeface="Arial Unicode MS" pitchFamily="50" charset="-128"/>
              </a:rPr>
              <a:t>supramolecular</a:t>
            </a:r>
            <a:r>
              <a:rPr kumimoji="1" lang="en-US" altLang="ja-JP"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cations</a:t>
            </a:r>
            <a:r>
              <a:rPr kumimoji="1" lang="en-US" altLang="ja-JP" dirty="0" smtClean="0">
                <a:latin typeface="Arial Unicode MS" pitchFamily="50" charset="-128"/>
                <a:ea typeface="Arial Unicode MS" pitchFamily="50" charset="-128"/>
                <a:cs typeface="Arial Unicode MS" pitchFamily="50" charset="-128"/>
              </a:rPr>
              <a:t> in this crystal</a:t>
            </a:r>
            <a:endParaRPr kumimoji="1" lang="ja-JP" altLang="en-US" b="1" dirty="0">
              <a:latin typeface="Arial Unicode MS" pitchFamily="50" charset="-128"/>
              <a:ea typeface="Arial Unicode MS" pitchFamily="50" charset="-128"/>
              <a:cs typeface="Arial Unicode MS" pitchFamily="50" charset="-128"/>
            </a:endParaRPr>
          </a:p>
        </p:txBody>
      </p:sp>
      <p:pic>
        <p:nvPicPr>
          <p:cNvPr id="11" name="図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51753" y="979138"/>
            <a:ext cx="4270229" cy="2377854"/>
          </a:xfrm>
          <a:prstGeom prst="rect">
            <a:avLst/>
          </a:prstGeom>
        </p:spPr>
      </p:pic>
      <p:pic>
        <p:nvPicPr>
          <p:cNvPr id="12" name="図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7504" y="1268760"/>
            <a:ext cx="4558625" cy="4591539"/>
          </a:xfrm>
          <a:prstGeom prst="rect">
            <a:avLst/>
          </a:prstGeom>
        </p:spPr>
      </p:pic>
      <p:sp>
        <p:nvSpPr>
          <p:cNvPr id="13" name="テキスト ボックス 12"/>
          <p:cNvSpPr txBox="1"/>
          <p:nvPr/>
        </p:nvSpPr>
        <p:spPr>
          <a:xfrm>
            <a:off x="179512" y="6453336"/>
            <a:ext cx="4608512" cy="369332"/>
          </a:xfrm>
          <a:prstGeom prst="rect">
            <a:avLst/>
          </a:prstGeom>
          <a:noFill/>
        </p:spPr>
        <p:txBody>
          <a:bodyPr wrap="square" rtlCol="0">
            <a:spAutoFit/>
          </a:bodyPr>
          <a:lstStyle/>
          <a:p>
            <a:r>
              <a:rPr kumimoji="1" lang="en-US" altLang="ja-JP" dirty="0" smtClean="0">
                <a:solidFill>
                  <a:srgbClr val="FF0000"/>
                </a:solidFill>
                <a:latin typeface="Arial Unicode MS" pitchFamily="50" charset="-128"/>
                <a:ea typeface="Arial Unicode MS" pitchFamily="50" charset="-128"/>
                <a:cs typeface="Arial Unicode MS" pitchFamily="50" charset="-128"/>
              </a:rPr>
              <a:t>Disordered fluorine atoms on the </a:t>
            </a:r>
            <a:r>
              <a:rPr kumimoji="1" lang="en-US" altLang="ja-JP" dirty="0" err="1" smtClean="0">
                <a:solidFill>
                  <a:srgbClr val="FF0000"/>
                </a:solidFill>
                <a:latin typeface="Arial Unicode MS" pitchFamily="50" charset="-128"/>
                <a:ea typeface="Arial Unicode MS" pitchFamily="50" charset="-128"/>
                <a:cs typeface="Arial Unicode MS" pitchFamily="50" charset="-128"/>
              </a:rPr>
              <a:t>cations</a:t>
            </a:r>
            <a:endParaRPr kumimoji="1" lang="ja-JP" altLang="en-US" dirty="0">
              <a:solidFill>
                <a:srgbClr val="FF0000"/>
              </a:solidFill>
              <a:latin typeface="Arial Unicode MS" pitchFamily="50" charset="-128"/>
              <a:ea typeface="Arial Unicode MS" pitchFamily="50" charset="-128"/>
              <a:cs typeface="Arial Unicode MS" pitchFamily="50" charset="-128"/>
            </a:endParaRPr>
          </a:p>
        </p:txBody>
      </p:sp>
      <p:sp>
        <p:nvSpPr>
          <p:cNvPr id="14" name="角丸四角形 13"/>
          <p:cNvSpPr/>
          <p:nvPr/>
        </p:nvSpPr>
        <p:spPr>
          <a:xfrm>
            <a:off x="899592" y="1340768"/>
            <a:ext cx="1224136" cy="4229372"/>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004048" y="1033499"/>
            <a:ext cx="1224136" cy="2242998"/>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42098" y="980728"/>
            <a:ext cx="1368152" cy="369332"/>
          </a:xfrm>
          <a:prstGeom prst="rect">
            <a:avLst/>
          </a:prstGeom>
          <a:noFill/>
        </p:spPr>
        <p:txBody>
          <a:bodyPr wrap="square" rtlCol="0">
            <a:spAutoFit/>
          </a:bodyPr>
          <a:lstStyle/>
          <a:p>
            <a:r>
              <a:rPr kumimoji="1" lang="en-US" altLang="ja-JP" dirty="0" smtClean="0">
                <a:solidFill>
                  <a:srgbClr val="FF0000"/>
                </a:solidFill>
                <a:latin typeface="Arial Unicode MS" pitchFamily="50" charset="-128"/>
                <a:ea typeface="Arial Unicode MS" pitchFamily="50" charset="-128"/>
                <a:cs typeface="Arial Unicode MS" pitchFamily="50" charset="-128"/>
              </a:rPr>
              <a:t>Column A</a:t>
            </a:r>
            <a:endParaRPr kumimoji="1" lang="ja-JP" altLang="en-US" dirty="0">
              <a:solidFill>
                <a:srgbClr val="FF0000"/>
              </a:solidFill>
              <a:latin typeface="Arial Unicode MS" pitchFamily="50" charset="-128"/>
              <a:ea typeface="Arial Unicode MS" pitchFamily="50" charset="-128"/>
              <a:cs typeface="Arial Unicode MS" pitchFamily="50" charset="-128"/>
            </a:endParaRPr>
          </a:p>
        </p:txBody>
      </p:sp>
      <p:sp>
        <p:nvSpPr>
          <p:cNvPr id="18" name="テキスト ボックス 17"/>
          <p:cNvSpPr txBox="1"/>
          <p:nvPr/>
        </p:nvSpPr>
        <p:spPr>
          <a:xfrm>
            <a:off x="2627784" y="980728"/>
            <a:ext cx="1368152" cy="369332"/>
          </a:xfrm>
          <a:prstGeom prst="rect">
            <a:avLst/>
          </a:prstGeom>
          <a:noFill/>
        </p:spPr>
        <p:txBody>
          <a:bodyPr wrap="square" rtlCol="0">
            <a:spAutoFit/>
          </a:bodyPr>
          <a:lstStyle/>
          <a:p>
            <a:r>
              <a:rPr kumimoji="1" lang="en-US" altLang="ja-JP" dirty="0" smtClean="0">
                <a:solidFill>
                  <a:srgbClr val="0070C0"/>
                </a:solidFill>
                <a:latin typeface="Arial Unicode MS" pitchFamily="50" charset="-128"/>
                <a:ea typeface="Arial Unicode MS" pitchFamily="50" charset="-128"/>
                <a:cs typeface="Arial Unicode MS" pitchFamily="50" charset="-128"/>
              </a:rPr>
              <a:t>Column B</a:t>
            </a:r>
            <a:endParaRPr kumimoji="1" lang="ja-JP" altLang="en-US" dirty="0">
              <a:solidFill>
                <a:srgbClr val="0070C0"/>
              </a:solidFill>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1709682" y="1537628"/>
            <a:ext cx="1278142" cy="307777"/>
          </a:xfrm>
          <a:prstGeom prst="rect">
            <a:avLst/>
          </a:prstGeom>
          <a:noFill/>
        </p:spPr>
        <p:txBody>
          <a:bodyPr wrap="square" rtlCol="0">
            <a:spAutoFit/>
          </a:bodyPr>
          <a:lstStyle/>
          <a:p>
            <a:r>
              <a:rPr kumimoji="1" lang="en-US" altLang="ja-JP" sz="1400" dirty="0" smtClean="0">
                <a:solidFill>
                  <a:srgbClr val="FF0000"/>
                </a:solidFill>
                <a:latin typeface="Arial Unicode MS" pitchFamily="50" charset="-128"/>
                <a:ea typeface="Arial Unicode MS" pitchFamily="50" charset="-128"/>
                <a:cs typeface="Arial Unicode MS" pitchFamily="50" charset="-128"/>
              </a:rPr>
              <a:t>C-F:1.273 Å</a:t>
            </a:r>
            <a:r>
              <a:rPr lang="en-US" altLang="ja-JP" sz="1400" dirty="0" smtClean="0">
                <a:solidFill>
                  <a:srgbClr val="FF0000"/>
                </a:solidFill>
                <a:latin typeface="Arial Unicode MS" pitchFamily="50" charset="-128"/>
                <a:ea typeface="Arial Unicode MS" pitchFamily="50" charset="-128"/>
                <a:cs typeface="Arial Unicode MS" pitchFamily="50" charset="-128"/>
              </a:rPr>
              <a:t> </a:t>
            </a:r>
            <a:r>
              <a:rPr kumimoji="1" lang="en-US" altLang="ja-JP" sz="1400" dirty="0" smtClean="0">
                <a:solidFill>
                  <a:srgbClr val="FF0000"/>
                </a:solidFill>
                <a:latin typeface="Arial Unicode MS" pitchFamily="50" charset="-128"/>
                <a:ea typeface="Arial Unicode MS" pitchFamily="50" charset="-128"/>
                <a:cs typeface="Arial Unicode MS" pitchFamily="50" charset="-128"/>
              </a:rPr>
              <a:t> </a:t>
            </a:r>
            <a:endParaRPr kumimoji="1" lang="ja-JP" altLang="en-US" sz="1400" dirty="0">
              <a:solidFill>
                <a:srgbClr val="FF0000"/>
              </a:solidFill>
              <a:latin typeface="Arial Unicode MS" pitchFamily="50" charset="-128"/>
              <a:ea typeface="Arial Unicode MS" pitchFamily="50" charset="-128"/>
              <a:cs typeface="Arial Unicode MS" pitchFamily="50" charset="-128"/>
            </a:endParaRPr>
          </a:p>
        </p:txBody>
      </p:sp>
      <p:sp>
        <p:nvSpPr>
          <p:cNvPr id="19" name="テキスト ボックス 18"/>
          <p:cNvSpPr txBox="1"/>
          <p:nvPr/>
        </p:nvSpPr>
        <p:spPr>
          <a:xfrm>
            <a:off x="107504" y="1556792"/>
            <a:ext cx="1278142" cy="307777"/>
          </a:xfrm>
          <a:prstGeom prst="rect">
            <a:avLst/>
          </a:prstGeom>
          <a:noFill/>
        </p:spPr>
        <p:txBody>
          <a:bodyPr wrap="square" rtlCol="0">
            <a:spAutoFit/>
          </a:bodyPr>
          <a:lstStyle/>
          <a:p>
            <a:r>
              <a:rPr kumimoji="1" lang="en-US" altLang="ja-JP" sz="1400" dirty="0" smtClean="0">
                <a:solidFill>
                  <a:srgbClr val="FF0000"/>
                </a:solidFill>
                <a:latin typeface="Arial Unicode MS" pitchFamily="50" charset="-128"/>
                <a:ea typeface="Arial Unicode MS" pitchFamily="50" charset="-128"/>
                <a:cs typeface="Arial Unicode MS" pitchFamily="50" charset="-128"/>
              </a:rPr>
              <a:t>C-F:1.043 Å</a:t>
            </a:r>
          </a:p>
        </p:txBody>
      </p:sp>
      <p:sp>
        <p:nvSpPr>
          <p:cNvPr id="20" name="テキスト ボックス 19"/>
          <p:cNvSpPr txBox="1"/>
          <p:nvPr/>
        </p:nvSpPr>
        <p:spPr>
          <a:xfrm>
            <a:off x="3509882" y="1537628"/>
            <a:ext cx="1278142" cy="307777"/>
          </a:xfrm>
          <a:prstGeom prst="rect">
            <a:avLst/>
          </a:prstGeom>
          <a:noFill/>
        </p:spPr>
        <p:txBody>
          <a:bodyPr wrap="square" rtlCol="0">
            <a:spAutoFit/>
          </a:bodyPr>
          <a:lstStyle/>
          <a:p>
            <a:r>
              <a:rPr kumimoji="1" lang="en-US" altLang="ja-JP" sz="1400" dirty="0" smtClean="0">
                <a:solidFill>
                  <a:srgbClr val="0070C0"/>
                </a:solidFill>
                <a:latin typeface="Arial Unicode MS" pitchFamily="50" charset="-128"/>
                <a:ea typeface="Arial Unicode MS" pitchFamily="50" charset="-128"/>
                <a:cs typeface="Arial Unicode MS" pitchFamily="50" charset="-128"/>
              </a:rPr>
              <a:t>C-F:1.335 Å</a:t>
            </a:r>
          </a:p>
        </p:txBody>
      </p:sp>
      <p:sp>
        <p:nvSpPr>
          <p:cNvPr id="6" name="テキスト ボックス 5"/>
          <p:cNvSpPr txBox="1"/>
          <p:nvPr/>
        </p:nvSpPr>
        <p:spPr>
          <a:xfrm>
            <a:off x="8705484" y="998714"/>
            <a:ext cx="345526" cy="400110"/>
          </a:xfrm>
          <a:prstGeom prst="rect">
            <a:avLst/>
          </a:prstGeom>
          <a:solidFill>
            <a:schemeClr val="bg1"/>
          </a:solidFill>
        </p:spPr>
        <p:txBody>
          <a:bodyPr wrap="square" rtlCol="0">
            <a:spAutoFit/>
          </a:bodyPr>
          <a:lstStyle/>
          <a:p>
            <a:r>
              <a:rPr kumimoji="1" lang="en-US" altLang="ja-JP" sz="2000" dirty="0" smtClean="0">
                <a:latin typeface="Arial Unicode MS" pitchFamily="50" charset="-128"/>
                <a:ea typeface="Arial Unicode MS" pitchFamily="50" charset="-128"/>
                <a:cs typeface="Arial Unicode MS" pitchFamily="50" charset="-128"/>
              </a:rPr>
              <a:t>c</a:t>
            </a:r>
            <a:endParaRPr kumimoji="1" lang="ja-JP" altLang="en-US" sz="2000" dirty="0">
              <a:latin typeface="Arial Unicode MS" pitchFamily="50" charset="-128"/>
              <a:ea typeface="Arial Unicode MS" pitchFamily="50" charset="-128"/>
              <a:cs typeface="Arial Unicode MS" pitchFamily="50" charset="-128"/>
            </a:endParaRPr>
          </a:p>
        </p:txBody>
      </p:sp>
      <p:sp>
        <p:nvSpPr>
          <p:cNvPr id="21" name="テキスト ボックス 20"/>
          <p:cNvSpPr txBox="1"/>
          <p:nvPr/>
        </p:nvSpPr>
        <p:spPr>
          <a:xfrm>
            <a:off x="5004048" y="755412"/>
            <a:ext cx="1368152" cy="369332"/>
          </a:xfrm>
          <a:prstGeom prst="rect">
            <a:avLst/>
          </a:prstGeom>
          <a:noFill/>
        </p:spPr>
        <p:txBody>
          <a:bodyPr wrap="square" rtlCol="0">
            <a:spAutoFit/>
          </a:bodyPr>
          <a:lstStyle/>
          <a:p>
            <a:r>
              <a:rPr kumimoji="1" lang="en-US" altLang="ja-JP" dirty="0" smtClean="0">
                <a:solidFill>
                  <a:srgbClr val="FF0000"/>
                </a:solidFill>
                <a:latin typeface="Arial Unicode MS" pitchFamily="50" charset="-128"/>
                <a:ea typeface="Arial Unicode MS" pitchFamily="50" charset="-128"/>
                <a:cs typeface="Arial Unicode MS" pitchFamily="50" charset="-128"/>
              </a:rPr>
              <a:t>Column A</a:t>
            </a:r>
            <a:endParaRPr kumimoji="1" lang="ja-JP" altLang="en-US" dirty="0">
              <a:solidFill>
                <a:srgbClr val="FF0000"/>
              </a:solidFill>
              <a:latin typeface="Arial Unicode MS" pitchFamily="50" charset="-128"/>
              <a:ea typeface="Arial Unicode MS" pitchFamily="50" charset="-128"/>
              <a:cs typeface="Arial Unicode MS" pitchFamily="50" charset="-128"/>
            </a:endParaRPr>
          </a:p>
        </p:txBody>
      </p:sp>
      <p:sp>
        <p:nvSpPr>
          <p:cNvPr id="22" name="テキスト ボックス 21"/>
          <p:cNvSpPr txBox="1"/>
          <p:nvPr/>
        </p:nvSpPr>
        <p:spPr>
          <a:xfrm>
            <a:off x="7668344" y="620688"/>
            <a:ext cx="1368152" cy="369332"/>
          </a:xfrm>
          <a:prstGeom prst="rect">
            <a:avLst/>
          </a:prstGeom>
          <a:noFill/>
        </p:spPr>
        <p:txBody>
          <a:bodyPr wrap="square" rtlCol="0">
            <a:spAutoFit/>
          </a:bodyPr>
          <a:lstStyle/>
          <a:p>
            <a:r>
              <a:rPr kumimoji="1" lang="en-US" altLang="ja-JP" dirty="0" smtClean="0">
                <a:solidFill>
                  <a:srgbClr val="0070C0"/>
                </a:solidFill>
                <a:latin typeface="Arial Unicode MS" pitchFamily="50" charset="-128"/>
                <a:ea typeface="Arial Unicode MS" pitchFamily="50" charset="-128"/>
                <a:cs typeface="Arial Unicode MS" pitchFamily="50" charset="-128"/>
              </a:rPr>
              <a:t>Column B</a:t>
            </a:r>
            <a:endParaRPr kumimoji="1" lang="ja-JP" altLang="en-US" dirty="0">
              <a:solidFill>
                <a:srgbClr val="0070C0"/>
              </a:solidFill>
              <a:latin typeface="Arial Unicode MS" pitchFamily="50" charset="-128"/>
              <a:ea typeface="Arial Unicode MS" pitchFamily="50" charset="-128"/>
              <a:cs typeface="Arial Unicode MS" pitchFamily="50" charset="-128"/>
            </a:endParaRPr>
          </a:p>
        </p:txBody>
      </p:sp>
      <p:sp>
        <p:nvSpPr>
          <p:cNvPr id="16" name="角丸四角形 15"/>
          <p:cNvSpPr/>
          <p:nvPr/>
        </p:nvSpPr>
        <p:spPr>
          <a:xfrm>
            <a:off x="7668344" y="994356"/>
            <a:ext cx="1224136" cy="2295769"/>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66163" y="3455454"/>
            <a:ext cx="2158365" cy="369332"/>
          </a:xfrm>
          <a:prstGeom prst="rect">
            <a:avLst/>
          </a:prstGeom>
          <a:noFill/>
        </p:spPr>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Flat conformations</a:t>
            </a:r>
            <a:endParaRPr kumimoji="1" lang="ja-JP" altLang="en-US" dirty="0">
              <a:latin typeface="Arial Unicode MS" pitchFamily="50" charset="-128"/>
              <a:ea typeface="Arial Unicode MS" pitchFamily="50" charset="-128"/>
              <a:cs typeface="Arial Unicode MS" pitchFamily="50" charset="-128"/>
            </a:endParaRPr>
          </a:p>
        </p:txBody>
      </p:sp>
      <p:cxnSp>
        <p:nvCxnSpPr>
          <p:cNvPr id="9" name="直線矢印コネクタ 8"/>
          <p:cNvCxnSpPr/>
          <p:nvPr/>
        </p:nvCxnSpPr>
        <p:spPr>
          <a:xfrm flipV="1">
            <a:off x="7668344" y="2852936"/>
            <a:ext cx="144016" cy="602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8705484" y="2852936"/>
            <a:ext cx="172763" cy="711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788024" y="3789040"/>
            <a:ext cx="4190978" cy="923330"/>
          </a:xfrm>
          <a:prstGeom prst="rect">
            <a:avLst/>
          </a:prstGeom>
          <a:noFill/>
        </p:spPr>
        <p:txBody>
          <a:bodyPr wrap="square" rtlCol="0">
            <a:spAutoFit/>
          </a:bodyPr>
          <a:lstStyle/>
          <a:p>
            <a:r>
              <a:rPr lang="en-US" altLang="ja-JP" b="1" dirty="0" smtClean="0">
                <a:solidFill>
                  <a:srgbClr val="FF0000"/>
                </a:solidFill>
                <a:latin typeface="Arial Unicode MS" pitchFamily="50" charset="-128"/>
                <a:ea typeface="Arial Unicode MS" pitchFamily="50" charset="-128"/>
                <a:cs typeface="Arial Unicode MS" pitchFamily="50" charset="-128"/>
              </a:rPr>
              <a:t>This complex is a good candidate for the multifunctional material coexisting a ferromagnetism and  a </a:t>
            </a:r>
            <a:r>
              <a:rPr lang="en-US" altLang="ja-JP" b="1" dirty="0" err="1" smtClean="0">
                <a:solidFill>
                  <a:srgbClr val="FF0000"/>
                </a:solidFill>
                <a:latin typeface="Arial Unicode MS" pitchFamily="50" charset="-128"/>
                <a:ea typeface="Arial Unicode MS" pitchFamily="50" charset="-128"/>
                <a:cs typeface="Arial Unicode MS" pitchFamily="50" charset="-128"/>
              </a:rPr>
              <a:t>ferroelectricity</a:t>
            </a:r>
            <a:r>
              <a:rPr lang="en-US" altLang="ja-JP" b="1" dirty="0" smtClean="0">
                <a:solidFill>
                  <a:srgbClr val="FF0000"/>
                </a:solidFill>
                <a:latin typeface="Arial Unicode MS" pitchFamily="50" charset="-128"/>
                <a:ea typeface="Arial Unicode MS" pitchFamily="50" charset="-128"/>
                <a:cs typeface="Arial Unicode MS" pitchFamily="50" charset="-128"/>
              </a:rPr>
              <a:t>.</a:t>
            </a:r>
            <a:endParaRPr kumimoji="1" lang="ja-JP" altLang="en-US" b="1" dirty="0">
              <a:solidFill>
                <a:srgbClr val="FF0000"/>
              </a:solidFill>
              <a:latin typeface="Arial Unicode MS" pitchFamily="50" charset="-128"/>
              <a:ea typeface="Arial Unicode MS" pitchFamily="50" charset="-128"/>
              <a:cs typeface="Arial Unicode MS" pitchFamily="50" charset="-128"/>
            </a:endParaRPr>
          </a:p>
        </p:txBody>
      </p:sp>
      <p:sp>
        <p:nvSpPr>
          <p:cNvPr id="25" name="テキスト ボックス 24"/>
          <p:cNvSpPr txBox="1"/>
          <p:nvPr/>
        </p:nvSpPr>
        <p:spPr>
          <a:xfrm>
            <a:off x="4541605" y="4976008"/>
            <a:ext cx="4566899" cy="1477328"/>
          </a:xfrm>
          <a:prstGeom prst="rect">
            <a:avLst/>
          </a:prstGeom>
          <a:noFill/>
          <a:ln w="44450">
            <a:solidFill>
              <a:schemeClr val="bg2">
                <a:lumMod val="50000"/>
              </a:schemeClr>
            </a:solidFill>
            <a:prstDash val="sysDot"/>
          </a:ln>
        </p:spPr>
        <p:txBody>
          <a:bodyPr wrap="square" rtlCol="0">
            <a:spAutoFit/>
          </a:bodyPr>
          <a:lstStyle/>
          <a:p>
            <a:r>
              <a:rPr kumimoji="1" lang="en-US" altLang="ja-JP" dirty="0" smtClean="0">
                <a:solidFill>
                  <a:srgbClr val="FF0000"/>
                </a:solidFill>
                <a:latin typeface="Arial Unicode MS" pitchFamily="50" charset="-128"/>
                <a:ea typeface="Arial Unicode MS" pitchFamily="50" charset="-128"/>
                <a:cs typeface="Arial Unicode MS" pitchFamily="50" charset="-128"/>
              </a:rPr>
              <a:t>Debatable points</a:t>
            </a:r>
          </a:p>
          <a:p>
            <a:pPr marL="342900" indent="-342900">
              <a:buAutoNum type="arabicParenBoth"/>
            </a:pPr>
            <a:r>
              <a:rPr kumimoji="1" lang="en-US" altLang="ja-JP" dirty="0" smtClean="0">
                <a:latin typeface="Arial Unicode MS" pitchFamily="50" charset="-128"/>
                <a:ea typeface="Arial Unicode MS" pitchFamily="50" charset="-128"/>
                <a:cs typeface="Arial Unicode MS" pitchFamily="50" charset="-128"/>
              </a:rPr>
              <a:t>The C-F Bond lengths in column A are shorter than </a:t>
            </a:r>
            <a:r>
              <a:rPr lang="en-US" altLang="ja-JP" dirty="0" smtClean="0">
                <a:latin typeface="Arial Unicode MS" pitchFamily="50" charset="-128"/>
                <a:ea typeface="Arial Unicode MS" pitchFamily="50" charset="-128"/>
                <a:cs typeface="Arial Unicode MS" pitchFamily="50" charset="-128"/>
              </a:rPr>
              <a:t>the </a:t>
            </a:r>
            <a:r>
              <a:rPr kumimoji="1" lang="en-US" altLang="ja-JP" dirty="0" smtClean="0">
                <a:latin typeface="Arial Unicode MS" pitchFamily="50" charset="-128"/>
                <a:ea typeface="Arial Unicode MS" pitchFamily="50" charset="-128"/>
                <a:cs typeface="Arial Unicode MS" pitchFamily="50" charset="-128"/>
              </a:rPr>
              <a:t>typical bond length.</a:t>
            </a:r>
          </a:p>
          <a:p>
            <a:pPr marL="342900" indent="-342900">
              <a:buAutoNum type="arabicParenBoth"/>
            </a:pPr>
            <a:r>
              <a:rPr lang="en-US" altLang="ja-JP" dirty="0" smtClean="0">
                <a:latin typeface="Arial Unicode MS" pitchFamily="50" charset="-128"/>
                <a:ea typeface="Arial Unicode MS" pitchFamily="50" charset="-128"/>
                <a:cs typeface="Arial Unicode MS" pitchFamily="50" charset="-128"/>
              </a:rPr>
              <a:t>The cyclohexane moieties in column A are not </a:t>
            </a:r>
            <a:r>
              <a:rPr lang="en-US" altLang="ja-JP" i="1" dirty="0" smtClean="0">
                <a:latin typeface="Arial Unicode MS" pitchFamily="50" charset="-128"/>
                <a:ea typeface="Arial Unicode MS" pitchFamily="50" charset="-128"/>
                <a:cs typeface="Arial Unicode MS" pitchFamily="50" charset="-128"/>
              </a:rPr>
              <a:t>trans-</a:t>
            </a:r>
            <a:r>
              <a:rPr lang="en-US" altLang="ja-JP" i="1" dirty="0" err="1" smtClean="0">
                <a:latin typeface="Arial Unicode MS" pitchFamily="50" charset="-128"/>
                <a:ea typeface="Arial Unicode MS" pitchFamily="50" charset="-128"/>
                <a:cs typeface="Arial Unicode MS" pitchFamily="50" charset="-128"/>
              </a:rPr>
              <a:t>syn</a:t>
            </a:r>
            <a:r>
              <a:rPr lang="en-US" altLang="ja-JP" i="1" dirty="0" smtClean="0">
                <a:latin typeface="Arial Unicode MS" pitchFamily="50" charset="-128"/>
                <a:ea typeface="Arial Unicode MS" pitchFamily="50" charset="-128"/>
                <a:cs typeface="Arial Unicode MS" pitchFamily="50" charset="-128"/>
              </a:rPr>
              <a:t>-trans</a:t>
            </a:r>
            <a:r>
              <a:rPr lang="en-US" altLang="ja-JP" dirty="0" smtClean="0">
                <a:latin typeface="Arial Unicode MS" pitchFamily="50" charset="-128"/>
                <a:ea typeface="Arial Unicode MS" pitchFamily="50" charset="-128"/>
                <a:cs typeface="Arial Unicode MS" pitchFamily="50" charset="-128"/>
              </a:rPr>
              <a:t> conformation.</a:t>
            </a:r>
            <a:endParaRPr kumimoji="1" lang="en-US" altLang="ja-JP" dirty="0" smtClean="0">
              <a:latin typeface="Arial Unicode MS" pitchFamily="50" charset="-128"/>
              <a:ea typeface="Arial Unicode MS" pitchFamily="50" charset="-128"/>
              <a:cs typeface="Arial Unicode MS" pitchFamily="50" charset="-128"/>
            </a:endParaRPr>
          </a:p>
        </p:txBody>
      </p:sp>
      <p:sp>
        <p:nvSpPr>
          <p:cNvPr id="27" name="テキスト ボックス 26"/>
          <p:cNvSpPr txBox="1"/>
          <p:nvPr/>
        </p:nvSpPr>
        <p:spPr>
          <a:xfrm>
            <a:off x="4427984" y="3434954"/>
            <a:ext cx="2880320" cy="369332"/>
          </a:xfrm>
          <a:prstGeom prst="rect">
            <a:avLst/>
          </a:prstGeom>
          <a:noFill/>
        </p:spPr>
        <p:txBody>
          <a:bodyPr wrap="square" rtlCol="0">
            <a:spAutoFit/>
          </a:bodyPr>
          <a:lstStyle/>
          <a:p>
            <a:r>
              <a:rPr lang="en-US" altLang="ja-JP" dirty="0" smtClean="0">
                <a:latin typeface="Arial Unicode MS" pitchFamily="50" charset="-128"/>
                <a:ea typeface="Arial Unicode MS" pitchFamily="50" charset="-128"/>
                <a:cs typeface="Arial Unicode MS" pitchFamily="50" charset="-128"/>
              </a:rPr>
              <a:t>Highly steric hindrances</a:t>
            </a:r>
            <a:endParaRPr kumimoji="1" lang="ja-JP" altLang="en-US" dirty="0">
              <a:latin typeface="Arial Unicode MS" pitchFamily="50" charset="-128"/>
              <a:ea typeface="Arial Unicode MS" pitchFamily="50" charset="-128"/>
              <a:cs typeface="Arial Unicode MS" pitchFamily="50" charset="-128"/>
            </a:endParaRPr>
          </a:p>
        </p:txBody>
      </p:sp>
      <p:cxnSp>
        <p:nvCxnSpPr>
          <p:cNvPr id="29" name="直線矢印コネクタ 28"/>
          <p:cNvCxnSpPr>
            <a:endCxn id="15" idx="3"/>
          </p:cNvCxnSpPr>
          <p:nvPr/>
        </p:nvCxnSpPr>
        <p:spPr>
          <a:xfrm flipV="1">
            <a:off x="6012160" y="2154998"/>
            <a:ext cx="216024" cy="13004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6825054" y="2348880"/>
            <a:ext cx="61813" cy="110657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2555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44624"/>
            <a:ext cx="4968552" cy="461665"/>
          </a:xfrm>
          <a:prstGeom prst="rect">
            <a:avLst/>
          </a:prstGeom>
        </p:spPr>
        <p:txBody>
          <a:bodyPr wrap="square">
            <a:spAutoFit/>
          </a:bodyPr>
          <a:lstStyle/>
          <a:p>
            <a:pPr algn="ctr"/>
            <a:r>
              <a:rPr lang="en-US" altLang="ja-JP" sz="2400" b="1" dirty="0">
                <a:latin typeface="Arial Unicode MS" pitchFamily="50" charset="-128"/>
                <a:ea typeface="Arial Unicode MS" pitchFamily="50" charset="-128"/>
                <a:cs typeface="Arial Unicode MS" pitchFamily="50" charset="-128"/>
              </a:rPr>
              <a:t>Magnetic susceptibility </a:t>
            </a:r>
            <a:r>
              <a:rPr lang="en-US" altLang="ja-JP" sz="2400" b="1" dirty="0" smtClean="0">
                <a:latin typeface="Arial Unicode MS" pitchFamily="50" charset="-128"/>
                <a:ea typeface="Arial Unicode MS" pitchFamily="50" charset="-128"/>
                <a:cs typeface="Arial Unicode MS" pitchFamily="50" charset="-128"/>
              </a:rPr>
              <a:t>of the salt</a:t>
            </a:r>
            <a:endParaRPr lang="en-US" altLang="ja-JP" sz="2400" b="1" dirty="0">
              <a:latin typeface="Arial Unicode MS" pitchFamily="50" charset="-128"/>
              <a:ea typeface="Arial Unicode MS" pitchFamily="50" charset="-128"/>
              <a:cs typeface="Arial Unicode MS" pitchFamily="50" charset="-128"/>
            </a:endParaRPr>
          </a:p>
        </p:txBody>
      </p:sp>
      <p:pic>
        <p:nvPicPr>
          <p:cNvPr id="3" name="図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2485" y="3603254"/>
            <a:ext cx="3395459" cy="3282130"/>
          </a:xfrm>
          <a:prstGeom prst="rect">
            <a:avLst/>
          </a:prstGeom>
        </p:spPr>
      </p:pic>
      <p:pic>
        <p:nvPicPr>
          <p:cNvPr id="4" name="図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16016" y="476672"/>
            <a:ext cx="3168352" cy="2892383"/>
          </a:xfrm>
          <a:prstGeom prst="rect">
            <a:avLst/>
          </a:prstGeom>
        </p:spPr>
      </p:pic>
      <p:pic>
        <p:nvPicPr>
          <p:cNvPr id="7" name="図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3568" y="476672"/>
            <a:ext cx="3395459" cy="3130345"/>
          </a:xfrm>
          <a:prstGeom prst="rect">
            <a:avLst/>
          </a:prstGeom>
        </p:spPr>
      </p:pic>
      <p:cxnSp>
        <p:nvCxnSpPr>
          <p:cNvPr id="9" name="直線コネクタ 8"/>
          <p:cNvCxnSpPr/>
          <p:nvPr/>
        </p:nvCxnSpPr>
        <p:spPr>
          <a:xfrm flipH="1">
            <a:off x="1187624" y="764704"/>
            <a:ext cx="2448272"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2051720" y="1134036"/>
            <a:ext cx="0" cy="107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259632" y="694437"/>
            <a:ext cx="2016224" cy="400110"/>
          </a:xfrm>
          <a:prstGeom prst="rect">
            <a:avLst/>
          </a:prstGeom>
          <a:noFill/>
          <a:ln>
            <a:solidFill>
              <a:schemeClr val="accent1"/>
            </a:solidFill>
          </a:ln>
        </p:spPr>
        <p:txBody>
          <a:bodyPr wrap="square" rtlCol="0">
            <a:spAutoFit/>
          </a:bodyPr>
          <a:lstStyle/>
          <a:p>
            <a:r>
              <a:rPr lang="en-US" altLang="ja-JP" sz="2000" dirty="0">
                <a:solidFill>
                  <a:srgbClr val="FF0000"/>
                </a:solidFill>
                <a:latin typeface="Arial Unicode MS" pitchFamily="50" charset="-128"/>
                <a:ea typeface="Arial Unicode MS" pitchFamily="50" charset="-128"/>
                <a:cs typeface="Arial Unicode MS" pitchFamily="50" charset="-128"/>
              </a:rPr>
              <a:t>inflection point</a:t>
            </a:r>
            <a:endParaRPr kumimoji="1" lang="ja-JP" altLang="en-US" sz="2000" dirty="0">
              <a:solidFill>
                <a:srgbClr val="FF0000"/>
              </a:solidFill>
            </a:endParaRPr>
          </a:p>
        </p:txBody>
      </p:sp>
      <p:cxnSp>
        <p:nvCxnSpPr>
          <p:cNvPr id="14" name="直線矢印コネクタ 13"/>
          <p:cNvCxnSpPr/>
          <p:nvPr/>
        </p:nvCxnSpPr>
        <p:spPr>
          <a:xfrm flipH="1">
            <a:off x="5220072" y="764704"/>
            <a:ext cx="36004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400092" y="2204864"/>
            <a:ext cx="1980220" cy="0"/>
          </a:xfrm>
          <a:prstGeom prst="straightConnector1">
            <a:avLst/>
          </a:prstGeom>
          <a:ln w="19050">
            <a:solidFill>
              <a:schemeClr val="tx1">
                <a:lumMod val="95000"/>
                <a:lumOff val="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915816" y="1484784"/>
            <a:ext cx="720080" cy="0"/>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1547664" y="1985579"/>
            <a:ext cx="144016" cy="1011373"/>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1187624" y="1985579"/>
            <a:ext cx="36004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644008" y="3212976"/>
            <a:ext cx="3816424" cy="369332"/>
          </a:xfrm>
          <a:prstGeom prst="rect">
            <a:avLst/>
          </a:prstGeom>
          <a:noFill/>
        </p:spPr>
        <p:txBody>
          <a:bodyPr wrap="square" rtlCol="0">
            <a:spAutoFit/>
          </a:bodyPr>
          <a:lstStyle/>
          <a:p>
            <a:r>
              <a:rPr kumimoji="1" lang="en-US" altLang="ja-JP" dirty="0" smtClean="0">
                <a:solidFill>
                  <a:srgbClr val="FF0000"/>
                </a:solidFill>
              </a:rPr>
              <a:t>Ferromagnetic transition at 5.5 K</a:t>
            </a:r>
            <a:endParaRPr kumimoji="1" lang="ja-JP" altLang="en-US" dirty="0">
              <a:solidFill>
                <a:srgbClr val="FF0000"/>
              </a:solidFill>
            </a:endParaRPr>
          </a:p>
        </p:txBody>
      </p:sp>
      <p:cxnSp>
        <p:nvCxnSpPr>
          <p:cNvPr id="28" name="直線矢印コネクタ 27"/>
          <p:cNvCxnSpPr/>
          <p:nvPr/>
        </p:nvCxnSpPr>
        <p:spPr>
          <a:xfrm flipV="1">
            <a:off x="5609140" y="3011466"/>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067944" y="3789040"/>
            <a:ext cx="5040560" cy="2554545"/>
          </a:xfrm>
          <a:prstGeom prst="rect">
            <a:avLst/>
          </a:prstGeom>
          <a:noFill/>
          <a:ln w="57150">
            <a:solidFill>
              <a:srgbClr val="00B0F0"/>
            </a:solidFill>
            <a:prstDash val="sysDash"/>
          </a:ln>
        </p:spPr>
        <p:txBody>
          <a:bodyPr wrap="square" rtlCol="0">
            <a:spAutoFit/>
          </a:bodyPr>
          <a:lstStyle/>
          <a:p>
            <a:r>
              <a:rPr lang="en-US" altLang="ja-JP" sz="2000" dirty="0" smtClean="0">
                <a:latin typeface="Arial Unicode MS" pitchFamily="50" charset="-128"/>
                <a:ea typeface="Arial Unicode MS" pitchFamily="50" charset="-128"/>
                <a:cs typeface="Arial Unicode MS" pitchFamily="50" charset="-128"/>
              </a:rPr>
              <a:t>(1) The exhibits a ferromagnetic behavior.</a:t>
            </a:r>
          </a:p>
          <a:p>
            <a:r>
              <a:rPr lang="en-US" altLang="ja-JP" sz="2000" dirty="0" smtClean="0">
                <a:latin typeface="Arial Unicode MS" pitchFamily="50" charset="-128"/>
                <a:ea typeface="Arial Unicode MS" pitchFamily="50" charset="-128"/>
                <a:cs typeface="Arial Unicode MS" pitchFamily="50" charset="-128"/>
              </a:rPr>
              <a:t>(2) Ferromagnetic transition at 5.5 K</a:t>
            </a:r>
          </a:p>
          <a:p>
            <a:r>
              <a:rPr lang="en-US" altLang="ja-JP" sz="2000" dirty="0" smtClean="0">
                <a:latin typeface="Arial Unicode MS" pitchFamily="50" charset="-128"/>
                <a:ea typeface="Arial Unicode MS" pitchFamily="50" charset="-128"/>
                <a:cs typeface="Arial Unicode MS" pitchFamily="50" charset="-128"/>
              </a:rPr>
              <a:t>(3) Saturated </a:t>
            </a:r>
            <a:r>
              <a:rPr lang="en-US" altLang="ja-JP" sz="2000" dirty="0"/>
              <a:t>magnetization</a:t>
            </a:r>
            <a:r>
              <a:rPr lang="en-US" altLang="ja-JP" sz="2000" dirty="0" smtClean="0">
                <a:latin typeface="Arial Unicode MS" pitchFamily="50" charset="-128"/>
                <a:ea typeface="Arial Unicode MS" pitchFamily="50" charset="-128"/>
                <a:cs typeface="Arial Unicode MS" pitchFamily="50" charset="-128"/>
              </a:rPr>
              <a:t> of the salt is about 8 </a:t>
            </a:r>
            <a:r>
              <a:rPr lang="en-US" altLang="ja-JP" sz="2000" dirty="0" err="1" smtClean="0">
                <a:latin typeface="Symbol" pitchFamily="18" charset="2"/>
                <a:ea typeface="Arial Unicode MS" pitchFamily="50" charset="-128"/>
                <a:cs typeface="Arial Unicode MS" pitchFamily="50" charset="-128"/>
              </a:rPr>
              <a:t>m</a:t>
            </a:r>
            <a:r>
              <a:rPr lang="en-US" altLang="ja-JP" sz="2000" baseline="-25000" dirty="0" err="1" smtClean="0">
                <a:latin typeface="Arial Unicode MS" pitchFamily="50" charset="-128"/>
                <a:ea typeface="Arial Unicode MS" pitchFamily="50" charset="-128"/>
                <a:cs typeface="Arial Unicode MS" pitchFamily="50" charset="-128"/>
              </a:rPr>
              <a:t>B</a:t>
            </a:r>
            <a:r>
              <a:rPr lang="en-US" altLang="ja-JP" sz="2000" dirty="0" smtClean="0">
                <a:latin typeface="Arial Unicode MS" pitchFamily="50" charset="-128"/>
                <a:ea typeface="Arial Unicode MS" pitchFamily="50" charset="-128"/>
                <a:cs typeface="Arial Unicode MS" pitchFamily="50" charset="-128"/>
              </a:rPr>
              <a:t>.</a:t>
            </a:r>
          </a:p>
          <a:p>
            <a:r>
              <a:rPr lang="en-US" altLang="ja-JP" sz="2000" dirty="0" smtClean="0">
                <a:latin typeface="Arial Unicode MS" pitchFamily="50" charset="-128"/>
                <a:ea typeface="Arial Unicode MS" pitchFamily="50" charset="-128"/>
                <a:cs typeface="Arial Unicode MS" pitchFamily="50" charset="-128"/>
              </a:rPr>
              <a:t>(4) In 1/</a:t>
            </a:r>
            <a:r>
              <a:rPr lang="en-US" altLang="ja-JP" sz="2000" dirty="0" smtClean="0">
                <a:latin typeface="Symbol" pitchFamily="18" charset="2"/>
                <a:ea typeface="Arial Unicode MS" pitchFamily="50" charset="-128"/>
                <a:cs typeface="Arial Unicode MS" pitchFamily="50" charset="-128"/>
              </a:rPr>
              <a:t>c</a:t>
            </a:r>
            <a:r>
              <a:rPr lang="en-US" altLang="ja-JP" sz="2000" dirty="0" smtClean="0">
                <a:latin typeface="Arial Unicode MS" pitchFamily="50" charset="-128"/>
                <a:ea typeface="Arial Unicode MS" pitchFamily="50" charset="-128"/>
                <a:cs typeface="Arial Unicode MS" pitchFamily="50" charset="-128"/>
              </a:rPr>
              <a:t> vs. T plot</a:t>
            </a:r>
            <a:r>
              <a:rPr lang="en-US" altLang="ja-JP" sz="2000" dirty="0">
                <a:latin typeface="Arial Unicode MS" pitchFamily="50" charset="-128"/>
                <a:ea typeface="Arial Unicode MS" pitchFamily="50" charset="-128"/>
                <a:cs typeface="Arial Unicode MS" pitchFamily="50" charset="-128"/>
              </a:rPr>
              <a:t>, inflection </a:t>
            </a:r>
            <a:r>
              <a:rPr lang="en-US" altLang="ja-JP" sz="2000" dirty="0" smtClean="0">
                <a:latin typeface="Arial Unicode MS" pitchFamily="50" charset="-128"/>
                <a:ea typeface="Arial Unicode MS" pitchFamily="50" charset="-128"/>
                <a:cs typeface="Arial Unicode MS" pitchFamily="50" charset="-128"/>
              </a:rPr>
              <a:t>point was observed at 110 K. </a:t>
            </a:r>
          </a:p>
          <a:p>
            <a:r>
              <a:rPr lang="ja-JP" altLang="en-US" sz="2000" dirty="0" smtClean="0">
                <a:latin typeface="Arial Unicode MS" pitchFamily="50" charset="-128"/>
                <a:ea typeface="Arial Unicode MS" pitchFamily="50" charset="-128"/>
                <a:cs typeface="Arial Unicode MS" pitchFamily="50" charset="-128"/>
              </a:rPr>
              <a:t>→</a:t>
            </a:r>
            <a:r>
              <a:rPr lang="en-US" altLang="ja-JP" sz="2000" dirty="0">
                <a:solidFill>
                  <a:srgbClr val="FF0000"/>
                </a:solidFill>
              </a:rPr>
              <a:t>Interaction between the </a:t>
            </a:r>
            <a:r>
              <a:rPr lang="en-US" altLang="ja-JP" sz="2000" dirty="0" err="1">
                <a:solidFill>
                  <a:srgbClr val="FF0000"/>
                </a:solidFill>
              </a:rPr>
              <a:t>supramoleculer</a:t>
            </a:r>
            <a:r>
              <a:rPr lang="en-US" altLang="ja-JP" sz="2000" dirty="0">
                <a:solidFill>
                  <a:srgbClr val="FF0000"/>
                </a:solidFill>
              </a:rPr>
              <a:t> </a:t>
            </a:r>
            <a:r>
              <a:rPr lang="en-US" altLang="ja-JP" sz="2000" dirty="0" err="1">
                <a:solidFill>
                  <a:srgbClr val="FF0000"/>
                </a:solidFill>
              </a:rPr>
              <a:t>cation</a:t>
            </a:r>
            <a:r>
              <a:rPr lang="en-US" altLang="ja-JP" sz="2000" dirty="0">
                <a:solidFill>
                  <a:srgbClr val="FF0000"/>
                </a:solidFill>
              </a:rPr>
              <a:t> and the </a:t>
            </a:r>
            <a:r>
              <a:rPr lang="en-US" altLang="ja-JP" sz="2000" dirty="0" err="1">
                <a:solidFill>
                  <a:srgbClr val="FF0000"/>
                </a:solidFill>
              </a:rPr>
              <a:t>oxalete</a:t>
            </a:r>
            <a:r>
              <a:rPr lang="en-US" altLang="ja-JP" sz="2000" dirty="0">
                <a:solidFill>
                  <a:srgbClr val="FF0000"/>
                </a:solidFill>
              </a:rPr>
              <a:t> complex</a:t>
            </a:r>
            <a:r>
              <a:rPr lang="en-US" altLang="ja-JP" sz="2000" dirty="0" smtClean="0">
                <a:solidFill>
                  <a:srgbClr val="FF0000"/>
                </a:solidFill>
              </a:rPr>
              <a:t>?</a:t>
            </a:r>
            <a:endParaRPr lang="ja-JP" altLang="en-US" sz="2000" dirty="0">
              <a:solidFill>
                <a:srgbClr val="FF0000"/>
              </a:solidFill>
            </a:endParaRPr>
          </a:p>
        </p:txBody>
      </p:sp>
    </p:spTree>
    <p:extLst>
      <p:ext uri="{BB962C8B-B14F-4D97-AF65-F5344CB8AC3E}">
        <p14:creationId xmlns="" xmlns:p14="http://schemas.microsoft.com/office/powerpoint/2010/main" val="371694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0" y="-50800"/>
            <a:ext cx="7210564" cy="523220"/>
          </a:xfrm>
          <a:prstGeom prst="rect">
            <a:avLst/>
          </a:prstGeom>
          <a:noFill/>
          <a:ln w="9525">
            <a:noFill/>
            <a:miter lim="800000"/>
            <a:headEnd/>
            <a:tailEnd/>
          </a:ln>
          <a:effectLst/>
        </p:spPr>
        <p:txBody>
          <a:bodyPr wrap="none">
            <a:spAutoFit/>
          </a:bodyPr>
          <a:lstStyle/>
          <a:p>
            <a:r>
              <a:rPr lang="en-US" altLang="ja-JP" sz="2800" dirty="0" smtClean="0">
                <a:latin typeface="Times New Roman" pitchFamily="18" charset="0"/>
              </a:rPr>
              <a:t>Organic ammonium and crown ether derivatives </a:t>
            </a:r>
            <a:endParaRPr lang="en-US" altLang="ja-JP" sz="2800" dirty="0">
              <a:latin typeface="Times New Roman" pitchFamily="18" charset="0"/>
            </a:endParaRPr>
          </a:p>
        </p:txBody>
      </p:sp>
      <p:graphicFrame>
        <p:nvGraphicFramePr>
          <p:cNvPr id="407559" name="Object 7"/>
          <p:cNvGraphicFramePr>
            <a:graphicFrameLocks noChangeAspect="1"/>
          </p:cNvGraphicFramePr>
          <p:nvPr/>
        </p:nvGraphicFramePr>
        <p:xfrm>
          <a:off x="251520" y="5302398"/>
          <a:ext cx="1119188" cy="1079500"/>
        </p:xfrm>
        <a:graphic>
          <a:graphicData uri="http://schemas.openxmlformats.org/presentationml/2006/ole">
            <p:oleObj spid="_x0000_s28762" r:id="rId4" imgW="2038350" imgH="1962150" progId="">
              <p:embed/>
            </p:oleObj>
          </a:graphicData>
        </a:graphic>
      </p:graphicFrame>
      <p:graphicFrame>
        <p:nvGraphicFramePr>
          <p:cNvPr id="407560" name="Object 8"/>
          <p:cNvGraphicFramePr>
            <a:graphicFrameLocks noChangeAspect="1"/>
          </p:cNvGraphicFramePr>
          <p:nvPr/>
        </p:nvGraphicFramePr>
        <p:xfrm>
          <a:off x="7380312" y="5302398"/>
          <a:ext cx="1482725" cy="1081088"/>
        </p:xfrm>
        <a:graphic>
          <a:graphicData uri="http://schemas.openxmlformats.org/presentationml/2006/ole">
            <p:oleObj spid="_x0000_s28763" r:id="rId5" imgW="2695575" imgH="1962150" progId="">
              <p:embed/>
            </p:oleObj>
          </a:graphicData>
        </a:graphic>
      </p:graphicFrame>
      <p:graphicFrame>
        <p:nvGraphicFramePr>
          <p:cNvPr id="407562" name="Object 10"/>
          <p:cNvGraphicFramePr>
            <a:graphicFrameLocks noChangeAspect="1"/>
          </p:cNvGraphicFramePr>
          <p:nvPr/>
        </p:nvGraphicFramePr>
        <p:xfrm>
          <a:off x="2267744" y="5230390"/>
          <a:ext cx="1849438" cy="1222946"/>
        </p:xfrm>
        <a:graphic>
          <a:graphicData uri="http://schemas.openxmlformats.org/presentationml/2006/ole">
            <p:oleObj spid="_x0000_s28764" r:id="rId6" imgW="3352800" imgH="1962150" progId="">
              <p:embed/>
            </p:oleObj>
          </a:graphicData>
        </a:graphic>
      </p:graphicFrame>
      <p:sp>
        <p:nvSpPr>
          <p:cNvPr id="30" name="テキスト ボックス 29"/>
          <p:cNvSpPr txBox="1"/>
          <p:nvPr/>
        </p:nvSpPr>
        <p:spPr>
          <a:xfrm>
            <a:off x="0" y="476672"/>
            <a:ext cx="2363147" cy="369332"/>
          </a:xfrm>
          <a:prstGeom prst="rect">
            <a:avLst/>
          </a:prstGeom>
          <a:noFill/>
        </p:spPr>
        <p:txBody>
          <a:bodyPr wrap="none" rtlCol="0">
            <a:spAutoFit/>
          </a:bodyPr>
          <a:lstStyle/>
          <a:p>
            <a:r>
              <a:rPr kumimoji="1" lang="en-US" altLang="ja-JP" dirty="0" err="1" smtClean="0"/>
              <a:t>Anilinium</a:t>
            </a:r>
            <a:r>
              <a:rPr lang="ja-JP" altLang="en-US" dirty="0" smtClean="0"/>
              <a:t> </a:t>
            </a:r>
            <a:r>
              <a:rPr lang="en-US" altLang="ja-JP" dirty="0" smtClean="0"/>
              <a:t>derivatives</a:t>
            </a:r>
            <a:endParaRPr kumimoji="1" lang="ja-JP" altLang="en-US" dirty="0"/>
          </a:p>
        </p:txBody>
      </p:sp>
      <p:sp>
        <p:nvSpPr>
          <p:cNvPr id="31" name="テキスト ボックス 30"/>
          <p:cNvSpPr txBox="1"/>
          <p:nvPr/>
        </p:nvSpPr>
        <p:spPr>
          <a:xfrm>
            <a:off x="0" y="4870350"/>
            <a:ext cx="2635658" cy="369332"/>
          </a:xfrm>
          <a:prstGeom prst="rect">
            <a:avLst/>
          </a:prstGeom>
          <a:noFill/>
        </p:spPr>
        <p:txBody>
          <a:bodyPr wrap="none" rtlCol="0">
            <a:spAutoFit/>
          </a:bodyPr>
          <a:lstStyle/>
          <a:p>
            <a:r>
              <a:rPr lang="en-US" altLang="ja-JP" dirty="0" smtClean="0"/>
              <a:t>[18]crown-6</a:t>
            </a:r>
            <a:r>
              <a:rPr lang="ja-JP" altLang="en-US" dirty="0"/>
              <a:t> </a:t>
            </a:r>
            <a:r>
              <a:rPr lang="en-US" altLang="ja-JP" dirty="0" smtClean="0"/>
              <a:t>derivatives</a:t>
            </a:r>
            <a:endParaRPr kumimoji="1" lang="ja-JP" altLang="en-US" dirty="0"/>
          </a:p>
        </p:txBody>
      </p:sp>
      <p:graphicFrame>
        <p:nvGraphicFramePr>
          <p:cNvPr id="407564" name="Object 12"/>
          <p:cNvGraphicFramePr>
            <a:graphicFrameLocks noChangeAspect="1"/>
          </p:cNvGraphicFramePr>
          <p:nvPr/>
        </p:nvGraphicFramePr>
        <p:xfrm>
          <a:off x="77023" y="1158973"/>
          <a:ext cx="570865" cy="772989"/>
        </p:xfrm>
        <a:graphic>
          <a:graphicData uri="http://schemas.openxmlformats.org/presentationml/2006/ole">
            <p:oleObj spid="_x0000_s28765" r:id="rId7" imgW="952500" imgH="1285875" progId="">
              <p:embed/>
            </p:oleObj>
          </a:graphicData>
        </a:graphic>
      </p:graphicFrame>
      <p:graphicFrame>
        <p:nvGraphicFramePr>
          <p:cNvPr id="407566" name="Object 14"/>
          <p:cNvGraphicFramePr>
            <a:graphicFrameLocks noChangeAspect="1"/>
          </p:cNvGraphicFramePr>
          <p:nvPr/>
        </p:nvGraphicFramePr>
        <p:xfrm>
          <a:off x="2419631" y="1159608"/>
          <a:ext cx="648970" cy="772354"/>
        </p:xfrm>
        <a:graphic>
          <a:graphicData uri="http://schemas.openxmlformats.org/presentationml/2006/ole">
            <p:oleObj spid="_x0000_s28766" r:id="rId8" imgW="1085850" imgH="1285875" progId="">
              <p:embed/>
            </p:oleObj>
          </a:graphicData>
        </a:graphic>
      </p:graphicFrame>
      <p:graphicFrame>
        <p:nvGraphicFramePr>
          <p:cNvPr id="407568" name="Object 16"/>
          <p:cNvGraphicFramePr>
            <a:graphicFrameLocks noChangeAspect="1"/>
          </p:cNvGraphicFramePr>
          <p:nvPr/>
        </p:nvGraphicFramePr>
        <p:xfrm>
          <a:off x="1005281" y="908720"/>
          <a:ext cx="885825" cy="1023242"/>
        </p:xfrm>
        <a:graphic>
          <a:graphicData uri="http://schemas.openxmlformats.org/presentationml/2006/ole">
            <p:oleObj spid="_x0000_s28767" r:id="rId9" imgW="1476375" imgH="1704975" progId="">
              <p:embed/>
            </p:oleObj>
          </a:graphicData>
        </a:graphic>
      </p:graphicFrame>
      <p:graphicFrame>
        <p:nvGraphicFramePr>
          <p:cNvPr id="407570" name="Object 18"/>
          <p:cNvGraphicFramePr>
            <a:graphicFrameLocks noChangeAspect="1"/>
          </p:cNvGraphicFramePr>
          <p:nvPr/>
        </p:nvGraphicFramePr>
        <p:xfrm>
          <a:off x="3715237" y="1137377"/>
          <a:ext cx="649605" cy="794585"/>
        </p:xfrm>
        <a:graphic>
          <a:graphicData uri="http://schemas.openxmlformats.org/presentationml/2006/ole">
            <p:oleObj spid="_x0000_s28768" r:id="rId10" imgW="1085850" imgH="1323975" progId="">
              <p:embed/>
            </p:oleObj>
          </a:graphicData>
        </a:graphic>
      </p:graphicFrame>
      <p:grpSp>
        <p:nvGrpSpPr>
          <p:cNvPr id="80" name="グループ化 79"/>
          <p:cNvGrpSpPr/>
          <p:nvPr/>
        </p:nvGrpSpPr>
        <p:grpSpPr>
          <a:xfrm>
            <a:off x="264461" y="909612"/>
            <a:ext cx="8768725" cy="5472286"/>
            <a:chOff x="264461" y="909612"/>
            <a:chExt cx="8768725" cy="5472286"/>
          </a:xfrm>
        </p:grpSpPr>
        <p:graphicFrame>
          <p:nvGraphicFramePr>
            <p:cNvPr id="407561" name="Object 9"/>
            <p:cNvGraphicFramePr>
              <a:graphicFrameLocks noChangeAspect="1"/>
            </p:cNvGraphicFramePr>
            <p:nvPr/>
          </p:nvGraphicFramePr>
          <p:xfrm>
            <a:off x="5076056" y="5302398"/>
            <a:ext cx="1849438" cy="1079500"/>
          </p:xfrm>
          <a:graphic>
            <a:graphicData uri="http://schemas.openxmlformats.org/presentationml/2006/ole">
              <p:oleObj spid="_x0000_s28769" r:id="rId11" imgW="3352800" imgH="1962150" progId="">
                <p:embed/>
              </p:oleObj>
            </a:graphicData>
          </a:graphic>
        </p:graphicFrame>
        <p:graphicFrame>
          <p:nvGraphicFramePr>
            <p:cNvPr id="407587" name="Object 35"/>
            <p:cNvGraphicFramePr>
              <a:graphicFrameLocks noChangeAspect="1"/>
            </p:cNvGraphicFramePr>
            <p:nvPr/>
          </p:nvGraphicFramePr>
          <p:xfrm>
            <a:off x="264461" y="3719554"/>
            <a:ext cx="568960" cy="794147"/>
          </p:xfrm>
          <a:graphic>
            <a:graphicData uri="http://schemas.openxmlformats.org/presentationml/2006/ole">
              <p:oleObj spid="_x0000_s28770" r:id="rId12" imgW="952500" imgH="1323975" progId="">
                <p:embed/>
              </p:oleObj>
            </a:graphicData>
          </a:graphic>
        </p:graphicFrame>
        <p:graphicFrame>
          <p:nvGraphicFramePr>
            <p:cNvPr id="407590" name="Object 38"/>
            <p:cNvGraphicFramePr>
              <a:graphicFrameLocks noChangeAspect="1"/>
            </p:cNvGraphicFramePr>
            <p:nvPr/>
          </p:nvGraphicFramePr>
          <p:xfrm>
            <a:off x="3421048" y="3479021"/>
            <a:ext cx="622986" cy="1034680"/>
          </p:xfrm>
          <a:graphic>
            <a:graphicData uri="http://schemas.openxmlformats.org/presentationml/2006/ole">
              <p:oleObj spid="_x0000_s28771" r:id="rId13" imgW="1038225" imgH="1733550" progId="">
                <p:embed/>
              </p:oleObj>
            </a:graphicData>
          </a:graphic>
        </p:graphicFrame>
        <p:graphicFrame>
          <p:nvGraphicFramePr>
            <p:cNvPr id="407592" name="Object 40"/>
            <p:cNvGraphicFramePr>
              <a:graphicFrameLocks noChangeAspect="1"/>
            </p:cNvGraphicFramePr>
            <p:nvPr/>
          </p:nvGraphicFramePr>
          <p:xfrm>
            <a:off x="4715980" y="3999850"/>
            <a:ext cx="2049946" cy="513851"/>
          </p:xfrm>
          <a:graphic>
            <a:graphicData uri="http://schemas.openxmlformats.org/presentationml/2006/ole">
              <p:oleObj spid="_x0000_s28772" r:id="rId14" imgW="3409950" imgH="857250" progId="">
                <p:embed/>
              </p:oleObj>
            </a:graphicData>
          </a:graphic>
        </p:graphicFrame>
        <p:graphicFrame>
          <p:nvGraphicFramePr>
            <p:cNvPr id="407597" name="Object 45"/>
            <p:cNvGraphicFramePr>
              <a:graphicFrameLocks noChangeAspect="1"/>
            </p:cNvGraphicFramePr>
            <p:nvPr/>
          </p:nvGraphicFramePr>
          <p:xfrm>
            <a:off x="1763220" y="3476503"/>
            <a:ext cx="649009" cy="1037198"/>
          </p:xfrm>
          <a:graphic>
            <a:graphicData uri="http://schemas.openxmlformats.org/presentationml/2006/ole">
              <p:oleObj spid="_x0000_s28773" r:id="rId15" imgW="1085850" imgH="1733550" progId="">
                <p:embed/>
              </p:oleObj>
            </a:graphicData>
          </a:graphic>
        </p:graphicFrame>
        <p:graphicFrame>
          <p:nvGraphicFramePr>
            <p:cNvPr id="407599" name="Object 47"/>
            <p:cNvGraphicFramePr>
              <a:graphicFrameLocks noChangeAspect="1"/>
            </p:cNvGraphicFramePr>
            <p:nvPr/>
          </p:nvGraphicFramePr>
          <p:xfrm>
            <a:off x="7425905" y="3916026"/>
            <a:ext cx="1607281" cy="597675"/>
          </p:xfrm>
          <a:graphic>
            <a:graphicData uri="http://schemas.openxmlformats.org/presentationml/2006/ole">
              <p:oleObj spid="_x0000_s28774" r:id="rId16" imgW="2705100" imgH="1000125" progId="">
                <p:embed/>
              </p:oleObj>
            </a:graphicData>
          </a:graphic>
        </p:graphicFrame>
        <p:graphicFrame>
          <p:nvGraphicFramePr>
            <p:cNvPr id="407576" name="Object 24"/>
            <p:cNvGraphicFramePr>
              <a:graphicFrameLocks noChangeAspect="1"/>
            </p:cNvGraphicFramePr>
            <p:nvPr/>
          </p:nvGraphicFramePr>
          <p:xfrm>
            <a:off x="6232788" y="1160816"/>
            <a:ext cx="965835" cy="771146"/>
          </p:xfrm>
          <a:graphic>
            <a:graphicData uri="http://schemas.openxmlformats.org/presentationml/2006/ole">
              <p:oleObj spid="_x0000_s28775" r:id="rId17" imgW="1609725" imgH="1285875" progId="">
                <p:embed/>
              </p:oleObj>
            </a:graphicData>
          </a:graphic>
        </p:graphicFrame>
        <p:graphicFrame>
          <p:nvGraphicFramePr>
            <p:cNvPr id="407578" name="Object 26"/>
            <p:cNvGraphicFramePr>
              <a:graphicFrameLocks noChangeAspect="1"/>
            </p:cNvGraphicFramePr>
            <p:nvPr/>
          </p:nvGraphicFramePr>
          <p:xfrm>
            <a:off x="7913519" y="1124744"/>
            <a:ext cx="965835" cy="808593"/>
          </p:xfrm>
          <a:graphic>
            <a:graphicData uri="http://schemas.openxmlformats.org/presentationml/2006/ole">
              <p:oleObj spid="_x0000_s28776" r:id="rId18" imgW="1609725" imgH="1352550" progId="">
                <p:embed/>
              </p:oleObj>
            </a:graphicData>
          </a:graphic>
        </p:graphicFrame>
        <p:graphicFrame>
          <p:nvGraphicFramePr>
            <p:cNvPr id="407572" name="Object 20"/>
            <p:cNvGraphicFramePr>
              <a:graphicFrameLocks noChangeAspect="1"/>
            </p:cNvGraphicFramePr>
            <p:nvPr/>
          </p:nvGraphicFramePr>
          <p:xfrm>
            <a:off x="4978616" y="909612"/>
            <a:ext cx="569912" cy="1022350"/>
          </p:xfrm>
          <a:graphic>
            <a:graphicData uri="http://schemas.openxmlformats.org/presentationml/2006/ole">
              <p:oleObj spid="_x0000_s28777" r:id="rId19" imgW="952500" imgH="1704975" progId="">
                <p:embed/>
              </p:oleObj>
            </a:graphicData>
          </a:graphic>
        </p:graphicFrame>
        <p:graphicFrame>
          <p:nvGraphicFramePr>
            <p:cNvPr id="407595" name="Object 43"/>
            <p:cNvGraphicFramePr>
              <a:graphicFrameLocks noChangeAspect="1"/>
            </p:cNvGraphicFramePr>
            <p:nvPr/>
          </p:nvGraphicFramePr>
          <p:xfrm>
            <a:off x="8388424" y="2564904"/>
            <a:ext cx="611542" cy="534160"/>
          </p:xfrm>
          <a:graphic>
            <a:graphicData uri="http://schemas.openxmlformats.org/presentationml/2006/ole">
              <p:oleObj spid="_x0000_s28778" r:id="rId20" imgW="1019175" imgH="885825" progId="">
                <p:embed/>
              </p:oleObj>
            </a:graphicData>
          </a:graphic>
        </p:graphicFrame>
        <p:graphicFrame>
          <p:nvGraphicFramePr>
            <p:cNvPr id="407580" name="Object 28"/>
            <p:cNvGraphicFramePr>
              <a:graphicFrameLocks noChangeAspect="1"/>
            </p:cNvGraphicFramePr>
            <p:nvPr/>
          </p:nvGraphicFramePr>
          <p:xfrm>
            <a:off x="670266" y="2207596"/>
            <a:ext cx="571500" cy="1037080"/>
          </p:xfrm>
          <a:graphic>
            <a:graphicData uri="http://schemas.openxmlformats.org/presentationml/2006/ole">
              <p:oleObj spid="_x0000_s28779" r:id="rId21" imgW="952500" imgH="1733550" progId="">
                <p:embed/>
              </p:oleObj>
            </a:graphicData>
          </a:graphic>
        </p:graphicFrame>
        <p:graphicFrame>
          <p:nvGraphicFramePr>
            <p:cNvPr id="407583" name="Object 31"/>
            <p:cNvGraphicFramePr>
              <a:graphicFrameLocks noChangeAspect="1"/>
            </p:cNvGraphicFramePr>
            <p:nvPr/>
          </p:nvGraphicFramePr>
          <p:xfrm>
            <a:off x="6155164" y="2473382"/>
            <a:ext cx="568960" cy="771294"/>
          </p:xfrm>
          <a:graphic>
            <a:graphicData uri="http://schemas.openxmlformats.org/presentationml/2006/ole">
              <p:oleObj spid="_x0000_s28780" r:id="rId22" imgW="952500" imgH="1285875" progId="">
                <p:embed/>
              </p:oleObj>
            </a:graphicData>
          </a:graphic>
        </p:graphicFrame>
        <p:graphicFrame>
          <p:nvGraphicFramePr>
            <p:cNvPr id="407585" name="Object 33"/>
            <p:cNvGraphicFramePr>
              <a:graphicFrameLocks noChangeAspect="1"/>
            </p:cNvGraphicFramePr>
            <p:nvPr/>
          </p:nvGraphicFramePr>
          <p:xfrm>
            <a:off x="7321579" y="2473382"/>
            <a:ext cx="568960" cy="771294"/>
          </p:xfrm>
          <a:graphic>
            <a:graphicData uri="http://schemas.openxmlformats.org/presentationml/2006/ole">
              <p:oleObj spid="_x0000_s28781" r:id="rId23" imgW="952500" imgH="1285875" progId="">
                <p:embed/>
              </p:oleObj>
            </a:graphicData>
          </a:graphic>
        </p:graphicFrame>
        <p:graphicFrame>
          <p:nvGraphicFramePr>
            <p:cNvPr id="407573" name="Object 21"/>
            <p:cNvGraphicFramePr>
              <a:graphicFrameLocks noChangeAspect="1"/>
            </p:cNvGraphicFramePr>
            <p:nvPr/>
          </p:nvGraphicFramePr>
          <p:xfrm>
            <a:off x="4623637" y="2204864"/>
            <a:ext cx="601662" cy="1039812"/>
          </p:xfrm>
          <a:graphic>
            <a:graphicData uri="http://schemas.openxmlformats.org/presentationml/2006/ole">
              <p:oleObj spid="_x0000_s28782" r:id="rId24" imgW="1081662" imgH="1871223" progId="">
                <p:embed/>
              </p:oleObj>
            </a:graphicData>
          </a:graphic>
        </p:graphicFrame>
        <p:graphicFrame>
          <p:nvGraphicFramePr>
            <p:cNvPr id="407574" name="Object 22"/>
            <p:cNvGraphicFramePr>
              <a:graphicFrameLocks noChangeAspect="1"/>
            </p:cNvGraphicFramePr>
            <p:nvPr/>
          </p:nvGraphicFramePr>
          <p:xfrm>
            <a:off x="2492034" y="2204864"/>
            <a:ext cx="760413" cy="1039812"/>
          </p:xfrm>
          <a:graphic>
            <a:graphicData uri="http://schemas.openxmlformats.org/presentationml/2006/ole">
              <p:oleObj spid="_x0000_s28783" r:id="rId25" imgW="1266825" imgH="1733550" progId="">
                <p:embed/>
              </p:oleObj>
            </a:graphicData>
          </a:graphic>
        </p:graphicFrame>
      </p:grpSp>
      <p:sp>
        <p:nvSpPr>
          <p:cNvPr id="71" name="Text Box 59"/>
          <p:cNvSpPr txBox="1">
            <a:spLocks noChangeArrowheads="1"/>
          </p:cNvSpPr>
          <p:nvPr/>
        </p:nvSpPr>
        <p:spPr bwMode="auto">
          <a:xfrm>
            <a:off x="-5724871" y="3850927"/>
            <a:ext cx="874712" cy="366713"/>
          </a:xfrm>
          <a:prstGeom prst="rect">
            <a:avLst/>
          </a:prstGeom>
          <a:noFill/>
          <a:ln w="9525">
            <a:noFill/>
            <a:miter lim="800000"/>
            <a:headEnd/>
            <a:tailEnd/>
          </a:ln>
          <a:effectLst/>
        </p:spPr>
        <p:txBody>
          <a:bodyPr wrap="none">
            <a:spAutoFit/>
          </a:bodyPr>
          <a:lstStyle/>
          <a:p>
            <a:r>
              <a:rPr lang="ja-JP" altLang="en-US" b="1">
                <a:solidFill>
                  <a:schemeClr val="bg1"/>
                </a:solidFill>
                <a:latin typeface="Times New Roman" pitchFamily="18" charset="0"/>
                <a:cs typeface="Times New Roman" pitchFamily="18" charset="0"/>
              </a:rPr>
              <a:t>拡散法</a:t>
            </a:r>
          </a:p>
        </p:txBody>
      </p:sp>
    </p:spTree>
    <p:extLst>
      <p:ext uri="{BB962C8B-B14F-4D97-AF65-F5344CB8AC3E}">
        <p14:creationId xmlns="" xmlns:p14="http://schemas.microsoft.com/office/powerpoint/2010/main" val="2244458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0"/>
                                        </p:tgtEl>
                                        <p:attrNameLst>
                                          <p:attrName>style.opacity</p:attrName>
                                        </p:attrNameLst>
                                      </p:cBhvr>
                                      <p:to>
                                        <p:strVal val="0.25"/>
                                      </p:to>
                                    </p:set>
                                    <p:animEffect filter="image" prLst="opacity: 0.25">
                                      <p:cBhvr rctx="IE">
                                        <p:cTn id="7" dur="indefinite"/>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4294967295"/>
          </p:nvPr>
        </p:nvSpPr>
        <p:spPr>
          <a:xfrm>
            <a:off x="228600" y="1714500"/>
            <a:ext cx="8763000" cy="4381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512" y="2852936"/>
            <a:ext cx="8658708" cy="1080120"/>
          </a:xfrm>
        </p:spPr>
        <p:txBody>
          <a:bodyPr>
            <a:normAutofit/>
          </a:bodyPr>
          <a:lstStyle/>
          <a:p>
            <a:pPr algn="ctr"/>
            <a:r>
              <a:rPr lang="en-US" altLang="ja-JP" sz="2400" u="sng" dirty="0">
                <a:latin typeface="Arial Unicode MS" pitchFamily="50" charset="-128"/>
                <a:ea typeface="Arial Unicode MS" pitchFamily="50" charset="-128"/>
                <a:cs typeface="Arial Unicode MS" pitchFamily="50" charset="-128"/>
              </a:rPr>
              <a:t>Kazuya </a:t>
            </a:r>
            <a:r>
              <a:rPr lang="en-US" altLang="ja-JP" sz="2400" u="sng" dirty="0" smtClean="0">
                <a:latin typeface="Arial Unicode MS" pitchFamily="50" charset="-128"/>
                <a:ea typeface="Arial Unicode MS" pitchFamily="50" charset="-128"/>
                <a:cs typeface="Arial Unicode MS" pitchFamily="50" charset="-128"/>
              </a:rPr>
              <a:t>Kubo</a:t>
            </a:r>
            <a:r>
              <a:rPr lang="en-US" altLang="ja-JP" sz="2400" dirty="0" smtClean="0">
                <a:latin typeface="Arial Unicode MS" pitchFamily="50" charset="-128"/>
                <a:ea typeface="Arial Unicode MS" pitchFamily="50" charset="-128"/>
                <a:cs typeface="Arial Unicode MS" pitchFamily="50" charset="-128"/>
              </a:rPr>
              <a:t> </a:t>
            </a:r>
          </a:p>
          <a:p>
            <a:pPr algn="ctr"/>
            <a:r>
              <a:rPr lang="en-US" altLang="ja-JP" sz="2400" dirty="0" smtClean="0">
                <a:latin typeface="Arial Unicode MS" pitchFamily="50" charset="-128"/>
                <a:ea typeface="Arial Unicode MS" pitchFamily="50" charset="-128"/>
                <a:cs typeface="Arial Unicode MS" pitchFamily="50" charset="-128"/>
              </a:rPr>
              <a:t>Research </a:t>
            </a:r>
            <a:r>
              <a:rPr lang="en-US" altLang="ja-JP" sz="2400" dirty="0">
                <a:latin typeface="Arial Unicode MS" pitchFamily="50" charset="-128"/>
                <a:ea typeface="Arial Unicode MS" pitchFamily="50" charset="-128"/>
                <a:cs typeface="Arial Unicode MS" pitchFamily="50" charset="-128"/>
              </a:rPr>
              <a:t>Institute for Electronic Science, Hokkaido </a:t>
            </a:r>
            <a:r>
              <a:rPr lang="en-US" altLang="ja-JP" sz="2400" dirty="0" smtClean="0">
                <a:latin typeface="Arial Unicode MS" pitchFamily="50" charset="-128"/>
                <a:ea typeface="Arial Unicode MS" pitchFamily="50" charset="-128"/>
                <a:cs typeface="Arial Unicode MS" pitchFamily="50" charset="-128"/>
              </a:rPr>
              <a:t>University</a:t>
            </a:r>
          </a:p>
        </p:txBody>
      </p:sp>
      <p:sp>
        <p:nvSpPr>
          <p:cNvPr id="2" name="タイトル 1"/>
          <p:cNvSpPr>
            <a:spLocks noGrp="1"/>
          </p:cNvSpPr>
          <p:nvPr>
            <p:ph type="ctrTitle"/>
          </p:nvPr>
        </p:nvSpPr>
        <p:spPr>
          <a:xfrm>
            <a:off x="0" y="836712"/>
            <a:ext cx="9036496" cy="1656184"/>
          </a:xfrm>
        </p:spPr>
        <p:txBody>
          <a:bodyPr>
            <a:normAutofit fontScale="90000"/>
          </a:bodyPr>
          <a:lstStyle/>
          <a:p>
            <a:pPr marL="182880" indent="0" algn="ctr">
              <a:buNone/>
            </a:pPr>
            <a:r>
              <a:rPr lang="en-AU" altLang="ja-JP" sz="3600" dirty="0" smtClean="0">
                <a:effectLst/>
              </a:rPr>
              <a:t>Structures </a:t>
            </a:r>
            <a:r>
              <a:rPr lang="en-AU" altLang="ja-JP" sz="3600" dirty="0">
                <a:effectLst/>
              </a:rPr>
              <a:t>and Physical Properties of Ferromagnetic Crystals with </a:t>
            </a:r>
            <a:r>
              <a:rPr lang="en-AU" altLang="ja-JP" sz="3600" dirty="0" err="1">
                <a:effectLst/>
              </a:rPr>
              <a:t>Supramolecular</a:t>
            </a:r>
            <a:r>
              <a:rPr lang="en-AU" altLang="ja-JP" sz="3600" dirty="0">
                <a:effectLst/>
              </a:rPr>
              <a:t> </a:t>
            </a:r>
            <a:r>
              <a:rPr lang="en-AU" altLang="ja-JP" sz="3600" dirty="0" err="1">
                <a:effectLst/>
              </a:rPr>
              <a:t>Cations</a:t>
            </a:r>
            <a:endParaRPr kumimoji="1" lang="ja-JP" altLang="en-US" sz="3600" dirty="0">
              <a:latin typeface="Arial Unicode MS" pitchFamily="50" charset="-128"/>
              <a:ea typeface="Arial Unicode MS" pitchFamily="50" charset="-128"/>
              <a:cs typeface="Arial Unicode MS" pitchFamily="50" charset="-128"/>
            </a:endParaRPr>
          </a:p>
        </p:txBody>
      </p:sp>
      <p:pic>
        <p:nvPicPr>
          <p:cNvPr id="4" name="図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568" y="5954365"/>
            <a:ext cx="1440160" cy="730251"/>
          </a:xfrm>
          <a:prstGeom prst="rect">
            <a:avLst/>
          </a:prstGeom>
        </p:spPr>
      </p:pic>
      <p:pic>
        <p:nvPicPr>
          <p:cNvPr id="5" name="図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11760" y="5989169"/>
            <a:ext cx="2709419" cy="609824"/>
          </a:xfrm>
          <a:prstGeom prst="rect">
            <a:avLst/>
          </a:prstGeom>
        </p:spPr>
      </p:pic>
      <p:pic>
        <p:nvPicPr>
          <p:cNvPr id="18436" name="Picture 4"/>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5" r="74908"/>
          <a:stretch/>
        </p:blipFill>
        <p:spPr bwMode="auto">
          <a:xfrm>
            <a:off x="7020272" y="5569538"/>
            <a:ext cx="1116000"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272" r="89283"/>
          <a:stretch/>
        </p:blipFill>
        <p:spPr bwMode="auto">
          <a:xfrm>
            <a:off x="5652120" y="5551141"/>
            <a:ext cx="1152128" cy="1161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51520" y="4221088"/>
            <a:ext cx="8748464" cy="984885"/>
          </a:xfrm>
          <a:prstGeom prst="rect">
            <a:avLst/>
          </a:prstGeom>
          <a:noFill/>
        </p:spPr>
        <p:txBody>
          <a:bodyPr wrap="square" rtlCol="0">
            <a:spAutoFit/>
          </a:bodyPr>
          <a:lstStyle/>
          <a:p>
            <a:r>
              <a:rPr lang="en-US" altLang="ja-JP" b="1" dirty="0"/>
              <a:t>3</a:t>
            </a:r>
            <a:r>
              <a:rPr lang="en-US" altLang="ja-JP" b="1" baseline="30000" dirty="0"/>
              <a:t>rd</a:t>
            </a:r>
            <a:r>
              <a:rPr lang="en-US" altLang="ja-JP" b="1" dirty="0"/>
              <a:t> International Conference and Exhibition </a:t>
            </a:r>
            <a:r>
              <a:rPr lang="en-US" altLang="ja-JP" b="1" dirty="0" smtClean="0"/>
              <a:t>on Materials </a:t>
            </a:r>
            <a:r>
              <a:rPr lang="en-US" altLang="ja-JP" b="1" dirty="0"/>
              <a:t>Science &amp; Engineering</a:t>
            </a:r>
          </a:p>
          <a:p>
            <a:pPr algn="ctr"/>
            <a:r>
              <a:rPr lang="en-US" altLang="ja-JP" sz="2000" dirty="0" smtClean="0"/>
              <a:t> San Antonio, USA</a:t>
            </a:r>
          </a:p>
          <a:p>
            <a:pPr algn="ctr"/>
            <a:r>
              <a:rPr lang="en-US" altLang="ja-JP" sz="2000" dirty="0" smtClean="0"/>
              <a:t>6</a:t>
            </a:r>
            <a:r>
              <a:rPr kumimoji="1" lang="en-US" altLang="ja-JP" sz="2000" dirty="0" smtClean="0"/>
              <a:t> October 2014</a:t>
            </a:r>
            <a:endParaRPr kumimoji="1" lang="ja-JP" altLang="en-US" sz="2000" dirty="0"/>
          </a:p>
        </p:txBody>
      </p:sp>
    </p:spTree>
    <p:extLst>
      <p:ext uri="{BB962C8B-B14F-4D97-AF65-F5344CB8AC3E}">
        <p14:creationId xmlns="" xmlns:p14="http://schemas.microsoft.com/office/powerpoint/2010/main" val="307591978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8" y="0"/>
            <a:ext cx="4284984" cy="713016"/>
          </a:xfrm>
        </p:spPr>
        <p:txBody>
          <a:bodyPr/>
          <a:lstStyle/>
          <a:p>
            <a:pPr marL="0" indent="0" algn="l">
              <a:buNone/>
            </a:pPr>
            <a:r>
              <a:rPr kumimoji="1" lang="en-US" altLang="ja-JP" sz="4000" dirty="0" smtClean="0">
                <a:latin typeface="Arial Unicode MS" pitchFamily="50" charset="-128"/>
                <a:ea typeface="Arial Unicode MS" pitchFamily="50" charset="-128"/>
                <a:cs typeface="Arial Unicode MS" pitchFamily="50" charset="-128"/>
              </a:rPr>
              <a:t>Table of Contents</a:t>
            </a:r>
            <a:endParaRPr kumimoji="1" lang="ja-JP" altLang="en-US" sz="4000" dirty="0">
              <a:latin typeface="Arial Unicode MS" pitchFamily="50" charset="-128"/>
              <a:ea typeface="Arial Unicode MS" pitchFamily="50" charset="-128"/>
              <a:cs typeface="Arial Unicode MS" pitchFamily="50" charset="-128"/>
            </a:endParaRPr>
          </a:p>
        </p:txBody>
      </p:sp>
      <p:sp>
        <p:nvSpPr>
          <p:cNvPr id="3" name="コンテンツ プレースホルダー 2"/>
          <p:cNvSpPr>
            <a:spLocks noGrp="1"/>
          </p:cNvSpPr>
          <p:nvPr>
            <p:ph sz="quarter" idx="13"/>
          </p:nvPr>
        </p:nvSpPr>
        <p:spPr>
          <a:xfrm>
            <a:off x="35496" y="692696"/>
            <a:ext cx="9073008" cy="6021288"/>
          </a:xfrm>
        </p:spPr>
        <p:txBody>
          <a:bodyPr>
            <a:normAutofit fontScale="85000" lnSpcReduction="10000"/>
          </a:bodyPr>
          <a:lstStyle/>
          <a:p>
            <a:pPr marL="45720" indent="0">
              <a:buNone/>
            </a:pPr>
            <a:r>
              <a:rPr lang="en-US" altLang="ja-JP" sz="2000" b="1" dirty="0" smtClean="0">
                <a:solidFill>
                  <a:schemeClr val="tx1"/>
                </a:solidFill>
                <a:latin typeface="Arial Unicode MS" pitchFamily="50" charset="-128"/>
                <a:ea typeface="Arial Unicode MS" pitchFamily="50" charset="-128"/>
                <a:cs typeface="Arial Unicode MS" pitchFamily="50" charset="-128"/>
              </a:rPr>
              <a:t>Chapter</a:t>
            </a:r>
            <a:r>
              <a:rPr kumimoji="1" lang="en-US" altLang="ja-JP" sz="2000" b="1" dirty="0" smtClean="0">
                <a:solidFill>
                  <a:schemeClr val="tx1"/>
                </a:solidFill>
                <a:latin typeface="Arial Unicode MS" pitchFamily="50" charset="-128"/>
                <a:ea typeface="Arial Unicode MS" pitchFamily="50" charset="-128"/>
                <a:cs typeface="Arial Unicode MS" pitchFamily="50" charset="-128"/>
              </a:rPr>
              <a:t> 1</a:t>
            </a:r>
          </a:p>
          <a:p>
            <a:pPr marL="45720" indent="0">
              <a:buNone/>
            </a:pPr>
            <a:r>
              <a:rPr lang="en-US" altLang="ja-JP" sz="2000" dirty="0" smtClean="0">
                <a:solidFill>
                  <a:schemeClr val="tx1"/>
                </a:solidFill>
                <a:latin typeface="Arial Unicode MS" pitchFamily="50" charset="-128"/>
                <a:ea typeface="Arial Unicode MS" pitchFamily="50" charset="-128"/>
                <a:cs typeface="Arial Unicode MS" pitchFamily="50" charset="-128"/>
              </a:rPr>
              <a:t>Motivation</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 of</a:t>
            </a:r>
            <a:r>
              <a:rPr lang="ja-JP" altLang="en-US" sz="2000" dirty="0">
                <a:solidFill>
                  <a:schemeClr val="tx1"/>
                </a:solidFill>
                <a:latin typeface="Arial Unicode MS" pitchFamily="50" charset="-128"/>
                <a:ea typeface="Arial Unicode MS" pitchFamily="50" charset="-128"/>
                <a:cs typeface="Arial Unicode MS" pitchFamily="50" charset="-128"/>
              </a:rPr>
              <a:t> </a:t>
            </a:r>
            <a:r>
              <a:rPr lang="en-US" altLang="ja-JP" sz="2000" dirty="0" smtClean="0">
                <a:solidFill>
                  <a:schemeClr val="tx1"/>
                </a:solidFill>
                <a:latin typeface="Arial Unicode MS" pitchFamily="50" charset="-128"/>
                <a:ea typeface="Arial Unicode MS" pitchFamily="50" charset="-128"/>
                <a:cs typeface="Arial Unicode MS" pitchFamily="50" charset="-128"/>
              </a:rPr>
              <a:t>development of multifunctional materials based on</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  [</a:t>
            </a:r>
            <a:r>
              <a:rPr kumimoji="1" lang="en-US" altLang="ja-JP" sz="2000" dirty="0" err="1" smtClean="0">
                <a:solidFill>
                  <a:schemeClr val="tx1"/>
                </a:solidFill>
                <a:latin typeface="Arial Unicode MS" pitchFamily="50" charset="-128"/>
                <a:ea typeface="Arial Unicode MS" pitchFamily="50" charset="-128"/>
                <a:cs typeface="Arial Unicode MS" pitchFamily="50" charset="-128"/>
              </a:rPr>
              <a:t>Mn</a:t>
            </a:r>
            <a:r>
              <a:rPr kumimoji="1" lang="en-US" altLang="ja-JP" sz="2000" baseline="30000" dirty="0" err="1" smtClean="0">
                <a:solidFill>
                  <a:schemeClr val="tx1"/>
                </a:solidFill>
                <a:latin typeface="Arial Unicode MS" pitchFamily="50" charset="-128"/>
                <a:ea typeface="Arial Unicode MS" pitchFamily="50" charset="-128"/>
                <a:cs typeface="Arial Unicode MS" pitchFamily="50" charset="-128"/>
              </a:rPr>
              <a:t>II</a:t>
            </a:r>
            <a:r>
              <a:rPr kumimoji="1" lang="en-US" altLang="ja-JP" sz="2000" dirty="0" err="1" smtClean="0">
                <a:solidFill>
                  <a:schemeClr val="tx1"/>
                </a:solidFill>
                <a:latin typeface="Arial Unicode MS" pitchFamily="50" charset="-128"/>
                <a:ea typeface="Arial Unicode MS" pitchFamily="50" charset="-128"/>
                <a:cs typeface="Arial Unicode MS" pitchFamily="50" charset="-128"/>
              </a:rPr>
              <a:t>Cr</a:t>
            </a:r>
            <a:r>
              <a:rPr kumimoji="1" lang="en-US" altLang="ja-JP" sz="2000" baseline="30000" dirty="0" err="1" smtClean="0">
                <a:solidFill>
                  <a:schemeClr val="tx1"/>
                </a:solidFill>
                <a:latin typeface="Arial Unicode MS" pitchFamily="50" charset="-128"/>
                <a:ea typeface="Arial Unicode MS" pitchFamily="50" charset="-128"/>
                <a:cs typeface="Arial Unicode MS" pitchFamily="50" charset="-128"/>
              </a:rPr>
              <a:t>III</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(oxalate)</a:t>
            </a:r>
            <a:r>
              <a:rPr kumimoji="1" lang="en-US" altLang="ja-JP" sz="2000" baseline="-25000" dirty="0" smtClean="0">
                <a:solidFill>
                  <a:schemeClr val="tx1"/>
                </a:solidFill>
                <a:latin typeface="Arial Unicode MS" pitchFamily="50" charset="-128"/>
                <a:ea typeface="Arial Unicode MS" pitchFamily="50" charset="-128"/>
                <a:cs typeface="Arial Unicode MS" pitchFamily="50" charset="-128"/>
              </a:rPr>
              <a:t>3</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a:t>
            </a:r>
            <a:r>
              <a:rPr kumimoji="1" lang="en-US" altLang="ja-JP" sz="2000" baseline="30000" dirty="0" smtClean="0">
                <a:solidFill>
                  <a:schemeClr val="tx1"/>
                </a:solidFill>
                <a:latin typeface="Arial Unicode MS" pitchFamily="50" charset="-128"/>
                <a:ea typeface="Arial Unicode MS" pitchFamily="50" charset="-128"/>
                <a:cs typeface="Arial Unicode MS" pitchFamily="50" charset="-128"/>
              </a:rPr>
              <a:t>-</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 complexes </a:t>
            </a:r>
            <a:r>
              <a:rPr lang="en-US" altLang="ja-JP" sz="2000" dirty="0" smtClean="0">
                <a:solidFill>
                  <a:schemeClr val="tx1"/>
                </a:solidFill>
                <a:latin typeface="Arial Unicode MS" pitchFamily="50" charset="-128"/>
                <a:ea typeface="Arial Unicode MS" pitchFamily="50" charset="-128"/>
                <a:cs typeface="Arial Unicode MS" pitchFamily="50" charset="-128"/>
              </a:rPr>
              <a:t>including</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 </a:t>
            </a:r>
            <a:r>
              <a:rPr kumimoji="1" lang="en-US" altLang="ja-JP" sz="2000" dirty="0" err="1" smtClean="0">
                <a:solidFill>
                  <a:schemeClr val="tx1"/>
                </a:solidFill>
                <a:latin typeface="Arial Unicode MS" pitchFamily="50" charset="-128"/>
                <a:ea typeface="Arial Unicode MS" pitchFamily="50" charset="-128"/>
                <a:cs typeface="Arial Unicode MS" pitchFamily="50" charset="-128"/>
              </a:rPr>
              <a:t>supramolecular</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 </a:t>
            </a:r>
            <a:r>
              <a:rPr kumimoji="1" lang="en-US" altLang="ja-JP" sz="2000" dirty="0" err="1" smtClean="0">
                <a:solidFill>
                  <a:schemeClr val="tx1"/>
                </a:solidFill>
                <a:latin typeface="Arial Unicode MS" pitchFamily="50" charset="-128"/>
                <a:ea typeface="Arial Unicode MS" pitchFamily="50" charset="-128"/>
                <a:cs typeface="Arial Unicode MS" pitchFamily="50" charset="-128"/>
              </a:rPr>
              <a:t>cations</a:t>
            </a:r>
            <a:endParaRPr kumimoji="1" lang="en-US" altLang="ja-JP" sz="2000" dirty="0" smtClean="0">
              <a:solidFill>
                <a:schemeClr val="tx1"/>
              </a:solidFill>
              <a:latin typeface="Arial Unicode MS" pitchFamily="50" charset="-128"/>
              <a:ea typeface="Arial Unicode MS" pitchFamily="50" charset="-128"/>
              <a:cs typeface="Arial Unicode MS" pitchFamily="50" charset="-128"/>
            </a:endParaRPr>
          </a:p>
          <a:p>
            <a:pPr marL="45720" indent="0">
              <a:buNone/>
            </a:pPr>
            <a:r>
              <a:rPr lang="en-US" altLang="ja-JP" sz="2000" b="1" dirty="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        </a:t>
            </a:r>
            <a:r>
              <a:rPr lang="en-US" altLang="ja-JP" sz="2000" dirty="0" smtClean="0">
                <a:solidFill>
                  <a:schemeClr val="tx1"/>
                </a:solidFill>
                <a:latin typeface="Arial Unicode MS" pitchFamily="50" charset="-128"/>
                <a:ea typeface="Arial Unicode MS" pitchFamily="50" charset="-128"/>
                <a:cs typeface="Arial Unicode MS" pitchFamily="50" charset="-128"/>
              </a:rPr>
              <a:t>Hybridized </a:t>
            </a:r>
            <a:r>
              <a:rPr lang="en-US" altLang="ja-JP" sz="2000" dirty="0">
                <a:solidFill>
                  <a:schemeClr val="tx1"/>
                </a:solidFill>
                <a:latin typeface="Arial Unicode MS" pitchFamily="50" charset="-128"/>
                <a:ea typeface="Arial Unicode MS" pitchFamily="50" charset="-128"/>
                <a:cs typeface="Arial Unicode MS" pitchFamily="50" charset="-128"/>
              </a:rPr>
              <a:t>complexes including the </a:t>
            </a:r>
            <a:r>
              <a:rPr lang="en-US" altLang="ja-JP" sz="2000" dirty="0" err="1">
                <a:solidFill>
                  <a:schemeClr val="tx1"/>
                </a:solidFill>
                <a:latin typeface="Arial Unicode MS" pitchFamily="50" charset="-128"/>
                <a:ea typeface="Arial Unicode MS" pitchFamily="50" charset="-128"/>
                <a:cs typeface="Arial Unicode MS" pitchFamily="50" charset="-128"/>
              </a:rPr>
              <a:t>supramolecular</a:t>
            </a:r>
            <a:r>
              <a:rPr lang="en-US" altLang="ja-JP" sz="2000" dirty="0">
                <a:solidFill>
                  <a:schemeClr val="tx1"/>
                </a:solidFill>
                <a:latin typeface="Arial Unicode MS" pitchFamily="50" charset="-128"/>
                <a:ea typeface="Arial Unicode MS" pitchFamily="50" charset="-128"/>
                <a:cs typeface="Arial Unicode MS" pitchFamily="50" charset="-128"/>
              </a:rPr>
              <a:t> </a:t>
            </a:r>
            <a:r>
              <a:rPr lang="en-US" altLang="ja-JP" sz="2000" dirty="0" err="1">
                <a:solidFill>
                  <a:schemeClr val="tx1"/>
                </a:solidFill>
                <a:latin typeface="Arial Unicode MS" pitchFamily="50" charset="-128"/>
                <a:ea typeface="Arial Unicode MS" pitchFamily="50" charset="-128"/>
                <a:cs typeface="Arial Unicode MS" pitchFamily="50" charset="-128"/>
              </a:rPr>
              <a:t>cations</a:t>
            </a:r>
            <a:r>
              <a:rPr lang="en-US" altLang="ja-JP" sz="2000" dirty="0">
                <a:solidFill>
                  <a:schemeClr val="tx1"/>
                </a:solidFill>
                <a:latin typeface="Arial Unicode MS" pitchFamily="50" charset="-128"/>
                <a:ea typeface="Arial Unicode MS" pitchFamily="50" charset="-128"/>
                <a:cs typeface="Arial Unicode MS" pitchFamily="50" charset="-128"/>
              </a:rPr>
              <a:t> and </a:t>
            </a:r>
          </a:p>
          <a:p>
            <a:pPr marL="45720" indent="0">
              <a:buNone/>
            </a:pPr>
            <a:r>
              <a:rPr lang="en-US" altLang="ja-JP" sz="2000" dirty="0">
                <a:solidFill>
                  <a:schemeClr val="tx1"/>
                </a:solidFill>
                <a:latin typeface="Arial Unicode MS" pitchFamily="50" charset="-128"/>
                <a:ea typeface="Arial Unicode MS" pitchFamily="50" charset="-128"/>
                <a:cs typeface="Arial Unicode MS" pitchFamily="50" charset="-128"/>
              </a:rPr>
              <a:t>          [</a:t>
            </a:r>
            <a:r>
              <a:rPr lang="en-US" altLang="ja-JP" sz="2000" dirty="0" err="1">
                <a:solidFill>
                  <a:schemeClr val="tx1"/>
                </a:solidFill>
                <a:latin typeface="Arial Unicode MS" pitchFamily="50" charset="-128"/>
                <a:ea typeface="Arial Unicode MS" pitchFamily="50" charset="-128"/>
                <a:cs typeface="Arial Unicode MS" pitchFamily="50" charset="-128"/>
              </a:rPr>
              <a:t>Mn</a:t>
            </a:r>
            <a:r>
              <a:rPr lang="en-US" altLang="ja-JP" sz="2000" baseline="30000" dirty="0" err="1">
                <a:solidFill>
                  <a:schemeClr val="tx1"/>
                </a:solidFill>
                <a:latin typeface="Arial Unicode MS" pitchFamily="50" charset="-128"/>
                <a:ea typeface="Arial Unicode MS" pitchFamily="50" charset="-128"/>
                <a:cs typeface="Arial Unicode MS" pitchFamily="50" charset="-128"/>
              </a:rPr>
              <a:t>II</a:t>
            </a:r>
            <a:r>
              <a:rPr lang="en-US" altLang="ja-JP" sz="2000" dirty="0" err="1">
                <a:solidFill>
                  <a:schemeClr val="tx1"/>
                </a:solidFill>
                <a:latin typeface="Arial Unicode MS" pitchFamily="50" charset="-128"/>
                <a:ea typeface="Arial Unicode MS" pitchFamily="50" charset="-128"/>
                <a:cs typeface="Arial Unicode MS" pitchFamily="50" charset="-128"/>
              </a:rPr>
              <a:t>Cr</a:t>
            </a:r>
            <a:r>
              <a:rPr lang="en-US" altLang="ja-JP" sz="2000" baseline="30000" dirty="0" err="1">
                <a:solidFill>
                  <a:schemeClr val="tx1"/>
                </a:solidFill>
                <a:latin typeface="Arial Unicode MS" pitchFamily="50" charset="-128"/>
                <a:ea typeface="Arial Unicode MS" pitchFamily="50" charset="-128"/>
                <a:cs typeface="Arial Unicode MS" pitchFamily="50" charset="-128"/>
              </a:rPr>
              <a:t>III</a:t>
            </a:r>
            <a:r>
              <a:rPr lang="en-US" altLang="ja-JP" sz="2000" dirty="0">
                <a:solidFill>
                  <a:schemeClr val="tx1"/>
                </a:solidFill>
                <a:latin typeface="Arial Unicode MS" pitchFamily="50" charset="-128"/>
                <a:ea typeface="Arial Unicode MS" pitchFamily="50" charset="-128"/>
                <a:cs typeface="Arial Unicode MS" pitchFamily="50" charset="-128"/>
              </a:rPr>
              <a:t>(oxalate)</a:t>
            </a:r>
            <a:r>
              <a:rPr lang="en-US" altLang="ja-JP" sz="2000" baseline="-25000" dirty="0">
                <a:solidFill>
                  <a:schemeClr val="tx1"/>
                </a:solidFill>
                <a:latin typeface="Arial Unicode MS" pitchFamily="50" charset="-128"/>
                <a:ea typeface="Arial Unicode MS" pitchFamily="50" charset="-128"/>
                <a:cs typeface="Arial Unicode MS" pitchFamily="50" charset="-128"/>
              </a:rPr>
              <a:t>3</a:t>
            </a:r>
            <a:r>
              <a:rPr lang="en-US" altLang="ja-JP" sz="2000" dirty="0">
                <a:solidFill>
                  <a:schemeClr val="tx1"/>
                </a:solidFill>
                <a:latin typeface="Arial Unicode MS" pitchFamily="50" charset="-128"/>
                <a:ea typeface="Arial Unicode MS" pitchFamily="50" charset="-128"/>
                <a:cs typeface="Arial Unicode MS" pitchFamily="50" charset="-128"/>
              </a:rPr>
              <a:t>]</a:t>
            </a:r>
            <a:r>
              <a:rPr lang="en-US" altLang="ja-JP" sz="2000" baseline="30000" dirty="0">
                <a:solidFill>
                  <a:schemeClr val="tx1"/>
                </a:solidFill>
                <a:latin typeface="Arial Unicode MS" pitchFamily="50" charset="-128"/>
                <a:ea typeface="Arial Unicode MS" pitchFamily="50" charset="-128"/>
                <a:cs typeface="Arial Unicode MS" pitchFamily="50" charset="-128"/>
              </a:rPr>
              <a:t>- </a:t>
            </a:r>
            <a:r>
              <a:rPr lang="en-US" altLang="ja-JP" sz="2000" dirty="0">
                <a:solidFill>
                  <a:schemeClr val="tx1"/>
                </a:solidFill>
                <a:latin typeface="Arial Unicode MS" pitchFamily="50" charset="-128"/>
                <a:ea typeface="Arial Unicode MS" pitchFamily="50" charset="-128"/>
                <a:cs typeface="Arial Unicode MS" pitchFamily="50" charset="-128"/>
              </a:rPr>
              <a:t>complex</a:t>
            </a:r>
          </a:p>
          <a:p>
            <a:pPr marL="45720" indent="0">
              <a:buNone/>
            </a:pPr>
            <a:r>
              <a:rPr lang="en-US" altLang="ja-JP" sz="2000" dirty="0">
                <a:solidFill>
                  <a:schemeClr val="tx1"/>
                </a:solidFill>
                <a:latin typeface="Arial Unicode MS" pitchFamily="50" charset="-128"/>
                <a:ea typeface="Arial Unicode MS" pitchFamily="50" charset="-128"/>
                <a:cs typeface="Arial Unicode MS" pitchFamily="50" charset="-128"/>
              </a:rPr>
              <a:t>            </a:t>
            </a:r>
            <a:r>
              <a:rPr lang="en-US" altLang="ja-JP" sz="2000" dirty="0">
                <a:solidFill>
                  <a:schemeClr val="tx1"/>
                </a:solidFill>
                <a:latin typeface="Times New Roman" panose="02020603050405020304" pitchFamily="18" charset="0"/>
                <a:ea typeface="Arial Unicode MS" pitchFamily="50" charset="-128"/>
                <a:cs typeface="Times New Roman" panose="02020603050405020304" pitchFamily="18" charset="0"/>
              </a:rPr>
              <a:t>• </a:t>
            </a:r>
            <a:r>
              <a:rPr lang="en-US" altLang="ja-JP" sz="1800" dirty="0"/>
              <a:t>(3-fluoro-4-methoxyanilinium</a:t>
            </a:r>
            <a:r>
              <a:rPr lang="en-US" altLang="ja-JP" sz="1800" baseline="30000" dirty="0"/>
              <a:t>+</a:t>
            </a:r>
            <a:r>
              <a:rPr lang="en-US" altLang="ja-JP" sz="1800" dirty="0"/>
              <a:t>)([18]crown-6)[</a:t>
            </a:r>
            <a:r>
              <a:rPr lang="en-US" altLang="ja-JP" sz="1800" dirty="0" err="1"/>
              <a:t>Mn</a:t>
            </a:r>
            <a:r>
              <a:rPr lang="en-US" altLang="ja-JP" sz="1800" baseline="30000" dirty="0" err="1"/>
              <a:t>II</a:t>
            </a:r>
            <a:r>
              <a:rPr lang="en-US" altLang="ja-JP" sz="1800" dirty="0" err="1"/>
              <a:t>Cr</a:t>
            </a:r>
            <a:r>
              <a:rPr lang="en-US" altLang="ja-JP" sz="1800" baseline="30000" dirty="0" err="1"/>
              <a:t>III</a:t>
            </a:r>
            <a:r>
              <a:rPr lang="en-US" altLang="ja-JP" sz="1800" dirty="0"/>
              <a:t>(oxalate)</a:t>
            </a:r>
            <a:r>
              <a:rPr lang="en-US" altLang="ja-JP" sz="1800" baseline="-25000" dirty="0"/>
              <a:t>3</a:t>
            </a:r>
            <a:r>
              <a:rPr lang="en-US" altLang="ja-JP" sz="1800" dirty="0"/>
              <a:t>]</a:t>
            </a:r>
            <a:r>
              <a:rPr lang="en-US" altLang="ja-JP" sz="1800" baseline="30000" dirty="0"/>
              <a:t>-</a:t>
            </a:r>
            <a:r>
              <a:rPr lang="en-US" altLang="ja-JP" sz="1800" dirty="0"/>
              <a:t> (acetone) (</a:t>
            </a:r>
            <a:r>
              <a:rPr lang="en-US" altLang="ja-JP" sz="1800" b="1" dirty="0"/>
              <a:t>1</a:t>
            </a:r>
            <a:r>
              <a:rPr lang="en-US" altLang="ja-JP" sz="1800" dirty="0"/>
              <a:t>)</a:t>
            </a:r>
          </a:p>
          <a:p>
            <a:pPr marL="45720" indent="0">
              <a:buNone/>
            </a:pPr>
            <a:r>
              <a:rPr lang="en-US" altLang="ja-JP" sz="2000" dirty="0">
                <a:solidFill>
                  <a:schemeClr val="tx1"/>
                </a:solidFill>
                <a:latin typeface="Arial Unicode MS" pitchFamily="50" charset="-128"/>
                <a:ea typeface="Arial Unicode MS" pitchFamily="50" charset="-128"/>
                <a:cs typeface="Arial Unicode MS" pitchFamily="50" charset="-128"/>
              </a:rPr>
              <a:t>            </a:t>
            </a:r>
            <a:r>
              <a:rPr lang="en-US" altLang="ja-JP" sz="2000" dirty="0">
                <a:solidFill>
                  <a:schemeClr val="tx1"/>
                </a:solidFill>
                <a:latin typeface="Times New Roman" panose="02020603050405020304" pitchFamily="18" charset="0"/>
                <a:ea typeface="Arial Unicode MS" pitchFamily="50" charset="-128"/>
                <a:cs typeface="Times New Roman" panose="02020603050405020304" pitchFamily="18" charset="0"/>
              </a:rPr>
              <a:t>•</a:t>
            </a:r>
            <a:r>
              <a:rPr lang="en-US" altLang="ja-JP" sz="2000" dirty="0">
                <a:solidFill>
                  <a:schemeClr val="tx1"/>
                </a:solidFill>
                <a:latin typeface="Arial Unicode MS" pitchFamily="50" charset="-128"/>
                <a:ea typeface="Arial Unicode MS" pitchFamily="50" charset="-128"/>
                <a:cs typeface="Arial Unicode MS" pitchFamily="50" charset="-128"/>
              </a:rPr>
              <a:t> </a:t>
            </a:r>
            <a:r>
              <a:rPr lang="en-US" altLang="ja-JP" sz="1800" dirty="0">
                <a:solidFill>
                  <a:srgbClr val="FF0000"/>
                </a:solidFill>
              </a:rPr>
              <a:t>(</a:t>
            </a:r>
            <a:r>
              <a:rPr lang="en-US" altLang="ja-JP" sz="1800" dirty="0" err="1">
                <a:solidFill>
                  <a:srgbClr val="FF0000"/>
                </a:solidFill>
              </a:rPr>
              <a:t>anilinium</a:t>
            </a:r>
            <a:r>
              <a:rPr lang="en-US" altLang="ja-JP" sz="1800" baseline="30000" dirty="0">
                <a:solidFill>
                  <a:srgbClr val="FF0000"/>
                </a:solidFill>
              </a:rPr>
              <a:t>+</a:t>
            </a:r>
            <a:r>
              <a:rPr lang="en-US" altLang="ja-JP" sz="1800" dirty="0">
                <a:solidFill>
                  <a:srgbClr val="FF0000"/>
                </a:solidFill>
              </a:rPr>
              <a:t>)(</a:t>
            </a:r>
            <a:r>
              <a:rPr lang="en-US" altLang="ja-JP" sz="1800" dirty="0" err="1">
                <a:solidFill>
                  <a:srgbClr val="FF0000"/>
                </a:solidFill>
              </a:rPr>
              <a:t>benzo</a:t>
            </a:r>
            <a:r>
              <a:rPr lang="en-US" altLang="ja-JP" sz="1800" dirty="0">
                <a:solidFill>
                  <a:srgbClr val="FF0000"/>
                </a:solidFill>
              </a:rPr>
              <a:t>[18]crown)[</a:t>
            </a:r>
            <a:r>
              <a:rPr lang="en-US" altLang="ja-JP" sz="1800" dirty="0" err="1">
                <a:solidFill>
                  <a:srgbClr val="FF0000"/>
                </a:solidFill>
              </a:rPr>
              <a:t>Mn</a:t>
            </a:r>
            <a:r>
              <a:rPr lang="en-US" altLang="ja-JP" sz="1800" baseline="30000" dirty="0" err="1">
                <a:solidFill>
                  <a:srgbClr val="FF0000"/>
                </a:solidFill>
              </a:rPr>
              <a:t>II</a:t>
            </a:r>
            <a:r>
              <a:rPr lang="en-US" altLang="ja-JP" sz="1800" dirty="0" err="1">
                <a:solidFill>
                  <a:srgbClr val="FF0000"/>
                </a:solidFill>
              </a:rPr>
              <a:t>Cr</a:t>
            </a:r>
            <a:r>
              <a:rPr lang="en-US" altLang="ja-JP" sz="1800" baseline="30000" dirty="0" err="1">
                <a:solidFill>
                  <a:srgbClr val="FF0000"/>
                </a:solidFill>
              </a:rPr>
              <a:t>III</a:t>
            </a:r>
            <a:r>
              <a:rPr lang="en-US" altLang="ja-JP" sz="1800" dirty="0">
                <a:solidFill>
                  <a:srgbClr val="FF0000"/>
                </a:solidFill>
              </a:rPr>
              <a:t>(oxalate)</a:t>
            </a:r>
            <a:r>
              <a:rPr lang="en-US" altLang="ja-JP" sz="1800" baseline="-25000" dirty="0">
                <a:solidFill>
                  <a:srgbClr val="FF0000"/>
                </a:solidFill>
              </a:rPr>
              <a:t>3</a:t>
            </a:r>
            <a:r>
              <a:rPr lang="en-US" altLang="ja-JP" sz="1800" dirty="0">
                <a:solidFill>
                  <a:srgbClr val="FF0000"/>
                </a:solidFill>
              </a:rPr>
              <a:t>]</a:t>
            </a:r>
            <a:r>
              <a:rPr lang="en-US" altLang="ja-JP" sz="1800" baseline="30000" dirty="0">
                <a:solidFill>
                  <a:srgbClr val="FF0000"/>
                </a:solidFill>
              </a:rPr>
              <a:t>-</a:t>
            </a:r>
            <a:r>
              <a:rPr lang="en-US" altLang="ja-JP" sz="1800" dirty="0">
                <a:solidFill>
                  <a:srgbClr val="FF0000"/>
                </a:solidFill>
              </a:rPr>
              <a:t> (</a:t>
            </a:r>
            <a:r>
              <a:rPr lang="en-US" altLang="ja-JP" sz="1800" b="1" dirty="0">
                <a:solidFill>
                  <a:srgbClr val="FF0000"/>
                </a:solidFill>
              </a:rPr>
              <a:t>2</a:t>
            </a:r>
            <a:r>
              <a:rPr lang="en-US" altLang="ja-JP" sz="1800" dirty="0">
                <a:solidFill>
                  <a:srgbClr val="FF0000"/>
                </a:solidFill>
              </a:rPr>
              <a:t>)</a:t>
            </a:r>
          </a:p>
          <a:p>
            <a:pPr marL="45720" indent="0">
              <a:buNone/>
            </a:pPr>
            <a:r>
              <a:rPr lang="en-US" altLang="ja-JP" sz="1800" dirty="0">
                <a:solidFill>
                  <a:schemeClr val="tx1"/>
                </a:solidFill>
                <a:latin typeface="Arial Unicode MS" pitchFamily="50" charset="-128"/>
                <a:ea typeface="Arial Unicode MS" pitchFamily="50" charset="-128"/>
                <a:cs typeface="Arial Unicode MS" pitchFamily="50" charset="-128"/>
              </a:rPr>
              <a:t>              </a:t>
            </a:r>
            <a:r>
              <a:rPr lang="en-US" altLang="ja-JP" sz="1800" dirty="0">
                <a:solidFill>
                  <a:schemeClr val="tx1"/>
                </a:solidFill>
                <a:latin typeface="Times New Roman" panose="02020603050405020304" pitchFamily="18" charset="0"/>
                <a:ea typeface="Arial Unicode MS" pitchFamily="50" charset="-128"/>
                <a:cs typeface="Times New Roman" panose="02020603050405020304" pitchFamily="18" charset="0"/>
              </a:rPr>
              <a:t>• </a:t>
            </a:r>
            <a:r>
              <a:rPr lang="en-US" altLang="ja-JP" sz="1800" dirty="0"/>
              <a:t>(</a:t>
            </a:r>
            <a:r>
              <a:rPr lang="en-US" altLang="ja-JP" sz="1800" i="1" dirty="0"/>
              <a:t>m</a:t>
            </a:r>
            <a:r>
              <a:rPr lang="en-US" altLang="ja-JP" sz="1800" dirty="0"/>
              <a:t>-</a:t>
            </a:r>
            <a:r>
              <a:rPr lang="en-US" altLang="ja-JP" sz="1800" dirty="0" err="1"/>
              <a:t>fluoroanilinium</a:t>
            </a:r>
            <a:r>
              <a:rPr lang="en-US" altLang="ja-JP" sz="1800" baseline="30000" dirty="0"/>
              <a:t>+</a:t>
            </a:r>
            <a:r>
              <a:rPr lang="en-US" altLang="ja-JP" sz="1800" dirty="0"/>
              <a:t>)(</a:t>
            </a:r>
            <a:r>
              <a:rPr lang="en-US" altLang="ja-JP" sz="1800" dirty="0" err="1"/>
              <a:t>dicyclohexano</a:t>
            </a:r>
            <a:r>
              <a:rPr lang="en-US" altLang="ja-JP" sz="1800" dirty="0"/>
              <a:t>[18]crown-6) [</a:t>
            </a:r>
            <a:r>
              <a:rPr lang="en-US" altLang="ja-JP" sz="1800" dirty="0" err="1"/>
              <a:t>Mn</a:t>
            </a:r>
            <a:r>
              <a:rPr lang="en-US" altLang="ja-JP" sz="1800" baseline="30000" dirty="0" err="1"/>
              <a:t>II</a:t>
            </a:r>
            <a:r>
              <a:rPr lang="en-US" altLang="ja-JP" sz="1800" dirty="0" err="1"/>
              <a:t>Cr</a:t>
            </a:r>
            <a:r>
              <a:rPr lang="en-US" altLang="ja-JP" sz="1800" baseline="30000" dirty="0" err="1"/>
              <a:t>III</a:t>
            </a:r>
            <a:r>
              <a:rPr lang="en-US" altLang="ja-JP" sz="1800" dirty="0"/>
              <a:t>(oxalate)</a:t>
            </a:r>
            <a:r>
              <a:rPr lang="en-US" altLang="ja-JP" sz="1800" baseline="-25000" dirty="0"/>
              <a:t>3</a:t>
            </a:r>
            <a:r>
              <a:rPr lang="en-US" altLang="ja-JP" sz="1800" dirty="0"/>
              <a:t>]</a:t>
            </a:r>
            <a:r>
              <a:rPr lang="en-US" altLang="ja-JP" sz="1800" baseline="30000" dirty="0"/>
              <a:t>-</a:t>
            </a:r>
            <a:r>
              <a:rPr lang="en-US" altLang="ja-JP" sz="1800" dirty="0"/>
              <a:t> (</a:t>
            </a:r>
            <a:r>
              <a:rPr lang="en-US" altLang="ja-JP" sz="1800" b="1" dirty="0"/>
              <a:t>3</a:t>
            </a:r>
            <a:r>
              <a:rPr lang="en-US" altLang="ja-JP" sz="1800" dirty="0" smtClean="0"/>
              <a:t>)</a:t>
            </a:r>
          </a:p>
          <a:p>
            <a:pPr marL="45720" indent="0">
              <a:buNone/>
            </a:pPr>
            <a:endParaRPr lang="en-US" altLang="ja-JP" sz="2000" dirty="0">
              <a:solidFill>
                <a:schemeClr val="tx1"/>
              </a:solidFill>
              <a:latin typeface="Arial Unicode MS" pitchFamily="50" charset="-128"/>
              <a:ea typeface="Arial Unicode MS" pitchFamily="50" charset="-128"/>
              <a:cs typeface="Arial Unicode MS" pitchFamily="50" charset="-128"/>
            </a:endParaRPr>
          </a:p>
          <a:p>
            <a:pPr marL="45720" indent="0">
              <a:buNone/>
            </a:pPr>
            <a:r>
              <a:rPr lang="en-US" altLang="ja-JP" sz="2000" b="1" dirty="0" smtClean="0">
                <a:solidFill>
                  <a:schemeClr val="tx1"/>
                </a:solidFill>
                <a:latin typeface="Arial Unicode MS" pitchFamily="50" charset="-128"/>
                <a:ea typeface="Arial Unicode MS" pitchFamily="50" charset="-128"/>
                <a:cs typeface="Arial Unicode MS" pitchFamily="50" charset="-128"/>
              </a:rPr>
              <a:t>Chapter 2</a:t>
            </a:r>
          </a:p>
          <a:p>
            <a:pPr marL="45720" indent="0">
              <a:buNone/>
            </a:pPr>
            <a:r>
              <a:rPr lang="en-US" altLang="ja-JP" sz="2000" b="1" dirty="0" smtClean="0">
                <a:solidFill>
                  <a:schemeClr val="tx1"/>
                </a:solidFill>
                <a:latin typeface="Arial Unicode MS" pitchFamily="50" charset="-128"/>
                <a:ea typeface="Arial Unicode MS" pitchFamily="50" charset="-128"/>
                <a:cs typeface="Arial Unicode MS" pitchFamily="50" charset="-128"/>
              </a:rPr>
              <a:t>   2-1.</a:t>
            </a:r>
            <a:r>
              <a:rPr lang="en-US" altLang="ja-JP" sz="2000" dirty="0" smtClean="0">
                <a:solidFill>
                  <a:schemeClr val="tx1"/>
                </a:solidFill>
                <a:latin typeface="Arial Unicode MS" pitchFamily="50" charset="-128"/>
                <a:ea typeface="Arial Unicode MS" pitchFamily="50" charset="-128"/>
                <a:cs typeface="Arial Unicode MS" pitchFamily="50" charset="-128"/>
              </a:rPr>
              <a:t>  </a:t>
            </a:r>
            <a:r>
              <a:rPr lang="en-US" altLang="ja-JP" sz="2000" dirty="0">
                <a:solidFill>
                  <a:schemeClr val="tx1"/>
                </a:solidFill>
                <a:latin typeface="Arial Unicode MS" pitchFamily="50" charset="-128"/>
                <a:ea typeface="Arial Unicode MS" pitchFamily="50" charset="-128"/>
                <a:cs typeface="Arial Unicode MS" pitchFamily="50" charset="-128"/>
              </a:rPr>
              <a:t>S</a:t>
            </a:r>
            <a:r>
              <a:rPr lang="en-US" altLang="ja-JP" sz="2000" dirty="0" smtClean="0">
                <a:solidFill>
                  <a:schemeClr val="tx1"/>
                </a:solidFill>
                <a:latin typeface="Arial Unicode MS" pitchFamily="50" charset="-128"/>
                <a:ea typeface="Arial Unicode MS" pitchFamily="50" charset="-128"/>
                <a:cs typeface="Arial Unicode MS" pitchFamily="50" charset="-128"/>
              </a:rPr>
              <a:t>ynthesis of </a:t>
            </a:r>
            <a:r>
              <a:rPr lang="en-US" altLang="ja-JP" sz="2000" dirty="0">
                <a:solidFill>
                  <a:srgbClr val="FF0000"/>
                </a:solidFill>
                <a:latin typeface="Arial Unicode MS" pitchFamily="50" charset="-128"/>
                <a:ea typeface="Arial Unicode MS" pitchFamily="50" charset="-128"/>
                <a:cs typeface="Arial Unicode MS" pitchFamily="50" charset="-128"/>
              </a:rPr>
              <a:t>(</a:t>
            </a:r>
            <a:r>
              <a:rPr lang="en-US" altLang="ja-JP" sz="2000" dirty="0" err="1">
                <a:solidFill>
                  <a:srgbClr val="FF0000"/>
                </a:solidFill>
                <a:latin typeface="Arial Unicode MS" pitchFamily="50" charset="-128"/>
                <a:ea typeface="Arial Unicode MS" pitchFamily="50" charset="-128"/>
                <a:cs typeface="Arial Unicode MS" pitchFamily="50" charset="-128"/>
              </a:rPr>
              <a:t>anilinium</a:t>
            </a:r>
            <a:r>
              <a:rPr lang="en-US" altLang="ja-JP" sz="2000" dirty="0">
                <a:solidFill>
                  <a:srgbClr val="FF0000"/>
                </a:solidFill>
                <a:latin typeface="Arial Unicode MS" pitchFamily="50" charset="-128"/>
                <a:ea typeface="Arial Unicode MS" pitchFamily="50" charset="-128"/>
                <a:cs typeface="Arial Unicode MS" pitchFamily="50" charset="-128"/>
              </a:rPr>
              <a:t>)(</a:t>
            </a:r>
            <a:r>
              <a:rPr lang="en-US" altLang="ja-JP" sz="2000" dirty="0" err="1">
                <a:solidFill>
                  <a:srgbClr val="FF0000"/>
                </a:solidFill>
                <a:latin typeface="Arial Unicode MS" pitchFamily="50" charset="-128"/>
                <a:ea typeface="Arial Unicode MS" pitchFamily="50" charset="-128"/>
                <a:cs typeface="Arial Unicode MS" pitchFamily="50" charset="-128"/>
              </a:rPr>
              <a:t>benzo</a:t>
            </a:r>
            <a:r>
              <a:rPr lang="en-US" altLang="ja-JP" sz="2000" dirty="0">
                <a:solidFill>
                  <a:srgbClr val="FF0000"/>
                </a:solidFill>
                <a:latin typeface="Arial Unicode MS" pitchFamily="50" charset="-128"/>
                <a:ea typeface="Arial Unicode MS" pitchFamily="50" charset="-128"/>
                <a:cs typeface="Arial Unicode MS" pitchFamily="50" charset="-128"/>
              </a:rPr>
              <a:t>[18]crown-6) [</a:t>
            </a:r>
            <a:r>
              <a:rPr lang="en-US" altLang="ja-JP" sz="2000" dirty="0" err="1">
                <a:solidFill>
                  <a:srgbClr val="FF0000"/>
                </a:solidFill>
                <a:latin typeface="Arial Unicode MS" pitchFamily="50" charset="-128"/>
                <a:ea typeface="Arial Unicode MS" pitchFamily="50" charset="-128"/>
                <a:cs typeface="Arial Unicode MS" pitchFamily="50" charset="-128"/>
              </a:rPr>
              <a:t>Mn</a:t>
            </a:r>
            <a:r>
              <a:rPr lang="en-US" altLang="ja-JP" sz="2000" baseline="30000" dirty="0" err="1">
                <a:solidFill>
                  <a:srgbClr val="FF0000"/>
                </a:solidFill>
                <a:latin typeface="Arial Unicode MS" pitchFamily="50" charset="-128"/>
                <a:ea typeface="Arial Unicode MS" pitchFamily="50" charset="-128"/>
                <a:cs typeface="Arial Unicode MS" pitchFamily="50" charset="-128"/>
              </a:rPr>
              <a:t>II</a:t>
            </a:r>
            <a:r>
              <a:rPr lang="en-US" altLang="ja-JP" sz="2000" dirty="0" err="1">
                <a:solidFill>
                  <a:srgbClr val="FF0000"/>
                </a:solidFill>
                <a:latin typeface="Arial Unicode MS" pitchFamily="50" charset="-128"/>
                <a:ea typeface="Arial Unicode MS" pitchFamily="50" charset="-128"/>
                <a:cs typeface="Arial Unicode MS" pitchFamily="50" charset="-128"/>
              </a:rPr>
              <a:t>Cr</a:t>
            </a:r>
            <a:r>
              <a:rPr lang="en-US" altLang="ja-JP" sz="2000" baseline="30000" dirty="0" err="1">
                <a:solidFill>
                  <a:srgbClr val="FF0000"/>
                </a:solidFill>
                <a:latin typeface="Arial Unicode MS" pitchFamily="50" charset="-128"/>
                <a:ea typeface="Arial Unicode MS" pitchFamily="50" charset="-128"/>
                <a:cs typeface="Arial Unicode MS" pitchFamily="50" charset="-128"/>
              </a:rPr>
              <a:t>III</a:t>
            </a:r>
            <a:r>
              <a:rPr lang="en-US" altLang="ja-JP" sz="2000" dirty="0">
                <a:solidFill>
                  <a:srgbClr val="FF0000"/>
                </a:solidFill>
                <a:latin typeface="Arial Unicode MS" pitchFamily="50" charset="-128"/>
                <a:ea typeface="Arial Unicode MS" pitchFamily="50" charset="-128"/>
                <a:cs typeface="Arial Unicode MS" pitchFamily="50" charset="-128"/>
              </a:rPr>
              <a:t>(oxalate)</a:t>
            </a:r>
            <a:r>
              <a:rPr lang="en-US" altLang="ja-JP" sz="2000" baseline="-25000" dirty="0">
                <a:solidFill>
                  <a:srgbClr val="FF0000"/>
                </a:solidFill>
                <a:latin typeface="Arial Unicode MS" pitchFamily="50" charset="-128"/>
                <a:ea typeface="Arial Unicode MS" pitchFamily="50" charset="-128"/>
                <a:cs typeface="Arial Unicode MS" pitchFamily="50" charset="-128"/>
              </a:rPr>
              <a:t>3</a:t>
            </a:r>
            <a:r>
              <a:rPr lang="en-US" altLang="ja-JP" sz="2000" dirty="0">
                <a:solidFill>
                  <a:srgbClr val="FF0000"/>
                </a:solidFill>
                <a:latin typeface="Arial Unicode MS" pitchFamily="50" charset="-128"/>
                <a:ea typeface="Arial Unicode MS" pitchFamily="50" charset="-128"/>
                <a:cs typeface="Arial Unicode MS" pitchFamily="50" charset="-128"/>
              </a:rPr>
              <a:t>]</a:t>
            </a:r>
            <a:r>
              <a:rPr lang="en-US" altLang="ja-JP" sz="2000" baseline="30000" dirty="0">
                <a:solidFill>
                  <a:srgbClr val="FF0000"/>
                </a:solidFill>
                <a:latin typeface="Arial Unicode MS" pitchFamily="50" charset="-128"/>
                <a:ea typeface="Arial Unicode MS" pitchFamily="50" charset="-128"/>
                <a:cs typeface="Arial Unicode MS" pitchFamily="50" charset="-128"/>
              </a:rPr>
              <a:t>- </a:t>
            </a:r>
            <a:r>
              <a:rPr lang="en-US" altLang="ja-JP" sz="2000" baseline="30000" dirty="0" smtClean="0">
                <a:solidFill>
                  <a:srgbClr val="FF0000"/>
                </a:solidFill>
                <a:latin typeface="Arial Unicode MS" pitchFamily="50" charset="-128"/>
                <a:ea typeface="Arial Unicode MS" pitchFamily="50" charset="-128"/>
                <a:cs typeface="Arial Unicode MS" pitchFamily="50" charset="-128"/>
              </a:rPr>
              <a:t> </a:t>
            </a:r>
            <a:r>
              <a:rPr lang="en-US" altLang="ja-JP" sz="2000" dirty="0" smtClean="0">
                <a:solidFill>
                  <a:srgbClr val="FF0000"/>
                </a:solidFill>
                <a:latin typeface="Arial Unicode MS" pitchFamily="50" charset="-128"/>
                <a:ea typeface="Arial Unicode MS" pitchFamily="50" charset="-128"/>
                <a:cs typeface="Arial Unicode MS" pitchFamily="50" charset="-128"/>
              </a:rPr>
              <a:t>(</a:t>
            </a:r>
            <a:r>
              <a:rPr lang="en-US" altLang="ja-JP" sz="2000" b="1" dirty="0">
                <a:solidFill>
                  <a:srgbClr val="FF0000"/>
                </a:solidFill>
                <a:latin typeface="Arial Unicode MS" pitchFamily="50" charset="-128"/>
                <a:ea typeface="Arial Unicode MS" pitchFamily="50" charset="-128"/>
                <a:cs typeface="Arial Unicode MS" pitchFamily="50" charset="-128"/>
              </a:rPr>
              <a:t>2</a:t>
            </a:r>
            <a:r>
              <a:rPr lang="en-US" altLang="ja-JP" sz="2000" dirty="0" smtClean="0">
                <a:solidFill>
                  <a:srgbClr val="FF0000"/>
                </a:solidFill>
                <a:latin typeface="Arial Unicode MS" pitchFamily="50" charset="-128"/>
                <a:ea typeface="Arial Unicode MS" pitchFamily="50" charset="-128"/>
                <a:cs typeface="Arial Unicode MS" pitchFamily="50" charset="-128"/>
              </a:rPr>
              <a:t>)</a:t>
            </a:r>
          </a:p>
          <a:p>
            <a:pPr marL="45720" indent="0">
              <a:buNone/>
            </a:pPr>
            <a:r>
              <a:rPr lang="en-US" altLang="ja-JP" sz="2000" dirty="0" smtClean="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2-2.  </a:t>
            </a:r>
            <a:r>
              <a:rPr lang="en-US" altLang="ja-JP" sz="2000" dirty="0" smtClean="0">
                <a:solidFill>
                  <a:schemeClr val="tx1"/>
                </a:solidFill>
                <a:latin typeface="Arial Unicode MS" pitchFamily="50" charset="-128"/>
                <a:ea typeface="Arial Unicode MS" pitchFamily="50" charset="-128"/>
                <a:cs typeface="Arial Unicode MS" pitchFamily="50" charset="-128"/>
              </a:rPr>
              <a:t>Crystal structure of </a:t>
            </a:r>
            <a:r>
              <a:rPr lang="en-US" altLang="ja-JP" sz="2000" b="1" dirty="0">
                <a:solidFill>
                  <a:srgbClr val="FF0000"/>
                </a:solidFill>
                <a:latin typeface="Arial Unicode MS" pitchFamily="50" charset="-128"/>
                <a:ea typeface="Arial Unicode MS" pitchFamily="50" charset="-128"/>
                <a:cs typeface="Arial Unicode MS" pitchFamily="50" charset="-128"/>
              </a:rPr>
              <a:t>2</a:t>
            </a:r>
            <a:endParaRPr lang="en-US" altLang="ja-JP" sz="2000" b="1" dirty="0" smtClean="0">
              <a:solidFill>
                <a:srgbClr val="FF0000"/>
              </a:solidFill>
              <a:latin typeface="Arial Unicode MS" pitchFamily="50" charset="-128"/>
              <a:ea typeface="Arial Unicode MS" pitchFamily="50" charset="-128"/>
              <a:cs typeface="Arial Unicode MS" pitchFamily="50" charset="-128"/>
            </a:endParaRPr>
          </a:p>
          <a:p>
            <a:pPr marL="45720" indent="0">
              <a:buNone/>
            </a:pPr>
            <a:r>
              <a:rPr lang="en-US" altLang="ja-JP" sz="2000" dirty="0" smtClean="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2-3.</a:t>
            </a:r>
            <a:r>
              <a:rPr lang="en-US" altLang="ja-JP" sz="2000" dirty="0" smtClean="0">
                <a:solidFill>
                  <a:schemeClr val="tx1"/>
                </a:solidFill>
                <a:latin typeface="Arial Unicode MS" pitchFamily="50" charset="-128"/>
                <a:ea typeface="Arial Unicode MS" pitchFamily="50" charset="-128"/>
                <a:cs typeface="Arial Unicode MS" pitchFamily="50" charset="-128"/>
              </a:rPr>
              <a:t>  Magnetic susceptibility of </a:t>
            </a:r>
            <a:r>
              <a:rPr lang="en-US" altLang="ja-JP" sz="2000" b="1" dirty="0">
                <a:solidFill>
                  <a:srgbClr val="FF0000"/>
                </a:solidFill>
                <a:latin typeface="Arial Unicode MS" pitchFamily="50" charset="-128"/>
                <a:ea typeface="Arial Unicode MS" pitchFamily="50" charset="-128"/>
                <a:cs typeface="Arial Unicode MS" pitchFamily="50" charset="-128"/>
              </a:rPr>
              <a:t>2</a:t>
            </a:r>
            <a:r>
              <a:rPr lang="en-US" altLang="ja-JP" sz="2000" b="1" dirty="0" smtClean="0">
                <a:solidFill>
                  <a:schemeClr val="tx1"/>
                </a:solidFill>
                <a:latin typeface="Arial Unicode MS" pitchFamily="50" charset="-128"/>
                <a:ea typeface="Arial Unicode MS" pitchFamily="50" charset="-128"/>
                <a:cs typeface="Arial Unicode MS" pitchFamily="50" charset="-128"/>
              </a:rPr>
              <a:t> </a:t>
            </a:r>
          </a:p>
          <a:p>
            <a:pPr marL="45720" indent="0">
              <a:buNone/>
            </a:pPr>
            <a:r>
              <a:rPr lang="en-US" altLang="ja-JP" sz="2000" b="1" dirty="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  2-4</a:t>
            </a:r>
            <a:r>
              <a:rPr lang="en-US" altLang="ja-JP" sz="2000" dirty="0" smtClean="0">
                <a:solidFill>
                  <a:schemeClr val="tx1"/>
                </a:solidFill>
                <a:latin typeface="Arial Unicode MS" pitchFamily="50" charset="-128"/>
                <a:ea typeface="Arial Unicode MS" pitchFamily="50" charset="-128"/>
                <a:cs typeface="Arial Unicode MS" pitchFamily="50" charset="-128"/>
              </a:rPr>
              <a:t>.  Solid state </a:t>
            </a:r>
            <a:r>
              <a:rPr lang="en-US" altLang="ja-JP" sz="2000" baseline="30000" dirty="0" smtClean="0">
                <a:solidFill>
                  <a:schemeClr val="tx1"/>
                </a:solidFill>
                <a:latin typeface="Arial Unicode MS" pitchFamily="50" charset="-128"/>
                <a:ea typeface="Arial Unicode MS" pitchFamily="50" charset="-128"/>
                <a:cs typeface="Arial Unicode MS" pitchFamily="50" charset="-128"/>
              </a:rPr>
              <a:t>2</a:t>
            </a:r>
            <a:r>
              <a:rPr lang="en-US" altLang="ja-JP" sz="2000" dirty="0" smtClean="0">
                <a:solidFill>
                  <a:schemeClr val="tx1"/>
                </a:solidFill>
                <a:latin typeface="Arial Unicode MS" pitchFamily="50" charset="-128"/>
                <a:ea typeface="Arial Unicode MS" pitchFamily="50" charset="-128"/>
                <a:cs typeface="Arial Unicode MS" pitchFamily="50" charset="-128"/>
              </a:rPr>
              <a:t>H-NMR of </a:t>
            </a:r>
            <a:r>
              <a:rPr lang="en-US" altLang="ja-JP" sz="2000" b="1" dirty="0">
                <a:solidFill>
                  <a:srgbClr val="FF0000"/>
                </a:solidFill>
                <a:latin typeface="Arial Unicode MS" pitchFamily="50" charset="-128"/>
                <a:ea typeface="Arial Unicode MS" pitchFamily="50" charset="-128"/>
                <a:cs typeface="Arial Unicode MS" pitchFamily="50" charset="-128"/>
              </a:rPr>
              <a:t>2</a:t>
            </a:r>
            <a:endParaRPr lang="en-US" altLang="ja-JP" sz="2000" b="1" dirty="0" smtClean="0">
              <a:solidFill>
                <a:srgbClr val="FF0000"/>
              </a:solidFill>
              <a:latin typeface="Arial Unicode MS" pitchFamily="50" charset="-128"/>
              <a:ea typeface="Arial Unicode MS" pitchFamily="50" charset="-128"/>
              <a:cs typeface="Arial Unicode MS" pitchFamily="50" charset="-128"/>
            </a:endParaRPr>
          </a:p>
          <a:p>
            <a:pPr marL="45720" indent="0">
              <a:buNone/>
            </a:pPr>
            <a:r>
              <a:rPr lang="en-US" altLang="ja-JP" sz="2000" b="1" dirty="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  2-5.  </a:t>
            </a:r>
            <a:r>
              <a:rPr lang="en-US" altLang="ja-JP" sz="2000" dirty="0" smtClean="0">
                <a:solidFill>
                  <a:schemeClr val="tx1"/>
                </a:solidFill>
                <a:latin typeface="Arial Unicode MS" pitchFamily="50" charset="-128"/>
                <a:ea typeface="Arial Unicode MS" pitchFamily="50" charset="-128"/>
                <a:cs typeface="Arial Unicode MS" pitchFamily="50" charset="-128"/>
              </a:rPr>
              <a:t>Potential energy calculation for molecular motions in </a:t>
            </a:r>
            <a:r>
              <a:rPr lang="en-US" altLang="ja-JP" sz="2000" b="1" dirty="0">
                <a:solidFill>
                  <a:srgbClr val="FF0000"/>
                </a:solidFill>
                <a:latin typeface="Arial Unicode MS" pitchFamily="50" charset="-128"/>
                <a:ea typeface="Arial Unicode MS" pitchFamily="50" charset="-128"/>
                <a:cs typeface="Arial Unicode MS" pitchFamily="50" charset="-128"/>
              </a:rPr>
              <a:t>2</a:t>
            </a:r>
            <a:endParaRPr lang="en-US" altLang="ja-JP" sz="2000" b="1" dirty="0" smtClean="0">
              <a:solidFill>
                <a:srgbClr val="FF0000"/>
              </a:solidFill>
              <a:latin typeface="Arial Unicode MS" pitchFamily="50" charset="-128"/>
              <a:ea typeface="Arial Unicode MS" pitchFamily="50" charset="-128"/>
              <a:cs typeface="Arial Unicode MS" pitchFamily="50" charset="-128"/>
            </a:endParaRPr>
          </a:p>
          <a:p>
            <a:pPr marL="45720" indent="0">
              <a:buNone/>
            </a:pPr>
            <a:r>
              <a:rPr lang="en-US" altLang="ja-JP" sz="2000" b="1" dirty="0">
                <a:solidFill>
                  <a:schemeClr val="tx1"/>
                </a:solidFill>
                <a:latin typeface="Arial Unicode MS" pitchFamily="50" charset="-128"/>
                <a:ea typeface="Arial Unicode MS" pitchFamily="50" charset="-128"/>
                <a:cs typeface="Arial Unicode MS" pitchFamily="50" charset="-128"/>
              </a:rPr>
              <a:t> </a:t>
            </a:r>
            <a:r>
              <a:rPr lang="en-US" altLang="ja-JP" sz="2000" b="1" dirty="0" smtClean="0">
                <a:solidFill>
                  <a:schemeClr val="tx1"/>
                </a:solidFill>
                <a:latin typeface="Arial Unicode MS" pitchFamily="50" charset="-128"/>
                <a:ea typeface="Arial Unicode MS" pitchFamily="50" charset="-128"/>
                <a:cs typeface="Arial Unicode MS" pitchFamily="50" charset="-128"/>
              </a:rPr>
              <a:t>  2-6.  </a:t>
            </a:r>
            <a:r>
              <a:rPr lang="en-US" altLang="ja-JP" sz="2000" dirty="0" smtClean="0">
                <a:solidFill>
                  <a:schemeClr val="tx1"/>
                </a:solidFill>
                <a:latin typeface="Arial Unicode MS" pitchFamily="50" charset="-128"/>
                <a:ea typeface="Arial Unicode MS" pitchFamily="50" charset="-128"/>
                <a:cs typeface="Arial Unicode MS" pitchFamily="50" charset="-128"/>
              </a:rPr>
              <a:t>Dielectric property of </a:t>
            </a:r>
            <a:r>
              <a:rPr lang="en-US" altLang="ja-JP" sz="2000" b="1" dirty="0">
                <a:solidFill>
                  <a:srgbClr val="FF0000"/>
                </a:solidFill>
                <a:latin typeface="Arial Unicode MS" pitchFamily="50" charset="-128"/>
                <a:ea typeface="Arial Unicode MS" pitchFamily="50" charset="-128"/>
                <a:cs typeface="Arial Unicode MS" pitchFamily="50" charset="-128"/>
              </a:rPr>
              <a:t>2</a:t>
            </a:r>
            <a:endParaRPr lang="en-US" altLang="ja-JP" sz="2000" b="1" dirty="0" smtClean="0">
              <a:solidFill>
                <a:srgbClr val="FF0000"/>
              </a:solidFill>
              <a:latin typeface="Arial Unicode MS" pitchFamily="50" charset="-128"/>
              <a:ea typeface="Arial Unicode MS" pitchFamily="50" charset="-128"/>
              <a:cs typeface="Arial Unicode MS" pitchFamily="50" charset="-128"/>
            </a:endParaRPr>
          </a:p>
          <a:p>
            <a:pPr marL="45720" indent="0">
              <a:buNone/>
            </a:pPr>
            <a:r>
              <a:rPr lang="en-US" altLang="ja-JP" sz="2000" dirty="0" smtClean="0">
                <a:solidFill>
                  <a:schemeClr val="tx1"/>
                </a:solidFill>
                <a:latin typeface="Arial Unicode MS" pitchFamily="50" charset="-128"/>
                <a:ea typeface="Arial Unicode MS" pitchFamily="50" charset="-128"/>
                <a:cs typeface="Arial Unicode MS" pitchFamily="50" charset="-128"/>
              </a:rPr>
              <a:t>   </a:t>
            </a:r>
            <a:endParaRPr kumimoji="1" lang="en-US" altLang="ja-JP" sz="2000" dirty="0">
              <a:solidFill>
                <a:schemeClr val="tx1"/>
              </a:solidFill>
              <a:latin typeface="Arial Unicode MS" pitchFamily="50" charset="-128"/>
              <a:ea typeface="Arial Unicode MS" pitchFamily="50" charset="-128"/>
              <a:cs typeface="Arial Unicode MS" pitchFamily="50" charset="-128"/>
            </a:endParaRPr>
          </a:p>
          <a:p>
            <a:pPr marL="45720" indent="0">
              <a:buNone/>
            </a:pPr>
            <a:r>
              <a:rPr lang="en-US" altLang="ja-JP" sz="2000" b="1" dirty="0" smtClean="0">
                <a:solidFill>
                  <a:schemeClr val="tx1"/>
                </a:solidFill>
                <a:latin typeface="Arial Unicode MS" pitchFamily="50" charset="-128"/>
                <a:ea typeface="Arial Unicode MS" pitchFamily="50" charset="-128"/>
                <a:cs typeface="Arial Unicode MS" pitchFamily="50" charset="-128"/>
              </a:rPr>
              <a:t>Chapter 3</a:t>
            </a:r>
          </a:p>
          <a:p>
            <a:pPr marL="45720" indent="0">
              <a:buNone/>
            </a:pPr>
            <a:r>
              <a:rPr kumimoji="1" lang="en-US" altLang="ja-JP" sz="2000" dirty="0" smtClean="0">
                <a:solidFill>
                  <a:schemeClr val="tx1"/>
                </a:solidFill>
                <a:latin typeface="Arial Unicode MS" pitchFamily="50" charset="-128"/>
                <a:ea typeface="Arial Unicode MS" pitchFamily="50" charset="-128"/>
                <a:cs typeface="Arial Unicode MS" pitchFamily="50" charset="-128"/>
              </a:rPr>
              <a:t> Summary and future </a:t>
            </a:r>
            <a:r>
              <a:rPr lang="en-US" altLang="ja-JP" sz="2000" dirty="0" smtClean="0">
                <a:solidFill>
                  <a:schemeClr val="tx1"/>
                </a:solidFill>
                <a:latin typeface="Arial Unicode MS" pitchFamily="50" charset="-128"/>
                <a:ea typeface="Arial Unicode MS" pitchFamily="50" charset="-128"/>
                <a:cs typeface="Arial Unicode MS" pitchFamily="50" charset="-128"/>
              </a:rPr>
              <a:t>plan</a:t>
            </a:r>
            <a:r>
              <a:rPr kumimoji="1" lang="en-US" altLang="ja-JP" sz="2000" dirty="0" smtClean="0">
                <a:solidFill>
                  <a:schemeClr val="tx1"/>
                </a:solidFill>
                <a:latin typeface="Arial Unicode MS" pitchFamily="50" charset="-128"/>
                <a:ea typeface="Arial Unicode MS" pitchFamily="50" charset="-128"/>
                <a:cs typeface="Arial Unicode MS" pitchFamily="50" charset="-128"/>
              </a:rPr>
              <a:t>s</a:t>
            </a:r>
            <a:endParaRPr lang="en-US" altLang="ja-JP"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247838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2232248"/>
          </a:xfrm>
        </p:spPr>
        <p:txBody>
          <a:bodyPr/>
          <a:lstStyle/>
          <a:p>
            <a:pPr marL="45720" indent="0" algn="ctr">
              <a:buNone/>
            </a:pPr>
            <a:r>
              <a:rPr lang="en-US" altLang="ja-JP" sz="2800" dirty="0" smtClean="0">
                <a:solidFill>
                  <a:schemeClr val="tx1"/>
                </a:solidFill>
                <a:latin typeface="Arial Unicode MS" pitchFamily="50" charset="-128"/>
                <a:ea typeface="Arial Unicode MS" pitchFamily="50" charset="-128"/>
                <a:cs typeface="Arial Unicode MS" pitchFamily="50" charset="-128"/>
              </a:rPr>
              <a:t>Chapter 1</a:t>
            </a:r>
            <a:r>
              <a:rPr lang="en-US" altLang="ja-JP" sz="2800" dirty="0" smtClean="0">
                <a:latin typeface="Arial Unicode MS" pitchFamily="50" charset="-128"/>
                <a:ea typeface="Arial Unicode MS" pitchFamily="50" charset="-128"/>
                <a:cs typeface="Arial Unicode MS" pitchFamily="50" charset="-128"/>
              </a:rPr>
              <a:t/>
            </a:r>
            <a:br>
              <a:rPr lang="en-US" altLang="ja-JP" sz="2800" dirty="0" smtClean="0">
                <a:latin typeface="Arial Unicode MS" pitchFamily="50" charset="-128"/>
                <a:ea typeface="Arial Unicode MS" pitchFamily="50" charset="-128"/>
                <a:cs typeface="Arial Unicode MS" pitchFamily="50" charset="-128"/>
              </a:rPr>
            </a:br>
            <a:r>
              <a:rPr lang="en-US" altLang="ja-JP" sz="2800" dirty="0" smtClean="0">
                <a:latin typeface="Arial Unicode MS" pitchFamily="50" charset="-128"/>
                <a:ea typeface="Arial Unicode MS" pitchFamily="50" charset="-128"/>
                <a:cs typeface="Arial Unicode MS" pitchFamily="50" charset="-128"/>
              </a:rPr>
              <a:t/>
            </a:r>
            <a:br>
              <a:rPr lang="en-US" altLang="ja-JP" sz="2800" dirty="0" smtClean="0">
                <a:latin typeface="Arial Unicode MS" pitchFamily="50" charset="-128"/>
                <a:ea typeface="Arial Unicode MS" pitchFamily="50" charset="-128"/>
                <a:cs typeface="Arial Unicode MS" pitchFamily="50" charset="-128"/>
              </a:rPr>
            </a:br>
            <a:r>
              <a:rPr lang="en-US" altLang="ja-JP" sz="2800" dirty="0">
                <a:solidFill>
                  <a:schemeClr val="tx1"/>
                </a:solidFill>
                <a:latin typeface="Arial Unicode MS" pitchFamily="50" charset="-128"/>
                <a:ea typeface="Arial Unicode MS" pitchFamily="50" charset="-128"/>
                <a:cs typeface="Arial Unicode MS" pitchFamily="50" charset="-128"/>
              </a:rPr>
              <a:t>Motivation of</a:t>
            </a:r>
            <a:r>
              <a:rPr lang="ja-JP" altLang="en-US" sz="2800" dirty="0">
                <a:solidFill>
                  <a:schemeClr val="tx1"/>
                </a:solidFill>
                <a:latin typeface="Arial Unicode MS" pitchFamily="50" charset="-128"/>
                <a:ea typeface="Arial Unicode MS" pitchFamily="50" charset="-128"/>
                <a:cs typeface="Arial Unicode MS" pitchFamily="50" charset="-128"/>
              </a:rPr>
              <a:t> </a:t>
            </a:r>
            <a:r>
              <a:rPr lang="en-US" altLang="ja-JP" sz="2800" dirty="0">
                <a:solidFill>
                  <a:schemeClr val="tx1"/>
                </a:solidFill>
                <a:latin typeface="Arial Unicode MS" pitchFamily="50" charset="-128"/>
                <a:ea typeface="Arial Unicode MS" pitchFamily="50" charset="-128"/>
                <a:cs typeface="Arial Unicode MS" pitchFamily="50" charset="-128"/>
              </a:rPr>
              <a:t>development of multifunctional materials based on  [</a:t>
            </a:r>
            <a:r>
              <a:rPr lang="en-US" altLang="ja-JP" sz="2800" dirty="0" err="1">
                <a:solidFill>
                  <a:schemeClr val="tx1"/>
                </a:solidFill>
                <a:latin typeface="Arial Unicode MS" pitchFamily="50" charset="-128"/>
                <a:ea typeface="Arial Unicode MS" pitchFamily="50" charset="-128"/>
                <a:cs typeface="Arial Unicode MS" pitchFamily="50" charset="-128"/>
              </a:rPr>
              <a:t>Mn</a:t>
            </a:r>
            <a:r>
              <a:rPr lang="en-US" altLang="ja-JP" sz="2800" baseline="30000" dirty="0" err="1">
                <a:solidFill>
                  <a:schemeClr val="tx1"/>
                </a:solidFill>
                <a:latin typeface="Arial Unicode MS" pitchFamily="50" charset="-128"/>
                <a:ea typeface="Arial Unicode MS" pitchFamily="50" charset="-128"/>
                <a:cs typeface="Arial Unicode MS" pitchFamily="50" charset="-128"/>
              </a:rPr>
              <a:t>II</a:t>
            </a:r>
            <a:r>
              <a:rPr lang="en-US" altLang="ja-JP" sz="2800" dirty="0" err="1">
                <a:solidFill>
                  <a:schemeClr val="tx1"/>
                </a:solidFill>
                <a:latin typeface="Arial Unicode MS" pitchFamily="50" charset="-128"/>
                <a:ea typeface="Arial Unicode MS" pitchFamily="50" charset="-128"/>
                <a:cs typeface="Arial Unicode MS" pitchFamily="50" charset="-128"/>
              </a:rPr>
              <a:t>Cr</a:t>
            </a:r>
            <a:r>
              <a:rPr lang="en-US" altLang="ja-JP" sz="2800" baseline="30000" dirty="0" err="1">
                <a:solidFill>
                  <a:schemeClr val="tx1"/>
                </a:solidFill>
                <a:latin typeface="Arial Unicode MS" pitchFamily="50" charset="-128"/>
                <a:ea typeface="Arial Unicode MS" pitchFamily="50" charset="-128"/>
                <a:cs typeface="Arial Unicode MS" pitchFamily="50" charset="-128"/>
              </a:rPr>
              <a:t>III</a:t>
            </a:r>
            <a:r>
              <a:rPr lang="en-US" altLang="ja-JP" sz="2800" dirty="0">
                <a:solidFill>
                  <a:schemeClr val="tx1"/>
                </a:solidFill>
                <a:latin typeface="Arial Unicode MS" pitchFamily="50" charset="-128"/>
                <a:ea typeface="Arial Unicode MS" pitchFamily="50" charset="-128"/>
                <a:cs typeface="Arial Unicode MS" pitchFamily="50" charset="-128"/>
              </a:rPr>
              <a:t>(oxalate)</a:t>
            </a:r>
            <a:r>
              <a:rPr lang="en-US" altLang="ja-JP" sz="2800" baseline="-25000" dirty="0">
                <a:solidFill>
                  <a:schemeClr val="tx1"/>
                </a:solidFill>
                <a:latin typeface="Arial Unicode MS" pitchFamily="50" charset="-128"/>
                <a:ea typeface="Arial Unicode MS" pitchFamily="50" charset="-128"/>
                <a:cs typeface="Arial Unicode MS" pitchFamily="50" charset="-128"/>
              </a:rPr>
              <a:t>3</a:t>
            </a:r>
            <a:r>
              <a:rPr lang="en-US" altLang="ja-JP" sz="2800" dirty="0">
                <a:solidFill>
                  <a:schemeClr val="tx1"/>
                </a:solidFill>
                <a:latin typeface="Arial Unicode MS" pitchFamily="50" charset="-128"/>
                <a:ea typeface="Arial Unicode MS" pitchFamily="50" charset="-128"/>
                <a:cs typeface="Arial Unicode MS" pitchFamily="50" charset="-128"/>
              </a:rPr>
              <a:t>]</a:t>
            </a:r>
            <a:r>
              <a:rPr lang="en-US" altLang="ja-JP" sz="2800" baseline="30000" dirty="0">
                <a:solidFill>
                  <a:schemeClr val="tx1"/>
                </a:solidFill>
                <a:latin typeface="Arial Unicode MS" pitchFamily="50" charset="-128"/>
                <a:ea typeface="Arial Unicode MS" pitchFamily="50" charset="-128"/>
                <a:cs typeface="Arial Unicode MS" pitchFamily="50" charset="-128"/>
              </a:rPr>
              <a:t>-</a:t>
            </a:r>
            <a:r>
              <a:rPr lang="en-US" altLang="ja-JP" sz="2800" dirty="0">
                <a:solidFill>
                  <a:schemeClr val="tx1"/>
                </a:solidFill>
                <a:latin typeface="Arial Unicode MS" pitchFamily="50" charset="-128"/>
                <a:ea typeface="Arial Unicode MS" pitchFamily="50" charset="-128"/>
                <a:cs typeface="Arial Unicode MS" pitchFamily="50" charset="-128"/>
              </a:rPr>
              <a:t> complexes </a:t>
            </a:r>
            <a:r>
              <a:rPr lang="en-US" altLang="ja-JP" sz="2800" dirty="0" smtClean="0">
                <a:solidFill>
                  <a:schemeClr val="tx1"/>
                </a:solidFill>
                <a:latin typeface="Arial Unicode MS" pitchFamily="50" charset="-128"/>
                <a:ea typeface="Arial Unicode MS" pitchFamily="50" charset="-128"/>
                <a:cs typeface="Arial Unicode MS" pitchFamily="50" charset="-128"/>
              </a:rPr>
              <a:t>including </a:t>
            </a:r>
            <a:r>
              <a:rPr lang="en-US" altLang="ja-JP" sz="2800" dirty="0" err="1">
                <a:solidFill>
                  <a:schemeClr val="tx1"/>
                </a:solidFill>
                <a:latin typeface="Arial Unicode MS" pitchFamily="50" charset="-128"/>
                <a:ea typeface="Arial Unicode MS" pitchFamily="50" charset="-128"/>
                <a:cs typeface="Arial Unicode MS" pitchFamily="50" charset="-128"/>
              </a:rPr>
              <a:t>supramolecular</a:t>
            </a:r>
            <a:r>
              <a:rPr lang="en-US" altLang="ja-JP" sz="2800" dirty="0">
                <a:solidFill>
                  <a:schemeClr val="tx1"/>
                </a:solidFill>
                <a:latin typeface="Arial Unicode MS" pitchFamily="50" charset="-128"/>
                <a:ea typeface="Arial Unicode MS" pitchFamily="50" charset="-128"/>
                <a:cs typeface="Arial Unicode MS" pitchFamily="50" charset="-128"/>
              </a:rPr>
              <a:t> </a:t>
            </a:r>
            <a:r>
              <a:rPr lang="en-US" altLang="ja-JP" sz="2800" dirty="0" err="1">
                <a:solidFill>
                  <a:schemeClr val="tx1"/>
                </a:solidFill>
                <a:latin typeface="Arial Unicode MS" pitchFamily="50" charset="-128"/>
                <a:ea typeface="Arial Unicode MS" pitchFamily="50" charset="-128"/>
                <a:cs typeface="Arial Unicode MS" pitchFamily="50" charset="-128"/>
              </a:rPr>
              <a:t>cations</a:t>
            </a:r>
            <a:r>
              <a:rPr lang="en-US" altLang="ja-JP" sz="2800" dirty="0">
                <a:solidFill>
                  <a:schemeClr val="tx1"/>
                </a:solidFill>
                <a:latin typeface="Arial Unicode MS" pitchFamily="50" charset="-128"/>
                <a:ea typeface="Arial Unicode MS" pitchFamily="50" charset="-128"/>
                <a:cs typeface="Arial Unicode MS" pitchFamily="50" charset="-128"/>
              </a:rPr>
              <a:t/>
            </a:r>
            <a:br>
              <a:rPr lang="en-US" altLang="ja-JP" sz="2800" dirty="0">
                <a:solidFill>
                  <a:schemeClr val="tx1"/>
                </a:solidFill>
                <a:latin typeface="Arial Unicode MS" pitchFamily="50" charset="-128"/>
                <a:ea typeface="Arial Unicode MS" pitchFamily="50" charset="-128"/>
                <a:cs typeface="Arial Unicode MS" pitchFamily="50" charset="-128"/>
              </a:rPr>
            </a:br>
            <a:r>
              <a:rPr lang="en-US" altLang="ja-JP" sz="2800" b="0" dirty="0" smtClean="0">
                <a:latin typeface="Arial Unicode MS" pitchFamily="50" charset="-128"/>
                <a:ea typeface="Arial Unicode MS" pitchFamily="50" charset="-128"/>
                <a:cs typeface="Arial Unicode MS" pitchFamily="50" charset="-128"/>
              </a:rPr>
              <a:t/>
            </a:r>
            <a:br>
              <a:rPr lang="en-US" altLang="ja-JP" sz="2800" b="0" dirty="0" smtClean="0">
                <a:latin typeface="Arial Unicode MS" pitchFamily="50" charset="-128"/>
                <a:ea typeface="Arial Unicode MS" pitchFamily="50" charset="-128"/>
                <a:cs typeface="Arial Unicode MS" pitchFamily="50" charset="-128"/>
              </a:rPr>
            </a:br>
            <a:endParaRPr kumimoji="1" lang="ja-JP" altLang="en-US" sz="2800" b="0" dirty="0"/>
          </a:p>
        </p:txBody>
      </p:sp>
    </p:spTree>
    <p:extLst>
      <p:ext uri="{BB962C8B-B14F-4D97-AF65-F5344CB8AC3E}">
        <p14:creationId xmlns="" xmlns:p14="http://schemas.microsoft.com/office/powerpoint/2010/main" val="214590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6363" y="3644900"/>
            <a:ext cx="3170237" cy="28765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107504" y="25460"/>
            <a:ext cx="89498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2400" b="1" dirty="0" smtClean="0">
                <a:latin typeface="Arial Unicode MS" pitchFamily="50" charset="-128"/>
                <a:ea typeface="Arial Unicode MS" pitchFamily="50" charset="-128"/>
                <a:cs typeface="Arial Unicode MS" pitchFamily="50" charset="-128"/>
              </a:rPr>
              <a:t>Introduction: </a:t>
            </a:r>
            <a:r>
              <a:rPr lang="en-US" altLang="ja-JP" sz="2400" b="1" dirty="0" err="1" smtClean="0">
                <a:latin typeface="Arial Unicode MS" pitchFamily="50" charset="-128"/>
                <a:ea typeface="Arial Unicode MS" pitchFamily="50" charset="-128"/>
                <a:cs typeface="Arial Unicode MS" pitchFamily="50" charset="-128"/>
              </a:rPr>
              <a:t>Ferroelectricity</a:t>
            </a:r>
            <a:r>
              <a:rPr lang="en-US" altLang="ja-JP" sz="2400" b="1" dirty="0" smtClean="0">
                <a:latin typeface="Arial Unicode MS" pitchFamily="50" charset="-128"/>
                <a:ea typeface="Arial Unicode MS" pitchFamily="50" charset="-128"/>
                <a:cs typeface="Arial Unicode MS" pitchFamily="50" charset="-128"/>
              </a:rPr>
              <a:t> based on the </a:t>
            </a:r>
            <a:r>
              <a:rPr lang="en-US" altLang="ja-JP" sz="2400" b="1" dirty="0" err="1" smtClean="0">
                <a:latin typeface="Arial Unicode MS" pitchFamily="50" charset="-128"/>
                <a:ea typeface="Arial Unicode MS" pitchFamily="50" charset="-128"/>
                <a:cs typeface="Arial Unicode MS" pitchFamily="50" charset="-128"/>
              </a:rPr>
              <a:t>supramolecular</a:t>
            </a:r>
            <a:r>
              <a:rPr lang="en-US" altLang="ja-JP" sz="2400" b="1" dirty="0" smtClean="0">
                <a:latin typeface="Arial Unicode MS" pitchFamily="50" charset="-128"/>
                <a:ea typeface="Arial Unicode MS" pitchFamily="50" charset="-128"/>
                <a:cs typeface="Arial Unicode MS" pitchFamily="50" charset="-128"/>
              </a:rPr>
              <a:t> </a:t>
            </a:r>
            <a:r>
              <a:rPr lang="en-US" altLang="ja-JP" sz="2400" b="1" dirty="0" err="1" smtClean="0">
                <a:latin typeface="Arial Unicode MS" pitchFamily="50" charset="-128"/>
                <a:ea typeface="Arial Unicode MS" pitchFamily="50" charset="-128"/>
                <a:cs typeface="Arial Unicode MS" pitchFamily="50" charset="-128"/>
              </a:rPr>
              <a:t>cation</a:t>
            </a:r>
            <a:endParaRPr lang="en-US" altLang="ja-JP" sz="2400" b="1" dirty="0">
              <a:latin typeface="Arial Unicode MS" pitchFamily="50" charset="-128"/>
              <a:ea typeface="Arial Unicode MS" pitchFamily="50" charset="-128"/>
              <a:cs typeface="Arial Unicode MS" pitchFamily="50" charset="-128"/>
            </a:endParaRPr>
          </a:p>
        </p:txBody>
      </p:sp>
      <p:sp>
        <p:nvSpPr>
          <p:cNvPr id="3076" name="Text Box 62"/>
          <p:cNvSpPr txBox="1">
            <a:spLocks noChangeArrowheads="1"/>
          </p:cNvSpPr>
          <p:nvPr/>
        </p:nvSpPr>
        <p:spPr bwMode="auto">
          <a:xfrm>
            <a:off x="0" y="5715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sz="2400" dirty="0">
                <a:solidFill>
                  <a:srgbClr val="00B050"/>
                </a:solidFill>
                <a:latin typeface="Arial Unicode MS" pitchFamily="50" charset="-128"/>
                <a:ea typeface="Arial Unicode MS" pitchFamily="50" charset="-128"/>
                <a:cs typeface="Arial Unicode MS" pitchFamily="50" charset="-128"/>
              </a:rPr>
              <a:t>(</a:t>
            </a:r>
            <a:r>
              <a:rPr lang="en-US" altLang="ja-JP" sz="2400" i="1" dirty="0">
                <a:solidFill>
                  <a:srgbClr val="00B050"/>
                </a:solidFill>
                <a:latin typeface="Arial Unicode MS" pitchFamily="50" charset="-128"/>
                <a:ea typeface="Arial Unicode MS" pitchFamily="50" charset="-128"/>
                <a:cs typeface="Arial Unicode MS" pitchFamily="50" charset="-128"/>
              </a:rPr>
              <a:t>m</a:t>
            </a:r>
            <a:r>
              <a:rPr lang="en-US" altLang="ja-JP" sz="2400" dirty="0">
                <a:solidFill>
                  <a:srgbClr val="00B050"/>
                </a:solidFill>
                <a:latin typeface="Arial Unicode MS" pitchFamily="50" charset="-128"/>
                <a:ea typeface="Arial Unicode MS" pitchFamily="50" charset="-128"/>
                <a:cs typeface="Arial Unicode MS" pitchFamily="50" charset="-128"/>
              </a:rPr>
              <a:t>-</a:t>
            </a:r>
            <a:r>
              <a:rPr lang="en-US" altLang="ja-JP" sz="2400" dirty="0" err="1">
                <a:solidFill>
                  <a:srgbClr val="00B050"/>
                </a:solidFill>
                <a:latin typeface="Arial Unicode MS" pitchFamily="50" charset="-128"/>
                <a:ea typeface="Arial Unicode MS" pitchFamily="50" charset="-128"/>
                <a:cs typeface="Arial Unicode MS" pitchFamily="50" charset="-128"/>
              </a:rPr>
              <a:t>fluoroanilinium</a:t>
            </a:r>
            <a:r>
              <a:rPr lang="en-US" altLang="ja-JP" sz="2400" dirty="0">
                <a:solidFill>
                  <a:srgbClr val="00B050"/>
                </a:solidFill>
                <a:latin typeface="Arial Unicode MS" pitchFamily="50" charset="-128"/>
                <a:ea typeface="Arial Unicode MS" pitchFamily="50" charset="-128"/>
                <a:cs typeface="Arial Unicode MS" pitchFamily="50" charset="-128"/>
              </a:rPr>
              <a:t>)(</a:t>
            </a:r>
            <a:r>
              <a:rPr lang="en-US" altLang="ja-JP" sz="2400" dirty="0" err="1">
                <a:solidFill>
                  <a:srgbClr val="00B050"/>
                </a:solidFill>
                <a:latin typeface="Arial Unicode MS" pitchFamily="50" charset="-128"/>
                <a:ea typeface="Arial Unicode MS" pitchFamily="50" charset="-128"/>
                <a:cs typeface="Arial Unicode MS" pitchFamily="50" charset="-128"/>
              </a:rPr>
              <a:t>dibenzo</a:t>
            </a:r>
            <a:r>
              <a:rPr lang="en-US" altLang="ja-JP" sz="2400" dirty="0">
                <a:solidFill>
                  <a:srgbClr val="00B050"/>
                </a:solidFill>
                <a:latin typeface="Arial Unicode MS" pitchFamily="50" charset="-128"/>
                <a:ea typeface="Arial Unicode MS" pitchFamily="50" charset="-128"/>
                <a:cs typeface="Arial Unicode MS" pitchFamily="50" charset="-128"/>
              </a:rPr>
              <a:t>[18]crown-6)</a:t>
            </a:r>
            <a:r>
              <a:rPr lang="en-US" altLang="ja-JP" sz="2400" dirty="0">
                <a:solidFill>
                  <a:srgbClr val="0066CC"/>
                </a:solidFill>
                <a:latin typeface="Arial Unicode MS" pitchFamily="50" charset="-128"/>
                <a:ea typeface="Arial Unicode MS" pitchFamily="50" charset="-128"/>
                <a:cs typeface="Arial Unicode MS" pitchFamily="50" charset="-128"/>
              </a:rPr>
              <a:t>[Ni(</a:t>
            </a:r>
            <a:r>
              <a:rPr lang="en-US" altLang="ja-JP" sz="2400" dirty="0" err="1">
                <a:solidFill>
                  <a:srgbClr val="0066CC"/>
                </a:solidFill>
                <a:latin typeface="Arial Unicode MS" pitchFamily="50" charset="-128"/>
                <a:ea typeface="Arial Unicode MS" pitchFamily="50" charset="-128"/>
                <a:cs typeface="Arial Unicode MS" pitchFamily="50" charset="-128"/>
              </a:rPr>
              <a:t>dmit</a:t>
            </a:r>
            <a:r>
              <a:rPr lang="en-US" altLang="ja-JP" sz="2400" dirty="0">
                <a:solidFill>
                  <a:srgbClr val="0066CC"/>
                </a:solidFill>
                <a:latin typeface="Arial Unicode MS" pitchFamily="50" charset="-128"/>
                <a:ea typeface="Arial Unicode MS" pitchFamily="50" charset="-128"/>
                <a:cs typeface="Arial Unicode MS" pitchFamily="50" charset="-128"/>
              </a:rPr>
              <a:t>)</a:t>
            </a:r>
            <a:r>
              <a:rPr lang="en-US" altLang="ja-JP" sz="2400" baseline="-25000" dirty="0">
                <a:solidFill>
                  <a:srgbClr val="0066CC"/>
                </a:solidFill>
                <a:latin typeface="Arial Unicode MS" pitchFamily="50" charset="-128"/>
                <a:ea typeface="Arial Unicode MS" pitchFamily="50" charset="-128"/>
                <a:cs typeface="Arial Unicode MS" pitchFamily="50" charset="-128"/>
              </a:rPr>
              <a:t>2</a:t>
            </a:r>
            <a:r>
              <a:rPr lang="en-US" altLang="ja-JP" sz="2400" dirty="0">
                <a:solidFill>
                  <a:srgbClr val="0066CC"/>
                </a:solidFill>
                <a:latin typeface="Arial Unicode MS" pitchFamily="50" charset="-128"/>
                <a:ea typeface="Arial Unicode MS" pitchFamily="50" charset="-128"/>
                <a:cs typeface="Arial Unicode MS" pitchFamily="50" charset="-128"/>
              </a:rPr>
              <a:t>]</a:t>
            </a:r>
          </a:p>
        </p:txBody>
      </p:sp>
      <p:sp>
        <p:nvSpPr>
          <p:cNvPr id="3077" name="Text Box 67"/>
          <p:cNvSpPr txBox="1">
            <a:spLocks noChangeArrowheads="1"/>
          </p:cNvSpPr>
          <p:nvPr/>
        </p:nvSpPr>
        <p:spPr bwMode="auto">
          <a:xfrm>
            <a:off x="7221538" y="3241675"/>
            <a:ext cx="123889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sz="1600" dirty="0">
                <a:latin typeface="Arial Unicode MS" pitchFamily="50" charset="-128"/>
                <a:ea typeface="Arial Unicode MS" pitchFamily="50" charset="-128"/>
                <a:cs typeface="Arial Unicode MS" pitchFamily="50" charset="-128"/>
              </a:rPr>
              <a:t>[Ni(</a:t>
            </a:r>
            <a:r>
              <a:rPr lang="en-US" altLang="ja-JP" sz="1600" dirty="0" err="1">
                <a:latin typeface="Arial Unicode MS" pitchFamily="50" charset="-128"/>
                <a:ea typeface="Arial Unicode MS" pitchFamily="50" charset="-128"/>
                <a:cs typeface="Arial Unicode MS" pitchFamily="50" charset="-128"/>
              </a:rPr>
              <a:t>dmit</a:t>
            </a:r>
            <a:r>
              <a:rPr lang="en-US" altLang="ja-JP" sz="1600" dirty="0">
                <a:latin typeface="Arial Unicode MS" pitchFamily="50" charset="-128"/>
                <a:ea typeface="Arial Unicode MS" pitchFamily="50" charset="-128"/>
                <a:cs typeface="Arial Unicode MS" pitchFamily="50" charset="-128"/>
              </a:rPr>
              <a:t>)</a:t>
            </a:r>
            <a:r>
              <a:rPr lang="en-US" altLang="ja-JP" sz="1600" baseline="-25000" dirty="0">
                <a:latin typeface="Arial Unicode MS" pitchFamily="50" charset="-128"/>
                <a:ea typeface="Arial Unicode MS" pitchFamily="50" charset="-128"/>
                <a:cs typeface="Arial Unicode MS" pitchFamily="50" charset="-128"/>
              </a:rPr>
              <a:t>2</a:t>
            </a:r>
            <a:r>
              <a:rPr lang="en-US" altLang="ja-JP" sz="1600" dirty="0" smtClean="0">
                <a:latin typeface="Arial Unicode MS" pitchFamily="50" charset="-128"/>
                <a:ea typeface="Arial Unicode MS" pitchFamily="50" charset="-128"/>
                <a:cs typeface="Arial Unicode MS" pitchFamily="50" charset="-128"/>
              </a:rPr>
              <a:t>]</a:t>
            </a:r>
            <a:r>
              <a:rPr lang="en-US" altLang="ja-JP" sz="1600" baseline="30000" dirty="0" smtClean="0">
                <a:latin typeface="Arial Unicode MS" pitchFamily="50" charset="-128"/>
                <a:ea typeface="Arial Unicode MS" pitchFamily="50" charset="-128"/>
                <a:cs typeface="Arial Unicode MS" pitchFamily="50" charset="-128"/>
              </a:rPr>
              <a:t>-</a:t>
            </a:r>
            <a:endParaRPr lang="en-US" altLang="ja-JP" baseline="30000" dirty="0">
              <a:latin typeface="Arial Unicode MS" pitchFamily="50" charset="-128"/>
              <a:ea typeface="Arial Unicode MS" pitchFamily="50" charset="-128"/>
              <a:cs typeface="Arial Unicode MS" pitchFamily="50" charset="-128"/>
            </a:endParaRPr>
          </a:p>
        </p:txBody>
      </p:sp>
      <p:graphicFrame>
        <p:nvGraphicFramePr>
          <p:cNvPr id="3078" name="Object 69"/>
          <p:cNvGraphicFramePr>
            <a:graphicFrameLocks noChangeAspect="1"/>
          </p:cNvGraphicFramePr>
          <p:nvPr>
            <p:extLst>
              <p:ext uri="{D42A27DB-BD31-4B8C-83A1-F6EECF244321}">
                <p14:modId xmlns="" xmlns:p14="http://schemas.microsoft.com/office/powerpoint/2010/main" val="1186266594"/>
              </p:ext>
            </p:extLst>
          </p:nvPr>
        </p:nvGraphicFramePr>
        <p:xfrm>
          <a:off x="6477000" y="2420938"/>
          <a:ext cx="2609850" cy="647700"/>
        </p:xfrm>
        <a:graphic>
          <a:graphicData uri="http://schemas.openxmlformats.org/presentationml/2006/ole">
            <p:oleObj spid="_x0000_s16504" name="CS ChemDraw Drawing" r:id="rId5" imgW="3258312" imgH="810768" progId="">
              <p:embed/>
            </p:oleObj>
          </a:graphicData>
        </a:graphic>
      </p:graphicFrame>
      <p:graphicFrame>
        <p:nvGraphicFramePr>
          <p:cNvPr id="3079" name="Object 93"/>
          <p:cNvGraphicFramePr>
            <a:graphicFrameLocks noChangeAspect="1"/>
          </p:cNvGraphicFramePr>
          <p:nvPr>
            <p:extLst>
              <p:ext uri="{D42A27DB-BD31-4B8C-83A1-F6EECF244321}">
                <p14:modId xmlns="" xmlns:p14="http://schemas.microsoft.com/office/powerpoint/2010/main" val="886385373"/>
              </p:ext>
            </p:extLst>
          </p:nvPr>
        </p:nvGraphicFramePr>
        <p:xfrm>
          <a:off x="3635375" y="1989138"/>
          <a:ext cx="2673350" cy="3240087"/>
        </p:xfrm>
        <a:graphic>
          <a:graphicData uri="http://schemas.openxmlformats.org/presentationml/2006/ole">
            <p:oleObj spid="_x0000_s16505" name="ビットマップ イメージ" r:id="rId6" imgW="5533333" imgH="5877745" progId="PBrush">
              <p:embed/>
            </p:oleObj>
          </a:graphicData>
        </a:graphic>
      </p:graphicFrame>
      <p:pic>
        <p:nvPicPr>
          <p:cNvPr id="3080" name="Picture 9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60350" y="2125663"/>
            <a:ext cx="3109913"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1" name="Picture 99"/>
          <p:cNvPicPr>
            <a:picLocks noChangeAspect="1" noChangeArrowheads="1"/>
          </p:cNvPicPr>
          <p:nvPr/>
        </p:nvPicPr>
        <p:blipFill>
          <a:blip r:embed="rId8">
            <a:extLst>
              <a:ext uri="{28A0092B-C50C-407E-A947-70E740481C1C}">
                <a14:useLocalDpi xmlns="" xmlns:a14="http://schemas.microsoft.com/office/drawing/2010/main" val="0"/>
              </a:ext>
            </a:extLst>
          </a:blip>
          <a:srcRect r="4918" b="3806"/>
          <a:stretch>
            <a:fillRect/>
          </a:stretch>
        </p:blipFill>
        <p:spPr bwMode="auto">
          <a:xfrm>
            <a:off x="1158875" y="1136650"/>
            <a:ext cx="1108075" cy="133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2" name="Text Box 100"/>
          <p:cNvSpPr txBox="1">
            <a:spLocks noChangeArrowheads="1"/>
          </p:cNvSpPr>
          <p:nvPr/>
        </p:nvSpPr>
        <p:spPr bwMode="auto">
          <a:xfrm>
            <a:off x="-101152" y="3236913"/>
            <a:ext cx="392928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1600" dirty="0">
                <a:solidFill>
                  <a:srgbClr val="008000"/>
                </a:solidFill>
                <a:latin typeface="Arial Unicode MS" pitchFamily="50" charset="-128"/>
                <a:ea typeface="Arial Unicode MS" pitchFamily="50" charset="-128"/>
                <a:cs typeface="Arial Unicode MS" pitchFamily="50" charset="-128"/>
              </a:rPr>
              <a:t>(</a:t>
            </a:r>
            <a:r>
              <a:rPr lang="en-US" altLang="ja-JP" sz="1600" i="1" dirty="0" smtClean="0">
                <a:solidFill>
                  <a:srgbClr val="008000"/>
                </a:solidFill>
                <a:latin typeface="Arial Unicode MS" pitchFamily="50" charset="-128"/>
                <a:ea typeface="Arial Unicode MS" pitchFamily="50" charset="-128"/>
                <a:cs typeface="Arial Unicode MS" pitchFamily="50" charset="-128"/>
              </a:rPr>
              <a:t>m</a:t>
            </a:r>
            <a:r>
              <a:rPr lang="en-US" altLang="ja-JP" sz="1600" dirty="0" smtClean="0">
                <a:solidFill>
                  <a:srgbClr val="008000"/>
                </a:solidFill>
                <a:latin typeface="Arial Unicode MS" pitchFamily="50" charset="-128"/>
                <a:ea typeface="Arial Unicode MS" pitchFamily="50" charset="-128"/>
                <a:cs typeface="Arial Unicode MS" pitchFamily="50" charset="-128"/>
              </a:rPr>
              <a:t>-</a:t>
            </a:r>
            <a:r>
              <a:rPr lang="en-US" altLang="ja-JP" sz="1600" dirty="0" err="1" smtClean="0">
                <a:solidFill>
                  <a:srgbClr val="008000"/>
                </a:solidFill>
                <a:latin typeface="Arial Unicode MS" pitchFamily="50" charset="-128"/>
                <a:ea typeface="Arial Unicode MS" pitchFamily="50" charset="-128"/>
                <a:cs typeface="Arial Unicode MS" pitchFamily="50" charset="-128"/>
              </a:rPr>
              <a:t>fluoroanilinium</a:t>
            </a:r>
            <a:r>
              <a:rPr lang="en-US" altLang="ja-JP" sz="1600" baseline="30000" dirty="0" smtClean="0">
                <a:solidFill>
                  <a:srgbClr val="008000"/>
                </a:solidFill>
                <a:latin typeface="Arial Unicode MS" pitchFamily="50" charset="-128"/>
                <a:ea typeface="Arial Unicode MS" pitchFamily="50" charset="-128"/>
                <a:cs typeface="Arial Unicode MS" pitchFamily="50" charset="-128"/>
              </a:rPr>
              <a:t>+</a:t>
            </a:r>
            <a:r>
              <a:rPr lang="en-US" altLang="ja-JP" sz="1600" dirty="0" smtClean="0">
                <a:solidFill>
                  <a:srgbClr val="008000"/>
                </a:solidFill>
                <a:latin typeface="Arial Unicode MS" pitchFamily="50" charset="-128"/>
                <a:ea typeface="Arial Unicode MS" pitchFamily="50" charset="-128"/>
                <a:cs typeface="Arial Unicode MS" pitchFamily="50" charset="-128"/>
              </a:rPr>
              <a:t>)(</a:t>
            </a:r>
            <a:r>
              <a:rPr lang="en-US" altLang="ja-JP" sz="1600" dirty="0" err="1">
                <a:solidFill>
                  <a:srgbClr val="008000"/>
                </a:solidFill>
                <a:latin typeface="Arial Unicode MS" pitchFamily="50" charset="-128"/>
                <a:ea typeface="Arial Unicode MS" pitchFamily="50" charset="-128"/>
                <a:cs typeface="Arial Unicode MS" pitchFamily="50" charset="-128"/>
              </a:rPr>
              <a:t>dibenzo</a:t>
            </a:r>
            <a:r>
              <a:rPr lang="en-US" altLang="ja-JP" sz="1600" dirty="0">
                <a:solidFill>
                  <a:srgbClr val="008000"/>
                </a:solidFill>
                <a:latin typeface="Arial Unicode MS" pitchFamily="50" charset="-128"/>
                <a:ea typeface="Arial Unicode MS" pitchFamily="50" charset="-128"/>
                <a:cs typeface="Arial Unicode MS" pitchFamily="50" charset="-128"/>
              </a:rPr>
              <a:t>[18]crown-6)</a:t>
            </a:r>
          </a:p>
        </p:txBody>
      </p:sp>
      <p:sp>
        <p:nvSpPr>
          <p:cNvPr id="3083" name="Text Box 75"/>
          <p:cNvSpPr txBox="1">
            <a:spLocks noChangeArrowheads="1"/>
          </p:cNvSpPr>
          <p:nvPr/>
        </p:nvSpPr>
        <p:spPr bwMode="auto">
          <a:xfrm>
            <a:off x="714375" y="4703763"/>
            <a:ext cx="2305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sz="2400" b="1">
                <a:solidFill>
                  <a:srgbClr val="00B050"/>
                </a:solidFill>
                <a:latin typeface="Arial Unicode MS" pitchFamily="50" charset="-128"/>
                <a:ea typeface="Arial Unicode MS" pitchFamily="50" charset="-128"/>
                <a:cs typeface="Arial Unicode MS" pitchFamily="50" charset="-128"/>
              </a:rPr>
              <a:t>Ferroelectricity</a:t>
            </a:r>
          </a:p>
        </p:txBody>
      </p:sp>
      <p:sp>
        <p:nvSpPr>
          <p:cNvPr id="3084" name="Text Box 101"/>
          <p:cNvSpPr txBox="1">
            <a:spLocks noChangeArrowheads="1"/>
          </p:cNvSpPr>
          <p:nvPr/>
        </p:nvSpPr>
        <p:spPr bwMode="auto">
          <a:xfrm>
            <a:off x="-654" y="6516052"/>
            <a:ext cx="53270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dirty="0">
                <a:latin typeface="Arial Unicode MS" pitchFamily="50" charset="-128"/>
                <a:ea typeface="Arial Unicode MS" pitchFamily="50" charset="-128"/>
                <a:cs typeface="Arial Unicode MS" pitchFamily="50" charset="-128"/>
              </a:rPr>
              <a:t>T. </a:t>
            </a:r>
            <a:r>
              <a:rPr lang="en-US" altLang="ja-JP" dirty="0" err="1">
                <a:latin typeface="Arial Unicode MS" pitchFamily="50" charset="-128"/>
                <a:ea typeface="Arial Unicode MS" pitchFamily="50" charset="-128"/>
                <a:cs typeface="Arial Unicode MS" pitchFamily="50" charset="-128"/>
              </a:rPr>
              <a:t>Akutagawa</a:t>
            </a:r>
            <a:r>
              <a:rPr lang="en-US" altLang="ja-JP" dirty="0">
                <a:latin typeface="Arial Unicode MS" pitchFamily="50" charset="-128"/>
                <a:ea typeface="Arial Unicode MS" pitchFamily="50" charset="-128"/>
                <a:cs typeface="Arial Unicode MS" pitchFamily="50" charset="-128"/>
              </a:rPr>
              <a:t> </a:t>
            </a:r>
            <a:r>
              <a:rPr lang="en-US" altLang="ja-JP" i="1" dirty="0">
                <a:latin typeface="Arial Unicode MS" pitchFamily="50" charset="-128"/>
                <a:ea typeface="Arial Unicode MS" pitchFamily="50" charset="-128"/>
                <a:cs typeface="Arial Unicode MS" pitchFamily="50" charset="-128"/>
              </a:rPr>
              <a:t>et al</a:t>
            </a:r>
            <a:r>
              <a:rPr lang="en-US" altLang="ja-JP" dirty="0">
                <a:latin typeface="Arial Unicode MS" pitchFamily="50" charset="-128"/>
                <a:ea typeface="Arial Unicode MS" pitchFamily="50" charset="-128"/>
                <a:cs typeface="Arial Unicode MS" pitchFamily="50" charset="-128"/>
              </a:rPr>
              <a:t>. </a:t>
            </a:r>
            <a:r>
              <a:rPr lang="en-US" altLang="ja-JP" i="1" dirty="0">
                <a:latin typeface="Arial Unicode MS" pitchFamily="50" charset="-128"/>
                <a:ea typeface="Arial Unicode MS" pitchFamily="50" charset="-128"/>
                <a:cs typeface="Arial Unicode MS" pitchFamily="50" charset="-128"/>
              </a:rPr>
              <a:t>Nature Materials</a:t>
            </a:r>
            <a:r>
              <a:rPr lang="en-US" altLang="ja-JP" dirty="0">
                <a:latin typeface="Arial Unicode MS" pitchFamily="50" charset="-128"/>
                <a:ea typeface="Arial Unicode MS" pitchFamily="50" charset="-128"/>
                <a:cs typeface="Arial Unicode MS" pitchFamily="50" charset="-128"/>
              </a:rPr>
              <a:t>., 2009 </a:t>
            </a:r>
            <a:r>
              <a:rPr lang="en-US" altLang="ja-JP" b="1" dirty="0">
                <a:latin typeface="Arial Unicode MS" pitchFamily="50" charset="-128"/>
                <a:ea typeface="Arial Unicode MS" pitchFamily="50" charset="-128"/>
                <a:cs typeface="Arial Unicode MS" pitchFamily="50" charset="-128"/>
              </a:rPr>
              <a:t>8</a:t>
            </a:r>
            <a:r>
              <a:rPr lang="en-US" altLang="ja-JP" dirty="0">
                <a:latin typeface="Arial Unicode MS" pitchFamily="50" charset="-128"/>
                <a:ea typeface="Arial Unicode MS" pitchFamily="50" charset="-128"/>
                <a:cs typeface="Arial Unicode MS" pitchFamily="50" charset="-128"/>
              </a:rPr>
              <a:t>, 342</a:t>
            </a:r>
          </a:p>
        </p:txBody>
      </p:sp>
      <p:sp>
        <p:nvSpPr>
          <p:cNvPr id="8294" name="Line 102"/>
          <p:cNvSpPr>
            <a:spLocks noChangeShapeType="1"/>
          </p:cNvSpPr>
          <p:nvPr/>
        </p:nvSpPr>
        <p:spPr bwMode="auto">
          <a:xfrm flipH="1" flipV="1">
            <a:off x="3981450" y="1628775"/>
            <a:ext cx="215900" cy="504825"/>
          </a:xfrm>
          <a:prstGeom prst="line">
            <a:avLst/>
          </a:prstGeom>
          <a:noFill/>
          <a:ln w="57150">
            <a:solidFill>
              <a:srgbClr val="00FFCC"/>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8295" name="Line 103"/>
          <p:cNvSpPr>
            <a:spLocks noChangeShapeType="1"/>
          </p:cNvSpPr>
          <p:nvPr/>
        </p:nvSpPr>
        <p:spPr bwMode="auto">
          <a:xfrm flipH="1" flipV="1">
            <a:off x="4859338" y="1628775"/>
            <a:ext cx="215900" cy="504825"/>
          </a:xfrm>
          <a:prstGeom prst="line">
            <a:avLst/>
          </a:prstGeom>
          <a:noFill/>
          <a:ln w="57150">
            <a:solidFill>
              <a:srgbClr val="00FFCC"/>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8296" name="Line 104"/>
          <p:cNvSpPr>
            <a:spLocks noChangeShapeType="1"/>
          </p:cNvSpPr>
          <p:nvPr/>
        </p:nvSpPr>
        <p:spPr bwMode="auto">
          <a:xfrm flipH="1">
            <a:off x="2339975" y="1628775"/>
            <a:ext cx="2519363" cy="0"/>
          </a:xfrm>
          <a:prstGeom prst="line">
            <a:avLst/>
          </a:prstGeom>
          <a:noFill/>
          <a:ln w="57150">
            <a:solidFill>
              <a:srgbClr val="00FFCC"/>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pic>
        <p:nvPicPr>
          <p:cNvPr id="3088" name="Picture 105"/>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716713" y="1541463"/>
            <a:ext cx="2019300"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8" name="Line 106"/>
          <p:cNvSpPr>
            <a:spLocks noChangeShapeType="1"/>
          </p:cNvSpPr>
          <p:nvPr/>
        </p:nvSpPr>
        <p:spPr bwMode="auto">
          <a:xfrm>
            <a:off x="4284663" y="4652963"/>
            <a:ext cx="215900" cy="863600"/>
          </a:xfrm>
          <a:prstGeom prst="line">
            <a:avLst/>
          </a:prstGeom>
          <a:noFill/>
          <a:ln w="57150">
            <a:solidFill>
              <a:srgbClr val="66FF33"/>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8299" name="Line 107"/>
          <p:cNvSpPr>
            <a:spLocks noChangeShapeType="1"/>
          </p:cNvSpPr>
          <p:nvPr/>
        </p:nvSpPr>
        <p:spPr bwMode="auto">
          <a:xfrm>
            <a:off x="5148263" y="4638675"/>
            <a:ext cx="215900" cy="863600"/>
          </a:xfrm>
          <a:prstGeom prst="line">
            <a:avLst/>
          </a:prstGeom>
          <a:noFill/>
          <a:ln w="57150">
            <a:solidFill>
              <a:srgbClr val="66FF33"/>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8300" name="Line 108"/>
          <p:cNvSpPr>
            <a:spLocks noChangeShapeType="1"/>
          </p:cNvSpPr>
          <p:nvPr/>
        </p:nvSpPr>
        <p:spPr bwMode="auto">
          <a:xfrm>
            <a:off x="6011863" y="4581525"/>
            <a:ext cx="260350" cy="920750"/>
          </a:xfrm>
          <a:prstGeom prst="line">
            <a:avLst/>
          </a:prstGeom>
          <a:noFill/>
          <a:ln w="57150">
            <a:solidFill>
              <a:srgbClr val="66FF33"/>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8301" name="Line 109"/>
          <p:cNvSpPr>
            <a:spLocks noChangeShapeType="1"/>
          </p:cNvSpPr>
          <p:nvPr/>
        </p:nvSpPr>
        <p:spPr bwMode="auto">
          <a:xfrm>
            <a:off x="4500563" y="5516563"/>
            <a:ext cx="2232025" cy="0"/>
          </a:xfrm>
          <a:prstGeom prst="line">
            <a:avLst/>
          </a:prstGeom>
          <a:noFill/>
          <a:ln w="57150">
            <a:solidFill>
              <a:srgbClr val="66FF33"/>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8302" name="Line 110"/>
          <p:cNvSpPr>
            <a:spLocks noChangeShapeType="1"/>
          </p:cNvSpPr>
          <p:nvPr/>
        </p:nvSpPr>
        <p:spPr bwMode="auto">
          <a:xfrm flipV="1">
            <a:off x="6732588" y="4941888"/>
            <a:ext cx="360362" cy="574675"/>
          </a:xfrm>
          <a:prstGeom prst="line">
            <a:avLst/>
          </a:prstGeom>
          <a:noFill/>
          <a:ln w="57150">
            <a:solidFill>
              <a:srgbClr val="66FF33"/>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latin typeface="Arial Unicode MS" pitchFamily="50" charset="-128"/>
              <a:ea typeface="Arial Unicode MS" pitchFamily="50" charset="-128"/>
              <a:cs typeface="Arial Unicode MS" pitchFamily="50" charset="-128"/>
            </a:endParaRPr>
          </a:p>
        </p:txBody>
      </p:sp>
      <p:sp>
        <p:nvSpPr>
          <p:cNvPr id="3094" name="Text Box 111"/>
          <p:cNvSpPr txBox="1">
            <a:spLocks noChangeArrowheads="1"/>
          </p:cNvSpPr>
          <p:nvPr/>
        </p:nvSpPr>
        <p:spPr bwMode="auto">
          <a:xfrm>
            <a:off x="6300788" y="3716338"/>
            <a:ext cx="284321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dirty="0">
                <a:solidFill>
                  <a:srgbClr val="0066CC"/>
                </a:solidFill>
                <a:latin typeface="Arial Unicode MS" pitchFamily="50" charset="-128"/>
                <a:ea typeface="Arial Unicode MS" pitchFamily="50" charset="-128"/>
                <a:cs typeface="Arial Unicode MS" pitchFamily="50" charset="-128"/>
              </a:rPr>
              <a:t>Weak antiferromagnetic </a:t>
            </a:r>
            <a:r>
              <a:rPr lang="en-US" altLang="ja-JP" dirty="0" smtClean="0">
                <a:solidFill>
                  <a:srgbClr val="0066CC"/>
                </a:solidFill>
                <a:latin typeface="Arial Unicode MS" pitchFamily="50" charset="-128"/>
                <a:ea typeface="Arial Unicode MS" pitchFamily="50" charset="-128"/>
                <a:cs typeface="Arial Unicode MS" pitchFamily="50" charset="-128"/>
              </a:rPr>
              <a:t>interaction between S = ½ spins on the anion</a:t>
            </a:r>
            <a:endParaRPr lang="en-US" altLang="ja-JP" dirty="0">
              <a:solidFill>
                <a:srgbClr val="0066CC"/>
              </a:solidFill>
              <a:latin typeface="Arial Unicode MS" pitchFamily="50" charset="-128"/>
              <a:ea typeface="Arial Unicode MS" pitchFamily="50" charset="-128"/>
              <a:cs typeface="Arial Unicode MS" pitchFamily="50" charset="-128"/>
            </a:endParaRPr>
          </a:p>
        </p:txBody>
      </p:sp>
      <p:pic>
        <p:nvPicPr>
          <p:cNvPr id="8304" name="Picture 112"/>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1187450" y="1196975"/>
            <a:ext cx="118745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15"/>
          <p:cNvGrpSpPr>
            <a:grpSpLocks/>
          </p:cNvGrpSpPr>
          <p:nvPr/>
        </p:nvGrpSpPr>
        <p:grpSpPr bwMode="auto">
          <a:xfrm>
            <a:off x="687388" y="1557340"/>
            <a:ext cx="2155825" cy="461963"/>
            <a:chOff x="433" y="981"/>
            <a:chExt cx="1358" cy="291"/>
          </a:xfrm>
        </p:grpSpPr>
        <p:sp>
          <p:nvSpPr>
            <p:cNvPr id="3097" name="AutoShape 113"/>
            <p:cNvSpPr>
              <a:spLocks noChangeArrowheads="1"/>
            </p:cNvSpPr>
            <p:nvPr/>
          </p:nvSpPr>
          <p:spPr bwMode="auto">
            <a:xfrm>
              <a:off x="657" y="1026"/>
              <a:ext cx="1134" cy="181"/>
            </a:xfrm>
            <a:prstGeom prst="rightArrow">
              <a:avLst>
                <a:gd name="adj1" fmla="val 50000"/>
                <a:gd name="adj2" fmla="val 156630"/>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ja-JP" altLang="en-US">
                <a:latin typeface="Arial Unicode MS" pitchFamily="50" charset="-128"/>
                <a:ea typeface="Arial Unicode MS" pitchFamily="50" charset="-128"/>
                <a:cs typeface="Arial Unicode MS" pitchFamily="50" charset="-128"/>
              </a:endParaRPr>
            </a:p>
          </p:txBody>
        </p:sp>
        <p:sp>
          <p:nvSpPr>
            <p:cNvPr id="3098" name="Text Box 114"/>
            <p:cNvSpPr txBox="1">
              <a:spLocks noChangeArrowheads="1"/>
            </p:cNvSpPr>
            <p:nvPr/>
          </p:nvSpPr>
          <p:spPr bwMode="auto">
            <a:xfrm>
              <a:off x="433" y="981"/>
              <a:ext cx="24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2400" i="1">
                  <a:latin typeface="Arial Unicode MS" pitchFamily="50" charset="-128"/>
                  <a:ea typeface="Arial Unicode MS" pitchFamily="50" charset="-128"/>
                  <a:cs typeface="Arial Unicode MS" pitchFamily="50" charset="-128"/>
                </a:rPr>
                <a:t>E</a:t>
              </a:r>
            </a:p>
          </p:txBody>
        </p:sp>
      </p:grpSp>
      <p:sp>
        <p:nvSpPr>
          <p:cNvPr id="3" name="テキスト ボックス 2"/>
          <p:cNvSpPr txBox="1"/>
          <p:nvPr/>
        </p:nvSpPr>
        <p:spPr>
          <a:xfrm>
            <a:off x="3527648" y="5602014"/>
            <a:ext cx="5364832" cy="923330"/>
          </a:xfrm>
          <a:prstGeom prst="rect">
            <a:avLst/>
          </a:prstGeom>
          <a:noFill/>
        </p:spPr>
        <p:txBody>
          <a:bodyPr wrap="square" rtlCol="0">
            <a:spAutoFit/>
          </a:bodyPr>
          <a:lstStyle/>
          <a:p>
            <a:r>
              <a:rPr lang="en-US" altLang="ja-JP" dirty="0" smtClean="0">
                <a:solidFill>
                  <a:srgbClr val="FF0000"/>
                </a:solidFill>
                <a:latin typeface="Arial Unicode MS" pitchFamily="50" charset="-128"/>
                <a:ea typeface="Arial Unicode MS" pitchFamily="50" charset="-128"/>
                <a:cs typeface="Arial Unicode MS" pitchFamily="50" charset="-128"/>
              </a:rPr>
              <a:t>Advantage of the </a:t>
            </a:r>
            <a:r>
              <a:rPr lang="en-US" altLang="ja-JP" dirty="0" err="1" smtClean="0">
                <a:solidFill>
                  <a:srgbClr val="FF0000"/>
                </a:solidFill>
                <a:latin typeface="Arial Unicode MS" pitchFamily="50" charset="-128"/>
                <a:ea typeface="Arial Unicode MS" pitchFamily="50" charset="-128"/>
                <a:cs typeface="Arial Unicode MS" pitchFamily="50" charset="-128"/>
              </a:rPr>
              <a:t>supramolecular</a:t>
            </a:r>
            <a:r>
              <a:rPr lang="en-US" altLang="ja-JP" dirty="0" smtClean="0">
                <a:solidFill>
                  <a:srgbClr val="FF0000"/>
                </a:solidFill>
                <a:latin typeface="Arial Unicode MS" pitchFamily="50" charset="-128"/>
                <a:ea typeface="Arial Unicode MS" pitchFamily="50" charset="-128"/>
                <a:cs typeface="Arial Unicode MS" pitchFamily="50" charset="-128"/>
              </a:rPr>
              <a:t> </a:t>
            </a:r>
            <a:r>
              <a:rPr lang="en-US" altLang="ja-JP" dirty="0" err="1" smtClean="0">
                <a:solidFill>
                  <a:srgbClr val="FF0000"/>
                </a:solidFill>
                <a:latin typeface="Arial Unicode MS" pitchFamily="50" charset="-128"/>
                <a:ea typeface="Arial Unicode MS" pitchFamily="50" charset="-128"/>
                <a:cs typeface="Arial Unicode MS" pitchFamily="50" charset="-128"/>
              </a:rPr>
              <a:t>cations</a:t>
            </a:r>
            <a:endParaRPr lang="en-US" altLang="ja-JP" dirty="0" smtClean="0">
              <a:solidFill>
                <a:srgbClr val="FF0000"/>
              </a:solidFill>
              <a:latin typeface="Arial Unicode MS" pitchFamily="50" charset="-128"/>
              <a:ea typeface="Arial Unicode MS" pitchFamily="50" charset="-128"/>
              <a:cs typeface="Arial Unicode MS" pitchFamily="50" charset="-128"/>
            </a:endParaRPr>
          </a:p>
          <a:p>
            <a:r>
              <a:rPr kumimoji="1" lang="en-US" altLang="ja-JP" dirty="0" smtClean="0">
                <a:latin typeface="Arial Unicode MS" pitchFamily="50" charset="-128"/>
                <a:ea typeface="Arial Unicode MS" pitchFamily="50" charset="-128"/>
                <a:cs typeface="Arial Unicode MS" pitchFamily="50" charset="-128"/>
              </a:rPr>
              <a:t>Various salts of the </a:t>
            </a:r>
            <a:r>
              <a:rPr kumimoji="1" lang="en-US" altLang="ja-JP" dirty="0" err="1" smtClean="0">
                <a:latin typeface="Arial Unicode MS" pitchFamily="50" charset="-128"/>
                <a:ea typeface="Arial Unicode MS" pitchFamily="50" charset="-128"/>
                <a:cs typeface="Arial Unicode MS" pitchFamily="50" charset="-128"/>
              </a:rPr>
              <a:t>cation</a:t>
            </a:r>
            <a:r>
              <a:rPr kumimoji="1" lang="en-US" altLang="ja-JP" dirty="0" smtClean="0">
                <a:latin typeface="Arial Unicode MS" pitchFamily="50" charset="-128"/>
                <a:ea typeface="Arial Unicode MS" pitchFamily="50" charset="-128"/>
                <a:cs typeface="Arial Unicode MS" pitchFamily="50" charset="-128"/>
              </a:rPr>
              <a:t> including functional anions can be obtained.</a:t>
            </a:r>
            <a:endParaRPr kumimoji="1" lang="ja-JP" altLang="en-US" dirty="0">
              <a:latin typeface="Arial Unicode MS" pitchFamily="50" charset="-128"/>
              <a:ea typeface="Arial Unicode MS" pitchFamily="50" charset="-128"/>
              <a:cs typeface="Arial Unicode MS" pitchFamily="50" charset="-128"/>
            </a:endParaRPr>
          </a:p>
        </p:txBody>
      </p:sp>
      <p:sp>
        <p:nvSpPr>
          <p:cNvPr id="4" name="テキスト ボックス 3"/>
          <p:cNvSpPr txBox="1"/>
          <p:nvPr/>
        </p:nvSpPr>
        <p:spPr>
          <a:xfrm>
            <a:off x="1548258" y="5589240"/>
            <a:ext cx="1367558" cy="369332"/>
          </a:xfrm>
          <a:prstGeom prst="rect">
            <a:avLst/>
          </a:prstGeom>
          <a:noFill/>
        </p:spPr>
        <p:txBody>
          <a:bodyPr wrap="square" rtlCol="0">
            <a:spAutoFit/>
          </a:bodyPr>
          <a:lstStyle/>
          <a:p>
            <a:r>
              <a:rPr kumimoji="1" lang="en-US" altLang="ja-JP" i="1" dirty="0" err="1" smtClean="0">
                <a:latin typeface="Arial Unicode MS" pitchFamily="50" charset="-128"/>
                <a:ea typeface="Arial Unicode MS" pitchFamily="50" charset="-128"/>
                <a:cs typeface="Arial Unicode MS" pitchFamily="50" charset="-128"/>
              </a:rPr>
              <a:t>T</a:t>
            </a:r>
            <a:r>
              <a:rPr kumimoji="1" lang="en-US" altLang="ja-JP" baseline="-25000" dirty="0" err="1" smtClean="0">
                <a:latin typeface="Arial Unicode MS" pitchFamily="50" charset="-128"/>
                <a:ea typeface="Arial Unicode MS" pitchFamily="50" charset="-128"/>
                <a:cs typeface="Arial Unicode MS" pitchFamily="50" charset="-128"/>
              </a:rPr>
              <a:t>c</a:t>
            </a:r>
            <a:r>
              <a:rPr kumimoji="1" lang="en-US" altLang="ja-JP" dirty="0" smtClean="0">
                <a:latin typeface="Arial Unicode MS" pitchFamily="50" charset="-128"/>
                <a:ea typeface="Arial Unicode MS" pitchFamily="50" charset="-128"/>
                <a:cs typeface="Arial Unicode MS" pitchFamily="50" charset="-128"/>
              </a:rPr>
              <a:t> = 345 K</a:t>
            </a:r>
            <a:endParaRPr kumimoji="1" lang="ja-JP" altLang="en-US" dirty="0">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2911390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500" fill="hold"/>
                                        <p:tgtEl>
                                          <p:spTgt spid="829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500" fill="hold"/>
                                        <p:tgtEl>
                                          <p:spTgt spid="8294"/>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500" fill="hold"/>
                                        <p:tgtEl>
                                          <p:spTgt spid="8295"/>
                                        </p:tgtEl>
                                        <p:attrNameLst>
                                          <p:attrName>style.visibility</p:attrName>
                                        </p:attrNameLst>
                                      </p:cBhvr>
                                      <p:tavLst>
                                        <p:tav tm="0">
                                          <p:val>
                                            <p:strVal val="hidden"/>
                                          </p:val>
                                        </p:tav>
                                        <p:tav tm="50000">
                                          <p:val>
                                            <p:strVal val="visible"/>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8304"/>
                                        </p:tgtEl>
                                        <p:attrNameLst>
                                          <p:attrName>style.visibility</p:attrName>
                                        </p:attrNameLst>
                                      </p:cBhvr>
                                      <p:to>
                                        <p:strVal val="hidden"/>
                                      </p:to>
                                    </p:set>
                                  </p:childTnLst>
                                </p:cTn>
                              </p:par>
                            </p:childTnLst>
                          </p:cTn>
                        </p:par>
                        <p:par>
                          <p:cTn id="15" fill="hold" nodeType="afterGroup">
                            <p:stCondLst>
                              <p:cond delay="0"/>
                            </p:stCondLst>
                            <p:childTnLst>
                              <p:par>
                                <p:cTn id="16" presetID="19" presetClass="entr" presetSubtype="10" fill="hold" nodeType="afterEffect">
                                  <p:stCondLst>
                                    <p:cond delay="0"/>
                                  </p:stCondLst>
                                  <p:childTnLst>
                                    <p:set>
                                      <p:cBhvr>
                                        <p:cTn id="17" dur="1" fill="hold">
                                          <p:stCondLst>
                                            <p:cond delay="0"/>
                                          </p:stCondLst>
                                        </p:cTn>
                                        <p:tgtEl>
                                          <p:spTgt spid="8291"/>
                                        </p:tgtEl>
                                        <p:attrNameLst>
                                          <p:attrName>style.visibility</p:attrName>
                                        </p:attrNameLst>
                                      </p:cBhvr>
                                      <p:to>
                                        <p:strVal val="visible"/>
                                      </p:to>
                                    </p:set>
                                    <p:anim calcmode="lin" valueType="num">
                                      <p:cBhvr>
                                        <p:cTn id="18" dur="3000" fill="hold"/>
                                        <p:tgtEl>
                                          <p:spTgt spid="8291"/>
                                        </p:tgtEl>
                                        <p:attrNameLst>
                                          <p:attrName>ppt_w</p:attrName>
                                        </p:attrNameLst>
                                      </p:cBhvr>
                                      <p:tavLst>
                                        <p:tav tm="0" fmla="#ppt_w*sin(2.5*pi*$)">
                                          <p:val>
                                            <p:fltVal val="0"/>
                                          </p:val>
                                        </p:tav>
                                        <p:tav tm="100000">
                                          <p:val>
                                            <p:fltVal val="1"/>
                                          </p:val>
                                        </p:tav>
                                      </p:tavLst>
                                    </p:anim>
                                    <p:anim calcmode="lin" valueType="num">
                                      <p:cBhvr>
                                        <p:cTn id="19" dur="3000" fill="hold"/>
                                        <p:tgtEl>
                                          <p:spTgt spid="8291"/>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34"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from="(-#ppt_w/2)" to="(#ppt_x)" calcmode="lin" valueType="num">
                                      <p:cBhvr>
                                        <p:cTn id="23" dur="600" fill="hold">
                                          <p:stCondLst>
                                            <p:cond delay="0"/>
                                          </p:stCondLst>
                                        </p:cTn>
                                        <p:tgtEl>
                                          <p:spTgt spid="2"/>
                                        </p:tgtEl>
                                        <p:attrNameLst>
                                          <p:attrName>ppt_x</p:attrName>
                                        </p:attrNameLst>
                                      </p:cBhvr>
                                    </p:anim>
                                    <p:anim from="0" to="-1.0" calcmode="lin" valueType="num">
                                      <p:cBhvr>
                                        <p:cTn id="24" dur="200" decel="50000" autoRev="1" fill="hold">
                                          <p:stCondLst>
                                            <p:cond delay="600"/>
                                          </p:stCondLst>
                                        </p:cTn>
                                        <p:tgtEl>
                                          <p:spTgt spid="2"/>
                                        </p:tgtEl>
                                        <p:attrNameLst>
                                          <p:attrName>xshear</p:attrName>
                                        </p:attrNameLst>
                                      </p:cBhvr>
                                    </p:anim>
                                    <p:animScale>
                                      <p:cBhvr>
                                        <p:cTn id="25" dur="200" decel="100000" autoRev="1" fill="hold">
                                          <p:stCondLst>
                                            <p:cond delay="600"/>
                                          </p:stCondLst>
                                        </p:cTn>
                                        <p:tgtEl>
                                          <p:spTgt spid="2"/>
                                        </p:tgtEl>
                                      </p:cBhvr>
                                      <p:from x="100000" y="100000"/>
                                      <p:to x="80000" y="100000"/>
                                    </p:animScale>
                                    <p:anim by="(#ppt_h/3+#ppt_w*0.1)" calcmode="lin" valueType="num">
                                      <p:cBhvr additive="sum">
                                        <p:cTn id="26" dur="200" decel="100000" autoRev="1" fill="hold">
                                          <p:stCondLst>
                                            <p:cond delay="600"/>
                                          </p:stCondLst>
                                        </p:cTn>
                                        <p:tgtEl>
                                          <p:spTgt spid="2"/>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mph" presetSubtype="0" repeatCount="indefinite" fill="hold" grpId="0" nodeType="clickEffect">
                                  <p:stCondLst>
                                    <p:cond delay="0"/>
                                  </p:stCondLst>
                                  <p:endCondLst>
                                    <p:cond evt="onNext" delay="0">
                                      <p:tgtEl>
                                        <p:sldTgt/>
                                      </p:tgtEl>
                                    </p:cond>
                                  </p:endCondLst>
                                  <p:childTnLst>
                                    <p:anim calcmode="discrete" valueType="str">
                                      <p:cBhvr>
                                        <p:cTn id="30" dur="500" fill="hold"/>
                                        <p:tgtEl>
                                          <p:spTgt spid="8298"/>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endCondLst>
                                    <p:cond evt="onNext" delay="0">
                                      <p:tgtEl>
                                        <p:sldTgt/>
                                      </p:tgtEl>
                                    </p:cond>
                                  </p:endCondLst>
                                  <p:childTnLst>
                                    <p:anim calcmode="discrete" valueType="str">
                                      <p:cBhvr>
                                        <p:cTn id="32" dur="500" fill="hold"/>
                                        <p:tgtEl>
                                          <p:spTgt spid="8299"/>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endCondLst>
                                    <p:cond evt="onNext" delay="0">
                                      <p:tgtEl>
                                        <p:sldTgt/>
                                      </p:tgtEl>
                                    </p:cond>
                                  </p:endCondLst>
                                  <p:childTnLst>
                                    <p:anim calcmode="discrete" valueType="str">
                                      <p:cBhvr>
                                        <p:cTn id="34" dur="500" fill="hold"/>
                                        <p:tgtEl>
                                          <p:spTgt spid="8300"/>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endCondLst>
                                    <p:cond evt="onNext" delay="0">
                                      <p:tgtEl>
                                        <p:sldTgt/>
                                      </p:tgtEl>
                                    </p:cond>
                                  </p:endCondLst>
                                  <p:childTnLst>
                                    <p:anim calcmode="discrete" valueType="str">
                                      <p:cBhvr>
                                        <p:cTn id="36" dur="500" fill="hold"/>
                                        <p:tgtEl>
                                          <p:spTgt spid="8301"/>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grpId="0" nodeType="withEffect">
                                  <p:stCondLst>
                                    <p:cond delay="0"/>
                                  </p:stCondLst>
                                  <p:endCondLst>
                                    <p:cond evt="onNext" delay="0">
                                      <p:tgtEl>
                                        <p:sldTgt/>
                                      </p:tgtEl>
                                    </p:cond>
                                  </p:endCondLst>
                                  <p:childTnLst>
                                    <p:anim calcmode="discrete" valueType="str">
                                      <p:cBhvr>
                                        <p:cTn id="38" dur="500" fill="hold"/>
                                        <p:tgtEl>
                                          <p:spTgt spid="830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 grpId="0" animBg="1"/>
      <p:bldP spid="8295" grpId="0" animBg="1"/>
      <p:bldP spid="8296" grpId="0" animBg="1"/>
      <p:bldP spid="8298" grpId="0" animBg="1"/>
      <p:bldP spid="8299" grpId="0" animBg="1"/>
      <p:bldP spid="8300" grpId="0" animBg="1"/>
      <p:bldP spid="8301" grpId="0" animBg="1"/>
      <p:bldP spid="83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438" y="571500"/>
            <a:ext cx="2289175"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1" y="-50800"/>
            <a:ext cx="912812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2800" b="1" dirty="0" smtClean="0">
                <a:latin typeface="Arial Unicode MS" pitchFamily="50" charset="-128"/>
                <a:ea typeface="Arial Unicode MS" pitchFamily="50" charset="-128"/>
                <a:cs typeface="Arial Unicode MS" pitchFamily="50" charset="-128"/>
              </a:rPr>
              <a:t>Strategy: </a:t>
            </a:r>
            <a:r>
              <a:rPr lang="en-US" altLang="ja-JP" sz="2000" b="1" dirty="0" smtClean="0">
                <a:latin typeface="Arial Unicode MS" pitchFamily="50" charset="-128"/>
                <a:ea typeface="Arial Unicode MS" pitchFamily="50" charset="-128"/>
                <a:cs typeface="Arial Unicode MS" pitchFamily="50" charset="-128"/>
              </a:rPr>
              <a:t>Combinations of the </a:t>
            </a:r>
            <a:r>
              <a:rPr lang="en-US" altLang="ja-JP" sz="2000" b="1" dirty="0" err="1" smtClean="0">
                <a:latin typeface="Arial Unicode MS" pitchFamily="50" charset="-128"/>
                <a:ea typeface="Arial Unicode MS" pitchFamily="50" charset="-128"/>
                <a:cs typeface="Arial Unicode MS" pitchFamily="50" charset="-128"/>
              </a:rPr>
              <a:t>Supramolecular</a:t>
            </a:r>
            <a:r>
              <a:rPr lang="en-US" altLang="ja-JP" sz="2000" b="1" dirty="0" smtClean="0">
                <a:latin typeface="Arial Unicode MS" pitchFamily="50" charset="-128"/>
                <a:ea typeface="Arial Unicode MS" pitchFamily="50" charset="-128"/>
                <a:cs typeface="Arial Unicode MS" pitchFamily="50" charset="-128"/>
              </a:rPr>
              <a:t> </a:t>
            </a:r>
            <a:r>
              <a:rPr lang="en-US" altLang="ja-JP" sz="2000" b="1" dirty="0" err="1" smtClean="0">
                <a:latin typeface="Arial Unicode MS" pitchFamily="50" charset="-128"/>
                <a:ea typeface="Arial Unicode MS" pitchFamily="50" charset="-128"/>
                <a:cs typeface="Arial Unicode MS" pitchFamily="50" charset="-128"/>
              </a:rPr>
              <a:t>cations</a:t>
            </a:r>
            <a:r>
              <a:rPr lang="en-US" altLang="ja-JP" sz="2000" b="1" dirty="0" smtClean="0">
                <a:latin typeface="Arial Unicode MS" pitchFamily="50" charset="-128"/>
                <a:ea typeface="Arial Unicode MS" pitchFamily="50" charset="-128"/>
                <a:cs typeface="Arial Unicode MS" pitchFamily="50" charset="-128"/>
              </a:rPr>
              <a:t> and </a:t>
            </a:r>
            <a:r>
              <a:rPr lang="en-US" altLang="ja-JP" sz="2000" b="1" dirty="0" err="1" smtClean="0">
                <a:latin typeface="Arial Unicode MS" pitchFamily="50" charset="-128"/>
                <a:ea typeface="Arial Unicode MS" pitchFamily="50" charset="-128"/>
                <a:cs typeface="Arial Unicode MS" pitchFamily="50" charset="-128"/>
              </a:rPr>
              <a:t>ferromagnets</a:t>
            </a:r>
            <a:endParaRPr lang="en-US" altLang="ja-JP" sz="2000" b="1" dirty="0">
              <a:latin typeface="Arial Unicode MS" pitchFamily="50" charset="-128"/>
              <a:ea typeface="Arial Unicode MS" pitchFamily="50" charset="-128"/>
              <a:cs typeface="Arial Unicode MS" pitchFamily="50" charset="-128"/>
            </a:endParaRPr>
          </a:p>
        </p:txBody>
      </p:sp>
      <p:pic>
        <p:nvPicPr>
          <p:cNvPr id="4100" name="Picture 8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995738" y="485775"/>
            <a:ext cx="1697037"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101" name="Object 18"/>
          <p:cNvGraphicFramePr>
            <a:graphicFrameLocks noChangeAspect="1"/>
          </p:cNvGraphicFramePr>
          <p:nvPr>
            <p:extLst/>
          </p:nvPr>
        </p:nvGraphicFramePr>
        <p:xfrm>
          <a:off x="71438" y="5478463"/>
          <a:ext cx="1744662" cy="1260475"/>
        </p:xfrm>
        <a:graphic>
          <a:graphicData uri="http://schemas.openxmlformats.org/presentationml/2006/ole">
            <p:oleObj spid="_x0000_s27738" r:id="rId6" imgW="2695372" imgH="1963906" progId="">
              <p:embed/>
            </p:oleObj>
          </a:graphicData>
        </a:graphic>
      </p:graphicFrame>
      <p:graphicFrame>
        <p:nvGraphicFramePr>
          <p:cNvPr id="2052" name="Object 29"/>
          <p:cNvGraphicFramePr>
            <a:graphicFrameLocks noChangeAspect="1"/>
          </p:cNvGraphicFramePr>
          <p:nvPr>
            <p:extLst/>
          </p:nvPr>
        </p:nvGraphicFramePr>
        <p:xfrm>
          <a:off x="2555776" y="5462588"/>
          <a:ext cx="2152650" cy="1260475"/>
        </p:xfrm>
        <a:graphic>
          <a:graphicData uri="http://schemas.openxmlformats.org/presentationml/2006/ole">
            <p:oleObj spid="_x0000_s27739" name="CS ChemDraw Drawing" r:id="rId7" imgW="3386036" imgH="1962555" progId="">
              <p:embed/>
            </p:oleObj>
          </a:graphicData>
        </a:graphic>
      </p:graphicFrame>
      <p:graphicFrame>
        <p:nvGraphicFramePr>
          <p:cNvPr id="2054" name="Object 31"/>
          <p:cNvGraphicFramePr>
            <a:graphicFrameLocks noChangeAspect="1"/>
          </p:cNvGraphicFramePr>
          <p:nvPr>
            <p:extLst/>
          </p:nvPr>
        </p:nvGraphicFramePr>
        <p:xfrm>
          <a:off x="2501106" y="4208462"/>
          <a:ext cx="2141538" cy="1252538"/>
        </p:xfrm>
        <a:graphic>
          <a:graphicData uri="http://schemas.openxmlformats.org/presentationml/2006/ole">
            <p:oleObj spid="_x0000_s27740" name="CS ChemDraw Drawing" r:id="rId8" imgW="3354050" imgH="1964037" progId="">
              <p:embed/>
            </p:oleObj>
          </a:graphicData>
        </a:graphic>
      </p:graphicFrame>
      <p:graphicFrame>
        <p:nvGraphicFramePr>
          <p:cNvPr id="2057" name="Object 34"/>
          <p:cNvGraphicFramePr>
            <a:graphicFrameLocks noChangeAspect="1"/>
          </p:cNvGraphicFramePr>
          <p:nvPr>
            <p:extLst/>
          </p:nvPr>
        </p:nvGraphicFramePr>
        <p:xfrm>
          <a:off x="395536" y="2348880"/>
          <a:ext cx="1079500" cy="1295400"/>
        </p:xfrm>
        <a:graphic>
          <a:graphicData uri="http://schemas.openxmlformats.org/presentationml/2006/ole">
            <p:oleObj spid="_x0000_s27741" r:id="rId9" imgW="1085850" imgH="1285875" progId="">
              <p:embed/>
            </p:oleObj>
          </a:graphicData>
        </a:graphic>
      </p:graphicFrame>
      <p:graphicFrame>
        <p:nvGraphicFramePr>
          <p:cNvPr id="2058" name="Object 35"/>
          <p:cNvGraphicFramePr>
            <a:graphicFrameLocks noChangeAspect="1"/>
          </p:cNvGraphicFramePr>
          <p:nvPr>
            <p:extLst/>
          </p:nvPr>
        </p:nvGraphicFramePr>
        <p:xfrm>
          <a:off x="2124348" y="2348880"/>
          <a:ext cx="1079500" cy="1320800"/>
        </p:xfrm>
        <a:graphic>
          <a:graphicData uri="http://schemas.openxmlformats.org/presentationml/2006/ole">
            <p:oleObj spid="_x0000_s27742" r:id="rId10" imgW="1085850" imgH="1323975" progId="">
              <p:embed/>
            </p:oleObj>
          </a:graphicData>
        </a:graphic>
      </p:graphicFrame>
      <p:graphicFrame>
        <p:nvGraphicFramePr>
          <p:cNvPr id="4109" name="Object 37"/>
          <p:cNvGraphicFramePr>
            <a:graphicFrameLocks noChangeAspect="1"/>
          </p:cNvGraphicFramePr>
          <p:nvPr>
            <p:extLst/>
          </p:nvPr>
        </p:nvGraphicFramePr>
        <p:xfrm>
          <a:off x="3491880" y="2276872"/>
          <a:ext cx="711200" cy="1727200"/>
        </p:xfrm>
        <a:graphic>
          <a:graphicData uri="http://schemas.openxmlformats.org/presentationml/2006/ole">
            <p:oleObj spid="_x0000_s27743" r:id="rId11" imgW="714375" imgH="1733550" progId="">
              <p:embed/>
            </p:oleObj>
          </a:graphicData>
        </a:graphic>
      </p:graphicFrame>
      <p:sp>
        <p:nvSpPr>
          <p:cNvPr id="4110" name="Rectangle 9"/>
          <p:cNvSpPr>
            <a:spLocks noChangeArrowheads="1"/>
          </p:cNvSpPr>
          <p:nvPr/>
        </p:nvSpPr>
        <p:spPr bwMode="auto">
          <a:xfrm>
            <a:off x="0" y="500063"/>
            <a:ext cx="7143750" cy="1643062"/>
          </a:xfrm>
          <a:prstGeom prst="rect">
            <a:avLst/>
          </a:prstGeom>
          <a:noFill/>
          <a:ln w="57150">
            <a:solidFill>
              <a:schemeClr val="bg2">
                <a:lumMod val="25000"/>
              </a:schemeClr>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ja-JP" altLang="ja-JP">
              <a:latin typeface="Arial" charset="0"/>
            </a:endParaRPr>
          </a:p>
        </p:txBody>
      </p:sp>
      <p:sp>
        <p:nvSpPr>
          <p:cNvPr id="4111" name="Rectangle 9"/>
          <p:cNvSpPr>
            <a:spLocks noChangeArrowheads="1"/>
          </p:cNvSpPr>
          <p:nvPr/>
        </p:nvSpPr>
        <p:spPr bwMode="auto">
          <a:xfrm>
            <a:off x="0" y="2238375"/>
            <a:ext cx="7143750" cy="4572000"/>
          </a:xfrm>
          <a:prstGeom prst="rect">
            <a:avLst/>
          </a:prstGeom>
          <a:noFill/>
          <a:ln w="57150">
            <a:solidFill>
              <a:srgbClr val="FFC0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ja-JP" altLang="ja-JP">
              <a:latin typeface="Arial" charset="0"/>
            </a:endParaRPr>
          </a:p>
        </p:txBody>
      </p:sp>
      <p:sp>
        <p:nvSpPr>
          <p:cNvPr id="4112" name="テキスト ボックス 35"/>
          <p:cNvSpPr txBox="1">
            <a:spLocks noChangeArrowheads="1"/>
          </p:cNvSpPr>
          <p:nvPr/>
        </p:nvSpPr>
        <p:spPr bwMode="auto">
          <a:xfrm>
            <a:off x="7000875" y="2889250"/>
            <a:ext cx="21272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sz="2400" b="1" dirty="0" smtClean="0">
                <a:solidFill>
                  <a:srgbClr val="FF0000"/>
                </a:solidFill>
                <a:latin typeface="Arial Unicode MS" pitchFamily="50" charset="-128"/>
                <a:ea typeface="Arial Unicode MS" pitchFamily="50" charset="-128"/>
                <a:cs typeface="Arial Unicode MS" pitchFamily="50" charset="-128"/>
              </a:rPr>
              <a:t>Coexistence?</a:t>
            </a:r>
          </a:p>
        </p:txBody>
      </p:sp>
      <p:sp>
        <p:nvSpPr>
          <p:cNvPr id="4114" name="Text Box 49"/>
          <p:cNvSpPr txBox="1">
            <a:spLocks noChangeArrowheads="1"/>
          </p:cNvSpPr>
          <p:nvPr/>
        </p:nvSpPr>
        <p:spPr bwMode="auto">
          <a:xfrm>
            <a:off x="5072063" y="3643313"/>
            <a:ext cx="2055812" cy="1016000"/>
          </a:xfrm>
          <a:prstGeom prst="rect">
            <a:avLst/>
          </a:prstGeom>
          <a:noFill/>
          <a:ln w="9525">
            <a:solidFill>
              <a:srgbClr val="FFC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sz="2000" b="1" dirty="0" err="1">
                <a:latin typeface="Arial Unicode MS" pitchFamily="50" charset="-128"/>
                <a:ea typeface="Arial Unicode MS" pitchFamily="50" charset="-128"/>
                <a:cs typeface="Arial Unicode MS" pitchFamily="50" charset="-128"/>
              </a:rPr>
              <a:t>Supramolecular</a:t>
            </a:r>
            <a:r>
              <a:rPr lang="en-US" altLang="ja-JP" sz="2000" b="1" dirty="0">
                <a:latin typeface="Arial Unicode MS" pitchFamily="50" charset="-128"/>
                <a:ea typeface="Arial Unicode MS" pitchFamily="50" charset="-128"/>
                <a:cs typeface="Arial Unicode MS" pitchFamily="50" charset="-128"/>
              </a:rPr>
              <a:t> </a:t>
            </a:r>
            <a:r>
              <a:rPr lang="en-US" altLang="ja-JP" sz="2000" b="1" dirty="0" err="1">
                <a:latin typeface="Arial Unicode MS" pitchFamily="50" charset="-128"/>
                <a:ea typeface="Arial Unicode MS" pitchFamily="50" charset="-128"/>
                <a:cs typeface="Arial Unicode MS" pitchFamily="50" charset="-128"/>
              </a:rPr>
              <a:t>cation</a:t>
            </a:r>
            <a:endParaRPr lang="en-US" altLang="ja-JP" sz="2000" b="1" dirty="0">
              <a:latin typeface="Arial Unicode MS" pitchFamily="50" charset="-128"/>
              <a:ea typeface="Arial Unicode MS" pitchFamily="50" charset="-128"/>
              <a:cs typeface="Arial Unicode MS" pitchFamily="50" charset="-128"/>
            </a:endParaRPr>
          </a:p>
          <a:p>
            <a:pPr algn="ctr" eaLnBrk="1" hangingPunct="1"/>
            <a:r>
              <a:rPr lang="en-US" altLang="ja-JP" sz="2000" b="1" dirty="0" err="1">
                <a:latin typeface="Arial Unicode MS" pitchFamily="50" charset="-128"/>
                <a:ea typeface="Arial Unicode MS" pitchFamily="50" charset="-128"/>
                <a:cs typeface="Arial Unicode MS" pitchFamily="50" charset="-128"/>
              </a:rPr>
              <a:t>ferroelectricity</a:t>
            </a:r>
            <a:endParaRPr lang="en-US" altLang="ja-JP" sz="2000" b="1" dirty="0">
              <a:latin typeface="Arial Unicode MS" pitchFamily="50" charset="-128"/>
              <a:ea typeface="Arial Unicode MS" pitchFamily="50" charset="-128"/>
              <a:cs typeface="Arial Unicode MS" pitchFamily="50" charset="-128"/>
            </a:endParaRPr>
          </a:p>
        </p:txBody>
      </p:sp>
      <p:sp>
        <p:nvSpPr>
          <p:cNvPr id="4115" name="Text Box 50"/>
          <p:cNvSpPr txBox="1">
            <a:spLocks noChangeArrowheads="1"/>
          </p:cNvSpPr>
          <p:nvPr/>
        </p:nvSpPr>
        <p:spPr bwMode="auto">
          <a:xfrm>
            <a:off x="179512" y="1628800"/>
            <a:ext cx="20859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2400" dirty="0">
                <a:latin typeface="Arial Unicode MS" pitchFamily="50" charset="-128"/>
                <a:ea typeface="Arial Unicode MS" pitchFamily="50" charset="-128"/>
                <a:cs typeface="Arial Unicode MS" pitchFamily="50" charset="-128"/>
              </a:rPr>
              <a:t>[</a:t>
            </a:r>
            <a:r>
              <a:rPr lang="en-US" altLang="ja-JP" sz="2400" dirty="0" err="1">
                <a:latin typeface="Arial Unicode MS" pitchFamily="50" charset="-128"/>
                <a:ea typeface="Arial Unicode MS" pitchFamily="50" charset="-128"/>
                <a:cs typeface="Arial Unicode MS" pitchFamily="50" charset="-128"/>
              </a:rPr>
              <a:t>Mn</a:t>
            </a:r>
            <a:r>
              <a:rPr lang="en-US" altLang="ja-JP" sz="2400" baseline="30000" dirty="0" err="1">
                <a:latin typeface="Arial Unicode MS" pitchFamily="50" charset="-128"/>
                <a:ea typeface="Arial Unicode MS" pitchFamily="50" charset="-128"/>
                <a:cs typeface="Arial Unicode MS" pitchFamily="50" charset="-128"/>
              </a:rPr>
              <a:t>II</a:t>
            </a:r>
            <a:r>
              <a:rPr lang="en-US" altLang="ja-JP" sz="2400" dirty="0" err="1">
                <a:latin typeface="Arial Unicode MS" pitchFamily="50" charset="-128"/>
                <a:ea typeface="Arial Unicode MS" pitchFamily="50" charset="-128"/>
                <a:cs typeface="Arial Unicode MS" pitchFamily="50" charset="-128"/>
              </a:rPr>
              <a:t>Cr</a:t>
            </a:r>
            <a:r>
              <a:rPr lang="en-US" altLang="ja-JP" sz="2400" baseline="30000" dirty="0" err="1">
                <a:latin typeface="Arial Unicode MS" pitchFamily="50" charset="-128"/>
                <a:ea typeface="Arial Unicode MS" pitchFamily="50" charset="-128"/>
                <a:cs typeface="Arial Unicode MS" pitchFamily="50" charset="-128"/>
              </a:rPr>
              <a:t>III</a:t>
            </a:r>
            <a:r>
              <a:rPr lang="en-US" altLang="ja-JP" sz="2400" dirty="0">
                <a:latin typeface="Arial Unicode MS" pitchFamily="50" charset="-128"/>
                <a:ea typeface="Arial Unicode MS" pitchFamily="50" charset="-128"/>
                <a:cs typeface="Arial Unicode MS" pitchFamily="50" charset="-128"/>
              </a:rPr>
              <a:t>(ox)</a:t>
            </a:r>
            <a:r>
              <a:rPr lang="en-US" altLang="ja-JP" sz="2400" baseline="-25000" dirty="0">
                <a:latin typeface="Arial Unicode MS" pitchFamily="50" charset="-128"/>
                <a:ea typeface="Arial Unicode MS" pitchFamily="50" charset="-128"/>
                <a:cs typeface="Arial Unicode MS" pitchFamily="50" charset="-128"/>
              </a:rPr>
              <a:t>3</a:t>
            </a:r>
            <a:r>
              <a:rPr lang="en-US" altLang="ja-JP" sz="2400" dirty="0">
                <a:latin typeface="Arial Unicode MS" pitchFamily="50" charset="-128"/>
                <a:ea typeface="Arial Unicode MS" pitchFamily="50" charset="-128"/>
                <a:cs typeface="Arial Unicode MS" pitchFamily="50" charset="-128"/>
              </a:rPr>
              <a:t>]</a:t>
            </a:r>
          </a:p>
        </p:txBody>
      </p:sp>
      <p:sp>
        <p:nvSpPr>
          <p:cNvPr id="4116" name="Text Box 68"/>
          <p:cNvSpPr txBox="1">
            <a:spLocks noChangeArrowheads="1"/>
          </p:cNvSpPr>
          <p:nvPr/>
        </p:nvSpPr>
        <p:spPr bwMode="auto">
          <a:xfrm>
            <a:off x="5532438" y="1187450"/>
            <a:ext cx="1439862" cy="369888"/>
          </a:xfrm>
          <a:prstGeom prst="rect">
            <a:avLst/>
          </a:prstGeom>
          <a:noFill/>
          <a:ln w="9525">
            <a:solidFill>
              <a:schemeClr val="bg2">
                <a:lumMod val="10000"/>
              </a:schemeClr>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en-US" altLang="ja-JP" b="1" dirty="0" err="1">
                <a:solidFill>
                  <a:srgbClr val="002060"/>
                </a:solidFill>
                <a:latin typeface="Arial Unicode MS" pitchFamily="50" charset="-128"/>
                <a:ea typeface="Arial Unicode MS" pitchFamily="50" charset="-128"/>
                <a:cs typeface="Arial Unicode MS" pitchFamily="50" charset="-128"/>
              </a:rPr>
              <a:t>ferromagnet</a:t>
            </a:r>
            <a:endParaRPr lang="en-US" altLang="ja-JP" b="1" dirty="0">
              <a:solidFill>
                <a:srgbClr val="002060"/>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a:xfrm>
            <a:off x="71438" y="2293938"/>
            <a:ext cx="4929187" cy="18176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a:off x="71438" y="4183063"/>
            <a:ext cx="4929187" cy="25558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8" name="直線コネクタ 67"/>
          <p:cNvCxnSpPr/>
          <p:nvPr/>
        </p:nvCxnSpPr>
        <p:spPr>
          <a:xfrm>
            <a:off x="5000625" y="2943225"/>
            <a:ext cx="92868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rot="5400000">
            <a:off x="5608638" y="3249613"/>
            <a:ext cx="642937" cy="1587"/>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5000625" y="5514975"/>
            <a:ext cx="92868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rot="16200000" flipV="1">
            <a:off x="5537200" y="5106988"/>
            <a:ext cx="785813" cy="1587"/>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5400000">
            <a:off x="7362031" y="2083594"/>
            <a:ext cx="1500188"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7000875" y="4143375"/>
            <a:ext cx="1143000" cy="79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7000875" y="1349375"/>
            <a:ext cx="1143000" cy="793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28" name="Object 14"/>
          <p:cNvGraphicFramePr>
            <a:graphicFrameLocks noChangeAspect="1"/>
          </p:cNvGraphicFramePr>
          <p:nvPr/>
        </p:nvGraphicFramePr>
        <p:xfrm>
          <a:off x="2571750" y="928688"/>
          <a:ext cx="1450975" cy="820737"/>
        </p:xfrm>
        <a:graphic>
          <a:graphicData uri="http://schemas.openxmlformats.org/presentationml/2006/ole">
            <p:oleObj spid="_x0000_s27744" name="CS ChemDraw Drawing" r:id="rId12" imgW="1441315" imgH="814962" progId="">
              <p:embed/>
            </p:oleObj>
          </a:graphicData>
        </a:graphic>
      </p:graphicFrame>
      <p:cxnSp>
        <p:nvCxnSpPr>
          <p:cNvPr id="36" name="直線コネクタ 35"/>
          <p:cNvCxnSpPr/>
          <p:nvPr/>
        </p:nvCxnSpPr>
        <p:spPr>
          <a:xfrm rot="16200000" flipH="1">
            <a:off x="7773988" y="3822700"/>
            <a:ext cx="700088" cy="793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 name="オブジェクト 1"/>
          <p:cNvGraphicFramePr>
            <a:graphicFrameLocks noChangeAspect="1"/>
          </p:cNvGraphicFramePr>
          <p:nvPr>
            <p:extLst/>
          </p:nvPr>
        </p:nvGraphicFramePr>
        <p:xfrm>
          <a:off x="145256" y="4281907"/>
          <a:ext cx="2141538" cy="1252538"/>
        </p:xfrm>
        <a:graphic>
          <a:graphicData uri="http://schemas.openxmlformats.org/presentationml/2006/ole">
            <p:oleObj spid="_x0000_s27745" name="CS ChemDraw Drawing" r:id="rId13" imgW="3354050" imgH="1964037" progId="">
              <p:embed/>
            </p:oleObj>
          </a:graphicData>
        </a:graphic>
      </p:graphicFrame>
      <p:sp>
        <p:nvSpPr>
          <p:cNvPr id="3" name="テキスト ボックス 2"/>
          <p:cNvSpPr txBox="1"/>
          <p:nvPr/>
        </p:nvSpPr>
        <p:spPr>
          <a:xfrm>
            <a:off x="35496" y="3666510"/>
            <a:ext cx="1837979" cy="338554"/>
          </a:xfrm>
          <a:prstGeom prst="rect">
            <a:avLst/>
          </a:prstGeom>
          <a:noFill/>
        </p:spPr>
        <p:txBody>
          <a:bodyPr wrap="square" rtlCol="0">
            <a:spAutoFit/>
          </a:bodyPr>
          <a:lstStyle/>
          <a:p>
            <a:r>
              <a:rPr lang="en-US" altLang="ja-JP" sz="1600" i="1" dirty="0">
                <a:latin typeface="Arial Unicode MS" pitchFamily="50" charset="-128"/>
                <a:ea typeface="Arial Unicode MS" pitchFamily="50" charset="-128"/>
                <a:cs typeface="Arial Unicode MS" pitchFamily="50" charset="-128"/>
              </a:rPr>
              <a:t>o</a:t>
            </a:r>
            <a:r>
              <a:rPr kumimoji="1" lang="en-US" altLang="ja-JP" sz="1600" dirty="0" smtClean="0">
                <a:latin typeface="Arial Unicode MS" pitchFamily="50" charset="-128"/>
                <a:ea typeface="Arial Unicode MS" pitchFamily="50" charset="-128"/>
                <a:cs typeface="Arial Unicode MS" pitchFamily="50" charset="-128"/>
              </a:rPr>
              <a:t>-</a:t>
            </a:r>
            <a:r>
              <a:rPr kumimoji="1" lang="en-US" altLang="ja-JP" sz="1600" dirty="0" err="1" smtClean="0">
                <a:latin typeface="Arial Unicode MS" pitchFamily="50" charset="-128"/>
                <a:ea typeface="Arial Unicode MS" pitchFamily="50" charset="-128"/>
                <a:cs typeface="Arial Unicode MS" pitchFamily="50" charset="-128"/>
              </a:rPr>
              <a:t>fluoroanilinium</a:t>
            </a:r>
            <a:endParaRPr kumimoji="1" lang="ja-JP" altLang="en-US" sz="1600" dirty="0">
              <a:latin typeface="Arial Unicode MS" pitchFamily="50" charset="-128"/>
              <a:ea typeface="Arial Unicode MS" pitchFamily="50" charset="-128"/>
              <a:cs typeface="Arial Unicode MS" pitchFamily="50" charset="-128"/>
            </a:endParaRPr>
          </a:p>
        </p:txBody>
      </p:sp>
      <p:sp>
        <p:nvSpPr>
          <p:cNvPr id="37" name="テキスト ボックス 36"/>
          <p:cNvSpPr txBox="1"/>
          <p:nvPr/>
        </p:nvSpPr>
        <p:spPr>
          <a:xfrm>
            <a:off x="1653901" y="3684731"/>
            <a:ext cx="1837979" cy="338554"/>
          </a:xfrm>
          <a:prstGeom prst="rect">
            <a:avLst/>
          </a:prstGeom>
          <a:noFill/>
        </p:spPr>
        <p:txBody>
          <a:bodyPr wrap="square" rtlCol="0">
            <a:spAutoFit/>
          </a:bodyPr>
          <a:lstStyle/>
          <a:p>
            <a:r>
              <a:rPr lang="en-US" altLang="ja-JP" sz="1600" i="1" dirty="0" smtClean="0">
                <a:latin typeface="Arial Unicode MS" pitchFamily="50" charset="-128"/>
                <a:ea typeface="Arial Unicode MS" pitchFamily="50" charset="-128"/>
                <a:cs typeface="Arial Unicode MS" pitchFamily="50" charset="-128"/>
              </a:rPr>
              <a:t>m</a:t>
            </a:r>
            <a:r>
              <a:rPr kumimoji="1" lang="en-US" altLang="ja-JP" sz="1600" dirty="0" smtClean="0">
                <a:latin typeface="Arial Unicode MS" pitchFamily="50" charset="-128"/>
                <a:ea typeface="Arial Unicode MS" pitchFamily="50" charset="-128"/>
                <a:cs typeface="Arial Unicode MS" pitchFamily="50" charset="-128"/>
              </a:rPr>
              <a:t>-</a:t>
            </a:r>
            <a:r>
              <a:rPr kumimoji="1" lang="en-US" altLang="ja-JP" sz="1600" dirty="0" err="1" smtClean="0">
                <a:latin typeface="Arial Unicode MS" pitchFamily="50" charset="-128"/>
                <a:ea typeface="Arial Unicode MS" pitchFamily="50" charset="-128"/>
                <a:cs typeface="Arial Unicode MS" pitchFamily="50" charset="-128"/>
              </a:rPr>
              <a:t>fluoroanilinium</a:t>
            </a:r>
            <a:endParaRPr kumimoji="1" lang="ja-JP" altLang="en-US" sz="1600" dirty="0">
              <a:latin typeface="Arial Unicode MS" pitchFamily="50" charset="-128"/>
              <a:ea typeface="Arial Unicode MS" pitchFamily="50" charset="-128"/>
              <a:cs typeface="Arial Unicode MS" pitchFamily="50" charset="-128"/>
            </a:endParaRPr>
          </a:p>
        </p:txBody>
      </p:sp>
      <p:sp>
        <p:nvSpPr>
          <p:cNvPr id="38" name="テキスト ボックス 37"/>
          <p:cNvSpPr txBox="1"/>
          <p:nvPr/>
        </p:nvSpPr>
        <p:spPr>
          <a:xfrm>
            <a:off x="4038549" y="3684439"/>
            <a:ext cx="1037507" cy="338554"/>
          </a:xfrm>
          <a:prstGeom prst="rect">
            <a:avLst/>
          </a:prstGeom>
          <a:noFill/>
        </p:spPr>
        <p:txBody>
          <a:bodyPr wrap="square" rtlCol="0">
            <a:spAutoFit/>
          </a:bodyPr>
          <a:lstStyle/>
          <a:p>
            <a:r>
              <a:rPr lang="en-US" altLang="ja-JP" sz="1600" dirty="0" smtClean="0">
                <a:latin typeface="Arial Unicode MS" pitchFamily="50" charset="-128"/>
                <a:ea typeface="Arial Unicode MS" pitchFamily="50" charset="-128"/>
                <a:cs typeface="Arial Unicode MS" pitchFamily="50" charset="-128"/>
              </a:rPr>
              <a:t>H</a:t>
            </a:r>
            <a:r>
              <a:rPr lang="en-US" altLang="ja-JP" sz="1600" baseline="-25000" dirty="0" smtClean="0">
                <a:latin typeface="Arial Unicode MS" pitchFamily="50" charset="-128"/>
                <a:ea typeface="Arial Unicode MS" pitchFamily="50" charset="-128"/>
                <a:cs typeface="Arial Unicode MS" pitchFamily="50" charset="-128"/>
              </a:rPr>
              <a:t>2</a:t>
            </a:r>
            <a:r>
              <a:rPr lang="en-US" altLang="ja-JP" sz="1600" dirty="0" smtClean="0">
                <a:latin typeface="Arial Unicode MS" pitchFamily="50" charset="-128"/>
                <a:ea typeface="Arial Unicode MS" pitchFamily="50" charset="-128"/>
                <a:cs typeface="Arial Unicode MS" pitchFamily="50" charset="-128"/>
              </a:rPr>
              <a:t>PPD</a:t>
            </a:r>
            <a:r>
              <a:rPr lang="en-US" altLang="ja-JP" sz="1600" baseline="30000" dirty="0" smtClean="0">
                <a:latin typeface="Arial Unicode MS" pitchFamily="50" charset="-128"/>
                <a:ea typeface="Arial Unicode MS" pitchFamily="50" charset="-128"/>
                <a:cs typeface="Arial Unicode MS" pitchFamily="50" charset="-128"/>
              </a:rPr>
              <a:t>2+</a:t>
            </a:r>
            <a:endParaRPr kumimoji="1" lang="ja-JP" altLang="en-US" sz="1600" baseline="30000" dirty="0">
              <a:latin typeface="Arial Unicode MS" pitchFamily="50" charset="-128"/>
              <a:ea typeface="Arial Unicode MS" pitchFamily="50" charset="-128"/>
              <a:cs typeface="Arial Unicode MS" pitchFamily="50" charset="-128"/>
            </a:endParaRPr>
          </a:p>
        </p:txBody>
      </p:sp>
      <p:sp>
        <p:nvSpPr>
          <p:cNvPr id="4" name="テキスト ボックス 3"/>
          <p:cNvSpPr txBox="1"/>
          <p:nvPr/>
        </p:nvSpPr>
        <p:spPr>
          <a:xfrm>
            <a:off x="661633" y="4714874"/>
            <a:ext cx="1390087" cy="400110"/>
          </a:xfrm>
          <a:prstGeom prst="rect">
            <a:avLst/>
          </a:prstGeom>
          <a:noFill/>
        </p:spPr>
        <p:txBody>
          <a:bodyPr wrap="square" rtlCol="0">
            <a:spAutoFit/>
          </a:bodyPr>
          <a:lstStyle/>
          <a:p>
            <a:r>
              <a:rPr lang="en-US" altLang="ja-JP" sz="1000" i="1" dirty="0" err="1" smtClean="0">
                <a:latin typeface="Arial Unicode MS" pitchFamily="50" charset="-128"/>
                <a:ea typeface="Arial Unicode MS" pitchFamily="50" charset="-128"/>
                <a:cs typeface="Arial Unicode MS" pitchFamily="50" charset="-128"/>
              </a:rPr>
              <a:t>cis</a:t>
            </a:r>
            <a:r>
              <a:rPr lang="en-US" altLang="ja-JP" sz="1000" i="1" dirty="0" smtClean="0">
                <a:latin typeface="Arial Unicode MS" pitchFamily="50" charset="-128"/>
                <a:ea typeface="Arial Unicode MS" pitchFamily="50" charset="-128"/>
                <a:cs typeface="Arial Unicode MS" pitchFamily="50" charset="-128"/>
              </a:rPr>
              <a:t>-</a:t>
            </a:r>
            <a:r>
              <a:rPr lang="en-US" altLang="ja-JP" sz="1000" i="1" dirty="0" err="1" smtClean="0">
                <a:latin typeface="Arial Unicode MS" pitchFamily="50" charset="-128"/>
                <a:ea typeface="Arial Unicode MS" pitchFamily="50" charset="-128"/>
                <a:cs typeface="Arial Unicode MS" pitchFamily="50" charset="-128"/>
              </a:rPr>
              <a:t>syn</a:t>
            </a:r>
            <a:r>
              <a:rPr lang="en-US" altLang="ja-JP" sz="1000" i="1" dirty="0" smtClean="0">
                <a:latin typeface="Arial Unicode MS" pitchFamily="50" charset="-128"/>
                <a:ea typeface="Arial Unicode MS" pitchFamily="50" charset="-128"/>
                <a:cs typeface="Arial Unicode MS" pitchFamily="50" charset="-128"/>
              </a:rPr>
              <a:t>-</a:t>
            </a:r>
            <a:r>
              <a:rPr lang="en-US" altLang="ja-JP" sz="1000" i="1" dirty="0" err="1" smtClean="0">
                <a:latin typeface="Arial Unicode MS" pitchFamily="50" charset="-128"/>
                <a:ea typeface="Arial Unicode MS" pitchFamily="50" charset="-128"/>
                <a:cs typeface="Arial Unicode MS" pitchFamily="50" charset="-128"/>
              </a:rPr>
              <a:t>cis</a:t>
            </a:r>
            <a:r>
              <a:rPr lang="en-US" altLang="ja-JP" sz="1000" dirty="0" smtClean="0">
                <a:latin typeface="Arial Unicode MS" pitchFamily="50" charset="-128"/>
                <a:ea typeface="Arial Unicode MS" pitchFamily="50" charset="-128"/>
                <a:cs typeface="Arial Unicode MS" pitchFamily="50" charset="-128"/>
              </a:rPr>
              <a:t>-DCH[18]Crown-6</a:t>
            </a:r>
            <a:endParaRPr kumimoji="1" lang="ja-JP" altLang="en-US" sz="1000" dirty="0">
              <a:latin typeface="Arial Unicode MS" pitchFamily="50" charset="-128"/>
              <a:ea typeface="Arial Unicode MS" pitchFamily="50" charset="-128"/>
              <a:cs typeface="Arial Unicode MS" pitchFamily="50" charset="-128"/>
            </a:endParaRPr>
          </a:p>
        </p:txBody>
      </p:sp>
      <p:sp>
        <p:nvSpPr>
          <p:cNvPr id="39" name="テキスト ボックス 38"/>
          <p:cNvSpPr txBox="1"/>
          <p:nvPr/>
        </p:nvSpPr>
        <p:spPr>
          <a:xfrm>
            <a:off x="3002039" y="4637521"/>
            <a:ext cx="1390087" cy="400110"/>
          </a:xfrm>
          <a:prstGeom prst="rect">
            <a:avLst/>
          </a:prstGeom>
          <a:noFill/>
        </p:spPr>
        <p:txBody>
          <a:bodyPr wrap="square" rtlCol="0">
            <a:spAutoFit/>
          </a:bodyPr>
          <a:lstStyle/>
          <a:p>
            <a:r>
              <a:rPr lang="en-US" altLang="ja-JP" sz="1000" i="1" dirty="0" smtClean="0">
                <a:latin typeface="Arial Unicode MS" pitchFamily="50" charset="-128"/>
                <a:ea typeface="Arial Unicode MS" pitchFamily="50" charset="-128"/>
                <a:cs typeface="Arial Unicode MS" pitchFamily="50" charset="-128"/>
              </a:rPr>
              <a:t>Trans-</a:t>
            </a:r>
            <a:r>
              <a:rPr lang="en-US" altLang="ja-JP" sz="1000" i="1" dirty="0" err="1" smtClean="0">
                <a:latin typeface="Arial Unicode MS" pitchFamily="50" charset="-128"/>
                <a:ea typeface="Arial Unicode MS" pitchFamily="50" charset="-128"/>
                <a:cs typeface="Arial Unicode MS" pitchFamily="50" charset="-128"/>
              </a:rPr>
              <a:t>syn</a:t>
            </a:r>
            <a:r>
              <a:rPr lang="en-US" altLang="ja-JP" sz="1000" i="1" dirty="0" smtClean="0">
                <a:latin typeface="Arial Unicode MS" pitchFamily="50" charset="-128"/>
                <a:ea typeface="Arial Unicode MS" pitchFamily="50" charset="-128"/>
                <a:cs typeface="Arial Unicode MS" pitchFamily="50" charset="-128"/>
              </a:rPr>
              <a:t>-</a:t>
            </a:r>
            <a:r>
              <a:rPr lang="en-US" altLang="ja-JP" sz="1000" i="1" dirty="0">
                <a:latin typeface="Arial Unicode MS" pitchFamily="50" charset="-128"/>
                <a:ea typeface="Arial Unicode MS" pitchFamily="50" charset="-128"/>
                <a:cs typeface="Arial Unicode MS" pitchFamily="50" charset="-128"/>
              </a:rPr>
              <a:t>t</a:t>
            </a:r>
            <a:r>
              <a:rPr lang="en-US" altLang="ja-JP" sz="1000" i="1" dirty="0" smtClean="0">
                <a:latin typeface="Arial Unicode MS" pitchFamily="50" charset="-128"/>
                <a:ea typeface="Arial Unicode MS" pitchFamily="50" charset="-128"/>
                <a:cs typeface="Arial Unicode MS" pitchFamily="50" charset="-128"/>
              </a:rPr>
              <a:t>rans</a:t>
            </a:r>
            <a:r>
              <a:rPr lang="en-US" altLang="ja-JP" sz="1000" dirty="0" smtClean="0">
                <a:latin typeface="Arial Unicode MS" pitchFamily="50" charset="-128"/>
                <a:ea typeface="Arial Unicode MS" pitchFamily="50" charset="-128"/>
                <a:cs typeface="Arial Unicode MS" pitchFamily="50" charset="-128"/>
              </a:rPr>
              <a:t>-DCH[18]Crown-6</a:t>
            </a:r>
            <a:endParaRPr kumimoji="1" lang="ja-JP" altLang="en-US" sz="1000" dirty="0">
              <a:latin typeface="Arial Unicode MS" pitchFamily="50" charset="-128"/>
              <a:ea typeface="Arial Unicode MS" pitchFamily="50" charset="-128"/>
              <a:cs typeface="Arial Unicode MS" pitchFamily="50" charset="-128"/>
            </a:endParaRPr>
          </a:p>
        </p:txBody>
      </p:sp>
      <p:sp>
        <p:nvSpPr>
          <p:cNvPr id="40" name="テキスト ボックス 39"/>
          <p:cNvSpPr txBox="1"/>
          <p:nvPr/>
        </p:nvSpPr>
        <p:spPr>
          <a:xfrm>
            <a:off x="527455" y="5949280"/>
            <a:ext cx="1390087" cy="246221"/>
          </a:xfrm>
          <a:prstGeom prst="rect">
            <a:avLst/>
          </a:prstGeom>
          <a:noFill/>
        </p:spPr>
        <p:txBody>
          <a:bodyPr wrap="square" rtlCol="0">
            <a:spAutoFit/>
          </a:bodyPr>
          <a:lstStyle/>
          <a:p>
            <a:r>
              <a:rPr lang="en-US" altLang="ja-JP" sz="1000" dirty="0" err="1" smtClean="0">
                <a:latin typeface="Arial Unicode MS" pitchFamily="50" charset="-128"/>
                <a:ea typeface="Arial Unicode MS" pitchFamily="50" charset="-128"/>
                <a:cs typeface="Arial Unicode MS" pitchFamily="50" charset="-128"/>
              </a:rPr>
              <a:t>benzo</a:t>
            </a:r>
            <a:r>
              <a:rPr lang="en-US" altLang="ja-JP" sz="1000" dirty="0" smtClean="0">
                <a:latin typeface="Arial Unicode MS" pitchFamily="50" charset="-128"/>
                <a:ea typeface="Arial Unicode MS" pitchFamily="50" charset="-128"/>
                <a:cs typeface="Arial Unicode MS" pitchFamily="50" charset="-128"/>
              </a:rPr>
              <a:t>[18]Crown-6</a:t>
            </a:r>
            <a:endParaRPr kumimoji="1" lang="ja-JP" altLang="en-US" sz="1000" dirty="0">
              <a:latin typeface="Arial Unicode MS" pitchFamily="50" charset="-128"/>
              <a:ea typeface="Arial Unicode MS" pitchFamily="50" charset="-128"/>
              <a:cs typeface="Arial Unicode MS" pitchFamily="50" charset="-128"/>
            </a:endParaRPr>
          </a:p>
        </p:txBody>
      </p:sp>
      <p:sp>
        <p:nvSpPr>
          <p:cNvPr id="41" name="テキスト ボックス 40"/>
          <p:cNvSpPr txBox="1"/>
          <p:nvPr/>
        </p:nvSpPr>
        <p:spPr>
          <a:xfrm>
            <a:off x="2947960" y="5984249"/>
            <a:ext cx="1390087" cy="246221"/>
          </a:xfrm>
          <a:prstGeom prst="rect">
            <a:avLst/>
          </a:prstGeom>
          <a:noFill/>
        </p:spPr>
        <p:txBody>
          <a:bodyPr wrap="square" rtlCol="0">
            <a:spAutoFit/>
          </a:bodyPr>
          <a:lstStyle/>
          <a:p>
            <a:r>
              <a:rPr lang="en-US" altLang="ja-JP" sz="1000" dirty="0" err="1" smtClean="0">
                <a:latin typeface="Arial Unicode MS" pitchFamily="50" charset="-128"/>
                <a:ea typeface="Arial Unicode MS" pitchFamily="50" charset="-128"/>
                <a:cs typeface="Arial Unicode MS" pitchFamily="50" charset="-128"/>
              </a:rPr>
              <a:t>dibenzo</a:t>
            </a:r>
            <a:r>
              <a:rPr lang="en-US" altLang="ja-JP" sz="1000" dirty="0" smtClean="0">
                <a:latin typeface="Arial Unicode MS" pitchFamily="50" charset="-128"/>
                <a:ea typeface="Arial Unicode MS" pitchFamily="50" charset="-128"/>
                <a:cs typeface="Arial Unicode MS" pitchFamily="50" charset="-128"/>
              </a:rPr>
              <a:t>[18]Crown-6</a:t>
            </a:r>
            <a:endParaRPr kumimoji="1" lang="ja-JP" altLang="en-US" sz="1000" dirty="0">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1957530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7219" y="1700808"/>
            <a:ext cx="2678087" cy="50405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9" name="Text Box 4"/>
          <p:cNvSpPr txBox="1">
            <a:spLocks noChangeArrowheads="1"/>
          </p:cNvSpPr>
          <p:nvPr/>
        </p:nvSpPr>
        <p:spPr bwMode="auto">
          <a:xfrm>
            <a:off x="21705" y="6896"/>
            <a:ext cx="9014792" cy="1508105"/>
          </a:xfrm>
          <a:prstGeom prst="rect">
            <a:avLst/>
          </a:prstGeom>
          <a:noFill/>
          <a:ln>
            <a:noFill/>
          </a:ln>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r>
              <a:rPr lang="en-US" altLang="ja-JP" sz="2000" b="1" dirty="0" smtClean="0">
                <a:latin typeface="Arial Unicode MS" pitchFamily="50" charset="-128"/>
                <a:ea typeface="Arial Unicode MS" pitchFamily="50" charset="-128"/>
                <a:cs typeface="Arial Unicode MS" pitchFamily="50" charset="-128"/>
              </a:rPr>
              <a:t>This work: Three crystals were synthesized.</a:t>
            </a:r>
          </a:p>
          <a:p>
            <a:pPr marL="45720" indent="0">
              <a:buNone/>
            </a:pPr>
            <a:r>
              <a:rPr lang="en-US" altLang="ja-JP" sz="2400" dirty="0">
                <a:latin typeface="Arial Unicode MS" pitchFamily="50" charset="-128"/>
                <a:ea typeface="Arial Unicode MS" pitchFamily="50" charset="-128"/>
                <a:cs typeface="Arial Unicode MS" pitchFamily="50" charset="-128"/>
              </a:rPr>
              <a:t> </a:t>
            </a:r>
            <a:r>
              <a:rPr lang="en-US" altLang="ja-JP" sz="2400" dirty="0">
                <a:ea typeface="Arial Unicode MS" pitchFamily="50" charset="-128"/>
                <a:cs typeface="Times New Roman" panose="02020603050405020304" pitchFamily="18" charset="0"/>
              </a:rPr>
              <a:t>• </a:t>
            </a:r>
            <a:r>
              <a:rPr lang="en-US" altLang="ja-JP" sz="2000" dirty="0"/>
              <a:t>(3-fluoro-4-methoxyanilinium</a:t>
            </a:r>
            <a:r>
              <a:rPr lang="en-US" altLang="ja-JP" sz="2000" baseline="30000" dirty="0"/>
              <a:t>+</a:t>
            </a:r>
            <a:r>
              <a:rPr lang="en-US" altLang="ja-JP" sz="2000" dirty="0"/>
              <a:t>)([18]crown-6)[</a:t>
            </a:r>
            <a:r>
              <a:rPr lang="en-US" altLang="ja-JP" sz="2000" dirty="0" err="1"/>
              <a:t>Mn</a:t>
            </a:r>
            <a:r>
              <a:rPr lang="en-US" altLang="ja-JP" sz="2000" baseline="30000" dirty="0" err="1"/>
              <a:t>II</a:t>
            </a:r>
            <a:r>
              <a:rPr lang="en-US" altLang="ja-JP" sz="2000" dirty="0" err="1"/>
              <a:t>Cr</a:t>
            </a:r>
            <a:r>
              <a:rPr lang="en-US" altLang="ja-JP" sz="2000" baseline="30000" dirty="0" err="1"/>
              <a:t>III</a:t>
            </a:r>
            <a:r>
              <a:rPr lang="en-US" altLang="ja-JP" sz="2000" dirty="0"/>
              <a:t>(oxalate)</a:t>
            </a:r>
            <a:r>
              <a:rPr lang="en-US" altLang="ja-JP" sz="2000" baseline="-25000" dirty="0"/>
              <a:t>3</a:t>
            </a:r>
            <a:r>
              <a:rPr lang="en-US" altLang="ja-JP" sz="2000" dirty="0"/>
              <a:t>]</a:t>
            </a:r>
            <a:r>
              <a:rPr lang="en-US" altLang="ja-JP" sz="2000" baseline="30000" dirty="0"/>
              <a:t>-</a:t>
            </a:r>
            <a:r>
              <a:rPr lang="en-US" altLang="ja-JP" sz="2000" dirty="0"/>
              <a:t> (acetone) (</a:t>
            </a:r>
            <a:r>
              <a:rPr lang="en-US" altLang="ja-JP" sz="2000" b="1" dirty="0"/>
              <a:t>1</a:t>
            </a:r>
            <a:r>
              <a:rPr lang="en-US" altLang="ja-JP" sz="2000" dirty="0"/>
              <a:t>)</a:t>
            </a:r>
          </a:p>
          <a:p>
            <a:pPr marL="45720" indent="0">
              <a:buNone/>
            </a:pPr>
            <a:r>
              <a:rPr lang="en-US" altLang="ja-JP" sz="2400" dirty="0">
                <a:latin typeface="Arial Unicode MS" pitchFamily="50" charset="-128"/>
                <a:ea typeface="Arial Unicode MS" pitchFamily="50" charset="-128"/>
                <a:cs typeface="Arial Unicode MS" pitchFamily="50" charset="-128"/>
              </a:rPr>
              <a:t> </a:t>
            </a:r>
            <a:r>
              <a:rPr lang="en-US" altLang="ja-JP" sz="2400" dirty="0" smtClean="0">
                <a:ea typeface="Arial Unicode MS" pitchFamily="50" charset="-128"/>
                <a:cs typeface="Times New Roman" panose="02020603050405020304" pitchFamily="18" charset="0"/>
              </a:rPr>
              <a:t>•</a:t>
            </a:r>
            <a:r>
              <a:rPr lang="en-US" altLang="ja-JP" sz="2400" dirty="0" smtClean="0">
                <a:latin typeface="Arial Unicode MS" pitchFamily="50" charset="-128"/>
                <a:ea typeface="Arial Unicode MS" pitchFamily="50" charset="-128"/>
                <a:cs typeface="Arial Unicode MS" pitchFamily="50" charset="-128"/>
              </a:rPr>
              <a:t> </a:t>
            </a:r>
            <a:r>
              <a:rPr lang="en-US" altLang="ja-JP" sz="2000" dirty="0">
                <a:solidFill>
                  <a:srgbClr val="FF0000"/>
                </a:solidFill>
              </a:rPr>
              <a:t>(</a:t>
            </a:r>
            <a:r>
              <a:rPr lang="en-US" altLang="ja-JP" sz="2000" dirty="0" err="1">
                <a:solidFill>
                  <a:srgbClr val="FF0000"/>
                </a:solidFill>
              </a:rPr>
              <a:t>anilinium</a:t>
            </a:r>
            <a:r>
              <a:rPr lang="en-US" altLang="ja-JP" sz="2000" baseline="30000" dirty="0">
                <a:solidFill>
                  <a:srgbClr val="FF0000"/>
                </a:solidFill>
              </a:rPr>
              <a:t>+</a:t>
            </a:r>
            <a:r>
              <a:rPr lang="en-US" altLang="ja-JP" sz="2000" dirty="0">
                <a:solidFill>
                  <a:srgbClr val="FF0000"/>
                </a:solidFill>
              </a:rPr>
              <a:t>)(</a:t>
            </a:r>
            <a:r>
              <a:rPr lang="en-US" altLang="ja-JP" sz="2000" dirty="0" err="1">
                <a:solidFill>
                  <a:srgbClr val="FF0000"/>
                </a:solidFill>
              </a:rPr>
              <a:t>benzo</a:t>
            </a:r>
            <a:r>
              <a:rPr lang="en-US" altLang="ja-JP" sz="2000" dirty="0">
                <a:solidFill>
                  <a:srgbClr val="FF0000"/>
                </a:solidFill>
              </a:rPr>
              <a:t>[18]crown)[</a:t>
            </a:r>
            <a:r>
              <a:rPr lang="en-US" altLang="ja-JP" sz="2000" dirty="0" err="1">
                <a:solidFill>
                  <a:srgbClr val="FF0000"/>
                </a:solidFill>
              </a:rPr>
              <a:t>Mn</a:t>
            </a:r>
            <a:r>
              <a:rPr lang="en-US" altLang="ja-JP" sz="2000" baseline="30000" dirty="0" err="1">
                <a:solidFill>
                  <a:srgbClr val="FF0000"/>
                </a:solidFill>
              </a:rPr>
              <a:t>II</a:t>
            </a:r>
            <a:r>
              <a:rPr lang="en-US" altLang="ja-JP" sz="2000" dirty="0" err="1">
                <a:solidFill>
                  <a:srgbClr val="FF0000"/>
                </a:solidFill>
              </a:rPr>
              <a:t>Cr</a:t>
            </a:r>
            <a:r>
              <a:rPr lang="en-US" altLang="ja-JP" sz="2000" baseline="30000" dirty="0" err="1">
                <a:solidFill>
                  <a:srgbClr val="FF0000"/>
                </a:solidFill>
              </a:rPr>
              <a:t>III</a:t>
            </a:r>
            <a:r>
              <a:rPr lang="en-US" altLang="ja-JP" sz="2000" dirty="0">
                <a:solidFill>
                  <a:srgbClr val="FF0000"/>
                </a:solidFill>
              </a:rPr>
              <a:t>(oxalate)</a:t>
            </a:r>
            <a:r>
              <a:rPr lang="en-US" altLang="ja-JP" sz="2000" baseline="-25000" dirty="0">
                <a:solidFill>
                  <a:srgbClr val="FF0000"/>
                </a:solidFill>
              </a:rPr>
              <a:t>3</a:t>
            </a:r>
            <a:r>
              <a:rPr lang="en-US" altLang="ja-JP" sz="2000" dirty="0">
                <a:solidFill>
                  <a:srgbClr val="FF0000"/>
                </a:solidFill>
              </a:rPr>
              <a:t>]</a:t>
            </a:r>
            <a:r>
              <a:rPr lang="en-US" altLang="ja-JP" sz="2000" baseline="30000" dirty="0">
                <a:solidFill>
                  <a:srgbClr val="FF0000"/>
                </a:solidFill>
              </a:rPr>
              <a:t>-</a:t>
            </a:r>
            <a:r>
              <a:rPr lang="en-US" altLang="ja-JP" sz="2000" dirty="0">
                <a:solidFill>
                  <a:srgbClr val="FF0000"/>
                </a:solidFill>
              </a:rPr>
              <a:t> (</a:t>
            </a:r>
            <a:r>
              <a:rPr lang="en-US" altLang="ja-JP" sz="2000" b="1" dirty="0">
                <a:solidFill>
                  <a:srgbClr val="FF0000"/>
                </a:solidFill>
              </a:rPr>
              <a:t>2</a:t>
            </a:r>
            <a:r>
              <a:rPr lang="en-US" altLang="ja-JP" sz="2000" dirty="0">
                <a:solidFill>
                  <a:srgbClr val="FF0000"/>
                </a:solidFill>
              </a:rPr>
              <a:t>)</a:t>
            </a:r>
          </a:p>
          <a:p>
            <a:pPr marL="45720" indent="0">
              <a:buNone/>
            </a:pPr>
            <a:r>
              <a:rPr lang="en-US" altLang="ja-JP" sz="2000" dirty="0">
                <a:latin typeface="Arial Unicode MS" pitchFamily="50" charset="-128"/>
                <a:ea typeface="Arial Unicode MS" pitchFamily="50" charset="-128"/>
                <a:cs typeface="Arial Unicode MS" pitchFamily="50" charset="-128"/>
              </a:rPr>
              <a:t> </a:t>
            </a:r>
            <a:r>
              <a:rPr lang="en-US" altLang="ja-JP" sz="2400" dirty="0">
                <a:ea typeface="Arial Unicode MS" pitchFamily="50" charset="-128"/>
                <a:cs typeface="Times New Roman" panose="02020603050405020304" pitchFamily="18" charset="0"/>
              </a:rPr>
              <a:t>•</a:t>
            </a:r>
            <a:r>
              <a:rPr lang="en-US" altLang="ja-JP" sz="2000" dirty="0" smtClean="0">
                <a:ea typeface="Arial Unicode MS" pitchFamily="50" charset="-128"/>
                <a:cs typeface="Times New Roman" panose="02020603050405020304" pitchFamily="18" charset="0"/>
              </a:rPr>
              <a:t> </a:t>
            </a:r>
            <a:r>
              <a:rPr lang="en-US" altLang="ja-JP" sz="2000" dirty="0"/>
              <a:t>(</a:t>
            </a:r>
            <a:r>
              <a:rPr lang="en-US" altLang="ja-JP" sz="2000" i="1" dirty="0"/>
              <a:t>m</a:t>
            </a:r>
            <a:r>
              <a:rPr lang="en-US" altLang="ja-JP" sz="2000" dirty="0"/>
              <a:t>-</a:t>
            </a:r>
            <a:r>
              <a:rPr lang="en-US" altLang="ja-JP" sz="2000" dirty="0" err="1"/>
              <a:t>fluoroanilinium</a:t>
            </a:r>
            <a:r>
              <a:rPr lang="en-US" altLang="ja-JP" sz="2000" baseline="30000" dirty="0"/>
              <a:t>+</a:t>
            </a:r>
            <a:r>
              <a:rPr lang="en-US" altLang="ja-JP" sz="2000" dirty="0"/>
              <a:t>)(</a:t>
            </a:r>
            <a:r>
              <a:rPr lang="en-US" altLang="ja-JP" sz="2000" dirty="0" err="1"/>
              <a:t>dicyclohexano</a:t>
            </a:r>
            <a:r>
              <a:rPr lang="en-US" altLang="ja-JP" sz="2000" dirty="0"/>
              <a:t>[18]crown-6</a:t>
            </a:r>
            <a:r>
              <a:rPr lang="en-US" altLang="ja-JP" sz="2000" dirty="0" smtClean="0"/>
              <a:t>)[</a:t>
            </a:r>
            <a:r>
              <a:rPr lang="en-US" altLang="ja-JP" sz="2000" dirty="0" err="1"/>
              <a:t>Mn</a:t>
            </a:r>
            <a:r>
              <a:rPr lang="en-US" altLang="ja-JP" sz="2000" baseline="30000" dirty="0" err="1"/>
              <a:t>II</a:t>
            </a:r>
            <a:r>
              <a:rPr lang="en-US" altLang="ja-JP" sz="2000" dirty="0" err="1"/>
              <a:t>Cr</a:t>
            </a:r>
            <a:r>
              <a:rPr lang="en-US" altLang="ja-JP" sz="2000" baseline="30000" dirty="0" err="1"/>
              <a:t>III</a:t>
            </a:r>
            <a:r>
              <a:rPr lang="en-US" altLang="ja-JP" sz="2000" dirty="0"/>
              <a:t>(oxalate)</a:t>
            </a:r>
            <a:r>
              <a:rPr lang="en-US" altLang="ja-JP" sz="2000" baseline="-25000" dirty="0"/>
              <a:t>3</a:t>
            </a:r>
            <a:r>
              <a:rPr lang="en-US" altLang="ja-JP" sz="2000" dirty="0"/>
              <a:t>]</a:t>
            </a:r>
            <a:r>
              <a:rPr lang="en-US" altLang="ja-JP" sz="2000" baseline="30000" dirty="0"/>
              <a:t>-</a:t>
            </a:r>
            <a:r>
              <a:rPr lang="en-US" altLang="ja-JP" sz="2000" dirty="0"/>
              <a:t> (</a:t>
            </a:r>
            <a:r>
              <a:rPr lang="en-US" altLang="ja-JP" sz="2000" b="1" dirty="0"/>
              <a:t>3</a:t>
            </a:r>
            <a:r>
              <a:rPr lang="en-US" altLang="ja-JP" sz="2000" dirty="0"/>
              <a:t>)</a:t>
            </a:r>
            <a:endParaRPr lang="en-US" altLang="ja-JP" sz="2000" dirty="0">
              <a:solidFill>
                <a:srgbClr val="FF0000"/>
              </a:solidFill>
              <a:latin typeface="Arial Unicode MS" pitchFamily="50" charset="-128"/>
              <a:ea typeface="Arial Unicode MS" pitchFamily="50" charset="-128"/>
              <a:cs typeface="Arial Unicode MS" pitchFamily="50" charset="-128"/>
            </a:endParaRPr>
          </a:p>
        </p:txBody>
      </p:sp>
      <p:graphicFrame>
        <p:nvGraphicFramePr>
          <p:cNvPr id="3" name="オブジェクト 2"/>
          <p:cNvGraphicFramePr>
            <a:graphicFrameLocks noChangeAspect="1"/>
          </p:cNvGraphicFramePr>
          <p:nvPr>
            <p:extLst>
              <p:ext uri="{D42A27DB-BD31-4B8C-83A1-F6EECF244321}">
                <p14:modId xmlns="" xmlns:p14="http://schemas.microsoft.com/office/powerpoint/2010/main" val="3106339883"/>
              </p:ext>
            </p:extLst>
          </p:nvPr>
        </p:nvGraphicFramePr>
        <p:xfrm>
          <a:off x="107504" y="1988840"/>
          <a:ext cx="2376264" cy="1349753"/>
        </p:xfrm>
        <a:graphic>
          <a:graphicData uri="http://schemas.openxmlformats.org/presentationml/2006/ole">
            <p:oleObj spid="_x0000_s17837" name="CS ChemDraw Drawing" r:id="rId4" imgW="3454558" imgH="1962417" progId="">
              <p:embed/>
            </p:oleObj>
          </a:graphicData>
        </a:graphic>
      </p:graphicFrame>
      <p:graphicFrame>
        <p:nvGraphicFramePr>
          <p:cNvPr id="8" name="オブジェクト 7"/>
          <p:cNvGraphicFramePr>
            <a:graphicFrameLocks noChangeAspect="1"/>
          </p:cNvGraphicFramePr>
          <p:nvPr>
            <p:extLst>
              <p:ext uri="{D42A27DB-BD31-4B8C-83A1-F6EECF244321}">
                <p14:modId xmlns="" xmlns:p14="http://schemas.microsoft.com/office/powerpoint/2010/main" val="1048400808"/>
              </p:ext>
            </p:extLst>
          </p:nvPr>
        </p:nvGraphicFramePr>
        <p:xfrm>
          <a:off x="2915816" y="1916832"/>
          <a:ext cx="2664296" cy="1414549"/>
        </p:xfrm>
        <a:graphic>
          <a:graphicData uri="http://schemas.openxmlformats.org/presentationml/2006/ole">
            <p:oleObj spid="_x0000_s17838" name="CS ChemDraw Drawing" r:id="rId5" imgW="3695291" imgH="1962417" progId="">
              <p:embed/>
            </p:oleObj>
          </a:graphicData>
        </a:graphic>
      </p:graphicFrame>
      <p:graphicFrame>
        <p:nvGraphicFramePr>
          <p:cNvPr id="9" name="オブジェクト 8"/>
          <p:cNvGraphicFramePr>
            <a:graphicFrameLocks noChangeAspect="1"/>
          </p:cNvGraphicFramePr>
          <p:nvPr>
            <p:extLst>
              <p:ext uri="{D42A27DB-BD31-4B8C-83A1-F6EECF244321}">
                <p14:modId xmlns="" xmlns:p14="http://schemas.microsoft.com/office/powerpoint/2010/main" val="418617652"/>
              </p:ext>
            </p:extLst>
          </p:nvPr>
        </p:nvGraphicFramePr>
        <p:xfrm>
          <a:off x="5902575" y="1988840"/>
          <a:ext cx="3205929" cy="1364507"/>
        </p:xfrm>
        <a:graphic>
          <a:graphicData uri="http://schemas.openxmlformats.org/presentationml/2006/ole">
            <p:oleObj spid="_x0000_s17839" name="CS ChemDraw Drawing" r:id="rId6" imgW="4609589" imgH="1962687" progId="">
              <p:embed/>
            </p:oleObj>
          </a:graphicData>
        </a:graphic>
      </p:graphicFrame>
      <p:pic>
        <p:nvPicPr>
          <p:cNvPr id="10" name="図 9"/>
          <p:cNvPicPr>
            <a:picLocks noChangeAspect="1"/>
          </p:cNvPicPr>
          <p:nvPr/>
        </p:nvPicPr>
        <p:blipFill rotWithShape="1">
          <a:blip r:embed="rId7" cstate="print">
            <a:extLst>
              <a:ext uri="{28A0092B-C50C-407E-A947-70E740481C1C}">
                <a14:useLocalDpi xmlns="" xmlns:a14="http://schemas.microsoft.com/office/drawing/2010/main" val="0"/>
              </a:ext>
            </a:extLst>
          </a:blip>
          <a:srcRect t="50831" b="1357"/>
          <a:stretch/>
        </p:blipFill>
        <p:spPr>
          <a:xfrm>
            <a:off x="107504" y="3501008"/>
            <a:ext cx="2273988" cy="1625261"/>
          </a:xfrm>
          <a:prstGeom prst="rect">
            <a:avLst/>
          </a:prstGeom>
        </p:spPr>
      </p:pic>
      <p:pic>
        <p:nvPicPr>
          <p:cNvPr id="28" name="図 2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090828" y="3450807"/>
            <a:ext cx="2945668" cy="1675462"/>
          </a:xfrm>
          <a:prstGeom prst="rect">
            <a:avLst/>
          </a:prstGeom>
        </p:spPr>
      </p:pic>
      <p:pic>
        <p:nvPicPr>
          <p:cNvPr id="13" name="図 1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987825" y="3428309"/>
            <a:ext cx="2592288" cy="1765415"/>
          </a:xfrm>
          <a:prstGeom prst="rect">
            <a:avLst/>
          </a:prstGeom>
        </p:spPr>
      </p:pic>
      <p:sp>
        <p:nvSpPr>
          <p:cNvPr id="31" name="正方形/長方形 30"/>
          <p:cNvSpPr/>
          <p:nvPr/>
        </p:nvSpPr>
        <p:spPr>
          <a:xfrm>
            <a:off x="2839362" y="1700808"/>
            <a:ext cx="2821675" cy="50405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821650" y="1718098"/>
            <a:ext cx="3286854" cy="50405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1705" y="5085184"/>
            <a:ext cx="2915732" cy="1723549"/>
          </a:xfrm>
          <a:prstGeom prst="rect">
            <a:avLst/>
          </a:prstGeom>
          <a:noFill/>
        </p:spPr>
        <p:txBody>
          <a:bodyPr wrap="square" rtlCol="0">
            <a:spAutoFit/>
          </a:bodyPr>
          <a:lstStyle/>
          <a:p>
            <a:r>
              <a:rPr lang="en-US" altLang="ja-JP" dirty="0" smtClean="0"/>
              <a:t>Space group</a:t>
            </a:r>
            <a:r>
              <a:rPr kumimoji="1" lang="en-US" altLang="ja-JP" dirty="0" smtClean="0"/>
              <a:t>: </a:t>
            </a:r>
            <a:r>
              <a:rPr kumimoji="1" lang="en-US" altLang="ja-JP" i="1" dirty="0" smtClean="0"/>
              <a:t>Cc</a:t>
            </a:r>
          </a:p>
          <a:p>
            <a:r>
              <a:rPr lang="en-US" altLang="ja-JP" dirty="0" smtClean="0"/>
              <a:t>Magnetic behavior:</a:t>
            </a:r>
          </a:p>
          <a:p>
            <a:r>
              <a:rPr kumimoji="1" lang="en-US" altLang="ja-JP" dirty="0" smtClean="0">
                <a:solidFill>
                  <a:srgbClr val="FF0000"/>
                </a:solidFill>
              </a:rPr>
              <a:t>Ferromagnetic</a:t>
            </a:r>
          </a:p>
          <a:p>
            <a:r>
              <a:rPr kumimoji="1" lang="en-US" altLang="ja-JP" dirty="0" smtClean="0"/>
              <a:t>Dielectric response:</a:t>
            </a:r>
          </a:p>
          <a:p>
            <a:r>
              <a:rPr lang="en-US" altLang="ja-JP" dirty="0" smtClean="0"/>
              <a:t>Not observed</a:t>
            </a:r>
          </a:p>
          <a:p>
            <a:r>
              <a:rPr kumimoji="1" lang="en-US" altLang="ja-JP" sz="1600" dirty="0" smtClean="0"/>
              <a:t>(</a:t>
            </a:r>
            <a:r>
              <a:rPr kumimoji="1" lang="en-US" altLang="ja-JP" sz="1600" i="1" dirty="0" smtClean="0"/>
              <a:t>Chem</a:t>
            </a:r>
            <a:r>
              <a:rPr kumimoji="1" lang="en-US" altLang="ja-JP" sz="1600" i="1" dirty="0"/>
              <a:t>. </a:t>
            </a:r>
            <a:r>
              <a:rPr kumimoji="1" lang="en-US" altLang="ja-JP" sz="1600" i="1" dirty="0" err="1"/>
              <a:t>Lett</a:t>
            </a:r>
            <a:r>
              <a:rPr kumimoji="1" lang="en-US" altLang="ja-JP" sz="1600" i="1" dirty="0"/>
              <a:t>. </a:t>
            </a:r>
            <a:r>
              <a:rPr kumimoji="1" lang="en-US" altLang="ja-JP" sz="1600" b="1" dirty="0"/>
              <a:t>2013</a:t>
            </a:r>
            <a:r>
              <a:rPr kumimoji="1" lang="en-US" altLang="ja-JP" sz="1600" dirty="0"/>
              <a:t>, </a:t>
            </a:r>
            <a:r>
              <a:rPr kumimoji="1" lang="en-US" altLang="ja-JP" sz="1600" i="1" dirty="0" smtClean="0"/>
              <a:t>42</a:t>
            </a:r>
            <a:r>
              <a:rPr kumimoji="1" lang="en-US" altLang="ja-JP" sz="1600" dirty="0" smtClean="0"/>
              <a:t>, 137)</a:t>
            </a:r>
            <a:endParaRPr kumimoji="1" lang="ja-JP" altLang="en-US" sz="1600" dirty="0"/>
          </a:p>
        </p:txBody>
      </p:sp>
      <p:sp>
        <p:nvSpPr>
          <p:cNvPr id="34" name="テキスト ボックス 33"/>
          <p:cNvSpPr txBox="1"/>
          <p:nvPr/>
        </p:nvSpPr>
        <p:spPr>
          <a:xfrm>
            <a:off x="3081453" y="5157192"/>
            <a:ext cx="2354644" cy="1477328"/>
          </a:xfrm>
          <a:prstGeom prst="rect">
            <a:avLst/>
          </a:prstGeom>
          <a:noFill/>
        </p:spPr>
        <p:txBody>
          <a:bodyPr wrap="square" rtlCol="0">
            <a:spAutoFit/>
          </a:bodyPr>
          <a:lstStyle/>
          <a:p>
            <a:r>
              <a:rPr lang="en-US" altLang="ja-JP" dirty="0" smtClean="0"/>
              <a:t>Space group</a:t>
            </a:r>
            <a:r>
              <a:rPr kumimoji="1" lang="en-US" altLang="ja-JP" dirty="0" smtClean="0"/>
              <a:t>: </a:t>
            </a:r>
            <a:r>
              <a:rPr kumimoji="1" lang="en-US" altLang="ja-JP" i="1" dirty="0" smtClean="0"/>
              <a:t>P</a:t>
            </a:r>
            <a:r>
              <a:rPr kumimoji="1" lang="en-US" altLang="ja-JP" dirty="0" smtClean="0"/>
              <a:t>2</a:t>
            </a:r>
            <a:r>
              <a:rPr kumimoji="1" lang="en-US" altLang="ja-JP" baseline="-25000" dirty="0" smtClean="0"/>
              <a:t>1</a:t>
            </a:r>
          </a:p>
          <a:p>
            <a:r>
              <a:rPr lang="en-US" altLang="ja-JP" dirty="0" smtClean="0"/>
              <a:t>Magnetic behavior:</a:t>
            </a:r>
            <a:endParaRPr lang="en-US" altLang="ja-JP" dirty="0" smtClean="0">
              <a:solidFill>
                <a:srgbClr val="FF0000"/>
              </a:solidFill>
            </a:endParaRPr>
          </a:p>
          <a:p>
            <a:r>
              <a:rPr kumimoji="1" lang="en-US" altLang="ja-JP" dirty="0" smtClean="0">
                <a:solidFill>
                  <a:srgbClr val="FF0000"/>
                </a:solidFill>
              </a:rPr>
              <a:t>Ferromagnetic</a:t>
            </a:r>
          </a:p>
          <a:p>
            <a:r>
              <a:rPr kumimoji="1" lang="en-US" altLang="ja-JP" dirty="0" smtClean="0"/>
              <a:t>Dielectric response:</a:t>
            </a:r>
          </a:p>
          <a:p>
            <a:r>
              <a:rPr lang="en-US" altLang="ja-JP" dirty="0">
                <a:solidFill>
                  <a:srgbClr val="FF0000"/>
                </a:solidFill>
              </a:rPr>
              <a:t>O</a:t>
            </a:r>
            <a:r>
              <a:rPr lang="en-US" altLang="ja-JP" dirty="0" smtClean="0">
                <a:solidFill>
                  <a:srgbClr val="FF0000"/>
                </a:solidFill>
              </a:rPr>
              <a:t>bserved</a:t>
            </a:r>
            <a:endParaRPr kumimoji="1" lang="ja-JP" altLang="en-US" dirty="0">
              <a:solidFill>
                <a:srgbClr val="FF0000"/>
              </a:solidFill>
            </a:endParaRPr>
          </a:p>
        </p:txBody>
      </p:sp>
      <p:sp>
        <p:nvSpPr>
          <p:cNvPr id="35" name="テキスト ボックス 34"/>
          <p:cNvSpPr txBox="1"/>
          <p:nvPr/>
        </p:nvSpPr>
        <p:spPr>
          <a:xfrm>
            <a:off x="6228184" y="5120024"/>
            <a:ext cx="2614441" cy="1477328"/>
          </a:xfrm>
          <a:prstGeom prst="rect">
            <a:avLst/>
          </a:prstGeom>
          <a:noFill/>
        </p:spPr>
        <p:txBody>
          <a:bodyPr wrap="square" rtlCol="0">
            <a:spAutoFit/>
          </a:bodyPr>
          <a:lstStyle/>
          <a:p>
            <a:r>
              <a:rPr lang="en-US" altLang="ja-JP" dirty="0" smtClean="0"/>
              <a:t>Space group</a:t>
            </a:r>
            <a:r>
              <a:rPr kumimoji="1" lang="en-US" altLang="ja-JP" dirty="0" smtClean="0"/>
              <a:t>: </a:t>
            </a:r>
            <a:r>
              <a:rPr lang="en-US" altLang="ja-JP" i="1" dirty="0" smtClean="0"/>
              <a:t>P</a:t>
            </a:r>
            <a:r>
              <a:rPr lang="en-US" altLang="ja-JP" dirty="0" smtClean="0"/>
              <a:t>2</a:t>
            </a:r>
            <a:r>
              <a:rPr lang="en-US" altLang="ja-JP" baseline="-25000" dirty="0" smtClean="0"/>
              <a:t>1</a:t>
            </a:r>
            <a:r>
              <a:rPr lang="en-US" altLang="ja-JP" dirty="0" smtClean="0"/>
              <a:t>2</a:t>
            </a:r>
            <a:r>
              <a:rPr lang="en-US" altLang="ja-JP" baseline="-25000" dirty="0" smtClean="0"/>
              <a:t>1</a:t>
            </a:r>
            <a:r>
              <a:rPr lang="en-US" altLang="ja-JP" dirty="0" smtClean="0"/>
              <a:t>2</a:t>
            </a:r>
            <a:r>
              <a:rPr lang="en-US" altLang="ja-JP" baseline="-25000" dirty="0" smtClean="0"/>
              <a:t>1</a:t>
            </a:r>
            <a:endParaRPr kumimoji="1" lang="en-US" altLang="ja-JP" baseline="-25000" dirty="0" smtClean="0"/>
          </a:p>
          <a:p>
            <a:r>
              <a:rPr lang="en-US" altLang="ja-JP" dirty="0" smtClean="0"/>
              <a:t>Magnetic behavior:</a:t>
            </a:r>
          </a:p>
          <a:p>
            <a:r>
              <a:rPr kumimoji="1" lang="en-US" altLang="ja-JP" dirty="0" smtClean="0">
                <a:solidFill>
                  <a:srgbClr val="FF0000"/>
                </a:solidFill>
              </a:rPr>
              <a:t>Ferromagnetic</a:t>
            </a:r>
          </a:p>
          <a:p>
            <a:r>
              <a:rPr kumimoji="1" lang="en-US" altLang="ja-JP" dirty="0" smtClean="0"/>
              <a:t>Dielectric response:</a:t>
            </a:r>
          </a:p>
          <a:p>
            <a:r>
              <a:rPr lang="en-US" altLang="ja-JP" dirty="0" smtClean="0"/>
              <a:t>Not observed</a:t>
            </a:r>
            <a:endParaRPr kumimoji="1" lang="ja-JP" altLang="en-US" dirty="0"/>
          </a:p>
        </p:txBody>
      </p:sp>
      <p:sp>
        <p:nvSpPr>
          <p:cNvPr id="16" name="正方形/長方形 15"/>
          <p:cNvSpPr/>
          <p:nvPr/>
        </p:nvSpPr>
        <p:spPr>
          <a:xfrm>
            <a:off x="755576" y="1515001"/>
            <a:ext cx="1152128" cy="36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anose="020B0604020202020204" pitchFamily="34" charset="0"/>
                <a:cs typeface="Arial" panose="020B0604020202020204" pitchFamily="34" charset="0"/>
              </a:rPr>
              <a:t>Crystal </a:t>
            </a:r>
            <a:r>
              <a:rPr kumimoji="1" lang="en-US" altLang="ja-JP" b="1" dirty="0" smtClean="0">
                <a:latin typeface="Arial" panose="020B0604020202020204" pitchFamily="34" charset="0"/>
                <a:cs typeface="Arial" panose="020B0604020202020204" pitchFamily="34" charset="0"/>
              </a:rPr>
              <a:t>1</a:t>
            </a:r>
            <a:endParaRPr kumimoji="1" lang="ja-JP" altLang="en-US" b="1" dirty="0">
              <a:latin typeface="Arial" panose="020B0604020202020204" pitchFamily="34" charset="0"/>
              <a:cs typeface="Arial" panose="020B0604020202020204" pitchFamily="34" charset="0"/>
            </a:endParaRPr>
          </a:p>
        </p:txBody>
      </p:sp>
      <p:sp>
        <p:nvSpPr>
          <p:cNvPr id="39" name="正方形/長方形 38"/>
          <p:cNvSpPr/>
          <p:nvPr/>
        </p:nvSpPr>
        <p:spPr>
          <a:xfrm>
            <a:off x="6948264" y="1556792"/>
            <a:ext cx="1152128" cy="36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anose="020B0604020202020204" pitchFamily="34" charset="0"/>
                <a:cs typeface="Arial" panose="020B0604020202020204" pitchFamily="34" charset="0"/>
              </a:rPr>
              <a:t>Crystal </a:t>
            </a:r>
            <a:r>
              <a:rPr lang="en-US" altLang="ja-JP" b="1" dirty="0">
                <a:latin typeface="Arial" panose="020B0604020202020204" pitchFamily="34" charset="0"/>
                <a:cs typeface="Arial" panose="020B0604020202020204" pitchFamily="34" charset="0"/>
              </a:rPr>
              <a:t>3</a:t>
            </a:r>
            <a:endParaRPr kumimoji="1" lang="ja-JP" altLang="en-US" b="1" dirty="0">
              <a:latin typeface="Arial" panose="020B0604020202020204" pitchFamily="34" charset="0"/>
              <a:cs typeface="Arial" panose="020B0604020202020204" pitchFamily="34" charset="0"/>
            </a:endParaRPr>
          </a:p>
        </p:txBody>
      </p:sp>
      <p:sp>
        <p:nvSpPr>
          <p:cNvPr id="43" name="正方形/長方形 42"/>
          <p:cNvSpPr/>
          <p:nvPr/>
        </p:nvSpPr>
        <p:spPr>
          <a:xfrm>
            <a:off x="3661410" y="1502762"/>
            <a:ext cx="1152128" cy="36151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Arial" panose="020B0604020202020204" pitchFamily="34" charset="0"/>
                <a:cs typeface="Arial" panose="020B0604020202020204" pitchFamily="34" charset="0"/>
              </a:rPr>
              <a:t>Crystal </a:t>
            </a:r>
            <a:r>
              <a:rPr lang="en-US" altLang="ja-JP" b="1" dirty="0">
                <a:latin typeface="Arial" panose="020B0604020202020204" pitchFamily="34" charset="0"/>
                <a:cs typeface="Arial" panose="020B0604020202020204" pitchFamily="34" charset="0"/>
              </a:rPr>
              <a:t>2</a:t>
            </a:r>
            <a:endParaRPr kumimoji="1" lang="ja-JP" altLang="en-US"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14156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14513" y="1700808"/>
            <a:ext cx="8577968" cy="327636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45720" indent="0" algn="ctr">
              <a:buNone/>
            </a:pPr>
            <a:r>
              <a:rPr lang="en-US" altLang="ja-JP" sz="2800" dirty="0" smtClean="0">
                <a:solidFill>
                  <a:schemeClr val="tx1"/>
                </a:solidFill>
                <a:latin typeface="Arial Unicode MS" pitchFamily="50" charset="-128"/>
                <a:ea typeface="Arial Unicode MS" pitchFamily="50" charset="-128"/>
                <a:cs typeface="Arial Unicode MS" pitchFamily="50" charset="-128"/>
              </a:rPr>
              <a:t>Chapter 2</a:t>
            </a:r>
          </a:p>
          <a:p>
            <a:pPr marL="45720" lvl="0" indent="0" algn="l">
              <a:spcBef>
                <a:spcPct val="20000"/>
              </a:spcBef>
              <a:spcAft>
                <a:spcPts val="300"/>
              </a:spcAft>
              <a:buClr>
                <a:srgbClr val="F14124">
                  <a:lumMod val="75000"/>
                </a:srgbClr>
              </a:buClr>
              <a:buSzPct val="130000"/>
              <a:buNone/>
            </a:pPr>
            <a:r>
              <a:rPr lang="en-US" altLang="ja-JP" sz="2000" b="0" dirty="0">
                <a:solidFill>
                  <a:prstClr val="black"/>
                </a:solidFill>
                <a:effectLst/>
                <a:latin typeface="Arial Unicode MS" pitchFamily="50" charset="-128"/>
                <a:ea typeface="Arial Unicode MS" pitchFamily="50" charset="-128"/>
                <a:cs typeface="Arial Unicode MS" pitchFamily="50" charset="-128"/>
              </a:rPr>
              <a:t> </a:t>
            </a:r>
            <a:r>
              <a:rPr lang="en-US" altLang="ja-JP" sz="2000" b="0" dirty="0" smtClean="0">
                <a:solidFill>
                  <a:prstClr val="black"/>
                </a:solidFill>
                <a:effectLst/>
                <a:latin typeface="Arial Unicode MS" pitchFamily="50" charset="-128"/>
                <a:ea typeface="Arial Unicode MS" pitchFamily="50" charset="-128"/>
                <a:cs typeface="Arial Unicode MS" pitchFamily="50" charset="-128"/>
              </a:rPr>
              <a:t>  </a:t>
            </a:r>
            <a:r>
              <a:rPr lang="en-US" altLang="ja-JP" sz="2000" dirty="0" smtClean="0">
                <a:solidFill>
                  <a:prstClr val="black"/>
                </a:solidFill>
                <a:effectLst/>
                <a:latin typeface="Arial Unicode MS" pitchFamily="50" charset="-128"/>
                <a:ea typeface="Arial Unicode MS" pitchFamily="50" charset="-128"/>
                <a:cs typeface="Arial Unicode MS" pitchFamily="50" charset="-128"/>
              </a:rPr>
              <a:t>2-1</a:t>
            </a:r>
            <a:r>
              <a:rPr lang="en-US" altLang="ja-JP" sz="2000" dirty="0">
                <a:solidFill>
                  <a:prstClr val="black"/>
                </a:solidFill>
                <a:effectLst/>
                <a:latin typeface="Arial Unicode MS" pitchFamily="50" charset="-128"/>
                <a:ea typeface="Arial Unicode MS" pitchFamily="50" charset="-128"/>
                <a:cs typeface="Arial Unicode MS" pitchFamily="50" charset="-128"/>
              </a:rPr>
              <a:t>.</a:t>
            </a:r>
            <a:r>
              <a:rPr lang="en-US" altLang="ja-JP" sz="2000" b="0" dirty="0">
                <a:solidFill>
                  <a:prstClr val="black"/>
                </a:solidFill>
                <a:effectLst/>
                <a:latin typeface="Arial Unicode MS" pitchFamily="50" charset="-128"/>
                <a:ea typeface="Arial Unicode MS" pitchFamily="50" charset="-128"/>
                <a:cs typeface="Arial Unicode MS" pitchFamily="50" charset="-128"/>
              </a:rPr>
              <a:t>  </a:t>
            </a:r>
            <a:r>
              <a:rPr lang="en-US" altLang="ja-JP" sz="2000" b="0" dirty="0" smtClean="0">
                <a:solidFill>
                  <a:prstClr val="black"/>
                </a:solidFill>
                <a:effectLst/>
                <a:latin typeface="Arial Unicode MS" pitchFamily="50" charset="-128"/>
                <a:ea typeface="Arial Unicode MS" pitchFamily="50" charset="-128"/>
                <a:cs typeface="Arial Unicode MS" pitchFamily="50" charset="-128"/>
              </a:rPr>
              <a:t>Synthesis </a:t>
            </a:r>
            <a:r>
              <a:rPr lang="en-US" altLang="ja-JP" sz="2000" b="0" dirty="0">
                <a:solidFill>
                  <a:prstClr val="black"/>
                </a:solidFill>
                <a:effectLst/>
                <a:latin typeface="Arial Unicode MS" pitchFamily="50" charset="-128"/>
                <a:ea typeface="Arial Unicode MS" pitchFamily="50" charset="-128"/>
                <a:cs typeface="Arial Unicode MS" pitchFamily="50" charset="-128"/>
              </a:rPr>
              <a:t>of (</a:t>
            </a:r>
            <a:r>
              <a:rPr lang="en-US" altLang="ja-JP" sz="2000" b="0" dirty="0" err="1">
                <a:solidFill>
                  <a:prstClr val="black"/>
                </a:solidFill>
                <a:effectLst/>
                <a:latin typeface="Arial Unicode MS" pitchFamily="50" charset="-128"/>
                <a:ea typeface="Arial Unicode MS" pitchFamily="50" charset="-128"/>
                <a:cs typeface="Arial Unicode MS" pitchFamily="50" charset="-128"/>
              </a:rPr>
              <a:t>anilinium</a:t>
            </a:r>
            <a:r>
              <a:rPr lang="en-US" altLang="ja-JP" sz="2000" b="0" dirty="0">
                <a:solidFill>
                  <a:prstClr val="black"/>
                </a:solidFill>
                <a:effectLst/>
                <a:latin typeface="Arial Unicode MS" pitchFamily="50" charset="-128"/>
                <a:ea typeface="Arial Unicode MS" pitchFamily="50" charset="-128"/>
                <a:cs typeface="Arial Unicode MS" pitchFamily="50" charset="-128"/>
              </a:rPr>
              <a:t>)(</a:t>
            </a:r>
            <a:r>
              <a:rPr lang="en-US" altLang="ja-JP" sz="2000" b="0" dirty="0" err="1">
                <a:solidFill>
                  <a:prstClr val="black"/>
                </a:solidFill>
                <a:effectLst/>
                <a:latin typeface="Arial Unicode MS" pitchFamily="50" charset="-128"/>
                <a:ea typeface="Arial Unicode MS" pitchFamily="50" charset="-128"/>
                <a:cs typeface="Arial Unicode MS" pitchFamily="50" charset="-128"/>
              </a:rPr>
              <a:t>benzo</a:t>
            </a:r>
            <a:r>
              <a:rPr lang="en-US" altLang="ja-JP" sz="2000" b="0" dirty="0">
                <a:solidFill>
                  <a:prstClr val="black"/>
                </a:solidFill>
                <a:effectLst/>
                <a:latin typeface="Arial Unicode MS" pitchFamily="50" charset="-128"/>
                <a:ea typeface="Arial Unicode MS" pitchFamily="50" charset="-128"/>
                <a:cs typeface="Arial Unicode MS" pitchFamily="50" charset="-128"/>
              </a:rPr>
              <a:t>[18]crown-6</a:t>
            </a:r>
            <a:r>
              <a:rPr lang="en-US" altLang="ja-JP" sz="2000" b="0" dirty="0" smtClean="0">
                <a:solidFill>
                  <a:prstClr val="black"/>
                </a:solidFill>
                <a:effectLst/>
                <a:latin typeface="Arial Unicode MS" pitchFamily="50" charset="-128"/>
                <a:ea typeface="Arial Unicode MS" pitchFamily="50" charset="-128"/>
                <a:cs typeface="Arial Unicode MS" pitchFamily="50" charset="-128"/>
              </a:rPr>
              <a:t>)[</a:t>
            </a:r>
            <a:r>
              <a:rPr lang="en-US" altLang="ja-JP" sz="2000" b="0" dirty="0" err="1">
                <a:solidFill>
                  <a:prstClr val="black"/>
                </a:solidFill>
                <a:effectLst/>
                <a:latin typeface="Arial Unicode MS" pitchFamily="50" charset="-128"/>
                <a:ea typeface="Arial Unicode MS" pitchFamily="50" charset="-128"/>
                <a:cs typeface="Arial Unicode MS" pitchFamily="50" charset="-128"/>
              </a:rPr>
              <a:t>Mn</a:t>
            </a:r>
            <a:r>
              <a:rPr lang="en-US" altLang="ja-JP" sz="2000" b="0" baseline="30000" dirty="0" err="1">
                <a:solidFill>
                  <a:prstClr val="black"/>
                </a:solidFill>
                <a:effectLst/>
                <a:latin typeface="Arial Unicode MS" pitchFamily="50" charset="-128"/>
                <a:ea typeface="Arial Unicode MS" pitchFamily="50" charset="-128"/>
                <a:cs typeface="Arial Unicode MS" pitchFamily="50" charset="-128"/>
              </a:rPr>
              <a:t>II</a:t>
            </a:r>
            <a:r>
              <a:rPr lang="en-US" altLang="ja-JP" sz="2000" b="0" dirty="0" err="1">
                <a:solidFill>
                  <a:prstClr val="black"/>
                </a:solidFill>
                <a:effectLst/>
                <a:latin typeface="Arial Unicode MS" pitchFamily="50" charset="-128"/>
                <a:ea typeface="Arial Unicode MS" pitchFamily="50" charset="-128"/>
                <a:cs typeface="Arial Unicode MS" pitchFamily="50" charset="-128"/>
              </a:rPr>
              <a:t>Cr</a:t>
            </a:r>
            <a:r>
              <a:rPr lang="en-US" altLang="ja-JP" sz="2000" b="0" baseline="30000" dirty="0" err="1">
                <a:solidFill>
                  <a:prstClr val="black"/>
                </a:solidFill>
                <a:effectLst/>
                <a:latin typeface="Arial Unicode MS" pitchFamily="50" charset="-128"/>
                <a:ea typeface="Arial Unicode MS" pitchFamily="50" charset="-128"/>
                <a:cs typeface="Arial Unicode MS" pitchFamily="50" charset="-128"/>
              </a:rPr>
              <a:t>III</a:t>
            </a:r>
            <a:r>
              <a:rPr lang="en-US" altLang="ja-JP" sz="2000" b="0" dirty="0">
                <a:solidFill>
                  <a:prstClr val="black"/>
                </a:solidFill>
                <a:effectLst/>
                <a:latin typeface="Arial Unicode MS" pitchFamily="50" charset="-128"/>
                <a:ea typeface="Arial Unicode MS" pitchFamily="50" charset="-128"/>
                <a:cs typeface="Arial Unicode MS" pitchFamily="50" charset="-128"/>
              </a:rPr>
              <a:t>(oxalate)</a:t>
            </a:r>
            <a:r>
              <a:rPr lang="en-US" altLang="ja-JP" sz="2000" b="0" baseline="-25000" dirty="0">
                <a:solidFill>
                  <a:prstClr val="black"/>
                </a:solidFill>
                <a:effectLst/>
                <a:latin typeface="Arial Unicode MS" pitchFamily="50" charset="-128"/>
                <a:ea typeface="Arial Unicode MS" pitchFamily="50" charset="-128"/>
                <a:cs typeface="Arial Unicode MS" pitchFamily="50" charset="-128"/>
              </a:rPr>
              <a:t>3</a:t>
            </a:r>
            <a:r>
              <a:rPr lang="en-US" altLang="ja-JP" sz="2000" b="0" dirty="0">
                <a:solidFill>
                  <a:prstClr val="black"/>
                </a:solidFill>
                <a:effectLst/>
                <a:latin typeface="Arial Unicode MS" pitchFamily="50" charset="-128"/>
                <a:ea typeface="Arial Unicode MS" pitchFamily="50" charset="-128"/>
                <a:cs typeface="Arial Unicode MS" pitchFamily="50" charset="-128"/>
              </a:rPr>
              <a:t>]</a:t>
            </a:r>
            <a:r>
              <a:rPr lang="en-US" altLang="ja-JP" sz="2000" b="0" baseline="30000" dirty="0">
                <a:solidFill>
                  <a:prstClr val="black"/>
                </a:solidFill>
                <a:effectLst/>
                <a:latin typeface="Arial Unicode MS" pitchFamily="50" charset="-128"/>
                <a:ea typeface="Arial Unicode MS" pitchFamily="50" charset="-128"/>
                <a:cs typeface="Arial Unicode MS" pitchFamily="50" charset="-128"/>
              </a:rPr>
              <a:t>-  </a:t>
            </a:r>
            <a:r>
              <a:rPr lang="en-US" altLang="ja-JP" sz="2000" b="0" dirty="0" smtClean="0">
                <a:solidFill>
                  <a:prstClr val="black"/>
                </a:solidFill>
                <a:effectLst/>
                <a:latin typeface="Arial Unicode MS" pitchFamily="50" charset="-128"/>
                <a:ea typeface="Arial Unicode MS" pitchFamily="50" charset="-128"/>
                <a:cs typeface="Arial Unicode MS" pitchFamily="50" charset="-128"/>
              </a:rPr>
              <a:t>(</a:t>
            </a:r>
            <a:r>
              <a:rPr lang="en-US" altLang="ja-JP" sz="2000" dirty="0">
                <a:solidFill>
                  <a:prstClr val="black"/>
                </a:solidFill>
                <a:effectLst/>
                <a:latin typeface="Arial Unicode MS" pitchFamily="50" charset="-128"/>
                <a:ea typeface="Arial Unicode MS" pitchFamily="50" charset="-128"/>
                <a:cs typeface="Arial Unicode MS" pitchFamily="50" charset="-128"/>
              </a:rPr>
              <a:t>2</a:t>
            </a:r>
            <a:r>
              <a:rPr lang="en-US" altLang="ja-JP" sz="2000" b="0" dirty="0" smtClean="0">
                <a:solidFill>
                  <a:prstClr val="black"/>
                </a:solidFill>
                <a:effectLst/>
                <a:latin typeface="Arial Unicode MS" pitchFamily="50" charset="-128"/>
                <a:ea typeface="Arial Unicode MS" pitchFamily="50" charset="-128"/>
                <a:cs typeface="Arial Unicode MS" pitchFamily="50" charset="-128"/>
              </a:rPr>
              <a:t>)</a:t>
            </a:r>
            <a:endParaRPr lang="en-US" altLang="ja-JP" sz="2000" b="0" dirty="0">
              <a:solidFill>
                <a:prstClr val="black"/>
              </a:solidFill>
              <a:effectLst/>
              <a:latin typeface="Arial Unicode MS" pitchFamily="50" charset="-128"/>
              <a:ea typeface="Arial Unicode MS" pitchFamily="50" charset="-128"/>
              <a:cs typeface="Arial Unicode MS" pitchFamily="50" charset="-128"/>
            </a:endParaRPr>
          </a:p>
          <a:p>
            <a:pPr marL="45720" lvl="0" indent="0" algn="l">
              <a:spcBef>
                <a:spcPct val="20000"/>
              </a:spcBef>
              <a:spcAft>
                <a:spcPts val="300"/>
              </a:spcAft>
              <a:buClr>
                <a:srgbClr val="F14124">
                  <a:lumMod val="75000"/>
                </a:srgbClr>
              </a:buClr>
              <a:buSzPct val="130000"/>
              <a:buNone/>
            </a:pPr>
            <a:r>
              <a:rPr lang="en-US" altLang="ja-JP" sz="2000" b="0" dirty="0">
                <a:solidFill>
                  <a:prstClr val="black"/>
                </a:solidFill>
                <a:effectLst/>
                <a:latin typeface="Arial Unicode MS" pitchFamily="50" charset="-128"/>
                <a:ea typeface="Arial Unicode MS" pitchFamily="50" charset="-128"/>
                <a:cs typeface="Arial Unicode MS" pitchFamily="50" charset="-128"/>
              </a:rPr>
              <a:t>   </a:t>
            </a:r>
            <a:r>
              <a:rPr lang="en-US" altLang="ja-JP" sz="2000" dirty="0">
                <a:solidFill>
                  <a:prstClr val="black"/>
                </a:solidFill>
                <a:effectLst/>
                <a:latin typeface="Arial Unicode MS" pitchFamily="50" charset="-128"/>
                <a:ea typeface="Arial Unicode MS" pitchFamily="50" charset="-128"/>
                <a:cs typeface="Arial Unicode MS" pitchFamily="50" charset="-128"/>
              </a:rPr>
              <a:t>2-2.  </a:t>
            </a:r>
            <a:r>
              <a:rPr lang="en-US" altLang="ja-JP" sz="2000" b="0" dirty="0">
                <a:solidFill>
                  <a:prstClr val="black"/>
                </a:solidFill>
                <a:effectLst/>
                <a:latin typeface="Arial Unicode MS" pitchFamily="50" charset="-128"/>
                <a:ea typeface="Arial Unicode MS" pitchFamily="50" charset="-128"/>
                <a:cs typeface="Arial Unicode MS" pitchFamily="50" charset="-128"/>
              </a:rPr>
              <a:t>Crystal structure of </a:t>
            </a:r>
            <a:r>
              <a:rPr lang="en-US" altLang="ja-JP" sz="2000" dirty="0">
                <a:solidFill>
                  <a:prstClr val="black"/>
                </a:solidFill>
                <a:effectLst/>
                <a:latin typeface="Arial Unicode MS" pitchFamily="50" charset="-128"/>
                <a:ea typeface="Arial Unicode MS" pitchFamily="50" charset="-128"/>
                <a:cs typeface="Arial Unicode MS" pitchFamily="50" charset="-128"/>
              </a:rPr>
              <a:t>2</a:t>
            </a:r>
          </a:p>
          <a:p>
            <a:pPr marL="45720" lvl="0" indent="0" algn="l">
              <a:spcBef>
                <a:spcPct val="20000"/>
              </a:spcBef>
              <a:spcAft>
                <a:spcPts val="300"/>
              </a:spcAft>
              <a:buClr>
                <a:srgbClr val="F14124">
                  <a:lumMod val="75000"/>
                </a:srgbClr>
              </a:buClr>
              <a:buSzPct val="130000"/>
              <a:buNone/>
            </a:pPr>
            <a:r>
              <a:rPr lang="en-US" altLang="ja-JP" sz="2000" b="0" dirty="0">
                <a:solidFill>
                  <a:prstClr val="black"/>
                </a:solidFill>
                <a:effectLst/>
                <a:latin typeface="Arial Unicode MS" pitchFamily="50" charset="-128"/>
                <a:ea typeface="Arial Unicode MS" pitchFamily="50" charset="-128"/>
                <a:cs typeface="Arial Unicode MS" pitchFamily="50" charset="-128"/>
              </a:rPr>
              <a:t>   </a:t>
            </a:r>
            <a:r>
              <a:rPr lang="en-US" altLang="ja-JP" sz="2000" dirty="0">
                <a:solidFill>
                  <a:prstClr val="black"/>
                </a:solidFill>
                <a:effectLst/>
                <a:latin typeface="Arial Unicode MS" pitchFamily="50" charset="-128"/>
                <a:ea typeface="Arial Unicode MS" pitchFamily="50" charset="-128"/>
                <a:cs typeface="Arial Unicode MS" pitchFamily="50" charset="-128"/>
              </a:rPr>
              <a:t>2-3.</a:t>
            </a:r>
            <a:r>
              <a:rPr lang="en-US" altLang="ja-JP" sz="2000" b="0" dirty="0">
                <a:solidFill>
                  <a:prstClr val="black"/>
                </a:solidFill>
                <a:effectLst/>
                <a:latin typeface="Arial Unicode MS" pitchFamily="50" charset="-128"/>
                <a:ea typeface="Arial Unicode MS" pitchFamily="50" charset="-128"/>
                <a:cs typeface="Arial Unicode MS" pitchFamily="50" charset="-128"/>
              </a:rPr>
              <a:t>  Magnetic susceptibility of </a:t>
            </a:r>
            <a:r>
              <a:rPr lang="en-US" altLang="ja-JP" sz="2000" dirty="0">
                <a:solidFill>
                  <a:prstClr val="black"/>
                </a:solidFill>
                <a:effectLst/>
                <a:latin typeface="Arial Unicode MS" pitchFamily="50" charset="-128"/>
                <a:ea typeface="Arial Unicode MS" pitchFamily="50" charset="-128"/>
                <a:cs typeface="Arial Unicode MS" pitchFamily="50" charset="-128"/>
              </a:rPr>
              <a:t>2</a:t>
            </a:r>
            <a:r>
              <a:rPr lang="en-US" altLang="ja-JP" sz="2000" dirty="0" smtClean="0">
                <a:solidFill>
                  <a:prstClr val="black"/>
                </a:solidFill>
                <a:effectLst/>
                <a:latin typeface="Arial Unicode MS" pitchFamily="50" charset="-128"/>
                <a:ea typeface="Arial Unicode MS" pitchFamily="50" charset="-128"/>
                <a:cs typeface="Arial Unicode MS" pitchFamily="50" charset="-128"/>
              </a:rPr>
              <a:t> </a:t>
            </a:r>
            <a:endParaRPr lang="en-US" altLang="ja-JP" sz="2000" dirty="0">
              <a:solidFill>
                <a:prstClr val="black"/>
              </a:solidFill>
              <a:effectLst/>
              <a:latin typeface="Arial Unicode MS" pitchFamily="50" charset="-128"/>
              <a:ea typeface="Arial Unicode MS" pitchFamily="50" charset="-128"/>
              <a:cs typeface="Arial Unicode MS" pitchFamily="50" charset="-128"/>
            </a:endParaRPr>
          </a:p>
          <a:p>
            <a:pPr marL="45720" lvl="0" indent="0" algn="l">
              <a:spcBef>
                <a:spcPct val="20000"/>
              </a:spcBef>
              <a:spcAft>
                <a:spcPts val="300"/>
              </a:spcAft>
              <a:buClr>
                <a:srgbClr val="F14124">
                  <a:lumMod val="75000"/>
                </a:srgbClr>
              </a:buClr>
              <a:buSzPct val="130000"/>
              <a:buNone/>
            </a:pPr>
            <a:r>
              <a:rPr lang="en-US" altLang="ja-JP" sz="2000" dirty="0">
                <a:solidFill>
                  <a:prstClr val="black"/>
                </a:solidFill>
                <a:effectLst/>
                <a:latin typeface="Arial Unicode MS" pitchFamily="50" charset="-128"/>
                <a:ea typeface="Arial Unicode MS" pitchFamily="50" charset="-128"/>
                <a:cs typeface="Arial Unicode MS" pitchFamily="50" charset="-128"/>
              </a:rPr>
              <a:t>   2-4</a:t>
            </a:r>
            <a:r>
              <a:rPr lang="en-US" altLang="ja-JP" sz="2000" b="0" dirty="0">
                <a:solidFill>
                  <a:prstClr val="black"/>
                </a:solidFill>
                <a:effectLst/>
                <a:latin typeface="Arial Unicode MS" pitchFamily="50" charset="-128"/>
                <a:ea typeface="Arial Unicode MS" pitchFamily="50" charset="-128"/>
                <a:cs typeface="Arial Unicode MS" pitchFamily="50" charset="-128"/>
              </a:rPr>
              <a:t>.  Solid state </a:t>
            </a:r>
            <a:r>
              <a:rPr lang="en-US" altLang="ja-JP" sz="2000" b="0" baseline="30000" dirty="0" smtClean="0">
                <a:solidFill>
                  <a:prstClr val="black"/>
                </a:solidFill>
                <a:effectLst/>
                <a:latin typeface="Arial Unicode MS" pitchFamily="50" charset="-128"/>
                <a:ea typeface="Arial Unicode MS" pitchFamily="50" charset="-128"/>
                <a:cs typeface="Arial Unicode MS" pitchFamily="50" charset="-128"/>
              </a:rPr>
              <a:t>2</a:t>
            </a:r>
            <a:r>
              <a:rPr lang="en-US" altLang="ja-JP" sz="2000" b="0" dirty="0" smtClean="0">
                <a:solidFill>
                  <a:prstClr val="black"/>
                </a:solidFill>
                <a:effectLst/>
                <a:latin typeface="Arial Unicode MS" pitchFamily="50" charset="-128"/>
                <a:ea typeface="Arial Unicode MS" pitchFamily="50" charset="-128"/>
                <a:cs typeface="Arial Unicode MS" pitchFamily="50" charset="-128"/>
              </a:rPr>
              <a:t>H-NMR </a:t>
            </a:r>
            <a:r>
              <a:rPr lang="en-US" altLang="ja-JP" sz="2000" b="0" dirty="0">
                <a:solidFill>
                  <a:prstClr val="black"/>
                </a:solidFill>
                <a:effectLst/>
                <a:latin typeface="Arial Unicode MS" pitchFamily="50" charset="-128"/>
                <a:ea typeface="Arial Unicode MS" pitchFamily="50" charset="-128"/>
                <a:cs typeface="Arial Unicode MS" pitchFamily="50" charset="-128"/>
              </a:rPr>
              <a:t>of </a:t>
            </a:r>
            <a:r>
              <a:rPr lang="en-US" altLang="ja-JP" sz="2000" dirty="0">
                <a:solidFill>
                  <a:prstClr val="black"/>
                </a:solidFill>
                <a:effectLst/>
                <a:latin typeface="Arial Unicode MS" pitchFamily="50" charset="-128"/>
                <a:ea typeface="Arial Unicode MS" pitchFamily="50" charset="-128"/>
                <a:cs typeface="Arial Unicode MS" pitchFamily="50" charset="-128"/>
              </a:rPr>
              <a:t>2</a:t>
            </a:r>
          </a:p>
          <a:p>
            <a:pPr marL="45720" lvl="0" indent="0" algn="l">
              <a:spcBef>
                <a:spcPct val="20000"/>
              </a:spcBef>
              <a:spcAft>
                <a:spcPts val="300"/>
              </a:spcAft>
              <a:buClr>
                <a:srgbClr val="F14124">
                  <a:lumMod val="75000"/>
                </a:srgbClr>
              </a:buClr>
              <a:buSzPct val="130000"/>
              <a:buNone/>
            </a:pPr>
            <a:r>
              <a:rPr lang="en-US" altLang="ja-JP" sz="2000" dirty="0">
                <a:solidFill>
                  <a:prstClr val="black"/>
                </a:solidFill>
                <a:effectLst/>
                <a:latin typeface="Arial Unicode MS" pitchFamily="50" charset="-128"/>
                <a:ea typeface="Arial Unicode MS" pitchFamily="50" charset="-128"/>
                <a:cs typeface="Arial Unicode MS" pitchFamily="50" charset="-128"/>
              </a:rPr>
              <a:t>   2-5.  </a:t>
            </a:r>
            <a:r>
              <a:rPr lang="en-US" altLang="ja-JP" sz="2000" b="0" dirty="0">
                <a:solidFill>
                  <a:prstClr val="black"/>
                </a:solidFill>
                <a:effectLst/>
                <a:latin typeface="Arial Unicode MS" pitchFamily="50" charset="-128"/>
                <a:ea typeface="Arial Unicode MS" pitchFamily="50" charset="-128"/>
                <a:cs typeface="Arial Unicode MS" pitchFamily="50" charset="-128"/>
              </a:rPr>
              <a:t>Potential energy calculation for molecular motions in </a:t>
            </a:r>
            <a:r>
              <a:rPr lang="en-US" altLang="ja-JP" sz="2000" dirty="0">
                <a:solidFill>
                  <a:prstClr val="black"/>
                </a:solidFill>
                <a:effectLst/>
                <a:latin typeface="Arial Unicode MS" pitchFamily="50" charset="-128"/>
                <a:ea typeface="Arial Unicode MS" pitchFamily="50" charset="-128"/>
                <a:cs typeface="Arial Unicode MS" pitchFamily="50" charset="-128"/>
              </a:rPr>
              <a:t>2</a:t>
            </a:r>
          </a:p>
          <a:p>
            <a:pPr marL="45720" lvl="0" indent="0" algn="l">
              <a:spcBef>
                <a:spcPct val="20000"/>
              </a:spcBef>
              <a:spcAft>
                <a:spcPts val="300"/>
              </a:spcAft>
              <a:buClr>
                <a:srgbClr val="F14124">
                  <a:lumMod val="75000"/>
                </a:srgbClr>
              </a:buClr>
              <a:buSzPct val="130000"/>
              <a:buNone/>
            </a:pPr>
            <a:r>
              <a:rPr lang="en-US" altLang="ja-JP" sz="2000" dirty="0">
                <a:solidFill>
                  <a:prstClr val="black"/>
                </a:solidFill>
                <a:effectLst/>
                <a:latin typeface="Arial Unicode MS" pitchFamily="50" charset="-128"/>
                <a:ea typeface="Arial Unicode MS" pitchFamily="50" charset="-128"/>
                <a:cs typeface="Arial Unicode MS" pitchFamily="50" charset="-128"/>
              </a:rPr>
              <a:t>   2-6.  </a:t>
            </a:r>
            <a:r>
              <a:rPr lang="en-US" altLang="ja-JP" sz="2000" b="0" dirty="0">
                <a:solidFill>
                  <a:prstClr val="black"/>
                </a:solidFill>
                <a:effectLst/>
                <a:latin typeface="Arial Unicode MS" pitchFamily="50" charset="-128"/>
                <a:ea typeface="Arial Unicode MS" pitchFamily="50" charset="-128"/>
                <a:cs typeface="Arial Unicode MS" pitchFamily="50" charset="-128"/>
              </a:rPr>
              <a:t>Dielectric property of </a:t>
            </a:r>
            <a:r>
              <a:rPr lang="en-US" altLang="ja-JP" sz="2000" dirty="0">
                <a:solidFill>
                  <a:prstClr val="black"/>
                </a:solidFill>
                <a:effectLst/>
                <a:latin typeface="Arial Unicode MS" pitchFamily="50" charset="-128"/>
                <a:ea typeface="Arial Unicode MS" pitchFamily="50" charset="-128"/>
                <a:cs typeface="Arial Unicode MS" pitchFamily="50" charset="-128"/>
              </a:rPr>
              <a:t>2</a:t>
            </a:r>
            <a:endParaRPr lang="en-US" altLang="ja-JP" sz="2800" dirty="0" smtClean="0">
              <a:latin typeface="Arial Unicode MS" pitchFamily="50" charset="-128"/>
              <a:ea typeface="Arial Unicode MS" pitchFamily="50" charset="-128"/>
              <a:cs typeface="Arial Unicode MS" pitchFamily="50" charset="-128"/>
            </a:endParaRPr>
          </a:p>
          <a:p>
            <a:pPr marL="45720" indent="0" algn="ctr">
              <a:buFont typeface="Georgia" pitchFamily="18" charset="0"/>
              <a:buNone/>
            </a:pPr>
            <a:r>
              <a:rPr lang="en-US" altLang="ja-JP" sz="2800" b="0" dirty="0" smtClean="0">
                <a:latin typeface="Arial Unicode MS" pitchFamily="50" charset="-128"/>
                <a:ea typeface="Arial Unicode MS" pitchFamily="50" charset="-128"/>
                <a:cs typeface="Arial Unicode MS" pitchFamily="50" charset="-128"/>
              </a:rPr>
              <a:t/>
            </a:r>
            <a:br>
              <a:rPr lang="en-US" altLang="ja-JP" sz="2800" b="0" dirty="0" smtClean="0">
                <a:latin typeface="Arial Unicode MS" pitchFamily="50" charset="-128"/>
                <a:ea typeface="Arial Unicode MS" pitchFamily="50" charset="-128"/>
                <a:cs typeface="Arial Unicode MS" pitchFamily="50" charset="-128"/>
              </a:rPr>
            </a:br>
            <a:endParaRPr lang="ja-JP" altLang="en-US" sz="2800" b="0" dirty="0"/>
          </a:p>
        </p:txBody>
      </p:sp>
    </p:spTree>
    <p:extLst>
      <p:ext uri="{BB962C8B-B14F-4D97-AF65-F5344CB8AC3E}">
        <p14:creationId xmlns="" xmlns:p14="http://schemas.microsoft.com/office/powerpoint/2010/main" val="2246596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8665</TotalTime>
  <Words>3640</Words>
  <Application>Microsoft Office PowerPoint</Application>
  <PresentationFormat>On-screen Show (4:3)</PresentationFormat>
  <Paragraphs>296</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スリップストリーム</vt:lpstr>
      <vt:lpstr>CS ChemDraw Drawing</vt:lpstr>
      <vt:lpstr>ビットマップ イメージ</vt:lpstr>
      <vt:lpstr>About OMICS Group</vt:lpstr>
      <vt:lpstr>About OMICS Group Conferences</vt:lpstr>
      <vt:lpstr>Structures and Physical Properties of Ferromagnetic Crystals with Supramolecular Cations</vt:lpstr>
      <vt:lpstr>Table of Contents</vt:lpstr>
      <vt:lpstr>Chapter 1  Motivation of development of multifunctional materials based on  [MnIICrIII(oxalate)3]- complexes including supramolecular cations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Kazuya</dc:creator>
  <cp:lastModifiedBy>swetha-g</cp:lastModifiedBy>
  <cp:revision>315</cp:revision>
  <cp:lastPrinted>2014-10-03T06:42:03Z</cp:lastPrinted>
  <dcterms:created xsi:type="dcterms:W3CDTF">2011-08-31T08:34:55Z</dcterms:created>
  <dcterms:modified xsi:type="dcterms:W3CDTF">2014-11-21T12:27:50Z</dcterms:modified>
</cp:coreProperties>
</file>