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4" r:id="rId2"/>
    <p:sldId id="299" r:id="rId3"/>
    <p:sldId id="300" r:id="rId4"/>
    <p:sldId id="301" r:id="rId5"/>
    <p:sldId id="302" r:id="rId6"/>
    <p:sldId id="256" r:id="rId7"/>
    <p:sldId id="294" r:id="rId8"/>
    <p:sldId id="257" r:id="rId9"/>
    <p:sldId id="258" r:id="rId10"/>
    <p:sldId id="259" r:id="rId11"/>
    <p:sldId id="260" r:id="rId12"/>
    <p:sldId id="315" r:id="rId13"/>
    <p:sldId id="316" r:id="rId14"/>
    <p:sldId id="318" r:id="rId15"/>
    <p:sldId id="317" r:id="rId16"/>
    <p:sldId id="262" r:id="rId17"/>
    <p:sldId id="263" r:id="rId18"/>
    <p:sldId id="269" r:id="rId19"/>
    <p:sldId id="275" r:id="rId20"/>
    <p:sldId id="277" r:id="rId21"/>
    <p:sldId id="326" r:id="rId22"/>
    <p:sldId id="279" r:id="rId23"/>
    <p:sldId id="280" r:id="rId24"/>
    <p:sldId id="296" r:id="rId25"/>
    <p:sldId id="282" r:id="rId26"/>
    <p:sldId id="297" r:id="rId27"/>
    <p:sldId id="298" r:id="rId28"/>
    <p:sldId id="288" r:id="rId29"/>
    <p:sldId id="289" r:id="rId30"/>
    <p:sldId id="290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291" r:id="rId41"/>
    <p:sldId id="324" r:id="rId42"/>
    <p:sldId id="292" r:id="rId43"/>
    <p:sldId id="325" r:id="rId44"/>
    <p:sldId id="32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64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%20Drive\Lane%20anal_Akap%206thset.xls" TargetMode="External"/><Relationship Id="rId1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%20Drive\Lane%20anal_Akap%206thset.xls" TargetMode="External"/><Relationship Id="rId1" Type="http://schemas.openxmlformats.org/officeDocument/2006/relationships/image" Target="../media/image7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%20Drive\Lane%20anal_Akap%206thset.xls" TargetMode="External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rive\Lane%20anal_Akap%206thse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rive\Lane%20anal_Akap%206thse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>
              <a:latin typeface="Arial Rounded MT Bold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Feuil1!$C$197:$C$198</c:f>
              <c:strCache>
                <c:ptCount val="1"/>
                <c:pt idx="0">
                  <c:v>Plasma Glucose (mmol/l)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errBars>
            <c:errBarType val="both"/>
            <c:errValType val="cust"/>
            <c:noEndCap val="0"/>
            <c:plus>
              <c:numRef>
                <c:f>Feuil1!$D$199:$D$201</c:f>
                <c:numCache>
                  <c:formatCode>General</c:formatCode>
                  <c:ptCount val="3"/>
                  <c:pt idx="0">
                    <c:v>1.9000000000000001</c:v>
                  </c:pt>
                  <c:pt idx="1">
                    <c:v>1.85</c:v>
                  </c:pt>
                  <c:pt idx="2">
                    <c:v>2.7</c:v>
                  </c:pt>
                </c:numCache>
              </c:numRef>
            </c:plus>
            <c:minus>
              <c:numRef>
                <c:f>Feuil1!$D$199:$D$201</c:f>
                <c:numCache>
                  <c:formatCode>General</c:formatCode>
                  <c:ptCount val="3"/>
                  <c:pt idx="0">
                    <c:v>1.9000000000000001</c:v>
                  </c:pt>
                  <c:pt idx="1">
                    <c:v>1.85</c:v>
                  </c:pt>
                  <c:pt idx="2">
                    <c:v>2.7</c:v>
                  </c:pt>
                </c:numCache>
              </c:numRef>
            </c:minus>
          </c:errBars>
          <c:cat>
            <c:strRef>
              <c:f>Feuil1!$B$199:$B$201</c:f>
              <c:strCache>
                <c:ptCount val="3"/>
                <c:pt idx="0">
                  <c:v>PTo</c:v>
                </c:pt>
                <c:pt idx="1">
                  <c:v>PT1</c:v>
                </c:pt>
                <c:pt idx="2">
                  <c:v>PT2</c:v>
                </c:pt>
              </c:strCache>
            </c:strRef>
          </c:cat>
          <c:val>
            <c:numRef>
              <c:f>Feuil1!$C$199:$C$201</c:f>
              <c:numCache>
                <c:formatCode>General</c:formatCode>
                <c:ptCount val="3"/>
                <c:pt idx="0">
                  <c:v>5.8599999999999985</c:v>
                </c:pt>
                <c:pt idx="1">
                  <c:v>6</c:v>
                </c:pt>
                <c:pt idx="2">
                  <c:v>9.5500000000000007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32608"/>
        <c:axId val="75953792"/>
      </c:barChart>
      <c:catAx>
        <c:axId val="8813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5953792"/>
        <c:crosses val="autoZero"/>
        <c:auto val="1"/>
        <c:lblAlgn val="ctr"/>
        <c:lblOffset val="100"/>
        <c:noMultiLvlLbl val="0"/>
      </c:catAx>
      <c:valAx>
        <c:axId val="75953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88132608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>
              <a:latin typeface="Arial Rounded MT Bold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Feuil1!$C$209:$C$210</c:f>
              <c:strCache>
                <c:ptCount val="1"/>
                <c:pt idx="0">
                  <c:v>C-peptide (ng/ml)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errBars>
            <c:errBarType val="both"/>
            <c:errValType val="cust"/>
            <c:noEndCap val="0"/>
            <c:plus>
              <c:numRef>
                <c:f>Feuil1!$D$211:$D$213</c:f>
                <c:numCache>
                  <c:formatCode>General</c:formatCode>
                  <c:ptCount val="3"/>
                  <c:pt idx="0">
                    <c:v>0.9</c:v>
                  </c:pt>
                  <c:pt idx="1">
                    <c:v>0.95000000000000029</c:v>
                  </c:pt>
                  <c:pt idx="2">
                    <c:v>1.24</c:v>
                  </c:pt>
                </c:numCache>
              </c:numRef>
            </c:plus>
            <c:minus>
              <c:numRef>
                <c:f>Feuil1!$D$211:$D$213</c:f>
                <c:numCache>
                  <c:formatCode>General</c:formatCode>
                  <c:ptCount val="3"/>
                  <c:pt idx="0">
                    <c:v>0.9</c:v>
                  </c:pt>
                  <c:pt idx="1">
                    <c:v>0.95000000000000029</c:v>
                  </c:pt>
                  <c:pt idx="2">
                    <c:v>1.24</c:v>
                  </c:pt>
                </c:numCache>
              </c:numRef>
            </c:minus>
          </c:errBars>
          <c:cat>
            <c:strRef>
              <c:f>Feuil1!$B$211:$B$213</c:f>
              <c:strCache>
                <c:ptCount val="3"/>
                <c:pt idx="0">
                  <c:v>PTo</c:v>
                </c:pt>
                <c:pt idx="1">
                  <c:v>PT1</c:v>
                </c:pt>
                <c:pt idx="2">
                  <c:v>PT2</c:v>
                </c:pt>
              </c:strCache>
            </c:strRef>
          </c:cat>
          <c:val>
            <c:numRef>
              <c:f>Feuil1!$C$211:$C$213</c:f>
              <c:numCache>
                <c:formatCode>General</c:formatCode>
                <c:ptCount val="3"/>
                <c:pt idx="0">
                  <c:v>2.16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33120"/>
        <c:axId val="75955520"/>
      </c:barChart>
      <c:catAx>
        <c:axId val="8813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5955520"/>
        <c:crosses val="autoZero"/>
        <c:auto val="1"/>
        <c:lblAlgn val="ctr"/>
        <c:lblOffset val="100"/>
        <c:noMultiLvlLbl val="0"/>
      </c:catAx>
      <c:valAx>
        <c:axId val="75955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8133120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1">
              <a:latin typeface="Comic Sans MS" pitchFamily="66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Feuil1!$C$224:$C$225</c:f>
              <c:strCache>
                <c:ptCount val="1"/>
                <c:pt idx="0">
                  <c:v>Cortisol (ng/ml)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errBars>
            <c:errBarType val="both"/>
            <c:errValType val="cust"/>
            <c:noEndCap val="0"/>
            <c:plus>
              <c:numRef>
                <c:f>Feuil1!$D$226:$D$228</c:f>
                <c:numCache>
                  <c:formatCode>General</c:formatCode>
                  <c:ptCount val="3"/>
                  <c:pt idx="0">
                    <c:v>4.74</c:v>
                  </c:pt>
                  <c:pt idx="1">
                    <c:v>6</c:v>
                  </c:pt>
                  <c:pt idx="2">
                    <c:v>7.7</c:v>
                  </c:pt>
                </c:numCache>
              </c:numRef>
            </c:plus>
            <c:minus>
              <c:numRef>
                <c:f>Feuil1!$D$226:$D$228</c:f>
                <c:numCache>
                  <c:formatCode>General</c:formatCode>
                  <c:ptCount val="3"/>
                  <c:pt idx="0">
                    <c:v>4.74</c:v>
                  </c:pt>
                  <c:pt idx="1">
                    <c:v>6</c:v>
                  </c:pt>
                  <c:pt idx="2">
                    <c:v>7.7</c:v>
                  </c:pt>
                </c:numCache>
              </c:numRef>
            </c:minus>
          </c:errBars>
          <c:cat>
            <c:strRef>
              <c:f>Feuil1!$B$226:$B$228</c:f>
              <c:strCache>
                <c:ptCount val="3"/>
                <c:pt idx="0">
                  <c:v>PTo</c:v>
                </c:pt>
                <c:pt idx="1">
                  <c:v>PT1</c:v>
                </c:pt>
                <c:pt idx="2">
                  <c:v>PT2</c:v>
                </c:pt>
              </c:strCache>
            </c:strRef>
          </c:cat>
          <c:val>
            <c:numRef>
              <c:f>Feuil1!$C$226:$C$228</c:f>
              <c:numCache>
                <c:formatCode>General</c:formatCode>
                <c:ptCount val="3"/>
                <c:pt idx="0">
                  <c:v>11.77</c:v>
                </c:pt>
                <c:pt idx="1">
                  <c:v>14.27</c:v>
                </c:pt>
                <c:pt idx="2">
                  <c:v>33.130000000000003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32096"/>
        <c:axId val="79906496"/>
      </c:barChart>
      <c:catAx>
        <c:axId val="88132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 Rounded MT Bold" pitchFamily="34" charset="0"/>
              </a:defRPr>
            </a:pPr>
            <a:endParaRPr lang="en-US"/>
          </a:p>
        </c:txPr>
        <c:crossAx val="79906496"/>
        <c:crosses val="autoZero"/>
        <c:auto val="1"/>
        <c:lblAlgn val="ctr"/>
        <c:lblOffset val="100"/>
        <c:noMultiLvlLbl val="0"/>
      </c:catAx>
      <c:valAx>
        <c:axId val="7990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 Rounded MT Bold" pitchFamily="34" charset="0"/>
              </a:defRPr>
            </a:pPr>
            <a:endParaRPr lang="en-US"/>
          </a:p>
        </c:txPr>
        <c:crossAx val="88132096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Rounded MT Bold" pitchFamily="34" charset="0"/>
              </a:defRPr>
            </a:pPr>
            <a:r>
              <a:rPr lang="en-US" dirty="0"/>
              <a:t>S </a:t>
            </a:r>
            <a:r>
              <a:rPr lang="en-US" dirty="0" smtClean="0"/>
              <a:t>Sodium </a:t>
            </a:r>
            <a:r>
              <a:rPr lang="en-US" dirty="0"/>
              <a:t>(</a:t>
            </a:r>
            <a:r>
              <a:rPr lang="en-US" dirty="0" err="1"/>
              <a:t>mmol</a:t>
            </a:r>
            <a:r>
              <a:rPr lang="en-US" dirty="0"/>
              <a:t>/l)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Feuil1!$B$245:$B$246</c:f>
              <c:strCache>
                <c:ptCount val="1"/>
                <c:pt idx="0">
                  <c:v>S sodium (mmol/l)</c:v>
                </c:pt>
              </c:strCache>
            </c:strRef>
          </c:tx>
          <c:spPr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15875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Feuil1!$C$247:$C$249</c:f>
                <c:numCache>
                  <c:formatCode>General</c:formatCode>
                  <c:ptCount val="3"/>
                  <c:pt idx="0">
                    <c:v>6</c:v>
                  </c:pt>
                  <c:pt idx="1">
                    <c:v>6</c:v>
                  </c:pt>
                  <c:pt idx="2">
                    <c:v>7</c:v>
                  </c:pt>
                </c:numCache>
              </c:numRef>
            </c:plus>
            <c:minus>
              <c:numRef>
                <c:f>Feuil1!$C$247:$C$249</c:f>
                <c:numCache>
                  <c:formatCode>General</c:formatCode>
                  <c:ptCount val="3"/>
                  <c:pt idx="0">
                    <c:v>6</c:v>
                  </c:pt>
                  <c:pt idx="1">
                    <c:v>6</c:v>
                  </c:pt>
                  <c:pt idx="2">
                    <c:v>7</c:v>
                  </c:pt>
                </c:numCache>
              </c:numRef>
            </c:minus>
          </c:errBars>
          <c:cat>
            <c:strRef>
              <c:f>Feuil1!$A$247:$A$249</c:f>
              <c:strCache>
                <c:ptCount val="3"/>
                <c:pt idx="0">
                  <c:v>PTo</c:v>
                </c:pt>
                <c:pt idx="1">
                  <c:v>PT1</c:v>
                </c:pt>
                <c:pt idx="2">
                  <c:v>PT2</c:v>
                </c:pt>
              </c:strCache>
            </c:strRef>
          </c:cat>
          <c:val>
            <c:numRef>
              <c:f>Feuil1!$B$247:$B$249</c:f>
              <c:numCache>
                <c:formatCode>General</c:formatCode>
                <c:ptCount val="3"/>
                <c:pt idx="0">
                  <c:v>137</c:v>
                </c:pt>
                <c:pt idx="1">
                  <c:v>137</c:v>
                </c:pt>
                <c:pt idx="2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60672"/>
        <c:axId val="79908800"/>
      </c:barChart>
      <c:catAx>
        <c:axId val="10806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 Rounded MT Bold" pitchFamily="34" charset="0"/>
              </a:defRPr>
            </a:pPr>
            <a:endParaRPr lang="en-US"/>
          </a:p>
        </c:txPr>
        <c:crossAx val="79908800"/>
        <c:crosses val="autoZero"/>
        <c:auto val="1"/>
        <c:lblAlgn val="ctr"/>
        <c:lblOffset val="100"/>
        <c:noMultiLvlLbl val="0"/>
      </c:catAx>
      <c:valAx>
        <c:axId val="79908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 Rounded MT Bold" pitchFamily="34" charset="0"/>
              </a:defRPr>
            </a:pPr>
            <a:endParaRPr lang="en-US"/>
          </a:p>
        </c:txPr>
        <c:crossAx val="108060672"/>
        <c:crosses val="autoZero"/>
        <c:crossBetween val="between"/>
      </c:valAx>
      <c:spPr>
        <a:ln w="15875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Rounded MT Bold" pitchFamily="34" charset="0"/>
              </a:defRPr>
            </a:pPr>
            <a:r>
              <a:rPr lang="en-US" dirty="0"/>
              <a:t>S </a:t>
            </a:r>
            <a:r>
              <a:rPr lang="en-US" dirty="0" smtClean="0"/>
              <a:t>Potassium </a:t>
            </a:r>
            <a:r>
              <a:rPr lang="en-US" dirty="0"/>
              <a:t>(</a:t>
            </a:r>
            <a:r>
              <a:rPr lang="en-US" dirty="0" err="1"/>
              <a:t>mmol</a:t>
            </a:r>
            <a:r>
              <a:rPr lang="en-US" dirty="0"/>
              <a:t>/l)</a:t>
            </a:r>
          </a:p>
        </c:rich>
      </c:tx>
      <c:layout>
        <c:manualLayout>
          <c:xMode val="edge"/>
          <c:yMode val="edge"/>
          <c:x val="0.1162813558457495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502187226596671E-2"/>
          <c:y val="0.1577664771070286"/>
          <c:w val="0.87794225721784835"/>
          <c:h val="0.69185914260717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Feuil1!$B$259:$B$260</c:f>
              <c:strCache>
                <c:ptCount val="1"/>
                <c:pt idx="0">
                  <c:v>S potassium (mmol/l)</c:v>
                </c:pt>
              </c:strCache>
            </c:strRef>
          </c:tx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5875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Feuil1!$C$261:$C$263</c:f>
                <c:numCache>
                  <c:formatCode>General</c:formatCode>
                  <c:ptCount val="3"/>
                  <c:pt idx="0">
                    <c:v>0.62000000000000033</c:v>
                  </c:pt>
                  <c:pt idx="1">
                    <c:v>0.64000000000000035</c:v>
                  </c:pt>
                  <c:pt idx="2">
                    <c:v>0.66000000000000036</c:v>
                  </c:pt>
                </c:numCache>
              </c:numRef>
            </c:plus>
            <c:minus>
              <c:numRef>
                <c:f>Feuil1!$C$261:$C$263</c:f>
                <c:numCache>
                  <c:formatCode>General</c:formatCode>
                  <c:ptCount val="3"/>
                  <c:pt idx="0">
                    <c:v>0.62000000000000033</c:v>
                  </c:pt>
                  <c:pt idx="1">
                    <c:v>0.64000000000000035</c:v>
                  </c:pt>
                  <c:pt idx="2">
                    <c:v>0.66000000000000036</c:v>
                  </c:pt>
                </c:numCache>
              </c:numRef>
            </c:minus>
          </c:errBars>
          <c:cat>
            <c:strRef>
              <c:f>Feuil1!$A$261:$A$263</c:f>
              <c:strCache>
                <c:ptCount val="3"/>
                <c:pt idx="0">
                  <c:v>PTo</c:v>
                </c:pt>
                <c:pt idx="1">
                  <c:v>PT1</c:v>
                </c:pt>
                <c:pt idx="2">
                  <c:v>PT2</c:v>
                </c:pt>
              </c:strCache>
            </c:strRef>
          </c:cat>
          <c:val>
            <c:numRef>
              <c:f>Feuil1!$B$261:$B$263</c:f>
              <c:numCache>
                <c:formatCode>General</c:formatCode>
                <c:ptCount val="3"/>
                <c:pt idx="0">
                  <c:v>4.1399999999999997</c:v>
                </c:pt>
                <c:pt idx="1">
                  <c:v>4.0999999999999996</c:v>
                </c:pt>
                <c:pt idx="2">
                  <c:v>4.1099999999999985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61184"/>
        <c:axId val="79910528"/>
      </c:barChart>
      <c:catAx>
        <c:axId val="108061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 Rounded MT Bold" pitchFamily="34" charset="0"/>
              </a:defRPr>
            </a:pPr>
            <a:endParaRPr lang="en-US"/>
          </a:p>
        </c:txPr>
        <c:crossAx val="79910528"/>
        <c:crosses val="autoZero"/>
        <c:auto val="1"/>
        <c:lblAlgn val="ctr"/>
        <c:lblOffset val="100"/>
        <c:noMultiLvlLbl val="0"/>
      </c:catAx>
      <c:valAx>
        <c:axId val="79910528"/>
        <c:scaling>
          <c:orientation val="minMax"/>
          <c:max val="4.3"/>
          <c:min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 Rounded MT Bold" pitchFamily="34" charset="0"/>
              </a:defRPr>
            </a:pPr>
            <a:endParaRPr lang="en-US"/>
          </a:p>
        </c:txPr>
        <c:crossAx val="108061184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47278-0755-4113-B158-A0DC1FDD39AB}" type="datetimeFigureOut">
              <a:rPr lang="en-GB" smtClean="0"/>
              <a:t>20/11/2014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CA761-86FB-4F31-8457-09B018F11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86724-BA8D-477E-9045-228E5957709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0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omic Sans MS" pitchFamily="66" charset="0"/>
              </a:rPr>
              <a:t>which is similar to the average prevalence in many other countries.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A761-86FB-4F31-8457-09B018F11A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2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A761-86FB-4F31-8457-09B018F11A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/>
          </a:bodyPr>
          <a:lstStyle/>
          <a:p>
            <a:r>
              <a:rPr lang="en-US" b="1" dirty="0" smtClean="0"/>
              <a:t>Stress </a:t>
            </a:r>
            <a:r>
              <a:rPr lang="en-US" b="1" dirty="0"/>
              <a:t>R</a:t>
            </a:r>
            <a:r>
              <a:rPr lang="en-US" b="1" dirty="0" smtClean="0"/>
              <a:t>esponse to Surgery </a:t>
            </a:r>
            <a:r>
              <a:rPr lang="en-US" b="1" dirty="0"/>
              <a:t>U</a:t>
            </a:r>
            <a:r>
              <a:rPr lang="en-US" b="1" dirty="0" smtClean="0"/>
              <a:t>nder General </a:t>
            </a:r>
            <a:r>
              <a:rPr lang="en-US" b="1" dirty="0"/>
              <a:t>A</a:t>
            </a:r>
            <a:r>
              <a:rPr lang="en-US" b="1" dirty="0" smtClean="0"/>
              <a:t>nesthesia in Type 2 Diabetic </a:t>
            </a:r>
            <a:r>
              <a:rPr lang="en-US" b="1" dirty="0"/>
              <a:t>P</a:t>
            </a:r>
            <a:r>
              <a:rPr lang="en-US" b="1" dirty="0" smtClean="0"/>
              <a:t>atient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 err="1" smtClean="0">
                <a:solidFill>
                  <a:schemeClr val="tx2"/>
                </a:solidFill>
              </a:rPr>
              <a:t>Dr</a:t>
            </a:r>
            <a:r>
              <a:rPr lang="en-US" sz="4600" b="1" dirty="0" smtClean="0">
                <a:solidFill>
                  <a:schemeClr val="tx2"/>
                </a:solidFill>
              </a:rPr>
              <a:t> </a:t>
            </a:r>
            <a:r>
              <a:rPr lang="en-US" sz="4600" b="1" dirty="0" err="1" smtClean="0">
                <a:solidFill>
                  <a:schemeClr val="tx2"/>
                </a:solidFill>
              </a:rPr>
              <a:t>Kawsar</a:t>
            </a:r>
            <a:r>
              <a:rPr lang="en-US" sz="4600" b="1" dirty="0" smtClean="0">
                <a:solidFill>
                  <a:schemeClr val="tx2"/>
                </a:solidFill>
              </a:rPr>
              <a:t> </a:t>
            </a:r>
            <a:r>
              <a:rPr lang="en-US" sz="4600" b="1" dirty="0" err="1" smtClean="0">
                <a:solidFill>
                  <a:schemeClr val="tx2"/>
                </a:solidFill>
              </a:rPr>
              <a:t>Sardar</a:t>
            </a:r>
            <a:r>
              <a:rPr lang="en-US" sz="4600" b="1" dirty="0" smtClean="0">
                <a:solidFill>
                  <a:schemeClr val="tx2"/>
                </a:solidFill>
              </a:rPr>
              <a:t>, </a:t>
            </a:r>
            <a:r>
              <a:rPr lang="en-US" sz="2600" b="1" dirty="0" smtClean="0">
                <a:solidFill>
                  <a:schemeClr val="tx2"/>
                </a:solidFill>
              </a:rPr>
              <a:t>MD</a:t>
            </a:r>
            <a:endParaRPr lang="en-US" sz="4600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Associate professor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Department of Anesthesiology, BIRDEM, Bangladesh</a:t>
            </a:r>
          </a:p>
          <a:p>
            <a:r>
              <a:rPr lang="en-US" sz="2900" b="1" dirty="0" smtClean="0">
                <a:solidFill>
                  <a:schemeClr val="tx2"/>
                </a:solidFill>
              </a:rPr>
              <a:t>Joint secretary, Bangladesh Society of Anesthesiologists</a:t>
            </a:r>
            <a:endParaRPr lang="en-GB" sz="2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Inevitably</a:t>
            </a:r>
            <a:r>
              <a:rPr lang="en-US" b="1" dirty="0"/>
              <a:t>, diabetic patients presenting for incidental surgery, or surgery related to their disease, will place an increasing burden on anesthetic </a:t>
            </a:r>
            <a:r>
              <a:rPr lang="en-US" b="1" dirty="0" smtClean="0"/>
              <a:t>services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834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Perioperative </a:t>
            </a:r>
            <a:r>
              <a:rPr lang="en-US" b="1" dirty="0"/>
              <a:t>morbidity and mortality are greater in diabetic than in </a:t>
            </a:r>
            <a:r>
              <a:rPr lang="en-US" b="1" dirty="0" err="1"/>
              <a:t>nondiabetic</a:t>
            </a:r>
            <a:r>
              <a:rPr lang="en-US" b="1" dirty="0"/>
              <a:t> patients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160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In </a:t>
            </a:r>
            <a:r>
              <a:rPr lang="en-US" b="1" dirty="0"/>
              <a:t>response to stress during surgery and anesthesia- the biochemical parameters like stress hormone </a:t>
            </a:r>
            <a:r>
              <a:rPr lang="en-US" b="1" dirty="0" smtClean="0"/>
              <a:t>being </a:t>
            </a:r>
            <a:r>
              <a:rPr lang="en-US" b="1" dirty="0"/>
              <a:t>altered </a:t>
            </a:r>
            <a:endParaRPr lang="en-GB" b="1" dirty="0"/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72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The </a:t>
            </a:r>
            <a:r>
              <a:rPr lang="en-US" b="1" dirty="0"/>
              <a:t>neuroendocrine system comes into play to maintain fuel requirements by </a:t>
            </a:r>
            <a:r>
              <a:rPr lang="en-US" b="1" dirty="0" err="1"/>
              <a:t>glycogenolysis</a:t>
            </a:r>
            <a:r>
              <a:rPr lang="en-US" b="1" dirty="0"/>
              <a:t> and gluconeogenesis through stress hormones </a:t>
            </a:r>
            <a:r>
              <a:rPr lang="en-US" b="1" dirty="0" err="1"/>
              <a:t>catecholamines</a:t>
            </a:r>
            <a:r>
              <a:rPr lang="en-US" b="1" dirty="0"/>
              <a:t>, glucagon, cortisol, and growth hormone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60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The </a:t>
            </a:r>
            <a:r>
              <a:rPr lang="en-US" b="1" dirty="0"/>
              <a:t>endocrine hormones like cortisol, thyroxin, </a:t>
            </a:r>
            <a:r>
              <a:rPr lang="en-US" b="1" dirty="0" smtClean="0"/>
              <a:t>glucagon, and </a:t>
            </a:r>
            <a:r>
              <a:rPr lang="en-US" b="1" dirty="0"/>
              <a:t>growth hormone are released due to surgical stress under </a:t>
            </a:r>
            <a:r>
              <a:rPr lang="en-US" b="1" dirty="0" err="1"/>
              <a:t>hypothalamopituitary</a:t>
            </a:r>
            <a:r>
              <a:rPr lang="en-US" b="1" dirty="0"/>
              <a:t> </a:t>
            </a:r>
            <a:r>
              <a:rPr lang="en-US" b="1" dirty="0" smtClean="0"/>
              <a:t>control </a:t>
            </a:r>
          </a:p>
        </p:txBody>
      </p:sp>
    </p:spTree>
    <p:extLst>
      <p:ext uri="{BB962C8B-B14F-4D97-AF65-F5344CB8AC3E}">
        <p14:creationId xmlns:p14="http://schemas.microsoft.com/office/powerpoint/2010/main" val="16793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Surgery </a:t>
            </a:r>
            <a:r>
              <a:rPr lang="en-US" b="1" dirty="0"/>
              <a:t>elicits a stress response that is directly proportional to the degree of tissue </a:t>
            </a:r>
            <a:r>
              <a:rPr lang="en-US" b="1" dirty="0" smtClean="0"/>
              <a:t>trauma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351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Why </a:t>
            </a:r>
            <a:r>
              <a:rPr lang="en-US" b="1" dirty="0" smtClean="0"/>
              <a:t>Stress response  </a:t>
            </a:r>
            <a:r>
              <a:rPr lang="en-US" b="1" dirty="0"/>
              <a:t>to surgery </a:t>
            </a:r>
            <a:r>
              <a:rPr lang="en-US" b="1" dirty="0" smtClean="0"/>
              <a:t>under anesthesia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is complicated in diabetic patients?</a:t>
            </a:r>
            <a:br>
              <a:rPr lang="en-US" b="1" dirty="0">
                <a:solidFill>
                  <a:srgbClr val="C00000"/>
                </a:solidFill>
              </a:rPr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Insulin deficiency </a:t>
            </a:r>
            <a:endParaRPr lang="en-US" b="1" dirty="0" smtClean="0"/>
          </a:p>
          <a:p>
            <a:r>
              <a:rPr lang="en-US" b="1" dirty="0" smtClean="0"/>
              <a:t>Counter </a:t>
            </a:r>
            <a:r>
              <a:rPr lang="en-US" b="1" dirty="0"/>
              <a:t>regulatory </a:t>
            </a:r>
            <a:r>
              <a:rPr lang="en-US" b="1" dirty="0" smtClean="0"/>
              <a:t>hormones activity</a:t>
            </a:r>
          </a:p>
          <a:p>
            <a:r>
              <a:rPr lang="en-US" b="1" dirty="0" smtClean="0"/>
              <a:t>Autonomic neuropathy</a:t>
            </a:r>
          </a:p>
          <a:p>
            <a:r>
              <a:rPr lang="en-US" b="1" dirty="0" smtClean="0"/>
              <a:t>Electrolytes transport</a:t>
            </a:r>
          </a:p>
          <a:p>
            <a:r>
              <a:rPr lang="en-US" b="1" dirty="0" smtClean="0"/>
              <a:t>Preoperative </a:t>
            </a:r>
            <a:r>
              <a:rPr lang="en-US" b="1" dirty="0"/>
              <a:t>fasting </a:t>
            </a:r>
            <a:r>
              <a:rPr lang="en-US" b="1" dirty="0" smtClean="0"/>
              <a:t>states</a:t>
            </a:r>
          </a:p>
          <a:p>
            <a:r>
              <a:rPr lang="en-US" b="1" dirty="0" smtClean="0"/>
              <a:t>Dehydration</a:t>
            </a:r>
          </a:p>
          <a:p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These </a:t>
            </a:r>
            <a:r>
              <a:rPr lang="en-US" b="1" dirty="0"/>
              <a:t>lead to abnormal metabolism </a:t>
            </a:r>
            <a:r>
              <a:rPr lang="en-US" b="1" dirty="0" smtClean="0"/>
              <a:t>of carbohydrate</a:t>
            </a:r>
            <a:r>
              <a:rPr lang="en-US" b="1" dirty="0"/>
              <a:t>, protein and fat as well as electrolyte </a:t>
            </a:r>
            <a:r>
              <a:rPr lang="en-US" b="1" dirty="0" smtClean="0"/>
              <a:t>imbalance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08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Anesthesia </a:t>
            </a:r>
            <a:r>
              <a:rPr lang="en-US" b="1" dirty="0"/>
              <a:t>also principally affects glucose metabolism through the modulation of sympathetic </a:t>
            </a:r>
            <a:r>
              <a:rPr lang="en-US" b="1" dirty="0" smtClean="0"/>
              <a:t>tone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842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study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It </a:t>
            </a:r>
            <a:r>
              <a:rPr lang="en-US" b="1" dirty="0"/>
              <a:t>was designed to explore the metabolic and stress response to lower abdominal surgery under general anesthesia in type 2 diabetic subjects with particular focus on </a:t>
            </a:r>
            <a:endParaRPr lang="en-US" b="1" dirty="0" smtClean="0"/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Serum glucose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C-peptide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Cortisol 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Electrolytes </a:t>
            </a:r>
          </a:p>
          <a:p>
            <a:endParaRPr lang="en-US" b="1" dirty="0" smtClean="0"/>
          </a:p>
          <a:p>
            <a:r>
              <a:rPr lang="en-US" b="1" dirty="0" smtClean="0"/>
              <a:t>It also investigated the stress response in different treatment variability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23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ysical Map Of The 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28588"/>
            <a:ext cx="88709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28825" y="288925"/>
            <a:ext cx="6537325" cy="6048375"/>
            <a:chOff x="1644149" y="545432"/>
            <a:chExt cx="6076950" cy="5743073"/>
          </a:xfrm>
        </p:grpSpPr>
        <p:pic>
          <p:nvPicPr>
            <p:cNvPr id="3076" name="Picture 2" descr="http://image.slidesharecdn.com/bangladesh-130219234950-phpapp02/95/bangladesh-map-with-districts-fully-editable-ppt-presentation-2-638.jpg?cb=13886436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4149" y="545432"/>
              <a:ext cx="6076950" cy="5743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7" name="TextBox 8"/>
            <p:cNvSpPr txBox="1">
              <a:spLocks noChangeArrowheads="1"/>
            </p:cNvSpPr>
            <p:nvPr/>
          </p:nvSpPr>
          <p:spPr bwMode="auto">
            <a:xfrm>
              <a:off x="3400925" y="2743200"/>
              <a:ext cx="261486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b="1">
                  <a:solidFill>
                    <a:srgbClr val="009900"/>
                  </a:solidFill>
                  <a:latin typeface="Comic Sans MS" pitchFamily="66" charset="0"/>
                </a:rPr>
                <a:t>BANGLADESH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4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To </a:t>
            </a:r>
            <a:r>
              <a:rPr lang="en-US" b="1" dirty="0"/>
              <a:t>investigate the glycemic response</a:t>
            </a:r>
            <a:r>
              <a:rPr lang="en-US" b="1" baseline="30000" dirty="0"/>
              <a:t> </a:t>
            </a:r>
            <a:r>
              <a:rPr lang="en-US" b="1" dirty="0"/>
              <a:t>to surgery in type 2 diabetic subjects under general anesthesia.</a:t>
            </a:r>
            <a:endParaRPr lang="en-GB" b="1" dirty="0"/>
          </a:p>
          <a:p>
            <a:pPr lvl="0"/>
            <a:r>
              <a:rPr lang="en-US" b="1" dirty="0"/>
              <a:t>To investigate the serum cortisol response to surgery in type 2 diabetic subjects under general anesthesia.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440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To investigate the stress response in insulin and combined insulin-OHA treated type 2 diabetic subjects during surgery under general anesthesia.</a:t>
            </a:r>
            <a:endParaRPr lang="en-GB" b="1" dirty="0"/>
          </a:p>
          <a:p>
            <a:pPr lvl="0"/>
            <a:r>
              <a:rPr lang="en-US" b="1" dirty="0"/>
              <a:t>To investigate the stress response in hypertensive and normotensive type 2 diabetic subjects during surgery under general anesthesia.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6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Study </a:t>
            </a:r>
            <a:r>
              <a:rPr lang="en-US" b="1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study was a cross sectional prospective </a:t>
            </a:r>
            <a:r>
              <a:rPr lang="en-US" b="1" dirty="0" smtClean="0"/>
              <a:t>study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627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Study </a:t>
            </a:r>
            <a:r>
              <a:rPr lang="en-US" b="1" dirty="0" smtClean="0"/>
              <a:t>subjects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100 </a:t>
            </a:r>
            <a:r>
              <a:rPr lang="en-US" b="1" dirty="0"/>
              <a:t>subjects who were admitted in BIRDEM hospital in fit physical condition (ASA </a:t>
            </a:r>
            <a:r>
              <a:rPr lang="en-US" b="1" dirty="0" smtClean="0"/>
              <a:t>Class </a:t>
            </a:r>
            <a:r>
              <a:rPr lang="en-US" b="1" dirty="0"/>
              <a:t>II</a:t>
            </a:r>
            <a:r>
              <a:rPr lang="en-US" b="1" dirty="0" smtClean="0"/>
              <a:t>) </a:t>
            </a:r>
            <a:r>
              <a:rPr lang="en-US" b="1" dirty="0"/>
              <a:t>were received </a:t>
            </a:r>
            <a:r>
              <a:rPr lang="en-US" b="1" dirty="0">
                <a:solidFill>
                  <a:srgbClr val="C00000"/>
                </a:solidFill>
              </a:rPr>
              <a:t>total abdominal hysterectomy </a:t>
            </a:r>
            <a:r>
              <a:rPr lang="en-US" b="1" dirty="0"/>
              <a:t>under general </a:t>
            </a:r>
            <a:r>
              <a:rPr lang="en-US" b="1" dirty="0" smtClean="0"/>
              <a:t>anesthesia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91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Exclusion criteria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Influencing </a:t>
            </a:r>
            <a:r>
              <a:rPr lang="en-US" b="1" dirty="0"/>
              <a:t>variable like patients taking steroid or </a:t>
            </a:r>
            <a:r>
              <a:rPr lang="en-US" b="1" dirty="0" smtClean="0"/>
              <a:t>analgesics</a:t>
            </a:r>
            <a:endParaRPr lang="en-GB" b="1" dirty="0"/>
          </a:p>
          <a:p>
            <a:pPr lvl="0"/>
            <a:r>
              <a:rPr lang="en-US" b="1" dirty="0"/>
              <a:t>Pre operative plasma glucose &lt;5 </a:t>
            </a:r>
            <a:r>
              <a:rPr lang="en-US" b="1" dirty="0" err="1"/>
              <a:t>mmol</a:t>
            </a:r>
            <a:r>
              <a:rPr lang="en-US" b="1" dirty="0"/>
              <a:t>/l and  &gt;10 </a:t>
            </a:r>
            <a:r>
              <a:rPr lang="en-US" b="1" dirty="0" err="1"/>
              <a:t>mmol</a:t>
            </a:r>
            <a:r>
              <a:rPr lang="en-US" b="1" dirty="0"/>
              <a:t> /</a:t>
            </a:r>
            <a:r>
              <a:rPr lang="en-US" b="1" dirty="0" smtClean="0"/>
              <a:t>l</a:t>
            </a:r>
            <a:endParaRPr lang="en-GB" b="1" dirty="0"/>
          </a:p>
          <a:p>
            <a:pPr lvl="0"/>
            <a:r>
              <a:rPr lang="en-US" b="1" dirty="0"/>
              <a:t>Patients of ASA Class III, IV, V and </a:t>
            </a:r>
            <a:r>
              <a:rPr lang="en-US" b="1" dirty="0" smtClean="0"/>
              <a:t>E</a:t>
            </a:r>
            <a:endParaRPr lang="en-GB" b="1" dirty="0"/>
          </a:p>
          <a:p>
            <a:pPr lvl="0"/>
            <a:r>
              <a:rPr lang="en-US" b="1" dirty="0"/>
              <a:t>Obese and </a:t>
            </a:r>
            <a:r>
              <a:rPr lang="en-US" b="1" dirty="0" smtClean="0"/>
              <a:t>malnourish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48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Design of general anesthesia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US" b="1" dirty="0" smtClean="0"/>
              <a:t>Induction: Thiopental</a:t>
            </a:r>
            <a:r>
              <a:rPr lang="en-US" b="1" dirty="0"/>
              <a:t>, </a:t>
            </a:r>
            <a:r>
              <a:rPr lang="en-US" b="1" dirty="0" smtClean="0"/>
              <a:t>fentanyl</a:t>
            </a:r>
            <a:r>
              <a:rPr lang="en-US" b="1" dirty="0"/>
              <a:t>, </a:t>
            </a:r>
            <a:r>
              <a:rPr lang="en-US" b="1" dirty="0" err="1" smtClean="0"/>
              <a:t>vecuronium</a:t>
            </a:r>
            <a:endParaRPr lang="en-US" b="1" dirty="0" smtClean="0"/>
          </a:p>
          <a:p>
            <a:r>
              <a:rPr lang="en-US" b="1" dirty="0" smtClean="0"/>
              <a:t>Maintenance: Halothane, </a:t>
            </a:r>
            <a:r>
              <a:rPr lang="en-US" b="1" dirty="0"/>
              <a:t>nitrous oxide with </a:t>
            </a:r>
            <a:r>
              <a:rPr lang="en-US" b="1" dirty="0" smtClean="0"/>
              <a:t>oxygen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680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Sample collection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Three </a:t>
            </a:r>
            <a:r>
              <a:rPr lang="en-US" b="1" dirty="0"/>
              <a:t>samples (8-10 ml) were </a:t>
            </a:r>
            <a:r>
              <a:rPr lang="en-US" b="1" dirty="0" smtClean="0"/>
              <a:t>collected</a:t>
            </a:r>
          </a:p>
          <a:p>
            <a:pPr lvl="1"/>
            <a:r>
              <a:rPr lang="en-US" b="1" dirty="0" smtClean="0"/>
              <a:t>The first sample- </a:t>
            </a:r>
            <a:r>
              <a:rPr lang="en-US" b="1" dirty="0"/>
              <a:t>just before </a:t>
            </a:r>
            <a:r>
              <a:rPr lang="en-US" b="1" dirty="0" smtClean="0"/>
              <a:t>anesthesia </a:t>
            </a:r>
          </a:p>
          <a:p>
            <a:pPr lvl="1"/>
            <a:r>
              <a:rPr lang="en-US" b="1" dirty="0" smtClean="0"/>
              <a:t>2nd sample- </a:t>
            </a:r>
            <a:r>
              <a:rPr lang="en-US" b="1" dirty="0"/>
              <a:t>10 minutes after </a:t>
            </a:r>
            <a:r>
              <a:rPr lang="en-US" b="1" dirty="0" smtClean="0"/>
              <a:t>incision</a:t>
            </a:r>
          </a:p>
          <a:p>
            <a:pPr lvl="1"/>
            <a:r>
              <a:rPr lang="en-US" b="1" dirty="0" smtClean="0"/>
              <a:t>3rd sample-  </a:t>
            </a:r>
            <a:r>
              <a:rPr lang="en-US" b="1" dirty="0"/>
              <a:t>10 minutes after </a:t>
            </a:r>
            <a:r>
              <a:rPr lang="en-US" b="1" dirty="0" err="1" smtClean="0"/>
              <a:t>extubation</a:t>
            </a:r>
            <a:r>
              <a:rPr lang="en-US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649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First </a:t>
            </a:r>
            <a:r>
              <a:rPr lang="en-US" b="1" dirty="0"/>
              <a:t>sample of each subject were served as a </a:t>
            </a:r>
            <a:r>
              <a:rPr lang="en-US" b="1" dirty="0" smtClean="0"/>
              <a:t>control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73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/>
              <a:t>Analytical </a:t>
            </a:r>
            <a:r>
              <a:rPr lang="en-US" b="1" cap="all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Plasma </a:t>
            </a:r>
            <a:r>
              <a:rPr lang="en-US" dirty="0"/>
              <a:t>glucose was measured by glucose oxidase method (</a:t>
            </a:r>
            <a:r>
              <a:rPr lang="en-US" dirty="0" err="1"/>
              <a:t>Randox</a:t>
            </a:r>
            <a:r>
              <a:rPr lang="en-US" dirty="0"/>
              <a:t>, UK).</a:t>
            </a:r>
            <a:endParaRPr lang="en-GB" dirty="0"/>
          </a:p>
          <a:p>
            <a:pPr lvl="0"/>
            <a:r>
              <a:rPr lang="en-US" dirty="0" smtClean="0"/>
              <a:t>Serum </a:t>
            </a:r>
            <a:r>
              <a:rPr lang="en-US" dirty="0"/>
              <a:t>electrolytes were measured by Dry Chemistry method (DT-60, USA).</a:t>
            </a:r>
            <a:endParaRPr lang="en-GB" dirty="0"/>
          </a:p>
          <a:p>
            <a:pPr lvl="0"/>
            <a:r>
              <a:rPr lang="en-US" dirty="0"/>
              <a:t>Serum C-peptide was measured by </a:t>
            </a:r>
            <a:r>
              <a:rPr lang="en-US" dirty="0" err="1"/>
              <a:t>chemiluminescent</a:t>
            </a:r>
            <a:r>
              <a:rPr lang="en-US" dirty="0"/>
              <a:t> immunoassay (</a:t>
            </a:r>
            <a:r>
              <a:rPr lang="en-US" dirty="0" err="1"/>
              <a:t>Immulite</a:t>
            </a:r>
            <a:r>
              <a:rPr lang="en-US" dirty="0"/>
              <a:t>, USA).</a:t>
            </a:r>
            <a:endParaRPr lang="en-GB" dirty="0"/>
          </a:p>
          <a:p>
            <a:pPr lvl="0"/>
            <a:r>
              <a:rPr lang="en-US" dirty="0"/>
              <a:t>Serum cortisol was measured by </a:t>
            </a:r>
            <a:r>
              <a:rPr lang="en-US" dirty="0" err="1"/>
              <a:t>chemiluminescent</a:t>
            </a:r>
            <a:r>
              <a:rPr lang="en-US" dirty="0"/>
              <a:t> immunoassay (</a:t>
            </a:r>
            <a:r>
              <a:rPr lang="en-US" dirty="0" err="1"/>
              <a:t>Immulite</a:t>
            </a:r>
            <a:r>
              <a:rPr lang="en-US" dirty="0"/>
              <a:t>, USA).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85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STATISTICAL </a:t>
            </a:r>
            <a:r>
              <a:rPr lang="en-US" b="1" dirty="0" smtClean="0"/>
              <a:t>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Statistical </a:t>
            </a:r>
            <a:r>
              <a:rPr lang="en-US" b="1" dirty="0"/>
              <a:t>analysis was performed using SPSS (Statistical Package for Social Science) software for Windows version </a:t>
            </a:r>
            <a:r>
              <a:rPr lang="en-US" b="1" dirty="0" smtClean="0"/>
              <a:t>17 </a:t>
            </a:r>
            <a:r>
              <a:rPr lang="en-US" b="1" dirty="0"/>
              <a:t>(SPSS Inc., Chicago, Illinois, USA). </a:t>
            </a:r>
            <a:endParaRPr lang="en-US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05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IRD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352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04800" y="2895600"/>
            <a:ext cx="8382000" cy="354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 algn="just" eaLnBrk="0" hangingPunct="0">
              <a:lnSpc>
                <a:spcPct val="90000"/>
              </a:lnSpc>
            </a:pPr>
            <a:endParaRPr lang="en-US" sz="3200" b="1" dirty="0">
              <a:latin typeface="Calibri" pitchFamily="34" charset="0"/>
              <a:cs typeface="Times New Roman" pitchFamily="18" charset="0"/>
            </a:endParaRPr>
          </a:p>
          <a:p>
            <a:pPr marL="285750" indent="-285750" algn="just" eaLnBrk="0" hangingPunct="0">
              <a:lnSpc>
                <a:spcPct val="90000"/>
              </a:lnSpc>
              <a:buFontTx/>
              <a:buChar char="•"/>
            </a:pPr>
            <a:r>
              <a:rPr lang="en-US" sz="3200" b="1" dirty="0">
                <a:latin typeface="Calibri" pitchFamily="34" charset="0"/>
                <a:cs typeface="Times New Roman" pitchFamily="18" charset="0"/>
              </a:rPr>
              <a:t>Central Location</a:t>
            </a:r>
          </a:p>
          <a:p>
            <a:pPr marL="285750" indent="-285750" algn="just" eaLnBrk="0" hangingPunct="0">
              <a:lnSpc>
                <a:spcPct val="90000"/>
              </a:lnSpc>
              <a:buFontTx/>
              <a:buChar char="•"/>
            </a:pPr>
            <a:r>
              <a:rPr lang="en-US" sz="3200" b="1" dirty="0">
                <a:latin typeface="Calibri" pitchFamily="34" charset="0"/>
                <a:cs typeface="Times New Roman" pitchFamily="18" charset="0"/>
              </a:rPr>
              <a:t>700-bed multidisciplinary hospital </a:t>
            </a:r>
          </a:p>
          <a:p>
            <a:pPr marL="285750" indent="-285750" algn="just" eaLnBrk="0" hangingPunct="0">
              <a:lnSpc>
                <a:spcPct val="90000"/>
              </a:lnSpc>
              <a:buFontTx/>
              <a:buChar char="•"/>
            </a:pPr>
            <a:r>
              <a:rPr lang="en-US" sz="3200" b="1" dirty="0">
                <a:latin typeface="Calibri" pitchFamily="34" charset="0"/>
                <a:cs typeface="Times New Roman" pitchFamily="18" charset="0"/>
              </a:rPr>
              <a:t>Very large OPD (4500 patients /day</a:t>
            </a:r>
            <a:r>
              <a:rPr lang="en-US" sz="3200" b="1" dirty="0" smtClean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marL="285750" indent="-285750" algn="just" eaLnBrk="0" hangingPunct="0">
              <a:lnSpc>
                <a:spcPct val="90000"/>
              </a:lnSpc>
              <a:buFontTx/>
              <a:buChar char="•"/>
            </a:pPr>
            <a:r>
              <a:rPr lang="en-US" sz="3200" b="1" dirty="0" smtClean="0">
                <a:latin typeface="Calibri" pitchFamily="34" charset="0"/>
                <a:cs typeface="Times New Roman" pitchFamily="18" charset="0"/>
              </a:rPr>
              <a:t>60-70 diabetic patients under went operative procedure everyday</a:t>
            </a:r>
            <a:endParaRPr lang="en-US" sz="3200" b="1" dirty="0">
              <a:latin typeface="Calibri" pitchFamily="34" charset="0"/>
              <a:cs typeface="Times New Roman" pitchFamily="18" charset="0"/>
            </a:endParaRPr>
          </a:p>
          <a:p>
            <a:pPr marL="285750" indent="-285750" algn="just" eaLnBrk="0" hangingPunct="0">
              <a:lnSpc>
                <a:spcPct val="90000"/>
              </a:lnSpc>
              <a:buFontTx/>
              <a:buChar char="•"/>
            </a:pPr>
            <a:r>
              <a:rPr lang="en-US" sz="3200" b="1" dirty="0">
                <a:latin typeface="Calibri" pitchFamily="34" charset="0"/>
                <a:cs typeface="Times New Roman" pitchFamily="18" charset="0"/>
              </a:rPr>
              <a:t>WHO Collaborating Centre for Research on Diabetes and its </a:t>
            </a:r>
            <a:r>
              <a:rPr lang="en-US" sz="3200" b="1" dirty="0" smtClean="0">
                <a:latin typeface="Calibri" pitchFamily="34" charset="0"/>
                <a:cs typeface="Times New Roman" pitchFamily="18" charset="0"/>
              </a:rPr>
              <a:t>complications (Till 2014)</a:t>
            </a:r>
            <a:endParaRPr lang="en-US" sz="32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9980" y="152400"/>
            <a:ext cx="9180512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eaLnBrk="0" fontAlgn="auto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Bangladesh Institute of Research &amp; Rehabilitation in Diabetes, Endocrine and Metabolic Disorders 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BIRDEM)</a:t>
            </a:r>
          </a:p>
        </p:txBody>
      </p:sp>
      <p:pic>
        <p:nvPicPr>
          <p:cNvPr id="44037" name="Picture 5" descr="BIR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106203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RESULTS AND </a:t>
            </a:r>
            <a:r>
              <a:rPr lang="en-US" b="1" dirty="0" smtClean="0"/>
              <a:t>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0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62000" y="1295400"/>
          <a:ext cx="403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5105400" y="1295400"/>
          <a:ext cx="3505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54643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Figure: </a:t>
            </a:r>
            <a:r>
              <a:rPr lang="en-US" sz="2000" b="1" dirty="0" err="1" smtClean="0">
                <a:latin typeface="Comic Sans MS" pitchFamily="66" charset="0"/>
              </a:rPr>
              <a:t>Perioperative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glycemic</a:t>
            </a:r>
            <a:r>
              <a:rPr lang="en-US" sz="2000" b="1" dirty="0" smtClean="0">
                <a:latin typeface="Comic Sans MS" pitchFamily="66" charset="0"/>
              </a:rPr>
              <a:t> and </a:t>
            </a:r>
            <a:r>
              <a:rPr lang="en-US" sz="2000" b="1" dirty="0" err="1" smtClean="0">
                <a:latin typeface="Comic Sans MS" pitchFamily="66" charset="0"/>
              </a:rPr>
              <a:t>insulinemic</a:t>
            </a:r>
            <a:r>
              <a:rPr lang="en-US" sz="2000" b="1" dirty="0" smtClean="0">
                <a:latin typeface="Comic Sans MS" pitchFamily="66" charset="0"/>
              </a:rPr>
              <a:t> status of the 	study subjects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362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600200" y="762000"/>
          <a:ext cx="5410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410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Figure: </a:t>
            </a:r>
            <a:r>
              <a:rPr lang="en-US" sz="2000" b="1" dirty="0" err="1" smtClean="0">
                <a:latin typeface="Comic Sans MS" pitchFamily="66" charset="0"/>
              </a:rPr>
              <a:t>Perioperative</a:t>
            </a:r>
            <a:r>
              <a:rPr lang="en-US" sz="2000" b="1" dirty="0" smtClean="0">
                <a:latin typeface="Comic Sans MS" pitchFamily="66" charset="0"/>
              </a:rPr>
              <a:t> serum </a:t>
            </a:r>
            <a:r>
              <a:rPr lang="en-US" sz="2000" b="1" dirty="0" err="1" smtClean="0">
                <a:latin typeface="Comic Sans MS" pitchFamily="66" charset="0"/>
              </a:rPr>
              <a:t>cortisol</a:t>
            </a:r>
            <a:r>
              <a:rPr lang="en-US" sz="2000" b="1" dirty="0" smtClean="0">
                <a:latin typeface="Comic Sans MS" pitchFamily="66" charset="0"/>
              </a:rPr>
              <a:t> status of the   	 study subjects 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1905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3400" y="1371600"/>
          <a:ext cx="3657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648200" y="1600200"/>
          <a:ext cx="4038601" cy="337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5638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Figure: </a:t>
            </a:r>
            <a:r>
              <a:rPr lang="en-US" sz="2000" b="1" dirty="0" err="1" smtClean="0">
                <a:latin typeface="Comic Sans MS" pitchFamily="66" charset="0"/>
              </a:rPr>
              <a:t>Perioperative</a:t>
            </a:r>
            <a:r>
              <a:rPr lang="en-US" sz="2000" b="1" dirty="0" smtClean="0">
                <a:latin typeface="Comic Sans MS" pitchFamily="66" charset="0"/>
              </a:rPr>
              <a:t> serum electrolytes level of the study 	subjects 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6200000">
            <a:off x="-1476344" y="2695545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Serum Glucose (</a:t>
            </a:r>
            <a:r>
              <a:rPr lang="en-US" sz="2000" b="1" dirty="0" err="1" smtClean="0">
                <a:latin typeface="Comic Sans MS" pitchFamily="66" charset="0"/>
              </a:rPr>
              <a:t>mmol</a:t>
            </a:r>
            <a:r>
              <a:rPr lang="en-US" sz="2000" b="1" dirty="0" smtClean="0">
                <a:latin typeface="Comic Sans MS" pitchFamily="66" charset="0"/>
              </a:rPr>
              <a:t>/L)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0668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6200000">
            <a:off x="3590955" y="265744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C-Peptide (</a:t>
            </a:r>
            <a:r>
              <a:rPr lang="en-US" sz="2000" b="1" dirty="0" err="1" smtClean="0">
                <a:latin typeface="Comic Sans MS" pitchFamily="66" charset="0"/>
              </a:rPr>
              <a:t>ng</a:t>
            </a:r>
            <a:r>
              <a:rPr lang="en-US" sz="2000" b="1" dirty="0" smtClean="0">
                <a:latin typeface="Comic Sans MS" pitchFamily="66" charset="0"/>
              </a:rPr>
              <a:t>/ml)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638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Figure: </a:t>
            </a:r>
            <a:r>
              <a:rPr lang="en-US" sz="2000" b="1" dirty="0" err="1" smtClean="0">
                <a:latin typeface="Comic Sans MS" pitchFamily="66" charset="0"/>
              </a:rPr>
              <a:t>Perioperative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glycemic</a:t>
            </a:r>
            <a:r>
              <a:rPr lang="en-US" sz="2000" b="1" dirty="0" smtClean="0">
                <a:latin typeface="Comic Sans MS" pitchFamily="66" charset="0"/>
              </a:rPr>
              <a:t> and </a:t>
            </a:r>
            <a:r>
              <a:rPr lang="en-US" sz="2000" b="1" dirty="0" err="1" smtClean="0">
                <a:latin typeface="Comic Sans MS" pitchFamily="66" charset="0"/>
              </a:rPr>
              <a:t>insulinemic</a:t>
            </a:r>
            <a:r>
              <a:rPr lang="en-US" sz="2000" b="1" dirty="0" smtClean="0">
                <a:latin typeface="Comic Sans MS" pitchFamily="66" charset="0"/>
              </a:rPr>
              <a:t> status of insulin  	 and insulin-OHA treated subjects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2346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5394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29966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257799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71600" y="5410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Figure: </a:t>
            </a:r>
            <a:r>
              <a:rPr lang="en-US" sz="2000" b="1" dirty="0" err="1" smtClean="0">
                <a:latin typeface="Comic Sans MS" pitchFamily="66" charset="0"/>
              </a:rPr>
              <a:t>Perioperative</a:t>
            </a:r>
            <a:r>
              <a:rPr lang="en-US" sz="2000" b="1" dirty="0" smtClean="0">
                <a:latin typeface="Comic Sans MS" pitchFamily="66" charset="0"/>
              </a:rPr>
              <a:t> serum </a:t>
            </a:r>
            <a:r>
              <a:rPr lang="en-US" sz="2000" b="1" dirty="0" err="1" smtClean="0">
                <a:latin typeface="Comic Sans MS" pitchFamily="66" charset="0"/>
              </a:rPr>
              <a:t>cortisol</a:t>
            </a:r>
            <a:r>
              <a:rPr lang="en-US" sz="2000" b="1" dirty="0" smtClean="0">
                <a:latin typeface="Comic Sans MS" pitchFamily="66" charset="0"/>
              </a:rPr>
              <a:t> status of insulin and 	 insulin-OHA treated subjects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8544" y="261934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Serum </a:t>
            </a:r>
            <a:r>
              <a:rPr lang="en-US" sz="2000" b="1" dirty="0" err="1" smtClean="0">
                <a:latin typeface="Comic Sans MS" pitchFamily="66" charset="0"/>
              </a:rPr>
              <a:t>Cortisol</a:t>
            </a:r>
            <a:r>
              <a:rPr lang="en-US" sz="2000" b="1" dirty="0" smtClean="0">
                <a:latin typeface="Comic Sans MS" pitchFamily="66" charset="0"/>
              </a:rPr>
              <a:t> (</a:t>
            </a:r>
            <a:r>
              <a:rPr lang="en-US" sz="2000" b="1" dirty="0" err="1" smtClean="0">
                <a:latin typeface="Comic Sans MS" pitchFamily="66" charset="0"/>
              </a:rPr>
              <a:t>ng</a:t>
            </a:r>
            <a:r>
              <a:rPr lang="en-US" sz="2000" b="1" dirty="0" smtClean="0">
                <a:latin typeface="Comic Sans MS" pitchFamily="66" charset="0"/>
              </a:rPr>
              <a:t>/ml)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5488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77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89" y="838200"/>
            <a:ext cx="40386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6200000">
            <a:off x="-1001940" y="2449741"/>
            <a:ext cx="2708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Serum Na</a:t>
            </a:r>
            <a:r>
              <a:rPr lang="en-US" sz="2000" b="1" baseline="30000" dirty="0" smtClean="0">
                <a:latin typeface="Comic Sans MS" pitchFamily="66" charset="0"/>
              </a:rPr>
              <a:t>+ </a:t>
            </a:r>
            <a:r>
              <a:rPr lang="en-US" sz="2000" b="1" dirty="0" smtClean="0">
                <a:latin typeface="Comic Sans MS" pitchFamily="66" charset="0"/>
              </a:rPr>
              <a:t>(</a:t>
            </a:r>
            <a:r>
              <a:rPr lang="en-US" sz="2000" b="1" dirty="0" err="1" smtClean="0">
                <a:latin typeface="Comic Sans MS" pitchFamily="66" charset="0"/>
              </a:rPr>
              <a:t>mmol</a:t>
            </a:r>
            <a:r>
              <a:rPr lang="en-US" sz="2000" b="1" dirty="0" smtClean="0">
                <a:latin typeface="Comic Sans MS" pitchFamily="66" charset="0"/>
              </a:rPr>
              <a:t>/l)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143000"/>
            <a:ext cx="32766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6200000">
            <a:off x="4008149" y="2865149"/>
            <a:ext cx="2708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Serum K</a:t>
            </a:r>
            <a:r>
              <a:rPr lang="en-US" sz="2000" b="1" baseline="30000" dirty="0" smtClean="0">
                <a:latin typeface="Comic Sans MS" pitchFamily="66" charset="0"/>
              </a:rPr>
              <a:t>+ </a:t>
            </a:r>
            <a:r>
              <a:rPr lang="en-US" sz="2000" b="1" dirty="0" smtClean="0">
                <a:latin typeface="Comic Sans MS" pitchFamily="66" charset="0"/>
              </a:rPr>
              <a:t>(</a:t>
            </a:r>
            <a:r>
              <a:rPr lang="en-US" sz="2000" b="1" dirty="0" err="1" smtClean="0">
                <a:latin typeface="Comic Sans MS" pitchFamily="66" charset="0"/>
              </a:rPr>
              <a:t>mmol</a:t>
            </a:r>
            <a:r>
              <a:rPr lang="en-US" sz="2000" b="1" dirty="0" smtClean="0">
                <a:latin typeface="Comic Sans MS" pitchFamily="66" charset="0"/>
              </a:rPr>
              <a:t>/l)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562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Figure: </a:t>
            </a:r>
            <a:r>
              <a:rPr lang="en-US" sz="2000" b="1" dirty="0" err="1" smtClean="0">
                <a:latin typeface="Comic Sans MS" pitchFamily="66" charset="0"/>
              </a:rPr>
              <a:t>Perioperative</a:t>
            </a:r>
            <a:r>
              <a:rPr lang="en-US" sz="2000" b="1" dirty="0" smtClean="0">
                <a:latin typeface="Comic Sans MS" pitchFamily="66" charset="0"/>
              </a:rPr>
              <a:t> serum electrolytes status of insulin and 	 insulin-OHA treated subjects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3962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1521" y="1219200"/>
            <a:ext cx="36576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6200000">
            <a:off x="-1066799" y="2657446"/>
            <a:ext cx="312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Serum Glucose (</a:t>
            </a:r>
            <a:r>
              <a:rPr lang="en-US" sz="2000" b="1" dirty="0" err="1" smtClean="0">
                <a:latin typeface="Comic Sans MS" pitchFamily="66" charset="0"/>
              </a:rPr>
              <a:t>mmol</a:t>
            </a:r>
            <a:r>
              <a:rPr lang="en-US" sz="2000" b="1" dirty="0" smtClean="0">
                <a:latin typeface="Comic Sans MS" pitchFamily="66" charset="0"/>
              </a:rPr>
              <a:t>/l)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423166" y="252043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Serum C-Peptide (</a:t>
            </a:r>
            <a:r>
              <a:rPr lang="en-US" b="1" dirty="0" err="1" smtClean="0">
                <a:latin typeface="Comic Sans MS" pitchFamily="66" charset="0"/>
              </a:rPr>
              <a:t>ng</a:t>
            </a:r>
            <a:r>
              <a:rPr lang="en-US" b="1" dirty="0" smtClean="0">
                <a:latin typeface="Comic Sans MS" pitchFamily="66" charset="0"/>
              </a:rPr>
              <a:t>/ml)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486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Figure: </a:t>
            </a:r>
            <a:r>
              <a:rPr lang="en-US" sz="2000" b="1" dirty="0" err="1" smtClean="0">
                <a:latin typeface="Comic Sans MS" pitchFamily="66" charset="0"/>
              </a:rPr>
              <a:t>Perioperative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glycemic</a:t>
            </a:r>
            <a:r>
              <a:rPr lang="en-US" sz="2000" b="1" dirty="0" smtClean="0">
                <a:latin typeface="Comic Sans MS" pitchFamily="66" charset="0"/>
              </a:rPr>
              <a:t> and </a:t>
            </a:r>
            <a:r>
              <a:rPr lang="en-US" sz="2000" b="1" dirty="0" err="1" smtClean="0">
                <a:latin typeface="Comic Sans MS" pitchFamily="66" charset="0"/>
              </a:rPr>
              <a:t>insulinemic</a:t>
            </a:r>
            <a:r>
              <a:rPr lang="en-US" sz="2000" b="1" dirty="0" smtClean="0">
                <a:latin typeface="Comic Sans MS" pitchFamily="66" charset="0"/>
              </a:rPr>
              <a:t> status of 	 	 hypertensive and </a:t>
            </a:r>
            <a:r>
              <a:rPr lang="en-US" sz="2000" b="1" dirty="0" err="1" smtClean="0">
                <a:latin typeface="Comic Sans MS" pitchFamily="66" charset="0"/>
              </a:rPr>
              <a:t>normotensive</a:t>
            </a:r>
            <a:r>
              <a:rPr lang="en-US" sz="2000" b="1" dirty="0" smtClean="0">
                <a:latin typeface="Comic Sans MS" pitchFamily="66" charset="0"/>
              </a:rPr>
              <a:t> study subjects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9050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1584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5943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6200000">
            <a:off x="-551335" y="2452614"/>
            <a:ext cx="317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Serum </a:t>
            </a:r>
            <a:r>
              <a:rPr lang="en-US" sz="2000" b="1" dirty="0" err="1" smtClean="0">
                <a:latin typeface="Comic Sans MS" pitchFamily="66" charset="0"/>
              </a:rPr>
              <a:t>Cortisol</a:t>
            </a:r>
            <a:r>
              <a:rPr lang="en-US" sz="2000" b="1" dirty="0" smtClean="0">
                <a:latin typeface="Comic Sans MS" pitchFamily="66" charset="0"/>
              </a:rPr>
              <a:t> (</a:t>
            </a:r>
            <a:r>
              <a:rPr lang="en-US" sz="2000" b="1" dirty="0" err="1" smtClean="0">
                <a:latin typeface="Comic Sans MS" pitchFamily="66" charset="0"/>
              </a:rPr>
              <a:t>ng</a:t>
            </a:r>
            <a:r>
              <a:rPr lang="en-US" sz="2000" b="1" dirty="0" smtClean="0">
                <a:latin typeface="Comic Sans MS" pitchFamily="66" charset="0"/>
              </a:rPr>
              <a:t>/ml)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257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Figure: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Perioperative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serum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cortisol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status of hypertensive 	 and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normotensive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study subjects</a:t>
            </a:r>
          </a:p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524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971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524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3581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3000"/>
            <a:ext cx="3352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5232737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Figure: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Perioperative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serum electrolytes status of hypertensive 	 and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normotensive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study subjects</a:t>
            </a:r>
          </a:p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981045" y="2505046"/>
            <a:ext cx="312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Serum Na</a:t>
            </a:r>
            <a:r>
              <a:rPr lang="en-US" sz="2000" b="1" baseline="30000" dirty="0" smtClean="0">
                <a:latin typeface="Comic Sans MS" pitchFamily="66" charset="0"/>
              </a:rPr>
              <a:t>+</a:t>
            </a:r>
            <a:r>
              <a:rPr lang="en-US" sz="2000" b="1" dirty="0" smtClean="0">
                <a:latin typeface="Comic Sans MS" pitchFamily="66" charset="0"/>
              </a:rPr>
              <a:t> (</a:t>
            </a:r>
            <a:r>
              <a:rPr lang="en-US" sz="2000" b="1" dirty="0" err="1" smtClean="0">
                <a:latin typeface="Comic Sans MS" pitchFamily="66" charset="0"/>
              </a:rPr>
              <a:t>mmol</a:t>
            </a:r>
            <a:r>
              <a:rPr lang="en-US" sz="2000" b="1" dirty="0" smtClean="0">
                <a:latin typeface="Comic Sans MS" pitchFamily="66" charset="0"/>
              </a:rPr>
              <a:t>/l)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571844" y="2505046"/>
            <a:ext cx="312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Serum K</a:t>
            </a:r>
            <a:r>
              <a:rPr lang="en-US" sz="2000" b="1" baseline="30000" dirty="0" smtClean="0">
                <a:latin typeface="Comic Sans MS" pitchFamily="66" charset="0"/>
              </a:rPr>
              <a:t>+</a:t>
            </a:r>
            <a:r>
              <a:rPr lang="en-US" sz="2000" b="1" dirty="0" smtClean="0">
                <a:latin typeface="Comic Sans MS" pitchFamily="66" charset="0"/>
              </a:rPr>
              <a:t> (</a:t>
            </a:r>
            <a:r>
              <a:rPr lang="en-US" sz="2000" b="1" dirty="0" err="1" smtClean="0">
                <a:latin typeface="Comic Sans MS" pitchFamily="66" charset="0"/>
              </a:rPr>
              <a:t>mmol</a:t>
            </a:r>
            <a:r>
              <a:rPr lang="en-US" sz="2000" b="1" dirty="0" smtClean="0">
                <a:latin typeface="Comic Sans MS" pitchFamily="66" charset="0"/>
              </a:rPr>
              <a:t>/l)</a:t>
            </a:r>
            <a:endParaRPr lang="en-US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015" y="2743200"/>
            <a:ext cx="8280920" cy="2016224"/>
          </a:xfrm>
        </p:spPr>
        <p:txBody>
          <a:bodyPr>
            <a:noAutofit/>
          </a:bodyPr>
          <a:lstStyle/>
          <a:p>
            <a:pPr marL="914400" lvl="1" indent="-457200"/>
            <a:r>
              <a:rPr lang="en-US" sz="3200" b="1" dirty="0" smtClean="0">
                <a:latin typeface="Calibri" pitchFamily="34" charset="0"/>
              </a:rPr>
              <a:t>One of Largest diabetes care provider in the world</a:t>
            </a:r>
          </a:p>
          <a:p>
            <a:pPr marL="914400" lvl="1" indent="-457200"/>
            <a:r>
              <a:rPr lang="en-US" sz="3200" b="1" dirty="0" smtClean="0">
                <a:latin typeface="Calibri" pitchFamily="34" charset="0"/>
              </a:rPr>
              <a:t>One of Largest non-profit health care network outside Govt. in the world</a:t>
            </a:r>
          </a:p>
          <a:p>
            <a:pPr marL="914400" lvl="1" indent="-457200"/>
            <a:r>
              <a:rPr lang="en-US" sz="3200" b="1" dirty="0" smtClean="0">
                <a:latin typeface="Calibri" pitchFamily="34" charset="0"/>
              </a:rPr>
              <a:t>Provide healthcare through a network of hospitals &amp; educational institutions of its own</a:t>
            </a:r>
          </a:p>
          <a:p>
            <a:pPr marL="914400" lvl="1" indent="-457200"/>
            <a:endParaRPr lang="en-US" sz="3200" b="1" dirty="0" smtClean="0">
              <a:latin typeface="Calibri" pitchFamily="34" charset="0"/>
            </a:endParaRPr>
          </a:p>
          <a:p>
            <a:pPr marL="914400" lvl="1" indent="-457200">
              <a:buFontTx/>
              <a:buNone/>
            </a:pPr>
            <a:endParaRPr lang="en-US" sz="3200" b="1" dirty="0" smtClean="0">
              <a:latin typeface="Calibri" pitchFamily="34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95536" y="304800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/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Uniqueness of BADAS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BIRD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352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4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The data lead to following </a:t>
            </a:r>
            <a:r>
              <a:rPr lang="en-US" b="1" i="1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dirty="0"/>
              <a:t>Lower abdominal surgery under general anesthesia in well controlled type 2 diabetic subjects is accompanied by a hyperglycemic response which results from rise of insulin antagonists like cortisol rather than fall of insulin secretion.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432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The data lead to following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2. Insulin </a:t>
            </a:r>
            <a:r>
              <a:rPr lang="en-US" b="1" dirty="0"/>
              <a:t>treatment alone is more effective than insulin-OHA combination to control blood glucose in type 2 diabetic subjects undergoing surgery under general anesthesia; but the two treatment modalities lead to similar cortisol response.</a:t>
            </a:r>
            <a:endParaRPr lang="en-GB" b="1" dirty="0"/>
          </a:p>
          <a:p>
            <a:pPr marL="0" indent="0">
              <a:buNone/>
            </a:pPr>
            <a:endParaRPr lang="en-US" b="1" smtClean="0"/>
          </a:p>
          <a:p>
            <a:pPr marL="0" indent="0">
              <a:buNone/>
            </a:pPr>
            <a:r>
              <a:rPr lang="en-US" b="1" smtClean="0"/>
              <a:t>3</a:t>
            </a:r>
            <a:r>
              <a:rPr lang="en-US" b="1" dirty="0" smtClean="0"/>
              <a:t>. Coexisting </a:t>
            </a:r>
            <a:r>
              <a:rPr lang="en-US" b="1" dirty="0"/>
              <a:t>hypertension is associated with insulin </a:t>
            </a:r>
            <a:r>
              <a:rPr lang="en-US" b="1" dirty="0" err="1"/>
              <a:t>hyposecretion</a:t>
            </a:r>
            <a:r>
              <a:rPr lang="en-US" b="1" dirty="0"/>
              <a:t> leading to hyperglycemia in type 2 diabetic patients undergoing surgery under general anesthesia.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921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1. Insulin </a:t>
            </a:r>
            <a:r>
              <a:rPr lang="en-US" b="1" dirty="0"/>
              <a:t>rather than insulin-OHA may be a good choice of treatment for preoperative glycemic control.</a:t>
            </a:r>
            <a:endParaRPr lang="en-GB" b="1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2. Special </a:t>
            </a:r>
            <a:r>
              <a:rPr lang="en-US" b="1" dirty="0"/>
              <a:t>attention should be given regarding perioperative glycemic control in type 2 diabetic coexisting hypertensive patients.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28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3. Other </a:t>
            </a:r>
            <a:r>
              <a:rPr lang="en-US" b="1" dirty="0"/>
              <a:t>stress hormones like glucagon, </a:t>
            </a:r>
            <a:r>
              <a:rPr lang="en-US" b="1" dirty="0" err="1"/>
              <a:t>catecholamines</a:t>
            </a:r>
            <a:r>
              <a:rPr lang="en-US" b="1" dirty="0"/>
              <a:t>, growth hormone and heat shock proteins may be measured for better quantification of the surgical stress.</a:t>
            </a:r>
            <a:endParaRPr lang="en-GB" b="1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4.To </a:t>
            </a:r>
            <a:r>
              <a:rPr lang="en-US" b="1" dirty="0"/>
              <a:t>reduce the stress response- premedication and other anesthetic drugs, by increasing the dose of same anesthetic agents or anesthetic procedure may be applied for better management of type 2 diabetic subjects.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283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 rot="878210">
            <a:off x="2701925" y="3092450"/>
            <a:ext cx="3925888" cy="1663700"/>
            <a:chOff x="856" y="1188"/>
            <a:chExt cx="3830" cy="2355"/>
          </a:xfrm>
        </p:grpSpPr>
        <p:sp>
          <p:nvSpPr>
            <p:cNvPr id="87103" name="Oval 74"/>
            <p:cNvSpPr>
              <a:spLocks noChangeArrowheads="1"/>
            </p:cNvSpPr>
            <p:nvPr/>
          </p:nvSpPr>
          <p:spPr bwMode="gray">
            <a:xfrm rot="-878210">
              <a:off x="1182" y="2708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</p:spPr>
          <p:txBody>
            <a:bodyPr vert="eaVert" wrap="none" lIns="92075" tIns="46038" rIns="92075" bIns="46038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104" name="Oval 75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105" name="Oval 76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000000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Arc 77"/>
            <p:cNvSpPr>
              <a:spLocks/>
            </p:cNvSpPr>
            <p:nvPr/>
          </p:nvSpPr>
          <p:spPr bwMode="gray">
            <a:xfrm rot="20601703">
              <a:off x="2658" y="1188"/>
              <a:ext cx="1795" cy="1238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Arc 78"/>
            <p:cNvSpPr>
              <a:spLocks/>
            </p:cNvSpPr>
            <p:nvPr/>
          </p:nvSpPr>
          <p:spPr bwMode="gray">
            <a:xfrm rot="20601703" flipH="1">
              <a:off x="1074" y="2479"/>
              <a:ext cx="2069" cy="935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Arc 79"/>
            <p:cNvSpPr>
              <a:spLocks/>
            </p:cNvSpPr>
            <p:nvPr/>
          </p:nvSpPr>
          <p:spPr bwMode="gray">
            <a:xfrm rot="-998297">
              <a:off x="1703" y="1334"/>
              <a:ext cx="2035" cy="890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42353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Arc 80"/>
            <p:cNvSpPr>
              <a:spLocks/>
            </p:cNvSpPr>
            <p:nvPr/>
          </p:nvSpPr>
          <p:spPr bwMode="gray">
            <a:xfrm rot="20601703" flipH="1">
              <a:off x="846" y="1706"/>
              <a:ext cx="1795" cy="1299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1"/>
            <p:cNvSpPr>
              <a:spLocks/>
            </p:cNvSpPr>
            <p:nvPr/>
          </p:nvSpPr>
          <p:spPr bwMode="gray">
            <a:xfrm rot="20449086">
              <a:off x="3166" y="2369"/>
              <a:ext cx="1239" cy="528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Arc 82"/>
            <p:cNvSpPr>
              <a:spLocks/>
            </p:cNvSpPr>
            <p:nvPr/>
          </p:nvSpPr>
          <p:spPr bwMode="gray">
            <a:xfrm rot="20539205">
              <a:off x="2643" y="1774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3"/>
            <p:cNvSpPr>
              <a:spLocks/>
            </p:cNvSpPr>
            <p:nvPr/>
          </p:nvSpPr>
          <p:spPr bwMode="gray">
            <a:xfrm rot="1168703">
              <a:off x="2651" y="2555"/>
              <a:ext cx="646" cy="528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113" name="Oval 84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C1C1C1"/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114" name="Oval 86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985838" y="3178175"/>
            <a:ext cx="779462" cy="211138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71538" y="2314575"/>
            <a:ext cx="973137" cy="933450"/>
            <a:chOff x="840" y="1651"/>
            <a:chExt cx="1236" cy="1128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912" y="1651"/>
              <a:ext cx="1099" cy="1128"/>
              <a:chOff x="2016" y="1920"/>
              <a:chExt cx="1680" cy="1680"/>
            </a:xfrm>
          </p:grpSpPr>
          <p:sp>
            <p:nvSpPr>
              <p:cNvPr id="22" name="Oval 17"/>
              <p:cNvSpPr>
                <a:spLocks noChangeArrowheads="1"/>
              </p:cNvSpPr>
              <p:nvPr/>
            </p:nvSpPr>
            <p:spPr bwMode="gray">
              <a:xfrm>
                <a:off x="2017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102" name="Freeform 1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40 w 1321"/>
                  <a:gd name="T1" fmla="*/ 55 h 712"/>
                  <a:gd name="T2" fmla="*/ 952 w 1321"/>
                  <a:gd name="T3" fmla="*/ 61 h 712"/>
                  <a:gd name="T4" fmla="*/ 955 w 1321"/>
                  <a:gd name="T5" fmla="*/ 67 h 712"/>
                  <a:gd name="T6" fmla="*/ 950 w 1321"/>
                  <a:gd name="T7" fmla="*/ 72 h 712"/>
                  <a:gd name="T8" fmla="*/ 938 w 1321"/>
                  <a:gd name="T9" fmla="*/ 76 h 712"/>
                  <a:gd name="T10" fmla="*/ 919 w 1321"/>
                  <a:gd name="T11" fmla="*/ 81 h 712"/>
                  <a:gd name="T12" fmla="*/ 895 w 1321"/>
                  <a:gd name="T13" fmla="*/ 84 h 712"/>
                  <a:gd name="T14" fmla="*/ 864 w 1321"/>
                  <a:gd name="T15" fmla="*/ 87 h 712"/>
                  <a:gd name="T16" fmla="*/ 829 w 1321"/>
                  <a:gd name="T17" fmla="*/ 91 h 712"/>
                  <a:gd name="T18" fmla="*/ 789 w 1321"/>
                  <a:gd name="T19" fmla="*/ 93 h 712"/>
                  <a:gd name="T20" fmla="*/ 745 w 1321"/>
                  <a:gd name="T21" fmla="*/ 94 h 712"/>
                  <a:gd name="T22" fmla="*/ 699 w 1321"/>
                  <a:gd name="T23" fmla="*/ 95 h 712"/>
                  <a:gd name="T24" fmla="*/ 648 w 1321"/>
                  <a:gd name="T25" fmla="*/ 98 h 712"/>
                  <a:gd name="T26" fmla="*/ 596 w 1321"/>
                  <a:gd name="T27" fmla="*/ 99 h 712"/>
                  <a:gd name="T28" fmla="*/ 575 w 1321"/>
                  <a:gd name="T29" fmla="*/ 100 h 712"/>
                  <a:gd name="T30" fmla="*/ 344 w 1321"/>
                  <a:gd name="T31" fmla="*/ 100 h 712"/>
                  <a:gd name="T32" fmla="*/ 340 w 1321"/>
                  <a:gd name="T33" fmla="*/ 100 h 712"/>
                  <a:gd name="T34" fmla="*/ 295 w 1321"/>
                  <a:gd name="T35" fmla="*/ 99 h 712"/>
                  <a:gd name="T36" fmla="*/ 252 w 1321"/>
                  <a:gd name="T37" fmla="*/ 98 h 712"/>
                  <a:gd name="T38" fmla="*/ 211 w 1321"/>
                  <a:gd name="T39" fmla="*/ 97 h 712"/>
                  <a:gd name="T40" fmla="*/ 171 w 1321"/>
                  <a:gd name="T41" fmla="*/ 94 h 712"/>
                  <a:gd name="T42" fmla="*/ 134 w 1321"/>
                  <a:gd name="T43" fmla="*/ 94 h 712"/>
                  <a:gd name="T44" fmla="*/ 104 w 1321"/>
                  <a:gd name="T45" fmla="*/ 92 h 712"/>
                  <a:gd name="T46" fmla="*/ 73 w 1321"/>
                  <a:gd name="T47" fmla="*/ 90 h 712"/>
                  <a:gd name="T48" fmla="*/ 50 w 1321"/>
                  <a:gd name="T49" fmla="*/ 88 h 712"/>
                  <a:gd name="T50" fmla="*/ 26 w 1321"/>
                  <a:gd name="T51" fmla="*/ 84 h 712"/>
                  <a:gd name="T52" fmla="*/ 18 w 1321"/>
                  <a:gd name="T53" fmla="*/ 81 h 712"/>
                  <a:gd name="T54" fmla="*/ 6 w 1321"/>
                  <a:gd name="T55" fmla="*/ 77 h 712"/>
                  <a:gd name="T56" fmla="*/ 0 w 1321"/>
                  <a:gd name="T57" fmla="*/ 73 h 712"/>
                  <a:gd name="T58" fmla="*/ 0 w 1321"/>
                  <a:gd name="T59" fmla="*/ 72 h 712"/>
                  <a:gd name="T60" fmla="*/ 4 w 1321"/>
                  <a:gd name="T61" fmla="*/ 67 h 712"/>
                  <a:gd name="T62" fmla="*/ 16 w 1321"/>
                  <a:gd name="T63" fmla="*/ 61 h 712"/>
                  <a:gd name="T64" fmla="*/ 34 w 1321"/>
                  <a:gd name="T65" fmla="*/ 52 h 712"/>
                  <a:gd name="T66" fmla="*/ 69 w 1321"/>
                  <a:gd name="T67" fmla="*/ 42 h 712"/>
                  <a:gd name="T68" fmla="*/ 108 w 1321"/>
                  <a:gd name="T69" fmla="*/ 33 h 712"/>
                  <a:gd name="T70" fmla="*/ 148 w 1321"/>
                  <a:gd name="T71" fmla="*/ 24 h 712"/>
                  <a:gd name="T72" fmla="*/ 195 w 1321"/>
                  <a:gd name="T73" fmla="*/ 17 h 712"/>
                  <a:gd name="T74" fmla="*/ 247 w 1321"/>
                  <a:gd name="T75" fmla="*/ 11 h 712"/>
                  <a:gd name="T76" fmla="*/ 300 w 1321"/>
                  <a:gd name="T77" fmla="*/ 6 h 712"/>
                  <a:gd name="T78" fmla="*/ 360 w 1321"/>
                  <a:gd name="T79" fmla="*/ 4 h 712"/>
                  <a:gd name="T80" fmla="*/ 420 w 1321"/>
                  <a:gd name="T81" fmla="*/ 4 h 712"/>
                  <a:gd name="T82" fmla="*/ 483 w 1321"/>
                  <a:gd name="T83" fmla="*/ 0 h 712"/>
                  <a:gd name="T84" fmla="*/ 483 w 1321"/>
                  <a:gd name="T85" fmla="*/ 0 h 712"/>
                  <a:gd name="T86" fmla="*/ 548 w 1321"/>
                  <a:gd name="T87" fmla="*/ 4 h 712"/>
                  <a:gd name="T88" fmla="*/ 612 w 1321"/>
                  <a:gd name="T89" fmla="*/ 4 h 712"/>
                  <a:gd name="T90" fmla="*/ 674 w 1321"/>
                  <a:gd name="T91" fmla="*/ 7 h 712"/>
                  <a:gd name="T92" fmla="*/ 731 w 1321"/>
                  <a:gd name="T93" fmla="*/ 12 h 712"/>
                  <a:gd name="T94" fmla="*/ 782 w 1321"/>
                  <a:gd name="T95" fmla="*/ 19 h 712"/>
                  <a:gd name="T96" fmla="*/ 830 w 1321"/>
                  <a:gd name="T97" fmla="*/ 27 h 712"/>
                  <a:gd name="T98" fmla="*/ 873 w 1321"/>
                  <a:gd name="T99" fmla="*/ 36 h 712"/>
                  <a:gd name="T100" fmla="*/ 909 w 1321"/>
                  <a:gd name="T101" fmla="*/ 45 h 712"/>
                  <a:gd name="T102" fmla="*/ 940 w 1321"/>
                  <a:gd name="T103" fmla="*/ 55 h 712"/>
                  <a:gd name="T104" fmla="*/ 940 w 1321"/>
                  <a:gd name="T105" fmla="*/ 55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 Box 19"/>
            <p:cNvSpPr txBox="1">
              <a:spLocks noChangeArrowheads="1"/>
            </p:cNvSpPr>
            <p:nvPr/>
          </p:nvSpPr>
          <p:spPr bwMode="gray">
            <a:xfrm>
              <a:off x="840" y="2184"/>
              <a:ext cx="1236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1114425" y="2308225"/>
            <a:ext cx="4984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1955800" y="3395663"/>
            <a:ext cx="676275" cy="225425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28800" y="2508250"/>
            <a:ext cx="884238" cy="957263"/>
            <a:chOff x="3321" y="816"/>
            <a:chExt cx="549" cy="543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29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098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40 w 1321"/>
                  <a:gd name="T1" fmla="*/ 55 h 712"/>
                  <a:gd name="T2" fmla="*/ 952 w 1321"/>
                  <a:gd name="T3" fmla="*/ 61 h 712"/>
                  <a:gd name="T4" fmla="*/ 955 w 1321"/>
                  <a:gd name="T5" fmla="*/ 67 h 712"/>
                  <a:gd name="T6" fmla="*/ 950 w 1321"/>
                  <a:gd name="T7" fmla="*/ 72 h 712"/>
                  <a:gd name="T8" fmla="*/ 938 w 1321"/>
                  <a:gd name="T9" fmla="*/ 76 h 712"/>
                  <a:gd name="T10" fmla="*/ 919 w 1321"/>
                  <a:gd name="T11" fmla="*/ 81 h 712"/>
                  <a:gd name="T12" fmla="*/ 895 w 1321"/>
                  <a:gd name="T13" fmla="*/ 84 h 712"/>
                  <a:gd name="T14" fmla="*/ 864 w 1321"/>
                  <a:gd name="T15" fmla="*/ 87 h 712"/>
                  <a:gd name="T16" fmla="*/ 829 w 1321"/>
                  <a:gd name="T17" fmla="*/ 91 h 712"/>
                  <a:gd name="T18" fmla="*/ 789 w 1321"/>
                  <a:gd name="T19" fmla="*/ 93 h 712"/>
                  <a:gd name="T20" fmla="*/ 745 w 1321"/>
                  <a:gd name="T21" fmla="*/ 94 h 712"/>
                  <a:gd name="T22" fmla="*/ 699 w 1321"/>
                  <a:gd name="T23" fmla="*/ 95 h 712"/>
                  <a:gd name="T24" fmla="*/ 648 w 1321"/>
                  <a:gd name="T25" fmla="*/ 98 h 712"/>
                  <a:gd name="T26" fmla="*/ 596 w 1321"/>
                  <a:gd name="T27" fmla="*/ 99 h 712"/>
                  <a:gd name="T28" fmla="*/ 575 w 1321"/>
                  <a:gd name="T29" fmla="*/ 100 h 712"/>
                  <a:gd name="T30" fmla="*/ 344 w 1321"/>
                  <a:gd name="T31" fmla="*/ 100 h 712"/>
                  <a:gd name="T32" fmla="*/ 340 w 1321"/>
                  <a:gd name="T33" fmla="*/ 100 h 712"/>
                  <a:gd name="T34" fmla="*/ 295 w 1321"/>
                  <a:gd name="T35" fmla="*/ 99 h 712"/>
                  <a:gd name="T36" fmla="*/ 252 w 1321"/>
                  <a:gd name="T37" fmla="*/ 98 h 712"/>
                  <a:gd name="T38" fmla="*/ 211 w 1321"/>
                  <a:gd name="T39" fmla="*/ 97 h 712"/>
                  <a:gd name="T40" fmla="*/ 171 w 1321"/>
                  <a:gd name="T41" fmla="*/ 94 h 712"/>
                  <a:gd name="T42" fmla="*/ 134 w 1321"/>
                  <a:gd name="T43" fmla="*/ 94 h 712"/>
                  <a:gd name="T44" fmla="*/ 104 w 1321"/>
                  <a:gd name="T45" fmla="*/ 92 h 712"/>
                  <a:gd name="T46" fmla="*/ 73 w 1321"/>
                  <a:gd name="T47" fmla="*/ 90 h 712"/>
                  <a:gd name="T48" fmla="*/ 50 w 1321"/>
                  <a:gd name="T49" fmla="*/ 88 h 712"/>
                  <a:gd name="T50" fmla="*/ 26 w 1321"/>
                  <a:gd name="T51" fmla="*/ 84 h 712"/>
                  <a:gd name="T52" fmla="*/ 18 w 1321"/>
                  <a:gd name="T53" fmla="*/ 81 h 712"/>
                  <a:gd name="T54" fmla="*/ 6 w 1321"/>
                  <a:gd name="T55" fmla="*/ 77 h 712"/>
                  <a:gd name="T56" fmla="*/ 0 w 1321"/>
                  <a:gd name="T57" fmla="*/ 73 h 712"/>
                  <a:gd name="T58" fmla="*/ 0 w 1321"/>
                  <a:gd name="T59" fmla="*/ 72 h 712"/>
                  <a:gd name="T60" fmla="*/ 4 w 1321"/>
                  <a:gd name="T61" fmla="*/ 67 h 712"/>
                  <a:gd name="T62" fmla="*/ 16 w 1321"/>
                  <a:gd name="T63" fmla="*/ 61 h 712"/>
                  <a:gd name="T64" fmla="*/ 34 w 1321"/>
                  <a:gd name="T65" fmla="*/ 52 h 712"/>
                  <a:gd name="T66" fmla="*/ 69 w 1321"/>
                  <a:gd name="T67" fmla="*/ 42 h 712"/>
                  <a:gd name="T68" fmla="*/ 108 w 1321"/>
                  <a:gd name="T69" fmla="*/ 33 h 712"/>
                  <a:gd name="T70" fmla="*/ 148 w 1321"/>
                  <a:gd name="T71" fmla="*/ 24 h 712"/>
                  <a:gd name="T72" fmla="*/ 195 w 1321"/>
                  <a:gd name="T73" fmla="*/ 17 h 712"/>
                  <a:gd name="T74" fmla="*/ 247 w 1321"/>
                  <a:gd name="T75" fmla="*/ 11 h 712"/>
                  <a:gd name="T76" fmla="*/ 300 w 1321"/>
                  <a:gd name="T77" fmla="*/ 6 h 712"/>
                  <a:gd name="T78" fmla="*/ 360 w 1321"/>
                  <a:gd name="T79" fmla="*/ 4 h 712"/>
                  <a:gd name="T80" fmla="*/ 420 w 1321"/>
                  <a:gd name="T81" fmla="*/ 4 h 712"/>
                  <a:gd name="T82" fmla="*/ 483 w 1321"/>
                  <a:gd name="T83" fmla="*/ 0 h 712"/>
                  <a:gd name="T84" fmla="*/ 483 w 1321"/>
                  <a:gd name="T85" fmla="*/ 0 h 712"/>
                  <a:gd name="T86" fmla="*/ 548 w 1321"/>
                  <a:gd name="T87" fmla="*/ 4 h 712"/>
                  <a:gd name="T88" fmla="*/ 612 w 1321"/>
                  <a:gd name="T89" fmla="*/ 4 h 712"/>
                  <a:gd name="T90" fmla="*/ 674 w 1321"/>
                  <a:gd name="T91" fmla="*/ 7 h 712"/>
                  <a:gd name="T92" fmla="*/ 731 w 1321"/>
                  <a:gd name="T93" fmla="*/ 12 h 712"/>
                  <a:gd name="T94" fmla="*/ 782 w 1321"/>
                  <a:gd name="T95" fmla="*/ 19 h 712"/>
                  <a:gd name="T96" fmla="*/ 830 w 1321"/>
                  <a:gd name="T97" fmla="*/ 27 h 712"/>
                  <a:gd name="T98" fmla="*/ 873 w 1321"/>
                  <a:gd name="T99" fmla="*/ 36 h 712"/>
                  <a:gd name="T100" fmla="*/ 909 w 1321"/>
                  <a:gd name="T101" fmla="*/ 45 h 712"/>
                  <a:gd name="T102" fmla="*/ 940 w 1321"/>
                  <a:gd name="T103" fmla="*/ 55 h 712"/>
                  <a:gd name="T104" fmla="*/ 940 w 1321"/>
                  <a:gd name="T105" fmla="*/ 55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gray">
            <a:xfrm>
              <a:off x="3564" y="970"/>
              <a:ext cx="103" cy="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985963" y="2608263"/>
            <a:ext cx="57785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2835275" y="3597275"/>
            <a:ext cx="712788" cy="1778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2732088" y="2738438"/>
            <a:ext cx="930275" cy="925512"/>
            <a:chOff x="3278" y="2445"/>
            <a:chExt cx="1268" cy="1253"/>
          </a:xfrm>
        </p:grpSpPr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3278" y="2445"/>
              <a:ext cx="1268" cy="1253"/>
              <a:chOff x="2016" y="1920"/>
              <a:chExt cx="1680" cy="1680"/>
            </a:xfrm>
          </p:grpSpPr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451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gray">
              <a:xfrm>
                <a:off x="2208" y="1949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35" name="Text Box 24"/>
            <p:cNvSpPr txBox="1">
              <a:spLocks noChangeArrowheads="1"/>
            </p:cNvSpPr>
            <p:nvPr/>
          </p:nvSpPr>
          <p:spPr bwMode="gray">
            <a:xfrm>
              <a:off x="3845" y="3019"/>
              <a:ext cx="253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2928938" y="2800350"/>
            <a:ext cx="5365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</a:t>
            </a:r>
          </a:p>
        </p:txBody>
      </p: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3649663" y="2890838"/>
            <a:ext cx="973137" cy="1074737"/>
            <a:chOff x="893" y="1265"/>
            <a:chExt cx="1449" cy="1476"/>
          </a:xfrm>
        </p:grpSpPr>
        <p:sp>
          <p:nvSpPr>
            <p:cNvPr id="87085" name="Oval 46"/>
            <p:cNvSpPr>
              <a:spLocks noChangeArrowheads="1"/>
            </p:cNvSpPr>
            <p:nvPr/>
          </p:nvSpPr>
          <p:spPr bwMode="auto">
            <a:xfrm>
              <a:off x="1062" y="2451"/>
              <a:ext cx="1162" cy="29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7" name="Group 47"/>
            <p:cNvGrpSpPr>
              <a:grpSpLocks/>
            </p:cNvGrpSpPr>
            <p:nvPr/>
          </p:nvGrpSpPr>
          <p:grpSpPr bwMode="auto">
            <a:xfrm>
              <a:off x="893" y="1265"/>
              <a:ext cx="1449" cy="1283"/>
              <a:chOff x="840" y="1651"/>
              <a:chExt cx="1236" cy="1128"/>
            </a:xfrm>
          </p:grpSpPr>
          <p:grpSp>
            <p:nvGrpSpPr>
              <p:cNvPr id="19" name="Group 48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44" name="Oval 49"/>
                <p:cNvSpPr>
                  <a:spLocks noChangeArrowheads="1"/>
                </p:cNvSpPr>
                <p:nvPr/>
              </p:nvSpPr>
              <p:spPr bwMode="gray">
                <a:xfrm>
                  <a:off x="2017" y="1920"/>
                  <a:ext cx="1680" cy="16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090" name="Freeform 5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40 w 1321"/>
                    <a:gd name="T1" fmla="*/ 55 h 712"/>
                    <a:gd name="T2" fmla="*/ 952 w 1321"/>
                    <a:gd name="T3" fmla="*/ 61 h 712"/>
                    <a:gd name="T4" fmla="*/ 955 w 1321"/>
                    <a:gd name="T5" fmla="*/ 67 h 712"/>
                    <a:gd name="T6" fmla="*/ 950 w 1321"/>
                    <a:gd name="T7" fmla="*/ 72 h 712"/>
                    <a:gd name="T8" fmla="*/ 938 w 1321"/>
                    <a:gd name="T9" fmla="*/ 76 h 712"/>
                    <a:gd name="T10" fmla="*/ 919 w 1321"/>
                    <a:gd name="T11" fmla="*/ 81 h 712"/>
                    <a:gd name="T12" fmla="*/ 895 w 1321"/>
                    <a:gd name="T13" fmla="*/ 84 h 712"/>
                    <a:gd name="T14" fmla="*/ 864 w 1321"/>
                    <a:gd name="T15" fmla="*/ 87 h 712"/>
                    <a:gd name="T16" fmla="*/ 829 w 1321"/>
                    <a:gd name="T17" fmla="*/ 91 h 712"/>
                    <a:gd name="T18" fmla="*/ 789 w 1321"/>
                    <a:gd name="T19" fmla="*/ 93 h 712"/>
                    <a:gd name="T20" fmla="*/ 745 w 1321"/>
                    <a:gd name="T21" fmla="*/ 94 h 712"/>
                    <a:gd name="T22" fmla="*/ 699 w 1321"/>
                    <a:gd name="T23" fmla="*/ 95 h 712"/>
                    <a:gd name="T24" fmla="*/ 648 w 1321"/>
                    <a:gd name="T25" fmla="*/ 98 h 712"/>
                    <a:gd name="T26" fmla="*/ 596 w 1321"/>
                    <a:gd name="T27" fmla="*/ 99 h 712"/>
                    <a:gd name="T28" fmla="*/ 575 w 1321"/>
                    <a:gd name="T29" fmla="*/ 100 h 712"/>
                    <a:gd name="T30" fmla="*/ 344 w 1321"/>
                    <a:gd name="T31" fmla="*/ 100 h 712"/>
                    <a:gd name="T32" fmla="*/ 340 w 1321"/>
                    <a:gd name="T33" fmla="*/ 100 h 712"/>
                    <a:gd name="T34" fmla="*/ 295 w 1321"/>
                    <a:gd name="T35" fmla="*/ 99 h 712"/>
                    <a:gd name="T36" fmla="*/ 252 w 1321"/>
                    <a:gd name="T37" fmla="*/ 98 h 712"/>
                    <a:gd name="T38" fmla="*/ 211 w 1321"/>
                    <a:gd name="T39" fmla="*/ 97 h 712"/>
                    <a:gd name="T40" fmla="*/ 171 w 1321"/>
                    <a:gd name="T41" fmla="*/ 94 h 712"/>
                    <a:gd name="T42" fmla="*/ 134 w 1321"/>
                    <a:gd name="T43" fmla="*/ 94 h 712"/>
                    <a:gd name="T44" fmla="*/ 104 w 1321"/>
                    <a:gd name="T45" fmla="*/ 92 h 712"/>
                    <a:gd name="T46" fmla="*/ 73 w 1321"/>
                    <a:gd name="T47" fmla="*/ 90 h 712"/>
                    <a:gd name="T48" fmla="*/ 50 w 1321"/>
                    <a:gd name="T49" fmla="*/ 88 h 712"/>
                    <a:gd name="T50" fmla="*/ 26 w 1321"/>
                    <a:gd name="T51" fmla="*/ 84 h 712"/>
                    <a:gd name="T52" fmla="*/ 18 w 1321"/>
                    <a:gd name="T53" fmla="*/ 81 h 712"/>
                    <a:gd name="T54" fmla="*/ 6 w 1321"/>
                    <a:gd name="T55" fmla="*/ 77 h 712"/>
                    <a:gd name="T56" fmla="*/ 0 w 1321"/>
                    <a:gd name="T57" fmla="*/ 73 h 712"/>
                    <a:gd name="T58" fmla="*/ 0 w 1321"/>
                    <a:gd name="T59" fmla="*/ 72 h 712"/>
                    <a:gd name="T60" fmla="*/ 4 w 1321"/>
                    <a:gd name="T61" fmla="*/ 67 h 712"/>
                    <a:gd name="T62" fmla="*/ 16 w 1321"/>
                    <a:gd name="T63" fmla="*/ 61 h 712"/>
                    <a:gd name="T64" fmla="*/ 34 w 1321"/>
                    <a:gd name="T65" fmla="*/ 52 h 712"/>
                    <a:gd name="T66" fmla="*/ 69 w 1321"/>
                    <a:gd name="T67" fmla="*/ 42 h 712"/>
                    <a:gd name="T68" fmla="*/ 108 w 1321"/>
                    <a:gd name="T69" fmla="*/ 33 h 712"/>
                    <a:gd name="T70" fmla="*/ 148 w 1321"/>
                    <a:gd name="T71" fmla="*/ 24 h 712"/>
                    <a:gd name="T72" fmla="*/ 195 w 1321"/>
                    <a:gd name="T73" fmla="*/ 17 h 712"/>
                    <a:gd name="T74" fmla="*/ 247 w 1321"/>
                    <a:gd name="T75" fmla="*/ 11 h 712"/>
                    <a:gd name="T76" fmla="*/ 300 w 1321"/>
                    <a:gd name="T77" fmla="*/ 6 h 712"/>
                    <a:gd name="T78" fmla="*/ 360 w 1321"/>
                    <a:gd name="T79" fmla="*/ 4 h 712"/>
                    <a:gd name="T80" fmla="*/ 420 w 1321"/>
                    <a:gd name="T81" fmla="*/ 4 h 712"/>
                    <a:gd name="T82" fmla="*/ 483 w 1321"/>
                    <a:gd name="T83" fmla="*/ 0 h 712"/>
                    <a:gd name="T84" fmla="*/ 483 w 1321"/>
                    <a:gd name="T85" fmla="*/ 0 h 712"/>
                    <a:gd name="T86" fmla="*/ 548 w 1321"/>
                    <a:gd name="T87" fmla="*/ 4 h 712"/>
                    <a:gd name="T88" fmla="*/ 612 w 1321"/>
                    <a:gd name="T89" fmla="*/ 4 h 712"/>
                    <a:gd name="T90" fmla="*/ 674 w 1321"/>
                    <a:gd name="T91" fmla="*/ 7 h 712"/>
                    <a:gd name="T92" fmla="*/ 731 w 1321"/>
                    <a:gd name="T93" fmla="*/ 12 h 712"/>
                    <a:gd name="T94" fmla="*/ 782 w 1321"/>
                    <a:gd name="T95" fmla="*/ 19 h 712"/>
                    <a:gd name="T96" fmla="*/ 830 w 1321"/>
                    <a:gd name="T97" fmla="*/ 27 h 712"/>
                    <a:gd name="T98" fmla="*/ 873 w 1321"/>
                    <a:gd name="T99" fmla="*/ 36 h 712"/>
                    <a:gd name="T100" fmla="*/ 909 w 1321"/>
                    <a:gd name="T101" fmla="*/ 45 h 712"/>
                    <a:gd name="T102" fmla="*/ 940 w 1321"/>
                    <a:gd name="T103" fmla="*/ 55 h 712"/>
                    <a:gd name="T104" fmla="*/ 940 w 1321"/>
                    <a:gd name="T105" fmla="*/ 55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Text Box 51"/>
              <p:cNvSpPr txBox="1">
                <a:spLocks noChangeArrowheads="1"/>
              </p:cNvSpPr>
              <p:nvPr/>
            </p:nvSpPr>
            <p:spPr bwMode="gray">
              <a:xfrm>
                <a:off x="840" y="2184"/>
                <a:ext cx="1236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802063" y="2989263"/>
            <a:ext cx="5810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</a:t>
            </a:r>
          </a:p>
        </p:txBody>
      </p:sp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4614863" y="2852738"/>
            <a:ext cx="885825" cy="1112837"/>
            <a:chOff x="2700" y="1507"/>
            <a:chExt cx="887" cy="862"/>
          </a:xfrm>
        </p:grpSpPr>
        <p:sp>
          <p:nvSpPr>
            <p:cNvPr id="87079" name="Oval 39"/>
            <p:cNvSpPr>
              <a:spLocks noChangeArrowheads="1"/>
            </p:cNvSpPr>
            <p:nvPr/>
          </p:nvSpPr>
          <p:spPr bwMode="auto">
            <a:xfrm>
              <a:off x="2827" y="2195"/>
              <a:ext cx="679" cy="17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3" name="Group 40"/>
            <p:cNvGrpSpPr>
              <a:grpSpLocks/>
            </p:cNvGrpSpPr>
            <p:nvPr/>
          </p:nvGrpSpPr>
          <p:grpSpPr bwMode="auto">
            <a:xfrm>
              <a:off x="2700" y="1507"/>
              <a:ext cx="887" cy="741"/>
              <a:chOff x="3321" y="816"/>
              <a:chExt cx="549" cy="543"/>
            </a:xfrm>
          </p:grpSpPr>
          <p:grpSp>
            <p:nvGrpSpPr>
              <p:cNvPr id="26" name="Group 41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52" name="Oval 4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084" name="Freeform 4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40 w 1321"/>
                    <a:gd name="T1" fmla="*/ 55 h 712"/>
                    <a:gd name="T2" fmla="*/ 952 w 1321"/>
                    <a:gd name="T3" fmla="*/ 61 h 712"/>
                    <a:gd name="T4" fmla="*/ 955 w 1321"/>
                    <a:gd name="T5" fmla="*/ 67 h 712"/>
                    <a:gd name="T6" fmla="*/ 950 w 1321"/>
                    <a:gd name="T7" fmla="*/ 72 h 712"/>
                    <a:gd name="T8" fmla="*/ 938 w 1321"/>
                    <a:gd name="T9" fmla="*/ 76 h 712"/>
                    <a:gd name="T10" fmla="*/ 919 w 1321"/>
                    <a:gd name="T11" fmla="*/ 81 h 712"/>
                    <a:gd name="T12" fmla="*/ 895 w 1321"/>
                    <a:gd name="T13" fmla="*/ 84 h 712"/>
                    <a:gd name="T14" fmla="*/ 864 w 1321"/>
                    <a:gd name="T15" fmla="*/ 87 h 712"/>
                    <a:gd name="T16" fmla="*/ 829 w 1321"/>
                    <a:gd name="T17" fmla="*/ 91 h 712"/>
                    <a:gd name="T18" fmla="*/ 789 w 1321"/>
                    <a:gd name="T19" fmla="*/ 93 h 712"/>
                    <a:gd name="T20" fmla="*/ 745 w 1321"/>
                    <a:gd name="T21" fmla="*/ 94 h 712"/>
                    <a:gd name="T22" fmla="*/ 699 w 1321"/>
                    <a:gd name="T23" fmla="*/ 95 h 712"/>
                    <a:gd name="T24" fmla="*/ 648 w 1321"/>
                    <a:gd name="T25" fmla="*/ 98 h 712"/>
                    <a:gd name="T26" fmla="*/ 596 w 1321"/>
                    <a:gd name="T27" fmla="*/ 99 h 712"/>
                    <a:gd name="T28" fmla="*/ 575 w 1321"/>
                    <a:gd name="T29" fmla="*/ 100 h 712"/>
                    <a:gd name="T30" fmla="*/ 344 w 1321"/>
                    <a:gd name="T31" fmla="*/ 100 h 712"/>
                    <a:gd name="T32" fmla="*/ 340 w 1321"/>
                    <a:gd name="T33" fmla="*/ 100 h 712"/>
                    <a:gd name="T34" fmla="*/ 295 w 1321"/>
                    <a:gd name="T35" fmla="*/ 99 h 712"/>
                    <a:gd name="T36" fmla="*/ 252 w 1321"/>
                    <a:gd name="T37" fmla="*/ 98 h 712"/>
                    <a:gd name="T38" fmla="*/ 211 w 1321"/>
                    <a:gd name="T39" fmla="*/ 97 h 712"/>
                    <a:gd name="T40" fmla="*/ 171 w 1321"/>
                    <a:gd name="T41" fmla="*/ 94 h 712"/>
                    <a:gd name="T42" fmla="*/ 134 w 1321"/>
                    <a:gd name="T43" fmla="*/ 94 h 712"/>
                    <a:gd name="T44" fmla="*/ 104 w 1321"/>
                    <a:gd name="T45" fmla="*/ 92 h 712"/>
                    <a:gd name="T46" fmla="*/ 73 w 1321"/>
                    <a:gd name="T47" fmla="*/ 90 h 712"/>
                    <a:gd name="T48" fmla="*/ 50 w 1321"/>
                    <a:gd name="T49" fmla="*/ 88 h 712"/>
                    <a:gd name="T50" fmla="*/ 26 w 1321"/>
                    <a:gd name="T51" fmla="*/ 84 h 712"/>
                    <a:gd name="T52" fmla="*/ 18 w 1321"/>
                    <a:gd name="T53" fmla="*/ 81 h 712"/>
                    <a:gd name="T54" fmla="*/ 6 w 1321"/>
                    <a:gd name="T55" fmla="*/ 77 h 712"/>
                    <a:gd name="T56" fmla="*/ 0 w 1321"/>
                    <a:gd name="T57" fmla="*/ 73 h 712"/>
                    <a:gd name="T58" fmla="*/ 0 w 1321"/>
                    <a:gd name="T59" fmla="*/ 72 h 712"/>
                    <a:gd name="T60" fmla="*/ 4 w 1321"/>
                    <a:gd name="T61" fmla="*/ 67 h 712"/>
                    <a:gd name="T62" fmla="*/ 16 w 1321"/>
                    <a:gd name="T63" fmla="*/ 61 h 712"/>
                    <a:gd name="T64" fmla="*/ 34 w 1321"/>
                    <a:gd name="T65" fmla="*/ 52 h 712"/>
                    <a:gd name="T66" fmla="*/ 69 w 1321"/>
                    <a:gd name="T67" fmla="*/ 42 h 712"/>
                    <a:gd name="T68" fmla="*/ 108 w 1321"/>
                    <a:gd name="T69" fmla="*/ 33 h 712"/>
                    <a:gd name="T70" fmla="*/ 148 w 1321"/>
                    <a:gd name="T71" fmla="*/ 24 h 712"/>
                    <a:gd name="T72" fmla="*/ 195 w 1321"/>
                    <a:gd name="T73" fmla="*/ 17 h 712"/>
                    <a:gd name="T74" fmla="*/ 247 w 1321"/>
                    <a:gd name="T75" fmla="*/ 11 h 712"/>
                    <a:gd name="T76" fmla="*/ 300 w 1321"/>
                    <a:gd name="T77" fmla="*/ 6 h 712"/>
                    <a:gd name="T78" fmla="*/ 360 w 1321"/>
                    <a:gd name="T79" fmla="*/ 4 h 712"/>
                    <a:gd name="T80" fmla="*/ 420 w 1321"/>
                    <a:gd name="T81" fmla="*/ 4 h 712"/>
                    <a:gd name="T82" fmla="*/ 483 w 1321"/>
                    <a:gd name="T83" fmla="*/ 0 h 712"/>
                    <a:gd name="T84" fmla="*/ 483 w 1321"/>
                    <a:gd name="T85" fmla="*/ 0 h 712"/>
                    <a:gd name="T86" fmla="*/ 548 w 1321"/>
                    <a:gd name="T87" fmla="*/ 4 h 712"/>
                    <a:gd name="T88" fmla="*/ 612 w 1321"/>
                    <a:gd name="T89" fmla="*/ 4 h 712"/>
                    <a:gd name="T90" fmla="*/ 674 w 1321"/>
                    <a:gd name="T91" fmla="*/ 7 h 712"/>
                    <a:gd name="T92" fmla="*/ 731 w 1321"/>
                    <a:gd name="T93" fmla="*/ 12 h 712"/>
                    <a:gd name="T94" fmla="*/ 782 w 1321"/>
                    <a:gd name="T95" fmla="*/ 19 h 712"/>
                    <a:gd name="T96" fmla="*/ 830 w 1321"/>
                    <a:gd name="T97" fmla="*/ 27 h 712"/>
                    <a:gd name="T98" fmla="*/ 873 w 1321"/>
                    <a:gd name="T99" fmla="*/ 36 h 712"/>
                    <a:gd name="T100" fmla="*/ 909 w 1321"/>
                    <a:gd name="T101" fmla="*/ 45 h 712"/>
                    <a:gd name="T102" fmla="*/ 940 w 1321"/>
                    <a:gd name="T103" fmla="*/ 55 h 712"/>
                    <a:gd name="T104" fmla="*/ 940 w 1321"/>
                    <a:gd name="T105" fmla="*/ 55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" name="Text Box 44"/>
              <p:cNvSpPr txBox="1">
                <a:spLocks noChangeArrowheads="1"/>
              </p:cNvSpPr>
              <p:nvPr/>
            </p:nvSpPr>
            <p:spPr bwMode="gray">
              <a:xfrm>
                <a:off x="3564" y="970"/>
                <a:ext cx="114" cy="2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4779963" y="2916238"/>
            <a:ext cx="5413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</a:t>
            </a:r>
          </a:p>
        </p:txBody>
      </p:sp>
      <p:sp>
        <p:nvSpPr>
          <p:cNvPr id="55" name="Oval 53"/>
          <p:cNvSpPr>
            <a:spLocks noChangeArrowheads="1"/>
          </p:cNvSpPr>
          <p:nvPr/>
        </p:nvSpPr>
        <p:spPr bwMode="auto">
          <a:xfrm>
            <a:off x="5622925" y="3559175"/>
            <a:ext cx="712788" cy="1778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7" name="Group 54"/>
          <p:cNvGrpSpPr>
            <a:grpSpLocks/>
          </p:cNvGrpSpPr>
          <p:nvPr/>
        </p:nvGrpSpPr>
        <p:grpSpPr bwMode="auto">
          <a:xfrm>
            <a:off x="5518150" y="2732088"/>
            <a:ext cx="931863" cy="925512"/>
            <a:chOff x="3278" y="2445"/>
            <a:chExt cx="1268" cy="1253"/>
          </a:xfrm>
        </p:grpSpPr>
        <p:grpSp>
          <p:nvGrpSpPr>
            <p:cNvPr id="30" name="Group 56"/>
            <p:cNvGrpSpPr>
              <a:grpSpLocks/>
            </p:cNvGrpSpPr>
            <p:nvPr/>
          </p:nvGrpSpPr>
          <p:grpSpPr bwMode="auto">
            <a:xfrm>
              <a:off x="3278" y="2445"/>
              <a:ext cx="1268" cy="1253"/>
              <a:chOff x="2016" y="1920"/>
              <a:chExt cx="1680" cy="1680"/>
            </a:xfrm>
          </p:grpSpPr>
          <p:sp>
            <p:nvSpPr>
              <p:cNvPr id="59" name="Oval 5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451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gray">
              <a:xfrm>
                <a:off x="2208" y="1949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58" name="Text Box 58"/>
            <p:cNvSpPr txBox="1">
              <a:spLocks noChangeArrowheads="1"/>
            </p:cNvSpPr>
            <p:nvPr/>
          </p:nvSpPr>
          <p:spPr bwMode="gray">
            <a:xfrm>
              <a:off x="3846" y="3019"/>
              <a:ext cx="253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5722938" y="2776538"/>
            <a:ext cx="5302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</a:t>
            </a:r>
          </a:p>
        </p:txBody>
      </p:sp>
      <p:sp>
        <p:nvSpPr>
          <p:cNvPr id="62" name="Oval 67"/>
          <p:cNvSpPr>
            <a:spLocks noChangeArrowheads="1"/>
          </p:cNvSpPr>
          <p:nvPr/>
        </p:nvSpPr>
        <p:spPr bwMode="auto">
          <a:xfrm>
            <a:off x="6505575" y="3409950"/>
            <a:ext cx="779463" cy="211138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3" name="Group 68"/>
          <p:cNvGrpSpPr>
            <a:grpSpLocks/>
          </p:cNvGrpSpPr>
          <p:nvPr/>
        </p:nvGrpSpPr>
        <p:grpSpPr bwMode="auto">
          <a:xfrm>
            <a:off x="6391275" y="2546350"/>
            <a:ext cx="973138" cy="933450"/>
            <a:chOff x="840" y="1651"/>
            <a:chExt cx="1236" cy="1128"/>
          </a:xfrm>
        </p:grpSpPr>
        <p:grpSp>
          <p:nvGrpSpPr>
            <p:cNvPr id="34" name="Group 69"/>
            <p:cNvGrpSpPr>
              <a:grpSpLocks/>
            </p:cNvGrpSpPr>
            <p:nvPr/>
          </p:nvGrpSpPr>
          <p:grpSpPr bwMode="auto">
            <a:xfrm>
              <a:off x="912" y="1651"/>
              <a:ext cx="1099" cy="1128"/>
              <a:chOff x="2016" y="1920"/>
              <a:chExt cx="1680" cy="1680"/>
            </a:xfrm>
          </p:grpSpPr>
          <p:sp>
            <p:nvSpPr>
              <p:cNvPr id="66" name="Oval 70"/>
              <p:cNvSpPr>
                <a:spLocks noChangeArrowheads="1"/>
              </p:cNvSpPr>
              <p:nvPr/>
            </p:nvSpPr>
            <p:spPr bwMode="gray">
              <a:xfrm>
                <a:off x="2017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074" name="Freeform 7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40 w 1321"/>
                  <a:gd name="T1" fmla="*/ 55 h 712"/>
                  <a:gd name="T2" fmla="*/ 952 w 1321"/>
                  <a:gd name="T3" fmla="*/ 61 h 712"/>
                  <a:gd name="T4" fmla="*/ 955 w 1321"/>
                  <a:gd name="T5" fmla="*/ 67 h 712"/>
                  <a:gd name="T6" fmla="*/ 950 w 1321"/>
                  <a:gd name="T7" fmla="*/ 72 h 712"/>
                  <a:gd name="T8" fmla="*/ 938 w 1321"/>
                  <a:gd name="T9" fmla="*/ 76 h 712"/>
                  <a:gd name="T10" fmla="*/ 919 w 1321"/>
                  <a:gd name="T11" fmla="*/ 81 h 712"/>
                  <a:gd name="T12" fmla="*/ 895 w 1321"/>
                  <a:gd name="T13" fmla="*/ 84 h 712"/>
                  <a:gd name="T14" fmla="*/ 864 w 1321"/>
                  <a:gd name="T15" fmla="*/ 87 h 712"/>
                  <a:gd name="T16" fmla="*/ 829 w 1321"/>
                  <a:gd name="T17" fmla="*/ 91 h 712"/>
                  <a:gd name="T18" fmla="*/ 789 w 1321"/>
                  <a:gd name="T19" fmla="*/ 93 h 712"/>
                  <a:gd name="T20" fmla="*/ 745 w 1321"/>
                  <a:gd name="T21" fmla="*/ 94 h 712"/>
                  <a:gd name="T22" fmla="*/ 699 w 1321"/>
                  <a:gd name="T23" fmla="*/ 95 h 712"/>
                  <a:gd name="T24" fmla="*/ 648 w 1321"/>
                  <a:gd name="T25" fmla="*/ 98 h 712"/>
                  <a:gd name="T26" fmla="*/ 596 w 1321"/>
                  <a:gd name="T27" fmla="*/ 99 h 712"/>
                  <a:gd name="T28" fmla="*/ 575 w 1321"/>
                  <a:gd name="T29" fmla="*/ 100 h 712"/>
                  <a:gd name="T30" fmla="*/ 344 w 1321"/>
                  <a:gd name="T31" fmla="*/ 100 h 712"/>
                  <a:gd name="T32" fmla="*/ 340 w 1321"/>
                  <a:gd name="T33" fmla="*/ 100 h 712"/>
                  <a:gd name="T34" fmla="*/ 295 w 1321"/>
                  <a:gd name="T35" fmla="*/ 99 h 712"/>
                  <a:gd name="T36" fmla="*/ 252 w 1321"/>
                  <a:gd name="T37" fmla="*/ 98 h 712"/>
                  <a:gd name="T38" fmla="*/ 211 w 1321"/>
                  <a:gd name="T39" fmla="*/ 97 h 712"/>
                  <a:gd name="T40" fmla="*/ 171 w 1321"/>
                  <a:gd name="T41" fmla="*/ 94 h 712"/>
                  <a:gd name="T42" fmla="*/ 134 w 1321"/>
                  <a:gd name="T43" fmla="*/ 94 h 712"/>
                  <a:gd name="T44" fmla="*/ 104 w 1321"/>
                  <a:gd name="T45" fmla="*/ 92 h 712"/>
                  <a:gd name="T46" fmla="*/ 73 w 1321"/>
                  <a:gd name="T47" fmla="*/ 90 h 712"/>
                  <a:gd name="T48" fmla="*/ 50 w 1321"/>
                  <a:gd name="T49" fmla="*/ 88 h 712"/>
                  <a:gd name="T50" fmla="*/ 26 w 1321"/>
                  <a:gd name="T51" fmla="*/ 84 h 712"/>
                  <a:gd name="T52" fmla="*/ 18 w 1321"/>
                  <a:gd name="T53" fmla="*/ 81 h 712"/>
                  <a:gd name="T54" fmla="*/ 6 w 1321"/>
                  <a:gd name="T55" fmla="*/ 77 h 712"/>
                  <a:gd name="T56" fmla="*/ 0 w 1321"/>
                  <a:gd name="T57" fmla="*/ 73 h 712"/>
                  <a:gd name="T58" fmla="*/ 0 w 1321"/>
                  <a:gd name="T59" fmla="*/ 72 h 712"/>
                  <a:gd name="T60" fmla="*/ 4 w 1321"/>
                  <a:gd name="T61" fmla="*/ 67 h 712"/>
                  <a:gd name="T62" fmla="*/ 16 w 1321"/>
                  <a:gd name="T63" fmla="*/ 61 h 712"/>
                  <a:gd name="T64" fmla="*/ 34 w 1321"/>
                  <a:gd name="T65" fmla="*/ 52 h 712"/>
                  <a:gd name="T66" fmla="*/ 69 w 1321"/>
                  <a:gd name="T67" fmla="*/ 42 h 712"/>
                  <a:gd name="T68" fmla="*/ 108 w 1321"/>
                  <a:gd name="T69" fmla="*/ 33 h 712"/>
                  <a:gd name="T70" fmla="*/ 148 w 1321"/>
                  <a:gd name="T71" fmla="*/ 24 h 712"/>
                  <a:gd name="T72" fmla="*/ 195 w 1321"/>
                  <a:gd name="T73" fmla="*/ 17 h 712"/>
                  <a:gd name="T74" fmla="*/ 247 w 1321"/>
                  <a:gd name="T75" fmla="*/ 11 h 712"/>
                  <a:gd name="T76" fmla="*/ 300 w 1321"/>
                  <a:gd name="T77" fmla="*/ 6 h 712"/>
                  <a:gd name="T78" fmla="*/ 360 w 1321"/>
                  <a:gd name="T79" fmla="*/ 4 h 712"/>
                  <a:gd name="T80" fmla="*/ 420 w 1321"/>
                  <a:gd name="T81" fmla="*/ 4 h 712"/>
                  <a:gd name="T82" fmla="*/ 483 w 1321"/>
                  <a:gd name="T83" fmla="*/ 0 h 712"/>
                  <a:gd name="T84" fmla="*/ 483 w 1321"/>
                  <a:gd name="T85" fmla="*/ 0 h 712"/>
                  <a:gd name="T86" fmla="*/ 548 w 1321"/>
                  <a:gd name="T87" fmla="*/ 4 h 712"/>
                  <a:gd name="T88" fmla="*/ 612 w 1321"/>
                  <a:gd name="T89" fmla="*/ 4 h 712"/>
                  <a:gd name="T90" fmla="*/ 674 w 1321"/>
                  <a:gd name="T91" fmla="*/ 7 h 712"/>
                  <a:gd name="T92" fmla="*/ 731 w 1321"/>
                  <a:gd name="T93" fmla="*/ 12 h 712"/>
                  <a:gd name="T94" fmla="*/ 782 w 1321"/>
                  <a:gd name="T95" fmla="*/ 19 h 712"/>
                  <a:gd name="T96" fmla="*/ 830 w 1321"/>
                  <a:gd name="T97" fmla="*/ 27 h 712"/>
                  <a:gd name="T98" fmla="*/ 873 w 1321"/>
                  <a:gd name="T99" fmla="*/ 36 h 712"/>
                  <a:gd name="T100" fmla="*/ 909 w 1321"/>
                  <a:gd name="T101" fmla="*/ 45 h 712"/>
                  <a:gd name="T102" fmla="*/ 940 w 1321"/>
                  <a:gd name="T103" fmla="*/ 55 h 712"/>
                  <a:gd name="T104" fmla="*/ 940 w 1321"/>
                  <a:gd name="T105" fmla="*/ 55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Text Box 72"/>
            <p:cNvSpPr txBox="1">
              <a:spLocks noChangeArrowheads="1"/>
            </p:cNvSpPr>
            <p:nvPr/>
          </p:nvSpPr>
          <p:spPr bwMode="gray">
            <a:xfrm>
              <a:off x="840" y="2184"/>
              <a:ext cx="1236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6596063" y="2600325"/>
            <a:ext cx="5794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</a:t>
            </a:r>
          </a:p>
        </p:txBody>
      </p:sp>
      <p:sp>
        <p:nvSpPr>
          <p:cNvPr id="69" name="Oval 60"/>
          <p:cNvSpPr>
            <a:spLocks noChangeArrowheads="1"/>
          </p:cNvSpPr>
          <p:nvPr/>
        </p:nvSpPr>
        <p:spPr bwMode="auto">
          <a:xfrm>
            <a:off x="7491413" y="3133725"/>
            <a:ext cx="676275" cy="225425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9" name="Group 61"/>
          <p:cNvGrpSpPr>
            <a:grpSpLocks/>
          </p:cNvGrpSpPr>
          <p:nvPr/>
        </p:nvGrpSpPr>
        <p:grpSpPr bwMode="auto">
          <a:xfrm>
            <a:off x="7364413" y="2166938"/>
            <a:ext cx="884237" cy="957262"/>
            <a:chOff x="3321" y="816"/>
            <a:chExt cx="549" cy="543"/>
          </a:xfrm>
        </p:grpSpPr>
        <p:grpSp>
          <p:nvGrpSpPr>
            <p:cNvPr id="40" name="Group 62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73" name="Oval 6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070" name="Freeform 6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40 w 1321"/>
                  <a:gd name="T1" fmla="*/ 55 h 712"/>
                  <a:gd name="T2" fmla="*/ 952 w 1321"/>
                  <a:gd name="T3" fmla="*/ 61 h 712"/>
                  <a:gd name="T4" fmla="*/ 955 w 1321"/>
                  <a:gd name="T5" fmla="*/ 67 h 712"/>
                  <a:gd name="T6" fmla="*/ 950 w 1321"/>
                  <a:gd name="T7" fmla="*/ 72 h 712"/>
                  <a:gd name="T8" fmla="*/ 938 w 1321"/>
                  <a:gd name="T9" fmla="*/ 76 h 712"/>
                  <a:gd name="T10" fmla="*/ 919 w 1321"/>
                  <a:gd name="T11" fmla="*/ 81 h 712"/>
                  <a:gd name="T12" fmla="*/ 895 w 1321"/>
                  <a:gd name="T13" fmla="*/ 84 h 712"/>
                  <a:gd name="T14" fmla="*/ 864 w 1321"/>
                  <a:gd name="T15" fmla="*/ 87 h 712"/>
                  <a:gd name="T16" fmla="*/ 829 w 1321"/>
                  <a:gd name="T17" fmla="*/ 91 h 712"/>
                  <a:gd name="T18" fmla="*/ 789 w 1321"/>
                  <a:gd name="T19" fmla="*/ 93 h 712"/>
                  <a:gd name="T20" fmla="*/ 745 w 1321"/>
                  <a:gd name="T21" fmla="*/ 94 h 712"/>
                  <a:gd name="T22" fmla="*/ 699 w 1321"/>
                  <a:gd name="T23" fmla="*/ 95 h 712"/>
                  <a:gd name="T24" fmla="*/ 648 w 1321"/>
                  <a:gd name="T25" fmla="*/ 98 h 712"/>
                  <a:gd name="T26" fmla="*/ 596 w 1321"/>
                  <a:gd name="T27" fmla="*/ 99 h 712"/>
                  <a:gd name="T28" fmla="*/ 575 w 1321"/>
                  <a:gd name="T29" fmla="*/ 100 h 712"/>
                  <a:gd name="T30" fmla="*/ 344 w 1321"/>
                  <a:gd name="T31" fmla="*/ 100 h 712"/>
                  <a:gd name="T32" fmla="*/ 340 w 1321"/>
                  <a:gd name="T33" fmla="*/ 100 h 712"/>
                  <a:gd name="T34" fmla="*/ 295 w 1321"/>
                  <a:gd name="T35" fmla="*/ 99 h 712"/>
                  <a:gd name="T36" fmla="*/ 252 w 1321"/>
                  <a:gd name="T37" fmla="*/ 98 h 712"/>
                  <a:gd name="T38" fmla="*/ 211 w 1321"/>
                  <a:gd name="T39" fmla="*/ 97 h 712"/>
                  <a:gd name="T40" fmla="*/ 171 w 1321"/>
                  <a:gd name="T41" fmla="*/ 94 h 712"/>
                  <a:gd name="T42" fmla="*/ 134 w 1321"/>
                  <a:gd name="T43" fmla="*/ 94 h 712"/>
                  <a:gd name="T44" fmla="*/ 104 w 1321"/>
                  <a:gd name="T45" fmla="*/ 92 h 712"/>
                  <a:gd name="T46" fmla="*/ 73 w 1321"/>
                  <a:gd name="T47" fmla="*/ 90 h 712"/>
                  <a:gd name="T48" fmla="*/ 50 w 1321"/>
                  <a:gd name="T49" fmla="*/ 88 h 712"/>
                  <a:gd name="T50" fmla="*/ 26 w 1321"/>
                  <a:gd name="T51" fmla="*/ 84 h 712"/>
                  <a:gd name="T52" fmla="*/ 18 w 1321"/>
                  <a:gd name="T53" fmla="*/ 81 h 712"/>
                  <a:gd name="T54" fmla="*/ 6 w 1321"/>
                  <a:gd name="T55" fmla="*/ 77 h 712"/>
                  <a:gd name="T56" fmla="*/ 0 w 1321"/>
                  <a:gd name="T57" fmla="*/ 73 h 712"/>
                  <a:gd name="T58" fmla="*/ 0 w 1321"/>
                  <a:gd name="T59" fmla="*/ 72 h 712"/>
                  <a:gd name="T60" fmla="*/ 4 w 1321"/>
                  <a:gd name="T61" fmla="*/ 67 h 712"/>
                  <a:gd name="T62" fmla="*/ 16 w 1321"/>
                  <a:gd name="T63" fmla="*/ 61 h 712"/>
                  <a:gd name="T64" fmla="*/ 34 w 1321"/>
                  <a:gd name="T65" fmla="*/ 52 h 712"/>
                  <a:gd name="T66" fmla="*/ 69 w 1321"/>
                  <a:gd name="T67" fmla="*/ 42 h 712"/>
                  <a:gd name="T68" fmla="*/ 108 w 1321"/>
                  <a:gd name="T69" fmla="*/ 33 h 712"/>
                  <a:gd name="T70" fmla="*/ 148 w 1321"/>
                  <a:gd name="T71" fmla="*/ 24 h 712"/>
                  <a:gd name="T72" fmla="*/ 195 w 1321"/>
                  <a:gd name="T73" fmla="*/ 17 h 712"/>
                  <a:gd name="T74" fmla="*/ 247 w 1321"/>
                  <a:gd name="T75" fmla="*/ 11 h 712"/>
                  <a:gd name="T76" fmla="*/ 300 w 1321"/>
                  <a:gd name="T77" fmla="*/ 6 h 712"/>
                  <a:gd name="T78" fmla="*/ 360 w 1321"/>
                  <a:gd name="T79" fmla="*/ 4 h 712"/>
                  <a:gd name="T80" fmla="*/ 420 w 1321"/>
                  <a:gd name="T81" fmla="*/ 4 h 712"/>
                  <a:gd name="T82" fmla="*/ 483 w 1321"/>
                  <a:gd name="T83" fmla="*/ 0 h 712"/>
                  <a:gd name="T84" fmla="*/ 483 w 1321"/>
                  <a:gd name="T85" fmla="*/ 0 h 712"/>
                  <a:gd name="T86" fmla="*/ 548 w 1321"/>
                  <a:gd name="T87" fmla="*/ 4 h 712"/>
                  <a:gd name="T88" fmla="*/ 612 w 1321"/>
                  <a:gd name="T89" fmla="*/ 4 h 712"/>
                  <a:gd name="T90" fmla="*/ 674 w 1321"/>
                  <a:gd name="T91" fmla="*/ 7 h 712"/>
                  <a:gd name="T92" fmla="*/ 731 w 1321"/>
                  <a:gd name="T93" fmla="*/ 12 h 712"/>
                  <a:gd name="T94" fmla="*/ 782 w 1321"/>
                  <a:gd name="T95" fmla="*/ 19 h 712"/>
                  <a:gd name="T96" fmla="*/ 830 w 1321"/>
                  <a:gd name="T97" fmla="*/ 27 h 712"/>
                  <a:gd name="T98" fmla="*/ 873 w 1321"/>
                  <a:gd name="T99" fmla="*/ 36 h 712"/>
                  <a:gd name="T100" fmla="*/ 909 w 1321"/>
                  <a:gd name="T101" fmla="*/ 45 h 712"/>
                  <a:gd name="T102" fmla="*/ 940 w 1321"/>
                  <a:gd name="T103" fmla="*/ 55 h 712"/>
                  <a:gd name="T104" fmla="*/ 940 w 1321"/>
                  <a:gd name="T105" fmla="*/ 55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Text Box 65"/>
            <p:cNvSpPr txBox="1">
              <a:spLocks noChangeArrowheads="1"/>
            </p:cNvSpPr>
            <p:nvPr/>
          </p:nvSpPr>
          <p:spPr bwMode="gray">
            <a:xfrm>
              <a:off x="3564" y="970"/>
              <a:ext cx="103" cy="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7545388" y="2308225"/>
            <a:ext cx="5619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</a:t>
            </a:r>
          </a:p>
        </p:txBody>
      </p:sp>
      <p:pic>
        <p:nvPicPr>
          <p:cNvPr id="23326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33400"/>
            <a:ext cx="1409700" cy="13716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2332677" name="Picture 5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510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09943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3000" fill="hold"/>
                                        <p:tgtEl>
                                          <p:spTgt spid="2332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5000" fill="hold"/>
                                        <p:tgtEl>
                                          <p:spTgt spid="2332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4" grpId="1"/>
      <p:bldP spid="25" grpId="0" animBg="1"/>
      <p:bldP spid="31" grpId="0"/>
      <p:bldP spid="31" grpId="1"/>
      <p:bldP spid="32" grpId="0" animBg="1"/>
      <p:bldP spid="38" grpId="0"/>
      <p:bldP spid="38" grpId="1"/>
      <p:bldP spid="46" grpId="0"/>
      <p:bldP spid="46" grpId="1"/>
      <p:bldP spid="54" grpId="0"/>
      <p:bldP spid="54" grpId="1"/>
      <p:bldP spid="55" grpId="0" animBg="1"/>
      <p:bldP spid="61" grpId="0"/>
      <p:bldP spid="61" grpId="1"/>
      <p:bldP spid="62" grpId="0" animBg="1"/>
      <p:bldP spid="68" grpId="0"/>
      <p:bldP spid="68" grpId="1"/>
      <p:bldP spid="69" grpId="0" animBg="1"/>
      <p:bldP spid="75" grpId="0"/>
      <p:bldP spid="7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Our network all over the country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9" y="990600"/>
            <a:ext cx="4621213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8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4419600" cy="8842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Diabetes Mellitus</a:t>
            </a:r>
            <a:endParaRPr lang="en-GB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648199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latin typeface="Comic Sans MS" pitchFamily="66" charset="0"/>
              </a:rPr>
              <a:t>O</a:t>
            </a:r>
            <a:r>
              <a:rPr lang="en-US" sz="2800" b="1" dirty="0" smtClean="0">
                <a:latin typeface="Comic Sans MS" pitchFamily="66" charset="0"/>
              </a:rPr>
              <a:t>ne </a:t>
            </a:r>
            <a:r>
              <a:rPr lang="en-US" sz="2800" b="1" dirty="0">
                <a:latin typeface="Comic Sans MS" pitchFamily="66" charset="0"/>
              </a:rPr>
              <a:t>of the major chronic diseases affecting </a:t>
            </a:r>
            <a:r>
              <a:rPr lang="en-US" sz="2800" b="1" dirty="0" smtClean="0">
                <a:latin typeface="Comic Sans MS" pitchFamily="66" charset="0"/>
              </a:rPr>
              <a:t>mankind all </a:t>
            </a:r>
            <a:r>
              <a:rPr lang="en-US" sz="2800" b="1" dirty="0">
                <a:latin typeface="Comic Sans MS" pitchFamily="66" charset="0"/>
              </a:rPr>
              <a:t>over the world </a:t>
            </a:r>
          </a:p>
          <a:p>
            <a:pPr algn="just">
              <a:lnSpc>
                <a:spcPct val="130000"/>
              </a:lnSpc>
            </a:pPr>
            <a:endParaRPr lang="en-US" sz="2800" b="1" dirty="0" smtClean="0">
              <a:latin typeface="Comic Sans MS" pitchFamily="66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Comic Sans MS" pitchFamily="66" charset="0"/>
              </a:rPr>
              <a:t>It </a:t>
            </a:r>
            <a:r>
              <a:rPr lang="en-US" sz="2800" b="1" dirty="0">
                <a:latin typeface="Comic Sans MS" pitchFamily="66" charset="0"/>
              </a:rPr>
              <a:t>has been declared as an epidemic in developing countries by both the World Health Organization and International Diabetes </a:t>
            </a:r>
            <a:r>
              <a:rPr lang="en-US" sz="2800" b="1" dirty="0" smtClean="0">
                <a:latin typeface="Comic Sans MS" pitchFamily="66" charset="0"/>
              </a:rPr>
              <a:t>Federation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51816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4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8640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b-NO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Diabetes – Global Epidemic</a:t>
            </a:r>
            <a:endParaRPr lang="en-GB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749402"/>
              </p:ext>
            </p:extLst>
          </p:nvPr>
        </p:nvGraphicFramePr>
        <p:xfrm>
          <a:off x="5076056" y="1484784"/>
          <a:ext cx="2159471" cy="77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471"/>
              </a:tblGrid>
              <a:tr h="263847">
                <a:tc>
                  <a:txBody>
                    <a:bodyPr/>
                    <a:lstStyle/>
                    <a:p>
                      <a:r>
                        <a:rPr lang="nb-NO" sz="1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HIGHEST</a:t>
                      </a:r>
                      <a:r>
                        <a:rPr lang="nb-NO" sz="1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ABSOLUTE NUMBERS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39662">
                <a:tc>
                  <a:txBody>
                    <a:bodyPr/>
                    <a:lstStyle/>
                    <a:p>
                      <a:r>
                        <a:rPr lang="nb-NO" sz="1000" dirty="0" smtClean="0">
                          <a:latin typeface="Calibri" pitchFamily="34" charset="0"/>
                          <a:cs typeface="Calibri" pitchFamily="34" charset="0"/>
                        </a:rPr>
                        <a:t>CHINA        90 million</a:t>
                      </a:r>
                      <a:r>
                        <a:rPr lang="nb-NO" sz="1000" baseline="0" dirty="0" smtClean="0">
                          <a:latin typeface="Calibri" pitchFamily="34" charset="0"/>
                          <a:cs typeface="Calibri" pitchFamily="34" charset="0"/>
                        </a:rPr>
                        <a:t>                    ●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3847">
                <a:tc>
                  <a:txBody>
                    <a:bodyPr/>
                    <a:lstStyle/>
                    <a:p>
                      <a:r>
                        <a:rPr lang="nb-NO" sz="1000" dirty="0" smtClean="0">
                          <a:latin typeface="Calibri" pitchFamily="34" charset="0"/>
                          <a:cs typeface="Calibri" pitchFamily="34" charset="0"/>
                        </a:rPr>
                        <a:t>INDIA          61 million                   ●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8245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901206" y="1903264"/>
            <a:ext cx="1017133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67235" y="2075362"/>
            <a:ext cx="533859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88926"/>
              </p:ext>
            </p:extLst>
          </p:nvPr>
        </p:nvGraphicFramePr>
        <p:xfrm>
          <a:off x="7103105" y="4941168"/>
          <a:ext cx="1823864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64"/>
              </a:tblGrid>
              <a:tr h="252028">
                <a:tc>
                  <a:txBody>
                    <a:bodyPr/>
                    <a:lstStyle/>
                    <a:p>
                      <a:r>
                        <a:rPr lang="nb-NO" sz="1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HIGHEST</a:t>
                      </a:r>
                      <a:r>
                        <a:rPr lang="nb-NO" sz="1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PREVALENCES RATE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itchFamily="34" charset="0"/>
                          <a:cs typeface="Calibri" pitchFamily="34" charset="0"/>
                        </a:rPr>
                        <a:t>● MIDDLE EAST 1</a:t>
                      </a:r>
                      <a:r>
                        <a:rPr lang="en-GB" sz="1000" baseline="0" dirty="0" smtClean="0">
                          <a:latin typeface="Calibri" pitchFamily="34" charset="0"/>
                          <a:cs typeface="Calibri" pitchFamily="34" charset="0"/>
                        </a:rPr>
                        <a:t> in 5 adults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 flipV="1">
            <a:off x="6912260" y="3573016"/>
            <a:ext cx="324036" cy="1728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23914"/>
              </p:ext>
            </p:extLst>
          </p:nvPr>
        </p:nvGraphicFramePr>
        <p:xfrm>
          <a:off x="4714085" y="5301208"/>
          <a:ext cx="1823864" cy="648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64"/>
              </a:tblGrid>
              <a:tr h="0">
                <a:tc>
                  <a:txBody>
                    <a:bodyPr/>
                    <a:lstStyle/>
                    <a:p>
                      <a:r>
                        <a:rPr lang="nb-NO" sz="1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HIGHEST</a:t>
                      </a:r>
                      <a:r>
                        <a:rPr lang="nb-NO" sz="1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REGIONAL INCREASE</a:t>
                      </a:r>
                    </a:p>
                    <a:p>
                      <a:r>
                        <a:rPr lang="nb-NO" sz="1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BETWEEN 2011 - 2030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itchFamily="34" charset="0"/>
                          <a:cs typeface="Calibri" pitchFamily="34" charset="0"/>
                        </a:rPr>
                        <a:t>● AFRICA – 90%  increase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4860032" y="4005064"/>
            <a:ext cx="1650764" cy="1808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/>
          <p:cNvSpPr txBox="1">
            <a:spLocks/>
          </p:cNvSpPr>
          <p:nvPr/>
        </p:nvSpPr>
        <p:spPr>
          <a:xfrm>
            <a:off x="202704" y="1052736"/>
            <a:ext cx="3649216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Killer Facts:</a:t>
            </a: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More than </a:t>
            </a: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382 million (8.3%)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people live with diabetes – by 2035 will be </a:t>
            </a:r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592 (9.9%) million</a:t>
            </a:r>
          </a:p>
          <a:p>
            <a:pPr algn="just"/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80% 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live in low- and middle-income countries (LMCs)</a:t>
            </a:r>
          </a:p>
          <a:p>
            <a:pPr algn="just"/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4.6 million deaths each year </a:t>
            </a:r>
          </a:p>
          <a:p>
            <a:pPr algn="just"/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Every 8 seconds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someone in the world dies from diabetes</a:t>
            </a:r>
          </a:p>
          <a:p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444208" y="6237312"/>
            <a:ext cx="2232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utonnyMJ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utonnyMJ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utonnyMJ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utonnyMJ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utonnyMJ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utonnyMJ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utonnyMJ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utonnyMJ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utonnyMJ" pitchFamily="2" charset="0"/>
              </a:defRPr>
            </a:lvl9pPr>
          </a:lstStyle>
          <a:p>
            <a:r>
              <a:rPr lang="nb-NO" sz="1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Diabetes Atlas </a:t>
            </a:r>
          </a:p>
        </p:txBody>
      </p:sp>
    </p:spTree>
    <p:extLst>
      <p:ext uri="{BB962C8B-B14F-4D97-AF65-F5344CB8AC3E}">
        <p14:creationId xmlns:p14="http://schemas.microsoft.com/office/powerpoint/2010/main" val="8852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562600" cy="8080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Diabetes in Bangladesh</a:t>
            </a:r>
            <a:endParaRPr lang="en-GB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>
                <a:latin typeface="Comic Sans MS" pitchFamily="66" charset="0"/>
              </a:rPr>
              <a:t>The estimated prevalence of diabetes in Bangladesh is </a:t>
            </a:r>
            <a:r>
              <a:rPr lang="en-US" sz="2800" b="1" dirty="0" smtClean="0">
                <a:latin typeface="Comic Sans MS" pitchFamily="66" charset="0"/>
              </a:rPr>
              <a:t>around 6.8%</a:t>
            </a:r>
          </a:p>
          <a:p>
            <a:pPr algn="just">
              <a:lnSpc>
                <a:spcPct val="130000"/>
              </a:lnSpc>
            </a:pPr>
            <a:endParaRPr lang="en-US" sz="2800" b="1" dirty="0" smtClean="0">
              <a:latin typeface="Comic Sans MS" pitchFamily="66" charset="0"/>
            </a:endParaRPr>
          </a:p>
          <a:p>
            <a:pPr algn="just">
              <a:lnSpc>
                <a:spcPct val="130000"/>
              </a:lnSpc>
            </a:pPr>
            <a:endParaRPr lang="en-US" sz="2800" b="1" dirty="0">
              <a:latin typeface="Comic Sans MS" pitchFamily="66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latin typeface="Comic Sans MS" pitchFamily="66" charset="0"/>
              </a:rPr>
              <a:t>Mostly Type 2 diabetes (99%)</a:t>
            </a:r>
          </a:p>
        </p:txBody>
      </p:sp>
    </p:spTree>
    <p:extLst>
      <p:ext uri="{BB962C8B-B14F-4D97-AF65-F5344CB8AC3E}">
        <p14:creationId xmlns:p14="http://schemas.microsoft.com/office/powerpoint/2010/main" val="20810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800" b="1" dirty="0" smtClean="0">
                <a:latin typeface="Comic Sans MS" pitchFamily="66" charset="0"/>
              </a:rPr>
              <a:t>Fifty </a:t>
            </a:r>
            <a:r>
              <a:rPr lang="en-US" sz="2800" b="1" dirty="0">
                <a:latin typeface="Comic Sans MS" pitchFamily="66" charset="0"/>
              </a:rPr>
              <a:t>percent of all diabetic patients present for surgery during their life </a:t>
            </a:r>
            <a:r>
              <a:rPr lang="en-US" sz="2800" b="1" dirty="0" smtClean="0">
                <a:latin typeface="Comic Sans MS" pitchFamily="66" charset="0"/>
              </a:rPr>
              <a:t>time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1179</Words>
  <Application>Microsoft Office PowerPoint</Application>
  <PresentationFormat>On-screen Show (4:3)</PresentationFormat>
  <Paragraphs>183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Stress Response to Surgery Under General Anesthesia in Type 2 Diabetic Patient </vt:lpstr>
      <vt:lpstr>PowerPoint Presentation</vt:lpstr>
      <vt:lpstr>PowerPoint Presentation</vt:lpstr>
      <vt:lpstr>PowerPoint Presentation</vt:lpstr>
      <vt:lpstr>Our network all over the country</vt:lpstr>
      <vt:lpstr>Diabetes Mellitus</vt:lpstr>
      <vt:lpstr>Diabetes – Global Epidemic</vt:lpstr>
      <vt:lpstr>Diabetes in Bangladesh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Why Stress response  to surgery under anesthesia is complicated in diabetic patients? </vt:lpstr>
      <vt:lpstr>PowerPoint Presentation</vt:lpstr>
      <vt:lpstr>PowerPoint Presentation</vt:lpstr>
      <vt:lpstr>Our study</vt:lpstr>
      <vt:lpstr>OBJECTIVES</vt:lpstr>
      <vt:lpstr>OBJECTIVES</vt:lpstr>
      <vt:lpstr>Study design</vt:lpstr>
      <vt:lpstr>Study subjects</vt:lpstr>
      <vt:lpstr>Exclusion criteria </vt:lpstr>
      <vt:lpstr>Design of general anesthesia</vt:lpstr>
      <vt:lpstr>Sample collection </vt:lpstr>
      <vt:lpstr>Control</vt:lpstr>
      <vt:lpstr>Analytical methods</vt:lpstr>
      <vt:lpstr>STATISTICAL ANALYSIS</vt:lpstr>
      <vt:lpstr>RESULTS AND 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data lead to following conclusions</vt:lpstr>
      <vt:lpstr>The data lead to following conclusions</vt:lpstr>
      <vt:lpstr>RECOMMENDATIONS</vt:lpstr>
      <vt:lpstr>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535U3X</dc:creator>
  <cp:lastModifiedBy>RUMELA BASU</cp:lastModifiedBy>
  <cp:revision>54</cp:revision>
  <dcterms:created xsi:type="dcterms:W3CDTF">2006-08-16T00:00:00Z</dcterms:created>
  <dcterms:modified xsi:type="dcterms:W3CDTF">2014-11-20T15:07:04Z</dcterms:modified>
</cp:coreProperties>
</file>