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93" r:id="rId2"/>
    <p:sldId id="294" r:id="rId3"/>
    <p:sldId id="266" r:id="rId4"/>
    <p:sldId id="259" r:id="rId5"/>
    <p:sldId id="260" r:id="rId6"/>
    <p:sldId id="261" r:id="rId7"/>
    <p:sldId id="262" r:id="rId8"/>
    <p:sldId id="267" r:id="rId9"/>
    <p:sldId id="270" r:id="rId10"/>
    <p:sldId id="273" r:id="rId11"/>
    <p:sldId id="275" r:id="rId12"/>
    <p:sldId id="274" r:id="rId13"/>
    <p:sldId id="276" r:id="rId14"/>
    <p:sldId id="271" r:id="rId15"/>
    <p:sldId id="277" r:id="rId16"/>
    <p:sldId id="278" r:id="rId17"/>
    <p:sldId id="279" r:id="rId18"/>
    <p:sldId id="280" r:id="rId19"/>
    <p:sldId id="281" r:id="rId20"/>
    <p:sldId id="282" r:id="rId21"/>
    <p:sldId id="283" r:id="rId22"/>
    <p:sldId id="284" r:id="rId23"/>
    <p:sldId id="286" r:id="rId24"/>
    <p:sldId id="288" r:id="rId25"/>
    <p:sldId id="289" r:id="rId26"/>
    <p:sldId id="290" r:id="rId27"/>
    <p:sldId id="292" r:id="rId28"/>
    <p:sldId id="295" r:id="rId29"/>
    <p:sldId id="298" r:id="rId30"/>
    <p:sldId id="296" r:id="rId31"/>
    <p:sldId id="29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2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6"/>
  <c:chart>
    <c:autoTitleDeleted val="1"/>
    <c:plotArea>
      <c:layout/>
      <c:barChart>
        <c:barDir val="col"/>
        <c:grouping val="clustered"/>
        <c:ser>
          <c:idx val="0"/>
          <c:order val="0"/>
          <c:tx>
            <c:strRef>
              <c:f>Sheet1!$B$1</c:f>
              <c:strCache>
                <c:ptCount val="1"/>
                <c:pt idx="0">
                  <c:v>Tomato production(MT)</c:v>
                </c:pt>
              </c:strCache>
            </c:strRef>
          </c:tx>
          <c:cat>
            <c:strRef>
              <c:f>Sheet1!$A$2:$A$13</c:f>
              <c:strCache>
                <c:ptCount val="12"/>
                <c:pt idx="0">
                  <c:v>2001-02</c:v>
                </c:pt>
                <c:pt idx="1">
                  <c:v>2002-03</c:v>
                </c:pt>
                <c:pt idx="2">
                  <c:v>2003-04</c:v>
                </c:pt>
                <c:pt idx="3">
                  <c:v>2004-05</c:v>
                </c:pt>
                <c:pt idx="4">
                  <c:v>2005-06</c:v>
                </c:pt>
                <c:pt idx="5">
                  <c:v>2006-07</c:v>
                </c:pt>
                <c:pt idx="6">
                  <c:v>2007-08</c:v>
                </c:pt>
                <c:pt idx="7">
                  <c:v>2008-09</c:v>
                </c:pt>
                <c:pt idx="8">
                  <c:v>2009-10</c:v>
                </c:pt>
                <c:pt idx="9">
                  <c:v>2010-11</c:v>
                </c:pt>
                <c:pt idx="10">
                  <c:v>2011-12</c:v>
                </c:pt>
                <c:pt idx="11">
                  <c:v>2012-13</c:v>
                </c:pt>
              </c:strCache>
            </c:strRef>
          </c:cat>
          <c:val>
            <c:numRef>
              <c:f>Sheet1!$B$2:$B$13</c:f>
              <c:numCache>
                <c:formatCode>General</c:formatCode>
                <c:ptCount val="12"/>
                <c:pt idx="0">
                  <c:v>7462.3</c:v>
                </c:pt>
                <c:pt idx="1">
                  <c:v>7616.7</c:v>
                </c:pt>
                <c:pt idx="2">
                  <c:v>8125.6</c:v>
                </c:pt>
                <c:pt idx="3">
                  <c:v>8825.4</c:v>
                </c:pt>
                <c:pt idx="4">
                  <c:v>9820.4</c:v>
                </c:pt>
                <c:pt idx="5">
                  <c:v>10055</c:v>
                </c:pt>
                <c:pt idx="6">
                  <c:v>10303</c:v>
                </c:pt>
                <c:pt idx="7">
                  <c:v>11149</c:v>
                </c:pt>
                <c:pt idx="8">
                  <c:v>12433.2</c:v>
                </c:pt>
                <c:pt idx="9">
                  <c:v>16826</c:v>
                </c:pt>
                <c:pt idx="10">
                  <c:v>18653.3</c:v>
                </c:pt>
                <c:pt idx="11">
                  <c:v>18226.599999999969</c:v>
                </c:pt>
              </c:numCache>
            </c:numRef>
          </c:val>
        </c:ser>
        <c:axId val="80684160"/>
        <c:axId val="80684544"/>
      </c:barChart>
      <c:catAx>
        <c:axId val="80684160"/>
        <c:scaling>
          <c:orientation val="minMax"/>
        </c:scaling>
        <c:axPos val="b"/>
        <c:tickLblPos val="nextTo"/>
        <c:txPr>
          <a:bodyPr/>
          <a:lstStyle/>
          <a:p>
            <a:pPr>
              <a:defRPr b="1">
                <a:solidFill>
                  <a:srgbClr val="00B050"/>
                </a:solidFill>
              </a:defRPr>
            </a:pPr>
            <a:endParaRPr lang="en-US"/>
          </a:p>
        </c:txPr>
        <c:crossAx val="80684544"/>
        <c:crosses val="autoZero"/>
        <c:auto val="1"/>
        <c:lblAlgn val="ctr"/>
        <c:lblOffset val="100"/>
      </c:catAx>
      <c:valAx>
        <c:axId val="80684544"/>
        <c:scaling>
          <c:orientation val="minMax"/>
        </c:scaling>
        <c:axPos val="l"/>
        <c:majorGridlines/>
        <c:numFmt formatCode="General" sourceLinked="1"/>
        <c:tickLblPos val="nextTo"/>
        <c:txPr>
          <a:bodyPr/>
          <a:lstStyle/>
          <a:p>
            <a:pPr>
              <a:defRPr b="1">
                <a:solidFill>
                  <a:srgbClr val="C00000"/>
                </a:solidFill>
              </a:defRPr>
            </a:pPr>
            <a:endParaRPr lang="en-US"/>
          </a:p>
        </c:txPr>
        <c:crossAx val="80684160"/>
        <c:crosses val="autoZero"/>
        <c:crossBetween val="between"/>
      </c:valAx>
    </c:plotArea>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42"/>
  <c:chart>
    <c:plotArea>
      <c:layout>
        <c:manualLayout>
          <c:layoutTarget val="inner"/>
          <c:xMode val="edge"/>
          <c:yMode val="edge"/>
          <c:x val="7.6494203849518924E-2"/>
          <c:y val="3.5152771141074395E-2"/>
          <c:w val="0.60655785214348323"/>
          <c:h val="0.8490252702581057"/>
        </c:manualLayout>
      </c:layout>
      <c:barChart>
        <c:barDir val="col"/>
        <c:grouping val="clustered"/>
        <c:ser>
          <c:idx val="0"/>
          <c:order val="0"/>
          <c:tx>
            <c:strRef>
              <c:f>Sheet1!$B$1</c:f>
              <c:strCache>
                <c:ptCount val="1"/>
                <c:pt idx="0">
                  <c:v>Serum Triglycerides (mg/dl)</c:v>
                </c:pt>
              </c:strCache>
            </c:strRef>
          </c:tx>
          <c:dLbls>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145.94</c:v>
                </c:pt>
                <c:pt idx="1">
                  <c:v>149.79</c:v>
                </c:pt>
                <c:pt idx="2">
                  <c:v>159.19999999999999</c:v>
                </c:pt>
                <c:pt idx="3">
                  <c:v>170.33</c:v>
                </c:pt>
              </c:numCache>
            </c:numRef>
          </c:val>
        </c:ser>
        <c:ser>
          <c:idx val="1"/>
          <c:order val="1"/>
          <c:tx>
            <c:strRef>
              <c:f>Sheet1!$C$1</c:f>
              <c:strCache>
                <c:ptCount val="1"/>
                <c:pt idx="0">
                  <c:v>Serum Cholesterol (mg/dl)</c:v>
                </c:pt>
              </c:strCache>
            </c:strRef>
          </c:tx>
          <c:dLbls>
            <c:showVal val="1"/>
          </c:dLbls>
          <c:cat>
            <c:strRef>
              <c:f>Sheet1!$A$2:$A$5</c:f>
              <c:strCache>
                <c:ptCount val="4"/>
                <c:pt idx="0">
                  <c:v>0% DTP</c:v>
                </c:pt>
                <c:pt idx="1">
                  <c:v>5% DTP</c:v>
                </c:pt>
                <c:pt idx="2">
                  <c:v>10% DTP</c:v>
                </c:pt>
                <c:pt idx="3">
                  <c:v>15% DTP</c:v>
                </c:pt>
              </c:strCache>
            </c:strRef>
          </c:cat>
          <c:val>
            <c:numRef>
              <c:f>Sheet1!$C$2:$C$5</c:f>
              <c:numCache>
                <c:formatCode>General</c:formatCode>
                <c:ptCount val="4"/>
                <c:pt idx="0">
                  <c:v>163.41</c:v>
                </c:pt>
                <c:pt idx="1">
                  <c:v>160.75</c:v>
                </c:pt>
                <c:pt idx="2">
                  <c:v>156.19999999999999</c:v>
                </c:pt>
                <c:pt idx="3">
                  <c:v>154.43</c:v>
                </c:pt>
              </c:numCache>
            </c:numRef>
          </c:val>
        </c:ser>
        <c:axId val="120346112"/>
        <c:axId val="120347648"/>
      </c:barChart>
      <c:catAx>
        <c:axId val="120346112"/>
        <c:scaling>
          <c:orientation val="minMax"/>
        </c:scaling>
        <c:axPos val="b"/>
        <c:numFmt formatCode="0%" sourceLinked="1"/>
        <c:tickLblPos val="nextTo"/>
        <c:crossAx val="120347648"/>
        <c:crosses val="autoZero"/>
        <c:auto val="1"/>
        <c:lblAlgn val="ctr"/>
        <c:lblOffset val="100"/>
      </c:catAx>
      <c:valAx>
        <c:axId val="120347648"/>
        <c:scaling>
          <c:orientation val="minMax"/>
        </c:scaling>
        <c:axPos val="l"/>
        <c:majorGridlines/>
        <c:numFmt formatCode="General" sourceLinked="1"/>
        <c:tickLblPos val="nextTo"/>
        <c:crossAx val="120346112"/>
        <c:crosses val="autoZero"/>
        <c:crossBetween val="between"/>
      </c:valAx>
    </c:plotArea>
    <c:legend>
      <c:legendPos val="r"/>
      <c:layout/>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40"/>
  <c:chart>
    <c:title>
      <c:layout/>
    </c:title>
    <c:plotArea>
      <c:layout/>
      <c:barChart>
        <c:barDir val="col"/>
        <c:grouping val="clustered"/>
        <c:ser>
          <c:idx val="0"/>
          <c:order val="0"/>
          <c:tx>
            <c:strRef>
              <c:f>Sheet1!$B$1</c:f>
              <c:strCache>
                <c:ptCount val="1"/>
                <c:pt idx="0">
                  <c:v>LDL-C</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28.959999999999987</c:v>
                </c:pt>
                <c:pt idx="1">
                  <c:v>32.57</c:v>
                </c:pt>
                <c:pt idx="2">
                  <c:v>25.24</c:v>
                </c:pt>
                <c:pt idx="3">
                  <c:v>29.959999999999987</c:v>
                </c:pt>
                <c:pt idx="4">
                  <c:v>23.62</c:v>
                </c:pt>
                <c:pt idx="5">
                  <c:v>24.3</c:v>
                </c:pt>
                <c:pt idx="6">
                  <c:v>20.04</c:v>
                </c:pt>
                <c:pt idx="7">
                  <c:v>20.99</c:v>
                </c:pt>
              </c:numCache>
            </c:numRef>
          </c:val>
        </c:ser>
        <c:axId val="120388608"/>
        <c:axId val="120406784"/>
      </c:barChart>
      <c:catAx>
        <c:axId val="120388608"/>
        <c:scaling>
          <c:orientation val="minMax"/>
        </c:scaling>
        <c:axPos val="b"/>
        <c:tickLblPos val="nextTo"/>
        <c:crossAx val="120406784"/>
        <c:crosses val="autoZero"/>
        <c:auto val="1"/>
        <c:lblAlgn val="ctr"/>
        <c:lblOffset val="100"/>
      </c:catAx>
      <c:valAx>
        <c:axId val="120406784"/>
        <c:scaling>
          <c:orientation val="minMax"/>
        </c:scaling>
        <c:axPos val="l"/>
        <c:majorGridlines/>
        <c:numFmt formatCode="General" sourceLinked="1"/>
        <c:tickLblPos val="nextTo"/>
        <c:crossAx val="120388608"/>
        <c:crosses val="autoZero"/>
        <c:crossBetween val="between"/>
      </c:valAx>
    </c:plotArea>
    <c:legend>
      <c:legendPos val="r"/>
      <c:layout/>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44"/>
  <c:chart>
    <c:title>
      <c:tx>
        <c:rich>
          <a:bodyPr/>
          <a:lstStyle/>
          <a:p>
            <a:pPr>
              <a:defRPr/>
            </a:pPr>
            <a:r>
              <a:rPr lang="en-US" dirty="0"/>
              <a:t>LDL-C mg/dl</a:t>
            </a:r>
          </a:p>
        </c:rich>
      </c:tx>
      <c:layout/>
    </c:title>
    <c:plotArea>
      <c:layout/>
      <c:barChart>
        <c:barDir val="col"/>
        <c:grouping val="clustered"/>
        <c:ser>
          <c:idx val="0"/>
          <c:order val="0"/>
          <c:tx>
            <c:strRef>
              <c:f>Sheet1!$B$1</c:f>
              <c:strCache>
                <c:ptCount val="1"/>
                <c:pt idx="0">
                  <c:v>LDL-C</c:v>
                </c:pt>
              </c:strCache>
            </c:strRef>
          </c:tx>
          <c:dLbls>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30.759999999999987</c:v>
                </c:pt>
                <c:pt idx="1">
                  <c:v>27.6</c:v>
                </c:pt>
                <c:pt idx="2">
                  <c:v>23.959999999999987</c:v>
                </c:pt>
                <c:pt idx="3">
                  <c:v>20.51</c:v>
                </c:pt>
              </c:numCache>
            </c:numRef>
          </c:val>
        </c:ser>
        <c:axId val="120443648"/>
        <c:axId val="120445184"/>
      </c:barChart>
      <c:catAx>
        <c:axId val="120443648"/>
        <c:scaling>
          <c:orientation val="minMax"/>
        </c:scaling>
        <c:axPos val="b"/>
        <c:numFmt formatCode="0%" sourceLinked="1"/>
        <c:tickLblPos val="nextTo"/>
        <c:crossAx val="120445184"/>
        <c:crosses val="autoZero"/>
        <c:auto val="1"/>
        <c:lblAlgn val="ctr"/>
        <c:lblOffset val="100"/>
      </c:catAx>
      <c:valAx>
        <c:axId val="120445184"/>
        <c:scaling>
          <c:orientation val="minMax"/>
        </c:scaling>
        <c:axPos val="l"/>
        <c:majorGridlines/>
        <c:numFmt formatCode="General" sourceLinked="1"/>
        <c:tickLblPos val="nextTo"/>
        <c:crossAx val="120443648"/>
        <c:crosses val="autoZero"/>
        <c:crossBetween val="between"/>
      </c:valAx>
    </c:plotArea>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1"/>
  <c:chart>
    <c:autoTitleDeleted val="1"/>
    <c:plotArea>
      <c:layout/>
      <c:barChart>
        <c:barDir val="col"/>
        <c:grouping val="clustered"/>
        <c:ser>
          <c:idx val="0"/>
          <c:order val="0"/>
          <c:tx>
            <c:strRef>
              <c:f>Sheet1!$B$1</c:f>
              <c:strCache>
                <c:ptCount val="1"/>
                <c:pt idx="0">
                  <c:v>Breast muscle cholesterol mg/100 g meat</c:v>
                </c:pt>
              </c:strCache>
            </c:strRef>
          </c:tx>
          <c:dLbls>
            <c:showVal val="1"/>
          </c:dLbls>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52.58</c:v>
                </c:pt>
                <c:pt idx="1">
                  <c:v>59.33</c:v>
                </c:pt>
                <c:pt idx="2">
                  <c:v>50.91</c:v>
                </c:pt>
                <c:pt idx="3">
                  <c:v>57.07</c:v>
                </c:pt>
                <c:pt idx="4">
                  <c:v>49.77</c:v>
                </c:pt>
                <c:pt idx="5">
                  <c:v>54.54</c:v>
                </c:pt>
                <c:pt idx="6">
                  <c:v>41.15</c:v>
                </c:pt>
                <c:pt idx="7">
                  <c:v>50.98</c:v>
                </c:pt>
              </c:numCache>
            </c:numRef>
          </c:val>
        </c:ser>
        <c:axId val="120593024"/>
        <c:axId val="120603008"/>
      </c:barChart>
      <c:catAx>
        <c:axId val="120593024"/>
        <c:scaling>
          <c:orientation val="minMax"/>
        </c:scaling>
        <c:axPos val="b"/>
        <c:tickLblPos val="nextTo"/>
        <c:txPr>
          <a:bodyPr/>
          <a:lstStyle/>
          <a:p>
            <a:pPr>
              <a:defRPr b="1"/>
            </a:pPr>
            <a:endParaRPr lang="en-US"/>
          </a:p>
        </c:txPr>
        <c:crossAx val="120603008"/>
        <c:crosses val="autoZero"/>
        <c:auto val="1"/>
        <c:lblAlgn val="ctr"/>
        <c:lblOffset val="100"/>
      </c:catAx>
      <c:valAx>
        <c:axId val="120603008"/>
        <c:scaling>
          <c:orientation val="minMax"/>
        </c:scaling>
        <c:axPos val="l"/>
        <c:majorGridlines/>
        <c:numFmt formatCode="General" sourceLinked="1"/>
        <c:tickLblPos val="nextTo"/>
        <c:txPr>
          <a:bodyPr/>
          <a:lstStyle/>
          <a:p>
            <a:pPr>
              <a:defRPr b="1"/>
            </a:pPr>
            <a:endParaRPr lang="en-US"/>
          </a:p>
        </c:txPr>
        <c:crossAx val="120593024"/>
        <c:crosses val="autoZero"/>
        <c:crossBetween val="between"/>
      </c:valAx>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Breast muscle cholesterol</c:v>
                </c:pt>
              </c:strCache>
            </c:strRef>
          </c:tx>
          <c:dLbls>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55.96</c:v>
                </c:pt>
                <c:pt idx="1">
                  <c:v>53.99</c:v>
                </c:pt>
                <c:pt idx="2">
                  <c:v>52.15</c:v>
                </c:pt>
                <c:pt idx="3">
                  <c:v>46.07</c:v>
                </c:pt>
              </c:numCache>
            </c:numRef>
          </c:val>
        </c:ser>
        <c:axId val="120627200"/>
        <c:axId val="120628736"/>
      </c:barChart>
      <c:catAx>
        <c:axId val="120627200"/>
        <c:scaling>
          <c:orientation val="minMax"/>
        </c:scaling>
        <c:axPos val="b"/>
        <c:numFmt formatCode="0%" sourceLinked="1"/>
        <c:tickLblPos val="nextTo"/>
        <c:crossAx val="120628736"/>
        <c:crosses val="autoZero"/>
        <c:auto val="1"/>
        <c:lblAlgn val="ctr"/>
        <c:lblOffset val="100"/>
      </c:catAx>
      <c:valAx>
        <c:axId val="120628736"/>
        <c:scaling>
          <c:orientation val="minMax"/>
        </c:scaling>
        <c:axPos val="l"/>
        <c:majorGridlines/>
        <c:numFmt formatCode="General" sourceLinked="1"/>
        <c:tickLblPos val="nextTo"/>
        <c:crossAx val="120627200"/>
        <c:crosses val="autoZero"/>
        <c:crossBetween val="between"/>
      </c:valAx>
    </c:plotArea>
    <c:plotVisOnly val="1"/>
  </c:chart>
  <c:txPr>
    <a:bodyPr/>
    <a:lstStyle/>
    <a:p>
      <a:pPr>
        <a:defRPr sz="1800"/>
      </a:pPr>
      <a:endParaRPr lang="en-US"/>
    </a:p>
  </c:tx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4"/>
  <c:chart>
    <c:autoTitleDeleted val="1"/>
    <c:view3D>
      <c:perspective val="30"/>
    </c:view3D>
    <c:plotArea>
      <c:layout/>
      <c:bar3DChart>
        <c:barDir val="col"/>
        <c:grouping val="clustered"/>
        <c:ser>
          <c:idx val="0"/>
          <c:order val="0"/>
          <c:tx>
            <c:strRef>
              <c:f>Sheet1!$B$1</c:f>
              <c:strCache>
                <c:ptCount val="1"/>
                <c:pt idx="0">
                  <c:v>Thigh muscle cholesterol</c:v>
                </c:pt>
              </c:strCache>
            </c:strRef>
          </c:tx>
          <c:dLbls>
            <c:txPr>
              <a:bodyPr/>
              <a:lstStyle/>
              <a:p>
                <a:pPr>
                  <a:defRPr>
                    <a:solidFill>
                      <a:srgbClr val="FFFF00"/>
                    </a:solidFill>
                  </a:defRPr>
                </a:pPr>
                <a:endParaRPr lang="en-US"/>
              </a:p>
            </c:txPr>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136.78</c:v>
                </c:pt>
                <c:pt idx="1">
                  <c:v>116.54</c:v>
                </c:pt>
                <c:pt idx="2">
                  <c:v>114.19</c:v>
                </c:pt>
                <c:pt idx="3">
                  <c:v>108.86</c:v>
                </c:pt>
              </c:numCache>
            </c:numRef>
          </c:val>
        </c:ser>
        <c:shape val="pyramid"/>
        <c:axId val="120501376"/>
        <c:axId val="120502912"/>
        <c:axId val="0"/>
      </c:bar3DChart>
      <c:catAx>
        <c:axId val="120501376"/>
        <c:scaling>
          <c:orientation val="minMax"/>
        </c:scaling>
        <c:axPos val="b"/>
        <c:tickLblPos val="nextTo"/>
        <c:crossAx val="120502912"/>
        <c:crosses val="autoZero"/>
        <c:auto val="1"/>
        <c:lblAlgn val="ctr"/>
        <c:lblOffset val="100"/>
      </c:catAx>
      <c:valAx>
        <c:axId val="120502912"/>
        <c:scaling>
          <c:orientation val="minMax"/>
        </c:scaling>
        <c:axPos val="l"/>
        <c:majorGridlines/>
        <c:numFmt formatCode="General" sourceLinked="1"/>
        <c:tickLblPos val="nextTo"/>
        <c:crossAx val="120501376"/>
        <c:crosses val="autoZero"/>
        <c:crossBetween val="between"/>
      </c:valAx>
    </c:plotArea>
    <c:plotVisOnly val="1"/>
  </c:chart>
  <c:txPr>
    <a:bodyPr/>
    <a:lstStyle/>
    <a:p>
      <a:pPr>
        <a:defRPr sz="1800">
          <a:latin typeface="Calibri" pitchFamily="34"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45"/>
  <c:chart>
    <c:title>
      <c:layout/>
    </c:title>
    <c:plotArea>
      <c:layout/>
      <c:lineChart>
        <c:grouping val="stacked"/>
        <c:ser>
          <c:idx val="0"/>
          <c:order val="0"/>
          <c:tx>
            <c:strRef>
              <c:f>Sheet1!$B$1</c:f>
              <c:strCache>
                <c:ptCount val="1"/>
                <c:pt idx="0">
                  <c:v>Feed cost(Rs.)/kg gain</c:v>
                </c:pt>
              </c:strCache>
            </c:strRef>
          </c:tx>
          <c:marker>
            <c:symbol val="none"/>
          </c:marker>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57.96</c:v>
                </c:pt>
                <c:pt idx="1">
                  <c:v>57.68</c:v>
                </c:pt>
                <c:pt idx="2">
                  <c:v>55.92</c:v>
                </c:pt>
                <c:pt idx="3">
                  <c:v>55.37</c:v>
                </c:pt>
                <c:pt idx="4">
                  <c:v>56.120000000000012</c:v>
                </c:pt>
                <c:pt idx="5">
                  <c:v>55.33</c:v>
                </c:pt>
                <c:pt idx="6">
                  <c:v>54.63</c:v>
                </c:pt>
                <c:pt idx="7">
                  <c:v>54.37</c:v>
                </c:pt>
              </c:numCache>
            </c:numRef>
          </c:val>
        </c:ser>
        <c:marker val="1"/>
        <c:axId val="120555392"/>
        <c:axId val="120556928"/>
      </c:lineChart>
      <c:catAx>
        <c:axId val="120555392"/>
        <c:scaling>
          <c:orientation val="minMax"/>
        </c:scaling>
        <c:axPos val="b"/>
        <c:tickLblPos val="nextTo"/>
        <c:crossAx val="120556928"/>
        <c:crosses val="autoZero"/>
        <c:auto val="1"/>
        <c:lblAlgn val="ctr"/>
        <c:lblOffset val="100"/>
      </c:catAx>
      <c:valAx>
        <c:axId val="120556928"/>
        <c:scaling>
          <c:orientation val="minMax"/>
        </c:scaling>
        <c:axPos val="l"/>
        <c:majorGridlines/>
        <c:numFmt formatCode="General" sourceLinked="1"/>
        <c:tickLblPos val="nextTo"/>
        <c:crossAx val="120555392"/>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Tomato Production('000 MT)</a:t>
            </a:r>
          </a:p>
        </c:rich>
      </c:tx>
      <c:layout/>
    </c:title>
    <c:plotArea>
      <c:layout>
        <c:manualLayout>
          <c:layoutTarget val="inner"/>
          <c:xMode val="edge"/>
          <c:yMode val="edge"/>
          <c:x val="0.16695890444250044"/>
          <c:y val="8.8081802274715695E-2"/>
          <c:w val="0.65784547244094682"/>
          <c:h val="0.87712729658792665"/>
        </c:manualLayout>
      </c:layout>
      <c:pieChart>
        <c:varyColors val="1"/>
        <c:ser>
          <c:idx val="0"/>
          <c:order val="0"/>
          <c:tx>
            <c:strRef>
              <c:f>Sheet1!$B$1</c:f>
              <c:strCache>
                <c:ptCount val="1"/>
                <c:pt idx="0">
                  <c:v>Production('000 MT)</c:v>
                </c:pt>
              </c:strCache>
            </c:strRef>
          </c:tx>
          <c:explosion val="1"/>
          <c:dLbls>
            <c:dLbl>
              <c:idx val="0"/>
              <c:layout>
                <c:manualLayout>
                  <c:x val="-2.7777777777777811E-2"/>
                  <c:y val="1.8518518518518871E-3"/>
                </c:manualLayout>
              </c:layout>
              <c:dLblPos val="inEnd"/>
              <c:showCatName val="1"/>
              <c:showPercent val="1"/>
            </c:dLbl>
            <c:dLbl>
              <c:idx val="9"/>
              <c:layout>
                <c:manualLayout>
                  <c:x val="0"/>
                  <c:y val="-2.2222222222222272E-2"/>
                </c:manualLayout>
              </c:layout>
              <c:dLblPos val="inEnd"/>
              <c:showCatName val="1"/>
              <c:showPercent val="1"/>
            </c:dLbl>
            <c:txPr>
              <a:bodyPr/>
              <a:lstStyle/>
              <a:p>
                <a:pPr>
                  <a:defRPr b="1">
                    <a:solidFill>
                      <a:schemeClr val="bg1"/>
                    </a:solidFill>
                  </a:defRPr>
                </a:pPr>
                <a:endParaRPr lang="en-US"/>
              </a:p>
            </c:txPr>
            <c:dLblPos val="inEnd"/>
            <c:showCatName val="1"/>
            <c:showPercent val="1"/>
          </c:dLbls>
          <c:cat>
            <c:strRef>
              <c:f>Sheet1!$A$2:$A$12</c:f>
              <c:strCache>
                <c:ptCount val="11"/>
                <c:pt idx="0">
                  <c:v>Andhra Pradesh</c:v>
                </c:pt>
                <c:pt idx="1">
                  <c:v>Karnataka</c:v>
                </c:pt>
                <c:pt idx="2">
                  <c:v>Madhya Pradesh</c:v>
                </c:pt>
                <c:pt idx="3">
                  <c:v>Odisha </c:v>
                </c:pt>
                <c:pt idx="4">
                  <c:v>Gujarat</c:v>
                </c:pt>
                <c:pt idx="5">
                  <c:v>Bihar</c:v>
                </c:pt>
                <c:pt idx="6">
                  <c:v>West Bengal</c:v>
                </c:pt>
                <c:pt idx="7">
                  <c:v>Maharashtra</c:v>
                </c:pt>
                <c:pt idx="8">
                  <c:v>Chattisgarh </c:v>
                </c:pt>
                <c:pt idx="9">
                  <c:v>Himachal Pradesh</c:v>
                </c:pt>
                <c:pt idx="10">
                  <c:v>Others </c:v>
                </c:pt>
              </c:strCache>
            </c:strRef>
          </c:cat>
          <c:val>
            <c:numRef>
              <c:f>Sheet1!$B$2:$B$12</c:f>
              <c:numCache>
                <c:formatCode>General</c:formatCode>
                <c:ptCount val="11"/>
                <c:pt idx="0">
                  <c:v>5218.1000000000004</c:v>
                </c:pt>
                <c:pt idx="1">
                  <c:v>1916.6</c:v>
                </c:pt>
                <c:pt idx="2">
                  <c:v>1845</c:v>
                </c:pt>
                <c:pt idx="3">
                  <c:v>1382.78</c:v>
                </c:pt>
                <c:pt idx="4">
                  <c:v>1156.72</c:v>
                </c:pt>
                <c:pt idx="5">
                  <c:v>1126.25</c:v>
                </c:pt>
                <c:pt idx="6">
                  <c:v>1125.5999999999999</c:v>
                </c:pt>
                <c:pt idx="7">
                  <c:v>1050</c:v>
                </c:pt>
                <c:pt idx="8">
                  <c:v>762.22</c:v>
                </c:pt>
                <c:pt idx="9">
                  <c:v>413.71</c:v>
                </c:pt>
                <c:pt idx="10">
                  <c:v>2229.6999999999998</c:v>
                </c:pt>
              </c:numCache>
            </c:numRef>
          </c:val>
        </c:ser>
        <c:firstSliceAng val="0"/>
      </c:pie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8"/>
  <c:chart>
    <c:title>
      <c:layout/>
    </c:title>
    <c:plotArea>
      <c:layout/>
      <c:barChart>
        <c:barDir val="col"/>
        <c:grouping val="clustered"/>
        <c:ser>
          <c:idx val="0"/>
          <c:order val="0"/>
          <c:tx>
            <c:strRef>
              <c:f>Sheet1!$B$1</c:f>
              <c:strCache>
                <c:ptCount val="1"/>
                <c:pt idx="0">
                  <c:v>Body weight(g)</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1782.83</c:v>
                </c:pt>
                <c:pt idx="1">
                  <c:v>1773.1699999999998</c:v>
                </c:pt>
                <c:pt idx="2">
                  <c:v>1761</c:v>
                </c:pt>
                <c:pt idx="3">
                  <c:v>1850.07</c:v>
                </c:pt>
                <c:pt idx="4">
                  <c:v>1759.4</c:v>
                </c:pt>
                <c:pt idx="5">
                  <c:v>1739.27</c:v>
                </c:pt>
                <c:pt idx="6">
                  <c:v>1738.73</c:v>
                </c:pt>
                <c:pt idx="7">
                  <c:v>1791.07</c:v>
                </c:pt>
              </c:numCache>
            </c:numRef>
          </c:val>
        </c:ser>
        <c:axId val="118321152"/>
        <c:axId val="118322688"/>
      </c:barChart>
      <c:catAx>
        <c:axId val="118321152"/>
        <c:scaling>
          <c:orientation val="minMax"/>
        </c:scaling>
        <c:axPos val="b"/>
        <c:tickLblPos val="nextTo"/>
        <c:crossAx val="118322688"/>
        <c:crosses val="autoZero"/>
        <c:auto val="1"/>
        <c:lblAlgn val="ctr"/>
        <c:lblOffset val="100"/>
      </c:catAx>
      <c:valAx>
        <c:axId val="118322688"/>
        <c:scaling>
          <c:orientation val="minMax"/>
        </c:scaling>
        <c:axPos val="l"/>
        <c:majorGridlines/>
        <c:numFmt formatCode="General" sourceLinked="1"/>
        <c:tickLblPos val="nextTo"/>
        <c:crossAx val="118321152"/>
        <c:crosses val="autoZero"/>
        <c:crossBetween val="between"/>
      </c:valAx>
    </c:plotArea>
    <c:legend>
      <c:legendPos val="r"/>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44"/>
  <c:chart>
    <c:title>
      <c:tx>
        <c:rich>
          <a:bodyPr/>
          <a:lstStyle/>
          <a:p>
            <a:pPr>
              <a:defRPr/>
            </a:pPr>
            <a:r>
              <a:rPr lang="en-US"/>
              <a:t>Body weight(g)</a:t>
            </a:r>
          </a:p>
        </c:rich>
      </c:tx>
      <c:layout/>
    </c:title>
    <c:plotArea>
      <c:layout/>
      <c:barChart>
        <c:barDir val="col"/>
        <c:grouping val="clustered"/>
        <c:ser>
          <c:idx val="0"/>
          <c:order val="0"/>
          <c:tx>
            <c:strRef>
              <c:f>Sheet1!$B$1</c:f>
              <c:strCache>
                <c:ptCount val="1"/>
                <c:pt idx="0">
                  <c:v>ody weight(g)</c:v>
                </c:pt>
              </c:strCache>
            </c:strRef>
          </c:tx>
          <c:cat>
            <c:strRef>
              <c:f>Sheet1!$A$2:$A$5</c:f>
              <c:strCache>
                <c:ptCount val="4"/>
                <c:pt idx="0">
                  <c:v>0% DTP</c:v>
                </c:pt>
                <c:pt idx="1">
                  <c:v>5% DTP</c:v>
                </c:pt>
                <c:pt idx="2">
                  <c:v>10%DTP</c:v>
                </c:pt>
                <c:pt idx="3">
                  <c:v>15% DTP</c:v>
                </c:pt>
              </c:strCache>
            </c:strRef>
          </c:cat>
          <c:val>
            <c:numRef>
              <c:f>Sheet1!$B$2:$B$5</c:f>
              <c:numCache>
                <c:formatCode>General</c:formatCode>
                <c:ptCount val="4"/>
                <c:pt idx="0">
                  <c:v>1778</c:v>
                </c:pt>
                <c:pt idx="1">
                  <c:v>1805.5</c:v>
                </c:pt>
                <c:pt idx="2">
                  <c:v>1749.33</c:v>
                </c:pt>
                <c:pt idx="3">
                  <c:v>1764.9</c:v>
                </c:pt>
              </c:numCache>
            </c:numRef>
          </c:val>
        </c:ser>
        <c:axId val="119810304"/>
        <c:axId val="119820288"/>
      </c:barChart>
      <c:catAx>
        <c:axId val="119810304"/>
        <c:scaling>
          <c:orientation val="minMax"/>
        </c:scaling>
        <c:axPos val="b"/>
        <c:tickLblPos val="nextTo"/>
        <c:crossAx val="119820288"/>
        <c:crosses val="autoZero"/>
        <c:auto val="1"/>
        <c:lblAlgn val="ctr"/>
        <c:lblOffset val="100"/>
      </c:catAx>
      <c:valAx>
        <c:axId val="119820288"/>
        <c:scaling>
          <c:orientation val="minMax"/>
        </c:scaling>
        <c:axPos val="l"/>
        <c:majorGridlines/>
        <c:numFmt formatCode="General" sourceLinked="1"/>
        <c:tickLblPos val="nextTo"/>
        <c:crossAx val="119810304"/>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45"/>
  <c:chart>
    <c:title>
      <c:layout/>
    </c:title>
    <c:plotArea>
      <c:layout/>
      <c:barChart>
        <c:barDir val="col"/>
        <c:grouping val="clustered"/>
        <c:ser>
          <c:idx val="0"/>
          <c:order val="0"/>
          <c:tx>
            <c:strRef>
              <c:f>Sheet1!$B$1</c:f>
              <c:strCache>
                <c:ptCount val="1"/>
                <c:pt idx="0">
                  <c:v>Feed intake (g)</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3685.4700000000012</c:v>
                </c:pt>
                <c:pt idx="1">
                  <c:v>3637.3300000000022</c:v>
                </c:pt>
                <c:pt idx="2">
                  <c:v>3570.4</c:v>
                </c:pt>
                <c:pt idx="3">
                  <c:v>3760.4700000000012</c:v>
                </c:pt>
                <c:pt idx="4">
                  <c:v>3737.3300000000022</c:v>
                </c:pt>
                <c:pt idx="5">
                  <c:v>3657.8700000000022</c:v>
                </c:pt>
                <c:pt idx="6">
                  <c:v>3742.53</c:v>
                </c:pt>
                <c:pt idx="7">
                  <c:v>3865</c:v>
                </c:pt>
              </c:numCache>
            </c:numRef>
          </c:val>
        </c:ser>
        <c:axId val="119864704"/>
        <c:axId val="120001664"/>
      </c:barChart>
      <c:catAx>
        <c:axId val="119864704"/>
        <c:scaling>
          <c:orientation val="minMax"/>
        </c:scaling>
        <c:axPos val="b"/>
        <c:tickLblPos val="nextTo"/>
        <c:crossAx val="120001664"/>
        <c:crosses val="autoZero"/>
        <c:auto val="1"/>
        <c:lblAlgn val="ctr"/>
        <c:lblOffset val="100"/>
      </c:catAx>
      <c:valAx>
        <c:axId val="120001664"/>
        <c:scaling>
          <c:orientation val="minMax"/>
        </c:scaling>
        <c:axPos val="l"/>
        <c:majorGridlines/>
        <c:numFmt formatCode="General" sourceLinked="1"/>
        <c:tickLblPos val="nextTo"/>
        <c:crossAx val="119864704"/>
        <c:crosses val="autoZero"/>
        <c:crossBetween val="between"/>
      </c:valAx>
    </c:plotArea>
    <c:legend>
      <c:legendPos val="r"/>
      <c:layout/>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46"/>
  <c:chart>
    <c:title>
      <c:tx>
        <c:rich>
          <a:bodyPr/>
          <a:lstStyle/>
          <a:p>
            <a:pPr>
              <a:defRPr/>
            </a:pPr>
            <a:r>
              <a:rPr lang="en-US" dirty="0"/>
              <a:t>Feed </a:t>
            </a:r>
            <a:r>
              <a:rPr lang="en-US" dirty="0" smtClean="0"/>
              <a:t>intake (g)</a:t>
            </a:r>
            <a:endParaRPr lang="en-US" dirty="0"/>
          </a:p>
        </c:rich>
      </c:tx>
      <c:layout/>
    </c:title>
    <c:plotArea>
      <c:layout/>
      <c:barChart>
        <c:barDir val="col"/>
        <c:grouping val="clustered"/>
        <c:ser>
          <c:idx val="0"/>
          <c:order val="0"/>
          <c:tx>
            <c:strRef>
              <c:f>Sheet1!$B$1</c:f>
              <c:strCache>
                <c:ptCount val="1"/>
                <c:pt idx="0">
                  <c:v>Feed intake</c:v>
                </c:pt>
              </c:strCache>
            </c:strRef>
          </c:tx>
          <c:dLbls>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3661.4</c:v>
                </c:pt>
                <c:pt idx="1">
                  <c:v>3665.4300000000012</c:v>
                </c:pt>
                <c:pt idx="2">
                  <c:v>3697.6</c:v>
                </c:pt>
                <c:pt idx="3">
                  <c:v>3803.7599999999998</c:v>
                </c:pt>
              </c:numCache>
            </c:numRef>
          </c:val>
        </c:ser>
        <c:axId val="120145408"/>
        <c:axId val="120146944"/>
      </c:barChart>
      <c:catAx>
        <c:axId val="120145408"/>
        <c:scaling>
          <c:orientation val="minMax"/>
        </c:scaling>
        <c:axPos val="b"/>
        <c:numFmt formatCode="0%" sourceLinked="1"/>
        <c:tickLblPos val="nextTo"/>
        <c:crossAx val="120146944"/>
        <c:crosses val="autoZero"/>
        <c:auto val="1"/>
        <c:lblAlgn val="ctr"/>
        <c:lblOffset val="100"/>
      </c:catAx>
      <c:valAx>
        <c:axId val="120146944"/>
        <c:scaling>
          <c:orientation val="minMax"/>
        </c:scaling>
        <c:axPos val="l"/>
        <c:majorGridlines/>
        <c:numFmt formatCode="General" sourceLinked="1"/>
        <c:tickLblPos val="nextTo"/>
        <c:crossAx val="120145408"/>
        <c:crosses val="autoZero"/>
        <c:crossBetween val="between"/>
      </c:valAx>
    </c:plotArea>
    <c:legend>
      <c:legendPos val="r"/>
      <c:layout/>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44"/>
  <c:chart>
    <c:title>
      <c:layout/>
    </c:title>
    <c:plotArea>
      <c:layout/>
      <c:barChart>
        <c:barDir val="col"/>
        <c:grouping val="clustered"/>
        <c:ser>
          <c:idx val="0"/>
          <c:order val="0"/>
          <c:tx>
            <c:strRef>
              <c:f>Sheet1!$B$1</c:f>
              <c:strCache>
                <c:ptCount val="1"/>
                <c:pt idx="0">
                  <c:v>Feed intake/Kg gain</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2.06</c:v>
                </c:pt>
                <c:pt idx="1">
                  <c:v>2.0499999999999998</c:v>
                </c:pt>
                <c:pt idx="2">
                  <c:v>2.0499999999999998</c:v>
                </c:pt>
                <c:pt idx="3">
                  <c:v>2.0299999999999998</c:v>
                </c:pt>
                <c:pt idx="4">
                  <c:v>2.13</c:v>
                </c:pt>
                <c:pt idx="5">
                  <c:v>2.1</c:v>
                </c:pt>
                <c:pt idx="6">
                  <c:v>2.15</c:v>
                </c:pt>
                <c:pt idx="7">
                  <c:v>2.14</c:v>
                </c:pt>
              </c:numCache>
            </c:numRef>
          </c:val>
        </c:ser>
        <c:axId val="120184192"/>
        <c:axId val="119735424"/>
      </c:barChart>
      <c:catAx>
        <c:axId val="120184192"/>
        <c:scaling>
          <c:orientation val="minMax"/>
        </c:scaling>
        <c:axPos val="b"/>
        <c:tickLblPos val="nextTo"/>
        <c:crossAx val="119735424"/>
        <c:crosses val="autoZero"/>
        <c:auto val="1"/>
        <c:lblAlgn val="ctr"/>
        <c:lblOffset val="100"/>
      </c:catAx>
      <c:valAx>
        <c:axId val="119735424"/>
        <c:scaling>
          <c:orientation val="minMax"/>
        </c:scaling>
        <c:axPos val="l"/>
        <c:majorGridlines/>
        <c:numFmt formatCode="General" sourceLinked="1"/>
        <c:tickLblPos val="nextTo"/>
        <c:crossAx val="120184192"/>
        <c:crosses val="autoZero"/>
        <c:crossBetween val="between"/>
      </c:valAx>
    </c:plotArea>
    <c:legend>
      <c:legendPos val="r"/>
      <c:layout/>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47"/>
  <c:chart>
    <c:autoTitleDeleted val="1"/>
    <c:plotArea>
      <c:layout/>
      <c:barChart>
        <c:barDir val="col"/>
        <c:grouping val="clustered"/>
        <c:ser>
          <c:idx val="0"/>
          <c:order val="0"/>
          <c:tx>
            <c:strRef>
              <c:f>Sheet1!$B$1</c:f>
              <c:strCache>
                <c:ptCount val="1"/>
                <c:pt idx="0">
                  <c:v>Feed intake/kg gain</c:v>
                </c:pt>
              </c:strCache>
            </c:strRef>
          </c:tx>
          <c:dLbls>
            <c:showVal val="1"/>
          </c:dLbls>
          <c:cat>
            <c:strRef>
              <c:f>Sheet1!$A$2:$A$5</c:f>
              <c:strCache>
                <c:ptCount val="4"/>
                <c:pt idx="0">
                  <c:v>0% DTP</c:v>
                </c:pt>
                <c:pt idx="1">
                  <c:v>5% DTP</c:v>
                </c:pt>
                <c:pt idx="2">
                  <c:v>10% DTP</c:v>
                </c:pt>
                <c:pt idx="3">
                  <c:v>15% DTP</c:v>
                </c:pt>
              </c:strCache>
            </c:strRef>
          </c:cat>
          <c:val>
            <c:numRef>
              <c:f>Sheet1!$B$2:$B$5</c:f>
              <c:numCache>
                <c:formatCode>General</c:formatCode>
                <c:ptCount val="4"/>
                <c:pt idx="0">
                  <c:v>2.06</c:v>
                </c:pt>
                <c:pt idx="1">
                  <c:v>2.04</c:v>
                </c:pt>
                <c:pt idx="2">
                  <c:v>2.11</c:v>
                </c:pt>
                <c:pt idx="3">
                  <c:v>2.14</c:v>
                </c:pt>
              </c:numCache>
            </c:numRef>
          </c:val>
        </c:ser>
        <c:axId val="119792768"/>
        <c:axId val="119794304"/>
      </c:barChart>
      <c:catAx>
        <c:axId val="119792768"/>
        <c:scaling>
          <c:orientation val="minMax"/>
        </c:scaling>
        <c:axPos val="b"/>
        <c:numFmt formatCode="0%" sourceLinked="1"/>
        <c:tickLblPos val="nextTo"/>
        <c:crossAx val="119794304"/>
        <c:crosses val="autoZero"/>
        <c:auto val="1"/>
        <c:lblAlgn val="ctr"/>
        <c:lblOffset val="100"/>
      </c:catAx>
      <c:valAx>
        <c:axId val="119794304"/>
        <c:scaling>
          <c:orientation val="minMax"/>
        </c:scaling>
        <c:axPos val="l"/>
        <c:majorGridlines/>
        <c:numFmt formatCode="General" sourceLinked="1"/>
        <c:tickLblPos val="nextTo"/>
        <c:crossAx val="119792768"/>
        <c:crosses val="autoZero"/>
        <c:crossBetween val="between"/>
      </c:valAx>
    </c:plotArea>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2"/>
  <c:chart>
    <c:plotArea>
      <c:layout/>
      <c:barChart>
        <c:barDir val="col"/>
        <c:grouping val="clustered"/>
        <c:ser>
          <c:idx val="0"/>
          <c:order val="0"/>
          <c:tx>
            <c:strRef>
              <c:f>Sheet1!$B$1</c:f>
              <c:strCache>
                <c:ptCount val="1"/>
                <c:pt idx="0">
                  <c:v>Serum Triglycerides</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Sheet1!$B$2:$B$9</c:f>
              <c:numCache>
                <c:formatCode>General</c:formatCode>
                <c:ptCount val="8"/>
                <c:pt idx="0">
                  <c:v>144.47</c:v>
                </c:pt>
                <c:pt idx="1">
                  <c:v>147.41</c:v>
                </c:pt>
                <c:pt idx="2">
                  <c:v>150.04</c:v>
                </c:pt>
                <c:pt idx="3">
                  <c:v>149.56</c:v>
                </c:pt>
                <c:pt idx="4">
                  <c:v>153.60999999999999</c:v>
                </c:pt>
                <c:pt idx="5">
                  <c:v>164.81</c:v>
                </c:pt>
                <c:pt idx="6">
                  <c:v>165.56</c:v>
                </c:pt>
                <c:pt idx="7">
                  <c:v>175.10999999999999</c:v>
                </c:pt>
              </c:numCache>
            </c:numRef>
          </c:val>
        </c:ser>
        <c:ser>
          <c:idx val="1"/>
          <c:order val="1"/>
          <c:tx>
            <c:strRef>
              <c:f>Sheet1!$C$1</c:f>
              <c:strCache>
                <c:ptCount val="1"/>
                <c:pt idx="0">
                  <c:v>Serum Cholesterol</c:v>
                </c:pt>
              </c:strCache>
            </c:strRef>
          </c:tx>
          <c:cat>
            <c:strRef>
              <c:f>Sheet1!$A$2:$A$9</c:f>
              <c:strCache>
                <c:ptCount val="8"/>
                <c:pt idx="0">
                  <c:v>T1</c:v>
                </c:pt>
                <c:pt idx="1">
                  <c:v>T2</c:v>
                </c:pt>
                <c:pt idx="2">
                  <c:v>T3</c:v>
                </c:pt>
                <c:pt idx="3">
                  <c:v>T4</c:v>
                </c:pt>
                <c:pt idx="4">
                  <c:v>T5</c:v>
                </c:pt>
                <c:pt idx="5">
                  <c:v>T6</c:v>
                </c:pt>
                <c:pt idx="6">
                  <c:v>T7</c:v>
                </c:pt>
                <c:pt idx="7">
                  <c:v>T8</c:v>
                </c:pt>
              </c:strCache>
            </c:strRef>
          </c:cat>
          <c:val>
            <c:numRef>
              <c:f>Sheet1!$C$2:$C$9</c:f>
              <c:numCache>
                <c:formatCode>General</c:formatCode>
                <c:ptCount val="8"/>
                <c:pt idx="0">
                  <c:v>161.23999999999998</c:v>
                </c:pt>
                <c:pt idx="1">
                  <c:v>165.59</c:v>
                </c:pt>
                <c:pt idx="2">
                  <c:v>156.78</c:v>
                </c:pt>
                <c:pt idx="3">
                  <c:v>164.73</c:v>
                </c:pt>
                <c:pt idx="4">
                  <c:v>155.69</c:v>
                </c:pt>
                <c:pt idx="5">
                  <c:v>156.72999999999999</c:v>
                </c:pt>
                <c:pt idx="6">
                  <c:v>152.54</c:v>
                </c:pt>
                <c:pt idx="7">
                  <c:v>156.31</c:v>
                </c:pt>
              </c:numCache>
            </c:numRef>
          </c:val>
        </c:ser>
        <c:axId val="120220288"/>
        <c:axId val="120226176"/>
      </c:barChart>
      <c:catAx>
        <c:axId val="120220288"/>
        <c:scaling>
          <c:orientation val="minMax"/>
        </c:scaling>
        <c:axPos val="b"/>
        <c:tickLblPos val="nextTo"/>
        <c:crossAx val="120226176"/>
        <c:crosses val="autoZero"/>
        <c:auto val="1"/>
        <c:lblAlgn val="ctr"/>
        <c:lblOffset val="100"/>
      </c:catAx>
      <c:valAx>
        <c:axId val="120226176"/>
        <c:scaling>
          <c:orientation val="minMax"/>
        </c:scaling>
        <c:axPos val="l"/>
        <c:majorGridlines/>
        <c:numFmt formatCode="General" sourceLinked="1"/>
        <c:tickLblPos val="nextTo"/>
        <c:crossAx val="120220288"/>
        <c:crosses val="autoZero"/>
        <c:crossBetween val="between"/>
      </c:valAx>
    </c:plotArea>
    <c:legend>
      <c:legendPos val="r"/>
      <c:layout/>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0.11765</cdr:x>
      <cdr:y>0.53611</cdr:y>
    </cdr:from>
    <cdr:to>
      <cdr:x>0.23529</cdr:x>
      <cdr:y>0.73611</cdr:y>
    </cdr:to>
    <cdr:sp macro="" textlink="">
      <cdr:nvSpPr>
        <cdr:cNvPr id="3" name="Elbow Connector 2"/>
        <cdr:cNvSpPr/>
      </cdr:nvSpPr>
      <cdr:spPr>
        <a:xfrm xmlns:a="http://schemas.openxmlformats.org/drawingml/2006/main">
          <a:off x="914400" y="2451100"/>
          <a:ext cx="914400" cy="914400"/>
        </a:xfrm>
        <a:prstGeom xmlns:a="http://schemas.openxmlformats.org/drawingml/2006/main" prst="bentConnector3">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AC3707-CA9C-4270-A2FA-05A14EF69918}" type="datetimeFigureOut">
              <a:rPr lang="en-US" smtClean="0"/>
              <a:pPr/>
              <a:t>9/15/2014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145919-D997-4448-8804-5CC81C4666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145919-D997-4448-8804-5CC81C46669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145919-D997-4448-8804-5CC81C466696}"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145919-D997-4448-8804-5CC81C466696}"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9/15/2014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premiumpetfood.wikidot.com/local--files/tomato-pomace/tomatopomace.jpg"/>
          <p:cNvPicPr>
            <a:picLocks noGrp="1"/>
          </p:cNvPicPr>
          <p:nvPr>
            <p:ph idx="1"/>
          </p:nvPr>
        </p:nvPicPr>
        <p:blipFill>
          <a:blip r:embed="rId3"/>
          <a:srcRect/>
          <a:stretch>
            <a:fillRect/>
          </a:stretch>
        </p:blipFill>
        <p:spPr bwMode="auto">
          <a:xfrm>
            <a:off x="2743200" y="1600200"/>
            <a:ext cx="4876800" cy="3657600"/>
          </a:xfrm>
          <a:prstGeom prst="rect">
            <a:avLst/>
          </a:prstGeom>
          <a:noFill/>
          <a:ln w="9525">
            <a:noFill/>
            <a:miter lim="800000"/>
            <a:headEnd/>
            <a:tailEnd/>
          </a:ln>
        </p:spPr>
      </p:pic>
      <p:sp>
        <p:nvSpPr>
          <p:cNvPr id="2" name="Title 1"/>
          <p:cNvSpPr>
            <a:spLocks noGrp="1"/>
          </p:cNvSpPr>
          <p:nvPr>
            <p:ph type="title"/>
          </p:nvPr>
        </p:nvSpPr>
        <p:spPr>
          <a:xfrm>
            <a:off x="228600" y="0"/>
            <a:ext cx="8839200" cy="1219200"/>
          </a:xfrm>
        </p:spPr>
        <p:txBody>
          <a:bodyPr>
            <a:normAutofit fontScale="90000"/>
          </a:bodyPr>
          <a:lstStyle/>
          <a:p>
            <a:pPr algn="ctr"/>
            <a:r>
              <a:rPr lang="en-IN" b="1" dirty="0" smtClean="0"/>
              <a:t>Tomato Pomace – An alternative feed for poultry</a:t>
            </a:r>
            <a:endParaRPr lang="en-US" b="1" dirty="0"/>
          </a:p>
        </p:txBody>
      </p:sp>
      <p:sp>
        <p:nvSpPr>
          <p:cNvPr id="6" name="TextBox 5"/>
          <p:cNvSpPr txBox="1"/>
          <p:nvPr/>
        </p:nvSpPr>
        <p:spPr>
          <a:xfrm>
            <a:off x="609600" y="5575518"/>
            <a:ext cx="8534400" cy="1815882"/>
          </a:xfrm>
          <a:prstGeom prst="rect">
            <a:avLst/>
          </a:prstGeom>
          <a:noFill/>
        </p:spPr>
        <p:txBody>
          <a:bodyPr wrap="square" rtlCol="0">
            <a:spAutoFit/>
          </a:bodyPr>
          <a:lstStyle/>
          <a:p>
            <a:pPr algn="ctr"/>
            <a:r>
              <a:rPr lang="en-IN" sz="2800" dirty="0" err="1" smtClean="0"/>
              <a:t>Pathakamuri</a:t>
            </a:r>
            <a:r>
              <a:rPr lang="en-IN" sz="2800" dirty="0" smtClean="0"/>
              <a:t> </a:t>
            </a:r>
            <a:r>
              <a:rPr lang="en-IN" sz="2800" dirty="0" err="1" smtClean="0"/>
              <a:t>kavitha</a:t>
            </a:r>
            <a:r>
              <a:rPr lang="en-IN" sz="2800" dirty="0" smtClean="0"/>
              <a:t>, </a:t>
            </a:r>
            <a:r>
              <a:rPr lang="en-IN" sz="2800" dirty="0" err="1" smtClean="0"/>
              <a:t>J.V.Ramana</a:t>
            </a:r>
            <a:endParaRPr lang="en-IN" sz="2800" dirty="0" smtClean="0"/>
          </a:p>
          <a:p>
            <a:pPr algn="ctr"/>
            <a:r>
              <a:rPr lang="en-IN" sz="2800" dirty="0" smtClean="0"/>
              <a:t>Department of Animal Nutrition</a:t>
            </a:r>
          </a:p>
          <a:p>
            <a:pPr algn="ctr"/>
            <a:r>
              <a:rPr lang="en-IN" sz="2800" dirty="0" smtClean="0"/>
              <a:t>College  of </a:t>
            </a:r>
            <a:r>
              <a:rPr lang="en-US" sz="2800" dirty="0" smtClean="0"/>
              <a:t> Veterinary Science, Tirupati</a:t>
            </a:r>
          </a:p>
          <a:p>
            <a:pPr algn="ctr"/>
            <a:endParaRPr lang="en-IN"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05800" cy="1219200"/>
          </a:xfrm>
        </p:spPr>
        <p:txBody>
          <a:bodyPr>
            <a:normAutofit fontScale="90000"/>
          </a:bodyPr>
          <a:lstStyle/>
          <a:p>
            <a:r>
              <a:rPr lang="en-US" sz="3100" b="1" dirty="0" smtClean="0">
                <a:solidFill>
                  <a:schemeClr val="accent4">
                    <a:lumMod val="60000"/>
                    <a:lumOff val="40000"/>
                  </a:schemeClr>
                </a:solidFill>
                <a:latin typeface="Calibri" pitchFamily="34" charset="0"/>
              </a:rPr>
              <a:t>Ingredient composition (%) of broiler starter diets (BIS,1992)</a:t>
            </a:r>
            <a:r>
              <a:rPr lang="en-US" dirty="0" smtClean="0"/>
              <a:t/>
            </a:r>
            <a:br>
              <a:rPr lang="en-US" dirty="0" smtClean="0"/>
            </a:br>
            <a:endParaRPr lang="en-US" dirty="0"/>
          </a:p>
        </p:txBody>
      </p:sp>
      <p:graphicFrame>
        <p:nvGraphicFramePr>
          <p:cNvPr id="6" name="Content Placeholder 5"/>
          <p:cNvGraphicFramePr>
            <a:graphicFrameLocks noGrp="1"/>
          </p:cNvGraphicFramePr>
          <p:nvPr>
            <p:ph idx="1"/>
          </p:nvPr>
        </p:nvGraphicFramePr>
        <p:xfrm>
          <a:off x="0" y="838202"/>
          <a:ext cx="9144000" cy="5725462"/>
        </p:xfrm>
        <a:graphic>
          <a:graphicData uri="http://schemas.openxmlformats.org/drawingml/2006/table">
            <a:tbl>
              <a:tblPr firstRow="1" bandRow="1">
                <a:tableStyleId>{69C7853C-536D-4A76-A0AE-DD22124D55A5}</a:tableStyleId>
              </a:tblPr>
              <a:tblGrid>
                <a:gridCol w="3260035"/>
                <a:gridCol w="1083365"/>
                <a:gridCol w="1752600"/>
                <a:gridCol w="1524000"/>
                <a:gridCol w="1524000"/>
              </a:tblGrid>
              <a:tr h="723027">
                <a:tc>
                  <a:txBody>
                    <a:bodyPr/>
                    <a:lstStyle/>
                    <a:p>
                      <a:r>
                        <a:rPr lang="en-IN" sz="2400" dirty="0" smtClean="0">
                          <a:latin typeface="Calibri" pitchFamily="34" charset="0"/>
                        </a:rPr>
                        <a:t>Ingradient</a:t>
                      </a:r>
                      <a:endParaRPr lang="en-US" sz="2400" dirty="0">
                        <a:latin typeface="Calibri" pitchFamily="34" charset="0"/>
                      </a:endParaRPr>
                    </a:p>
                  </a:txBody>
                  <a:tcPr/>
                </a:tc>
                <a:tc>
                  <a:txBody>
                    <a:bodyPr/>
                    <a:lstStyle/>
                    <a:p>
                      <a:pPr algn="ctr">
                        <a:spcBef>
                          <a:spcPts val="600"/>
                        </a:spcBef>
                        <a:spcAft>
                          <a:spcPts val="600"/>
                        </a:spcAft>
                      </a:pPr>
                      <a:r>
                        <a:rPr lang="en-US" sz="2400" dirty="0">
                          <a:latin typeface="Calibri" pitchFamily="34" charset="0"/>
                        </a:rPr>
                        <a:t>T</a:t>
                      </a:r>
                      <a:r>
                        <a:rPr lang="en-US" sz="2400" baseline="-25000" dirty="0">
                          <a:latin typeface="Calibri" pitchFamily="34" charset="0"/>
                        </a:rPr>
                        <a:t>1</a:t>
                      </a:r>
                      <a:r>
                        <a:rPr lang="en-US" sz="2400" dirty="0">
                          <a:latin typeface="Calibri" pitchFamily="34" charset="0"/>
                        </a:rPr>
                        <a:t>&amp;T</a:t>
                      </a:r>
                      <a:r>
                        <a:rPr lang="en-US" sz="2400" baseline="-25000" dirty="0">
                          <a:latin typeface="Calibri" pitchFamily="34" charset="0"/>
                        </a:rPr>
                        <a:t>2</a:t>
                      </a:r>
                      <a:endParaRPr lang="en-US" sz="2400" dirty="0">
                        <a:latin typeface="Calibri" pitchFamily="34" charset="0"/>
                        <a:ea typeface="Times New Roman"/>
                        <a:cs typeface="Times New Roman"/>
                      </a:endParaRPr>
                    </a:p>
                  </a:txBody>
                  <a:tcPr marL="68580" marR="68580" marT="0" marB="0" anchor="ctr"/>
                </a:tc>
                <a:tc>
                  <a:txBody>
                    <a:bodyPr/>
                    <a:lstStyle/>
                    <a:p>
                      <a:pPr algn="ctr">
                        <a:spcBef>
                          <a:spcPts val="600"/>
                        </a:spcBef>
                        <a:spcAft>
                          <a:spcPts val="600"/>
                        </a:spcAft>
                      </a:pPr>
                      <a:r>
                        <a:rPr lang="en-US" sz="2400" dirty="0">
                          <a:latin typeface="Calibri" pitchFamily="34" charset="0"/>
                        </a:rPr>
                        <a:t>T</a:t>
                      </a:r>
                      <a:r>
                        <a:rPr lang="en-US" sz="2400" baseline="-25000" dirty="0">
                          <a:latin typeface="Calibri" pitchFamily="34" charset="0"/>
                        </a:rPr>
                        <a:t>3</a:t>
                      </a:r>
                      <a:r>
                        <a:rPr lang="en-US" sz="2400" dirty="0">
                          <a:latin typeface="Calibri" pitchFamily="34" charset="0"/>
                        </a:rPr>
                        <a:t> &amp; T</a:t>
                      </a:r>
                      <a:r>
                        <a:rPr lang="en-US" sz="2400" baseline="-25000" dirty="0">
                          <a:latin typeface="Calibri" pitchFamily="34" charset="0"/>
                        </a:rPr>
                        <a:t>4</a:t>
                      </a:r>
                      <a:endParaRPr lang="en-US" sz="2400" dirty="0">
                        <a:latin typeface="Calibri" pitchFamily="34" charset="0"/>
                        <a:ea typeface="Times New Roman"/>
                        <a:cs typeface="Times New Roman"/>
                      </a:endParaRPr>
                    </a:p>
                  </a:txBody>
                  <a:tcPr marL="68580" marR="68580" marT="0" marB="0" anchor="ctr"/>
                </a:tc>
                <a:tc>
                  <a:txBody>
                    <a:bodyPr/>
                    <a:lstStyle/>
                    <a:p>
                      <a:pPr algn="ctr">
                        <a:spcBef>
                          <a:spcPts val="600"/>
                        </a:spcBef>
                        <a:spcAft>
                          <a:spcPts val="600"/>
                        </a:spcAft>
                      </a:pPr>
                      <a:r>
                        <a:rPr lang="en-US" sz="2400" dirty="0">
                          <a:latin typeface="Calibri" pitchFamily="34" charset="0"/>
                        </a:rPr>
                        <a:t>T</a:t>
                      </a:r>
                      <a:r>
                        <a:rPr lang="en-US" sz="2400" baseline="-25000" dirty="0">
                          <a:latin typeface="Calibri" pitchFamily="34" charset="0"/>
                        </a:rPr>
                        <a:t>5</a:t>
                      </a:r>
                      <a:r>
                        <a:rPr lang="en-US" sz="2400" dirty="0">
                          <a:latin typeface="Calibri" pitchFamily="34" charset="0"/>
                        </a:rPr>
                        <a:t> &amp; T</a:t>
                      </a:r>
                      <a:r>
                        <a:rPr lang="en-US" sz="2400" baseline="-25000" dirty="0">
                          <a:latin typeface="Calibri" pitchFamily="34" charset="0"/>
                        </a:rPr>
                        <a:t>6</a:t>
                      </a:r>
                      <a:endParaRPr lang="en-US" sz="2400" dirty="0">
                        <a:latin typeface="Calibri" pitchFamily="34" charset="0"/>
                        <a:ea typeface="Times New Roman"/>
                        <a:cs typeface="Times New Roman"/>
                      </a:endParaRPr>
                    </a:p>
                  </a:txBody>
                  <a:tcPr marL="68580" marR="68580" marT="0" marB="0" anchor="ctr"/>
                </a:tc>
                <a:tc>
                  <a:txBody>
                    <a:bodyPr/>
                    <a:lstStyle/>
                    <a:p>
                      <a:pPr algn="ctr">
                        <a:spcBef>
                          <a:spcPts val="600"/>
                        </a:spcBef>
                        <a:spcAft>
                          <a:spcPts val="600"/>
                        </a:spcAft>
                      </a:pPr>
                      <a:r>
                        <a:rPr lang="en-US" sz="2400" dirty="0">
                          <a:latin typeface="Calibri" pitchFamily="34" charset="0"/>
                        </a:rPr>
                        <a:t>T</a:t>
                      </a:r>
                      <a:r>
                        <a:rPr lang="en-US" sz="2400" baseline="-25000" dirty="0">
                          <a:latin typeface="Calibri" pitchFamily="34" charset="0"/>
                        </a:rPr>
                        <a:t>7</a:t>
                      </a:r>
                      <a:r>
                        <a:rPr lang="en-US" sz="2400" dirty="0">
                          <a:latin typeface="Calibri" pitchFamily="34" charset="0"/>
                        </a:rPr>
                        <a:t> &amp; T</a:t>
                      </a:r>
                      <a:r>
                        <a:rPr lang="en-US" sz="2400" baseline="-25000" dirty="0">
                          <a:latin typeface="Calibri" pitchFamily="34" charset="0"/>
                        </a:rPr>
                        <a:t>8</a:t>
                      </a:r>
                      <a:endParaRPr lang="en-US" sz="2400" dirty="0">
                        <a:latin typeface="Calibri" pitchFamily="34" charset="0"/>
                        <a:ea typeface="Times New Roman"/>
                        <a:cs typeface="Times New Roman"/>
                      </a:endParaRPr>
                    </a:p>
                  </a:txBody>
                  <a:tcPr marL="68580" marR="68580" marT="0" marB="0" anchor="ctr"/>
                </a:tc>
              </a:tr>
              <a:tr h="529575">
                <a:tc>
                  <a:txBody>
                    <a:bodyPr/>
                    <a:lstStyle/>
                    <a:p>
                      <a:pPr>
                        <a:spcBef>
                          <a:spcPts val="600"/>
                        </a:spcBef>
                        <a:spcAft>
                          <a:spcPts val="600"/>
                        </a:spcAft>
                      </a:pPr>
                      <a:r>
                        <a:rPr lang="en-US" sz="2400" dirty="0">
                          <a:latin typeface="Calibri" pitchFamily="34" charset="0"/>
                        </a:rPr>
                        <a:t>Maize</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52</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51</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49.5</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48</a:t>
                      </a:r>
                      <a:endParaRPr lang="en-US" sz="2400" dirty="0">
                        <a:latin typeface="Calibri" pitchFamily="34" charset="0"/>
                        <a:ea typeface="Times New Roman"/>
                        <a:cs typeface="Times New Roman"/>
                      </a:endParaRPr>
                    </a:p>
                  </a:txBody>
                  <a:tcPr marL="68580" marR="68580" marT="0" marB="0"/>
                </a:tc>
              </a:tr>
              <a:tr h="576196">
                <a:tc>
                  <a:txBody>
                    <a:bodyPr/>
                    <a:lstStyle/>
                    <a:p>
                      <a:pPr>
                        <a:spcBef>
                          <a:spcPts val="600"/>
                        </a:spcBef>
                        <a:spcAft>
                          <a:spcPts val="600"/>
                        </a:spcAft>
                      </a:pPr>
                      <a:r>
                        <a:rPr lang="en-US" sz="2400" dirty="0">
                          <a:latin typeface="Calibri" pitchFamily="34" charset="0"/>
                        </a:rPr>
                        <a:t>Dried tomato pomace</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0</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5</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15</a:t>
                      </a:r>
                      <a:endParaRPr lang="en-US" sz="2400" dirty="0">
                        <a:latin typeface="Calibri" pitchFamily="34" charset="0"/>
                        <a:ea typeface="Times New Roman"/>
                        <a:cs typeface="Times New Roman"/>
                      </a:endParaRPr>
                    </a:p>
                  </a:txBody>
                  <a:tcPr marL="68580" marR="68580" marT="0" marB="0"/>
                </a:tc>
              </a:tr>
              <a:tr h="529575">
                <a:tc>
                  <a:txBody>
                    <a:bodyPr/>
                    <a:lstStyle/>
                    <a:p>
                      <a:pPr>
                        <a:spcBef>
                          <a:spcPts val="600"/>
                        </a:spcBef>
                        <a:spcAft>
                          <a:spcPts val="600"/>
                        </a:spcAft>
                      </a:pPr>
                      <a:r>
                        <a:rPr lang="en-US" sz="2400">
                          <a:latin typeface="Calibri" pitchFamily="34" charset="0"/>
                        </a:rPr>
                        <a:t>Soybean meal</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30</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28</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26</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24</a:t>
                      </a:r>
                      <a:endParaRPr lang="en-US" sz="2400" dirty="0">
                        <a:latin typeface="Calibri" pitchFamily="34" charset="0"/>
                        <a:ea typeface="Times New Roman"/>
                        <a:cs typeface="Times New Roman"/>
                      </a:endParaRPr>
                    </a:p>
                  </a:txBody>
                  <a:tcPr marL="68580" marR="68580" marT="0" marB="0"/>
                </a:tc>
              </a:tr>
              <a:tr h="529575">
                <a:tc>
                  <a:txBody>
                    <a:bodyPr/>
                    <a:lstStyle/>
                    <a:p>
                      <a:pPr>
                        <a:spcBef>
                          <a:spcPts val="600"/>
                        </a:spcBef>
                        <a:spcAft>
                          <a:spcPts val="600"/>
                        </a:spcAft>
                      </a:pPr>
                      <a:r>
                        <a:rPr lang="en-US" sz="2400">
                          <a:latin typeface="Calibri" pitchFamily="34" charset="0"/>
                        </a:rPr>
                        <a:t>Fish meal</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10</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10</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10</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a:t>
                      </a:r>
                      <a:endParaRPr lang="en-US" sz="2400" dirty="0">
                        <a:latin typeface="Calibri" pitchFamily="34" charset="0"/>
                        <a:ea typeface="Times New Roman"/>
                        <a:cs typeface="Times New Roman"/>
                      </a:endParaRPr>
                    </a:p>
                  </a:txBody>
                  <a:tcPr marL="68580" marR="68580" marT="0" marB="0"/>
                </a:tc>
              </a:tr>
              <a:tr h="907831">
                <a:tc>
                  <a:txBody>
                    <a:bodyPr/>
                    <a:lstStyle/>
                    <a:p>
                      <a:pPr>
                        <a:spcBef>
                          <a:spcPts val="600"/>
                        </a:spcBef>
                        <a:spcAft>
                          <a:spcPts val="600"/>
                        </a:spcAft>
                      </a:pPr>
                      <a:r>
                        <a:rPr lang="en-US" sz="2400">
                          <a:latin typeface="Calibri" pitchFamily="34" charset="0"/>
                        </a:rPr>
                        <a:t>Mineral mixture with salt</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3</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3</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3</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3</a:t>
                      </a:r>
                      <a:endParaRPr lang="en-US" sz="2400" dirty="0">
                        <a:latin typeface="Calibri" pitchFamily="34" charset="0"/>
                        <a:ea typeface="Times New Roman"/>
                        <a:cs typeface="Times New Roman"/>
                      </a:endParaRPr>
                    </a:p>
                  </a:txBody>
                  <a:tcPr marL="68580" marR="68580" marT="0" marB="0"/>
                </a:tc>
              </a:tr>
              <a:tr h="529575">
                <a:tc>
                  <a:txBody>
                    <a:bodyPr/>
                    <a:lstStyle/>
                    <a:p>
                      <a:pPr>
                        <a:spcBef>
                          <a:spcPts val="600"/>
                        </a:spcBef>
                        <a:spcAft>
                          <a:spcPts val="600"/>
                        </a:spcAft>
                      </a:pPr>
                      <a:r>
                        <a:rPr lang="en-US" sz="2400">
                          <a:latin typeface="Calibri" pitchFamily="34" charset="0"/>
                        </a:rPr>
                        <a:t>Saw dust</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5</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3</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1.5</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0</a:t>
                      </a:r>
                      <a:endParaRPr lang="en-US" sz="2400" dirty="0">
                        <a:latin typeface="Calibri" pitchFamily="34" charset="0"/>
                        <a:ea typeface="Times New Roman"/>
                        <a:cs typeface="Times New Roman"/>
                      </a:endParaRPr>
                    </a:p>
                  </a:txBody>
                  <a:tcPr marL="68580" marR="68580" marT="0" marB="0"/>
                </a:tc>
              </a:tr>
              <a:tr h="870533">
                <a:tc>
                  <a:txBody>
                    <a:bodyPr/>
                    <a:lstStyle/>
                    <a:p>
                      <a:pPr>
                        <a:spcBef>
                          <a:spcPts val="600"/>
                        </a:spcBef>
                        <a:spcAft>
                          <a:spcPts val="600"/>
                        </a:spcAft>
                      </a:pPr>
                      <a:r>
                        <a:rPr lang="en-US" sz="2400" dirty="0" smtClean="0">
                          <a:latin typeface="Calibri" pitchFamily="34" charset="0"/>
                        </a:rPr>
                        <a:t>Feed </a:t>
                      </a:r>
                      <a:r>
                        <a:rPr lang="en-US" sz="2400" dirty="0">
                          <a:latin typeface="Calibri" pitchFamily="34" charset="0"/>
                        </a:rPr>
                        <a:t>additives</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a:latin typeface="Calibri" pitchFamily="34" charset="0"/>
                        </a:rPr>
                        <a:t>+</a:t>
                      </a:r>
                      <a:endParaRPr lang="en-US" sz="240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a:t>
                      </a:r>
                      <a:endParaRPr lang="en-US" sz="2400" dirty="0">
                        <a:latin typeface="Calibri" pitchFamily="34" charset="0"/>
                        <a:ea typeface="Times New Roman"/>
                        <a:cs typeface="Times New Roman"/>
                      </a:endParaRPr>
                    </a:p>
                  </a:txBody>
                  <a:tcPr marL="68580" marR="68580" marT="0" marB="0"/>
                </a:tc>
              </a:tr>
              <a:tr h="529575">
                <a:tc>
                  <a:txBody>
                    <a:bodyPr/>
                    <a:lstStyle/>
                    <a:p>
                      <a:pPr>
                        <a:spcBef>
                          <a:spcPts val="600"/>
                        </a:spcBef>
                        <a:spcAft>
                          <a:spcPts val="600"/>
                        </a:spcAft>
                      </a:pPr>
                      <a:r>
                        <a:rPr lang="en-US" sz="2400" dirty="0">
                          <a:latin typeface="Calibri" pitchFamily="34" charset="0"/>
                        </a:rPr>
                        <a:t>Total</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100</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100</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100</a:t>
                      </a:r>
                      <a:endParaRPr lang="en-US" sz="2400" dirty="0">
                        <a:latin typeface="Calibri" pitchFamily="34" charset="0"/>
                        <a:ea typeface="Times New Roman"/>
                        <a:cs typeface="Times New Roman"/>
                      </a:endParaRPr>
                    </a:p>
                  </a:txBody>
                  <a:tcPr marL="68580" marR="68580" marT="0" marB="0"/>
                </a:tc>
                <a:tc>
                  <a:txBody>
                    <a:bodyPr/>
                    <a:lstStyle/>
                    <a:p>
                      <a:pPr algn="r">
                        <a:spcBef>
                          <a:spcPts val="600"/>
                        </a:spcBef>
                        <a:spcAft>
                          <a:spcPts val="600"/>
                        </a:spcAft>
                      </a:pPr>
                      <a:r>
                        <a:rPr lang="en-US" sz="2400" dirty="0">
                          <a:latin typeface="Calibri" pitchFamily="34" charset="0"/>
                        </a:rPr>
                        <a:t>100</a:t>
                      </a:r>
                      <a:endParaRPr lang="en-US" sz="2400" dirty="0">
                        <a:latin typeface="Calibri" pitchFamily="34" charset="0"/>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487362"/>
          </a:xfrm>
        </p:spPr>
        <p:txBody>
          <a:bodyPr>
            <a:normAutofit/>
          </a:bodyPr>
          <a:lstStyle/>
          <a:p>
            <a:pPr algn="ctr"/>
            <a:r>
              <a:rPr lang="en-US" sz="2400" dirty="0" smtClean="0"/>
              <a:t>Chemical composition* (%) of broiler starter diets</a:t>
            </a:r>
            <a:endParaRPr lang="en-US" sz="2400" dirty="0"/>
          </a:p>
        </p:txBody>
      </p:sp>
      <p:graphicFrame>
        <p:nvGraphicFramePr>
          <p:cNvPr id="4" name="Content Placeholder 3"/>
          <p:cNvGraphicFramePr>
            <a:graphicFrameLocks noGrp="1"/>
          </p:cNvGraphicFramePr>
          <p:nvPr>
            <p:ph idx="1"/>
          </p:nvPr>
        </p:nvGraphicFramePr>
        <p:xfrm>
          <a:off x="457200" y="868680"/>
          <a:ext cx="8610600" cy="5989320"/>
        </p:xfrm>
        <a:graphic>
          <a:graphicData uri="http://schemas.openxmlformats.org/drawingml/2006/table">
            <a:tbl>
              <a:tblPr firstRow="1" bandRow="1">
                <a:tableStyleId>{5C22544A-7EE6-4342-B048-85BDC9FD1C3A}</a:tableStyleId>
              </a:tblPr>
              <a:tblGrid>
                <a:gridCol w="1645920"/>
                <a:gridCol w="1645920"/>
                <a:gridCol w="1645920"/>
                <a:gridCol w="1645920"/>
                <a:gridCol w="2026920"/>
              </a:tblGrid>
              <a:tr h="401488">
                <a:tc>
                  <a:txBody>
                    <a:bodyPr/>
                    <a:lstStyle/>
                    <a:p>
                      <a:pPr>
                        <a:spcBef>
                          <a:spcPts val="600"/>
                        </a:spcBef>
                        <a:spcAft>
                          <a:spcPts val="600"/>
                        </a:spcAft>
                      </a:pPr>
                      <a:r>
                        <a:rPr lang="en-IN" sz="1800" dirty="0" smtClean="0">
                          <a:latin typeface="Times New Roman"/>
                          <a:ea typeface="Times New Roman"/>
                          <a:cs typeface="Times New Roman"/>
                        </a:rPr>
                        <a:t>Constituents</a:t>
                      </a:r>
                      <a:endParaRPr lang="en-US" sz="1800" dirty="0">
                        <a:latin typeface="Times New Roman"/>
                        <a:ea typeface="Times New Roman"/>
                        <a:cs typeface="Times New Roman"/>
                      </a:endParaRPr>
                    </a:p>
                  </a:txBody>
                  <a:tcPr marL="68580" marR="68580" marT="0" marB="0"/>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1</a:t>
                      </a:r>
                      <a:r>
                        <a:rPr lang="en-US" sz="2000" b="1" dirty="0">
                          <a:latin typeface="Times New Roman"/>
                          <a:ea typeface="Times New Roman"/>
                          <a:cs typeface="Times New Roman"/>
                        </a:rPr>
                        <a:t>&amp;T</a:t>
                      </a:r>
                      <a:r>
                        <a:rPr lang="en-US" sz="2000" b="1" baseline="-25000" dirty="0">
                          <a:latin typeface="Times New Roman"/>
                          <a:ea typeface="Times New Roman"/>
                          <a:cs typeface="Times New Roman"/>
                        </a:rPr>
                        <a:t>2</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3</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4</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5</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6</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7</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8</a:t>
                      </a:r>
                      <a:endParaRPr lang="en-US" sz="2000" dirty="0">
                        <a:latin typeface="Times New Roman"/>
                        <a:ea typeface="Times New Roman"/>
                        <a:cs typeface="Times New Roman"/>
                      </a:endParaRPr>
                    </a:p>
                  </a:txBody>
                  <a:tcPr marL="68580" marR="68580" marT="0" marB="0" anchor="ctr"/>
                </a:tc>
              </a:tr>
              <a:tr h="401488">
                <a:tc>
                  <a:txBody>
                    <a:bodyPr/>
                    <a:lstStyle/>
                    <a:p>
                      <a:pPr>
                        <a:spcBef>
                          <a:spcPts val="600"/>
                        </a:spcBef>
                        <a:spcAft>
                          <a:spcPts val="600"/>
                        </a:spcAft>
                      </a:pPr>
                      <a:r>
                        <a:rPr lang="en-US" sz="1800" dirty="0">
                          <a:latin typeface="Times New Roman"/>
                          <a:ea typeface="Times New Roman"/>
                          <a:cs typeface="Times New Roman"/>
                        </a:rPr>
                        <a:t>Dry matter</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90.96</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90.49</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90.37</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90.25</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Organic matter</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89.74</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89.55</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89.23</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89.20</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Crude protein</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23.25</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23.53</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23.46</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23.62</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Ether extract</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1.86</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2.31</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2.92</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3.46</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Crude fibre</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6.81</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7.43</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8.36</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9.21</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Total ash</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10.26</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10.45</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10.77</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10.80</a:t>
                      </a:r>
                    </a:p>
                  </a:txBody>
                  <a:tcPr marL="68580" marR="68580" marT="0" marB="0"/>
                </a:tc>
              </a:tr>
              <a:tr h="593982">
                <a:tc>
                  <a:txBody>
                    <a:bodyPr/>
                    <a:lstStyle/>
                    <a:p>
                      <a:pPr>
                        <a:spcBef>
                          <a:spcPts val="600"/>
                        </a:spcBef>
                        <a:spcAft>
                          <a:spcPts val="600"/>
                        </a:spcAft>
                      </a:pPr>
                      <a:r>
                        <a:rPr lang="en-US" sz="1800">
                          <a:latin typeface="Times New Roman"/>
                          <a:ea typeface="Times New Roman"/>
                          <a:cs typeface="Times New Roman"/>
                        </a:rPr>
                        <a:t>Nitrogen free extract</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57.82</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56.28</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54.49</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52.91</a:t>
                      </a:r>
                    </a:p>
                  </a:txBody>
                  <a:tcPr marL="68580" marR="68580" marT="0" marB="0"/>
                </a:tc>
              </a:tr>
              <a:tr h="593982">
                <a:tc>
                  <a:txBody>
                    <a:bodyPr/>
                    <a:lstStyle/>
                    <a:p>
                      <a:pPr>
                        <a:spcBef>
                          <a:spcPts val="600"/>
                        </a:spcBef>
                        <a:spcAft>
                          <a:spcPts val="600"/>
                        </a:spcAft>
                      </a:pPr>
                      <a:r>
                        <a:rPr lang="en-US" sz="1800">
                          <a:latin typeface="Times New Roman"/>
                          <a:ea typeface="Times New Roman"/>
                          <a:cs typeface="Times New Roman"/>
                        </a:rPr>
                        <a:t>Acid insoluble ash</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3.07</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3.11</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3.19</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3.14</a:t>
                      </a:r>
                    </a:p>
                  </a:txBody>
                  <a:tcPr marL="68580" marR="68580" marT="0" marB="0"/>
                </a:tc>
              </a:tr>
              <a:tr h="593982">
                <a:tc>
                  <a:txBody>
                    <a:bodyPr/>
                    <a:lstStyle/>
                    <a:p>
                      <a:pPr>
                        <a:spcBef>
                          <a:spcPts val="600"/>
                        </a:spcBef>
                        <a:spcAft>
                          <a:spcPts val="600"/>
                        </a:spcAft>
                      </a:pPr>
                      <a:r>
                        <a:rPr lang="en-US" sz="1800" dirty="0">
                          <a:latin typeface="Times New Roman"/>
                          <a:ea typeface="Times New Roman"/>
                          <a:cs typeface="Times New Roman"/>
                        </a:rPr>
                        <a:t>ME kcal / kg (calculated)</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2712</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2733</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2738</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2744</a:t>
                      </a:r>
                    </a:p>
                  </a:txBody>
                  <a:tcPr marL="68580" marR="68580" marT="0" marB="0"/>
                </a:tc>
              </a:tr>
              <a:tr h="593982">
                <a:tc>
                  <a:txBody>
                    <a:bodyPr/>
                    <a:lstStyle/>
                    <a:p>
                      <a:pPr>
                        <a:spcBef>
                          <a:spcPts val="600"/>
                        </a:spcBef>
                        <a:spcAft>
                          <a:spcPts val="600"/>
                        </a:spcAft>
                      </a:pPr>
                      <a:r>
                        <a:rPr lang="en-US" sz="1800">
                          <a:latin typeface="Times New Roman"/>
                          <a:ea typeface="Times New Roman"/>
                          <a:cs typeface="Times New Roman"/>
                        </a:rPr>
                        <a:t>Protein : Energy ratio</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 : 116</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 : 116</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 : 116</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 : 116</a:t>
                      </a:r>
                    </a:p>
                  </a:txBody>
                  <a:tcPr marL="68580" marR="68580" marT="0" marB="0"/>
                </a:tc>
              </a:tr>
              <a:tr h="401488">
                <a:tc>
                  <a:txBody>
                    <a:bodyPr/>
                    <a:lstStyle/>
                    <a:p>
                      <a:pPr>
                        <a:spcBef>
                          <a:spcPts val="600"/>
                        </a:spcBef>
                        <a:spcAft>
                          <a:spcPts val="600"/>
                        </a:spcAft>
                      </a:pPr>
                      <a:r>
                        <a:rPr lang="en-US" sz="1800">
                          <a:latin typeface="Times New Roman"/>
                          <a:ea typeface="Times New Roman"/>
                          <a:cs typeface="Times New Roman"/>
                        </a:rPr>
                        <a:t>Calcium</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1.67</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1.70</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1.69</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1.69</a:t>
                      </a:r>
                    </a:p>
                  </a:txBody>
                  <a:tcPr marL="68580" marR="68580" marT="0" marB="0"/>
                </a:tc>
              </a:tr>
              <a:tr h="401488">
                <a:tc>
                  <a:txBody>
                    <a:bodyPr/>
                    <a:lstStyle/>
                    <a:p>
                      <a:pPr>
                        <a:spcBef>
                          <a:spcPts val="600"/>
                        </a:spcBef>
                        <a:spcAft>
                          <a:spcPts val="600"/>
                        </a:spcAft>
                      </a:pPr>
                      <a:r>
                        <a:rPr lang="en-US" sz="1800" dirty="0">
                          <a:latin typeface="Times New Roman"/>
                          <a:ea typeface="Times New Roman"/>
                          <a:cs typeface="Times New Roman"/>
                        </a:rPr>
                        <a:t>Phosphorus</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1.02</a:t>
                      </a:r>
                    </a:p>
                  </a:txBody>
                  <a:tcPr marL="68580" marR="68580" marT="0" marB="0"/>
                </a:tc>
                <a:tc>
                  <a:txBody>
                    <a:bodyPr/>
                    <a:lstStyle/>
                    <a:p>
                      <a:pPr algn="r">
                        <a:spcBef>
                          <a:spcPts val="600"/>
                        </a:spcBef>
                        <a:spcAft>
                          <a:spcPts val="600"/>
                        </a:spcAft>
                      </a:pPr>
                      <a:r>
                        <a:rPr lang="en-US" sz="1800">
                          <a:latin typeface="Times New Roman"/>
                          <a:ea typeface="Times New Roman"/>
                          <a:cs typeface="Times New Roman"/>
                        </a:rPr>
                        <a:t>1.04</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1.01</a:t>
                      </a:r>
                    </a:p>
                  </a:txBody>
                  <a:tcPr marL="68580" marR="68580" marT="0" marB="0"/>
                </a:tc>
                <a:tc>
                  <a:txBody>
                    <a:bodyPr/>
                    <a:lstStyle/>
                    <a:p>
                      <a:pPr algn="r">
                        <a:spcBef>
                          <a:spcPts val="600"/>
                        </a:spcBef>
                        <a:spcAft>
                          <a:spcPts val="600"/>
                        </a:spcAft>
                      </a:pPr>
                      <a:r>
                        <a:rPr lang="en-US" sz="1800" dirty="0">
                          <a:latin typeface="Times New Roman"/>
                          <a:ea typeface="Times New Roman"/>
                          <a:cs typeface="Times New Roman"/>
                        </a:rPr>
                        <a:t>1.00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14400"/>
          </a:xfrm>
        </p:spPr>
        <p:txBody>
          <a:bodyPr>
            <a:normAutofit fontScale="90000"/>
          </a:bodyPr>
          <a:lstStyle/>
          <a:p>
            <a:r>
              <a:rPr lang="en-US" b="1" dirty="0" smtClean="0"/>
              <a:t>Ingredient composition (%) of broiler finisher diets</a:t>
            </a:r>
            <a:endParaRPr lang="en-US" dirty="0"/>
          </a:p>
        </p:txBody>
      </p:sp>
      <p:graphicFrame>
        <p:nvGraphicFramePr>
          <p:cNvPr id="4" name="Content Placeholder 3"/>
          <p:cNvGraphicFramePr>
            <a:graphicFrameLocks noGrp="1"/>
          </p:cNvGraphicFramePr>
          <p:nvPr>
            <p:ph idx="1"/>
          </p:nvPr>
        </p:nvGraphicFramePr>
        <p:xfrm>
          <a:off x="457200" y="1524000"/>
          <a:ext cx="8458200" cy="510540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461438">
                <a:tc>
                  <a:txBody>
                    <a:bodyPr/>
                    <a:lstStyle/>
                    <a:p>
                      <a:r>
                        <a:rPr lang="en-IN" sz="2000" dirty="0" smtClean="0"/>
                        <a:t>Ingradient</a:t>
                      </a:r>
                      <a:endParaRPr lang="en-US" sz="2000" dirty="0"/>
                    </a:p>
                  </a:txBody>
                  <a:tcP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1</a:t>
                      </a:r>
                      <a:r>
                        <a:rPr lang="en-US" sz="2000" b="1" dirty="0">
                          <a:latin typeface="Times New Roman"/>
                          <a:ea typeface="Times New Roman"/>
                          <a:cs typeface="Times New Roman"/>
                        </a:rPr>
                        <a:t>&amp;T</a:t>
                      </a:r>
                      <a:r>
                        <a:rPr lang="en-US" sz="2000" b="1" baseline="-25000" dirty="0">
                          <a:latin typeface="Times New Roman"/>
                          <a:ea typeface="Times New Roman"/>
                          <a:cs typeface="Times New Roman"/>
                        </a:rPr>
                        <a:t>2</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3</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4</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5</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6</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7</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8</a:t>
                      </a:r>
                      <a:endParaRPr lang="en-US" sz="2000" dirty="0">
                        <a:latin typeface="Times New Roman"/>
                        <a:ea typeface="Times New Roman"/>
                        <a:cs typeface="Times New Roman"/>
                      </a:endParaRPr>
                    </a:p>
                  </a:txBody>
                  <a:tcPr marL="68580" marR="68580" marT="0" marB="0" anchor="ctr"/>
                </a:tc>
              </a:tr>
              <a:tr h="431859">
                <a:tc>
                  <a:txBody>
                    <a:bodyPr/>
                    <a:lstStyle/>
                    <a:p>
                      <a:pPr>
                        <a:spcBef>
                          <a:spcPts val="600"/>
                        </a:spcBef>
                        <a:spcAft>
                          <a:spcPts val="600"/>
                        </a:spcAft>
                      </a:pPr>
                      <a:r>
                        <a:rPr lang="en-US" sz="2000" dirty="0">
                          <a:latin typeface="Times New Roman"/>
                          <a:ea typeface="Times New Roman"/>
                          <a:cs typeface="Times New Roman"/>
                        </a:rPr>
                        <a:t>Maize</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61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59.5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58</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56.5</a:t>
                      </a:r>
                    </a:p>
                  </a:txBody>
                  <a:tcPr marL="68580" marR="68580" marT="0" marB="0"/>
                </a:tc>
              </a:tr>
              <a:tr h="709905">
                <a:tc>
                  <a:txBody>
                    <a:bodyPr/>
                    <a:lstStyle/>
                    <a:p>
                      <a:pPr>
                        <a:spcBef>
                          <a:spcPts val="600"/>
                        </a:spcBef>
                        <a:spcAft>
                          <a:spcPts val="600"/>
                        </a:spcAft>
                      </a:pPr>
                      <a:r>
                        <a:rPr lang="en-US" sz="2000" dirty="0">
                          <a:latin typeface="Times New Roman"/>
                          <a:ea typeface="Times New Roman"/>
                          <a:cs typeface="Times New Roman"/>
                        </a:rPr>
                        <a:t>Dried tomato pomace</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15</a:t>
                      </a:r>
                    </a:p>
                  </a:txBody>
                  <a:tcPr marL="68580" marR="68580" marT="0" marB="0"/>
                </a:tc>
              </a:tr>
              <a:tr h="431859">
                <a:tc>
                  <a:txBody>
                    <a:bodyPr/>
                    <a:lstStyle/>
                    <a:p>
                      <a:pPr>
                        <a:spcBef>
                          <a:spcPts val="600"/>
                        </a:spcBef>
                        <a:spcAft>
                          <a:spcPts val="600"/>
                        </a:spcAft>
                      </a:pPr>
                      <a:r>
                        <a:rPr lang="en-US" sz="2000">
                          <a:latin typeface="Times New Roman"/>
                          <a:ea typeface="Times New Roman"/>
                          <a:cs typeface="Times New Roman"/>
                        </a:rPr>
                        <a:t>Soybean meal</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21.5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19.5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17.5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15.5</a:t>
                      </a:r>
                    </a:p>
                  </a:txBody>
                  <a:tcPr marL="68580" marR="68580" marT="0" marB="0"/>
                </a:tc>
              </a:tr>
              <a:tr h="431859">
                <a:tc>
                  <a:txBody>
                    <a:bodyPr/>
                    <a:lstStyle/>
                    <a:p>
                      <a:pPr>
                        <a:spcBef>
                          <a:spcPts val="600"/>
                        </a:spcBef>
                        <a:spcAft>
                          <a:spcPts val="600"/>
                        </a:spcAft>
                      </a:pPr>
                      <a:r>
                        <a:rPr lang="en-US" sz="2000">
                          <a:latin typeface="Times New Roman"/>
                          <a:ea typeface="Times New Roman"/>
                          <a:cs typeface="Times New Roman"/>
                        </a:rPr>
                        <a:t>Fish meal</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a:t>
                      </a:r>
                    </a:p>
                  </a:txBody>
                  <a:tcPr marL="68580" marR="68580" marT="0" marB="0"/>
                </a:tc>
              </a:tr>
              <a:tr h="1064857">
                <a:tc>
                  <a:txBody>
                    <a:bodyPr/>
                    <a:lstStyle/>
                    <a:p>
                      <a:pPr>
                        <a:spcBef>
                          <a:spcPts val="600"/>
                        </a:spcBef>
                        <a:spcAft>
                          <a:spcPts val="600"/>
                        </a:spcAft>
                      </a:pPr>
                      <a:r>
                        <a:rPr lang="en-US" sz="2000">
                          <a:latin typeface="Times New Roman"/>
                          <a:ea typeface="Times New Roman"/>
                          <a:cs typeface="Times New Roman"/>
                        </a:rPr>
                        <a:t>Mineral mixture with salt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a:t>
                      </a:r>
                    </a:p>
                  </a:txBody>
                  <a:tcPr marL="68580" marR="68580" marT="0" marB="0"/>
                </a:tc>
              </a:tr>
              <a:tr h="431859">
                <a:tc>
                  <a:txBody>
                    <a:bodyPr/>
                    <a:lstStyle/>
                    <a:p>
                      <a:pPr>
                        <a:spcBef>
                          <a:spcPts val="600"/>
                        </a:spcBef>
                        <a:spcAft>
                          <a:spcPts val="600"/>
                        </a:spcAft>
                      </a:pPr>
                      <a:r>
                        <a:rPr lang="en-US" sz="2000">
                          <a:latin typeface="Times New Roman"/>
                          <a:ea typeface="Times New Roman"/>
                          <a:cs typeface="Times New Roman"/>
                        </a:rPr>
                        <a:t>Saw dust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4.5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0</a:t>
                      </a:r>
                    </a:p>
                  </a:txBody>
                  <a:tcPr marL="68580" marR="68580" marT="0" marB="0"/>
                </a:tc>
              </a:tr>
              <a:tr h="709905">
                <a:tc>
                  <a:txBody>
                    <a:bodyPr/>
                    <a:lstStyle/>
                    <a:p>
                      <a:pPr>
                        <a:spcBef>
                          <a:spcPts val="600"/>
                        </a:spcBef>
                        <a:spcAft>
                          <a:spcPts val="600"/>
                        </a:spcAft>
                      </a:pPr>
                      <a:r>
                        <a:rPr lang="en-US" sz="2000">
                          <a:latin typeface="Times New Roman"/>
                          <a:ea typeface="Times New Roman"/>
                          <a:cs typeface="Times New Roman"/>
                        </a:rPr>
                        <a:t>* Feed additives</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a:t>
                      </a:r>
                    </a:p>
                  </a:txBody>
                  <a:tcPr marL="68580" marR="68580" marT="0" marB="0"/>
                </a:tc>
              </a:tr>
              <a:tr h="431859">
                <a:tc>
                  <a:txBody>
                    <a:bodyPr/>
                    <a:lstStyle/>
                    <a:p>
                      <a:pPr>
                        <a:spcBef>
                          <a:spcPts val="600"/>
                        </a:spcBef>
                        <a:spcAft>
                          <a:spcPts val="600"/>
                        </a:spcAft>
                      </a:pPr>
                      <a:r>
                        <a:rPr lang="en-US" sz="2000" dirty="0">
                          <a:latin typeface="Times New Roman"/>
                          <a:ea typeface="Times New Roman"/>
                          <a:cs typeface="Times New Roman"/>
                        </a:rPr>
                        <a:t>Total</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100</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100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sz="2800" dirty="0" smtClean="0"/>
              <a:t>Chemical composition* (%) of broiler finisher diets</a:t>
            </a:r>
            <a:endParaRPr lang="en-US" sz="2800" dirty="0"/>
          </a:p>
        </p:txBody>
      </p:sp>
      <p:graphicFrame>
        <p:nvGraphicFramePr>
          <p:cNvPr id="4" name="Content Placeholder 3"/>
          <p:cNvGraphicFramePr>
            <a:graphicFrameLocks noGrp="1"/>
          </p:cNvGraphicFramePr>
          <p:nvPr>
            <p:ph idx="1"/>
          </p:nvPr>
        </p:nvGraphicFramePr>
        <p:xfrm>
          <a:off x="457200" y="762000"/>
          <a:ext cx="8458200" cy="6014720"/>
        </p:xfrm>
        <a:graphic>
          <a:graphicData uri="http://schemas.openxmlformats.org/drawingml/2006/table">
            <a:tbl>
              <a:tblPr firstRow="1" bandRow="1">
                <a:tableStyleId>{5C22544A-7EE6-4342-B048-85BDC9FD1C3A}</a:tableStyleId>
              </a:tblPr>
              <a:tblGrid>
                <a:gridCol w="1645920"/>
                <a:gridCol w="1645920"/>
                <a:gridCol w="1645920"/>
                <a:gridCol w="1645920"/>
                <a:gridCol w="1874520"/>
              </a:tblGrid>
              <a:tr h="370840">
                <a:tc>
                  <a:txBody>
                    <a:bodyPr/>
                    <a:lstStyle/>
                    <a:p>
                      <a:pPr>
                        <a:spcBef>
                          <a:spcPts val="600"/>
                        </a:spcBef>
                        <a:spcAft>
                          <a:spcPts val="600"/>
                        </a:spcAft>
                      </a:pPr>
                      <a:r>
                        <a:rPr lang="en-IN" sz="1800" dirty="0" smtClean="0">
                          <a:latin typeface="Times New Roman"/>
                          <a:ea typeface="Times New Roman"/>
                          <a:cs typeface="Times New Roman"/>
                        </a:rPr>
                        <a:t>Constituents</a:t>
                      </a:r>
                      <a:endParaRPr lang="en-US" sz="1800" dirty="0">
                        <a:latin typeface="Times New Roman"/>
                        <a:ea typeface="Times New Roman"/>
                        <a:cs typeface="Times New Roman"/>
                      </a:endParaRPr>
                    </a:p>
                  </a:txBody>
                  <a:tcPr marL="68580" marR="68580" marT="0" marB="0"/>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1</a:t>
                      </a:r>
                      <a:r>
                        <a:rPr lang="en-US" sz="2000" b="1" dirty="0">
                          <a:latin typeface="Times New Roman"/>
                          <a:ea typeface="Times New Roman"/>
                          <a:cs typeface="Times New Roman"/>
                        </a:rPr>
                        <a:t>&amp;T</a:t>
                      </a:r>
                      <a:r>
                        <a:rPr lang="en-US" sz="2000" b="1" baseline="-25000" dirty="0">
                          <a:latin typeface="Times New Roman"/>
                          <a:ea typeface="Times New Roman"/>
                          <a:cs typeface="Times New Roman"/>
                        </a:rPr>
                        <a:t>2</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3</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4</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5</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6</a:t>
                      </a:r>
                      <a:endParaRPr lang="en-US" sz="2000" dirty="0">
                        <a:latin typeface="Times New Roman"/>
                        <a:ea typeface="Times New Roman"/>
                        <a:cs typeface="Times New Roman"/>
                      </a:endParaRPr>
                    </a:p>
                  </a:txBody>
                  <a:tcPr marL="68580" marR="68580" marT="0" marB="0" anchor="ctr"/>
                </a:tc>
                <a:tc>
                  <a:txBody>
                    <a:bodyPr/>
                    <a:lstStyle/>
                    <a:p>
                      <a:pPr algn="ctr">
                        <a:spcBef>
                          <a:spcPts val="600"/>
                        </a:spcBef>
                        <a:spcAft>
                          <a:spcPts val="600"/>
                        </a:spcAft>
                      </a:pPr>
                      <a:r>
                        <a:rPr lang="en-US" sz="2000" b="1" dirty="0">
                          <a:latin typeface="Times New Roman"/>
                          <a:ea typeface="Times New Roman"/>
                          <a:cs typeface="Times New Roman"/>
                        </a:rPr>
                        <a:t>T</a:t>
                      </a:r>
                      <a:r>
                        <a:rPr lang="en-US" sz="2000" b="1" baseline="-25000" dirty="0">
                          <a:latin typeface="Times New Roman"/>
                          <a:ea typeface="Times New Roman"/>
                          <a:cs typeface="Times New Roman"/>
                        </a:rPr>
                        <a:t>7</a:t>
                      </a:r>
                      <a:r>
                        <a:rPr lang="en-US" sz="2000" b="1" dirty="0">
                          <a:latin typeface="Times New Roman"/>
                          <a:ea typeface="Times New Roman"/>
                          <a:cs typeface="Times New Roman"/>
                        </a:rPr>
                        <a:t> &amp; T</a:t>
                      </a:r>
                      <a:r>
                        <a:rPr lang="en-US" sz="2000" b="1" baseline="-25000" dirty="0">
                          <a:latin typeface="Times New Roman"/>
                          <a:ea typeface="Times New Roman"/>
                          <a:cs typeface="Times New Roman"/>
                        </a:rPr>
                        <a:t>8</a:t>
                      </a:r>
                      <a:endParaRPr lang="en-US" sz="2000" dirty="0">
                        <a:latin typeface="Times New Roman"/>
                        <a:ea typeface="Times New Roman"/>
                        <a:cs typeface="Times New Roman"/>
                      </a:endParaRPr>
                    </a:p>
                  </a:txBody>
                  <a:tcPr marL="68580" marR="68580" marT="0" marB="0" anchor="ctr"/>
                </a:tc>
              </a:tr>
              <a:tr h="370840">
                <a:tc>
                  <a:txBody>
                    <a:bodyPr/>
                    <a:lstStyle/>
                    <a:p>
                      <a:pPr>
                        <a:spcBef>
                          <a:spcPts val="600"/>
                        </a:spcBef>
                        <a:spcAft>
                          <a:spcPts val="600"/>
                        </a:spcAft>
                      </a:pPr>
                      <a:r>
                        <a:rPr lang="en-US" sz="2000" dirty="0">
                          <a:latin typeface="Times New Roman"/>
                          <a:ea typeface="Times New Roman"/>
                          <a:cs typeface="Times New Roman"/>
                        </a:rPr>
                        <a:t>Dry matter</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90.38</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90.43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90.47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90.45</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Organic matter</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90.27</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90.08</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89.95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89.79</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Crude protein</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20.28</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20.33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20.32</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20.34</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Ether extract</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1.81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2.56</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3.01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3.55</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Crude fibre</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6.37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6.99</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8.01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8.91</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Total ash</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9.73</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9.92</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10.05</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10.21</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Nitrogen free extract</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61.81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60.20</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58.61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56.99</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Acid insoluble ash</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3.04</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3.14</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3.18</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3.15</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ME kcal / kg (calculated)</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2781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2786</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2791</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2796</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Protein : Energy ratio</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 : 137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 : 137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 : 137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 : 137</a:t>
                      </a:r>
                    </a:p>
                  </a:txBody>
                  <a:tcPr marL="68580" marR="68580" marT="0" marB="0"/>
                </a:tc>
              </a:tr>
              <a:tr h="370840">
                <a:tc>
                  <a:txBody>
                    <a:bodyPr/>
                    <a:lstStyle/>
                    <a:p>
                      <a:pPr>
                        <a:spcBef>
                          <a:spcPts val="600"/>
                        </a:spcBef>
                        <a:spcAft>
                          <a:spcPts val="600"/>
                        </a:spcAft>
                      </a:pPr>
                      <a:r>
                        <a:rPr lang="en-US" sz="2000">
                          <a:latin typeface="Times New Roman"/>
                          <a:ea typeface="Times New Roman"/>
                          <a:cs typeface="Times New Roman"/>
                        </a:rPr>
                        <a:t>Calcium</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1.66</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1.67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1.67</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1.66</a:t>
                      </a:r>
                    </a:p>
                  </a:txBody>
                  <a:tcPr marL="68580" marR="68580" marT="0" marB="0"/>
                </a:tc>
              </a:tr>
              <a:tr h="370840">
                <a:tc>
                  <a:txBody>
                    <a:bodyPr/>
                    <a:lstStyle/>
                    <a:p>
                      <a:pPr>
                        <a:spcBef>
                          <a:spcPts val="600"/>
                        </a:spcBef>
                        <a:spcAft>
                          <a:spcPts val="600"/>
                        </a:spcAft>
                      </a:pPr>
                      <a:r>
                        <a:rPr lang="en-US" sz="2000" dirty="0">
                          <a:latin typeface="Times New Roman"/>
                          <a:ea typeface="Times New Roman"/>
                          <a:cs typeface="Times New Roman"/>
                        </a:rPr>
                        <a:t>Phosphorus</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0.99</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0.98</a:t>
                      </a:r>
                    </a:p>
                  </a:txBody>
                  <a:tcPr marL="68580" marR="68580" marT="0" marB="0"/>
                </a:tc>
                <a:tc>
                  <a:txBody>
                    <a:bodyPr/>
                    <a:lstStyle/>
                    <a:p>
                      <a:pPr algn="r">
                        <a:spcBef>
                          <a:spcPts val="600"/>
                        </a:spcBef>
                        <a:spcAft>
                          <a:spcPts val="600"/>
                        </a:spcAft>
                      </a:pPr>
                      <a:r>
                        <a:rPr lang="en-US" sz="2000">
                          <a:latin typeface="Times New Roman"/>
                          <a:ea typeface="Times New Roman"/>
                          <a:cs typeface="Times New Roman"/>
                        </a:rPr>
                        <a:t>0.97</a:t>
                      </a:r>
                    </a:p>
                  </a:txBody>
                  <a:tcPr marL="68580" marR="68580" marT="0" marB="0"/>
                </a:tc>
                <a:tc>
                  <a:txBody>
                    <a:bodyPr/>
                    <a:lstStyle/>
                    <a:p>
                      <a:pPr algn="r">
                        <a:spcBef>
                          <a:spcPts val="600"/>
                        </a:spcBef>
                        <a:spcAft>
                          <a:spcPts val="600"/>
                        </a:spcAft>
                      </a:pPr>
                      <a:r>
                        <a:rPr lang="en-US" sz="2000" dirty="0">
                          <a:latin typeface="Times New Roman"/>
                          <a:ea typeface="Times New Roman"/>
                          <a:cs typeface="Times New Roman"/>
                        </a:rPr>
                        <a:t>0.98</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of </a:t>
            </a:r>
            <a:r>
              <a:rPr lang="en-US" dirty="0" err="1" smtClean="0"/>
              <a:t>Polyzyme</a:t>
            </a:r>
            <a:endParaRPr lang="en-US" dirty="0"/>
          </a:p>
        </p:txBody>
      </p:sp>
      <p:graphicFrame>
        <p:nvGraphicFramePr>
          <p:cNvPr id="4" name="Content Placeholder 3"/>
          <p:cNvGraphicFramePr>
            <a:graphicFrameLocks noGrp="1"/>
          </p:cNvGraphicFramePr>
          <p:nvPr>
            <p:ph idx="1"/>
          </p:nvPr>
        </p:nvGraphicFramePr>
        <p:xfrm>
          <a:off x="1524000" y="1752600"/>
          <a:ext cx="6019800" cy="4191002"/>
        </p:xfrm>
        <a:graphic>
          <a:graphicData uri="http://schemas.openxmlformats.org/drawingml/2006/table">
            <a:tbl>
              <a:tblPr firstRow="1" bandRow="1">
                <a:tableStyleId>{5C22544A-7EE6-4342-B048-85BDC9FD1C3A}</a:tableStyleId>
              </a:tblPr>
              <a:tblGrid>
                <a:gridCol w="3095897"/>
                <a:gridCol w="601980"/>
                <a:gridCol w="2321923"/>
              </a:tblGrid>
              <a:tr h="754380">
                <a:tc>
                  <a:txBody>
                    <a:bodyPr/>
                    <a:lstStyle/>
                    <a:p>
                      <a:pPr>
                        <a:spcBef>
                          <a:spcPts val="600"/>
                        </a:spcBef>
                        <a:spcAft>
                          <a:spcPts val="600"/>
                        </a:spcAft>
                      </a:pPr>
                      <a:r>
                        <a:rPr lang="en-US" sz="2400" b="1" dirty="0">
                          <a:latin typeface="Times New Roman"/>
                          <a:ea typeface="Times New Roman"/>
                          <a:cs typeface="Times New Roman"/>
                        </a:rPr>
                        <a:t>Name of the enzyme</a:t>
                      </a:r>
                      <a:endParaRPr lang="en-US" sz="2400" dirty="0">
                        <a:latin typeface="Times New Roman"/>
                        <a:ea typeface="Times New Roman"/>
                        <a:cs typeface="Times New Roman"/>
                      </a:endParaRPr>
                    </a:p>
                  </a:txBody>
                  <a:tcPr marL="68580" marR="68580" marT="0" marB="0"/>
                </a:tc>
                <a:tc>
                  <a:txBody>
                    <a:bodyPr/>
                    <a:lstStyle/>
                    <a:p>
                      <a:pPr>
                        <a:spcBef>
                          <a:spcPts val="600"/>
                        </a:spcBef>
                        <a:spcAft>
                          <a:spcPts val="600"/>
                        </a:spcAft>
                      </a:pPr>
                      <a:endParaRPr lang="en-US" sz="2400">
                        <a:latin typeface="Times New Roman"/>
                        <a:ea typeface="Times New Roman"/>
                        <a:cs typeface="Times New Roman"/>
                      </a:endParaRPr>
                    </a:p>
                  </a:txBody>
                  <a:tcPr marL="68580" marR="68580" marT="0" marB="0"/>
                </a:tc>
                <a:tc>
                  <a:txBody>
                    <a:bodyPr/>
                    <a:lstStyle/>
                    <a:p>
                      <a:pPr algn="ctr">
                        <a:lnSpc>
                          <a:spcPct val="110000"/>
                        </a:lnSpc>
                        <a:spcAft>
                          <a:spcPts val="0"/>
                        </a:spcAft>
                      </a:pPr>
                      <a:r>
                        <a:rPr lang="en-US" sz="2400" b="1" i="1">
                          <a:latin typeface="Calibri"/>
                          <a:ea typeface="Times New Roman"/>
                          <a:cs typeface="Times New Roman"/>
                        </a:rPr>
                        <a:t>IU / gm</a:t>
                      </a:r>
                    </a:p>
                  </a:txBody>
                  <a:tcPr marL="68580" marR="68580" marT="0" marB="0"/>
                </a:tc>
              </a:tr>
              <a:tr h="377190">
                <a:tc>
                  <a:txBody>
                    <a:bodyPr/>
                    <a:lstStyle/>
                    <a:p>
                      <a:pPr>
                        <a:spcBef>
                          <a:spcPts val="600"/>
                        </a:spcBef>
                        <a:spcAft>
                          <a:spcPts val="600"/>
                        </a:spcAft>
                      </a:pPr>
                      <a:r>
                        <a:rPr lang="en-US" sz="2400">
                          <a:latin typeface="Times New Roman"/>
                          <a:ea typeface="Times New Roman"/>
                          <a:cs typeface="Times New Roman"/>
                        </a:rPr>
                        <a:t>Xylanase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8000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Phytase</a:t>
                      </a:r>
                    </a:p>
                  </a:txBody>
                  <a:tcPr marL="68580" marR="68580" marT="0" marB="0"/>
                </a:tc>
                <a:tc>
                  <a:txBody>
                    <a:bodyPr/>
                    <a:lstStyle/>
                    <a:p>
                      <a:pPr>
                        <a:spcBef>
                          <a:spcPts val="600"/>
                        </a:spcBef>
                        <a:spcAft>
                          <a:spcPts val="600"/>
                        </a:spcAft>
                      </a:pPr>
                      <a:r>
                        <a:rPr lang="en-US" sz="2400" dirty="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100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Cellulase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35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Beta glucanase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150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Pectinase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100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Alpha – amylase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1500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Protease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500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Alpha-galactosidase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a:latin typeface="Times New Roman"/>
                          <a:ea typeface="Times New Roman"/>
                          <a:cs typeface="Times New Roman"/>
                        </a:rPr>
                        <a:t>800 </a:t>
                      </a:r>
                    </a:p>
                  </a:txBody>
                  <a:tcPr marL="68580" marR="68580" marT="0" marB="0"/>
                </a:tc>
              </a:tr>
              <a:tr h="382429">
                <a:tc>
                  <a:txBody>
                    <a:bodyPr/>
                    <a:lstStyle/>
                    <a:p>
                      <a:pPr>
                        <a:spcBef>
                          <a:spcPts val="600"/>
                        </a:spcBef>
                        <a:spcAft>
                          <a:spcPts val="600"/>
                        </a:spcAft>
                      </a:pPr>
                      <a:r>
                        <a:rPr lang="en-US" sz="2400">
                          <a:latin typeface="Times New Roman"/>
                          <a:ea typeface="Times New Roman"/>
                          <a:cs typeface="Times New Roman"/>
                        </a:rPr>
                        <a:t>Beta-galactosidase</a:t>
                      </a:r>
                    </a:p>
                  </a:txBody>
                  <a:tcPr marL="68580" marR="68580" marT="0" marB="0"/>
                </a:tc>
                <a:tc>
                  <a:txBody>
                    <a:bodyPr/>
                    <a:lstStyle/>
                    <a:p>
                      <a:pPr>
                        <a:spcBef>
                          <a:spcPts val="600"/>
                        </a:spcBef>
                        <a:spcAft>
                          <a:spcPts val="600"/>
                        </a:spcAft>
                      </a:pPr>
                      <a:r>
                        <a:rPr lang="en-US" sz="2400">
                          <a:latin typeface="Times New Roman"/>
                          <a:ea typeface="Times New Roman"/>
                          <a:cs typeface="Times New Roman"/>
                        </a:rPr>
                        <a:t>:</a:t>
                      </a:r>
                    </a:p>
                  </a:txBody>
                  <a:tcPr marL="68580" marR="68580" marT="0" marB="0"/>
                </a:tc>
                <a:tc>
                  <a:txBody>
                    <a:bodyPr/>
                    <a:lstStyle/>
                    <a:p>
                      <a:pPr marR="640080" algn="r">
                        <a:spcBef>
                          <a:spcPts val="600"/>
                        </a:spcBef>
                        <a:spcAft>
                          <a:spcPts val="600"/>
                        </a:spcAft>
                      </a:pPr>
                      <a:r>
                        <a:rPr lang="en-US" sz="2400" dirty="0">
                          <a:latin typeface="Times New Roman"/>
                          <a:ea typeface="Times New Roman"/>
                          <a:cs typeface="Times New Roman"/>
                        </a:rPr>
                        <a:t>450 </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accent4">
                    <a:lumMod val="60000"/>
                    <a:lumOff val="40000"/>
                  </a:schemeClr>
                </a:solidFill>
              </a:rPr>
              <a:t>Effect of level of DTP inclusion in broiler diets with or without enzyme supplementation on average </a:t>
            </a:r>
            <a:r>
              <a:rPr lang="en-US" sz="2800" b="1" dirty="0" smtClean="0">
                <a:solidFill>
                  <a:schemeClr val="accent6">
                    <a:lumMod val="75000"/>
                  </a:schemeClr>
                </a:solidFill>
              </a:rPr>
              <a:t>body weight gain (g)</a:t>
            </a:r>
            <a:endParaRPr lang="en-US" sz="2800" dirty="0">
              <a:solidFill>
                <a:schemeClr val="accent6">
                  <a:lumMod val="75000"/>
                </a:schemeClr>
              </a:solidFill>
            </a:endParaRPr>
          </a:p>
        </p:txBody>
      </p:sp>
      <p:graphicFrame>
        <p:nvGraphicFramePr>
          <p:cNvPr id="5" name="Content Placeholder 4"/>
          <p:cNvGraphicFramePr>
            <a:graphicFrameLocks noGrp="1"/>
          </p:cNvGraphicFramePr>
          <p:nvPr>
            <p:ph idx="1"/>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200" b="1" dirty="0" smtClean="0">
                <a:solidFill>
                  <a:schemeClr val="accent2">
                    <a:lumMod val="40000"/>
                    <a:lumOff val="60000"/>
                  </a:schemeClr>
                </a:solidFill>
              </a:rPr>
              <a:t>Effect of inclusion of different levels of DTP on body weight gain of broilers</a:t>
            </a:r>
            <a:endParaRPr lang="en-US" sz="3200" b="1" dirty="0">
              <a:solidFill>
                <a:schemeClr val="accent2">
                  <a:lumMod val="40000"/>
                  <a:lumOff val="60000"/>
                </a:schemeClr>
              </a:solidFill>
            </a:endParaRPr>
          </a:p>
        </p:txBody>
      </p:sp>
      <p:graphicFrame>
        <p:nvGraphicFramePr>
          <p:cNvPr id="6" name="Content Placeholder 5"/>
          <p:cNvGraphicFramePr>
            <a:graphicFrameLocks noGrp="1"/>
          </p:cNvGraphicFramePr>
          <p:nvPr>
            <p:ph idx="1"/>
          </p:nvPr>
        </p:nvGraphicFramePr>
        <p:xfrm>
          <a:off x="0" y="1447801"/>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accent3">
                    <a:lumMod val="40000"/>
                    <a:lumOff val="60000"/>
                  </a:schemeClr>
                </a:solidFill>
              </a:rPr>
              <a:t>Effect of level of DTP inclusion in broiler diets with or without enzyme </a:t>
            </a:r>
            <a:r>
              <a:rPr lang="en-US" sz="2800" b="1" dirty="0" smtClean="0">
                <a:solidFill>
                  <a:srgbClr val="00B050"/>
                </a:solidFill>
              </a:rPr>
              <a:t>supplementation on feed intake (g)</a:t>
            </a:r>
            <a:endParaRPr lang="en-US" sz="2800" dirty="0">
              <a:solidFill>
                <a:srgbClr val="00B050"/>
              </a:solidFill>
            </a:endParaRP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smtClean="0">
                <a:solidFill>
                  <a:schemeClr val="accent4">
                    <a:lumMod val="40000"/>
                    <a:lumOff val="60000"/>
                  </a:schemeClr>
                </a:solidFill>
              </a:rPr>
              <a:t>Effect of inclusion of different levels of DTP on feed intake(g) of broilers</a:t>
            </a:r>
            <a:endParaRPr lang="en-US" sz="2800" dirty="0">
              <a:solidFill>
                <a:schemeClr val="accent4">
                  <a:lumMod val="40000"/>
                  <a:lumOff val="60000"/>
                </a:schemeClr>
              </a:solidFill>
            </a:endParaRPr>
          </a:p>
        </p:txBody>
      </p:sp>
      <p:graphicFrame>
        <p:nvGraphicFramePr>
          <p:cNvPr id="4" name="Content Placeholder 3"/>
          <p:cNvGraphicFramePr>
            <a:graphicFrameLocks noGrp="1"/>
          </p:cNvGraphicFramePr>
          <p:nvPr>
            <p:ph idx="1"/>
          </p:nvPr>
        </p:nvGraphicFramePr>
        <p:xfrm>
          <a:off x="0" y="1295400"/>
          <a:ext cx="9144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2800" b="1" dirty="0" smtClean="0">
                <a:solidFill>
                  <a:schemeClr val="accent2">
                    <a:lumMod val="20000"/>
                    <a:lumOff val="80000"/>
                  </a:schemeClr>
                </a:solidFill>
              </a:rPr>
              <a:t>Effect of level of DTP inclusion in broiler diets with or without enzyme supplementation on feed efficiency</a:t>
            </a:r>
            <a:r>
              <a:rPr lang="en-US" sz="2800" dirty="0" smtClean="0">
                <a:solidFill>
                  <a:srgbClr val="C00000"/>
                </a:solidFill>
              </a:rPr>
              <a:t/>
            </a:r>
            <a:br>
              <a:rPr lang="en-US" sz="2800" dirty="0" smtClean="0">
                <a:solidFill>
                  <a:srgbClr val="C00000"/>
                </a:solidFill>
              </a:rPr>
            </a:br>
            <a:endParaRPr lang="en-US" sz="2800" dirty="0">
              <a:solidFill>
                <a:srgbClr val="C00000"/>
              </a:solidFill>
            </a:endParaRPr>
          </a:p>
        </p:txBody>
      </p:sp>
      <p:graphicFrame>
        <p:nvGraphicFramePr>
          <p:cNvPr id="4" name="Content Placeholder 3"/>
          <p:cNvGraphicFramePr>
            <a:graphicFrameLocks noGrp="1"/>
          </p:cNvGraphicFramePr>
          <p:nvPr>
            <p:ph idx="1"/>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974560"/>
          </a:xfrm>
        </p:spPr>
        <p:txBody>
          <a:bodyPr>
            <a:normAutofit fontScale="92500" lnSpcReduction="10000"/>
          </a:bodyPr>
          <a:lstStyle/>
          <a:p>
            <a:endParaRPr lang="en-IN" dirty="0" smtClean="0"/>
          </a:p>
          <a:p>
            <a:r>
              <a:rPr lang="en-IN" dirty="0" smtClean="0"/>
              <a:t>Feed cost accounts for 70-75 % of total cost of production.</a:t>
            </a:r>
          </a:p>
          <a:p>
            <a:r>
              <a:rPr lang="en-US" dirty="0" smtClean="0"/>
              <a:t> Availability  and cost of feed ingradients for poultry diets are the major problems, has prompted the need for seeking other feed resources, especially agricultural and industrial by-products.</a:t>
            </a:r>
          </a:p>
          <a:p>
            <a:r>
              <a:rPr lang="en-IN" dirty="0" smtClean="0"/>
              <a:t>In India a shortage of 25% concentrates constituting 32% of protein requirement has been estimated (FAO,2013).</a:t>
            </a:r>
            <a:endParaRPr lang="en-US" dirty="0" smtClean="0"/>
          </a:p>
          <a:p>
            <a:r>
              <a:rPr lang="en-US" dirty="0" smtClean="0"/>
              <a:t> The wastes from fruit and vegetable industry can be used as a potential source of newer cheap feed resources.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smtClean="0">
                <a:solidFill>
                  <a:srgbClr val="FFFF00"/>
                </a:solidFill>
              </a:rPr>
              <a:t>Effect of inclusion of different levels of DTP on feed intake/kg gain in broilers broilers</a:t>
            </a:r>
            <a:endParaRPr lang="en-US" sz="2800" dirty="0">
              <a:solidFill>
                <a:srgbClr val="FFFF00"/>
              </a:solidFill>
            </a:endParaRP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r>
              <a:rPr lang="en-US" sz="2400" b="1" dirty="0" smtClean="0">
                <a:solidFill>
                  <a:schemeClr val="accent3">
                    <a:lumMod val="60000"/>
                    <a:lumOff val="40000"/>
                  </a:schemeClr>
                </a:solidFill>
              </a:rPr>
              <a:t>Effect of level of DTP inclusion in broiler diets with or without enzyme supplementation on level of serum triglycerides and serum cholesterol</a:t>
            </a:r>
            <a:endParaRPr lang="en-US" sz="2400" dirty="0">
              <a:solidFill>
                <a:schemeClr val="accent3">
                  <a:lumMod val="60000"/>
                  <a:lumOff val="40000"/>
                </a:schemeClr>
              </a:solidFill>
            </a:endParaRPr>
          </a:p>
        </p:txBody>
      </p:sp>
      <p:graphicFrame>
        <p:nvGraphicFramePr>
          <p:cNvPr id="4" name="Content Placeholder 3"/>
          <p:cNvGraphicFramePr>
            <a:graphicFrameLocks noGrp="1"/>
          </p:cNvGraphicFramePr>
          <p:nvPr>
            <p:ph idx="1"/>
          </p:nvPr>
        </p:nvGraphicFramePr>
        <p:xfrm>
          <a:off x="0" y="1447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914400"/>
          </a:xfrm>
        </p:spPr>
        <p:txBody>
          <a:bodyPr>
            <a:noAutofit/>
          </a:bodyPr>
          <a:lstStyle/>
          <a:p>
            <a:r>
              <a:rPr lang="en-IN" sz="2400" b="1" dirty="0" smtClean="0">
                <a:solidFill>
                  <a:schemeClr val="accent2">
                    <a:lumMod val="20000"/>
                    <a:lumOff val="80000"/>
                  </a:schemeClr>
                </a:solidFill>
              </a:rPr>
              <a:t>Effect of inclusion of different levels of DTP on the</a:t>
            </a:r>
            <a:r>
              <a:rPr lang="en-US" sz="2400" b="1" dirty="0" smtClean="0">
                <a:solidFill>
                  <a:schemeClr val="accent2">
                    <a:lumMod val="20000"/>
                    <a:lumOff val="80000"/>
                  </a:schemeClr>
                </a:solidFill>
              </a:rPr>
              <a:t> level of serum triglycerides and serum cholesterol</a:t>
            </a:r>
            <a:endParaRPr lang="en-US" sz="2400" dirty="0">
              <a:solidFill>
                <a:schemeClr val="accent2">
                  <a:lumMod val="20000"/>
                  <a:lumOff val="80000"/>
                </a:schemeClr>
              </a:solidFill>
            </a:endParaRPr>
          </a:p>
        </p:txBody>
      </p:sp>
      <p:graphicFrame>
        <p:nvGraphicFramePr>
          <p:cNvPr id="4" name="Content Placeholder 3"/>
          <p:cNvGraphicFramePr>
            <a:graphicFrameLocks noGrp="1"/>
          </p:cNvGraphicFramePr>
          <p:nvPr>
            <p:ph idx="1"/>
          </p:nvPr>
        </p:nvGraphicFramePr>
        <p:xfrm>
          <a:off x="0" y="1295400"/>
          <a:ext cx="9144000" cy="547116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295400"/>
          </a:xfrm>
        </p:spPr>
        <p:txBody>
          <a:bodyPr>
            <a:normAutofit fontScale="90000"/>
          </a:bodyPr>
          <a:lstStyle/>
          <a:p>
            <a:r>
              <a:rPr lang="en-US" sz="3100" b="1" dirty="0" smtClean="0">
                <a:solidFill>
                  <a:srgbClr val="FFFF00"/>
                </a:solidFill>
              </a:rPr>
              <a:t>Effect of level of DTP inclusion in broiler diets with or without enzyme supplementation on LDL-C (mg/dl)</a:t>
            </a:r>
            <a:r>
              <a:rPr lang="en-US" sz="3100" dirty="0" smtClean="0"/>
              <a:t/>
            </a:r>
            <a:br>
              <a:rPr lang="en-US" sz="3100" dirty="0" smtClean="0"/>
            </a:br>
            <a:r>
              <a:rPr lang="en-US" sz="3100" dirty="0" smtClean="0"/>
              <a:t> </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800" b="1" dirty="0" smtClean="0">
                <a:solidFill>
                  <a:schemeClr val="tx2">
                    <a:lumMod val="50000"/>
                  </a:schemeClr>
                </a:solidFill>
              </a:rPr>
              <a:t>Effect of inclusion of different levels of DTP on the</a:t>
            </a:r>
            <a:r>
              <a:rPr lang="en-US" sz="2800" b="1" dirty="0" smtClean="0">
                <a:solidFill>
                  <a:schemeClr val="tx2">
                    <a:lumMod val="50000"/>
                  </a:schemeClr>
                </a:solidFill>
              </a:rPr>
              <a:t> level of serum LDL-C</a:t>
            </a:r>
            <a:endParaRPr lang="en-US" sz="2800"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371600"/>
          </a:xfrm>
        </p:spPr>
        <p:txBody>
          <a:bodyPr/>
          <a:lstStyle/>
          <a:p>
            <a:pPr algn="just"/>
            <a:r>
              <a:rPr lang="en-US" sz="2400" b="1" dirty="0" smtClean="0"/>
              <a:t>Effect of level of DTP inclusion in broiler diets with or without enzyme supplementation on breast muscle cholesterol (mg/100g of meat)</a:t>
            </a:r>
            <a:r>
              <a:rPr lang="en-US" dirty="0" smtClean="0"/>
              <a:t/>
            </a:r>
            <a:br>
              <a:rPr lang="en-US" dirty="0" smtClean="0"/>
            </a:br>
            <a:r>
              <a:rPr lang="en-US" dirty="0" smtClean="0"/>
              <a:t> </a:t>
            </a:r>
            <a:br>
              <a:rPr lang="en-US" dirty="0" smtClean="0"/>
            </a:br>
            <a:endParaRPr lang="en-US" dirty="0"/>
          </a:p>
        </p:txBody>
      </p:sp>
      <p:graphicFrame>
        <p:nvGraphicFramePr>
          <p:cNvPr id="4" name="Content Placeholder 3"/>
          <p:cNvGraphicFramePr>
            <a:graphicFrameLocks noGrp="1"/>
          </p:cNvGraphicFramePr>
          <p:nvPr>
            <p:ph idx="1"/>
          </p:nvPr>
        </p:nvGraphicFramePr>
        <p:xfrm>
          <a:off x="380999" y="1295399"/>
          <a:ext cx="8734865" cy="5513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400" b="1" dirty="0" smtClean="0"/>
              <a:t>Effect of level of DTP inclusion in broiler diets on breast muscle cholesterol (mg/100g of meat)</a:t>
            </a:r>
            <a:r>
              <a:rPr lang="en-US" sz="2400" dirty="0" smtClean="0"/>
              <a:t/>
            </a:r>
            <a:br>
              <a:rPr lang="en-US" sz="2400" dirty="0" smtClean="0"/>
            </a:br>
            <a:endParaRPr lang="en-US" sz="2400"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sz="2800" b="1" dirty="0" smtClean="0">
                <a:solidFill>
                  <a:schemeClr val="accent6">
                    <a:lumMod val="60000"/>
                    <a:lumOff val="40000"/>
                  </a:schemeClr>
                </a:solidFill>
              </a:rPr>
              <a:t>Effect of level of DTP inclusion in broiler diets on thigh muscle cholesterol (mg/100g of meat)</a:t>
            </a:r>
            <a:endParaRPr lang="en-US" sz="2800" dirty="0">
              <a:solidFill>
                <a:schemeClr val="accent6">
                  <a:lumMod val="60000"/>
                  <a:lumOff val="40000"/>
                </a:schemeClr>
              </a:solidFill>
            </a:endParaRPr>
          </a:p>
        </p:txBody>
      </p:sp>
      <p:graphicFrame>
        <p:nvGraphicFramePr>
          <p:cNvPr id="4" name="Content Placeholder 3"/>
          <p:cNvGraphicFramePr>
            <a:graphicFrameLocks noGrp="1"/>
          </p:cNvGraphicFramePr>
          <p:nvPr>
            <p:ph idx="1"/>
          </p:nvPr>
        </p:nvGraphicFramePr>
        <p:xfrm>
          <a:off x="457200" y="1784350"/>
          <a:ext cx="8458200" cy="49212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1274064"/>
          </a:xfrm>
        </p:spPr>
        <p:txBody>
          <a:bodyPr/>
          <a:lstStyle/>
          <a:p>
            <a:r>
              <a:rPr lang="en-US" sz="2800" b="1" dirty="0" smtClean="0">
                <a:solidFill>
                  <a:schemeClr val="accent6">
                    <a:lumMod val="60000"/>
                    <a:lumOff val="40000"/>
                  </a:schemeClr>
                </a:solidFill>
              </a:rPr>
              <a:t>Effect of level of DTP inclusion in broiler diets on Feed cost/kg gain</a:t>
            </a:r>
            <a:endParaRPr lang="en-US" sz="2800" dirty="0"/>
          </a:p>
        </p:txBody>
      </p:sp>
      <p:graphicFrame>
        <p:nvGraphicFramePr>
          <p:cNvPr id="4" name="Content Placeholder 3"/>
          <p:cNvGraphicFramePr>
            <a:graphicFrameLocks noGrp="1"/>
          </p:cNvGraphicFramePr>
          <p:nvPr>
            <p:ph idx="1"/>
          </p:nvPr>
        </p:nvGraphicFramePr>
        <p:xfrm>
          <a:off x="914400" y="178435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438400"/>
            <a:ext cx="7391400" cy="2286000"/>
          </a:xfrm>
        </p:spPr>
        <p:txBody>
          <a:bodyPr>
            <a:normAutofit/>
          </a:bodyPr>
          <a:lstStyle/>
          <a:p>
            <a:pPr algn="ctr">
              <a:buNone/>
            </a:pPr>
            <a:r>
              <a:rPr lang="en-IN" sz="7200" dirty="0" smtClean="0"/>
              <a:t>THANK YOU</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609600"/>
            <a:ext cx="8305800" cy="6096000"/>
          </a:xfrm>
        </p:spPr>
        <p:txBody>
          <a:bodyPr>
            <a:normAutofit lnSpcReduction="10000"/>
          </a:bodyPr>
          <a:lstStyle/>
          <a:p>
            <a:r>
              <a:rPr lang="en-US" sz="3200" dirty="0" smtClean="0"/>
              <a:t>Tomato is one of the most important protective food crops of India. It is grown in </a:t>
            </a:r>
            <a:r>
              <a:rPr lang="en-US" sz="3200" b="1" dirty="0" smtClean="0">
                <a:solidFill>
                  <a:schemeClr val="accent2">
                    <a:lumMod val="60000"/>
                    <a:lumOff val="40000"/>
                  </a:schemeClr>
                </a:solidFill>
                <a:latin typeface="Calibri" pitchFamily="34" charset="0"/>
              </a:rPr>
              <a:t>0.879</a:t>
            </a:r>
            <a:r>
              <a:rPr lang="en-US" sz="3200" dirty="0" smtClean="0">
                <a:solidFill>
                  <a:schemeClr val="accent2">
                    <a:lumMod val="60000"/>
                    <a:lumOff val="40000"/>
                  </a:schemeClr>
                </a:solidFill>
              </a:rPr>
              <a:t> M ha </a:t>
            </a:r>
            <a:r>
              <a:rPr lang="en-US" sz="3200" dirty="0" smtClean="0"/>
              <a:t>area with </a:t>
            </a:r>
            <a:r>
              <a:rPr lang="en-US" sz="3200" b="1" dirty="0" smtClean="0">
                <a:solidFill>
                  <a:schemeClr val="accent2">
                    <a:lumMod val="60000"/>
                    <a:lumOff val="40000"/>
                  </a:schemeClr>
                </a:solidFill>
                <a:latin typeface="Calibri" pitchFamily="34" charset="0"/>
              </a:rPr>
              <a:t>18.227</a:t>
            </a:r>
            <a:r>
              <a:rPr lang="en-US" sz="3200" dirty="0" smtClean="0">
                <a:solidFill>
                  <a:schemeClr val="accent2">
                    <a:lumMod val="60000"/>
                    <a:lumOff val="40000"/>
                  </a:schemeClr>
                </a:solidFill>
              </a:rPr>
              <a:t> M MT </a:t>
            </a:r>
            <a:r>
              <a:rPr lang="en-US" sz="3200" dirty="0" smtClean="0"/>
              <a:t>production and </a:t>
            </a:r>
            <a:r>
              <a:rPr lang="en-US" sz="3200" b="1" dirty="0" smtClean="0">
                <a:solidFill>
                  <a:schemeClr val="accent2">
                    <a:lumMod val="60000"/>
                    <a:lumOff val="40000"/>
                  </a:schemeClr>
                </a:solidFill>
                <a:latin typeface="Calibri" pitchFamily="34" charset="0"/>
              </a:rPr>
              <a:t>20.7</a:t>
            </a:r>
            <a:r>
              <a:rPr lang="en-US" sz="3200" dirty="0" smtClean="0">
                <a:solidFill>
                  <a:schemeClr val="accent2">
                    <a:lumMod val="60000"/>
                    <a:lumOff val="40000"/>
                  </a:schemeClr>
                </a:solidFill>
              </a:rPr>
              <a:t> MT/ha </a:t>
            </a:r>
            <a:r>
              <a:rPr lang="en-US" sz="3200" dirty="0" smtClean="0"/>
              <a:t>productivity.</a:t>
            </a:r>
          </a:p>
          <a:p>
            <a:pPr>
              <a:buNone/>
            </a:pPr>
            <a:endParaRPr lang="en-US" sz="3200" dirty="0" smtClean="0"/>
          </a:p>
          <a:p>
            <a:r>
              <a:rPr lang="en-US" sz="3200" dirty="0" smtClean="0"/>
              <a:t> The major tomato producing states are Bihar, Karnataka, Uttar Pradesh,  Orissa, </a:t>
            </a:r>
          </a:p>
          <a:p>
            <a:pPr>
              <a:buNone/>
            </a:pPr>
            <a:r>
              <a:rPr lang="en-US" sz="3200" dirty="0" smtClean="0"/>
              <a:t>    Andhra Pradesh, Maharashtra, Madhya Pradesh and West Bengal.</a:t>
            </a:r>
          </a:p>
          <a:p>
            <a:pPr>
              <a:buNone/>
            </a:pPr>
            <a:endParaRPr lang="en-US" sz="3200" dirty="0" smtClean="0"/>
          </a:p>
          <a:p>
            <a:r>
              <a:rPr lang="en-IN" sz="3200" dirty="0" smtClean="0"/>
              <a:t> 29% of total national production is from Andhra Pradesh.</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763000" cy="6553200"/>
          </a:xfrm>
        </p:spPr>
        <p:txBody>
          <a:bodyPr>
            <a:normAutofit lnSpcReduction="10000"/>
          </a:bodyPr>
          <a:lstStyle/>
          <a:p>
            <a:r>
              <a:rPr lang="en-IN" dirty="0" err="1" smtClean="0">
                <a:latin typeface="Calibri" pitchFamily="34" charset="0"/>
              </a:rPr>
              <a:t>Veysel</a:t>
            </a:r>
            <a:r>
              <a:rPr lang="en-IN" dirty="0" smtClean="0">
                <a:latin typeface="Calibri" pitchFamily="34" charset="0"/>
              </a:rPr>
              <a:t> </a:t>
            </a:r>
            <a:r>
              <a:rPr lang="en-IN" dirty="0" err="1" smtClean="0">
                <a:latin typeface="Calibri" pitchFamily="34" charset="0"/>
              </a:rPr>
              <a:t>Ayhan</a:t>
            </a:r>
            <a:r>
              <a:rPr lang="en-IN" dirty="0" smtClean="0">
                <a:latin typeface="Calibri" pitchFamily="34" charset="0"/>
              </a:rPr>
              <a:t> and </a:t>
            </a:r>
            <a:r>
              <a:rPr lang="en-IN" dirty="0" err="1" smtClean="0">
                <a:latin typeface="Calibri" pitchFamily="34" charset="0"/>
              </a:rPr>
              <a:t>Sedat</a:t>
            </a:r>
            <a:r>
              <a:rPr lang="en-IN" dirty="0" smtClean="0">
                <a:latin typeface="Calibri" pitchFamily="34" charset="0"/>
              </a:rPr>
              <a:t> </a:t>
            </a:r>
            <a:r>
              <a:rPr lang="en-IN" dirty="0" err="1" smtClean="0">
                <a:latin typeface="Calibri" pitchFamily="34" charset="0"/>
              </a:rPr>
              <a:t>Aktan</a:t>
            </a:r>
            <a:r>
              <a:rPr lang="en-IN" dirty="0" smtClean="0">
                <a:latin typeface="Calibri" pitchFamily="34" charset="0"/>
              </a:rPr>
              <a:t> (2004) suggested that DTP can be used as a feed ingradient in broiler ration with a level of 5%.</a:t>
            </a:r>
          </a:p>
          <a:p>
            <a:r>
              <a:rPr lang="en-IN" dirty="0" err="1" smtClean="0">
                <a:latin typeface="Calibri" pitchFamily="34" charset="0"/>
              </a:rPr>
              <a:t>Melkamu</a:t>
            </a:r>
            <a:r>
              <a:rPr lang="en-IN" dirty="0" smtClean="0">
                <a:latin typeface="Calibri" pitchFamily="34" charset="0"/>
              </a:rPr>
              <a:t> </a:t>
            </a:r>
            <a:r>
              <a:rPr lang="en-IN" dirty="0" err="1" smtClean="0">
                <a:latin typeface="Calibri" pitchFamily="34" charset="0"/>
              </a:rPr>
              <a:t>Bezabih</a:t>
            </a:r>
            <a:r>
              <a:rPr lang="en-IN" dirty="0" smtClean="0">
                <a:latin typeface="Calibri" pitchFamily="34" charset="0"/>
              </a:rPr>
              <a:t> </a:t>
            </a:r>
            <a:r>
              <a:rPr lang="en-IN" dirty="0" err="1" smtClean="0">
                <a:latin typeface="Calibri" pitchFamily="34" charset="0"/>
              </a:rPr>
              <a:t>Yitbarek</a:t>
            </a:r>
            <a:r>
              <a:rPr lang="en-IN" dirty="0" smtClean="0">
                <a:latin typeface="Calibri" pitchFamily="34" charset="0"/>
              </a:rPr>
              <a:t> (2012) reported that weight gain and feed efficiency are higher at 5% DTP inclusion in Rhode Island Red grower chicks.</a:t>
            </a:r>
          </a:p>
          <a:p>
            <a:r>
              <a:rPr lang="en-IN" dirty="0" smtClean="0">
                <a:latin typeface="Calibri" pitchFamily="34" charset="0"/>
              </a:rPr>
              <a:t>Safamehr.et al .,2011 included DTP at 0,4,8 &amp; 12 % levels with and without enzyme supplementation in layer rations and  observed decreased serum cholesterol but had no effect on yolk cholesterol with increase in the DTP level and the better performance was observed at 8% level of inclusion. Enzyme supplementation increased egg weight, but did not affected the egg production.</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a:bodyPr>
          <a:lstStyle/>
          <a:p>
            <a:r>
              <a:rPr lang="en-IN" dirty="0" err="1" smtClean="0"/>
              <a:t>Jafari</a:t>
            </a:r>
            <a:r>
              <a:rPr lang="en-IN" dirty="0" smtClean="0"/>
              <a:t> et al(2006) and </a:t>
            </a:r>
            <a:r>
              <a:rPr lang="en-IN" dirty="0" err="1" smtClean="0"/>
              <a:t>Mansoori</a:t>
            </a:r>
            <a:r>
              <a:rPr lang="en-IN" dirty="0" smtClean="0"/>
              <a:t> et al (2008) reported that feeding laying hens with diets containing DTP at inclusion rates </a:t>
            </a:r>
            <a:r>
              <a:rPr lang="en-IN" dirty="0" err="1" smtClean="0"/>
              <a:t>upto</a:t>
            </a:r>
            <a:r>
              <a:rPr lang="en-IN" dirty="0" smtClean="0"/>
              <a:t> 120g/kg did not effect egg production, food consumption and efficiency of the hen as well as egg weight and shell thickness.</a:t>
            </a:r>
          </a:p>
          <a:p>
            <a:endParaRPr lang="en-IN" dirty="0" smtClean="0"/>
          </a:p>
          <a:p>
            <a:r>
              <a:rPr lang="en-IN" dirty="0" smtClean="0"/>
              <a:t>Md.Hamed Salajegheh et al (2012) reported DTP inclusion caused a significant increase in mean HDL cholesterol and decrease in serum LDL cholesterol content.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762000"/>
          </a:xfrm>
        </p:spPr>
        <p:txBody>
          <a:bodyPr>
            <a:normAutofit fontScale="90000"/>
          </a:bodyPr>
          <a:lstStyle/>
          <a:p>
            <a:pPr algn="ctr"/>
            <a:r>
              <a:rPr lang="en-IN" sz="2800" dirty="0" smtClean="0"/>
              <a:t>Tomato Production in India </a:t>
            </a:r>
            <a:br>
              <a:rPr lang="en-IN" sz="2800" dirty="0" smtClean="0"/>
            </a:br>
            <a:r>
              <a:rPr lang="en-IN" sz="2800" dirty="0" smtClean="0"/>
              <a:t>(</a:t>
            </a:r>
            <a:r>
              <a:rPr lang="en-IN" sz="2200" dirty="0" smtClean="0"/>
              <a:t>Source: Indian horticultural data base-2013)</a:t>
            </a:r>
            <a:endParaRPr lang="en-US" sz="2200" dirty="0"/>
          </a:p>
        </p:txBody>
      </p:sp>
      <p:graphicFrame>
        <p:nvGraphicFramePr>
          <p:cNvPr id="4" name="Content Placeholder 3"/>
          <p:cNvGraphicFramePr>
            <a:graphicFrameLocks noGrp="1"/>
          </p:cNvGraphicFramePr>
          <p:nvPr>
            <p:ph idx="1"/>
          </p:nvPr>
        </p:nvGraphicFramePr>
        <p:xfrm>
          <a:off x="533400" y="963588"/>
          <a:ext cx="8511858" cy="5760720"/>
        </p:xfrm>
        <a:graphic>
          <a:graphicData uri="http://schemas.openxmlformats.org/drawingml/2006/table">
            <a:tbl>
              <a:tblPr firstRow="1" bandRow="1">
                <a:tableStyleId>{E929F9F4-4A8F-4326-A1B4-22849713DDAB}</a:tableStyleId>
              </a:tblPr>
              <a:tblGrid>
                <a:gridCol w="1219200"/>
                <a:gridCol w="1295400"/>
                <a:gridCol w="1447800"/>
                <a:gridCol w="1447800"/>
                <a:gridCol w="1447800"/>
                <a:gridCol w="1653858"/>
              </a:tblGrid>
              <a:tr h="941412">
                <a:tc>
                  <a:txBody>
                    <a:bodyPr/>
                    <a:lstStyle/>
                    <a:p>
                      <a:r>
                        <a:rPr lang="en-IN" sz="2000" dirty="0" smtClean="0">
                          <a:latin typeface="Calibri" pitchFamily="34" charset="0"/>
                        </a:rPr>
                        <a:t>Year</a:t>
                      </a:r>
                      <a:endParaRPr lang="en-US" sz="2000" dirty="0">
                        <a:latin typeface="Calibri" pitchFamily="34" charset="0"/>
                      </a:endParaRPr>
                    </a:p>
                  </a:txBody>
                  <a:tcPr marL="86360" marR="86360"/>
                </a:tc>
                <a:tc>
                  <a:txBody>
                    <a:bodyPr/>
                    <a:lstStyle/>
                    <a:p>
                      <a:r>
                        <a:rPr lang="en-IN" sz="2000" dirty="0" smtClean="0">
                          <a:latin typeface="Calibri" pitchFamily="34" charset="0"/>
                        </a:rPr>
                        <a:t>Area</a:t>
                      </a:r>
                    </a:p>
                    <a:p>
                      <a:r>
                        <a:rPr lang="en-IN" sz="2000" dirty="0" smtClean="0">
                          <a:latin typeface="Calibri" pitchFamily="34" charset="0"/>
                        </a:rPr>
                        <a:t>(‘000 HA)</a:t>
                      </a:r>
                      <a:endParaRPr lang="en-US" sz="2000" dirty="0">
                        <a:latin typeface="Calibri" pitchFamily="34" charset="0"/>
                      </a:endParaRPr>
                    </a:p>
                  </a:txBody>
                  <a:tcPr marL="86360" marR="86360"/>
                </a:tc>
                <a:tc>
                  <a:txBody>
                    <a:bodyPr/>
                    <a:lstStyle/>
                    <a:p>
                      <a:r>
                        <a:rPr lang="en-IN" sz="2000" dirty="0" smtClean="0">
                          <a:latin typeface="Calibri" pitchFamily="34" charset="0"/>
                        </a:rPr>
                        <a:t>% of total veg. area</a:t>
                      </a:r>
                      <a:endParaRPr lang="en-US" sz="2000" dirty="0">
                        <a:latin typeface="Calibri" pitchFamily="34" charset="0"/>
                      </a:endParaRPr>
                    </a:p>
                  </a:txBody>
                  <a:tcPr marL="86360" marR="86360"/>
                </a:tc>
                <a:tc>
                  <a:txBody>
                    <a:bodyPr/>
                    <a:lstStyle/>
                    <a:p>
                      <a:r>
                        <a:rPr lang="en-IN" sz="2000" dirty="0" smtClean="0">
                          <a:latin typeface="Calibri" pitchFamily="34" charset="0"/>
                        </a:rPr>
                        <a:t>Production</a:t>
                      </a:r>
                    </a:p>
                    <a:p>
                      <a:r>
                        <a:rPr lang="en-IN" sz="2000" dirty="0" smtClean="0">
                          <a:latin typeface="Calibri" pitchFamily="34" charset="0"/>
                        </a:rPr>
                        <a:t>(‘000 MT)</a:t>
                      </a:r>
                      <a:endParaRPr lang="en-US" sz="2000" dirty="0">
                        <a:latin typeface="Calibri" pitchFamily="34" charset="0"/>
                      </a:endParaRPr>
                    </a:p>
                  </a:txBody>
                  <a:tcPr marL="86360" marR="86360"/>
                </a:tc>
                <a:tc>
                  <a:txBody>
                    <a:bodyPr/>
                    <a:lstStyle/>
                    <a:p>
                      <a:r>
                        <a:rPr lang="en-IN" sz="2000" dirty="0" smtClean="0">
                          <a:latin typeface="Calibri" pitchFamily="34" charset="0"/>
                        </a:rPr>
                        <a:t>% of total veg. production</a:t>
                      </a:r>
                      <a:endParaRPr lang="en-US" sz="2000" dirty="0">
                        <a:latin typeface="Calibri" pitchFamily="34" charset="0"/>
                      </a:endParaRPr>
                    </a:p>
                  </a:txBody>
                  <a:tcPr marL="86360" marR="86360"/>
                </a:tc>
                <a:tc>
                  <a:txBody>
                    <a:bodyPr/>
                    <a:lstStyle/>
                    <a:p>
                      <a:r>
                        <a:rPr lang="en-IN" sz="2000" dirty="0" smtClean="0">
                          <a:latin typeface="Calibri" pitchFamily="34" charset="0"/>
                        </a:rPr>
                        <a:t>Productivity</a:t>
                      </a:r>
                    </a:p>
                    <a:p>
                      <a:r>
                        <a:rPr lang="en-IN" sz="2000" dirty="0" smtClean="0">
                          <a:latin typeface="Calibri" pitchFamily="34" charset="0"/>
                        </a:rPr>
                        <a:t>(MT/HA)</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2001-02</a:t>
                      </a:r>
                      <a:endParaRPr lang="en-US" sz="2000" b="1" dirty="0">
                        <a:latin typeface="Calibri" pitchFamily="34" charset="0"/>
                      </a:endParaRPr>
                    </a:p>
                  </a:txBody>
                  <a:tcPr marL="86360" marR="86360"/>
                </a:tc>
                <a:tc>
                  <a:txBody>
                    <a:bodyPr/>
                    <a:lstStyle/>
                    <a:p>
                      <a:r>
                        <a:rPr lang="en-US" sz="2000" b="1" dirty="0" smtClean="0">
                          <a:latin typeface="Calibri" pitchFamily="34" charset="0"/>
                        </a:rPr>
                        <a:t> 458.1</a:t>
                      </a:r>
                      <a:endParaRPr lang="en-US" sz="2000" b="1" dirty="0">
                        <a:latin typeface="Calibri" pitchFamily="34" charset="0"/>
                      </a:endParaRPr>
                    </a:p>
                  </a:txBody>
                  <a:tcPr marL="86360" marR="86360"/>
                </a:tc>
                <a:tc>
                  <a:txBody>
                    <a:bodyPr/>
                    <a:lstStyle/>
                    <a:p>
                      <a:r>
                        <a:rPr lang="en-US" sz="2000" b="1" dirty="0" smtClean="0">
                          <a:latin typeface="Calibri" pitchFamily="34" charset="0"/>
                        </a:rPr>
                        <a:t>7.4</a:t>
                      </a:r>
                      <a:endParaRPr lang="en-US" sz="2000" b="1" dirty="0">
                        <a:latin typeface="Calibri" pitchFamily="34" charset="0"/>
                      </a:endParaRPr>
                    </a:p>
                  </a:txBody>
                  <a:tcPr marL="86360" marR="86360"/>
                </a:tc>
                <a:tc>
                  <a:txBody>
                    <a:bodyPr/>
                    <a:lstStyle/>
                    <a:p>
                      <a:r>
                        <a:rPr lang="en-US" sz="2000" b="1" dirty="0" smtClean="0">
                          <a:latin typeface="Calibri" pitchFamily="34" charset="0"/>
                        </a:rPr>
                        <a:t>7462.3</a:t>
                      </a:r>
                      <a:endParaRPr lang="en-US" sz="2000" b="1" dirty="0">
                        <a:latin typeface="Calibri" pitchFamily="34" charset="0"/>
                      </a:endParaRPr>
                    </a:p>
                  </a:txBody>
                  <a:tcPr marL="86360" marR="86360"/>
                </a:tc>
                <a:tc>
                  <a:txBody>
                    <a:bodyPr/>
                    <a:lstStyle/>
                    <a:p>
                      <a:r>
                        <a:rPr lang="en-US" sz="2000" b="1" dirty="0" smtClean="0">
                          <a:latin typeface="Calibri" pitchFamily="34" charset="0"/>
                        </a:rPr>
                        <a:t>8.0</a:t>
                      </a:r>
                      <a:endParaRPr lang="en-US" sz="2000" b="1" dirty="0">
                        <a:latin typeface="Calibri" pitchFamily="34" charset="0"/>
                      </a:endParaRPr>
                    </a:p>
                  </a:txBody>
                  <a:tcPr marL="86360" marR="86360"/>
                </a:tc>
                <a:tc>
                  <a:txBody>
                    <a:bodyPr/>
                    <a:lstStyle/>
                    <a:p>
                      <a:r>
                        <a:rPr lang="en-US" sz="2000" dirty="0" smtClean="0">
                          <a:latin typeface="Calibri" pitchFamily="34" charset="0"/>
                        </a:rPr>
                        <a:t>16.3</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2002-03</a:t>
                      </a:r>
                      <a:endParaRPr lang="en-US" sz="2000" b="1" dirty="0">
                        <a:latin typeface="Calibri" pitchFamily="34" charset="0"/>
                      </a:endParaRPr>
                    </a:p>
                  </a:txBody>
                  <a:tcPr marL="86360" marR="86360"/>
                </a:tc>
                <a:tc>
                  <a:txBody>
                    <a:bodyPr/>
                    <a:lstStyle/>
                    <a:p>
                      <a:r>
                        <a:rPr lang="en-US" sz="2000" b="1" dirty="0" smtClean="0">
                          <a:latin typeface="Calibri" pitchFamily="34" charset="0"/>
                        </a:rPr>
                        <a:t> 478.8</a:t>
                      </a:r>
                      <a:endParaRPr lang="en-US" sz="2000" b="1" dirty="0">
                        <a:latin typeface="Calibri" pitchFamily="34" charset="0"/>
                      </a:endParaRPr>
                    </a:p>
                  </a:txBody>
                  <a:tcPr marL="86360" marR="86360"/>
                </a:tc>
                <a:tc>
                  <a:txBody>
                    <a:bodyPr/>
                    <a:lstStyle/>
                    <a:p>
                      <a:r>
                        <a:rPr lang="en-US" sz="2000" b="1" dirty="0" smtClean="0">
                          <a:latin typeface="Calibri" pitchFamily="34" charset="0"/>
                        </a:rPr>
                        <a:t>7.9</a:t>
                      </a:r>
                      <a:endParaRPr lang="en-US" sz="2000" b="1" dirty="0">
                        <a:latin typeface="Calibri" pitchFamily="34" charset="0"/>
                      </a:endParaRPr>
                    </a:p>
                  </a:txBody>
                  <a:tcPr marL="86360" marR="86360"/>
                </a:tc>
                <a:tc>
                  <a:txBody>
                    <a:bodyPr/>
                    <a:lstStyle/>
                    <a:p>
                      <a:r>
                        <a:rPr lang="en-US" sz="2000" b="1" dirty="0" smtClean="0">
                          <a:latin typeface="Calibri" pitchFamily="34" charset="0"/>
                        </a:rPr>
                        <a:t>7616.7</a:t>
                      </a:r>
                      <a:endParaRPr lang="en-US" sz="2000" b="1" dirty="0">
                        <a:latin typeface="Calibri" pitchFamily="34" charset="0"/>
                      </a:endParaRPr>
                    </a:p>
                  </a:txBody>
                  <a:tcPr marL="86360" marR="86360"/>
                </a:tc>
                <a:tc>
                  <a:txBody>
                    <a:bodyPr/>
                    <a:lstStyle/>
                    <a:p>
                      <a:r>
                        <a:rPr lang="en-US" sz="2000" b="1" dirty="0" smtClean="0">
                          <a:latin typeface="Calibri" pitchFamily="34" charset="0"/>
                        </a:rPr>
                        <a:t>9.0</a:t>
                      </a:r>
                      <a:endParaRPr lang="en-US" sz="2000" b="1" dirty="0">
                        <a:latin typeface="Calibri" pitchFamily="34" charset="0"/>
                      </a:endParaRPr>
                    </a:p>
                  </a:txBody>
                  <a:tcPr marL="86360" marR="86360"/>
                </a:tc>
                <a:tc>
                  <a:txBody>
                    <a:bodyPr/>
                    <a:lstStyle/>
                    <a:p>
                      <a:r>
                        <a:rPr lang="en-US" sz="2000" dirty="0" smtClean="0">
                          <a:latin typeface="Calibri" pitchFamily="34" charset="0"/>
                        </a:rPr>
                        <a:t>15.9 </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2003-04</a:t>
                      </a:r>
                      <a:endParaRPr lang="en-US" sz="2000" b="1" dirty="0">
                        <a:latin typeface="Calibri" pitchFamily="34" charset="0"/>
                      </a:endParaRPr>
                    </a:p>
                  </a:txBody>
                  <a:tcPr marL="86360" marR="86360"/>
                </a:tc>
                <a:tc>
                  <a:txBody>
                    <a:bodyPr/>
                    <a:lstStyle/>
                    <a:p>
                      <a:r>
                        <a:rPr lang="en-US" sz="2000" b="1" dirty="0" smtClean="0">
                          <a:latin typeface="Calibri" pitchFamily="34" charset="0"/>
                        </a:rPr>
                        <a:t> 502.8</a:t>
                      </a:r>
                      <a:endParaRPr lang="en-US" sz="2000" b="1" dirty="0">
                        <a:latin typeface="Calibri" pitchFamily="34" charset="0"/>
                      </a:endParaRPr>
                    </a:p>
                  </a:txBody>
                  <a:tcPr marL="86360" marR="86360"/>
                </a:tc>
                <a:tc>
                  <a:txBody>
                    <a:bodyPr/>
                    <a:lstStyle/>
                    <a:p>
                      <a:r>
                        <a:rPr lang="en-US" sz="2000" b="1" dirty="0" smtClean="0">
                          <a:latin typeface="Calibri" pitchFamily="34" charset="0"/>
                        </a:rPr>
                        <a:t> 8.0</a:t>
                      </a:r>
                      <a:endParaRPr lang="en-US" sz="2000" b="1" dirty="0">
                        <a:latin typeface="Calibri" pitchFamily="34" charset="0"/>
                      </a:endParaRPr>
                    </a:p>
                  </a:txBody>
                  <a:tcPr marL="86360" marR="86360"/>
                </a:tc>
                <a:tc>
                  <a:txBody>
                    <a:bodyPr/>
                    <a:lstStyle/>
                    <a:p>
                      <a:r>
                        <a:rPr lang="en-US" sz="2000" b="1" dirty="0" smtClean="0">
                          <a:latin typeface="Calibri" pitchFamily="34" charset="0"/>
                        </a:rPr>
                        <a:t>8125.6</a:t>
                      </a:r>
                      <a:endParaRPr lang="en-US" sz="2000" b="1" dirty="0">
                        <a:latin typeface="Calibri" pitchFamily="34" charset="0"/>
                      </a:endParaRPr>
                    </a:p>
                  </a:txBody>
                  <a:tcPr marL="86360" marR="86360"/>
                </a:tc>
                <a:tc>
                  <a:txBody>
                    <a:bodyPr/>
                    <a:lstStyle/>
                    <a:p>
                      <a:r>
                        <a:rPr lang="en-US" sz="2000" b="1" dirty="0" smtClean="0">
                          <a:latin typeface="Calibri" pitchFamily="34" charset="0"/>
                        </a:rPr>
                        <a:t>8.7</a:t>
                      </a:r>
                      <a:endParaRPr lang="en-US" sz="2000" b="1" dirty="0">
                        <a:latin typeface="Calibri" pitchFamily="34" charset="0"/>
                      </a:endParaRPr>
                    </a:p>
                  </a:txBody>
                  <a:tcPr marL="86360" marR="86360"/>
                </a:tc>
                <a:tc>
                  <a:txBody>
                    <a:bodyPr/>
                    <a:lstStyle/>
                    <a:p>
                      <a:r>
                        <a:rPr lang="en-US" sz="2000" dirty="0" smtClean="0">
                          <a:latin typeface="Calibri" pitchFamily="34" charset="0"/>
                        </a:rPr>
                        <a:t>16.2</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2004-05</a:t>
                      </a:r>
                      <a:endParaRPr lang="en-US" sz="2000" b="1" dirty="0">
                        <a:latin typeface="Calibri" pitchFamily="34" charset="0"/>
                      </a:endParaRPr>
                    </a:p>
                  </a:txBody>
                  <a:tcPr marL="86360" marR="86360"/>
                </a:tc>
                <a:tc>
                  <a:txBody>
                    <a:bodyPr/>
                    <a:lstStyle/>
                    <a:p>
                      <a:r>
                        <a:rPr lang="en-US" sz="2000" b="1" dirty="0" smtClean="0">
                          <a:latin typeface="Calibri" pitchFamily="34" charset="0"/>
                        </a:rPr>
                        <a:t> 505.4</a:t>
                      </a:r>
                      <a:endParaRPr lang="en-US" sz="2000" b="1" dirty="0">
                        <a:latin typeface="Calibri" pitchFamily="34" charset="0"/>
                      </a:endParaRPr>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itchFamily="34" charset="0"/>
                        </a:rPr>
                        <a:t>7.5</a:t>
                      </a:r>
                    </a:p>
                  </a:txBody>
                  <a:tcPr marL="86360" marR="86360"/>
                </a:tc>
                <a:tc>
                  <a:txBody>
                    <a:bodyPr/>
                    <a:lstStyle/>
                    <a:p>
                      <a:r>
                        <a:rPr lang="en-US" sz="2000" b="1" dirty="0" smtClean="0">
                          <a:latin typeface="Calibri" pitchFamily="34" charset="0"/>
                        </a:rPr>
                        <a:t>8825.4</a:t>
                      </a:r>
                      <a:endParaRPr lang="en-US" sz="2000" b="1" dirty="0">
                        <a:latin typeface="Calibri" pitchFamily="34" charset="0"/>
                      </a:endParaRPr>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itchFamily="34" charset="0"/>
                        </a:rPr>
                        <a:t>8.7</a:t>
                      </a:r>
                    </a:p>
                  </a:txBody>
                  <a:tcPr marL="86360" marR="86360"/>
                </a:tc>
                <a:tc>
                  <a:txBody>
                    <a:bodyPr/>
                    <a:lstStyle/>
                    <a:p>
                      <a:r>
                        <a:rPr lang="en-US" sz="2000" dirty="0" smtClean="0">
                          <a:latin typeface="Calibri" pitchFamily="34" charset="0"/>
                        </a:rPr>
                        <a:t>17.5</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2005-06</a:t>
                      </a:r>
                      <a:endParaRPr lang="en-US" sz="2000" b="1" dirty="0">
                        <a:latin typeface="Calibri" pitchFamily="34" charset="0"/>
                      </a:endParaRPr>
                    </a:p>
                  </a:txBody>
                  <a:tcPr marL="86360" marR="86360"/>
                </a:tc>
                <a:tc>
                  <a:txBody>
                    <a:bodyPr/>
                    <a:lstStyle/>
                    <a:p>
                      <a:r>
                        <a:rPr lang="en-US" sz="2000" b="1" dirty="0" smtClean="0">
                          <a:latin typeface="Calibri" pitchFamily="34" charset="0"/>
                        </a:rPr>
                        <a:t> 546.1</a:t>
                      </a:r>
                      <a:endParaRPr lang="en-US" sz="2000" b="1" dirty="0">
                        <a:latin typeface="Calibri" pitchFamily="34" charset="0"/>
                      </a:endParaRPr>
                    </a:p>
                  </a:txBody>
                  <a:tcPr marL="86360" marR="86360"/>
                </a:tc>
                <a:tc>
                  <a:txBody>
                    <a:bodyPr/>
                    <a:lstStyle/>
                    <a:p>
                      <a:r>
                        <a:rPr lang="en-US" sz="2000" b="1" dirty="0" smtClean="0">
                          <a:latin typeface="Calibri" pitchFamily="34" charset="0"/>
                        </a:rPr>
                        <a:t>7.6</a:t>
                      </a:r>
                      <a:endParaRPr lang="en-US" sz="2000" b="1" dirty="0">
                        <a:latin typeface="Calibri" pitchFamily="34" charset="0"/>
                      </a:endParaRPr>
                    </a:p>
                  </a:txBody>
                  <a:tcPr marL="86360" marR="86360"/>
                </a:tc>
                <a:tc>
                  <a:txBody>
                    <a:bodyPr/>
                    <a:lstStyle/>
                    <a:p>
                      <a:r>
                        <a:rPr lang="en-US" sz="2000" b="1" dirty="0" smtClean="0">
                          <a:latin typeface="Calibri" pitchFamily="34" charset="0"/>
                        </a:rPr>
                        <a:t>9820.4</a:t>
                      </a:r>
                      <a:endParaRPr lang="en-US" sz="2000" b="1" dirty="0">
                        <a:latin typeface="Calibri" pitchFamily="34" charset="0"/>
                      </a:endParaRPr>
                    </a:p>
                  </a:txBody>
                  <a:tcPr marL="86360" marR="86360"/>
                </a:tc>
                <a:tc>
                  <a:txBody>
                    <a:bodyPr/>
                    <a:lstStyle/>
                    <a:p>
                      <a:r>
                        <a:rPr lang="en-US" sz="2000" b="1" dirty="0" smtClean="0">
                          <a:latin typeface="Calibri" pitchFamily="34" charset="0"/>
                        </a:rPr>
                        <a:t>8.9</a:t>
                      </a:r>
                      <a:endParaRPr lang="en-US" sz="2000" b="1" dirty="0">
                        <a:latin typeface="Calibri" pitchFamily="34" charset="0"/>
                      </a:endParaRPr>
                    </a:p>
                  </a:txBody>
                  <a:tcPr marL="86360" marR="86360"/>
                </a:tc>
                <a:tc>
                  <a:txBody>
                    <a:bodyPr/>
                    <a:lstStyle/>
                    <a:p>
                      <a:r>
                        <a:rPr lang="en-US" sz="2000" dirty="0" smtClean="0">
                          <a:latin typeface="Calibri" pitchFamily="34" charset="0"/>
                        </a:rPr>
                        <a:t>18.0</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2006-07</a:t>
                      </a:r>
                      <a:endParaRPr lang="en-US" sz="2000" b="1" dirty="0">
                        <a:latin typeface="Calibri" pitchFamily="34" charset="0"/>
                      </a:endParaRPr>
                    </a:p>
                  </a:txBody>
                  <a:tcPr marL="86360" marR="86360"/>
                </a:tc>
                <a:tc>
                  <a:txBody>
                    <a:bodyPr/>
                    <a:lstStyle/>
                    <a:p>
                      <a:r>
                        <a:rPr lang="en-US" sz="2000" b="1" dirty="0" smtClean="0">
                          <a:latin typeface="Calibri" pitchFamily="34" charset="0"/>
                        </a:rPr>
                        <a:t> 596.0</a:t>
                      </a:r>
                      <a:endParaRPr lang="en-US" sz="2000" b="1" dirty="0">
                        <a:latin typeface="Calibri" pitchFamily="34" charset="0"/>
                      </a:endParaRPr>
                    </a:p>
                  </a:txBody>
                  <a:tcPr marL="86360" marR="86360"/>
                </a:tc>
                <a:tc>
                  <a:txBody>
                    <a:bodyPr/>
                    <a:lstStyle/>
                    <a:p>
                      <a:r>
                        <a:rPr lang="en-US" sz="2000" b="1" dirty="0" smtClean="0">
                          <a:latin typeface="Calibri" pitchFamily="34" charset="0"/>
                        </a:rPr>
                        <a:t>7.9</a:t>
                      </a:r>
                      <a:endParaRPr lang="en-US" sz="2000" b="1" dirty="0">
                        <a:latin typeface="Calibri" pitchFamily="34" charset="0"/>
                      </a:endParaRPr>
                    </a:p>
                  </a:txBody>
                  <a:tcPr marL="86360" marR="86360"/>
                </a:tc>
                <a:tc>
                  <a:txBody>
                    <a:bodyPr/>
                    <a:lstStyle/>
                    <a:p>
                      <a:r>
                        <a:rPr lang="en-US" sz="2000" b="1" dirty="0" smtClean="0">
                          <a:latin typeface="Calibri" pitchFamily="34" charset="0"/>
                        </a:rPr>
                        <a:t>10055.0</a:t>
                      </a:r>
                      <a:endParaRPr lang="en-US" sz="2000" b="1" dirty="0">
                        <a:latin typeface="Calibri" pitchFamily="34" charset="0"/>
                      </a:endParaRPr>
                    </a:p>
                  </a:txBody>
                  <a:tcPr marL="86360" marR="86360"/>
                </a:tc>
                <a:tc>
                  <a:txBody>
                    <a:bodyPr/>
                    <a:lstStyle/>
                    <a:p>
                      <a:r>
                        <a:rPr lang="en-US" sz="2000" b="1" dirty="0" smtClean="0">
                          <a:latin typeface="Calibri" pitchFamily="34" charset="0"/>
                        </a:rPr>
                        <a:t>8.7</a:t>
                      </a:r>
                      <a:endParaRPr lang="en-US" sz="2000" b="1" dirty="0">
                        <a:latin typeface="Calibri" pitchFamily="34" charset="0"/>
                      </a:endParaRPr>
                    </a:p>
                  </a:txBody>
                  <a:tcPr marL="86360" marR="86360"/>
                </a:tc>
                <a:tc>
                  <a:txBody>
                    <a:bodyPr/>
                    <a:lstStyle/>
                    <a:p>
                      <a:r>
                        <a:rPr lang="en-US" sz="2000" dirty="0" smtClean="0">
                          <a:latin typeface="Calibri" pitchFamily="34" charset="0"/>
                        </a:rPr>
                        <a:t>16.9</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2007-08</a:t>
                      </a:r>
                      <a:endParaRPr lang="en-US" sz="2000" b="1" dirty="0">
                        <a:latin typeface="Calibri" pitchFamily="34" charset="0"/>
                      </a:endParaRPr>
                    </a:p>
                  </a:txBody>
                  <a:tcPr marL="86360" marR="86360"/>
                </a:tc>
                <a:tc>
                  <a:txBody>
                    <a:bodyPr/>
                    <a:lstStyle/>
                    <a:p>
                      <a:r>
                        <a:rPr lang="en-US" sz="2000" b="1" dirty="0" smtClean="0">
                          <a:latin typeface="Calibri" pitchFamily="34" charset="0"/>
                        </a:rPr>
                        <a:t> 566.0</a:t>
                      </a:r>
                      <a:endParaRPr lang="en-US" sz="2000" b="1" dirty="0">
                        <a:latin typeface="Calibri" pitchFamily="34" charset="0"/>
                      </a:endParaRPr>
                    </a:p>
                  </a:txBody>
                  <a:tcPr marL="86360" marR="86360"/>
                </a:tc>
                <a:tc>
                  <a:txBody>
                    <a:bodyPr/>
                    <a:lstStyle/>
                    <a:p>
                      <a:r>
                        <a:rPr lang="en-US" sz="2000" b="1" dirty="0" smtClean="0">
                          <a:latin typeface="Calibri" pitchFamily="34" charset="0"/>
                        </a:rPr>
                        <a:t>7.2</a:t>
                      </a:r>
                      <a:endParaRPr lang="en-US" sz="2000" b="1" dirty="0">
                        <a:latin typeface="Calibri" pitchFamily="34" charset="0"/>
                      </a:endParaRPr>
                    </a:p>
                  </a:txBody>
                  <a:tcPr marL="86360" marR="86360"/>
                </a:tc>
                <a:tc>
                  <a:txBody>
                    <a:bodyPr/>
                    <a:lstStyle/>
                    <a:p>
                      <a:r>
                        <a:rPr lang="en-US" sz="2000" b="1" dirty="0" smtClean="0">
                          <a:latin typeface="Calibri" pitchFamily="34" charset="0"/>
                        </a:rPr>
                        <a:t>10303.0</a:t>
                      </a:r>
                      <a:endParaRPr lang="en-US" sz="2000" b="1" dirty="0">
                        <a:latin typeface="Calibri" pitchFamily="34" charset="0"/>
                      </a:endParaRPr>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itchFamily="34" charset="0"/>
                        </a:rPr>
                        <a:t>8.0</a:t>
                      </a:r>
                    </a:p>
                  </a:txBody>
                  <a:tcPr marL="86360" marR="86360"/>
                </a:tc>
                <a:tc>
                  <a:txBody>
                    <a:bodyPr/>
                    <a:lstStyle/>
                    <a:p>
                      <a:r>
                        <a:rPr lang="en-US" sz="2000" dirty="0" smtClean="0">
                          <a:latin typeface="Calibri" pitchFamily="34" charset="0"/>
                        </a:rPr>
                        <a:t>18.2</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2008-09</a:t>
                      </a:r>
                      <a:endParaRPr lang="en-US" sz="2000" b="1" dirty="0">
                        <a:latin typeface="Calibri" pitchFamily="34" charset="0"/>
                      </a:endParaRPr>
                    </a:p>
                  </a:txBody>
                  <a:tcPr marL="86360" marR="86360"/>
                </a:tc>
                <a:tc>
                  <a:txBody>
                    <a:bodyPr/>
                    <a:lstStyle/>
                    <a:p>
                      <a:r>
                        <a:rPr lang="en-US" sz="2000" b="1" dirty="0" smtClean="0">
                          <a:latin typeface="Calibri" pitchFamily="34" charset="0"/>
                        </a:rPr>
                        <a:t> 599.0</a:t>
                      </a:r>
                      <a:endParaRPr lang="en-US" sz="2000" b="1" dirty="0">
                        <a:latin typeface="Calibri" pitchFamily="34" charset="0"/>
                      </a:endParaRPr>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smtClean="0">
                          <a:latin typeface="Calibri" pitchFamily="34" charset="0"/>
                        </a:rPr>
                        <a:t>7.5</a:t>
                      </a:r>
                      <a:endParaRPr lang="en-US" sz="2000" b="1" dirty="0" smtClean="0">
                        <a:latin typeface="Calibri" pitchFamily="34" charset="0"/>
                      </a:endParaRPr>
                    </a:p>
                  </a:txBody>
                  <a:tcPr marL="86360" marR="86360"/>
                </a:tc>
                <a:tc>
                  <a:txBody>
                    <a:bodyPr/>
                    <a:lstStyle/>
                    <a:p>
                      <a:r>
                        <a:rPr lang="en-US" sz="2000" b="1" dirty="0" smtClean="0">
                          <a:latin typeface="Calibri" pitchFamily="34" charset="0"/>
                        </a:rPr>
                        <a:t>11149.0</a:t>
                      </a:r>
                      <a:endParaRPr lang="en-US" sz="2000" b="1" dirty="0">
                        <a:latin typeface="Calibri" pitchFamily="34" charset="0"/>
                      </a:endParaRPr>
                    </a:p>
                  </a:txBody>
                  <a:tcPr marL="86360" marR="86360"/>
                </a:tc>
                <a:tc>
                  <a:txBody>
                    <a:bodyPr/>
                    <a:lstStyle/>
                    <a:p>
                      <a:r>
                        <a:rPr lang="en-US" sz="2000" b="1" dirty="0" smtClean="0">
                          <a:latin typeface="Calibri" pitchFamily="34" charset="0"/>
                        </a:rPr>
                        <a:t>8.6</a:t>
                      </a:r>
                      <a:endParaRPr lang="en-US" sz="2000" b="1" dirty="0">
                        <a:latin typeface="Calibri" pitchFamily="34" charset="0"/>
                      </a:endParaRPr>
                    </a:p>
                  </a:txBody>
                  <a:tcPr marL="86360" marR="86360"/>
                </a:tc>
                <a:tc>
                  <a:txBody>
                    <a:bodyPr/>
                    <a:lstStyle/>
                    <a:p>
                      <a:r>
                        <a:rPr lang="en-US" sz="2000" dirty="0" smtClean="0">
                          <a:latin typeface="Calibri" pitchFamily="34" charset="0"/>
                        </a:rPr>
                        <a:t>18.6 </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2009-10</a:t>
                      </a:r>
                      <a:endParaRPr lang="en-US" sz="2000" b="1" dirty="0">
                        <a:latin typeface="Calibri" pitchFamily="34" charset="0"/>
                      </a:endParaRPr>
                    </a:p>
                  </a:txBody>
                  <a:tcPr marL="86360" marR="86360"/>
                </a:tc>
                <a:tc>
                  <a:txBody>
                    <a:bodyPr/>
                    <a:lstStyle/>
                    <a:p>
                      <a:r>
                        <a:rPr lang="en-US" sz="2000" b="1" dirty="0" smtClean="0">
                          <a:latin typeface="Calibri" pitchFamily="34" charset="0"/>
                        </a:rPr>
                        <a:t> 634.4</a:t>
                      </a:r>
                      <a:endParaRPr lang="en-US" sz="2000" b="1" dirty="0">
                        <a:latin typeface="Calibri" pitchFamily="34" charset="0"/>
                      </a:endParaRPr>
                    </a:p>
                  </a:txBody>
                  <a:tcPr marL="86360" marR="86360"/>
                </a:tc>
                <a:tc>
                  <a:txBody>
                    <a:bodyPr/>
                    <a:lstStyle/>
                    <a:p>
                      <a:r>
                        <a:rPr lang="en-US" sz="2000" b="1" dirty="0" smtClean="0">
                          <a:latin typeface="Calibri" pitchFamily="34" charset="0"/>
                        </a:rPr>
                        <a:t>7.9</a:t>
                      </a:r>
                      <a:endParaRPr lang="en-US" sz="2000" b="1" dirty="0">
                        <a:latin typeface="Calibri" pitchFamily="34" charset="0"/>
                      </a:endParaRPr>
                    </a:p>
                  </a:txBody>
                  <a:tcPr marL="86360" marR="86360"/>
                </a:tc>
                <a:tc>
                  <a:txBody>
                    <a:bodyPr/>
                    <a:lstStyle/>
                    <a:p>
                      <a:r>
                        <a:rPr lang="en-US" sz="2000" b="1" dirty="0" smtClean="0">
                          <a:latin typeface="Calibri" pitchFamily="34" charset="0"/>
                        </a:rPr>
                        <a:t>12433.2</a:t>
                      </a:r>
                      <a:endParaRPr lang="en-US" sz="2000" b="1" dirty="0">
                        <a:latin typeface="Calibri" pitchFamily="34" charset="0"/>
                      </a:endParaRPr>
                    </a:p>
                  </a:txBody>
                  <a:tcPr marL="86360" marR="86360"/>
                </a:tc>
                <a:tc>
                  <a:txBody>
                    <a:bodyPr/>
                    <a:lstStyle/>
                    <a:p>
                      <a:r>
                        <a:rPr lang="en-US" sz="2000" b="1" dirty="0" smtClean="0">
                          <a:latin typeface="Calibri" pitchFamily="34" charset="0"/>
                        </a:rPr>
                        <a:t>9.3</a:t>
                      </a:r>
                      <a:endParaRPr lang="en-US" sz="2000" b="1" dirty="0">
                        <a:latin typeface="Calibri" pitchFamily="34" charset="0"/>
                      </a:endParaRPr>
                    </a:p>
                  </a:txBody>
                  <a:tcPr marL="86360" marR="86360"/>
                </a:tc>
                <a:tc>
                  <a:txBody>
                    <a:bodyPr/>
                    <a:lstStyle/>
                    <a:p>
                      <a:r>
                        <a:rPr lang="en-US" sz="2000" dirty="0" smtClean="0">
                          <a:latin typeface="Calibri" pitchFamily="34" charset="0"/>
                        </a:rPr>
                        <a:t>19.6</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2010-11</a:t>
                      </a:r>
                      <a:endParaRPr lang="en-US" sz="2000" b="1" dirty="0">
                        <a:latin typeface="Calibri" pitchFamily="34" charset="0"/>
                      </a:endParaRPr>
                    </a:p>
                  </a:txBody>
                  <a:tcPr marL="86360" marR="86360"/>
                </a:tc>
                <a:tc>
                  <a:txBody>
                    <a:bodyPr/>
                    <a:lstStyle/>
                    <a:p>
                      <a:r>
                        <a:rPr lang="en-US" sz="2000" b="1" dirty="0" smtClean="0">
                          <a:latin typeface="Calibri" pitchFamily="34" charset="0"/>
                        </a:rPr>
                        <a:t> 865.0</a:t>
                      </a:r>
                      <a:endParaRPr lang="en-US" sz="2000" b="1" dirty="0">
                        <a:latin typeface="Calibri" pitchFamily="34" charset="0"/>
                      </a:endParaRPr>
                    </a:p>
                  </a:txBody>
                  <a:tcPr marL="86360" marR="86360"/>
                </a:tc>
                <a:tc>
                  <a:txBody>
                    <a:bodyPr/>
                    <a:lstStyle/>
                    <a:p>
                      <a:r>
                        <a:rPr lang="en-US" sz="2000" b="1" dirty="0" smtClean="0">
                          <a:latin typeface="Calibri" pitchFamily="34" charset="0"/>
                        </a:rPr>
                        <a:t>10.2</a:t>
                      </a:r>
                      <a:endParaRPr lang="en-US" sz="2000" b="1" dirty="0">
                        <a:latin typeface="Calibri" pitchFamily="34" charset="0"/>
                      </a:endParaRPr>
                    </a:p>
                  </a:txBody>
                  <a:tcPr marL="86360" marR="86360"/>
                </a:tc>
                <a:tc>
                  <a:txBody>
                    <a:bodyPr/>
                    <a:lstStyle/>
                    <a:p>
                      <a:r>
                        <a:rPr lang="en-US" sz="2000" b="1" dirty="0" smtClean="0">
                          <a:latin typeface="Calibri" pitchFamily="34" charset="0"/>
                        </a:rPr>
                        <a:t>16826.0</a:t>
                      </a:r>
                      <a:endParaRPr lang="en-US" sz="2000" b="1" dirty="0">
                        <a:latin typeface="Calibri" pitchFamily="34" charset="0"/>
                      </a:endParaRPr>
                    </a:p>
                  </a:txBody>
                  <a:tcPr marL="86360" marR="86360"/>
                </a:tc>
                <a:tc>
                  <a:txBody>
                    <a:bodyPr/>
                    <a:lstStyle/>
                    <a:p>
                      <a:r>
                        <a:rPr lang="en-US" sz="2000" b="1" dirty="0" smtClean="0">
                          <a:latin typeface="Calibri" pitchFamily="34" charset="0"/>
                        </a:rPr>
                        <a:t>11.5</a:t>
                      </a:r>
                      <a:endParaRPr lang="en-US" sz="2000" b="1" dirty="0">
                        <a:latin typeface="Calibri" pitchFamily="34" charset="0"/>
                      </a:endParaRPr>
                    </a:p>
                  </a:txBody>
                  <a:tcPr marL="86360" marR="86360"/>
                </a:tc>
                <a:tc>
                  <a:txBody>
                    <a:bodyPr/>
                    <a:lstStyle/>
                    <a:p>
                      <a:r>
                        <a:rPr lang="en-US" sz="2000" dirty="0" smtClean="0">
                          <a:latin typeface="Calibri" pitchFamily="34" charset="0"/>
                        </a:rPr>
                        <a:t>19.5</a:t>
                      </a:r>
                      <a:endParaRPr lang="en-US" sz="2000" dirty="0">
                        <a:latin typeface="Calibri" pitchFamily="34" charset="0"/>
                      </a:endParaRPr>
                    </a:p>
                  </a:txBody>
                  <a:tcPr marL="86360" marR="86360"/>
                </a:tc>
              </a:tr>
              <a:tr h="389141">
                <a:tc>
                  <a:txBody>
                    <a:bodyPr/>
                    <a:lstStyle/>
                    <a:p>
                      <a:r>
                        <a:rPr lang="en-IN" sz="2000" b="1" dirty="0" smtClean="0">
                          <a:latin typeface="Calibri" pitchFamily="34" charset="0"/>
                        </a:rPr>
                        <a:t>2011-12</a:t>
                      </a:r>
                      <a:endParaRPr lang="en-US" sz="2000" b="1" dirty="0">
                        <a:latin typeface="Calibri" pitchFamily="34" charset="0"/>
                      </a:endParaRPr>
                    </a:p>
                  </a:txBody>
                  <a:tcPr marL="86360" marR="86360"/>
                </a:tc>
                <a:tc>
                  <a:txBody>
                    <a:bodyPr/>
                    <a:lstStyle/>
                    <a:p>
                      <a:r>
                        <a:rPr lang="en-US" sz="2000" b="1" dirty="0" smtClean="0">
                          <a:latin typeface="Calibri" pitchFamily="34" charset="0"/>
                        </a:rPr>
                        <a:t> 907.1</a:t>
                      </a:r>
                      <a:endParaRPr lang="en-US" sz="2000" b="1" dirty="0">
                        <a:latin typeface="Calibri" pitchFamily="34" charset="0"/>
                      </a:endParaRPr>
                    </a:p>
                  </a:txBody>
                  <a:tcPr marL="86360" marR="86360"/>
                </a:tc>
                <a:tc>
                  <a:txBody>
                    <a:bodyPr/>
                    <a:lstStyle/>
                    <a:p>
                      <a:r>
                        <a:rPr lang="en-US" sz="2000" b="1" dirty="0" smtClean="0">
                          <a:latin typeface="Calibri" pitchFamily="34" charset="0"/>
                        </a:rPr>
                        <a:t>10.1</a:t>
                      </a:r>
                      <a:endParaRPr lang="en-US" sz="2000" b="1" dirty="0">
                        <a:latin typeface="Calibri" pitchFamily="34" charset="0"/>
                      </a:endParaRPr>
                    </a:p>
                  </a:txBody>
                  <a:tcPr marL="86360" marR="86360"/>
                </a:tc>
                <a:tc>
                  <a:txBody>
                    <a:bodyPr/>
                    <a:lstStyle/>
                    <a:p>
                      <a:r>
                        <a:rPr lang="en-US" sz="2000" b="1" dirty="0" smtClean="0">
                          <a:latin typeface="Calibri" pitchFamily="34" charset="0"/>
                        </a:rPr>
                        <a:t>18653.3</a:t>
                      </a:r>
                      <a:endParaRPr lang="en-US" sz="2000" b="1" dirty="0">
                        <a:latin typeface="Calibri" pitchFamily="34" charset="0"/>
                      </a:endParaRPr>
                    </a:p>
                  </a:txBody>
                  <a:tcPr marL="86360" marR="86360"/>
                </a:tc>
                <a:tc>
                  <a:txBody>
                    <a:bodyPr/>
                    <a:lstStyle/>
                    <a:p>
                      <a:r>
                        <a:rPr lang="en-US" sz="2000" b="1" dirty="0" smtClean="0">
                          <a:latin typeface="Calibri" pitchFamily="34" charset="0"/>
                        </a:rPr>
                        <a:t>11.9</a:t>
                      </a:r>
                      <a:endParaRPr lang="en-US" sz="2000" b="1" dirty="0">
                        <a:latin typeface="Calibri" pitchFamily="34" charset="0"/>
                      </a:endParaRPr>
                    </a:p>
                  </a:txBody>
                  <a:tcPr marL="86360" marR="86360"/>
                </a:tc>
                <a:tc>
                  <a:txBody>
                    <a:bodyPr/>
                    <a:lstStyle/>
                    <a:p>
                      <a:r>
                        <a:rPr lang="en-US" sz="2000" dirty="0" smtClean="0">
                          <a:latin typeface="Calibri" pitchFamily="34" charset="0"/>
                        </a:rPr>
                        <a:t>20.6</a:t>
                      </a:r>
                      <a:endParaRPr lang="en-US" sz="2000" dirty="0">
                        <a:latin typeface="Calibri" pitchFamily="34" charset="0"/>
                      </a:endParaRPr>
                    </a:p>
                  </a:txBody>
                  <a:tcPr marL="86360" marR="86360"/>
                </a:tc>
              </a:tr>
              <a:tr h="389141">
                <a:tc>
                  <a:txBody>
                    <a:bodyPr/>
                    <a:lstStyle/>
                    <a:p>
                      <a:r>
                        <a:rPr lang="en-IN" sz="2000" b="1" dirty="0" smtClean="0">
                          <a:solidFill>
                            <a:srgbClr val="FFFF00"/>
                          </a:solidFill>
                          <a:latin typeface="Calibri" pitchFamily="34" charset="0"/>
                        </a:rPr>
                        <a:t>2012-13</a:t>
                      </a:r>
                      <a:endParaRPr lang="en-US" sz="2000" b="1" dirty="0">
                        <a:solidFill>
                          <a:srgbClr val="FFFF00"/>
                        </a:solidFill>
                        <a:latin typeface="Calibri" pitchFamily="34" charset="0"/>
                      </a:endParaRPr>
                    </a:p>
                  </a:txBody>
                  <a:tcPr marL="86360" marR="86360"/>
                </a:tc>
                <a:tc>
                  <a:txBody>
                    <a:bodyPr/>
                    <a:lstStyle/>
                    <a:p>
                      <a:r>
                        <a:rPr lang="en-US" sz="2000" b="1" dirty="0" smtClean="0">
                          <a:solidFill>
                            <a:srgbClr val="FFFF00"/>
                          </a:solidFill>
                          <a:latin typeface="Calibri" pitchFamily="34" charset="0"/>
                        </a:rPr>
                        <a:t> 879.6</a:t>
                      </a:r>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rgbClr val="FFFF00"/>
                          </a:solidFill>
                          <a:latin typeface="Calibri" pitchFamily="34" charset="0"/>
                        </a:rPr>
                        <a:t>9.6</a:t>
                      </a:r>
                    </a:p>
                  </a:txBody>
                  <a:tcPr marL="86360" marR="86360"/>
                </a:tc>
                <a:tc>
                  <a:txBody>
                    <a:bodyPr/>
                    <a:lstStyle/>
                    <a:p>
                      <a:r>
                        <a:rPr lang="en-US" sz="2000" b="1" dirty="0" smtClean="0">
                          <a:solidFill>
                            <a:srgbClr val="FFFF00"/>
                          </a:solidFill>
                          <a:latin typeface="Calibri" pitchFamily="34" charset="0"/>
                        </a:rPr>
                        <a:t>18226.6</a:t>
                      </a:r>
                      <a:endParaRPr lang="en-US" sz="2000" b="1" dirty="0">
                        <a:solidFill>
                          <a:srgbClr val="FFFF00"/>
                        </a:solidFill>
                        <a:latin typeface="Calibri" pitchFamily="34" charset="0"/>
                      </a:endParaRPr>
                    </a:p>
                  </a:txBody>
                  <a:tcPr marL="86360" marR="86360"/>
                </a:tc>
                <a:tc>
                  <a:txBody>
                    <a:bodyPr/>
                    <a:lstStyle/>
                    <a:p>
                      <a:r>
                        <a:rPr lang="en-US" sz="2000" b="1" dirty="0" smtClean="0">
                          <a:solidFill>
                            <a:srgbClr val="FFFF00"/>
                          </a:solidFill>
                          <a:latin typeface="Calibri" pitchFamily="34" charset="0"/>
                        </a:rPr>
                        <a:t>11.2</a:t>
                      </a:r>
                      <a:endParaRPr lang="en-US" sz="2000" b="1" dirty="0">
                        <a:solidFill>
                          <a:srgbClr val="FFFF00"/>
                        </a:solidFill>
                        <a:latin typeface="Calibri" pitchFamily="34" charset="0"/>
                      </a:endParaRPr>
                    </a:p>
                  </a:txBody>
                  <a:tcPr marL="86360" marR="86360"/>
                </a:tc>
                <a:tc>
                  <a:txBody>
                    <a:bodyPr/>
                    <a:lstStyle/>
                    <a:p>
                      <a:r>
                        <a:rPr lang="en-US" sz="2000" b="1" dirty="0" smtClean="0">
                          <a:solidFill>
                            <a:srgbClr val="FFFF00"/>
                          </a:solidFill>
                          <a:latin typeface="Calibri" pitchFamily="34" charset="0"/>
                        </a:rPr>
                        <a:t>20.7</a:t>
                      </a:r>
                      <a:endParaRPr lang="en-US" sz="2000" b="1" dirty="0">
                        <a:solidFill>
                          <a:srgbClr val="FFFF00"/>
                        </a:solidFill>
                        <a:latin typeface="Calibri" pitchFamily="34" charset="0"/>
                      </a:endParaRPr>
                    </a:p>
                  </a:txBody>
                  <a:tcPr marL="86360" marR="8636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2800" b="1" dirty="0" smtClean="0">
                <a:solidFill>
                  <a:srgbClr val="FFC000"/>
                </a:solidFill>
              </a:rPr>
              <a:t>Tomato Production(‘000MT) Trend in India</a:t>
            </a:r>
            <a:endParaRPr lang="en-US" sz="2800" b="1" dirty="0">
              <a:solidFill>
                <a:srgbClr val="FFC000"/>
              </a:solidFill>
            </a:endParaRPr>
          </a:p>
        </p:txBody>
      </p:sp>
      <p:graphicFrame>
        <p:nvGraphicFramePr>
          <p:cNvPr id="4" name="Content Placeholder 3"/>
          <p:cNvGraphicFramePr>
            <a:graphicFrameLocks noGrp="1"/>
          </p:cNvGraphicFramePr>
          <p:nvPr>
            <p:ph idx="1"/>
          </p:nvPr>
        </p:nvGraphicFramePr>
        <p:xfrm>
          <a:off x="609600" y="1143000"/>
          <a:ext cx="8229600" cy="475456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1066800" y="5867400"/>
            <a:ext cx="6553200" cy="914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Source: Indian Horticulture data base-2013</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IN" sz="2800" dirty="0" smtClean="0"/>
              <a:t>State wise production(‘000MT) of Tomato in India</a:t>
            </a:r>
            <a:endParaRPr lang="en-US" sz="2800" dirty="0"/>
          </a:p>
        </p:txBody>
      </p:sp>
      <p:graphicFrame>
        <p:nvGraphicFramePr>
          <p:cNvPr id="4" name="Content Placeholder 3"/>
          <p:cNvGraphicFramePr>
            <a:graphicFrameLocks noGrp="1"/>
          </p:cNvGraphicFramePr>
          <p:nvPr>
            <p:ph idx="1"/>
          </p:nvPr>
        </p:nvGraphicFramePr>
        <p:xfrm>
          <a:off x="0" y="838205"/>
          <a:ext cx="9144000" cy="6019793"/>
        </p:xfrm>
        <a:graphic>
          <a:graphicData uri="http://schemas.openxmlformats.org/drawingml/2006/table">
            <a:tbl>
              <a:tblPr firstRow="1" bandRow="1">
                <a:tableStyleId>{37CE84F3-28C3-443E-9E96-99CF82512B78}</a:tableStyleId>
              </a:tblPr>
              <a:tblGrid>
                <a:gridCol w="4572000"/>
                <a:gridCol w="4572000"/>
              </a:tblGrid>
              <a:tr h="463061">
                <a:tc>
                  <a:txBody>
                    <a:bodyPr/>
                    <a:lstStyle/>
                    <a:p>
                      <a:pPr algn="ctr"/>
                      <a:r>
                        <a:rPr lang="en-IN" sz="2400" dirty="0" smtClean="0">
                          <a:latin typeface="Calibri" pitchFamily="34" charset="0"/>
                        </a:rPr>
                        <a:t>State</a:t>
                      </a:r>
                      <a:endParaRPr lang="en-US" sz="2400" dirty="0">
                        <a:latin typeface="Calibri" pitchFamily="34" charset="0"/>
                      </a:endParaRPr>
                    </a:p>
                  </a:txBody>
                  <a:tcPr/>
                </a:tc>
                <a:tc>
                  <a:txBody>
                    <a:bodyPr/>
                    <a:lstStyle/>
                    <a:p>
                      <a:pPr algn="ctr"/>
                      <a:r>
                        <a:rPr lang="en-IN" sz="2400" dirty="0" smtClean="0">
                          <a:latin typeface="Calibri" pitchFamily="34" charset="0"/>
                        </a:rPr>
                        <a:t>2012-13</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solidFill>
                            <a:srgbClr val="FFFF00"/>
                          </a:solidFill>
                          <a:latin typeface="Calibri" pitchFamily="34" charset="0"/>
                        </a:rPr>
                        <a:t>A</a:t>
                      </a:r>
                      <a:r>
                        <a:rPr lang="en-US" sz="2400" dirty="0" smtClean="0">
                          <a:solidFill>
                            <a:srgbClr val="FFFF00"/>
                          </a:solidFill>
                          <a:latin typeface="Calibri" pitchFamily="34" charset="0"/>
                        </a:rPr>
                        <a:t>ndhra </a:t>
                      </a:r>
                      <a:r>
                        <a:rPr lang="en-US" sz="2400" dirty="0">
                          <a:solidFill>
                            <a:srgbClr val="FFFF00"/>
                          </a:solidFill>
                          <a:latin typeface="Calibri" pitchFamily="34" charset="0"/>
                        </a:rPr>
                        <a:t>Pradesh</a:t>
                      </a:r>
                      <a:endParaRPr lang="en-US" sz="2400" dirty="0">
                        <a:solidFill>
                          <a:srgbClr val="FFFF00"/>
                        </a:solidFill>
                        <a:latin typeface="Calibri" pitchFamily="34" charset="0"/>
                        <a:ea typeface="Times New Roman"/>
                        <a:cs typeface="Times New Roman"/>
                      </a:endParaRPr>
                    </a:p>
                  </a:txBody>
                  <a:tcPr marL="9525" marR="9525" marT="9525" marB="9525" anchor="ctr"/>
                </a:tc>
                <a:tc>
                  <a:txBody>
                    <a:bodyPr/>
                    <a:lstStyle/>
                    <a:p>
                      <a:pPr algn="ctr"/>
                      <a:r>
                        <a:rPr lang="en-IN" sz="2400" dirty="0" smtClean="0">
                          <a:solidFill>
                            <a:srgbClr val="FFFF00"/>
                          </a:solidFill>
                          <a:latin typeface="Calibri" pitchFamily="34" charset="0"/>
                        </a:rPr>
                        <a:t>5218.1</a:t>
                      </a:r>
                      <a:endParaRPr lang="en-US" sz="2400" dirty="0">
                        <a:solidFill>
                          <a:srgbClr val="FFFF00"/>
                        </a:solidFill>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Karnataka</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1916.6</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Madhya Pradesh</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1845.0</a:t>
                      </a:r>
                      <a:endParaRPr lang="en-US" sz="2400" dirty="0">
                        <a:latin typeface="Calibri" pitchFamily="34" charset="0"/>
                      </a:endParaRPr>
                    </a:p>
                  </a:txBody>
                  <a:tcPr/>
                </a:tc>
              </a:tr>
              <a:tr h="463061">
                <a:tc>
                  <a:txBody>
                    <a:bodyPr/>
                    <a:lstStyle/>
                    <a:p>
                      <a:pPr algn="ctr">
                        <a:lnSpc>
                          <a:spcPct val="115000"/>
                        </a:lnSpc>
                        <a:spcAft>
                          <a:spcPts val="0"/>
                        </a:spcAft>
                      </a:pPr>
                      <a:r>
                        <a:rPr lang="en-US" sz="2400" dirty="0" err="1" smtClean="0">
                          <a:latin typeface="Calibri" pitchFamily="34" charset="0"/>
                        </a:rPr>
                        <a:t>Odisha</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1382.78</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Gujarat</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1156.72</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Bihar</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1126.25</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West Bengal</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1125.6</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Maharashtra</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1050.0</a:t>
                      </a:r>
                      <a:endParaRPr lang="en-US" sz="2400" dirty="0">
                        <a:latin typeface="Calibri" pitchFamily="34" charset="0"/>
                      </a:endParaRPr>
                    </a:p>
                  </a:txBody>
                  <a:tcPr/>
                </a:tc>
              </a:tr>
              <a:tr h="463061">
                <a:tc>
                  <a:txBody>
                    <a:bodyPr/>
                    <a:lstStyle/>
                    <a:p>
                      <a:pPr algn="ctr">
                        <a:lnSpc>
                          <a:spcPct val="115000"/>
                        </a:lnSpc>
                        <a:spcAft>
                          <a:spcPts val="0"/>
                        </a:spcAft>
                      </a:pPr>
                      <a:r>
                        <a:rPr lang="en-US" sz="2400" dirty="0" smtClean="0">
                          <a:latin typeface="Calibri" pitchFamily="34" charset="0"/>
                        </a:rPr>
                        <a:t>Chhattisgarh</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762.22</a:t>
                      </a:r>
                      <a:endParaRPr lang="en-US" sz="2400" dirty="0">
                        <a:latin typeface="Calibri" pitchFamily="34" charset="0"/>
                      </a:endParaRPr>
                    </a:p>
                  </a:txBody>
                  <a:tcPr/>
                </a:tc>
              </a:tr>
              <a:tr h="463061">
                <a:tc>
                  <a:txBody>
                    <a:bodyPr/>
                    <a:lstStyle/>
                    <a:p>
                      <a:pPr algn="ctr">
                        <a:lnSpc>
                          <a:spcPct val="115000"/>
                        </a:lnSpc>
                        <a:spcAft>
                          <a:spcPts val="0"/>
                        </a:spcAft>
                      </a:pPr>
                      <a:r>
                        <a:rPr lang="en-US" sz="2400" dirty="0">
                          <a:latin typeface="Calibri" pitchFamily="34" charset="0"/>
                        </a:rPr>
                        <a:t>Himachal Pradesh</a:t>
                      </a:r>
                      <a:endParaRPr lang="en-US" sz="2400" dirty="0">
                        <a:latin typeface="Calibri" pitchFamily="34" charset="0"/>
                        <a:ea typeface="Times New Roman"/>
                        <a:cs typeface="Times New Roman"/>
                      </a:endParaRPr>
                    </a:p>
                  </a:txBody>
                  <a:tcPr marL="9525" marR="9525" marT="9525" marB="9525" anchor="ctr"/>
                </a:tc>
                <a:tc>
                  <a:txBody>
                    <a:bodyPr/>
                    <a:lstStyle/>
                    <a:p>
                      <a:pPr algn="ctr"/>
                      <a:r>
                        <a:rPr lang="en-IN" sz="2400" dirty="0" smtClean="0">
                          <a:latin typeface="Calibri" pitchFamily="34" charset="0"/>
                        </a:rPr>
                        <a:t>413.71</a:t>
                      </a:r>
                      <a:endParaRPr lang="en-US" sz="2400" dirty="0">
                        <a:latin typeface="Calibri" pitchFamily="34" charset="0"/>
                      </a:endParaRPr>
                    </a:p>
                  </a:txBody>
                  <a:tcPr/>
                </a:tc>
              </a:tr>
              <a:tr h="463061">
                <a:tc>
                  <a:txBody>
                    <a:bodyPr/>
                    <a:lstStyle/>
                    <a:p>
                      <a:pPr algn="ctr"/>
                      <a:r>
                        <a:rPr lang="en-IN" sz="2400" dirty="0" smtClean="0">
                          <a:latin typeface="Calibri" pitchFamily="34" charset="0"/>
                        </a:rPr>
                        <a:t>Others</a:t>
                      </a:r>
                      <a:endParaRPr lang="en-US" sz="2400" dirty="0">
                        <a:latin typeface="Calibri" pitchFamily="34" charset="0"/>
                      </a:endParaRPr>
                    </a:p>
                  </a:txBody>
                  <a:tcPr/>
                </a:tc>
                <a:tc>
                  <a:txBody>
                    <a:bodyPr/>
                    <a:lstStyle/>
                    <a:p>
                      <a:pPr algn="ctr"/>
                      <a:r>
                        <a:rPr lang="en-IN" sz="2400" dirty="0" smtClean="0">
                          <a:latin typeface="Calibri" pitchFamily="34" charset="0"/>
                        </a:rPr>
                        <a:t>2229.7</a:t>
                      </a:r>
                      <a:endParaRPr lang="en-US" sz="2400" dirty="0">
                        <a:latin typeface="Calibri" pitchFamily="34" charset="0"/>
                      </a:endParaRPr>
                    </a:p>
                  </a:txBody>
                  <a:tcPr/>
                </a:tc>
              </a:tr>
              <a:tr h="463061">
                <a:tc>
                  <a:txBody>
                    <a:bodyPr/>
                    <a:lstStyle/>
                    <a:p>
                      <a:pPr algn="ctr"/>
                      <a:r>
                        <a:rPr lang="en-IN" sz="2400" dirty="0" smtClean="0">
                          <a:latin typeface="Calibri" pitchFamily="34" charset="0"/>
                        </a:rPr>
                        <a:t>Total</a:t>
                      </a:r>
                      <a:endParaRPr lang="en-US" sz="2400" dirty="0">
                        <a:latin typeface="Calibri" pitchFamily="34" charset="0"/>
                      </a:endParaRPr>
                    </a:p>
                  </a:txBody>
                  <a:tcPr/>
                </a:tc>
                <a:tc>
                  <a:txBody>
                    <a:bodyPr/>
                    <a:lstStyle/>
                    <a:p>
                      <a:pPr algn="ctr"/>
                      <a:r>
                        <a:rPr lang="en-IN" sz="2400" dirty="0" smtClean="0">
                          <a:latin typeface="Calibri" pitchFamily="34" charset="0"/>
                        </a:rPr>
                        <a:t>18226.6</a:t>
                      </a:r>
                      <a:endParaRPr lang="en-US" sz="2400" dirty="0">
                        <a:latin typeface="Calibri"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762000"/>
          </a:xfrm>
        </p:spPr>
        <p:txBody>
          <a:bodyPr/>
          <a:lstStyle/>
          <a:p>
            <a:pPr algn="ctr"/>
            <a:r>
              <a:rPr lang="en-IN" dirty="0" smtClean="0">
                <a:solidFill>
                  <a:srgbClr val="FFFF00"/>
                </a:solidFill>
              </a:rPr>
              <a:t>Tomato Pomace</a:t>
            </a:r>
            <a:endParaRPr lang="en-US" dirty="0">
              <a:solidFill>
                <a:srgbClr val="FFFF00"/>
              </a:solidFill>
            </a:endParaRPr>
          </a:p>
        </p:txBody>
      </p:sp>
      <p:sp>
        <p:nvSpPr>
          <p:cNvPr id="3" name="Content Placeholder 2"/>
          <p:cNvSpPr>
            <a:spLocks noGrp="1"/>
          </p:cNvSpPr>
          <p:nvPr>
            <p:ph idx="1"/>
          </p:nvPr>
        </p:nvSpPr>
        <p:spPr>
          <a:xfrm>
            <a:off x="762000" y="685800"/>
            <a:ext cx="7924800" cy="5791200"/>
          </a:xfrm>
        </p:spPr>
        <p:txBody>
          <a:bodyPr>
            <a:noAutofit/>
          </a:bodyPr>
          <a:lstStyle/>
          <a:p>
            <a:r>
              <a:rPr lang="en-US" sz="2400" dirty="0" smtClean="0">
                <a:latin typeface="Calibri" pitchFamily="34" charset="0"/>
              </a:rPr>
              <a:t>The tomato pomace is a by-product obtained from the processing of tomatoes for concentrated paste, juice, puree, sauce and ketchup. The solid waste which remains after extraction process consists of peels, cores, seeds, trimmings and cull tomatoes.</a:t>
            </a:r>
          </a:p>
          <a:p>
            <a:r>
              <a:rPr lang="en-IN" sz="2400" dirty="0" smtClean="0">
                <a:latin typeface="Calibri" pitchFamily="34" charset="0"/>
              </a:rPr>
              <a:t>About 2%  of tomatoes are processed for value added products in India.</a:t>
            </a:r>
            <a:r>
              <a:rPr lang="en-US" sz="2400" dirty="0" smtClean="0">
                <a:latin typeface="Calibri" pitchFamily="34" charset="0"/>
              </a:rPr>
              <a:t> When tomatoes are processed into products, 10% to 30% of their weight becomes waste or “</a:t>
            </a:r>
            <a:r>
              <a:rPr lang="en-US" sz="2400" dirty="0" err="1" smtClean="0">
                <a:latin typeface="Calibri" pitchFamily="34" charset="0"/>
              </a:rPr>
              <a:t>pomace</a:t>
            </a:r>
            <a:r>
              <a:rPr lang="en-US" sz="2400" dirty="0" smtClean="0">
                <a:latin typeface="Calibri" pitchFamily="34" charset="0"/>
              </a:rPr>
              <a:t>”.</a:t>
            </a:r>
            <a:endParaRPr lang="en-US" sz="2400" dirty="0" smtClean="0">
              <a:latin typeface="Calibri" pitchFamily="34" charset="0"/>
            </a:endParaRPr>
          </a:p>
          <a:p>
            <a:r>
              <a:rPr lang="en-US" sz="2400" dirty="0" smtClean="0">
                <a:latin typeface="Calibri" pitchFamily="34" charset="0"/>
              </a:rPr>
              <a:t>According to </a:t>
            </a:r>
            <a:r>
              <a:rPr lang="en-US" sz="2400" dirty="0" err="1" smtClean="0">
                <a:latin typeface="Calibri" pitchFamily="34" charset="0"/>
              </a:rPr>
              <a:t>Safamehr</a:t>
            </a:r>
            <a:r>
              <a:rPr lang="en-US" sz="2400" dirty="0" smtClean="0">
                <a:latin typeface="Calibri" pitchFamily="34" charset="0"/>
              </a:rPr>
              <a:t>  et al(2011 )tomato </a:t>
            </a:r>
            <a:r>
              <a:rPr lang="en-US" sz="2400" dirty="0" err="1" smtClean="0">
                <a:latin typeface="Calibri" pitchFamily="34" charset="0"/>
              </a:rPr>
              <a:t>pomace</a:t>
            </a:r>
            <a:r>
              <a:rPr lang="en-US" sz="2400" dirty="0" smtClean="0">
                <a:latin typeface="Calibri" pitchFamily="34" charset="0"/>
              </a:rPr>
              <a:t> contains </a:t>
            </a:r>
            <a:r>
              <a:rPr lang="en-US" sz="2400" dirty="0" smtClean="0">
                <a:latin typeface="Calibri" pitchFamily="34" charset="0"/>
              </a:rPr>
              <a:t>90</a:t>
            </a:r>
            <a:r>
              <a:rPr lang="en-US" sz="2400" dirty="0" smtClean="0">
                <a:latin typeface="Calibri" pitchFamily="34" charset="0"/>
              </a:rPr>
              <a:t>%  DM, 8.1% </a:t>
            </a:r>
            <a:r>
              <a:rPr lang="en-US" sz="2400" dirty="0" smtClean="0">
                <a:latin typeface="Calibri" pitchFamily="34" charset="0"/>
              </a:rPr>
              <a:t>fat, </a:t>
            </a:r>
            <a:r>
              <a:rPr lang="en-US" sz="2400" dirty="0" smtClean="0">
                <a:solidFill>
                  <a:srgbClr val="FFFF00"/>
                </a:solidFill>
                <a:latin typeface="Calibri" pitchFamily="34" charset="0"/>
              </a:rPr>
              <a:t>19.68</a:t>
            </a:r>
            <a:r>
              <a:rPr lang="en-US" sz="2400" dirty="0" smtClean="0">
                <a:solidFill>
                  <a:srgbClr val="FFFF00"/>
                </a:solidFill>
                <a:latin typeface="Calibri" pitchFamily="34" charset="0"/>
              </a:rPr>
              <a:t>% </a:t>
            </a:r>
            <a:r>
              <a:rPr lang="en-US" sz="2400" dirty="0" smtClean="0">
                <a:solidFill>
                  <a:srgbClr val="FFFF00"/>
                </a:solidFill>
                <a:latin typeface="Calibri" pitchFamily="34" charset="0"/>
              </a:rPr>
              <a:t>protein </a:t>
            </a:r>
            <a:r>
              <a:rPr lang="en-US" sz="2400" dirty="0" smtClean="0">
                <a:latin typeface="Calibri" pitchFamily="34" charset="0"/>
              </a:rPr>
              <a:t>and </a:t>
            </a:r>
            <a:r>
              <a:rPr lang="en-US" sz="2400" dirty="0" smtClean="0">
                <a:latin typeface="Calibri" pitchFamily="34" charset="0"/>
              </a:rPr>
              <a:t>29.75% </a:t>
            </a:r>
            <a:r>
              <a:rPr lang="en-US" sz="2400" dirty="0" smtClean="0">
                <a:latin typeface="Calibri" pitchFamily="34" charset="0"/>
              </a:rPr>
              <a:t>crude fiber. Moreover, it contains 13% more lysine than soybean protein </a:t>
            </a:r>
            <a:r>
              <a:rPr lang="en-US" sz="2400" dirty="0" smtClean="0">
                <a:latin typeface="Calibri" pitchFamily="34" charset="0"/>
              </a:rPr>
              <a:t>(AL-</a:t>
            </a:r>
            <a:r>
              <a:rPr lang="en-US" sz="2400" dirty="0" err="1" smtClean="0">
                <a:latin typeface="Calibri" pitchFamily="34" charset="0"/>
              </a:rPr>
              <a:t>Betawi</a:t>
            </a:r>
            <a:r>
              <a:rPr lang="en-US" sz="2400" dirty="0" smtClean="0">
                <a:latin typeface="Calibri" pitchFamily="34" charset="0"/>
              </a:rPr>
              <a:t>, 2005), a good source of vitamin B, fair source of vitamin A and no known </a:t>
            </a:r>
            <a:r>
              <a:rPr lang="en-US" sz="2400" dirty="0" err="1" smtClean="0">
                <a:latin typeface="Calibri" pitchFamily="34" charset="0"/>
              </a:rPr>
              <a:t>antinutritive</a:t>
            </a:r>
            <a:r>
              <a:rPr lang="en-US" sz="2400" dirty="0" smtClean="0">
                <a:latin typeface="Calibri" pitchFamily="34" charset="0"/>
              </a:rPr>
              <a:t> </a:t>
            </a:r>
            <a:r>
              <a:rPr lang="en-US" sz="2400" dirty="0" smtClean="0">
                <a:latin typeface="Calibri" pitchFamily="34" charset="0"/>
              </a:rPr>
              <a:t>factors, </a:t>
            </a:r>
            <a:r>
              <a:rPr lang="en-US" sz="2400" dirty="0" smtClean="0">
                <a:latin typeface="Calibri" pitchFamily="34" charset="0"/>
              </a:rPr>
              <a:t>and 2130 kcal/kg </a:t>
            </a:r>
            <a:r>
              <a:rPr lang="en-US" sz="2400" dirty="0" err="1" smtClean="0">
                <a:latin typeface="Calibri" pitchFamily="34" charset="0"/>
              </a:rPr>
              <a:t>metabolizable</a:t>
            </a:r>
            <a:r>
              <a:rPr lang="en-US" sz="2400" dirty="0" smtClean="0">
                <a:latin typeface="Calibri" pitchFamily="34" charset="0"/>
              </a:rPr>
              <a:t> energy (NRC, 1988). </a:t>
            </a:r>
          </a:p>
          <a:p>
            <a:endParaRPr lang="en-US" sz="2800" dirty="0" smtClean="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914400"/>
          </a:xfrm>
        </p:spPr>
        <p:txBody>
          <a:bodyPr/>
          <a:lstStyle/>
          <a:p>
            <a:r>
              <a:rPr lang="en-IN" dirty="0" smtClean="0"/>
              <a:t>Chemical composition of DTP</a:t>
            </a:r>
            <a:endParaRPr lang="en-US" dirty="0"/>
          </a:p>
        </p:txBody>
      </p:sp>
      <p:graphicFrame>
        <p:nvGraphicFramePr>
          <p:cNvPr id="4" name="Content Placeholder 3"/>
          <p:cNvGraphicFramePr>
            <a:graphicFrameLocks noGrp="1"/>
          </p:cNvGraphicFramePr>
          <p:nvPr>
            <p:ph idx="1"/>
          </p:nvPr>
        </p:nvGraphicFramePr>
        <p:xfrm>
          <a:off x="685800" y="914400"/>
          <a:ext cx="8077200" cy="5257802"/>
        </p:xfrm>
        <a:graphic>
          <a:graphicData uri="http://schemas.openxmlformats.org/drawingml/2006/table">
            <a:tbl>
              <a:tblPr firstRow="1" bandRow="1">
                <a:tableStyleId>{5C22544A-7EE6-4342-B048-85BDC9FD1C3A}</a:tableStyleId>
              </a:tblPr>
              <a:tblGrid>
                <a:gridCol w="5384800"/>
                <a:gridCol w="2692400"/>
              </a:tblGrid>
              <a:tr h="477982">
                <a:tc>
                  <a:txBody>
                    <a:bodyPr/>
                    <a:lstStyle/>
                    <a:p>
                      <a:pPr indent="935355" algn="just">
                        <a:lnSpc>
                          <a:spcPct val="94000"/>
                        </a:lnSpc>
                        <a:spcAft>
                          <a:spcPts val="0"/>
                        </a:spcAft>
                        <a:tabLst>
                          <a:tab pos="-914400" algn="l"/>
                          <a:tab pos="-457200" algn="l"/>
                          <a:tab pos="457200" algn="l"/>
                          <a:tab pos="755015" algn="l"/>
                          <a:tab pos="935355" algn="l"/>
                        </a:tabLst>
                      </a:pPr>
                      <a:r>
                        <a:rPr lang="en-GB" sz="2400" b="1" i="1" kern="0" dirty="0">
                          <a:latin typeface="Calibri"/>
                          <a:ea typeface="Times New Roman"/>
                          <a:cs typeface="Times New Roman"/>
                        </a:rPr>
                        <a:t>         </a:t>
                      </a:r>
                      <a:r>
                        <a:rPr lang="en-GB" sz="2400" b="1" i="0" kern="0" dirty="0">
                          <a:latin typeface="Calibri"/>
                          <a:ea typeface="Times New Roman"/>
                          <a:cs typeface="Times New Roman"/>
                        </a:rPr>
                        <a:t>Nutrient</a:t>
                      </a:r>
                      <a:endParaRPr lang="en-US" sz="2400" b="1" i="1" kern="0" dirty="0">
                        <a:latin typeface="Calibri"/>
                        <a:ea typeface="Times New Roman"/>
                        <a:cs typeface="Times New Roman"/>
                      </a:endParaRPr>
                    </a:p>
                  </a:txBody>
                  <a:tcPr marL="68580" marR="68580" marT="0" marB="0" anchor="ctr"/>
                </a:tc>
                <a:tc>
                  <a:txBody>
                    <a:bodyPr/>
                    <a:lstStyle/>
                    <a:p>
                      <a:pPr algn="r">
                        <a:spcBef>
                          <a:spcPts val="600"/>
                        </a:spcBef>
                        <a:spcAft>
                          <a:spcPts val="600"/>
                        </a:spcAft>
                      </a:pPr>
                      <a:r>
                        <a:rPr lang="en-US" sz="2400" b="1">
                          <a:latin typeface="Times New Roman"/>
                          <a:ea typeface="Times New Roman"/>
                          <a:cs typeface="Times New Roman"/>
                        </a:rPr>
                        <a:t>DTP</a:t>
                      </a:r>
                      <a:endParaRPr lang="en-US" sz="2400">
                        <a:latin typeface="Times New Roman"/>
                        <a:ea typeface="Times New Roman"/>
                        <a:cs typeface="Times New Roman"/>
                      </a:endParaRPr>
                    </a:p>
                  </a:txBody>
                  <a:tcPr marL="68580" marR="68580" marT="0" marB="0" anchor="ctr"/>
                </a:tc>
              </a:tr>
              <a:tr h="477982">
                <a:tc>
                  <a:txBody>
                    <a:bodyPr/>
                    <a:lstStyle/>
                    <a:p>
                      <a:pPr>
                        <a:spcBef>
                          <a:spcPts val="600"/>
                        </a:spcBef>
                        <a:spcAft>
                          <a:spcPts val="600"/>
                        </a:spcAft>
                      </a:pPr>
                      <a:r>
                        <a:rPr lang="en-US" sz="2400">
                          <a:latin typeface="Times New Roman"/>
                          <a:ea typeface="Times New Roman"/>
                          <a:cs typeface="Times New Roman"/>
                        </a:rPr>
                        <a:t>Dry Matter (DM)</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89.56</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Organic Matter (OM)</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90.99</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Crude Protein (CP)</a:t>
                      </a:r>
                    </a:p>
                  </a:txBody>
                  <a:tcPr marL="68580" marR="68580" marT="0" marB="0"/>
                </a:tc>
                <a:tc>
                  <a:txBody>
                    <a:bodyPr/>
                    <a:lstStyle/>
                    <a:p>
                      <a:pPr algn="r">
                        <a:spcBef>
                          <a:spcPts val="600"/>
                        </a:spcBef>
                        <a:spcAft>
                          <a:spcPts val="600"/>
                        </a:spcAft>
                      </a:pPr>
                      <a:r>
                        <a:rPr lang="en-US" sz="2400" dirty="0">
                          <a:solidFill>
                            <a:srgbClr val="FF0000"/>
                          </a:solidFill>
                          <a:latin typeface="Times New Roman"/>
                          <a:ea typeface="Times New Roman"/>
                          <a:cs typeface="Times New Roman"/>
                        </a:rPr>
                        <a:t>22.39</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Ether Extract (EE)</a:t>
                      </a:r>
                    </a:p>
                  </a:txBody>
                  <a:tcPr marL="68580" marR="68580" marT="0" marB="0"/>
                </a:tc>
                <a:tc>
                  <a:txBody>
                    <a:bodyPr/>
                    <a:lstStyle/>
                    <a:p>
                      <a:pPr algn="r">
                        <a:spcBef>
                          <a:spcPts val="600"/>
                        </a:spcBef>
                        <a:spcAft>
                          <a:spcPts val="600"/>
                        </a:spcAft>
                      </a:pPr>
                      <a:r>
                        <a:rPr lang="en-US" sz="2400" dirty="0">
                          <a:latin typeface="Times New Roman"/>
                          <a:ea typeface="Times New Roman"/>
                          <a:cs typeface="Times New Roman"/>
                        </a:rPr>
                        <a:t>12.23</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Crude Fibre (CF)</a:t>
                      </a:r>
                    </a:p>
                  </a:txBody>
                  <a:tcPr marL="68580" marR="68580" marT="0" marB="0"/>
                </a:tc>
                <a:tc>
                  <a:txBody>
                    <a:bodyPr/>
                    <a:lstStyle/>
                    <a:p>
                      <a:pPr algn="r">
                        <a:spcBef>
                          <a:spcPts val="600"/>
                        </a:spcBef>
                        <a:spcAft>
                          <a:spcPts val="600"/>
                        </a:spcAft>
                      </a:pPr>
                      <a:r>
                        <a:rPr lang="en-US" sz="2400" dirty="0">
                          <a:latin typeface="Times New Roman"/>
                          <a:ea typeface="Times New Roman"/>
                          <a:cs typeface="Times New Roman"/>
                        </a:rPr>
                        <a:t>40.10</a:t>
                      </a:r>
                    </a:p>
                  </a:txBody>
                  <a:tcPr marL="68580" marR="68580" marT="0" marB="0"/>
                </a:tc>
              </a:tr>
              <a:tr h="477982">
                <a:tc>
                  <a:txBody>
                    <a:bodyPr/>
                    <a:lstStyle/>
                    <a:p>
                      <a:pPr>
                        <a:spcBef>
                          <a:spcPts val="600"/>
                        </a:spcBef>
                        <a:spcAft>
                          <a:spcPts val="600"/>
                        </a:spcAft>
                      </a:pPr>
                      <a:r>
                        <a:rPr lang="en-US" sz="2400" dirty="0">
                          <a:latin typeface="Times New Roman"/>
                          <a:ea typeface="Times New Roman"/>
                          <a:cs typeface="Times New Roman"/>
                        </a:rPr>
                        <a:t>Total Ash (TA)</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9.01</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Nitrogen Free Extract (NFE)</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16.27</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Acid Insoluble Ash (AIA)</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3.63</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Calcium (Ca)</a:t>
                      </a:r>
                    </a:p>
                  </a:txBody>
                  <a:tcPr marL="68580" marR="68580" marT="0" marB="0"/>
                </a:tc>
                <a:tc>
                  <a:txBody>
                    <a:bodyPr/>
                    <a:lstStyle/>
                    <a:p>
                      <a:pPr algn="r">
                        <a:spcBef>
                          <a:spcPts val="600"/>
                        </a:spcBef>
                        <a:spcAft>
                          <a:spcPts val="600"/>
                        </a:spcAft>
                      </a:pPr>
                      <a:r>
                        <a:rPr lang="en-US" sz="2400">
                          <a:latin typeface="Times New Roman"/>
                          <a:ea typeface="Times New Roman"/>
                          <a:cs typeface="Times New Roman"/>
                        </a:rPr>
                        <a:t>0.56</a:t>
                      </a:r>
                    </a:p>
                  </a:txBody>
                  <a:tcPr marL="68580" marR="68580" marT="0" marB="0"/>
                </a:tc>
              </a:tr>
              <a:tr h="477982">
                <a:tc>
                  <a:txBody>
                    <a:bodyPr/>
                    <a:lstStyle/>
                    <a:p>
                      <a:pPr>
                        <a:spcBef>
                          <a:spcPts val="600"/>
                        </a:spcBef>
                        <a:spcAft>
                          <a:spcPts val="600"/>
                        </a:spcAft>
                      </a:pPr>
                      <a:r>
                        <a:rPr lang="en-US" sz="2400">
                          <a:latin typeface="Times New Roman"/>
                          <a:ea typeface="Times New Roman"/>
                          <a:cs typeface="Times New Roman"/>
                        </a:rPr>
                        <a:t>Phosphorus (P)</a:t>
                      </a:r>
                    </a:p>
                  </a:txBody>
                  <a:tcPr marL="68580" marR="68580" marT="0" marB="0"/>
                </a:tc>
                <a:tc>
                  <a:txBody>
                    <a:bodyPr/>
                    <a:lstStyle/>
                    <a:p>
                      <a:pPr algn="r">
                        <a:spcBef>
                          <a:spcPts val="600"/>
                        </a:spcBef>
                        <a:spcAft>
                          <a:spcPts val="600"/>
                        </a:spcAft>
                      </a:pPr>
                      <a:r>
                        <a:rPr lang="en-US" sz="2400" dirty="0">
                          <a:latin typeface="Times New Roman"/>
                          <a:ea typeface="Times New Roman"/>
                          <a:cs typeface="Times New Roman"/>
                        </a:rPr>
                        <a:t>0.48</a:t>
                      </a:r>
                    </a:p>
                  </a:txBody>
                  <a:tcPr marL="68580" marR="68580" marT="0" marB="0"/>
                </a:tc>
              </a:tr>
            </a:tbl>
          </a:graphicData>
        </a:graphic>
      </p:graphicFrame>
      <p:sp>
        <p:nvSpPr>
          <p:cNvPr id="204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On dry matter basis except for DM</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1432</TotalTime>
  <Words>1447</Words>
  <Application>Microsoft Office PowerPoint</Application>
  <PresentationFormat>On-screen Show (4:3)</PresentationFormat>
  <Paragraphs>476</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Metro</vt:lpstr>
      <vt:lpstr>Tomato Pomace – An alternative feed for poultry</vt:lpstr>
      <vt:lpstr>Slide 2</vt:lpstr>
      <vt:lpstr>Slide 3</vt:lpstr>
      <vt:lpstr>Tomato Production in India  (Source: Indian horticultural data base-2013)</vt:lpstr>
      <vt:lpstr>Tomato Production(‘000MT) Trend in India</vt:lpstr>
      <vt:lpstr>State wise production(‘000MT) of Tomato in India</vt:lpstr>
      <vt:lpstr>Slide 7</vt:lpstr>
      <vt:lpstr>Tomato Pomace</vt:lpstr>
      <vt:lpstr>Chemical composition of DTP</vt:lpstr>
      <vt:lpstr>Ingredient composition (%) of broiler starter diets (BIS,1992) </vt:lpstr>
      <vt:lpstr>Chemical composition* (%) of broiler starter diets</vt:lpstr>
      <vt:lpstr>Ingredient composition (%) of broiler finisher diets</vt:lpstr>
      <vt:lpstr>Chemical composition* (%) of broiler finisher diets</vt:lpstr>
      <vt:lpstr>Composition of Polyzyme</vt:lpstr>
      <vt:lpstr>Effect of level of DTP inclusion in broiler diets with or without enzyme supplementation on average body weight gain (g)</vt:lpstr>
      <vt:lpstr>Effect of inclusion of different levels of DTP on body weight gain of broilers</vt:lpstr>
      <vt:lpstr>Effect of level of DTP inclusion in broiler diets with or without enzyme supplementation on feed intake (g)</vt:lpstr>
      <vt:lpstr>Effect of inclusion of different levels of DTP on feed intake(g) of broilers</vt:lpstr>
      <vt:lpstr>Effect of level of DTP inclusion in broiler diets with or without enzyme supplementation on feed efficiency </vt:lpstr>
      <vt:lpstr>Effect of inclusion of different levels of DTP on feed intake/kg gain in broilers broilers</vt:lpstr>
      <vt:lpstr>Effect of level of DTP inclusion in broiler diets with or without enzyme supplementation on level of serum triglycerides and serum cholesterol</vt:lpstr>
      <vt:lpstr>Effect of inclusion of different levels of DTP on the level of serum triglycerides and serum cholesterol</vt:lpstr>
      <vt:lpstr>Effect of level of DTP inclusion in broiler diets with or without enzyme supplementation on LDL-C (mg/dl)   </vt:lpstr>
      <vt:lpstr>Effect of inclusion of different levels of DTP on the level of serum LDL-C</vt:lpstr>
      <vt:lpstr>Effect of level of DTP inclusion in broiler diets with or without enzyme supplementation on breast muscle cholesterol (mg/100g of meat)   </vt:lpstr>
      <vt:lpstr>Effect of level of DTP inclusion in broiler diets on breast muscle cholesterol (mg/100g of meat) </vt:lpstr>
      <vt:lpstr>Effect of level of DTP inclusion in broiler diets on thigh muscle cholesterol (mg/100g of meat)</vt:lpstr>
      <vt:lpstr>Effect of level of DTP inclusion in broiler diets on Feed cost/kg gain</vt:lpstr>
      <vt:lpstr>Slide 29</vt:lpstr>
      <vt:lpstr>Slide 30</vt:lpstr>
      <vt:lpstr>Slide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kavitha pothakamuri</dc:creator>
  <cp:lastModifiedBy>kavitha</cp:lastModifiedBy>
  <cp:revision>137</cp:revision>
  <dcterms:created xsi:type="dcterms:W3CDTF">2006-08-16T00:00:00Z</dcterms:created>
  <dcterms:modified xsi:type="dcterms:W3CDTF">2014-09-15T01:06:41Z</dcterms:modified>
</cp:coreProperties>
</file>