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8"/>
  </p:notesMasterIdLst>
  <p:sldIdLst>
    <p:sldId id="256" r:id="rId3"/>
    <p:sldId id="293" r:id="rId4"/>
    <p:sldId id="257" r:id="rId5"/>
    <p:sldId id="278" r:id="rId6"/>
    <p:sldId id="267" r:id="rId7"/>
    <p:sldId id="277" r:id="rId8"/>
    <p:sldId id="260" r:id="rId9"/>
    <p:sldId id="275" r:id="rId10"/>
    <p:sldId id="268" r:id="rId11"/>
    <p:sldId id="261" r:id="rId12"/>
    <p:sldId id="284" r:id="rId13"/>
    <p:sldId id="269" r:id="rId14"/>
    <p:sldId id="282" r:id="rId15"/>
    <p:sldId id="280" r:id="rId16"/>
    <p:sldId id="271" r:id="rId17"/>
    <p:sldId id="286" r:id="rId18"/>
    <p:sldId id="273" r:id="rId19"/>
    <p:sldId id="263" r:id="rId20"/>
    <p:sldId id="274" r:id="rId21"/>
    <p:sldId id="289" r:id="rId22"/>
    <p:sldId id="290" r:id="rId23"/>
    <p:sldId id="264" r:id="rId24"/>
    <p:sldId id="294" r:id="rId25"/>
    <p:sldId id="291" r:id="rId26"/>
    <p:sldId id="29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669933"/>
    <a:srgbClr val="FFCC00"/>
    <a:srgbClr val="00CCCC"/>
    <a:srgbClr val="3D8014"/>
    <a:srgbClr val="FFFFFB"/>
    <a:srgbClr val="1B74C9"/>
    <a:srgbClr val="247489"/>
    <a:srgbClr val="8064A2"/>
    <a:srgbClr val="048908"/>
    <a:srgbClr val="C483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669" autoAdjust="0"/>
  </p:normalViewPr>
  <p:slideViewPr>
    <p:cSldViewPr>
      <p:cViewPr>
        <p:scale>
          <a:sx n="80" d="100"/>
          <a:sy n="80" d="100"/>
        </p:scale>
        <p:origin x="-1816" y="128"/>
      </p:cViewPr>
      <p:guideLst>
        <p:guide orient="horz" pos="4319"/>
        <p:guide/>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katiekok:Documents:Nursing%20School:Master's%20Project:Results:Kok%20Excel%20Pie%20Charts%204-19-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katiekok:Documents:Nursing%20School:Master's%20Project:Results:Kok%20Excel%20Pie%20Charts%204-19-14.xlsx" TargetMode="External"/><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katiekok:Documents:Nursing%20School:Master's%20Project:Results:Kok%20Excel%20Pie%20Charts%204-19-1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katiekok:Documents:Nursing%20School:Master's%20Project:Results:Kok%20Excel%20Pie%20Charts%204-19-1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katiekok:Documents:Nursing%20School:Master's%20Project:Results:Kok%20Excel%20Pie%20Charts%204-19-1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katiekok:Downloads:Kok%20Excel%20Pie%20Charts%204-18-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02618722659668"/>
          <c:y val="0.107224819553806"/>
          <c:w val="0.739442743268203"/>
          <c:h val="0.801455462598425"/>
        </c:manualLayout>
      </c:layout>
      <c:bar3DChart>
        <c:barDir val="col"/>
        <c:grouping val="clustered"/>
        <c:varyColors val="0"/>
        <c:ser>
          <c:idx val="0"/>
          <c:order val="0"/>
          <c:tx>
            <c:strRef>
              <c:f>Sheet1!$A$39</c:f>
              <c:strCache>
                <c:ptCount val="1"/>
                <c:pt idx="0">
                  <c:v>Need Help Reading</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invertIfNegative val="0"/>
          <c:val>
            <c:numRef>
              <c:f>Sheet1!$B$39:$F$39</c:f>
              <c:numCache>
                <c:formatCode>General</c:formatCode>
                <c:ptCount val="5"/>
                <c:pt idx="0">
                  <c:v>5.7</c:v>
                </c:pt>
                <c:pt idx="1">
                  <c:v>8.6</c:v>
                </c:pt>
                <c:pt idx="2">
                  <c:v>20.0</c:v>
                </c:pt>
                <c:pt idx="3">
                  <c:v>5.7</c:v>
                </c:pt>
                <c:pt idx="4">
                  <c:v>60.0</c:v>
                </c:pt>
              </c:numCache>
            </c:numRef>
          </c:val>
        </c:ser>
        <c:ser>
          <c:idx val="1"/>
          <c:order val="1"/>
          <c:tx>
            <c:strRef>
              <c:f>Sheet1!$A$40</c:f>
              <c:strCache>
                <c:ptCount val="1"/>
                <c:pt idx="0">
                  <c:v>Confident with Forms</c:v>
                </c:pt>
              </c:strCache>
            </c:strRef>
          </c:tx>
          <c:spPr>
            <a:solidFill>
              <a:srgbClr val="FF9900"/>
            </a:solidFill>
          </c:spPr>
          <c:invertIfNegative val="0"/>
          <c:val>
            <c:numRef>
              <c:f>Sheet1!$B$40:$F$40</c:f>
              <c:numCache>
                <c:formatCode>General</c:formatCode>
                <c:ptCount val="5"/>
                <c:pt idx="0">
                  <c:v>0.0</c:v>
                </c:pt>
                <c:pt idx="1">
                  <c:v>8.6</c:v>
                </c:pt>
                <c:pt idx="2">
                  <c:v>2.9</c:v>
                </c:pt>
                <c:pt idx="3">
                  <c:v>25.7</c:v>
                </c:pt>
                <c:pt idx="4">
                  <c:v>62.9</c:v>
                </c:pt>
              </c:numCache>
            </c:numRef>
          </c:val>
        </c:ser>
        <c:ser>
          <c:idx val="2"/>
          <c:order val="2"/>
          <c:tx>
            <c:strRef>
              <c:f>Sheet1!$A$41</c:f>
              <c:strCache>
                <c:ptCount val="1"/>
                <c:pt idx="0">
                  <c:v>Problems Learning</c:v>
                </c:pt>
              </c:strCache>
            </c:strRef>
          </c:tx>
          <c:invertIfNegative val="0"/>
          <c:val>
            <c:numRef>
              <c:f>Sheet1!$B$41:$F$41</c:f>
              <c:numCache>
                <c:formatCode>General</c:formatCode>
                <c:ptCount val="5"/>
                <c:pt idx="0">
                  <c:v>2.9</c:v>
                </c:pt>
                <c:pt idx="1">
                  <c:v>2.9</c:v>
                </c:pt>
                <c:pt idx="2">
                  <c:v>25.7</c:v>
                </c:pt>
                <c:pt idx="3">
                  <c:v>14.3</c:v>
                </c:pt>
                <c:pt idx="4">
                  <c:v>54.3</c:v>
                </c:pt>
              </c:numCache>
            </c:numRef>
          </c:val>
        </c:ser>
        <c:dLbls>
          <c:showLegendKey val="0"/>
          <c:showVal val="0"/>
          <c:showCatName val="0"/>
          <c:showSerName val="0"/>
          <c:showPercent val="0"/>
          <c:showBubbleSize val="0"/>
        </c:dLbls>
        <c:gapWidth val="150"/>
        <c:shape val="box"/>
        <c:axId val="-2116558440"/>
        <c:axId val="-2116552152"/>
        <c:axId val="0"/>
      </c:bar3DChart>
      <c:catAx>
        <c:axId val="-2116558440"/>
        <c:scaling>
          <c:orientation val="minMax"/>
        </c:scaling>
        <c:delete val="1"/>
        <c:axPos val="b"/>
        <c:title>
          <c:tx>
            <c:rich>
              <a:bodyPr/>
              <a:lstStyle/>
              <a:p>
                <a:pPr>
                  <a:defRPr sz="2000">
                    <a:solidFill>
                      <a:srgbClr val="FFFFFF"/>
                    </a:solidFill>
                  </a:defRPr>
                </a:pPr>
                <a:r>
                  <a:rPr lang="en-US" sz="2000" dirty="0">
                    <a:solidFill>
                      <a:srgbClr val="FFFFFF"/>
                    </a:solidFill>
                  </a:rPr>
                  <a:t>Inadequate----</a:t>
                </a:r>
                <a:r>
                  <a:rPr lang="en-US" sz="2000" dirty="0" smtClean="0">
                    <a:solidFill>
                      <a:srgbClr val="FFFFFF"/>
                    </a:solidFill>
                  </a:rPr>
                  <a:t>--------</a:t>
                </a:r>
                <a:r>
                  <a:rPr lang="en-US" sz="2000" dirty="0">
                    <a:solidFill>
                      <a:srgbClr val="FFFFFF"/>
                    </a:solidFill>
                  </a:rPr>
                  <a:t>--Marginal---</a:t>
                </a:r>
                <a:r>
                  <a:rPr lang="en-US" sz="2000" dirty="0" smtClean="0">
                    <a:solidFill>
                      <a:srgbClr val="FFFFFF"/>
                    </a:solidFill>
                  </a:rPr>
                  <a:t>-------------</a:t>
                </a:r>
                <a:r>
                  <a:rPr lang="en-US" sz="2000" dirty="0">
                    <a:solidFill>
                      <a:srgbClr val="FFFFFF"/>
                    </a:solidFill>
                  </a:rPr>
                  <a:t>-Adequate</a:t>
                </a:r>
              </a:p>
            </c:rich>
          </c:tx>
          <c:layout>
            <c:manualLayout>
              <c:xMode val="edge"/>
              <c:yMode val="edge"/>
              <c:x val="0.113250918635171"/>
              <c:y val="0.913043478260869"/>
            </c:manualLayout>
          </c:layout>
          <c:overlay val="0"/>
        </c:title>
        <c:majorTickMark val="out"/>
        <c:minorTickMark val="none"/>
        <c:tickLblPos val="none"/>
        <c:crossAx val="-2116552152"/>
        <c:crosses val="autoZero"/>
        <c:auto val="1"/>
        <c:lblAlgn val="ctr"/>
        <c:lblOffset val="100"/>
        <c:noMultiLvlLbl val="0"/>
      </c:catAx>
      <c:valAx>
        <c:axId val="-2116552152"/>
        <c:scaling>
          <c:orientation val="minMax"/>
        </c:scaling>
        <c:delete val="0"/>
        <c:axPos val="l"/>
        <c:majorGridlines/>
        <c:title>
          <c:tx>
            <c:rich>
              <a:bodyPr rot="-5400000" vert="horz"/>
              <a:lstStyle/>
              <a:p>
                <a:pPr>
                  <a:defRPr sz="2500">
                    <a:solidFill>
                      <a:srgbClr val="FFFFFF"/>
                    </a:solidFill>
                    <a:latin typeface="+mn-lt"/>
                  </a:defRPr>
                </a:pPr>
                <a:r>
                  <a:rPr lang="en-US" sz="2500" dirty="0">
                    <a:solidFill>
                      <a:srgbClr val="FFFFFF"/>
                    </a:solidFill>
                    <a:latin typeface="+mn-lt"/>
                  </a:rPr>
                  <a:t>Percentage</a:t>
                </a:r>
                <a:r>
                  <a:rPr lang="en-US" sz="2500" baseline="0" dirty="0">
                    <a:solidFill>
                      <a:srgbClr val="FFFFFF"/>
                    </a:solidFill>
                    <a:latin typeface="+mn-lt"/>
                  </a:rPr>
                  <a:t> of Patients</a:t>
                </a:r>
                <a:endParaRPr lang="en-US" sz="2500" dirty="0">
                  <a:solidFill>
                    <a:srgbClr val="FFFFFF"/>
                  </a:solidFill>
                  <a:latin typeface="+mn-lt"/>
                </a:endParaRPr>
              </a:p>
            </c:rich>
          </c:tx>
          <c:layout>
            <c:manualLayout>
              <c:xMode val="edge"/>
              <c:yMode val="edge"/>
              <c:x val="0.0016025641025641"/>
              <c:y val="0.19780529706514"/>
            </c:manualLayout>
          </c:layout>
          <c:overlay val="0"/>
        </c:title>
        <c:numFmt formatCode="General" sourceLinked="1"/>
        <c:majorTickMark val="out"/>
        <c:minorTickMark val="none"/>
        <c:tickLblPos val="nextTo"/>
        <c:txPr>
          <a:bodyPr/>
          <a:lstStyle/>
          <a:p>
            <a:pPr>
              <a:defRPr sz="1600">
                <a:solidFill>
                  <a:srgbClr val="FFFFFF"/>
                </a:solidFill>
              </a:defRPr>
            </a:pPr>
            <a:endParaRPr lang="en-US"/>
          </a:p>
        </c:txPr>
        <c:crossAx val="-2116558440"/>
        <c:crosses val="autoZero"/>
        <c:crossBetween val="between"/>
      </c:valAx>
    </c:plotArea>
    <c:legend>
      <c:legendPos val="r"/>
      <c:layout>
        <c:manualLayout>
          <c:xMode val="edge"/>
          <c:yMode val="edge"/>
          <c:x val="0.845810234086593"/>
          <c:y val="0.293039818193457"/>
          <c:w val="0.154189763779528"/>
          <c:h val="0.588447285673449"/>
        </c:manualLayout>
      </c:layout>
      <c:overlay val="0"/>
      <c:txPr>
        <a:bodyPr/>
        <a:lstStyle/>
        <a:p>
          <a:pPr>
            <a:defRPr sz="1800" b="1">
              <a:solidFill>
                <a:schemeClr val="bg1"/>
              </a:solidFill>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761363636364"/>
          <c:y val="0.186904761904762"/>
          <c:w val="0.646780303030303"/>
          <c:h val="0.813095238095238"/>
        </c:manualLayout>
      </c:layout>
      <c:pieChart>
        <c:varyColors val="1"/>
        <c:dLbls>
          <c:showLegendKey val="0"/>
          <c:showVal val="0"/>
          <c:showCatName val="0"/>
          <c:showSerName val="0"/>
          <c:showPercent val="0"/>
          <c:showBubbleSize val="0"/>
          <c:showLeaderLines val="0"/>
        </c:dLbls>
        <c:firstSliceAng val="0"/>
      </c:pieChart>
    </c:plotArea>
    <c:plotVisOnly val="1"/>
    <c:dispBlanksAs val="zero"/>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dPt>
            <c:idx val="0"/>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dPt>
          <c:dPt>
            <c:idx val="1"/>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solidFill>
                <a:srgbClr val="E0D40A"/>
              </a:solidFill>
              <a:ln>
                <a:noFill/>
              </a:ln>
              <a:effectLst>
                <a:innerShdw blurRad="114300">
                  <a:prstClr val="black"/>
                </a:innerShdw>
              </a:effectLst>
              <a:scene3d>
                <a:camera prst="orthographicFront">
                  <a:rot lat="0" lon="0" rev="0"/>
                </a:camera>
                <a:lightRig rig="threePt" dir="t">
                  <a:rot lat="0" lon="0" rev="1200000"/>
                </a:lightRig>
              </a:scene3d>
              <a:sp3d>
                <a:bevelT w="63500" h="25400"/>
              </a:sp3d>
            </c:spPr>
          </c:dPt>
          <c:cat>
            <c:strRef>
              <c:f>Sheet1!$B$3:$B$6</c:f>
              <c:strCache>
                <c:ptCount val="4"/>
                <c:pt idx="0">
                  <c:v>Visual</c:v>
                </c:pt>
                <c:pt idx="1">
                  <c:v>Auditory</c:v>
                </c:pt>
                <c:pt idx="2">
                  <c:v>Touch (Kinesthetic)</c:v>
                </c:pt>
                <c:pt idx="3">
                  <c:v>Other</c:v>
                </c:pt>
              </c:strCache>
            </c:strRef>
          </c:cat>
          <c:val>
            <c:numRef>
              <c:f>Sheet1!$C$3:$C$6</c:f>
              <c:numCache>
                <c:formatCode>###0</c:formatCode>
                <c:ptCount val="4"/>
                <c:pt idx="0">
                  <c:v>26.0</c:v>
                </c:pt>
                <c:pt idx="1">
                  <c:v>3.0</c:v>
                </c:pt>
                <c:pt idx="2">
                  <c:v>3.0</c:v>
                </c:pt>
                <c:pt idx="3">
                  <c:v>3.0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4376842317787"/>
          <c:y val="0.144876598086529"/>
          <c:w val="0.650761154855643"/>
          <c:h val="0.598867581068495"/>
        </c:manualLayout>
      </c:layout>
      <c:bar3DChart>
        <c:barDir val="col"/>
        <c:grouping val="clustered"/>
        <c:varyColors val="0"/>
        <c:ser>
          <c:idx val="0"/>
          <c:order val="0"/>
          <c:tx>
            <c:strRef>
              <c:f>Sheet1!$A$13</c:f>
              <c:strCache>
                <c:ptCount val="1"/>
                <c:pt idx="0">
                  <c:v>Typical Method of Obtaining Information</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Sheet1!$B$12:$G$12</c:f>
              <c:strCache>
                <c:ptCount val="6"/>
                <c:pt idx="0">
                  <c:v>Internet</c:v>
                </c:pt>
                <c:pt idx="1">
                  <c:v>Printed Material</c:v>
                </c:pt>
                <c:pt idx="2">
                  <c:v>Television</c:v>
                </c:pt>
                <c:pt idx="3">
                  <c:v>Pharmacy Insert</c:v>
                </c:pt>
                <c:pt idx="4">
                  <c:v>Care Provider</c:v>
                </c:pt>
                <c:pt idx="5">
                  <c:v>Other</c:v>
                </c:pt>
              </c:strCache>
            </c:strRef>
          </c:cat>
          <c:val>
            <c:numRef>
              <c:f>Sheet1!$B$13:$G$13</c:f>
              <c:numCache>
                <c:formatCode>General</c:formatCode>
                <c:ptCount val="6"/>
                <c:pt idx="0">
                  <c:v>14.0</c:v>
                </c:pt>
                <c:pt idx="1">
                  <c:v>15.0</c:v>
                </c:pt>
                <c:pt idx="2">
                  <c:v>1.0</c:v>
                </c:pt>
                <c:pt idx="3">
                  <c:v>29.0</c:v>
                </c:pt>
                <c:pt idx="4">
                  <c:v>23.0</c:v>
                </c:pt>
                <c:pt idx="5">
                  <c:v>3.0</c:v>
                </c:pt>
              </c:numCache>
            </c:numRef>
          </c:val>
        </c:ser>
        <c:ser>
          <c:idx val="1"/>
          <c:order val="1"/>
          <c:tx>
            <c:strRef>
              <c:f>Sheet1!$A$14</c:f>
              <c:strCache>
                <c:ptCount val="1"/>
                <c:pt idx="0">
                  <c:v>Most Helpful Resource to Obtain Information</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Sheet1!$B$12:$G$12</c:f>
              <c:strCache>
                <c:ptCount val="6"/>
                <c:pt idx="0">
                  <c:v>Internet</c:v>
                </c:pt>
                <c:pt idx="1">
                  <c:v>Printed Material</c:v>
                </c:pt>
                <c:pt idx="2">
                  <c:v>Television</c:v>
                </c:pt>
                <c:pt idx="3">
                  <c:v>Pharmacy Insert</c:v>
                </c:pt>
                <c:pt idx="4">
                  <c:v>Care Provider</c:v>
                </c:pt>
                <c:pt idx="5">
                  <c:v>Other</c:v>
                </c:pt>
              </c:strCache>
            </c:strRef>
          </c:cat>
          <c:val>
            <c:numRef>
              <c:f>Sheet1!$B$14:$G$14</c:f>
              <c:numCache>
                <c:formatCode>General</c:formatCode>
                <c:ptCount val="6"/>
                <c:pt idx="0">
                  <c:v>9.0</c:v>
                </c:pt>
                <c:pt idx="1">
                  <c:v>8.0</c:v>
                </c:pt>
                <c:pt idx="2">
                  <c:v>0.0</c:v>
                </c:pt>
                <c:pt idx="3">
                  <c:v>17.0</c:v>
                </c:pt>
                <c:pt idx="4">
                  <c:v>17.0</c:v>
                </c:pt>
                <c:pt idx="5">
                  <c:v>1.0</c:v>
                </c:pt>
              </c:numCache>
            </c:numRef>
          </c:val>
        </c:ser>
        <c:dLbls>
          <c:showLegendKey val="0"/>
          <c:showVal val="0"/>
          <c:showCatName val="0"/>
          <c:showSerName val="0"/>
          <c:showPercent val="0"/>
          <c:showBubbleSize val="0"/>
        </c:dLbls>
        <c:gapWidth val="150"/>
        <c:shape val="box"/>
        <c:axId val="-2116388360"/>
        <c:axId val="-2116385208"/>
        <c:axId val="0"/>
      </c:bar3DChart>
      <c:catAx>
        <c:axId val="-2116388360"/>
        <c:scaling>
          <c:orientation val="minMax"/>
        </c:scaling>
        <c:delete val="0"/>
        <c:axPos val="b"/>
        <c:numFmt formatCode="General" sourceLinked="0"/>
        <c:majorTickMark val="out"/>
        <c:minorTickMark val="none"/>
        <c:tickLblPos val="nextTo"/>
        <c:txPr>
          <a:bodyPr rot="-1500000"/>
          <a:lstStyle/>
          <a:p>
            <a:pPr>
              <a:defRPr sz="1800" b="1">
                <a:solidFill>
                  <a:srgbClr val="FFFFFF"/>
                </a:solidFill>
              </a:defRPr>
            </a:pPr>
            <a:endParaRPr lang="en-US"/>
          </a:p>
        </c:txPr>
        <c:crossAx val="-2116385208"/>
        <c:crosses val="autoZero"/>
        <c:auto val="1"/>
        <c:lblAlgn val="ctr"/>
        <c:lblOffset val="100"/>
        <c:noMultiLvlLbl val="0"/>
      </c:catAx>
      <c:valAx>
        <c:axId val="-2116385208"/>
        <c:scaling>
          <c:orientation val="minMax"/>
        </c:scaling>
        <c:delete val="0"/>
        <c:axPos val="l"/>
        <c:majorGridlines/>
        <c:title>
          <c:tx>
            <c:rich>
              <a:bodyPr rot="-5400000" vert="horz"/>
              <a:lstStyle/>
              <a:p>
                <a:pPr>
                  <a:defRPr sz="2500">
                    <a:solidFill>
                      <a:srgbClr val="FFFFFF"/>
                    </a:solidFill>
                  </a:defRPr>
                </a:pPr>
                <a:r>
                  <a:rPr lang="en-US" sz="2500" dirty="0">
                    <a:solidFill>
                      <a:srgbClr val="FFFFFF"/>
                    </a:solidFill>
                  </a:rPr>
                  <a:t>Number</a:t>
                </a:r>
                <a:r>
                  <a:rPr lang="en-US" sz="2500" baseline="0" dirty="0">
                    <a:solidFill>
                      <a:srgbClr val="FFFFFF"/>
                    </a:solidFill>
                  </a:rPr>
                  <a:t> of Patients</a:t>
                </a:r>
              </a:p>
            </c:rich>
          </c:tx>
          <c:layout>
            <c:manualLayout>
              <c:xMode val="edge"/>
              <c:yMode val="edge"/>
              <c:x val="0.0"/>
              <c:y val="0.16837671761618"/>
            </c:manualLayout>
          </c:layout>
          <c:overlay val="0"/>
        </c:title>
        <c:numFmt formatCode="General" sourceLinked="1"/>
        <c:majorTickMark val="out"/>
        <c:minorTickMark val="none"/>
        <c:tickLblPos val="nextTo"/>
        <c:txPr>
          <a:bodyPr/>
          <a:lstStyle/>
          <a:p>
            <a:pPr>
              <a:defRPr sz="2000">
                <a:solidFill>
                  <a:srgbClr val="FFFFFF"/>
                </a:solidFill>
              </a:defRPr>
            </a:pPr>
            <a:endParaRPr lang="en-US"/>
          </a:p>
        </c:txPr>
        <c:crossAx val="-2116388360"/>
        <c:crosses val="autoZero"/>
        <c:crossBetween val="between"/>
      </c:valAx>
    </c:plotArea>
    <c:legend>
      <c:legendPos val="r"/>
      <c:layout>
        <c:manualLayout>
          <c:xMode val="edge"/>
          <c:yMode val="edge"/>
          <c:x val="0.75424849467346"/>
          <c:y val="0.224864289022696"/>
          <c:w val="0.24575150532654"/>
          <c:h val="0.569879265091863"/>
        </c:manualLayout>
      </c:layout>
      <c:overlay val="0"/>
      <c:txPr>
        <a:bodyPr/>
        <a:lstStyle/>
        <a:p>
          <a:pPr>
            <a:defRPr sz="2200" b="1">
              <a:solidFill>
                <a:srgbClr val="FFFFFF"/>
              </a:solidFill>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224795275590551"/>
          <c:y val="0.251469115755446"/>
          <c:w val="0.591122850715089"/>
          <c:h val="0.451779263985676"/>
        </c:manualLayout>
      </c:layout>
      <c:bar3D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Sheet1!$A$22:$D$22</c:f>
              <c:strCache>
                <c:ptCount val="4"/>
                <c:pt idx="0">
                  <c:v>Printed Literature</c:v>
                </c:pt>
                <c:pt idx="1">
                  <c:v>Video/Audio</c:v>
                </c:pt>
                <c:pt idx="2">
                  <c:v>Verbal Instruction</c:v>
                </c:pt>
                <c:pt idx="3">
                  <c:v>Other</c:v>
                </c:pt>
              </c:strCache>
            </c:strRef>
          </c:cat>
          <c:val>
            <c:numRef>
              <c:f>Sheet1!$A$23:$D$23</c:f>
              <c:numCache>
                <c:formatCode>General</c:formatCode>
                <c:ptCount val="4"/>
                <c:pt idx="0">
                  <c:v>24.0</c:v>
                </c:pt>
                <c:pt idx="1">
                  <c:v>1.0</c:v>
                </c:pt>
                <c:pt idx="2">
                  <c:v>29.0</c:v>
                </c:pt>
                <c:pt idx="3">
                  <c:v>0.0</c:v>
                </c:pt>
              </c:numCache>
            </c:numRef>
          </c:val>
        </c:ser>
        <c:dLbls>
          <c:showLegendKey val="0"/>
          <c:showVal val="0"/>
          <c:showCatName val="0"/>
          <c:showSerName val="0"/>
          <c:showPercent val="0"/>
          <c:showBubbleSize val="0"/>
        </c:dLbls>
        <c:gapWidth val="150"/>
        <c:shape val="box"/>
        <c:axId val="-2116340872"/>
        <c:axId val="-2116337720"/>
        <c:axId val="0"/>
      </c:bar3DChart>
      <c:catAx>
        <c:axId val="-2116340872"/>
        <c:scaling>
          <c:orientation val="minMax"/>
        </c:scaling>
        <c:delete val="0"/>
        <c:axPos val="b"/>
        <c:numFmt formatCode="General" sourceLinked="0"/>
        <c:majorTickMark val="out"/>
        <c:minorTickMark val="none"/>
        <c:tickLblPos val="nextTo"/>
        <c:txPr>
          <a:bodyPr rot="-1500000"/>
          <a:lstStyle/>
          <a:p>
            <a:pPr>
              <a:defRPr sz="2000" b="1">
                <a:solidFill>
                  <a:srgbClr val="FFFFFF"/>
                </a:solidFill>
              </a:defRPr>
            </a:pPr>
            <a:endParaRPr lang="en-US"/>
          </a:p>
        </c:txPr>
        <c:crossAx val="-2116337720"/>
        <c:crosses val="autoZero"/>
        <c:auto val="1"/>
        <c:lblAlgn val="ctr"/>
        <c:lblOffset val="100"/>
        <c:noMultiLvlLbl val="0"/>
      </c:catAx>
      <c:valAx>
        <c:axId val="-2116337720"/>
        <c:scaling>
          <c:orientation val="minMax"/>
        </c:scaling>
        <c:delete val="0"/>
        <c:axPos val="l"/>
        <c:majorGridlines/>
        <c:title>
          <c:tx>
            <c:rich>
              <a:bodyPr rot="-5400000" vert="horz"/>
              <a:lstStyle/>
              <a:p>
                <a:pPr>
                  <a:defRPr sz="2000">
                    <a:solidFill>
                      <a:srgbClr val="FFFFFF"/>
                    </a:solidFill>
                  </a:defRPr>
                </a:pPr>
                <a:r>
                  <a:rPr lang="en-US" sz="2000" dirty="0">
                    <a:solidFill>
                      <a:srgbClr val="FFFFFF"/>
                    </a:solidFill>
                  </a:rPr>
                  <a:t>Number of Patients</a:t>
                </a:r>
              </a:p>
            </c:rich>
          </c:tx>
          <c:layout>
            <c:manualLayout>
              <c:xMode val="edge"/>
              <c:yMode val="edge"/>
              <c:x val="0.104381040605218"/>
              <c:y val="0.254958442694663"/>
            </c:manualLayout>
          </c:layout>
          <c:overlay val="0"/>
        </c:title>
        <c:numFmt formatCode="General" sourceLinked="1"/>
        <c:majorTickMark val="out"/>
        <c:minorTickMark val="none"/>
        <c:tickLblPos val="nextTo"/>
        <c:txPr>
          <a:bodyPr/>
          <a:lstStyle/>
          <a:p>
            <a:pPr>
              <a:defRPr sz="1800">
                <a:solidFill>
                  <a:srgbClr val="FFFFFF"/>
                </a:solidFill>
              </a:defRPr>
            </a:pPr>
            <a:endParaRPr lang="en-US"/>
          </a:p>
        </c:txPr>
        <c:crossAx val="-2116340872"/>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explosion val="25"/>
          <c:dPt>
            <c:idx val="3"/>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delete val="1"/>
            </c:dLbl>
            <c:dLbl>
              <c:idx val="1"/>
              <c:delete val="1"/>
            </c:dLbl>
            <c:dLbl>
              <c:idx val="2"/>
              <c:layout>
                <c:manualLayout>
                  <c:x val="0.0532931531706685"/>
                  <c:y val="-0.000442853734192317"/>
                </c:manualLayout>
              </c:layout>
              <c:showLegendKey val="0"/>
              <c:showVal val="1"/>
              <c:showCatName val="0"/>
              <c:showSerName val="0"/>
              <c:showPercent val="0"/>
              <c:showBubbleSize val="0"/>
            </c:dLbl>
            <c:dLbl>
              <c:idx val="3"/>
              <c:layout>
                <c:manualLayout>
                  <c:x val="0.0726921519069376"/>
                  <c:y val="-0.0186451920782629"/>
                </c:manualLayout>
              </c:layout>
              <c:showLegendKey val="0"/>
              <c:showVal val="1"/>
              <c:showCatName val="0"/>
              <c:showSerName val="0"/>
              <c:showPercent val="0"/>
              <c:showBubbleSize val="0"/>
            </c:dLbl>
            <c:dLbl>
              <c:idx val="4"/>
              <c:layout>
                <c:manualLayout>
                  <c:x val="0.133994037782314"/>
                  <c:y val="-0.223430207587688"/>
                </c:manualLayout>
              </c:layout>
              <c:showLegendKey val="0"/>
              <c:showVal val="1"/>
              <c:showCatName val="0"/>
              <c:showSerName val="0"/>
              <c:showPercent val="0"/>
              <c:showBubbleSize val="0"/>
            </c:dLbl>
            <c:txPr>
              <a:bodyPr/>
              <a:lstStyle/>
              <a:p>
                <a:pPr>
                  <a:defRPr>
                    <a:solidFill>
                      <a:srgbClr val="FFFFFF"/>
                    </a:solidFill>
                  </a:defRPr>
                </a:pPr>
                <a:endParaRPr lang="en-US"/>
              </a:p>
            </c:txPr>
            <c:showLegendKey val="0"/>
            <c:showVal val="1"/>
            <c:showCatName val="0"/>
            <c:showSerName val="0"/>
            <c:showPercent val="0"/>
            <c:showBubbleSize val="0"/>
            <c:showLeaderLines val="1"/>
            <c:leaderLines>
              <c:spPr>
                <a:ln>
                  <a:solidFill>
                    <a:srgbClr val="FFFFFF"/>
                  </a:solidFill>
                </a:ln>
              </c:spPr>
            </c:leaderLines>
          </c:dLbls>
          <c:cat>
            <c:strRef>
              <c:f>Sheet1!$A$29:$E$29</c:f>
              <c:strCache>
                <c:ptCount val="5"/>
                <c:pt idx="0">
                  <c:v>0-20 %</c:v>
                </c:pt>
                <c:pt idx="1">
                  <c:v>21-40 %</c:v>
                </c:pt>
                <c:pt idx="2">
                  <c:v>41-60 %</c:v>
                </c:pt>
                <c:pt idx="3">
                  <c:v>61-80 %</c:v>
                </c:pt>
                <c:pt idx="4">
                  <c:v>80-100 %</c:v>
                </c:pt>
              </c:strCache>
            </c:strRef>
          </c:cat>
          <c:val>
            <c:numRef>
              <c:f>Sheet1!$A$30:$E$30</c:f>
              <c:numCache>
                <c:formatCode>0%</c:formatCode>
                <c:ptCount val="5"/>
                <c:pt idx="0">
                  <c:v>0.0</c:v>
                </c:pt>
                <c:pt idx="1">
                  <c:v>0.0</c:v>
                </c:pt>
                <c:pt idx="2" formatCode="0.00%">
                  <c:v>0.029</c:v>
                </c:pt>
                <c:pt idx="3" formatCode="0.00%">
                  <c:v>0.114</c:v>
                </c:pt>
                <c:pt idx="4" formatCode="0.00%">
                  <c:v>0.886</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94213882232112"/>
          <c:y val="0.357177694206135"/>
          <c:w val="0.191293364144699"/>
          <c:h val="0.400072472284248"/>
        </c:manualLayout>
      </c:layout>
      <c:overlay val="0"/>
      <c:txPr>
        <a:bodyPr/>
        <a:lstStyle/>
        <a:p>
          <a:pPr>
            <a:defRPr sz="2000">
              <a:solidFill>
                <a:srgbClr val="FFFFFF"/>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0.18182</cdr:x>
      <cdr:y>0.18571</cdr:y>
    </cdr:from>
    <cdr:to>
      <cdr:x>0.31818</cdr:x>
      <cdr:y>0.35714</cdr:y>
    </cdr:to>
    <cdr:sp macro="" textlink="">
      <cdr:nvSpPr>
        <cdr:cNvPr id="2" name="TextBox 1"/>
        <cdr:cNvSpPr txBox="1"/>
      </cdr:nvSpPr>
      <cdr:spPr>
        <a:xfrm xmlns:a="http://schemas.openxmlformats.org/drawingml/2006/main">
          <a:off x="1219200" y="990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8CD7C-CAF3-7746-BFF3-D340BFC7F054}" type="datetimeFigureOut">
              <a:rPr lang="en-US" smtClean="0"/>
              <a:pPr/>
              <a:t>11/18/14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A0115D-D638-214F-8DF8-F2BFD4CF7AD6}" type="slidenum">
              <a:rPr lang="en-US" smtClean="0"/>
              <a:pPr/>
              <a:t>‹#›</a:t>
            </a:fld>
            <a:endParaRPr lang="en-US"/>
          </a:p>
        </p:txBody>
      </p:sp>
    </p:spTree>
    <p:extLst>
      <p:ext uri="{BB962C8B-B14F-4D97-AF65-F5344CB8AC3E}">
        <p14:creationId xmlns:p14="http://schemas.microsoft.com/office/powerpoint/2010/main" val="10970061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name is Katie Kok. I am from the US here in Illinois actually. I just want to say what a privilege it is to be presenting here today. Thank you so much for having me.</a:t>
            </a:r>
          </a:p>
          <a:p>
            <a:endParaRPr lang="en-US" baseline="0" dirty="0" smtClean="0"/>
          </a:p>
          <a:p>
            <a:r>
              <a:rPr lang="en-US" baseline="0" dirty="0" smtClean="0"/>
              <a:t>I will be presenting on Patient Education and Anticoagulation Therapy in a Cardiac Population. This project was completed at Christie Clinic in Champaign Illinois in partial fulfillment of my master’s of nursing degree.</a:t>
            </a:r>
            <a:endParaRPr lang="en-US" dirty="0"/>
          </a:p>
        </p:txBody>
      </p:sp>
      <p:sp>
        <p:nvSpPr>
          <p:cNvPr id="4" name="Slide Number Placeholder 3"/>
          <p:cNvSpPr>
            <a:spLocks noGrp="1"/>
          </p:cNvSpPr>
          <p:nvPr>
            <p:ph type="sldNum" sz="quarter" idx="10"/>
          </p:nvPr>
        </p:nvSpPr>
        <p:spPr/>
        <p:txBody>
          <a:bodyPr/>
          <a:lstStyle/>
          <a:p>
            <a:fld id="{9AA0115D-D638-214F-8DF8-F2BFD4CF7AD6}" type="slidenum">
              <a:rPr lang="en-US" smtClean="0"/>
              <a:pPr/>
              <a:t>1</a:t>
            </a:fld>
            <a:endParaRPr lang="en-US"/>
          </a:p>
        </p:txBody>
      </p:sp>
    </p:spTree>
    <p:extLst>
      <p:ext uri="{BB962C8B-B14F-4D97-AF65-F5344CB8AC3E}">
        <p14:creationId xmlns:p14="http://schemas.microsoft.com/office/powerpoint/2010/main" val="2380770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Descriptive statistics were utilized to analyze the data.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Demographics showed a mean age</a:t>
            </a:r>
            <a:r>
              <a:rPr lang="en-US" sz="1200" kern="1200" baseline="0" dirty="0" smtClean="0">
                <a:solidFill>
                  <a:schemeClr val="tx1"/>
                </a:solidFill>
                <a:effectLst/>
                <a:latin typeface="+mn-lt"/>
                <a:ea typeface="+mn-ea"/>
                <a:cs typeface="+mn-cs"/>
              </a:rPr>
              <a:t> of 68.7; the population was mostly male and Caucasian, with a fairly high education level—with 60% having an education above high school</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A0115D-D638-214F-8DF8-F2BFD4CF7AD6}" type="slidenum">
              <a:rPr lang="en-US" smtClean="0"/>
              <a:pPr/>
              <a:t>10</a:t>
            </a:fld>
            <a:endParaRPr lang="en-US"/>
          </a:p>
        </p:txBody>
      </p:sp>
    </p:spTree>
    <p:extLst>
      <p:ext uri="{BB962C8B-B14F-4D97-AF65-F5344CB8AC3E}">
        <p14:creationId xmlns:p14="http://schemas.microsoft.com/office/powerpoint/2010/main" val="118327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rPr>
              <a:t>The data resulting from the Brief Health Literacy Screening</a:t>
            </a:r>
            <a:r>
              <a:rPr lang="en-US" sz="1200" baseline="0" dirty="0" smtClean="0">
                <a:solidFill>
                  <a:srgbClr val="FFFFFF"/>
                </a:solidFill>
              </a:rPr>
              <a:t> Tool is depicted in this chart.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FFFFF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rPr>
              <a:t>About 35% of patients had inadequate or marginal health literacy even though 60% of the participants had education higher than high school/GED.</a:t>
            </a:r>
          </a:p>
          <a:p>
            <a:endParaRPr lang="en-US" dirty="0"/>
          </a:p>
        </p:txBody>
      </p:sp>
      <p:sp>
        <p:nvSpPr>
          <p:cNvPr id="4" name="Slide Number Placeholder 3"/>
          <p:cNvSpPr>
            <a:spLocks noGrp="1"/>
          </p:cNvSpPr>
          <p:nvPr>
            <p:ph type="sldNum" sz="quarter" idx="10"/>
          </p:nvPr>
        </p:nvSpPr>
        <p:spPr/>
        <p:txBody>
          <a:bodyPr/>
          <a:lstStyle/>
          <a:p>
            <a:fld id="{9AA0115D-D638-214F-8DF8-F2BFD4CF7AD6}" type="slidenum">
              <a:rPr lang="en-US" smtClean="0"/>
              <a:pPr/>
              <a:t>11</a:t>
            </a:fld>
            <a:endParaRPr lang="en-US"/>
          </a:p>
        </p:txBody>
      </p:sp>
    </p:spTree>
    <p:extLst>
      <p:ext uri="{BB962C8B-B14F-4D97-AF65-F5344CB8AC3E}">
        <p14:creationId xmlns:p14="http://schemas.microsoft.com/office/powerpoint/2010/main" val="468364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rPr>
              <a:t>When asked how they learn best, ~75% of patients reported being visual learners</a:t>
            </a:r>
            <a:r>
              <a:rPr lang="en-US" sz="1200" baseline="0" dirty="0" smtClean="0">
                <a:solidFill>
                  <a:srgbClr val="FFFFFF"/>
                </a:solidFill>
              </a:rPr>
              <a:t> as opposed to auditory, touch, or other.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FFFFF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FFFFFF"/>
                </a:solidFill>
              </a:rPr>
              <a:t>Though, unfortunately, as clinicians, educational interventions geared toward visual learners tend to be defaulted to the written word in a brochure or educational packet. With the prevalence of inadequate health literacy, though, we, as clinicians may need to expand the visual educational materials that we provide our patients.</a:t>
            </a:r>
            <a:endParaRPr lang="en-US" sz="1200" dirty="0" smtClean="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9AA0115D-D638-214F-8DF8-F2BFD4CF7AD6}" type="slidenum">
              <a:rPr lang="en-US" smtClean="0"/>
              <a:pPr/>
              <a:t>12</a:t>
            </a:fld>
            <a:endParaRPr lang="en-US"/>
          </a:p>
        </p:txBody>
      </p:sp>
    </p:spTree>
    <p:extLst>
      <p:ext uri="{BB962C8B-B14F-4D97-AF65-F5344CB8AC3E}">
        <p14:creationId xmlns:p14="http://schemas.microsoft.com/office/powerpoint/2010/main" val="2308976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asked about the patients’ typical methods of obtaining information</a:t>
            </a:r>
            <a:r>
              <a:rPr lang="en-US" baseline="0" dirty="0" smtClean="0"/>
              <a:t> about their medications (indicated by the orange), </a:t>
            </a:r>
          </a:p>
          <a:p>
            <a:endParaRPr lang="en-US" baseline="0" dirty="0" smtClean="0"/>
          </a:p>
          <a:p>
            <a:r>
              <a:rPr lang="en-US" baseline="0" dirty="0" smtClean="0"/>
              <a:t>most either said by pharmacy insert or verbal instruction from the care provider.</a:t>
            </a:r>
          </a:p>
          <a:p>
            <a:endParaRPr lang="en-US" baseline="0" dirty="0" smtClean="0"/>
          </a:p>
          <a:p>
            <a:r>
              <a:rPr lang="en-US" baseline="0" dirty="0" smtClean="0"/>
              <a:t>Similarly, when asked the most helpful resource to obtain information regarding medication, most patients marked either pharmacy insert or care provider.</a:t>
            </a:r>
            <a:endParaRPr lang="en-US" dirty="0"/>
          </a:p>
        </p:txBody>
      </p:sp>
      <p:sp>
        <p:nvSpPr>
          <p:cNvPr id="4" name="Slide Number Placeholder 3"/>
          <p:cNvSpPr>
            <a:spLocks noGrp="1"/>
          </p:cNvSpPr>
          <p:nvPr>
            <p:ph type="sldNum" sz="quarter" idx="10"/>
          </p:nvPr>
        </p:nvSpPr>
        <p:spPr/>
        <p:txBody>
          <a:bodyPr/>
          <a:lstStyle/>
          <a:p>
            <a:fld id="{9AA0115D-D638-214F-8DF8-F2BFD4CF7AD6}" type="slidenum">
              <a:rPr lang="en-US" smtClean="0"/>
              <a:pPr/>
              <a:t>13</a:t>
            </a:fld>
            <a:endParaRPr lang="en-US"/>
          </a:p>
        </p:txBody>
      </p:sp>
    </p:spTree>
    <p:extLst>
      <p:ext uri="{BB962C8B-B14F-4D97-AF65-F5344CB8AC3E}">
        <p14:creationId xmlns:p14="http://schemas.microsoft.com/office/powerpoint/2010/main" val="1010029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asked if they received</a:t>
            </a:r>
            <a:r>
              <a:rPr lang="en-US" baseline="0" dirty="0" smtClean="0"/>
              <a:t> education from their health care provider, 89% marked yes, and indicated that they were mostly educated by either the physician or the nurse.</a:t>
            </a:r>
          </a:p>
          <a:p>
            <a:endParaRPr lang="en-US" baseline="0" dirty="0" smtClean="0"/>
          </a:p>
          <a:p>
            <a:r>
              <a:rPr lang="en-US" baseline="0" dirty="0" smtClean="0"/>
              <a:t>The type of education received was mostly by verbal instruction, and then printed literature.</a:t>
            </a:r>
            <a:endParaRPr lang="en-US" dirty="0"/>
          </a:p>
        </p:txBody>
      </p:sp>
      <p:sp>
        <p:nvSpPr>
          <p:cNvPr id="4" name="Slide Number Placeholder 3"/>
          <p:cNvSpPr>
            <a:spLocks noGrp="1"/>
          </p:cNvSpPr>
          <p:nvPr>
            <p:ph type="sldNum" sz="quarter" idx="10"/>
          </p:nvPr>
        </p:nvSpPr>
        <p:spPr/>
        <p:txBody>
          <a:bodyPr/>
          <a:lstStyle/>
          <a:p>
            <a:fld id="{9AA0115D-D638-214F-8DF8-F2BFD4CF7AD6}" type="slidenum">
              <a:rPr lang="en-US" smtClean="0"/>
              <a:pPr/>
              <a:t>14</a:t>
            </a:fld>
            <a:endParaRPr lang="en-US"/>
          </a:p>
        </p:txBody>
      </p:sp>
    </p:spTree>
    <p:extLst>
      <p:ext uri="{BB962C8B-B14F-4D97-AF65-F5344CB8AC3E}">
        <p14:creationId xmlns:p14="http://schemas.microsoft.com/office/powerpoint/2010/main" val="150491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instrument also</a:t>
            </a:r>
            <a:r>
              <a:rPr lang="en-US" baseline="0" dirty="0" smtClean="0"/>
              <a:t> measured patient adherence by asking how often they take their medication as scheduled. Although 88.6% reported being adherent, which is typically measured as over 80%, with the severe adverse effects that non-adherence can occur, the 12% that reported being non-adherent is of significant concern.</a:t>
            </a:r>
            <a:endParaRPr lang="en-US" dirty="0"/>
          </a:p>
        </p:txBody>
      </p:sp>
      <p:sp>
        <p:nvSpPr>
          <p:cNvPr id="4" name="Slide Number Placeholder 3"/>
          <p:cNvSpPr>
            <a:spLocks noGrp="1"/>
          </p:cNvSpPr>
          <p:nvPr>
            <p:ph type="sldNum" sz="quarter" idx="10"/>
          </p:nvPr>
        </p:nvSpPr>
        <p:spPr/>
        <p:txBody>
          <a:bodyPr/>
          <a:lstStyle/>
          <a:p>
            <a:fld id="{9AA0115D-D638-214F-8DF8-F2BFD4CF7AD6}" type="slidenum">
              <a:rPr lang="en-US" smtClean="0"/>
              <a:pPr/>
              <a:t>15</a:t>
            </a:fld>
            <a:endParaRPr lang="en-US"/>
          </a:p>
        </p:txBody>
      </p:sp>
    </p:spTree>
    <p:extLst>
      <p:ext uri="{BB962C8B-B14F-4D97-AF65-F5344CB8AC3E}">
        <p14:creationId xmlns:p14="http://schemas.microsoft.com/office/powerpoint/2010/main" val="23475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0" dirty="0" smtClean="0"/>
              <a:t>As you can see from the chart, the overall knowledge of patients was low</a:t>
            </a:r>
            <a:r>
              <a:rPr lang="en-US" sz="1200" b="0" baseline="0" dirty="0" smtClean="0"/>
              <a:t> at </a:t>
            </a:r>
            <a:r>
              <a:rPr lang="en-US" sz="1200" b="0" dirty="0" smtClean="0"/>
              <a:t>63%,  even though 88.6% of the patients reported receiving instruction from their healthcare provider regarding anticoagulation therapy. This demonstrates the significant disparity between the patient education they received</a:t>
            </a:r>
            <a:r>
              <a:rPr lang="en-US" sz="1200" b="0" baseline="0" dirty="0" smtClean="0"/>
              <a:t> from their healthcare provider and the amount of knowledge they have about their anticoagulation medication.</a:t>
            </a:r>
            <a:endParaRPr lang="en-US" sz="1200" b="0" dirty="0" smtClean="0"/>
          </a:p>
          <a:p>
            <a:pPr marL="0" indent="0">
              <a:buFont typeface="Arial"/>
              <a:buNone/>
            </a:pPr>
            <a:endParaRPr lang="en-US" sz="1200" b="0" dirty="0" smtClean="0"/>
          </a:p>
          <a:p>
            <a:pPr marL="0" indent="0">
              <a:buFont typeface="Arial"/>
              <a:buNone/>
            </a:pPr>
            <a:r>
              <a:rPr lang="en-US" sz="1200" b="0" dirty="0" smtClean="0"/>
              <a:t>Significant topics with low knowledge</a:t>
            </a:r>
            <a:r>
              <a:rPr lang="en-US" sz="1200" b="0" baseline="0" dirty="0" smtClean="0"/>
              <a:t> was food interaction with warfarin at only 44%, natural medicines interaction with all anticoagulants at only 23%, and the need to call a healthcare provider after a fall at 54%.</a:t>
            </a:r>
            <a:endParaRPr lang="en-US" sz="1200" b="0" dirty="0" smtClean="0"/>
          </a:p>
          <a:p>
            <a:endParaRPr lang="en-US" b="0" dirty="0" smtClean="0"/>
          </a:p>
        </p:txBody>
      </p:sp>
      <p:sp>
        <p:nvSpPr>
          <p:cNvPr id="4" name="Slide Number Placeholder 3"/>
          <p:cNvSpPr>
            <a:spLocks noGrp="1"/>
          </p:cNvSpPr>
          <p:nvPr>
            <p:ph type="sldNum" sz="quarter" idx="10"/>
          </p:nvPr>
        </p:nvSpPr>
        <p:spPr/>
        <p:txBody>
          <a:bodyPr/>
          <a:lstStyle/>
          <a:p>
            <a:fld id="{9AA0115D-D638-214F-8DF8-F2BFD4CF7AD6}" type="slidenum">
              <a:rPr lang="en-US" smtClean="0"/>
              <a:pPr/>
              <a:t>16</a:t>
            </a:fld>
            <a:endParaRPr lang="en-US"/>
          </a:p>
        </p:txBody>
      </p:sp>
    </p:spTree>
    <p:extLst>
      <p:ext uri="{BB962C8B-B14F-4D97-AF65-F5344CB8AC3E}">
        <p14:creationId xmlns:p14="http://schemas.microsoft.com/office/powerpoint/2010/main" val="2245851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Patients were asked a qualitative question asking</a:t>
            </a:r>
            <a:r>
              <a:rPr lang="en-US" baseline="0" dirty="0" smtClean="0"/>
              <a:t> to make recommendations for the education of future patients on anticoagulation therapy.</a:t>
            </a:r>
          </a:p>
          <a:p>
            <a:endParaRPr lang="en-US" baseline="0" dirty="0" smtClean="0"/>
          </a:p>
          <a:p>
            <a:r>
              <a:rPr lang="en-US" baseline="0" dirty="0" smtClean="0"/>
              <a:t>Several themes were taken from the variety of recommendations made by patients.</a:t>
            </a:r>
          </a:p>
          <a:p>
            <a:endParaRPr lang="en-US" baseline="0" dirty="0" smtClean="0"/>
          </a:p>
          <a:p>
            <a:r>
              <a:rPr lang="en-US" baseline="0" dirty="0" smtClean="0"/>
              <a:t>Of these sixteen patients that either said to keep education the same or left this question blank, twelve had incorrect responses to the patient knowledge questions.</a:t>
            </a:r>
          </a:p>
          <a:p>
            <a:r>
              <a:rPr lang="en-US" baseline="0" dirty="0" smtClean="0"/>
              <a:t>	This indicates the patients’ feeling they understand their medication or that their education was adequate, but lacking knowledge in key areas.</a:t>
            </a:r>
          </a:p>
          <a:p>
            <a:endParaRPr lang="en-US" baseline="0" dirty="0" smtClean="0"/>
          </a:p>
          <a:p>
            <a:r>
              <a:rPr lang="en-US" baseline="0" dirty="0" smtClean="0"/>
              <a:t>Other recommendations included verbal instruction; written information or instructions to reference at home; video; or group sessions with doctors, nurses, and others who are also receiving the medication. One said continued education is important throughout therapy.</a:t>
            </a:r>
          </a:p>
          <a:p>
            <a:endParaRPr lang="en-US" baseline="0" dirty="0" smtClean="0"/>
          </a:p>
        </p:txBody>
      </p:sp>
      <p:sp>
        <p:nvSpPr>
          <p:cNvPr id="4" name="Slide Number Placeholder 3"/>
          <p:cNvSpPr>
            <a:spLocks noGrp="1"/>
          </p:cNvSpPr>
          <p:nvPr>
            <p:ph type="sldNum" sz="quarter" idx="10"/>
          </p:nvPr>
        </p:nvSpPr>
        <p:spPr/>
        <p:txBody>
          <a:bodyPr/>
          <a:lstStyle/>
          <a:p>
            <a:fld id="{9AA0115D-D638-214F-8DF8-F2BFD4CF7AD6}" type="slidenum">
              <a:rPr lang="en-US" smtClean="0"/>
              <a:pPr/>
              <a:t>17</a:t>
            </a:fld>
            <a:endParaRPr lang="en-US"/>
          </a:p>
        </p:txBody>
      </p:sp>
    </p:spTree>
    <p:extLst>
      <p:ext uri="{BB962C8B-B14F-4D97-AF65-F5344CB8AC3E}">
        <p14:creationId xmlns:p14="http://schemas.microsoft.com/office/powerpoint/2010/main" val="546219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limitations of this study were that it used a convenient</a:t>
            </a:r>
            <a:r>
              <a:rPr lang="en-US" baseline="0" dirty="0" smtClean="0"/>
              <a:t> sample. This population was fairly education, which may have affected their health literacy. The population was almost 95% Caucasian—lack of diversity.</a:t>
            </a:r>
          </a:p>
          <a:p>
            <a:endParaRPr lang="en-US" baseline="0" dirty="0" smtClean="0"/>
          </a:p>
          <a:p>
            <a:r>
              <a:rPr lang="en-US" baseline="0" dirty="0" smtClean="0"/>
              <a:t>Lastly, with the methods of the study, the questionnaire was a new instrument that used self-report for data collection.</a:t>
            </a:r>
          </a:p>
        </p:txBody>
      </p:sp>
      <p:sp>
        <p:nvSpPr>
          <p:cNvPr id="4" name="Slide Number Placeholder 3"/>
          <p:cNvSpPr>
            <a:spLocks noGrp="1"/>
          </p:cNvSpPr>
          <p:nvPr>
            <p:ph type="sldNum" sz="quarter" idx="10"/>
          </p:nvPr>
        </p:nvSpPr>
        <p:spPr/>
        <p:txBody>
          <a:bodyPr/>
          <a:lstStyle/>
          <a:p>
            <a:fld id="{9AA0115D-D638-214F-8DF8-F2BFD4CF7AD6}" type="slidenum">
              <a:rPr lang="en-US" smtClean="0"/>
              <a:pPr/>
              <a:t>18</a:t>
            </a:fld>
            <a:endParaRPr lang="en-US"/>
          </a:p>
        </p:txBody>
      </p:sp>
    </p:spTree>
    <p:extLst>
      <p:ext uri="{BB962C8B-B14F-4D97-AF65-F5344CB8AC3E}">
        <p14:creationId xmlns:p14="http://schemas.microsoft.com/office/powerpoint/2010/main" val="682969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recommendations</a:t>
            </a:r>
            <a:r>
              <a:rPr lang="en-US" baseline="0" dirty="0" smtClean="0"/>
              <a:t> that can be made from the results of this study.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AA0115D-D638-214F-8DF8-F2BFD4CF7AD6}" type="slidenum">
              <a:rPr lang="en-US" smtClean="0"/>
              <a:pPr/>
              <a:t>19</a:t>
            </a:fld>
            <a:endParaRPr lang="en-US"/>
          </a:p>
        </p:txBody>
      </p:sp>
    </p:spTree>
    <p:extLst>
      <p:ext uri="{BB962C8B-B14F-4D97-AF65-F5344CB8AC3E}">
        <p14:creationId xmlns:p14="http://schemas.microsoft.com/office/powerpoint/2010/main" val="316337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Anticoagulation medications,</a:t>
            </a:r>
            <a:r>
              <a:rPr lang="en-US" baseline="0" dirty="0" smtClean="0"/>
              <a:t> such as warfarin (Coumadin), or the new anticoagulants like dabigatran, rivaroxaban, or apixaban, are meant to prevent blood clot formation, and in turn, prevent complications like stroke in a variety of cardiac conditions like atrial fibrillation or implantation of a mechanical heart valve.</a:t>
            </a:r>
          </a:p>
          <a:p>
            <a:endParaRPr lang="en-US" baseline="0" dirty="0" smtClean="0"/>
          </a:p>
          <a:p>
            <a:r>
              <a:rPr lang="en-US" baseline="0" dirty="0" smtClean="0"/>
              <a:t>In 2007, over 4.2 million Americans were on an anticoagulant</a:t>
            </a:r>
          </a:p>
          <a:p>
            <a:endParaRPr lang="en-US" baseline="0" dirty="0" smtClean="0"/>
          </a:p>
          <a:p>
            <a:r>
              <a:rPr lang="en-US" baseline="0" dirty="0" smtClean="0"/>
              <a:t>More recently, in 2012, census showed that 18% of adults over 65 were on anticoagulation </a:t>
            </a:r>
            <a:r>
              <a:rPr lang="en-US" baseline="0" dirty="0" smtClean="0"/>
              <a:t>therapy</a:t>
            </a:r>
          </a:p>
          <a:p>
            <a:endParaRPr lang="en-US" baseline="0" dirty="0" smtClean="0"/>
          </a:p>
        </p:txBody>
      </p:sp>
      <p:sp>
        <p:nvSpPr>
          <p:cNvPr id="4" name="Slide Number Placeholder 3"/>
          <p:cNvSpPr>
            <a:spLocks noGrp="1"/>
          </p:cNvSpPr>
          <p:nvPr>
            <p:ph type="sldNum" sz="quarter" idx="10"/>
          </p:nvPr>
        </p:nvSpPr>
        <p:spPr/>
        <p:txBody>
          <a:bodyPr/>
          <a:lstStyle/>
          <a:p>
            <a:fld id="{9AA0115D-D638-214F-8DF8-F2BFD4CF7AD6}" type="slidenum">
              <a:rPr lang="en-US" smtClean="0"/>
              <a:pPr/>
              <a:t>2</a:t>
            </a:fld>
            <a:endParaRPr lang="en-US"/>
          </a:p>
        </p:txBody>
      </p:sp>
    </p:spTree>
    <p:extLst>
      <p:ext uri="{BB962C8B-B14F-4D97-AF65-F5344CB8AC3E}">
        <p14:creationId xmlns:p14="http://schemas.microsoft.com/office/powerpoint/2010/main" val="1735081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A0115D-D638-214F-8DF8-F2BFD4CF7AD6}" type="slidenum">
              <a:rPr lang="en-US" smtClean="0"/>
              <a:pPr/>
              <a:t>20</a:t>
            </a:fld>
            <a:endParaRPr lang="en-US"/>
          </a:p>
        </p:txBody>
      </p:sp>
    </p:spTree>
    <p:extLst>
      <p:ext uri="{BB962C8B-B14F-4D97-AF65-F5344CB8AC3E}">
        <p14:creationId xmlns:p14="http://schemas.microsoft.com/office/powerpoint/2010/main" val="145214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 studies should include using a more diverse sample population in ethnicity</a:t>
            </a:r>
            <a:r>
              <a:rPr lang="en-US" baseline="0" dirty="0" smtClean="0"/>
              <a:t> and education.</a:t>
            </a:r>
          </a:p>
          <a:p>
            <a:endParaRPr lang="en-US" baseline="0" dirty="0" smtClean="0"/>
          </a:p>
          <a:p>
            <a:r>
              <a:rPr lang="en-US" baseline="0" dirty="0" smtClean="0"/>
              <a:t>To investigate the use of video and other visual materials to enhance patient knowledge.</a:t>
            </a:r>
            <a:endParaRPr lang="en-US" dirty="0"/>
          </a:p>
        </p:txBody>
      </p:sp>
      <p:sp>
        <p:nvSpPr>
          <p:cNvPr id="4" name="Slide Number Placeholder 3"/>
          <p:cNvSpPr>
            <a:spLocks noGrp="1"/>
          </p:cNvSpPr>
          <p:nvPr>
            <p:ph type="sldNum" sz="quarter" idx="10"/>
          </p:nvPr>
        </p:nvSpPr>
        <p:spPr/>
        <p:txBody>
          <a:bodyPr/>
          <a:lstStyle/>
          <a:p>
            <a:fld id="{9AA0115D-D638-214F-8DF8-F2BFD4CF7AD6}" type="slidenum">
              <a:rPr lang="en-US" smtClean="0"/>
              <a:pPr/>
              <a:t>21</a:t>
            </a:fld>
            <a:endParaRPr lang="en-US"/>
          </a:p>
        </p:txBody>
      </p:sp>
    </p:spTree>
    <p:extLst>
      <p:ext uri="{BB962C8B-B14F-4D97-AF65-F5344CB8AC3E}">
        <p14:creationId xmlns:p14="http://schemas.microsoft.com/office/powerpoint/2010/main" val="2388958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A0115D-D638-214F-8DF8-F2BFD4CF7AD6}" type="slidenum">
              <a:rPr lang="en-US" smtClean="0"/>
              <a:pPr/>
              <a:t>22</a:t>
            </a:fld>
            <a:endParaRPr lang="en-US"/>
          </a:p>
        </p:txBody>
      </p:sp>
    </p:spTree>
    <p:extLst>
      <p:ext uri="{BB962C8B-B14F-4D97-AF65-F5344CB8AC3E}">
        <p14:creationId xmlns:p14="http://schemas.microsoft.com/office/powerpoint/2010/main" val="3362474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like to thank these people</a:t>
            </a:r>
            <a:r>
              <a:rPr lang="en-US" baseline="0" dirty="0" smtClean="0"/>
              <a:t> for making this research project possible. </a:t>
            </a:r>
          </a:p>
        </p:txBody>
      </p:sp>
      <p:sp>
        <p:nvSpPr>
          <p:cNvPr id="4" name="Slide Number Placeholder 3"/>
          <p:cNvSpPr>
            <a:spLocks noGrp="1"/>
          </p:cNvSpPr>
          <p:nvPr>
            <p:ph type="sldNum" sz="quarter" idx="10"/>
          </p:nvPr>
        </p:nvSpPr>
        <p:spPr/>
        <p:txBody>
          <a:bodyPr/>
          <a:lstStyle/>
          <a:p>
            <a:fld id="{9AA0115D-D638-214F-8DF8-F2BFD4CF7AD6}" type="slidenum">
              <a:rPr lang="en-US" smtClean="0"/>
              <a:pPr/>
              <a:t>23</a:t>
            </a:fld>
            <a:endParaRPr lang="en-US"/>
          </a:p>
        </p:txBody>
      </p:sp>
    </p:spTree>
    <p:extLst>
      <p:ext uri="{BB962C8B-B14F-4D97-AF65-F5344CB8AC3E}">
        <p14:creationId xmlns:p14="http://schemas.microsoft.com/office/powerpoint/2010/main" val="2160738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And thank you all for your attention and for having me here today.</a:t>
            </a:r>
            <a:endParaRPr lang="en-US" sz="1300" dirty="0"/>
          </a:p>
        </p:txBody>
      </p:sp>
      <p:sp>
        <p:nvSpPr>
          <p:cNvPr id="4" name="Slide Number Placeholder 3"/>
          <p:cNvSpPr>
            <a:spLocks noGrp="1"/>
          </p:cNvSpPr>
          <p:nvPr>
            <p:ph type="sldNum" sz="quarter" idx="10"/>
          </p:nvPr>
        </p:nvSpPr>
        <p:spPr/>
        <p:txBody>
          <a:bodyPr/>
          <a:lstStyle/>
          <a:p>
            <a:fld id="{9AA0115D-D638-214F-8DF8-F2BFD4CF7AD6}" type="slidenum">
              <a:rPr lang="en-US" smtClean="0"/>
              <a:pPr/>
              <a:t>24</a:t>
            </a:fld>
            <a:endParaRPr lang="en-US"/>
          </a:p>
        </p:txBody>
      </p:sp>
    </p:spTree>
    <p:extLst>
      <p:ext uri="{BB962C8B-B14F-4D97-AF65-F5344CB8AC3E}">
        <p14:creationId xmlns:p14="http://schemas.microsoft.com/office/powerpoint/2010/main" val="1424641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A0115D-D638-214F-8DF8-F2BFD4CF7AD6}" type="slidenum">
              <a:rPr lang="en-US" smtClean="0"/>
              <a:pPr/>
              <a:t>25</a:t>
            </a:fld>
            <a:endParaRPr lang="en-US"/>
          </a:p>
        </p:txBody>
      </p:sp>
    </p:spTree>
    <p:extLst>
      <p:ext uri="{BB962C8B-B14F-4D97-AF65-F5344CB8AC3E}">
        <p14:creationId xmlns:p14="http://schemas.microsoft.com/office/powerpoint/2010/main" val="469772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is a very common therapy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use of AT decreases risk of stroke by 68% and decreases risk of death by 25% (CDC, 2010; Gladstone et al., 2009; </a:t>
            </a:r>
            <a:r>
              <a:rPr lang="en-US" sz="1200" kern="1200" dirty="0" err="1" smtClean="0">
                <a:solidFill>
                  <a:schemeClr val="tx1"/>
                </a:solidFill>
                <a:latin typeface="+mn-lt"/>
                <a:ea typeface="+mn-ea"/>
                <a:cs typeface="+mn-cs"/>
              </a:rPr>
              <a:t>Grunau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Wiens</a:t>
            </a:r>
            <a:r>
              <a:rPr lang="en-US" sz="1200" kern="1200" dirty="0" smtClean="0">
                <a:solidFill>
                  <a:schemeClr val="tx1"/>
                </a:solidFill>
                <a:latin typeface="+mn-lt"/>
                <a:ea typeface="+mn-ea"/>
                <a:cs typeface="+mn-cs"/>
              </a:rPr>
              <a:t>, &amp; Harder, 2011).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Unfortunately, although anticoagulation</a:t>
            </a:r>
            <a:r>
              <a:rPr lang="en-US" sz="1200" kern="1200" baseline="0" dirty="0" smtClean="0">
                <a:solidFill>
                  <a:schemeClr val="tx1"/>
                </a:solidFill>
                <a:latin typeface="+mn-lt"/>
                <a:ea typeface="+mn-ea"/>
                <a:cs typeface="+mn-cs"/>
              </a:rPr>
              <a:t> therapy is highly effective, there are several difficulties associated with therapy.</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 warfarin, difficulties</a:t>
            </a:r>
            <a:r>
              <a:rPr lang="en-US" sz="1200" kern="1200" baseline="0" dirty="0" smtClean="0">
                <a:solidFill>
                  <a:schemeClr val="tx1"/>
                </a:solidFill>
                <a:latin typeface="+mn-lt"/>
                <a:ea typeface="+mn-ea"/>
                <a:cs typeface="+mn-cs"/>
              </a:rPr>
              <a:t> include having a </a:t>
            </a:r>
            <a:endParaRPr lang="en-US" sz="1200" kern="1200" dirty="0" smtClean="0">
              <a:solidFill>
                <a:schemeClr val="tx1"/>
              </a:solidFill>
              <a:latin typeface="+mn-lt"/>
              <a:ea typeface="+mn-ea"/>
              <a:cs typeface="+mn-cs"/>
            </a:endParaRPr>
          </a:p>
          <a:p>
            <a:pPr lvl="1">
              <a:buFont typeface="Arial"/>
              <a:buChar char="•"/>
            </a:pPr>
            <a:r>
              <a:rPr lang="en-US" sz="1200" kern="1200" dirty="0" smtClean="0">
                <a:solidFill>
                  <a:schemeClr val="tx1"/>
                </a:solidFill>
                <a:latin typeface="+mn-lt"/>
                <a:ea typeface="+mn-ea"/>
                <a:cs typeface="+mn-cs"/>
              </a:rPr>
              <a:t>Narrow therapeutic index </a:t>
            </a:r>
            <a:r>
              <a:rPr lang="en-US" sz="1200" kern="1200" dirty="0" smtClean="0">
                <a:solidFill>
                  <a:schemeClr val="tx1"/>
                </a:solidFill>
                <a:latin typeface="+mn-lt"/>
                <a:ea typeface="+mn-ea"/>
                <a:cs typeface="+mn-cs"/>
              </a:rPr>
              <a:t>requires </a:t>
            </a:r>
            <a:r>
              <a:rPr lang="en-US" sz="1200" kern="1200" dirty="0" smtClean="0">
                <a:solidFill>
                  <a:schemeClr val="tx1"/>
                </a:solidFill>
                <a:latin typeface="+mn-lt"/>
                <a:ea typeface="+mn-ea"/>
                <a:cs typeface="+mn-cs"/>
              </a:rPr>
              <a:t>frequent monitoring, physician visits, and dose adjustments to remain between the INR of 2-3 </a:t>
            </a:r>
          </a:p>
          <a:p>
            <a:pPr marL="457200" marR="0" lvl="1" indent="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smtClean="0">
                <a:solidFill>
                  <a:schemeClr val="tx1"/>
                </a:solidFill>
                <a:latin typeface="+mn-lt"/>
                <a:ea typeface="+mn-ea"/>
                <a:cs typeface="+mn-cs"/>
              </a:rPr>
              <a:t>The lack of anticoagulation control can have significant adverse reactions of stroke or bleeding</a:t>
            </a:r>
          </a:p>
          <a:p>
            <a:pPr lvl="1">
              <a:buFont typeface="Arial"/>
              <a:buChar char="•"/>
            </a:pPr>
            <a:r>
              <a:rPr lang="en-US" sz="1200" kern="1200" dirty="0" smtClean="0">
                <a:solidFill>
                  <a:schemeClr val="tx1"/>
                </a:solidFill>
                <a:latin typeface="+mn-lt"/>
                <a:ea typeface="+mn-ea"/>
                <a:cs typeface="+mn-cs"/>
              </a:rPr>
              <a:t>Side effects </a:t>
            </a:r>
          </a:p>
          <a:p>
            <a:pPr lvl="1">
              <a:buFont typeface="Arial"/>
              <a:buChar char="•"/>
            </a:pPr>
            <a:r>
              <a:rPr lang="en-US" sz="1200" kern="1200" dirty="0" smtClean="0">
                <a:solidFill>
                  <a:schemeClr val="tx1"/>
                </a:solidFill>
                <a:latin typeface="+mn-lt"/>
                <a:ea typeface="+mn-ea"/>
                <a:cs typeface="+mn-cs"/>
              </a:rPr>
              <a:t>Dietary precautions</a:t>
            </a:r>
          </a:p>
          <a:p>
            <a:pPr lvl="1">
              <a:buFont typeface="Arial"/>
              <a:buChar char="•"/>
            </a:pPr>
            <a:r>
              <a:rPr lang="en-US" sz="1200" kern="1200" dirty="0" smtClean="0">
                <a:solidFill>
                  <a:schemeClr val="tx1"/>
                </a:solidFill>
                <a:latin typeface="+mn-lt"/>
                <a:ea typeface="+mn-ea"/>
                <a:cs typeface="+mn-cs"/>
              </a:rPr>
              <a:t>Close attention to prevent adverse drug-to-drug</a:t>
            </a:r>
            <a:r>
              <a:rPr lang="en-US" sz="1200" kern="1200" baseline="0" dirty="0" smtClean="0">
                <a:solidFill>
                  <a:schemeClr val="tx1"/>
                </a:solidFill>
                <a:latin typeface="+mn-lt"/>
                <a:ea typeface="+mn-ea"/>
                <a:cs typeface="+mn-cs"/>
              </a:rPr>
              <a:t> interactions </a:t>
            </a:r>
          </a:p>
          <a:p>
            <a:pPr lvl="1">
              <a:buFont typeface="Arial"/>
              <a:buChar char="•"/>
            </a:pPr>
            <a:r>
              <a:rPr lang="en-US" sz="1200" kern="1200" baseline="0" dirty="0" smtClean="0">
                <a:solidFill>
                  <a:schemeClr val="tx1"/>
                </a:solidFill>
                <a:latin typeface="+mn-lt"/>
                <a:ea typeface="+mn-ea"/>
                <a:cs typeface="+mn-cs"/>
              </a:rPr>
              <a:t>Cessation of the drug prior to any medical procedures</a:t>
            </a:r>
          </a:p>
          <a:p>
            <a:pPr lvl="0">
              <a:buFont typeface="Arial"/>
              <a:buNone/>
            </a:pPr>
            <a:endParaRPr lang="en-US" sz="1200" kern="1200" baseline="0" dirty="0" smtClean="0">
              <a:solidFill>
                <a:schemeClr val="tx1"/>
              </a:solidFill>
              <a:latin typeface="+mn-lt"/>
              <a:ea typeface="+mn-ea"/>
              <a:cs typeface="+mn-cs"/>
            </a:endParaRPr>
          </a:p>
          <a:p>
            <a:pPr lvl="0">
              <a:buFont typeface="Arial"/>
              <a:buNone/>
            </a:pPr>
            <a:r>
              <a:rPr lang="en-US" sz="1200" kern="1200" baseline="0" dirty="0" smtClean="0">
                <a:solidFill>
                  <a:schemeClr val="tx1"/>
                </a:solidFill>
                <a:latin typeface="+mn-lt"/>
                <a:ea typeface="+mn-ea"/>
                <a:cs typeface="+mn-cs"/>
              </a:rPr>
              <a:t>Difficulties with therapy: New anticoagulants—no rescue drug in case of emergency; problems of adherence due to many being twice a day; no long term evidence of effect.</a:t>
            </a:r>
          </a:p>
          <a:p>
            <a:pPr lvl="0">
              <a:buFont typeface="Arial"/>
              <a:buNone/>
            </a:pPr>
            <a:r>
              <a:rPr lang="en-US" sz="1200" kern="1200" baseline="0" dirty="0" smtClean="0">
                <a:solidFill>
                  <a:schemeClr val="tx1"/>
                </a:solidFill>
                <a:latin typeface="+mn-lt"/>
                <a:ea typeface="+mn-ea"/>
                <a:cs typeface="+mn-cs"/>
              </a:rPr>
              <a:t>	Furthermore, </a:t>
            </a:r>
            <a:r>
              <a:rPr lang="en-US" sz="1200" kern="1200" baseline="0" dirty="0" smtClean="0">
                <a:solidFill>
                  <a:schemeClr val="tx1"/>
                </a:solidFill>
                <a:latin typeface="+mn-lt"/>
                <a:ea typeface="+mn-ea"/>
                <a:cs typeface="+mn-cs"/>
              </a:rPr>
              <a:t>with the the </a:t>
            </a:r>
            <a:r>
              <a:rPr lang="en-US" sz="1200" kern="1200" baseline="0" dirty="0" smtClean="0">
                <a:solidFill>
                  <a:schemeClr val="tx1"/>
                </a:solidFill>
                <a:latin typeface="+mn-lt"/>
                <a:ea typeface="+mn-ea"/>
                <a:cs typeface="+mn-cs"/>
              </a:rPr>
              <a:t>dangers associated with missing a dose </a:t>
            </a:r>
            <a:r>
              <a:rPr lang="en-US" sz="1200" kern="1200" baseline="0" dirty="0" smtClean="0">
                <a:solidFill>
                  <a:schemeClr val="tx1"/>
                </a:solidFill>
                <a:latin typeface="+mn-lt"/>
                <a:ea typeface="+mn-ea"/>
                <a:cs typeface="+mn-cs"/>
              </a:rPr>
              <a:t>being so </a:t>
            </a:r>
            <a:r>
              <a:rPr lang="en-US" sz="1200" kern="1200" baseline="0" dirty="0" smtClean="0">
                <a:solidFill>
                  <a:schemeClr val="tx1"/>
                </a:solidFill>
                <a:latin typeface="+mn-lt"/>
                <a:ea typeface="+mn-ea"/>
                <a:cs typeface="+mn-cs"/>
              </a:rPr>
              <a:t>detrimental for these new </a:t>
            </a:r>
            <a:r>
              <a:rPr lang="en-US" sz="1200" kern="1200" baseline="0" dirty="0" smtClean="0">
                <a:solidFill>
                  <a:schemeClr val="tx1"/>
                </a:solidFill>
                <a:latin typeface="+mn-lt"/>
                <a:ea typeface="+mn-ea"/>
                <a:cs typeface="+mn-cs"/>
              </a:rPr>
              <a:t>anticoagulants, compared to warfarin—they also require </a:t>
            </a:r>
            <a:r>
              <a:rPr lang="en-US" sz="1200" kern="1200" baseline="0" dirty="0" smtClean="0">
                <a:solidFill>
                  <a:schemeClr val="tx1"/>
                </a:solidFill>
                <a:latin typeface="+mn-lt"/>
                <a:ea typeface="+mn-ea"/>
                <a:cs typeface="+mn-cs"/>
              </a:rPr>
              <a:t>frequent blood work, visits for patient education, and other monitoring </a:t>
            </a:r>
            <a:r>
              <a:rPr lang="en-US" sz="1200" kern="1200" baseline="0" dirty="0" smtClean="0">
                <a:solidFill>
                  <a:schemeClr val="tx1"/>
                </a:solidFill>
                <a:latin typeface="+mn-lt"/>
                <a:ea typeface="+mn-ea"/>
                <a:cs typeface="+mn-cs"/>
              </a:rPr>
              <a:t>as </a:t>
            </a:r>
            <a:r>
              <a:rPr lang="en-US" sz="1200" kern="1200" baseline="0" dirty="0" smtClean="0">
                <a:solidFill>
                  <a:schemeClr val="tx1"/>
                </a:solidFill>
                <a:latin typeface="+mn-lt"/>
                <a:ea typeface="+mn-ea"/>
                <a:cs typeface="+mn-cs"/>
              </a:rPr>
              <a:t>well.</a:t>
            </a:r>
          </a:p>
          <a:p>
            <a:pPr lvl="0">
              <a:buFont typeface="Arial"/>
              <a:buNone/>
            </a:pPr>
            <a:endParaRPr lang="en-US" sz="1200" kern="1200" dirty="0" smtClean="0">
              <a:solidFill>
                <a:schemeClr val="tx1"/>
              </a:solidFill>
              <a:latin typeface="+mn-lt"/>
              <a:ea typeface="+mn-ea"/>
              <a:cs typeface="+mn-cs"/>
            </a:endParaRPr>
          </a:p>
          <a:p>
            <a:pPr lvl="0">
              <a:buFont typeface="Arial"/>
              <a:buNone/>
            </a:pPr>
            <a:r>
              <a:rPr lang="en-US" sz="1200" kern="1200" dirty="0" smtClean="0">
                <a:solidFill>
                  <a:schemeClr val="tx1"/>
                </a:solidFill>
                <a:latin typeface="+mn-lt"/>
                <a:ea typeface="+mn-ea"/>
                <a:cs typeface="+mn-cs"/>
              </a:rPr>
              <a:t>Nevertheless, </a:t>
            </a:r>
            <a:r>
              <a:rPr lang="en-US" sz="1200" kern="1200" dirty="0" smtClean="0">
                <a:solidFill>
                  <a:schemeClr val="tx1"/>
                </a:solidFill>
                <a:latin typeface="+mn-lt"/>
                <a:ea typeface="+mn-ea"/>
                <a:cs typeface="+mn-cs"/>
              </a:rPr>
              <a:t>even with all these difficulties, the </a:t>
            </a:r>
            <a:r>
              <a:rPr lang="en-US" sz="1200" kern="1200" dirty="0" smtClean="0">
                <a:solidFill>
                  <a:schemeClr val="tx1"/>
                </a:solidFill>
                <a:latin typeface="+mn-lt"/>
                <a:ea typeface="+mn-ea"/>
                <a:cs typeface="+mn-cs"/>
              </a:rPr>
              <a:t>degree to which anticoagulation therapy is able to prevent stroke and death requires its use be optimized.</a:t>
            </a:r>
          </a:p>
          <a:p>
            <a:pPr lvl="0">
              <a:buFont typeface="Arial"/>
              <a:buNone/>
            </a:pP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AA0115D-D638-214F-8DF8-F2BFD4CF7AD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 the difficulty involved in the management of long-term anticoagulation therapy, patient education is particularly important.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a:t>
            </a:r>
            <a:r>
              <a:rPr lang="en-US" sz="1200" kern="1200" baseline="0" dirty="0" smtClean="0">
                <a:solidFill>
                  <a:schemeClr val="tx1"/>
                </a:solidFill>
                <a:latin typeface="+mn-lt"/>
                <a:ea typeface="+mn-ea"/>
                <a:cs typeface="+mn-cs"/>
              </a:rPr>
              <a:t> are also several barriers to patient education in the clinical setting, including the time it takes to educate, the resources needed, and HCP over estimation of patients’ ability to learn and their prior knowledge.</a:t>
            </a:r>
            <a:endParaRPr lang="en-US" dirty="0"/>
          </a:p>
        </p:txBody>
      </p:sp>
      <p:sp>
        <p:nvSpPr>
          <p:cNvPr id="4" name="Slide Number Placeholder 3"/>
          <p:cNvSpPr>
            <a:spLocks noGrp="1"/>
          </p:cNvSpPr>
          <p:nvPr>
            <p:ph type="sldNum" sz="quarter" idx="10"/>
          </p:nvPr>
        </p:nvSpPr>
        <p:spPr/>
        <p:txBody>
          <a:bodyPr/>
          <a:lstStyle/>
          <a:p>
            <a:fld id="{9AA0115D-D638-214F-8DF8-F2BFD4CF7AD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smtClean="0">
                <a:solidFill>
                  <a:schemeClr val="tx1"/>
                </a:solidFill>
                <a:latin typeface="+mn-lt"/>
                <a:ea typeface="+mn-ea"/>
                <a:cs typeface="+mn-cs"/>
              </a:rPr>
              <a:t>One major barrier</a:t>
            </a:r>
            <a:r>
              <a:rPr lang="en-US" sz="1300" kern="1200" baseline="0" dirty="0" smtClean="0">
                <a:solidFill>
                  <a:schemeClr val="tx1"/>
                </a:solidFill>
                <a:latin typeface="+mn-lt"/>
                <a:ea typeface="+mn-ea"/>
                <a:cs typeface="+mn-cs"/>
              </a:rPr>
              <a:t> associated with patient education is inadequate </a:t>
            </a:r>
            <a:r>
              <a:rPr lang="en-US" sz="1300" kern="1200" dirty="0" smtClean="0">
                <a:solidFill>
                  <a:schemeClr val="tx1"/>
                </a:solidFill>
                <a:latin typeface="+mn-lt"/>
                <a:ea typeface="+mn-ea"/>
                <a:cs typeface="+mn-cs"/>
              </a:rPr>
              <a:t>health literacy</a:t>
            </a:r>
            <a:r>
              <a:rPr lang="en-US" sz="1300" kern="1200" baseline="0" dirty="0" smtClean="0">
                <a:solidFill>
                  <a:schemeClr val="tx1"/>
                </a:solidFill>
                <a:latin typeface="+mn-lt"/>
                <a:ea typeface="+mn-ea"/>
                <a:cs typeface="+mn-cs"/>
              </a:rPr>
              <a:t>. </a:t>
            </a:r>
            <a:endParaRPr lang="en-US" sz="13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3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smtClean="0">
                <a:solidFill>
                  <a:schemeClr val="tx1"/>
                </a:solidFill>
                <a:latin typeface="+mn-lt"/>
                <a:ea typeface="+mn-ea"/>
                <a:cs typeface="+mn-cs"/>
              </a:rPr>
              <a:t>The</a:t>
            </a:r>
            <a:r>
              <a:rPr lang="en-US" sz="1300" kern="1200" baseline="0" dirty="0" smtClean="0">
                <a:solidFill>
                  <a:schemeClr val="tx1"/>
                </a:solidFill>
                <a:latin typeface="+mn-lt"/>
                <a:ea typeface="+mn-ea"/>
                <a:cs typeface="+mn-cs"/>
              </a:rPr>
              <a:t> </a:t>
            </a:r>
            <a:r>
              <a:rPr lang="en-US" sz="1300" kern="1200" dirty="0" smtClean="0">
                <a:solidFill>
                  <a:schemeClr val="tx1"/>
                </a:solidFill>
                <a:latin typeface="+mn-lt"/>
                <a:ea typeface="+mn-ea"/>
                <a:cs typeface="+mn-cs"/>
              </a:rPr>
              <a:t>Institute of Medicine</a:t>
            </a:r>
            <a:r>
              <a:rPr lang="en-US" sz="1300" kern="1200" baseline="0" dirty="0" smtClean="0">
                <a:solidFill>
                  <a:schemeClr val="tx1"/>
                </a:solidFill>
                <a:latin typeface="+mn-lt"/>
                <a:ea typeface="+mn-ea"/>
                <a:cs typeface="+mn-cs"/>
              </a:rPr>
              <a:t> provides this definition of defines health literacy.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3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baseline="0" dirty="0" smtClean="0">
                <a:solidFill>
                  <a:schemeClr val="tx1"/>
                </a:solidFill>
                <a:latin typeface="+mn-lt"/>
                <a:ea typeface="+mn-ea"/>
                <a:cs typeface="+mn-cs"/>
              </a:rPr>
              <a:t>You can see that </a:t>
            </a:r>
            <a:r>
              <a:rPr lang="en-US" sz="1300" kern="1200" dirty="0" smtClean="0">
                <a:solidFill>
                  <a:schemeClr val="tx1"/>
                </a:solidFill>
                <a:latin typeface="+mn-lt"/>
                <a:ea typeface="+mn-ea"/>
                <a:cs typeface="+mn-cs"/>
              </a:rPr>
              <a:t>health literacy encompasses much more than the reading level or education of patients, but rather the ability to understand, work through, and comprehend their disease in order to make good health-promoting choices when outside of the healthcare system.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3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smtClean="0">
                <a:solidFill>
                  <a:schemeClr val="tx1"/>
                </a:solidFill>
                <a:latin typeface="+mn-lt"/>
                <a:ea typeface="+mn-ea"/>
                <a:cs typeface="+mn-cs"/>
              </a:rPr>
              <a:t>The Institute of Medicine reports</a:t>
            </a:r>
            <a:r>
              <a:rPr lang="en-US" sz="1300" kern="1200" baseline="0" dirty="0" smtClean="0">
                <a:solidFill>
                  <a:schemeClr val="tx1"/>
                </a:solidFill>
                <a:latin typeface="+mn-lt"/>
                <a:ea typeface="+mn-ea"/>
                <a:cs typeface="+mn-cs"/>
              </a:rPr>
              <a:t> that </a:t>
            </a:r>
            <a:r>
              <a:rPr lang="en-US" sz="1300" kern="1200" dirty="0" smtClean="0">
                <a:solidFill>
                  <a:schemeClr val="tx1"/>
                </a:solidFill>
                <a:latin typeface="+mn-lt"/>
                <a:ea typeface="+mn-ea"/>
                <a:cs typeface="+mn-cs"/>
              </a:rPr>
              <a:t>over 90 million people in the United States—have an inadequate health literacy (IOM, 2004</a:t>
            </a:r>
            <a:r>
              <a:rPr lang="en-US" sz="1300" kern="120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3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t>It is also a problem worldwide: For example, a</a:t>
            </a:r>
            <a:r>
              <a:rPr lang="en-US" sz="1400" b="0" i="0" u="none" strike="noStrike" kern="1200" baseline="0" dirty="0" smtClean="0">
                <a:solidFill>
                  <a:schemeClr val="tx1"/>
                </a:solidFill>
                <a:latin typeface="+mn-lt"/>
                <a:ea typeface="+mn-ea"/>
                <a:cs typeface="+mn-cs"/>
              </a:rPr>
              <a:t>ccording to the World Health Organization, nearly half of all Europeans have inadequate and problematic health literacy skills.</a:t>
            </a:r>
            <a:endParaRPr lang="en-US" sz="1300" kern="1200" dirty="0" smtClean="0">
              <a:solidFill>
                <a:schemeClr val="tx1"/>
              </a:solidFill>
              <a:latin typeface="+mn-lt"/>
              <a:ea typeface="+mn-ea"/>
              <a:cs typeface="+mn-cs"/>
            </a:endParaRPr>
          </a:p>
          <a:p>
            <a:endParaRPr lang="en-US" sz="1300" kern="1200" dirty="0" smtClean="0">
              <a:solidFill>
                <a:schemeClr val="tx1"/>
              </a:solidFill>
              <a:latin typeface="+mn-lt"/>
              <a:ea typeface="+mn-ea"/>
              <a:cs typeface="+mn-cs"/>
            </a:endParaRPr>
          </a:p>
          <a:p>
            <a:r>
              <a:rPr lang="en-US" sz="1300" kern="1200" dirty="0" smtClean="0">
                <a:solidFill>
                  <a:schemeClr val="tx1"/>
                </a:solidFill>
                <a:latin typeface="+mn-lt"/>
                <a:ea typeface="+mn-ea"/>
                <a:cs typeface="+mn-cs"/>
              </a:rPr>
              <a:t>For patients on anticoagulation therapy, a complicated and potentially dangerous medication, HL presents as a particular barrier to adequate management associated with therapy.  In fact, research shows that in</a:t>
            </a:r>
            <a:r>
              <a:rPr lang="en-US" sz="1300" kern="1200" baseline="0" dirty="0" smtClean="0">
                <a:solidFill>
                  <a:schemeClr val="tx1"/>
                </a:solidFill>
                <a:latin typeface="+mn-lt"/>
                <a:ea typeface="+mn-ea"/>
                <a:cs typeface="+mn-cs"/>
              </a:rPr>
              <a:t>adequate </a:t>
            </a:r>
            <a:r>
              <a:rPr lang="en-US" sz="1300" kern="1200" dirty="0" smtClean="0">
                <a:solidFill>
                  <a:schemeClr val="tx1"/>
                </a:solidFill>
                <a:latin typeface="+mn-lt"/>
                <a:ea typeface="+mn-ea"/>
                <a:cs typeface="+mn-cs"/>
              </a:rPr>
              <a:t>health literacy has been linked to </a:t>
            </a:r>
            <a:r>
              <a:rPr lang="en-US" sz="1300" kern="1200" baseline="0" dirty="0" smtClean="0">
                <a:solidFill>
                  <a:schemeClr val="tx1"/>
                </a:solidFill>
                <a:latin typeface="+mn-lt"/>
                <a:ea typeface="+mn-ea"/>
                <a:cs typeface="+mn-cs"/>
              </a:rPr>
              <a:t>poor anticoagulation control and higher bleeding risk (of as much as 3.4-fold). </a:t>
            </a:r>
            <a:r>
              <a:rPr lang="en-US" sz="1300" kern="1200" dirty="0" smtClean="0">
                <a:solidFill>
                  <a:schemeClr val="tx1"/>
                </a:solidFill>
                <a:latin typeface="+mn-lt"/>
                <a:ea typeface="+mn-ea"/>
                <a:cs typeface="+mn-cs"/>
              </a:rPr>
              <a:t>(</a:t>
            </a:r>
            <a:r>
              <a:rPr lang="en-US" sz="1300" kern="1200" dirty="0" err="1" smtClean="0">
                <a:solidFill>
                  <a:schemeClr val="tx1"/>
                </a:solidFill>
                <a:latin typeface="+mn-lt"/>
                <a:ea typeface="+mn-ea"/>
                <a:cs typeface="+mn-cs"/>
              </a:rPr>
              <a:t>Diug</a:t>
            </a:r>
            <a:r>
              <a:rPr lang="en-US" sz="1300" kern="1200" dirty="0" smtClean="0">
                <a:solidFill>
                  <a:schemeClr val="tx1"/>
                </a:solidFill>
                <a:latin typeface="+mn-lt"/>
                <a:ea typeface="+mn-ea"/>
                <a:cs typeface="+mn-cs"/>
              </a:rPr>
              <a:t> et al., 2011) Fang, </a:t>
            </a:r>
            <a:r>
              <a:rPr lang="en-US" sz="1300" kern="1200" dirty="0" err="1" smtClean="0">
                <a:solidFill>
                  <a:schemeClr val="tx1"/>
                </a:solidFill>
                <a:latin typeface="+mn-lt"/>
                <a:ea typeface="+mn-ea"/>
                <a:cs typeface="+mn-cs"/>
              </a:rPr>
              <a:t>Machtinger</a:t>
            </a:r>
            <a:r>
              <a:rPr lang="en-US" sz="1300" kern="1200" dirty="0" smtClean="0">
                <a:solidFill>
                  <a:schemeClr val="tx1"/>
                </a:solidFill>
                <a:latin typeface="+mn-lt"/>
                <a:ea typeface="+mn-ea"/>
                <a:cs typeface="+mn-cs"/>
              </a:rPr>
              <a:t>, Wang, and </a:t>
            </a:r>
            <a:r>
              <a:rPr lang="en-US" sz="1300" kern="1200" dirty="0" err="1" smtClean="0">
                <a:solidFill>
                  <a:schemeClr val="tx1"/>
                </a:solidFill>
                <a:latin typeface="+mn-lt"/>
                <a:ea typeface="+mn-ea"/>
                <a:cs typeface="+mn-cs"/>
              </a:rPr>
              <a:t>Schillinger</a:t>
            </a:r>
            <a:r>
              <a:rPr lang="en-US" sz="1300" kern="1200" dirty="0" smtClean="0">
                <a:solidFill>
                  <a:schemeClr val="tx1"/>
                </a:solidFill>
                <a:latin typeface="+mn-lt"/>
                <a:ea typeface="+mn-ea"/>
                <a:cs typeface="+mn-cs"/>
              </a:rPr>
              <a:t> (2006)</a:t>
            </a:r>
            <a:r>
              <a:rPr lang="en-US" sz="1300" kern="1200" baseline="0" dirty="0" smtClean="0">
                <a:solidFill>
                  <a:schemeClr val="tx1"/>
                </a:solidFill>
                <a:latin typeface="+mn-lt"/>
                <a:ea typeface="+mn-ea"/>
                <a:cs typeface="+mn-cs"/>
              </a:rPr>
              <a:t> </a:t>
            </a:r>
            <a:r>
              <a:rPr lang="en-US" sz="1300" kern="1200" dirty="0" smtClean="0">
                <a:solidFill>
                  <a:schemeClr val="tx1"/>
                </a:solidFill>
                <a:latin typeface="+mn-lt"/>
                <a:ea typeface="+mn-ea"/>
                <a:cs typeface="+mn-cs"/>
              </a:rPr>
              <a:t>Estrada, Martin-</a:t>
            </a:r>
            <a:r>
              <a:rPr lang="en-US" sz="1300" kern="1200" dirty="0" err="1" smtClean="0">
                <a:solidFill>
                  <a:schemeClr val="tx1"/>
                </a:solidFill>
                <a:latin typeface="+mn-lt"/>
                <a:ea typeface="+mn-ea"/>
                <a:cs typeface="+mn-cs"/>
              </a:rPr>
              <a:t>Hryniewicz</a:t>
            </a:r>
            <a:r>
              <a:rPr lang="en-US" sz="1300" kern="1200" dirty="0" smtClean="0">
                <a:solidFill>
                  <a:schemeClr val="tx1"/>
                </a:solidFill>
                <a:latin typeface="+mn-lt"/>
                <a:ea typeface="+mn-ea"/>
                <a:cs typeface="+mn-cs"/>
              </a:rPr>
              <a:t>, Peek, Collins, and Byrd (2004)</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A0115D-D638-214F-8DF8-F2BFD4CF7AD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Purpose:</a:t>
            </a:r>
          </a:p>
          <a:p>
            <a:pPr lvl="1"/>
            <a:r>
              <a:rPr lang="en-US" dirty="0" smtClean="0"/>
              <a:t>To examine health literacy and patient knowledge as they relate to anticoagulation therapy in a cardiac population.</a:t>
            </a:r>
          </a:p>
          <a:p>
            <a:r>
              <a:rPr lang="en-US" dirty="0" smtClean="0"/>
              <a:t>This study sought to answer</a:t>
            </a:r>
            <a:r>
              <a:rPr lang="en-US" baseline="0" dirty="0" smtClean="0"/>
              <a:t> three research questions</a:t>
            </a:r>
            <a:r>
              <a:rPr lang="en-US" dirty="0" smtClean="0"/>
              <a:t>: For patients with a cardiac condition on anticoagulation therapy—</a:t>
            </a:r>
          </a:p>
          <a:p>
            <a:pPr lvl="1"/>
            <a:r>
              <a:rPr lang="en-US" dirty="0" smtClean="0"/>
              <a:t>What is their health literacy?</a:t>
            </a:r>
          </a:p>
          <a:p>
            <a:pPr lvl="1"/>
            <a:r>
              <a:rPr lang="en-US" dirty="0" smtClean="0"/>
              <a:t>What is their knowledge regarding anticoagulation therapy?</a:t>
            </a:r>
          </a:p>
          <a:p>
            <a:pPr lvl="1"/>
            <a:r>
              <a:rPr lang="en-US" dirty="0" smtClean="0"/>
              <a:t>What are their preferred learning methods?</a:t>
            </a:r>
          </a:p>
          <a:p>
            <a:endParaRPr lang="en-US" dirty="0"/>
          </a:p>
        </p:txBody>
      </p:sp>
      <p:sp>
        <p:nvSpPr>
          <p:cNvPr id="4" name="Slide Number Placeholder 3"/>
          <p:cNvSpPr>
            <a:spLocks noGrp="1"/>
          </p:cNvSpPr>
          <p:nvPr>
            <p:ph type="sldNum" sz="quarter" idx="10"/>
          </p:nvPr>
        </p:nvSpPr>
        <p:spPr/>
        <p:txBody>
          <a:bodyPr/>
          <a:lstStyle/>
          <a:p>
            <a:fld id="{9AA0115D-D638-214F-8DF8-F2BFD4CF7AD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1" dirty="0" smtClean="0"/>
              <a:t>Design: </a:t>
            </a:r>
          </a:p>
          <a:p>
            <a:pPr marL="863600" indent="-457200">
              <a:buFont typeface="Arial"/>
              <a:buChar char="•"/>
            </a:pPr>
            <a:r>
              <a:rPr lang="en-US" sz="1200" b="0" dirty="0" smtClean="0"/>
              <a:t>Pilot study with a prospective, descriptive design</a:t>
            </a:r>
          </a:p>
          <a:p>
            <a:pPr marL="3175"/>
            <a:r>
              <a:rPr lang="en-US" sz="1200" b="0" i="1" dirty="0" smtClean="0"/>
              <a:t>Patient Sample: </a:t>
            </a:r>
          </a:p>
          <a:p>
            <a:pPr marL="460375"/>
            <a:r>
              <a:rPr lang="en-US" sz="1200" b="0" dirty="0" smtClean="0"/>
              <a:t>Convenient Sample (</a:t>
            </a:r>
            <a:r>
              <a:rPr lang="en-US" sz="1200" b="0" i="1" dirty="0" smtClean="0"/>
              <a:t>n = 35</a:t>
            </a:r>
            <a:r>
              <a:rPr lang="en-US" sz="1200" b="0" dirty="0" smtClean="0"/>
              <a:t>)</a:t>
            </a:r>
          </a:p>
          <a:p>
            <a:pPr marL="908050" lvl="2" indent="-514350">
              <a:buFont typeface="Arial"/>
              <a:buChar char="•"/>
            </a:pPr>
            <a:r>
              <a:rPr lang="en-US" sz="1200" b="0" dirty="0" smtClean="0"/>
              <a:t>Inclusion Criteria: </a:t>
            </a:r>
            <a:br>
              <a:rPr lang="en-US" sz="1200" b="0" dirty="0" smtClean="0"/>
            </a:br>
            <a:r>
              <a:rPr lang="en-US" sz="1200" b="0" dirty="0" smtClean="0"/>
              <a:t>Cardiac diagnosis; on anticoagulation therapy; alert and oriented; speaks English; ≥ 18-years-old; under the care of an electrophysiologist; and able to provide implied consent.</a:t>
            </a:r>
          </a:p>
          <a:p>
            <a:r>
              <a:rPr lang="en-US" sz="1200" dirty="0" smtClean="0"/>
              <a:t>Setting</a:t>
            </a:r>
            <a:endParaRPr lang="en-US" sz="1200" dirty="0"/>
          </a:p>
        </p:txBody>
      </p:sp>
      <p:sp>
        <p:nvSpPr>
          <p:cNvPr id="4" name="Slide Number Placeholder 3"/>
          <p:cNvSpPr>
            <a:spLocks noGrp="1"/>
          </p:cNvSpPr>
          <p:nvPr>
            <p:ph type="sldNum" sz="quarter" idx="10"/>
          </p:nvPr>
        </p:nvSpPr>
        <p:spPr/>
        <p:txBody>
          <a:bodyPr/>
          <a:lstStyle/>
          <a:p>
            <a:fld id="{9AA0115D-D638-214F-8DF8-F2BFD4CF7AD6}" type="slidenum">
              <a:rPr lang="en-US" smtClean="0"/>
              <a:pPr/>
              <a:t>7</a:t>
            </a:fld>
            <a:endParaRPr lang="en-US"/>
          </a:p>
        </p:txBody>
      </p:sp>
    </p:spTree>
    <p:extLst>
      <p:ext uri="{BB962C8B-B14F-4D97-AF65-F5344CB8AC3E}">
        <p14:creationId xmlns:p14="http://schemas.microsoft.com/office/powerpoint/2010/main" val="317061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instrument used in this study</a:t>
            </a:r>
            <a:r>
              <a:rPr lang="en-US" baseline="0" dirty="0" smtClean="0"/>
              <a:t> was a 25 question survey including the </a:t>
            </a:r>
          </a:p>
          <a:p>
            <a:endParaRPr lang="en-US" dirty="0" smtClean="0"/>
          </a:p>
          <a:p>
            <a:r>
              <a:rPr lang="en-US" dirty="0" smtClean="0"/>
              <a:t>The</a:t>
            </a:r>
            <a:r>
              <a:rPr lang="en-US" baseline="0" dirty="0" smtClean="0"/>
              <a:t> Brief Health Literacy Screening Tool was established as reliable and valid with an interval range of from .72-.84. Prior to the study, permission to use the tool was obtained.</a:t>
            </a:r>
          </a:p>
          <a:p>
            <a:endParaRPr lang="en-US" baseline="0" dirty="0" smtClean="0"/>
          </a:p>
          <a:p>
            <a:r>
              <a:rPr lang="en-US" baseline="0" dirty="0" smtClean="0"/>
              <a:t>The self-developed questions had a </a:t>
            </a:r>
            <a:r>
              <a:rPr lang="en-US" baseline="0" dirty="0" err="1" smtClean="0"/>
              <a:t>Cronbach’s</a:t>
            </a:r>
            <a:r>
              <a:rPr lang="en-US" baseline="0" dirty="0" smtClean="0"/>
              <a:t> Alpha of about .6—showing good reliability and validity for a first time use.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AA0115D-D638-214F-8DF8-F2BFD4CF7AD6}" type="slidenum">
              <a:rPr lang="en-US" smtClean="0"/>
              <a:pPr/>
              <a:t>8</a:t>
            </a:fld>
            <a:endParaRPr lang="en-US"/>
          </a:p>
        </p:txBody>
      </p:sp>
    </p:spTree>
    <p:extLst>
      <p:ext uri="{BB962C8B-B14F-4D97-AF65-F5344CB8AC3E}">
        <p14:creationId xmlns:p14="http://schemas.microsoft.com/office/powerpoint/2010/main" val="435224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Brief Health Literacy Screen Tool asks three screening questions to detect limited health literacy.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Covering</a:t>
            </a:r>
            <a:r>
              <a:rPr lang="en-US" sz="1200" kern="1200" baseline="0" dirty="0" smtClean="0">
                <a:solidFill>
                  <a:schemeClr val="tx1"/>
                </a:solidFill>
                <a:effectLst/>
                <a:latin typeface="+mn-lt"/>
                <a:ea typeface="+mn-ea"/>
                <a:cs typeface="+mn-cs"/>
              </a:rPr>
              <a:t> Needing Help Reading, Confidence with forms, and problems learning</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questions were asked using a </a:t>
            </a:r>
            <a:r>
              <a:rPr lang="en-US" sz="1200" kern="1200" baseline="0" dirty="0" err="1" smtClean="0">
                <a:solidFill>
                  <a:schemeClr val="tx1"/>
                </a:solidFill>
                <a:effectLst/>
                <a:latin typeface="+mn-lt"/>
                <a:ea typeface="+mn-ea"/>
                <a:cs typeface="+mn-cs"/>
              </a:rPr>
              <a:t>likert</a:t>
            </a:r>
            <a:r>
              <a:rPr lang="en-US" sz="1200" kern="1200" baseline="0" dirty="0" smtClean="0">
                <a:solidFill>
                  <a:schemeClr val="tx1"/>
                </a:solidFill>
                <a:effectLst/>
                <a:latin typeface="+mn-lt"/>
                <a:ea typeface="+mn-ea"/>
                <a:cs typeface="+mn-cs"/>
              </a:rPr>
              <a:t> scale</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dirty="0" smtClean="0">
              <a:effectLst/>
            </a:endParaRPr>
          </a:p>
          <a:p>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9AA0115D-D638-214F-8DF8-F2BFD4CF7AD6}" type="slidenum">
              <a:rPr lang="en-US" smtClean="0"/>
              <a:pPr/>
              <a:t>9</a:t>
            </a:fld>
            <a:endParaRPr lang="en-US"/>
          </a:p>
        </p:txBody>
      </p:sp>
    </p:spTree>
    <p:extLst>
      <p:ext uri="{BB962C8B-B14F-4D97-AF65-F5344CB8AC3E}">
        <p14:creationId xmlns:p14="http://schemas.microsoft.com/office/powerpoint/2010/main" val="84653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7" descr="white-curve-bar.png"/>
          <p:cNvPicPr>
            <a:picLocks noChangeAspect="1"/>
          </p:cNvPicPr>
          <p:nvPr userDrawn="1"/>
        </p:nvPicPr>
        <p:blipFill>
          <a:blip r:embed="rId2"/>
          <a:srcRect/>
          <a:stretch>
            <a:fillRect/>
          </a:stretch>
        </p:blipFill>
        <p:spPr bwMode="auto">
          <a:xfrm>
            <a:off x="0" y="3433763"/>
            <a:ext cx="9144000" cy="190023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3" descr="white rectangle.png"/>
          <p:cNvPicPr>
            <a:picLocks noChangeAspect="1"/>
          </p:cNvPicPr>
          <p:nvPr userDrawn="1"/>
        </p:nvPicPr>
        <p:blipFill>
          <a:blip r:embed="rId2"/>
          <a:srcRect b="10452"/>
          <a:stretch>
            <a:fillRect/>
          </a:stretch>
        </p:blipFill>
        <p:spPr bwMode="auto">
          <a:xfrm>
            <a:off x="0" y="1300163"/>
            <a:ext cx="9144000" cy="5557837"/>
          </a:xfrm>
          <a:prstGeom prst="rect">
            <a:avLst/>
          </a:prstGeom>
          <a:noFill/>
          <a:ln w="9525">
            <a:noFill/>
            <a:miter lim="800000"/>
            <a:headEnd/>
            <a:tailEnd/>
          </a:ln>
        </p:spPr>
      </p:pic>
      <p:sp>
        <p:nvSpPr>
          <p:cNvPr id="8" name="Content Placeholder 2"/>
          <p:cNvSpPr>
            <a:spLocks noGrp="1"/>
          </p:cNvSpPr>
          <p:nvPr>
            <p:ph idx="1"/>
          </p:nvPr>
        </p:nvSpPr>
        <p:spPr>
          <a:xfrm>
            <a:off x="457200" y="1600200"/>
            <a:ext cx="8229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lang="en-US" sz="4800" kern="12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1"/>
            <a:ext cx="7772400" cy="1752599"/>
          </a:xfrm>
        </p:spPr>
        <p:txBody>
          <a:bodyPr>
            <a:noAutofit/>
          </a:bodyPr>
          <a:lstStyle/>
          <a:p>
            <a:r>
              <a:rPr lang="en-US" dirty="0" smtClean="0"/>
              <a:t>Patient Education and Anticoagulation Therapy </a:t>
            </a:r>
            <a:br>
              <a:rPr lang="en-US" dirty="0" smtClean="0"/>
            </a:br>
            <a:r>
              <a:rPr lang="en-US" dirty="0" smtClean="0"/>
              <a:t>in a Cardiac Population</a:t>
            </a:r>
            <a:endParaRPr lang="en-US" dirty="0"/>
          </a:p>
        </p:txBody>
      </p:sp>
      <p:sp>
        <p:nvSpPr>
          <p:cNvPr id="3" name="Subtitle 2"/>
          <p:cNvSpPr>
            <a:spLocks noGrp="1"/>
          </p:cNvSpPr>
          <p:nvPr>
            <p:ph type="subTitle" idx="1"/>
          </p:nvPr>
        </p:nvSpPr>
        <p:spPr>
          <a:xfrm>
            <a:off x="1371600" y="4038600"/>
            <a:ext cx="6400800" cy="1219200"/>
          </a:xfrm>
        </p:spPr>
        <p:txBody>
          <a:bodyPr>
            <a:normAutofit/>
          </a:bodyPr>
          <a:lstStyle/>
          <a:p>
            <a:r>
              <a:rPr lang="en-US" dirty="0" smtClean="0">
                <a:solidFill>
                  <a:schemeClr val="bg1"/>
                </a:solidFill>
              </a:rPr>
              <a:t>Katie Kok, RN</a:t>
            </a:r>
          </a:p>
          <a:p>
            <a:r>
              <a:rPr lang="en-US" dirty="0" smtClean="0">
                <a:solidFill>
                  <a:schemeClr val="bg1"/>
                </a:solidFill>
              </a:rPr>
              <a:t>Millikin University School of Nursing</a:t>
            </a:r>
          </a:p>
        </p:txBody>
      </p:sp>
      <p:sp>
        <p:nvSpPr>
          <p:cNvPr id="5" name="Subtitle 2"/>
          <p:cNvSpPr txBox="1">
            <a:spLocks/>
          </p:cNvSpPr>
          <p:nvPr/>
        </p:nvSpPr>
        <p:spPr>
          <a:xfrm>
            <a:off x="533400" y="5638800"/>
            <a:ext cx="8153400" cy="914400"/>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solidFill>
                  <a:schemeClr val="bg1"/>
                </a:solidFill>
              </a:rPr>
              <a:t>2</a:t>
            </a:r>
            <a:r>
              <a:rPr lang="en-US" baseline="30000" dirty="0">
                <a:solidFill>
                  <a:schemeClr val="bg1"/>
                </a:solidFill>
              </a:rPr>
              <a:t>nd</a:t>
            </a:r>
            <a:r>
              <a:rPr lang="en-US" dirty="0">
                <a:solidFill>
                  <a:schemeClr val="bg1"/>
                </a:solidFill>
              </a:rPr>
              <a:t> International Conference on </a:t>
            </a:r>
            <a:r>
              <a:rPr lang="en-US" dirty="0" smtClean="0">
                <a:solidFill>
                  <a:schemeClr val="bg1"/>
                </a:solidFill>
              </a:rPr>
              <a:t>Nursing </a:t>
            </a:r>
            <a:r>
              <a:rPr lang="en-US" dirty="0">
                <a:solidFill>
                  <a:schemeClr val="bg1"/>
                </a:solidFill>
              </a:rPr>
              <a:t>&amp; Healthcare</a:t>
            </a:r>
          </a:p>
          <a:p>
            <a:r>
              <a:rPr lang="en-US" dirty="0">
                <a:solidFill>
                  <a:schemeClr val="bg1"/>
                </a:solidFill>
              </a:rPr>
              <a:t>November 17-19, 2014</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lstStyle/>
          <a:p>
            <a:r>
              <a:rPr lang="en-US" dirty="0" smtClean="0"/>
              <a:t>Demographics</a:t>
            </a:r>
          </a:p>
          <a:p>
            <a:pPr lvl="1"/>
            <a:r>
              <a:rPr lang="en-US" dirty="0" smtClean="0"/>
              <a:t>Age: 68.7 (12.1)</a:t>
            </a:r>
          </a:p>
          <a:p>
            <a:pPr lvl="1"/>
            <a:r>
              <a:rPr lang="en-US" dirty="0" smtClean="0"/>
              <a:t>Gender: 25 male; 10 female</a:t>
            </a:r>
          </a:p>
          <a:p>
            <a:pPr lvl="1"/>
            <a:r>
              <a:rPr lang="en-US" dirty="0" smtClean="0"/>
              <a:t>Ethnicity: 94.3% Caucasian</a:t>
            </a:r>
          </a:p>
          <a:p>
            <a:pPr lvl="1"/>
            <a:r>
              <a:rPr lang="en-US" dirty="0" smtClean="0"/>
              <a:t>Education Level:</a:t>
            </a:r>
          </a:p>
          <a:p>
            <a:pPr lvl="2"/>
            <a:r>
              <a:rPr lang="en-US" dirty="0" smtClean="0"/>
              <a:t>40% High school/GED or below</a:t>
            </a:r>
          </a:p>
          <a:p>
            <a:pPr lvl="2"/>
            <a:r>
              <a:rPr lang="en-US" dirty="0" smtClean="0"/>
              <a:t>60% Education over high school/GED</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Literacy of Patients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551157365"/>
              </p:ext>
            </p:extLst>
          </p:nvPr>
        </p:nvGraphicFramePr>
        <p:xfrm>
          <a:off x="457200" y="12954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45937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Learning </a:t>
            </a:r>
            <a:endParaRPr lang="en-US" dirty="0"/>
          </a:p>
        </p:txBody>
      </p:sp>
      <p:sp>
        <p:nvSpPr>
          <p:cNvPr id="6" name="TextBox 5"/>
          <p:cNvSpPr txBox="1"/>
          <p:nvPr/>
        </p:nvSpPr>
        <p:spPr>
          <a:xfrm>
            <a:off x="19327434" y="20079518"/>
            <a:ext cx="184666" cy="400110"/>
          </a:xfrm>
          <a:prstGeom prst="rect">
            <a:avLst/>
          </a:prstGeom>
          <a:noFill/>
        </p:spPr>
        <p:txBody>
          <a:bodyPr wrap="none" rtlCol="0">
            <a:spAutoFit/>
          </a:bodyPr>
          <a:lstStyle/>
          <a:p>
            <a:endParaRPr lang="en-US" sz="2000" dirty="0"/>
          </a:p>
        </p:txBody>
      </p:sp>
      <p:graphicFrame>
        <p:nvGraphicFramePr>
          <p:cNvPr id="7" name="Chart 6"/>
          <p:cNvGraphicFramePr>
            <a:graphicFrameLocks/>
          </p:cNvGraphicFramePr>
          <p:nvPr>
            <p:extLst>
              <p:ext uri="{D42A27DB-BD31-4B8C-83A1-F6EECF244321}">
                <p14:modId xmlns:p14="http://schemas.microsoft.com/office/powerpoint/2010/main" val="1957470442"/>
              </p:ext>
            </p:extLst>
          </p:nvPr>
        </p:nvGraphicFramePr>
        <p:xfrm>
          <a:off x="-5486400" y="1219200"/>
          <a:ext cx="51054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3884670786"/>
              </p:ext>
            </p:extLst>
          </p:nvPr>
        </p:nvGraphicFramePr>
        <p:xfrm>
          <a:off x="1905000" y="1828800"/>
          <a:ext cx="5334000" cy="38862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4876800" y="3886200"/>
            <a:ext cx="893293" cy="430887"/>
          </a:xfrm>
          <a:prstGeom prst="rect">
            <a:avLst/>
          </a:prstGeom>
          <a:noFill/>
        </p:spPr>
        <p:txBody>
          <a:bodyPr wrap="none" rtlCol="0">
            <a:spAutoFit/>
          </a:bodyPr>
          <a:lstStyle/>
          <a:p>
            <a:r>
              <a:rPr lang="en-US" sz="2200" b="1" dirty="0" smtClean="0">
                <a:solidFill>
                  <a:srgbClr val="FFFFFF"/>
                </a:solidFill>
              </a:rPr>
              <a:t>Visual</a:t>
            </a:r>
            <a:endParaRPr lang="en-US" sz="2200" b="1" dirty="0">
              <a:solidFill>
                <a:srgbClr val="FFFFFF"/>
              </a:solidFill>
            </a:endParaRPr>
          </a:p>
        </p:txBody>
      </p:sp>
      <p:sp>
        <p:nvSpPr>
          <p:cNvPr id="13" name="TextBox 12"/>
          <p:cNvSpPr txBox="1"/>
          <p:nvPr/>
        </p:nvSpPr>
        <p:spPr>
          <a:xfrm>
            <a:off x="3276600" y="1600200"/>
            <a:ext cx="866982" cy="430887"/>
          </a:xfrm>
          <a:prstGeom prst="rect">
            <a:avLst/>
          </a:prstGeom>
          <a:noFill/>
        </p:spPr>
        <p:txBody>
          <a:bodyPr wrap="none" rtlCol="0">
            <a:spAutoFit/>
          </a:bodyPr>
          <a:lstStyle/>
          <a:p>
            <a:r>
              <a:rPr lang="en-US" sz="2200" b="1" dirty="0" smtClean="0">
                <a:solidFill>
                  <a:srgbClr val="FFFFFF"/>
                </a:solidFill>
              </a:rPr>
              <a:t>Other</a:t>
            </a:r>
            <a:endParaRPr lang="en-US" sz="2200" b="1" dirty="0">
              <a:solidFill>
                <a:srgbClr val="FFFFFF"/>
              </a:solidFill>
            </a:endParaRPr>
          </a:p>
        </p:txBody>
      </p:sp>
      <p:sp>
        <p:nvSpPr>
          <p:cNvPr id="14" name="TextBox 13"/>
          <p:cNvSpPr txBox="1"/>
          <p:nvPr/>
        </p:nvSpPr>
        <p:spPr>
          <a:xfrm>
            <a:off x="2209800" y="2133600"/>
            <a:ext cx="896875" cy="430887"/>
          </a:xfrm>
          <a:prstGeom prst="rect">
            <a:avLst/>
          </a:prstGeom>
          <a:noFill/>
        </p:spPr>
        <p:txBody>
          <a:bodyPr wrap="none" rtlCol="0">
            <a:spAutoFit/>
          </a:bodyPr>
          <a:lstStyle/>
          <a:p>
            <a:r>
              <a:rPr lang="en-US" sz="2200" b="1" dirty="0" smtClean="0">
                <a:solidFill>
                  <a:srgbClr val="FFFFFF"/>
                </a:solidFill>
              </a:rPr>
              <a:t>Touch</a:t>
            </a:r>
            <a:endParaRPr lang="en-US" sz="2200" b="1" dirty="0">
              <a:solidFill>
                <a:srgbClr val="FFFFFF"/>
              </a:solidFill>
            </a:endParaRPr>
          </a:p>
        </p:txBody>
      </p:sp>
      <p:sp>
        <p:nvSpPr>
          <p:cNvPr id="15" name="TextBox 14"/>
          <p:cNvSpPr txBox="1"/>
          <p:nvPr/>
        </p:nvSpPr>
        <p:spPr>
          <a:xfrm>
            <a:off x="1524000" y="3048000"/>
            <a:ext cx="1223412" cy="430887"/>
          </a:xfrm>
          <a:prstGeom prst="rect">
            <a:avLst/>
          </a:prstGeom>
          <a:noFill/>
        </p:spPr>
        <p:txBody>
          <a:bodyPr wrap="none" rtlCol="0">
            <a:spAutoFit/>
          </a:bodyPr>
          <a:lstStyle/>
          <a:p>
            <a:r>
              <a:rPr lang="en-US" sz="2200" b="1" dirty="0" smtClean="0">
                <a:solidFill>
                  <a:srgbClr val="FFFFFF"/>
                </a:solidFill>
              </a:rPr>
              <a:t>Auditory</a:t>
            </a:r>
            <a:endParaRPr lang="en-US" sz="2200" b="1"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Education</a:t>
            </a:r>
            <a:endParaRPr lang="en-US" dirty="0"/>
          </a:p>
        </p:txBody>
      </p:sp>
      <p:sp>
        <p:nvSpPr>
          <p:cNvPr id="4" name="TextBox 3"/>
          <p:cNvSpPr txBox="1"/>
          <p:nvPr/>
        </p:nvSpPr>
        <p:spPr>
          <a:xfrm>
            <a:off x="582234" y="953318"/>
            <a:ext cx="139989" cy="1032681"/>
          </a:xfrm>
          <a:prstGeom prst="rect">
            <a:avLst/>
          </a:prstGeom>
          <a:noFill/>
        </p:spPr>
        <p:txBody>
          <a:bodyPr wrap="square" rtlCol="0">
            <a:spAutoFit/>
          </a:bodyPr>
          <a:lstStyle/>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882710706"/>
              </p:ext>
            </p:extLst>
          </p:nvPr>
        </p:nvGraphicFramePr>
        <p:xfrm>
          <a:off x="838200" y="1524000"/>
          <a:ext cx="7772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24000" y="1371600"/>
            <a:ext cx="6019800" cy="553998"/>
          </a:xfrm>
          <a:prstGeom prst="rect">
            <a:avLst/>
          </a:prstGeom>
          <a:noFill/>
        </p:spPr>
        <p:txBody>
          <a:bodyPr wrap="square" rtlCol="0">
            <a:spAutoFit/>
          </a:bodyPr>
          <a:lstStyle/>
          <a:p>
            <a:r>
              <a:rPr lang="en-US" sz="3000" b="1" dirty="0" smtClean="0">
                <a:solidFill>
                  <a:srgbClr val="FFFFFF"/>
                </a:solidFill>
              </a:rPr>
              <a:t>Resources for Obtaining Information</a:t>
            </a:r>
            <a:endParaRPr lang="en-US" sz="3000" b="1"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Education</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451372654"/>
              </p:ext>
            </p:extLst>
          </p:nvPr>
        </p:nvGraphicFramePr>
        <p:xfrm>
          <a:off x="1143000" y="1219200"/>
          <a:ext cx="7239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362200" y="1295400"/>
            <a:ext cx="4648200" cy="553998"/>
          </a:xfrm>
          <a:prstGeom prst="rect">
            <a:avLst/>
          </a:prstGeom>
          <a:noFill/>
        </p:spPr>
        <p:txBody>
          <a:bodyPr wrap="square" rtlCol="0">
            <a:spAutoFit/>
          </a:bodyPr>
          <a:lstStyle/>
          <a:p>
            <a:r>
              <a:rPr lang="en-US" sz="3000" b="1" dirty="0">
                <a:solidFill>
                  <a:srgbClr val="FFFFFF"/>
                </a:solidFill>
              </a:rPr>
              <a:t>Type of Education </a:t>
            </a:r>
            <a:r>
              <a:rPr lang="en-US" sz="3000" b="1" dirty="0" smtClean="0">
                <a:solidFill>
                  <a:srgbClr val="FFFFFF"/>
                </a:solidFill>
              </a:rPr>
              <a:t>Received</a:t>
            </a:r>
            <a:endParaRPr lang="en-US" sz="3000" b="1"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Adherence</a:t>
            </a:r>
            <a:endParaRPr lang="en-US" dirty="0"/>
          </a:p>
        </p:txBody>
      </p:sp>
      <p:sp>
        <p:nvSpPr>
          <p:cNvPr id="6" name="Content Placeholder 2"/>
          <p:cNvSpPr txBox="1">
            <a:spLocks/>
          </p:cNvSpPr>
          <p:nvPr/>
        </p:nvSpPr>
        <p:spPr>
          <a:xfrm>
            <a:off x="4267200" y="2895600"/>
            <a:ext cx="4343400" cy="3429000"/>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graphicFrame>
        <p:nvGraphicFramePr>
          <p:cNvPr id="8" name="Chart 7"/>
          <p:cNvGraphicFramePr/>
          <p:nvPr>
            <p:extLst>
              <p:ext uri="{D42A27DB-BD31-4B8C-83A1-F6EECF244321}">
                <p14:modId xmlns:p14="http://schemas.microsoft.com/office/powerpoint/2010/main" val="3964272314"/>
              </p:ext>
            </p:extLst>
          </p:nvPr>
        </p:nvGraphicFramePr>
        <p:xfrm>
          <a:off x="457200" y="1371600"/>
          <a:ext cx="7010400"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Anticoagulation Therapy Knowledge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90673554"/>
              </p:ext>
            </p:extLst>
          </p:nvPr>
        </p:nvGraphicFramePr>
        <p:xfrm>
          <a:off x="457200" y="1828800"/>
          <a:ext cx="8229600" cy="4130039"/>
        </p:xfrm>
        <a:graphic>
          <a:graphicData uri="http://schemas.openxmlformats.org/drawingml/2006/table">
            <a:tbl>
              <a:tblPr>
                <a:tableStyleId>{775DCB02-9BB8-47FD-8907-85C794F793BA}</a:tableStyleId>
              </a:tblPr>
              <a:tblGrid>
                <a:gridCol w="4536415"/>
                <a:gridCol w="3693185"/>
              </a:tblGrid>
              <a:tr h="425071">
                <a:tc>
                  <a:txBody>
                    <a:bodyPr/>
                    <a:lstStyle/>
                    <a:p>
                      <a:pPr algn="l" fontAlgn="ctr"/>
                      <a:r>
                        <a:rPr lang="en-US" sz="2500" b="1" u="none" strike="noStrike" dirty="0" smtClean="0">
                          <a:effectLst/>
                        </a:rPr>
                        <a:t> Knowledge </a:t>
                      </a:r>
                      <a:r>
                        <a:rPr lang="en-US" sz="2500" b="1" u="none" strike="noStrike" dirty="0">
                          <a:effectLst/>
                        </a:rPr>
                        <a:t>Topic</a:t>
                      </a:r>
                      <a:endParaRPr lang="en-US" sz="2500" b="1" i="0" u="none" strike="noStrike" dirty="0">
                        <a:solidFill>
                          <a:srgbClr val="000000"/>
                        </a:solidFill>
                        <a:effectLst/>
                        <a:latin typeface="+mn-lt"/>
                      </a:endParaRPr>
                    </a:p>
                  </a:txBody>
                  <a:tcPr marL="12700" marR="12700" marT="1270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fontAlgn="ctr"/>
                      <a:r>
                        <a:rPr lang="en-US" sz="2500" b="1" u="none" strike="noStrike" dirty="0" smtClean="0">
                          <a:effectLst/>
                        </a:rPr>
                        <a:t> Percentage </a:t>
                      </a:r>
                      <a:r>
                        <a:rPr lang="en-US" sz="2500" b="1" u="none" strike="noStrike" dirty="0">
                          <a:effectLst/>
                        </a:rPr>
                        <a:t>Correct Answer</a:t>
                      </a:r>
                      <a:endParaRPr lang="en-US" sz="2500" b="1" i="0" u="none" strike="noStrike" dirty="0">
                        <a:solidFill>
                          <a:srgbClr val="000000"/>
                        </a:solidFill>
                        <a:effectLst/>
                        <a:latin typeface="+mn-lt"/>
                      </a:endParaRPr>
                    </a:p>
                  </a:txBody>
                  <a:tcPr marL="12700" marR="12700" marT="1270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309890">
                <a:tc>
                  <a:txBody>
                    <a:bodyPr/>
                    <a:lstStyle/>
                    <a:p>
                      <a:pPr algn="l" fontAlgn="ctr"/>
                      <a:r>
                        <a:rPr lang="en-US" sz="1800" b="1" u="none" strike="noStrike" dirty="0" smtClean="0">
                          <a:effectLst/>
                        </a:rPr>
                        <a:t> Overall </a:t>
                      </a:r>
                      <a:r>
                        <a:rPr lang="en-US" sz="1800" b="1" u="none" strike="noStrike" dirty="0">
                          <a:effectLst/>
                        </a:rPr>
                        <a:t>Knowledge</a:t>
                      </a:r>
                      <a:endParaRPr lang="en-US" sz="1800" b="1" i="0" u="none" strike="noStrike" dirty="0">
                        <a:solidFill>
                          <a:srgbClr val="000000"/>
                        </a:solidFill>
                        <a:effectLst/>
                        <a:latin typeface="+mn-lt"/>
                      </a:endParaRPr>
                    </a:p>
                  </a:txBody>
                  <a:tcPr marL="12700" marR="12700" marT="1270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tcPr>
                </a:tc>
                <a:tc>
                  <a:txBody>
                    <a:bodyPr/>
                    <a:lstStyle/>
                    <a:p>
                      <a:pPr algn="l" fontAlgn="ctr"/>
                      <a:r>
                        <a:rPr lang="en-US" sz="1800" b="1" u="none" strike="noStrike" dirty="0" smtClean="0">
                          <a:effectLst/>
                        </a:rPr>
                        <a:t> 63</a:t>
                      </a:r>
                      <a:r>
                        <a:rPr lang="en-US" sz="1800" b="1" u="none" strike="noStrike" dirty="0">
                          <a:effectLst/>
                        </a:rPr>
                        <a:t>%</a:t>
                      </a:r>
                      <a:endParaRPr lang="en-US" sz="1800" b="1" i="0" u="none" strike="noStrike" dirty="0">
                        <a:solidFill>
                          <a:srgbClr val="000000"/>
                        </a:solidFill>
                        <a:effectLst/>
                        <a:latin typeface="+mn-lt"/>
                      </a:endParaRPr>
                    </a:p>
                  </a:txBody>
                  <a:tcPr marL="12700" marR="12700" marT="1270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tcPr>
                </a:tc>
              </a:tr>
              <a:tr h="309890">
                <a:tc>
                  <a:txBody>
                    <a:bodyPr/>
                    <a:lstStyle/>
                    <a:p>
                      <a:pPr algn="l" fontAlgn="ctr"/>
                      <a:r>
                        <a:rPr lang="en-US" sz="1800" b="1" u="none" strike="noStrike" dirty="0" smtClean="0">
                          <a:effectLst/>
                        </a:rPr>
                        <a:t> Purpose </a:t>
                      </a:r>
                      <a:r>
                        <a:rPr lang="en-US" sz="1800" b="1" u="none" strike="noStrike" dirty="0">
                          <a:effectLst/>
                        </a:rPr>
                        <a:t>of Anticoagulation Medication</a:t>
                      </a:r>
                      <a:endParaRPr lang="en-US" sz="1800" b="1" i="0" u="none" strike="noStrike" dirty="0">
                        <a:solidFill>
                          <a:srgbClr val="000000"/>
                        </a:solidFill>
                        <a:effectLst/>
                        <a:latin typeface="+mn-lt"/>
                      </a:endParaRPr>
                    </a:p>
                  </a:txBody>
                  <a:tcPr marL="12700" marR="12700" marT="1270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l" fontAlgn="ctr"/>
                      <a:r>
                        <a:rPr lang="en-US" sz="1800" b="1" u="none" strike="noStrike" dirty="0" smtClean="0">
                          <a:effectLst/>
                        </a:rPr>
                        <a:t> 91</a:t>
                      </a:r>
                      <a:r>
                        <a:rPr lang="en-US" sz="1800" b="1" u="none" strike="noStrike" dirty="0">
                          <a:effectLst/>
                        </a:rPr>
                        <a:t>%</a:t>
                      </a:r>
                      <a:endParaRPr lang="en-US" sz="1800" b="1" i="0" u="none" strike="noStrike" dirty="0">
                        <a:solidFill>
                          <a:srgbClr val="000000"/>
                        </a:solidFill>
                        <a:effectLst/>
                        <a:latin typeface="+mn-lt"/>
                      </a:endParaRPr>
                    </a:p>
                  </a:txBody>
                  <a:tcPr marL="12700" marR="12700" marT="1270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r>
              <a:tr h="309890">
                <a:tc rowSpan="3">
                  <a:txBody>
                    <a:bodyPr/>
                    <a:lstStyle/>
                    <a:p>
                      <a:pPr algn="l" fontAlgn="ctr"/>
                      <a:r>
                        <a:rPr lang="en-US" sz="1800" b="1" u="none" strike="noStrike" dirty="0" smtClean="0">
                          <a:effectLst/>
                        </a:rPr>
                        <a:t> Food </a:t>
                      </a:r>
                      <a:r>
                        <a:rPr lang="en-US" sz="1800" b="1" u="none" strike="noStrike" dirty="0">
                          <a:effectLst/>
                        </a:rPr>
                        <a:t>Interaction:</a:t>
                      </a:r>
                      <a:endParaRPr lang="en-US" sz="1800" b="1" i="0" u="none" strike="noStrike" dirty="0">
                        <a:solidFill>
                          <a:srgbClr val="000000"/>
                        </a:solidFill>
                        <a:effectLst/>
                        <a:latin typeface="+mn-lt"/>
                      </a:endParaRPr>
                    </a:p>
                    <a:p>
                      <a:pPr marL="0" indent="457200" algn="l" fontAlgn="ctr"/>
                      <a:r>
                        <a:rPr lang="en-US" sz="1800" b="1" u="none" strike="noStrike" dirty="0" smtClean="0">
                          <a:effectLst/>
                        </a:rPr>
                        <a:t>Warfarin (Coumadin)</a:t>
                      </a:r>
                      <a:endParaRPr lang="en-US" sz="1800" b="1" i="0" u="none" strike="noStrike" dirty="0" smtClean="0">
                        <a:solidFill>
                          <a:srgbClr val="000000"/>
                        </a:solidFill>
                        <a:effectLst/>
                        <a:latin typeface="+mn-lt"/>
                      </a:endParaRPr>
                    </a:p>
                    <a:p>
                      <a:pPr marL="0" indent="457200" algn="l" fontAlgn="ctr"/>
                      <a:r>
                        <a:rPr lang="en-US" sz="1800" b="1" u="none" strike="noStrike" dirty="0" smtClean="0">
                          <a:effectLst/>
                        </a:rPr>
                        <a:t>Other anticoagulation</a:t>
                      </a:r>
                      <a:r>
                        <a:rPr lang="en-US" sz="1800" b="1" u="none" strike="noStrike" baseline="0" dirty="0" smtClean="0">
                          <a:effectLst/>
                        </a:rPr>
                        <a:t> medications</a:t>
                      </a:r>
                      <a:endParaRPr lang="en-US" sz="1800" b="1" i="0" u="none" strike="noStrike" dirty="0">
                        <a:solidFill>
                          <a:srgbClr val="000000"/>
                        </a:solidFill>
                        <a:effectLst/>
                        <a:latin typeface="+mn-lt"/>
                      </a:endParaRPr>
                    </a:p>
                  </a:txBody>
                  <a:tcPr marL="12700" marR="12700" marT="1270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l" fontAlgn="ctr"/>
                      <a:r>
                        <a:rPr lang="en-US" sz="1800" b="1" u="none" strike="noStrike" dirty="0">
                          <a:effectLst/>
                        </a:rPr>
                        <a:t> </a:t>
                      </a:r>
                      <a:r>
                        <a:rPr lang="en-US" sz="1800" b="1" u="none" strike="noStrike" dirty="0" smtClean="0">
                          <a:effectLst/>
                        </a:rPr>
                        <a:t> </a:t>
                      </a:r>
                      <a:endParaRPr lang="en-US" sz="1800" b="1" i="0" u="none" strike="noStrike" dirty="0">
                        <a:solidFill>
                          <a:srgbClr val="000000"/>
                        </a:solidFill>
                        <a:effectLst/>
                        <a:latin typeface="+mn-lt"/>
                      </a:endParaRPr>
                    </a:p>
                  </a:txBody>
                  <a:tcPr marL="12700" marR="12700" marT="1270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r>
              <a:tr h="309890">
                <a:tc vMerge="1">
                  <a:txBody>
                    <a:bodyPr/>
                    <a:lstStyle/>
                    <a:p>
                      <a:pPr algn="l" fontAlgn="ctr"/>
                      <a:endParaRPr lang="en-US" sz="3200" b="1" i="0" u="none" strike="noStrike" dirty="0">
                        <a:solidFill>
                          <a:srgbClr val="000000"/>
                        </a:solidFill>
                        <a:effectLst/>
                        <a:latin typeface="+mn-lt"/>
                      </a:endParaRPr>
                    </a:p>
                  </a:txBody>
                  <a:tcPr marL="12700" marR="12700" marT="12700" marB="0" anchor="ctr"/>
                </a:tc>
                <a:tc>
                  <a:txBody>
                    <a:bodyPr/>
                    <a:lstStyle/>
                    <a:p>
                      <a:pPr algn="l" fontAlgn="ctr"/>
                      <a:r>
                        <a:rPr lang="en-US" sz="1800" b="1" u="none" strike="noStrike" dirty="0" smtClean="0">
                          <a:effectLst/>
                        </a:rPr>
                        <a:t> 44</a:t>
                      </a:r>
                      <a:r>
                        <a:rPr lang="en-US" sz="1800" b="1" u="none" strike="noStrike" dirty="0">
                          <a:effectLst/>
                        </a:rPr>
                        <a:t>%</a:t>
                      </a:r>
                      <a:endParaRPr lang="en-US" sz="1800" b="1" i="0" u="none" strike="noStrike" dirty="0">
                        <a:solidFill>
                          <a:srgbClr val="000000"/>
                        </a:solidFill>
                        <a:effectLst/>
                        <a:latin typeface="+mn-lt"/>
                      </a:endParaRPr>
                    </a:p>
                  </a:txBody>
                  <a:tcPr marL="12700" marR="12700" marT="1270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r>
              <a:tr h="309890">
                <a:tc vMerge="1">
                  <a:txBody>
                    <a:bodyPr/>
                    <a:lstStyle/>
                    <a:p>
                      <a:pPr algn="l" fontAlgn="ctr"/>
                      <a:endParaRPr lang="en-US" sz="3200" b="1" i="0" u="none" strike="noStrike" dirty="0">
                        <a:solidFill>
                          <a:srgbClr val="000000"/>
                        </a:solidFill>
                        <a:effectLst/>
                        <a:latin typeface="+mn-lt"/>
                      </a:endParaRPr>
                    </a:p>
                  </a:txBody>
                  <a:tcPr marL="12700" marR="12700" marT="12700" marB="0" anchor="ctr"/>
                </a:tc>
                <a:tc>
                  <a:txBody>
                    <a:bodyPr/>
                    <a:lstStyle/>
                    <a:p>
                      <a:pPr algn="l" fontAlgn="ctr"/>
                      <a:r>
                        <a:rPr lang="en-US" sz="1800" b="1" u="none" strike="noStrike" dirty="0" smtClean="0">
                          <a:effectLst/>
                        </a:rPr>
                        <a:t> 88</a:t>
                      </a:r>
                      <a:r>
                        <a:rPr lang="en-US" sz="1800" b="1" u="none" strike="noStrike" dirty="0">
                          <a:effectLst/>
                        </a:rPr>
                        <a:t>%</a:t>
                      </a:r>
                      <a:endParaRPr lang="en-US" sz="1800" b="1" i="0" u="none" strike="noStrike" dirty="0">
                        <a:solidFill>
                          <a:srgbClr val="000000"/>
                        </a:solidFill>
                        <a:effectLst/>
                        <a:latin typeface="+mn-lt"/>
                      </a:endParaRPr>
                    </a:p>
                  </a:txBody>
                  <a:tcPr marL="12700" marR="12700" marT="1270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r>
              <a:tr h="309890">
                <a:tc>
                  <a:txBody>
                    <a:bodyPr/>
                    <a:lstStyle/>
                    <a:p>
                      <a:pPr algn="l" fontAlgn="ctr"/>
                      <a:r>
                        <a:rPr lang="en-US" sz="1800" b="1" u="none" strike="noStrike" dirty="0" smtClean="0">
                          <a:effectLst/>
                        </a:rPr>
                        <a:t> Natural Medicine Interaction </a:t>
                      </a:r>
                      <a:endParaRPr lang="en-US" sz="1800" b="1" i="0" u="none" strike="noStrike" dirty="0">
                        <a:solidFill>
                          <a:srgbClr val="000000"/>
                        </a:solidFill>
                        <a:effectLst/>
                        <a:latin typeface="+mn-lt"/>
                      </a:endParaRPr>
                    </a:p>
                  </a:txBody>
                  <a:tcPr marL="12700" marR="12700" marT="1270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l" fontAlgn="ctr"/>
                      <a:r>
                        <a:rPr lang="en-US" sz="1800" b="1" u="none" strike="noStrike" dirty="0" smtClean="0">
                          <a:effectLst/>
                        </a:rPr>
                        <a:t> 23</a:t>
                      </a:r>
                      <a:r>
                        <a:rPr lang="en-US" sz="1800" b="1" u="none" strike="noStrike" dirty="0">
                          <a:effectLst/>
                        </a:rPr>
                        <a:t>%</a:t>
                      </a:r>
                      <a:endParaRPr lang="en-US" sz="1800" b="1" i="0" u="none" strike="noStrike" dirty="0">
                        <a:solidFill>
                          <a:srgbClr val="000000"/>
                        </a:solidFill>
                        <a:effectLst/>
                        <a:latin typeface="+mn-lt"/>
                      </a:endParaRPr>
                    </a:p>
                  </a:txBody>
                  <a:tcPr marL="12700" marR="12700" marT="1270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r>
              <a:tr h="309890">
                <a:tc>
                  <a:txBody>
                    <a:bodyPr/>
                    <a:lstStyle/>
                    <a:p>
                      <a:pPr algn="l" fontAlgn="ctr"/>
                      <a:r>
                        <a:rPr lang="en-US" sz="1800" b="1" u="none" strike="noStrike" dirty="0" smtClean="0">
                          <a:effectLst/>
                        </a:rPr>
                        <a:t> Action </a:t>
                      </a:r>
                      <a:r>
                        <a:rPr lang="en-US" sz="1800" b="1" u="none" strike="noStrike" dirty="0">
                          <a:effectLst/>
                        </a:rPr>
                        <a:t>in Case of Missed Dose </a:t>
                      </a:r>
                      <a:endParaRPr lang="en-US" sz="1800" b="1" i="0" u="none" strike="noStrike" dirty="0">
                        <a:solidFill>
                          <a:srgbClr val="000000"/>
                        </a:solidFill>
                        <a:effectLst/>
                        <a:latin typeface="+mn-lt"/>
                      </a:endParaRPr>
                    </a:p>
                  </a:txBody>
                  <a:tcPr marL="12700" marR="12700" marT="1270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B w="3175" cap="flat" cmpd="sng" algn="ctr">
                      <a:solidFill>
                        <a:srgbClr val="000000"/>
                      </a:solidFill>
                      <a:prstDash val="solid"/>
                      <a:round/>
                      <a:headEnd type="none" w="med" len="med"/>
                      <a:tailEnd type="none" w="med" len="med"/>
                    </a:lnB>
                  </a:tcPr>
                </a:tc>
                <a:tc>
                  <a:txBody>
                    <a:bodyPr/>
                    <a:lstStyle/>
                    <a:p>
                      <a:pPr algn="l" fontAlgn="ctr"/>
                      <a:r>
                        <a:rPr lang="en-US" sz="1800" b="1" u="none" strike="noStrike" dirty="0" smtClean="0">
                          <a:effectLst/>
                        </a:rPr>
                        <a:t> 97</a:t>
                      </a:r>
                      <a:r>
                        <a:rPr lang="en-US" sz="1800" b="1" u="none" strike="noStrike" dirty="0">
                          <a:effectLst/>
                        </a:rPr>
                        <a:t>%</a:t>
                      </a:r>
                      <a:endParaRPr lang="en-US" sz="1800" b="1" i="0" u="none" strike="noStrike" dirty="0">
                        <a:solidFill>
                          <a:srgbClr val="000000"/>
                        </a:solidFill>
                        <a:effectLst/>
                        <a:latin typeface="+mn-lt"/>
                      </a:endParaRPr>
                    </a:p>
                  </a:txBody>
                  <a:tcPr marL="12700" marR="12700" marT="1270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B w="3175" cap="flat" cmpd="sng" algn="ctr">
                      <a:solidFill>
                        <a:srgbClr val="000000"/>
                      </a:solidFill>
                      <a:prstDash val="solid"/>
                      <a:round/>
                      <a:headEnd type="none" w="med" len="med"/>
                      <a:tailEnd type="none" w="med" len="med"/>
                    </a:lnB>
                  </a:tcPr>
                </a:tc>
              </a:tr>
              <a:tr h="309890">
                <a:tc rowSpan="3">
                  <a:txBody>
                    <a:bodyPr/>
                    <a:lstStyle/>
                    <a:p>
                      <a:pPr algn="l" fontAlgn="ctr"/>
                      <a:r>
                        <a:rPr lang="en-US" sz="1800" b="1" u="none" strike="noStrike" dirty="0" smtClean="0">
                          <a:effectLst/>
                        </a:rPr>
                        <a:t> Monitoring:</a:t>
                      </a:r>
                      <a:endParaRPr lang="en-US" sz="1800" b="1" i="0" u="none" strike="noStrike" dirty="0">
                        <a:solidFill>
                          <a:srgbClr val="000000"/>
                        </a:solidFill>
                        <a:effectLst/>
                        <a:latin typeface="+mn-lt"/>
                      </a:endParaRPr>
                    </a:p>
                    <a:p>
                      <a:pPr marL="0" indent="457200" algn="l" fontAlgn="ctr"/>
                      <a:r>
                        <a:rPr lang="en-US" sz="1800" b="1" u="none" strike="noStrike" dirty="0" smtClean="0">
                          <a:effectLst/>
                        </a:rPr>
                        <a:t>Warfarin (Coumadin)</a:t>
                      </a:r>
                    </a:p>
                    <a:p>
                      <a:pPr marL="0" indent="457200" algn="l" fontAlgn="ctr"/>
                      <a:endParaRPr lang="en-US" sz="1800" b="1" i="0" u="none" strike="noStrike" dirty="0" smtClean="0">
                        <a:solidFill>
                          <a:srgbClr val="000000"/>
                        </a:solidFill>
                        <a:effectLst/>
                        <a:latin typeface="+mn-lt"/>
                      </a:endParaRPr>
                    </a:p>
                    <a:p>
                      <a:pPr marL="0" indent="457200" algn="l" fontAlgn="ctr"/>
                      <a:r>
                        <a:rPr lang="en-US" sz="1800" b="1" u="none" strike="noStrike" dirty="0" smtClean="0">
                          <a:effectLst/>
                        </a:rPr>
                        <a:t>Other anticoagulation</a:t>
                      </a:r>
                      <a:r>
                        <a:rPr lang="en-US" sz="1800" b="1" u="none" strike="noStrike" baseline="0" dirty="0" smtClean="0">
                          <a:effectLst/>
                        </a:rPr>
                        <a:t> medications</a:t>
                      </a:r>
                      <a:endParaRPr lang="en-US" sz="1800" b="1" i="0" u="none" strike="noStrike" dirty="0">
                        <a:solidFill>
                          <a:srgbClr val="000000"/>
                        </a:solidFill>
                        <a:effectLst/>
                        <a:latin typeface="+mn-lt"/>
                      </a:endParaRPr>
                    </a:p>
                  </a:txBody>
                  <a:tcPr marL="12700" marR="12700" marT="1270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fontAlgn="ctr"/>
                      <a:r>
                        <a:rPr lang="en-US" sz="1800" b="1" u="none" strike="noStrike" dirty="0">
                          <a:effectLst/>
                        </a:rPr>
                        <a:t> </a:t>
                      </a:r>
                      <a:r>
                        <a:rPr lang="en-US" sz="1800" b="1" u="none" strike="noStrike" dirty="0" smtClean="0">
                          <a:effectLst/>
                        </a:rPr>
                        <a:t> </a:t>
                      </a:r>
                      <a:endParaRPr lang="en-US" sz="1800" b="1" i="0" u="none" strike="noStrike" dirty="0">
                        <a:solidFill>
                          <a:srgbClr val="000000"/>
                        </a:solidFill>
                        <a:effectLst/>
                        <a:latin typeface="+mn-lt"/>
                      </a:endParaRPr>
                    </a:p>
                  </a:txBody>
                  <a:tcPr marL="12700" marR="12700" marT="1270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r>
              <a:tr h="606068">
                <a:tc vMerge="1">
                  <a:txBody>
                    <a:bodyPr/>
                    <a:lstStyle/>
                    <a:p>
                      <a:endParaRPr lang="en-US"/>
                    </a:p>
                  </a:txBody>
                  <a:tcPr/>
                </a:tc>
                <a:tc>
                  <a:txBody>
                    <a:bodyPr/>
                    <a:lstStyle/>
                    <a:p>
                      <a:pPr algn="l" fontAlgn="ctr"/>
                      <a:r>
                        <a:rPr lang="en-US" sz="1800" b="1" i="0" u="none" strike="noStrike" dirty="0" smtClean="0">
                          <a:solidFill>
                            <a:srgbClr val="000000"/>
                          </a:solidFill>
                          <a:effectLst/>
                          <a:latin typeface="+mn-lt"/>
                        </a:rPr>
                        <a:t> 100% marked regular blood work</a:t>
                      </a:r>
                    </a:p>
                    <a:p>
                      <a:pPr algn="l" fontAlgn="ctr"/>
                      <a:r>
                        <a:rPr lang="en-US" sz="1800" b="1" i="0" u="none" strike="noStrike" dirty="0" smtClean="0">
                          <a:solidFill>
                            <a:srgbClr val="000000"/>
                          </a:solidFill>
                          <a:effectLst/>
                          <a:latin typeface="+mn-lt"/>
                        </a:rPr>
                        <a:t> 11% marked special</a:t>
                      </a:r>
                      <a:r>
                        <a:rPr lang="en-US" sz="1800" b="1" i="0" u="none" strike="noStrike" baseline="0" dirty="0" smtClean="0">
                          <a:solidFill>
                            <a:srgbClr val="000000"/>
                          </a:solidFill>
                          <a:effectLst/>
                          <a:latin typeface="+mn-lt"/>
                        </a:rPr>
                        <a:t> diet</a:t>
                      </a:r>
                      <a:endParaRPr lang="en-US" sz="1800" b="1" i="0" u="none" strike="noStrike" dirty="0">
                        <a:solidFill>
                          <a:srgbClr val="000000"/>
                        </a:solidFill>
                        <a:effectLst/>
                        <a:latin typeface="+mn-lt"/>
                      </a:endParaRPr>
                    </a:p>
                  </a:txBody>
                  <a:tcPr marL="12700" marR="12700" marT="1270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tcPr>
                </a:tc>
              </a:tr>
              <a:tr h="309890">
                <a:tc vMerge="1">
                  <a:txBody>
                    <a:bodyPr/>
                    <a:lstStyle/>
                    <a:p>
                      <a:endParaRPr lang="en-US"/>
                    </a:p>
                  </a:txBody>
                  <a:tcPr/>
                </a:tc>
                <a:tc>
                  <a:txBody>
                    <a:bodyPr/>
                    <a:lstStyle/>
                    <a:p>
                      <a:pPr algn="l" fontAlgn="ctr"/>
                      <a:r>
                        <a:rPr lang="en-US" sz="1800" b="1" i="0" u="none" strike="noStrike" dirty="0" smtClean="0">
                          <a:solidFill>
                            <a:srgbClr val="000000"/>
                          </a:solidFill>
                          <a:effectLst/>
                          <a:latin typeface="+mn-lt"/>
                        </a:rPr>
                        <a:t> 50% marked regular physician visits</a:t>
                      </a:r>
                      <a:endParaRPr lang="en-US" sz="1800" b="1" i="0" u="none" strike="noStrike" dirty="0">
                        <a:solidFill>
                          <a:srgbClr val="000000"/>
                        </a:solidFill>
                        <a:effectLst/>
                        <a:latin typeface="+mn-lt"/>
                      </a:endParaRPr>
                    </a:p>
                  </a:txBody>
                  <a:tcPr marL="12700" marR="12700" marT="1270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r>
              <a:tr h="309890">
                <a:tc>
                  <a:txBody>
                    <a:bodyPr/>
                    <a:lstStyle/>
                    <a:p>
                      <a:pPr algn="l" fontAlgn="ctr"/>
                      <a:r>
                        <a:rPr lang="en-US" sz="1800" b="1" u="none" strike="noStrike" dirty="0" smtClean="0">
                          <a:effectLst/>
                        </a:rPr>
                        <a:t> Contact </a:t>
                      </a:r>
                      <a:r>
                        <a:rPr lang="en-US" sz="1800" b="1" u="none" strike="noStrike" dirty="0">
                          <a:effectLst/>
                        </a:rPr>
                        <a:t>Healthcare Provider </a:t>
                      </a:r>
                      <a:r>
                        <a:rPr lang="en-US" sz="1800" b="1" u="none" strike="noStrike" dirty="0" smtClean="0">
                          <a:effectLst/>
                        </a:rPr>
                        <a:t>After a</a:t>
                      </a:r>
                      <a:r>
                        <a:rPr lang="en-US" sz="1800" b="1" u="none" strike="noStrike" baseline="0" dirty="0" smtClean="0">
                          <a:effectLst/>
                        </a:rPr>
                        <a:t> </a:t>
                      </a:r>
                      <a:r>
                        <a:rPr lang="en-US" sz="1800" b="1" u="none" strike="noStrike" dirty="0" smtClean="0">
                          <a:effectLst/>
                        </a:rPr>
                        <a:t>Fall</a:t>
                      </a:r>
                      <a:endParaRPr lang="en-US" sz="1800" b="1" i="0" u="none" strike="noStrike" dirty="0">
                        <a:solidFill>
                          <a:srgbClr val="000000"/>
                        </a:solidFill>
                        <a:effectLst/>
                        <a:latin typeface="+mn-lt"/>
                      </a:endParaRPr>
                    </a:p>
                  </a:txBody>
                  <a:tcPr marL="12700" marR="12700" marT="1270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fontAlgn="ctr"/>
                      <a:r>
                        <a:rPr lang="en-US" sz="1800" b="1" u="none" strike="noStrike" dirty="0" smtClean="0">
                          <a:effectLst/>
                        </a:rPr>
                        <a:t> 54</a:t>
                      </a:r>
                      <a:r>
                        <a:rPr lang="en-US" sz="1800" b="1" u="none" strike="noStrike" dirty="0">
                          <a:effectLst/>
                        </a:rPr>
                        <a:t>%</a:t>
                      </a:r>
                      <a:endParaRPr lang="en-US" sz="1800" b="1" i="0" u="none" strike="noStrike" dirty="0">
                        <a:solidFill>
                          <a:srgbClr val="000000"/>
                        </a:solidFill>
                        <a:effectLst/>
                        <a:latin typeface="+mn-lt"/>
                      </a:endParaRPr>
                    </a:p>
                  </a:txBody>
                  <a:tcPr marL="12700" marR="12700" marT="1270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36252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from Patients</a:t>
            </a:r>
            <a:endParaRPr lang="en-US" dirty="0"/>
          </a:p>
        </p:txBody>
      </p:sp>
      <p:sp>
        <p:nvSpPr>
          <p:cNvPr id="3" name="Content Placeholder 2"/>
          <p:cNvSpPr>
            <a:spLocks noGrp="1"/>
          </p:cNvSpPr>
          <p:nvPr>
            <p:ph idx="1"/>
          </p:nvPr>
        </p:nvSpPr>
        <p:spPr/>
        <p:txBody>
          <a:bodyPr/>
          <a:lstStyle/>
          <a:p>
            <a:r>
              <a:rPr lang="en-US" dirty="0" smtClean="0"/>
              <a:t>“Stay the same” </a:t>
            </a:r>
          </a:p>
          <a:p>
            <a:r>
              <a:rPr lang="en-US" dirty="0" smtClean="0"/>
              <a:t>“More instruction from doctors and nurses”</a:t>
            </a:r>
          </a:p>
          <a:p>
            <a:r>
              <a:rPr lang="en-US" dirty="0" smtClean="0"/>
              <a:t>“More written information”</a:t>
            </a:r>
          </a:p>
          <a:p>
            <a:r>
              <a:rPr lang="en-US" dirty="0" smtClean="0"/>
              <a:t>“Group sessions”</a:t>
            </a: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Convenient Sample</a:t>
            </a:r>
          </a:p>
          <a:p>
            <a:r>
              <a:rPr lang="en-US" dirty="0" smtClean="0"/>
              <a:t>Educated Population</a:t>
            </a:r>
          </a:p>
          <a:p>
            <a:r>
              <a:rPr lang="en-US" dirty="0" smtClean="0"/>
              <a:t>Limited Ethnicity</a:t>
            </a:r>
          </a:p>
          <a:p>
            <a:r>
              <a:rPr lang="en-US" dirty="0" smtClean="0"/>
              <a:t>New Instrument</a:t>
            </a:r>
          </a:p>
          <a:p>
            <a:r>
              <a:rPr lang="en-US" dirty="0"/>
              <a:t>Self-Report</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a:t>
            </a:r>
            <a:r>
              <a:rPr lang="en-US" dirty="0"/>
              <a:t>f</a:t>
            </a:r>
            <a:r>
              <a:rPr lang="en-US" dirty="0" smtClean="0"/>
              <a:t>or Practice</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Healthcare providers should:</a:t>
            </a:r>
          </a:p>
          <a:p>
            <a:pPr lvl="1"/>
            <a:r>
              <a:rPr lang="en-US" dirty="0" smtClean="0"/>
              <a:t>Assess the health literacy, learning styles, and prior knowledge of patients;</a:t>
            </a:r>
          </a:p>
          <a:p>
            <a:pPr lvl="1"/>
            <a:r>
              <a:rPr lang="en-US" dirty="0" smtClean="0"/>
              <a:t>Use materials appropriate for these individual needs;</a:t>
            </a:r>
          </a:p>
          <a:p>
            <a:pPr lvl="1"/>
            <a:r>
              <a:rPr lang="en-US" dirty="0" smtClean="0"/>
              <a:t>Assess knowledge and continue education throughout use of therapy.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Anticoagulation Therapy</a:t>
            </a:r>
            <a:endParaRPr lang="en-US" dirty="0"/>
          </a:p>
        </p:txBody>
      </p:sp>
      <p:pic>
        <p:nvPicPr>
          <p:cNvPr id="4" name="Picture 3"/>
          <p:cNvPicPr>
            <a:picLocks noChangeAspect="1"/>
          </p:cNvPicPr>
          <p:nvPr/>
        </p:nvPicPr>
        <p:blipFill>
          <a:blip r:embed="rId3"/>
          <a:stretch>
            <a:fillRect/>
          </a:stretch>
        </p:blipFill>
        <p:spPr>
          <a:xfrm rot="21134549">
            <a:off x="781821" y="1704397"/>
            <a:ext cx="2782184" cy="1611365"/>
          </a:xfrm>
          <a:prstGeom prst="rect">
            <a:avLst/>
          </a:prstGeom>
        </p:spPr>
      </p:pic>
      <p:pic>
        <p:nvPicPr>
          <p:cNvPr id="5" name="Picture 4"/>
          <p:cNvPicPr>
            <a:picLocks noChangeAspect="1"/>
          </p:cNvPicPr>
          <p:nvPr/>
        </p:nvPicPr>
        <p:blipFill>
          <a:blip r:embed="rId4"/>
          <a:stretch>
            <a:fillRect/>
          </a:stretch>
        </p:blipFill>
        <p:spPr>
          <a:xfrm rot="200357">
            <a:off x="4740197" y="1149450"/>
            <a:ext cx="2928868" cy="3122049"/>
          </a:xfrm>
          <a:prstGeom prst="rect">
            <a:avLst/>
          </a:prstGeom>
        </p:spPr>
      </p:pic>
      <p:pic>
        <p:nvPicPr>
          <p:cNvPr id="7" name="Picture 6"/>
          <p:cNvPicPr>
            <a:picLocks noChangeAspect="1"/>
          </p:cNvPicPr>
          <p:nvPr/>
        </p:nvPicPr>
        <p:blipFill>
          <a:blip r:embed="rId5"/>
          <a:stretch>
            <a:fillRect/>
          </a:stretch>
        </p:blipFill>
        <p:spPr>
          <a:xfrm>
            <a:off x="4572000" y="3810000"/>
            <a:ext cx="3414683" cy="2019300"/>
          </a:xfrm>
          <a:prstGeom prst="rect">
            <a:avLst/>
          </a:prstGeom>
        </p:spPr>
      </p:pic>
      <p:pic>
        <p:nvPicPr>
          <p:cNvPr id="8" name="Picture 7"/>
          <p:cNvPicPr>
            <a:picLocks noChangeAspect="1"/>
          </p:cNvPicPr>
          <p:nvPr/>
        </p:nvPicPr>
        <p:blipFill>
          <a:blip r:embed="rId6"/>
          <a:stretch>
            <a:fillRect/>
          </a:stretch>
        </p:blipFill>
        <p:spPr>
          <a:xfrm rot="21256553">
            <a:off x="1541676" y="3527408"/>
            <a:ext cx="1386477" cy="1951766"/>
          </a:xfrm>
          <a:prstGeom prst="rect">
            <a:avLst/>
          </a:prstGeom>
        </p:spPr>
      </p:pic>
      <p:sp>
        <p:nvSpPr>
          <p:cNvPr id="9" name="TextBox 8"/>
          <p:cNvSpPr txBox="1"/>
          <p:nvPr/>
        </p:nvSpPr>
        <p:spPr>
          <a:xfrm>
            <a:off x="381000" y="5715000"/>
            <a:ext cx="4116187" cy="630942"/>
          </a:xfrm>
          <a:prstGeom prst="rect">
            <a:avLst/>
          </a:prstGeom>
          <a:noFill/>
          <a:ln>
            <a:solidFill>
              <a:schemeClr val="bg1"/>
            </a:solidFill>
          </a:ln>
        </p:spPr>
        <p:txBody>
          <a:bodyPr wrap="none" rtlCol="0">
            <a:spAutoFit/>
          </a:bodyPr>
          <a:lstStyle/>
          <a:p>
            <a:r>
              <a:rPr lang="en-US" sz="3500" dirty="0" smtClean="0">
                <a:solidFill>
                  <a:srgbClr val="FFFFFF"/>
                </a:solidFill>
              </a:rPr>
              <a:t>4.2 million Americans</a:t>
            </a:r>
            <a:endParaRPr lang="en-US" sz="3500" dirty="0">
              <a:solidFill>
                <a:srgbClr val="FFFFFF"/>
              </a:solidFill>
            </a:endParaRPr>
          </a:p>
        </p:txBody>
      </p:sp>
      <p:sp>
        <p:nvSpPr>
          <p:cNvPr id="10" name="TextBox 9"/>
          <p:cNvSpPr txBox="1"/>
          <p:nvPr/>
        </p:nvSpPr>
        <p:spPr>
          <a:xfrm>
            <a:off x="4648200" y="5943600"/>
            <a:ext cx="4129775" cy="630942"/>
          </a:xfrm>
          <a:prstGeom prst="rect">
            <a:avLst/>
          </a:prstGeom>
          <a:noFill/>
          <a:ln>
            <a:solidFill>
              <a:srgbClr val="FFFFFF"/>
            </a:solidFill>
          </a:ln>
        </p:spPr>
        <p:txBody>
          <a:bodyPr wrap="none" rtlCol="0">
            <a:spAutoFit/>
          </a:bodyPr>
          <a:lstStyle/>
          <a:p>
            <a:r>
              <a:rPr lang="en-US" sz="3500" dirty="0">
                <a:solidFill>
                  <a:srgbClr val="FFFFFF"/>
                </a:solidFill>
              </a:rPr>
              <a:t>18% </a:t>
            </a:r>
            <a:r>
              <a:rPr lang="en-US" sz="3500" dirty="0" smtClean="0">
                <a:solidFill>
                  <a:srgbClr val="FFFFFF"/>
                </a:solidFill>
              </a:rPr>
              <a:t>of adults over </a:t>
            </a:r>
            <a:r>
              <a:rPr lang="en-US" sz="3500" dirty="0">
                <a:solidFill>
                  <a:srgbClr val="FFFFFF"/>
                </a:solidFill>
              </a:rPr>
              <a:t>65 </a:t>
            </a:r>
          </a:p>
        </p:txBody>
      </p:sp>
    </p:spTree>
    <p:extLst>
      <p:ext uri="{BB962C8B-B14F-4D97-AF65-F5344CB8AC3E}">
        <p14:creationId xmlns:p14="http://schemas.microsoft.com/office/powerpoint/2010/main" val="25897726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Practice</a:t>
            </a:r>
            <a:endParaRPr lang="en-US" dirty="0"/>
          </a:p>
        </p:txBody>
      </p:sp>
      <p:sp>
        <p:nvSpPr>
          <p:cNvPr id="3" name="Content Placeholder 2"/>
          <p:cNvSpPr>
            <a:spLocks noGrp="1"/>
          </p:cNvSpPr>
          <p:nvPr>
            <p:ph idx="1"/>
          </p:nvPr>
        </p:nvSpPr>
        <p:spPr/>
        <p:txBody>
          <a:bodyPr/>
          <a:lstStyle/>
          <a:p>
            <a:r>
              <a:rPr lang="en-US" dirty="0"/>
              <a:t>Topics to emphasize during education:</a:t>
            </a:r>
          </a:p>
          <a:p>
            <a:pPr lvl="1"/>
            <a:r>
              <a:rPr lang="en-US" dirty="0"/>
              <a:t>Interaction of food with warfarin</a:t>
            </a:r>
          </a:p>
          <a:p>
            <a:pPr lvl="1"/>
            <a:r>
              <a:rPr lang="en-US" dirty="0"/>
              <a:t>Interaction of natural medicines with all anticoagulants</a:t>
            </a:r>
          </a:p>
          <a:p>
            <a:pPr lvl="1"/>
            <a:r>
              <a:rPr lang="en-US" dirty="0"/>
              <a:t>Dangers associated with anticoagulation therapy</a:t>
            </a:r>
          </a:p>
          <a:p>
            <a:endParaRPr lang="en-US" dirty="0"/>
          </a:p>
        </p:txBody>
      </p:sp>
    </p:spTree>
    <p:extLst>
      <p:ext uri="{BB962C8B-B14F-4D97-AF65-F5344CB8AC3E}">
        <p14:creationId xmlns:p14="http://schemas.microsoft.com/office/powerpoint/2010/main" val="3328935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Studies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More diverse sample population in ethnicity and education</a:t>
            </a:r>
          </a:p>
          <a:p>
            <a:r>
              <a:rPr lang="en-US" dirty="0" smtClean="0"/>
              <a:t>The use </a:t>
            </a:r>
            <a:r>
              <a:rPr lang="en-US" dirty="0"/>
              <a:t>of video or other visual materials to enhance patient </a:t>
            </a:r>
            <a:r>
              <a:rPr lang="en-US" dirty="0" smtClean="0"/>
              <a:t>knowledge</a:t>
            </a:r>
          </a:p>
          <a:p>
            <a:r>
              <a:rPr lang="en-US" dirty="0" smtClean="0"/>
              <a:t>Group instruction and its effect on retention of knowledge and anticoagulation control</a:t>
            </a:r>
          </a:p>
          <a:p>
            <a:r>
              <a:rPr lang="en-US" dirty="0" smtClean="0"/>
              <a:t>The use of social media and electronic communication to improve patient adherence and patient knowledge</a:t>
            </a:r>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1672330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This </a:t>
            </a:r>
            <a:r>
              <a:rPr lang="en-US" dirty="0"/>
              <a:t>study </a:t>
            </a:r>
            <a:r>
              <a:rPr lang="en-US" dirty="0" smtClean="0"/>
              <a:t>demonstrated: </a:t>
            </a:r>
          </a:p>
          <a:p>
            <a:pPr lvl="1"/>
            <a:r>
              <a:rPr lang="en-US" dirty="0" smtClean="0"/>
              <a:t>About </a:t>
            </a:r>
            <a:r>
              <a:rPr lang="en-US" dirty="0"/>
              <a:t>a third had inadequate health literacy </a:t>
            </a:r>
            <a:endParaRPr lang="en-US" dirty="0" smtClean="0"/>
          </a:p>
          <a:p>
            <a:pPr lvl="1"/>
            <a:r>
              <a:rPr lang="en-US" dirty="0" smtClean="0"/>
              <a:t>Significant number lacked knowledge in key areas</a:t>
            </a:r>
          </a:p>
          <a:p>
            <a:pPr lvl="1"/>
            <a:r>
              <a:rPr lang="en-US" dirty="0" smtClean="0"/>
              <a:t>Most patients reported being visual learners</a:t>
            </a:r>
          </a:p>
          <a:p>
            <a:r>
              <a:rPr lang="en-US" dirty="0" smtClean="0"/>
              <a:t>Patient </a:t>
            </a:r>
            <a:r>
              <a:rPr lang="en-US" dirty="0"/>
              <a:t>education has the potential to improve knowledge, but only if it is targeted to the learning styles and educational needs of patients throughout therapy.</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Marilyn Prasun, PhD; Dawn Sarginson, MSN</a:t>
            </a:r>
          </a:p>
          <a:p>
            <a:r>
              <a:rPr lang="en-US" dirty="0" smtClean="0"/>
              <a:t>Abraham Kocheril, MD</a:t>
            </a:r>
          </a:p>
          <a:p>
            <a:r>
              <a:rPr lang="en-US" dirty="0" smtClean="0"/>
              <a:t>Karen Kaluf and Christie Clinic</a:t>
            </a:r>
          </a:p>
          <a:p>
            <a:r>
              <a:rPr lang="en-US" dirty="0" smtClean="0"/>
              <a:t>Randy and Marilyn Kok</a:t>
            </a:r>
          </a:p>
          <a:p>
            <a:r>
              <a:rPr lang="en-US" dirty="0" smtClean="0"/>
              <a:t>Family and Friends</a:t>
            </a:r>
            <a:endParaRPr lang="en-US" dirty="0"/>
          </a:p>
        </p:txBody>
      </p:sp>
    </p:spTree>
    <p:extLst>
      <p:ext uri="{BB962C8B-B14F-4D97-AF65-F5344CB8AC3E}">
        <p14:creationId xmlns:p14="http://schemas.microsoft.com/office/powerpoint/2010/main" val="19178893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600200"/>
            <a:ext cx="8229600" cy="4953000"/>
          </a:xfrm>
        </p:spPr>
        <p:txBody>
          <a:bodyPr>
            <a:noAutofit/>
          </a:bodyPr>
          <a:lstStyle/>
          <a:p>
            <a:r>
              <a:rPr lang="en-US" sz="1600" dirty="0" smtClean="0"/>
              <a:t>Agency </a:t>
            </a:r>
            <a:r>
              <a:rPr lang="en-US" sz="1600" dirty="0"/>
              <a:t>for Healthcare Research and Quality. (2009). </a:t>
            </a:r>
            <a:r>
              <a:rPr lang="en-US" sz="1600" i="1" dirty="0"/>
              <a:t>Outpatient prescription anticoagulants utilization and expenditures for the U.S. civilian </a:t>
            </a:r>
            <a:r>
              <a:rPr lang="en-US" sz="1600" i="1" dirty="0" err="1"/>
              <a:t>noninstitutionalized</a:t>
            </a:r>
            <a:r>
              <a:rPr lang="en-US" sz="1600" i="1" dirty="0"/>
              <a:t> population age 18 and older, 2007</a:t>
            </a:r>
            <a:r>
              <a:rPr lang="en-US" sz="1600" dirty="0"/>
              <a:t>. Retrieved from http://</a:t>
            </a:r>
            <a:r>
              <a:rPr lang="en-US" sz="1600" dirty="0" err="1"/>
              <a:t>meps.ahrq.gov</a:t>
            </a:r>
            <a:r>
              <a:rPr lang="en-US" sz="1600" dirty="0"/>
              <a:t>/</a:t>
            </a:r>
            <a:r>
              <a:rPr lang="en-US" sz="1600" dirty="0" err="1"/>
              <a:t>mepsweb</a:t>
            </a:r>
            <a:r>
              <a:rPr lang="en-US" sz="1600" dirty="0"/>
              <a:t>/</a:t>
            </a:r>
            <a:r>
              <a:rPr lang="en-US" sz="1600" dirty="0" err="1"/>
              <a:t>data_files</a:t>
            </a:r>
            <a:r>
              <a:rPr lang="en-US" sz="1600" dirty="0"/>
              <a:t>/publications/st268/stat268.pdf.</a:t>
            </a:r>
          </a:p>
          <a:p>
            <a:r>
              <a:rPr lang="en-US" sz="1600" dirty="0" err="1"/>
              <a:t>Berkman</a:t>
            </a:r>
            <a:r>
              <a:rPr lang="en-US" sz="1600" dirty="0"/>
              <a:t>, N., Sheridan, S., Donahue, K., Halpern, D., &amp; </a:t>
            </a:r>
            <a:r>
              <a:rPr lang="en-US" sz="1600" dirty="0" err="1"/>
              <a:t>Crotty</a:t>
            </a:r>
            <a:r>
              <a:rPr lang="en-US" sz="1600" dirty="0"/>
              <a:t>, K. (2011). Low health literacy and health outcomes: An updated systematic review. </a:t>
            </a:r>
            <a:r>
              <a:rPr lang="en-US" sz="1600" i="1" dirty="0"/>
              <a:t>Annals Of Internal Medicine</a:t>
            </a:r>
            <a:r>
              <a:rPr lang="en-US" sz="1600" dirty="0"/>
              <a:t>, </a:t>
            </a:r>
            <a:r>
              <a:rPr lang="en-US" sz="1600" i="1" dirty="0"/>
              <a:t>155</a:t>
            </a:r>
            <a:r>
              <a:rPr lang="en-US" sz="1600" dirty="0"/>
              <a:t>(2), 97-107.</a:t>
            </a:r>
          </a:p>
          <a:p>
            <a:r>
              <a:rPr lang="en-US" sz="1600" dirty="0" smtClean="0"/>
              <a:t>Centers </a:t>
            </a:r>
            <a:r>
              <a:rPr lang="en-US" sz="1600" dirty="0"/>
              <a:t>for Disease Control and Prevention. (2010). </a:t>
            </a:r>
            <a:r>
              <a:rPr lang="en-US" sz="1600" i="1" dirty="0"/>
              <a:t>Atrial </a:t>
            </a:r>
            <a:r>
              <a:rPr lang="en-US" sz="1600" i="1" dirty="0" smtClean="0"/>
              <a:t>fibrillation </a:t>
            </a:r>
            <a:r>
              <a:rPr lang="en-US" sz="1600" i="1" dirty="0"/>
              <a:t>f</a:t>
            </a:r>
            <a:r>
              <a:rPr lang="en-US" sz="1600" i="1" dirty="0" smtClean="0"/>
              <a:t>act </a:t>
            </a:r>
            <a:r>
              <a:rPr lang="en-US" sz="1600" i="1" dirty="0"/>
              <a:t>s</a:t>
            </a:r>
            <a:r>
              <a:rPr lang="en-US" sz="1600" i="1" dirty="0" smtClean="0"/>
              <a:t>heet</a:t>
            </a:r>
            <a:r>
              <a:rPr lang="en-US" sz="1600" i="1" dirty="0"/>
              <a:t>. </a:t>
            </a:r>
            <a:r>
              <a:rPr lang="en-US" sz="1600" dirty="0"/>
              <a:t>Retrieved from http://</a:t>
            </a:r>
            <a:r>
              <a:rPr lang="en-US" sz="1600" dirty="0" err="1"/>
              <a:t>www.cdc.gov</a:t>
            </a:r>
            <a:r>
              <a:rPr lang="en-US" sz="1600" dirty="0"/>
              <a:t>/</a:t>
            </a:r>
            <a:r>
              <a:rPr lang="en-US" sz="1600" dirty="0" err="1"/>
              <a:t>dhdsp</a:t>
            </a:r>
            <a:r>
              <a:rPr lang="en-US" sz="1600" dirty="0"/>
              <a:t>/</a:t>
            </a:r>
            <a:r>
              <a:rPr lang="en-US" sz="1600" dirty="0" err="1"/>
              <a:t>data_statistics</a:t>
            </a:r>
            <a:r>
              <a:rPr lang="en-US" sz="1600" dirty="0"/>
              <a:t>/</a:t>
            </a:r>
            <a:r>
              <a:rPr lang="en-US" sz="1600" dirty="0" err="1"/>
              <a:t>fact_sheets</a:t>
            </a:r>
            <a:r>
              <a:rPr lang="en-US" sz="1600" dirty="0"/>
              <a:t>/</a:t>
            </a:r>
            <a:r>
              <a:rPr lang="en-US" sz="1600" dirty="0" err="1"/>
              <a:t>fs_atrial_fibrillation.htm</a:t>
            </a:r>
            <a:r>
              <a:rPr lang="en-US" sz="1600" dirty="0"/>
              <a:t>.</a:t>
            </a:r>
          </a:p>
          <a:p>
            <a:r>
              <a:rPr lang="en-US" sz="1600" dirty="0"/>
              <a:t>Chew, L.D., Bradley, K.A., &amp; </a:t>
            </a:r>
            <a:r>
              <a:rPr lang="en-US" sz="1600" dirty="0" err="1"/>
              <a:t>Boyko</a:t>
            </a:r>
            <a:r>
              <a:rPr lang="en-US" sz="1600" dirty="0"/>
              <a:t>, E.J. (2004). Brief questions to identify patients with inadequate health literacy. </a:t>
            </a:r>
            <a:r>
              <a:rPr lang="en-US" sz="1600" i="1" dirty="0"/>
              <a:t>Family Medicine, 36</a:t>
            </a:r>
            <a:r>
              <a:rPr lang="en-US" sz="1600" dirty="0"/>
              <a:t>(8), 588-594.</a:t>
            </a:r>
          </a:p>
          <a:p>
            <a:r>
              <a:rPr lang="en-US" sz="1600" dirty="0"/>
              <a:t>Chew, L.D., Griffin, J.M., </a:t>
            </a:r>
            <a:r>
              <a:rPr lang="en-US" sz="1600" dirty="0" err="1"/>
              <a:t>Partin</a:t>
            </a:r>
            <a:r>
              <a:rPr lang="en-US" sz="1600" dirty="0"/>
              <a:t>, M.R., </a:t>
            </a:r>
            <a:r>
              <a:rPr lang="en-US" sz="1600" dirty="0" err="1"/>
              <a:t>Noorbaloochi</a:t>
            </a:r>
            <a:r>
              <a:rPr lang="en-US" sz="1600" dirty="0"/>
              <a:t>, S., Grill, J.P., Snyder, A., ... </a:t>
            </a:r>
            <a:r>
              <a:rPr lang="en-US" sz="1600" dirty="0" err="1"/>
              <a:t>VanRyn</a:t>
            </a:r>
            <a:r>
              <a:rPr lang="en-US" sz="1600" dirty="0"/>
              <a:t>, M. (2008). Validation of screening questions for limited health literacy in a large VA outpatient population. </a:t>
            </a:r>
            <a:r>
              <a:rPr lang="en-US" sz="1600" i="1" dirty="0"/>
              <a:t>Journal of General Internal Medicine, 23</a:t>
            </a:r>
            <a:r>
              <a:rPr lang="en-US" sz="1600" dirty="0"/>
              <a:t>(5), 561-566.</a:t>
            </a:r>
          </a:p>
          <a:p>
            <a:r>
              <a:rPr lang="en-US" sz="1600" dirty="0" err="1" smtClean="0"/>
              <a:t>Diug</a:t>
            </a:r>
            <a:r>
              <a:rPr lang="en-US" sz="1600" dirty="0"/>
              <a:t>, B., Evans, S., </a:t>
            </a:r>
            <a:r>
              <a:rPr lang="en-US" sz="1600" dirty="0" err="1"/>
              <a:t>Lowthian</a:t>
            </a:r>
            <a:r>
              <a:rPr lang="en-US" sz="1600" dirty="0"/>
              <a:t>, J., Maxwell, E., Dooley, M., Street, A., … McNeil, J. (2011). The unrecognized psychosocial factors contributing to bleeding risk in warfarin therapy. </a:t>
            </a:r>
            <a:r>
              <a:rPr lang="en-US" sz="1600" i="1" dirty="0"/>
              <a:t>Stroke, 42</a:t>
            </a:r>
            <a:r>
              <a:rPr lang="en-US" sz="1600" dirty="0"/>
              <a:t>(10), 2866-2871. </a:t>
            </a:r>
          </a:p>
          <a:p>
            <a:endParaRPr lang="en-US" dirty="0"/>
          </a:p>
        </p:txBody>
      </p:sp>
    </p:spTree>
    <p:extLst>
      <p:ext uri="{BB962C8B-B14F-4D97-AF65-F5344CB8AC3E}">
        <p14:creationId xmlns:p14="http://schemas.microsoft.com/office/powerpoint/2010/main" val="39000250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600200"/>
            <a:ext cx="8229600" cy="4724399"/>
          </a:xfrm>
        </p:spPr>
        <p:txBody>
          <a:bodyPr>
            <a:normAutofit lnSpcReduction="10000"/>
          </a:bodyPr>
          <a:lstStyle/>
          <a:p>
            <a:r>
              <a:rPr lang="en-US" sz="1600" dirty="0"/>
              <a:t>Estrada, C.A., </a:t>
            </a:r>
            <a:r>
              <a:rPr lang="en-US" sz="1600" dirty="0" err="1"/>
              <a:t>Hryniewicz</a:t>
            </a:r>
            <a:r>
              <a:rPr lang="en-US" sz="1600" dirty="0"/>
              <a:t>, M.M., Higgs, V.B., Collins, C., &amp; Byrd, J.C. (2000). Anticoagulant patient information material is written at high readability levels. </a:t>
            </a:r>
            <a:r>
              <a:rPr lang="en-US" sz="1600" i="1" dirty="0"/>
              <a:t>Stroke, 31</a:t>
            </a:r>
            <a:r>
              <a:rPr lang="en-US" sz="1600" dirty="0"/>
              <a:t>, 2966-2970.</a:t>
            </a:r>
          </a:p>
          <a:p>
            <a:r>
              <a:rPr lang="en-US" sz="1600" dirty="0"/>
              <a:t>Fang, M.C., </a:t>
            </a:r>
            <a:r>
              <a:rPr lang="en-US" sz="1600" dirty="0" err="1"/>
              <a:t>Machtinger</a:t>
            </a:r>
            <a:r>
              <a:rPr lang="en-US" sz="1600" dirty="0"/>
              <a:t>, E.L., Wang, F., &amp; </a:t>
            </a:r>
            <a:r>
              <a:rPr lang="en-US" sz="1600" dirty="0" err="1"/>
              <a:t>Schillinger</a:t>
            </a:r>
            <a:r>
              <a:rPr lang="en-US" sz="1600" dirty="0"/>
              <a:t>, D. (2006). Health literacy and anticoagulation-related outcomes among patients taking warfarin. </a:t>
            </a:r>
            <a:r>
              <a:rPr lang="en-US" sz="1600" i="1" dirty="0"/>
              <a:t>Journal of General Internal Medicine, 21</a:t>
            </a:r>
            <a:r>
              <a:rPr lang="en-US" sz="1600" dirty="0"/>
              <a:t>(8), 841-846.</a:t>
            </a:r>
          </a:p>
          <a:p>
            <a:r>
              <a:rPr lang="en-US" sz="1600" dirty="0"/>
              <a:t>Gladstone, D.J., Bui, E., Fang, J., </a:t>
            </a:r>
            <a:r>
              <a:rPr lang="en-US" sz="1600" dirty="0" err="1"/>
              <a:t>Laupacis</a:t>
            </a:r>
            <a:r>
              <a:rPr lang="en-US" sz="1600" dirty="0"/>
              <a:t>, A., Lindsay, M.P., </a:t>
            </a:r>
            <a:r>
              <a:rPr lang="en-US" sz="1600" dirty="0" err="1"/>
              <a:t>Tu</a:t>
            </a:r>
            <a:r>
              <a:rPr lang="en-US" sz="1600" dirty="0"/>
              <a:t>, J.V., … </a:t>
            </a:r>
            <a:r>
              <a:rPr lang="en-US" sz="1600" dirty="0" err="1"/>
              <a:t>Kapral</a:t>
            </a:r>
            <a:r>
              <a:rPr lang="en-US" sz="1600" dirty="0"/>
              <a:t>, M.K. (2009). Potentially preventable strokes in high-risk patients with atrial fibrillation who are not adequately anticoagulated. </a:t>
            </a:r>
            <a:r>
              <a:rPr lang="en-US" sz="1600" i="1" dirty="0"/>
              <a:t>Stroke, 40</a:t>
            </a:r>
            <a:r>
              <a:rPr lang="en-US" sz="1600" dirty="0"/>
              <a:t>, 235-240.</a:t>
            </a:r>
          </a:p>
          <a:p>
            <a:r>
              <a:rPr lang="en-US" sz="1600" dirty="0" err="1"/>
              <a:t>Grunau</a:t>
            </a:r>
            <a:r>
              <a:rPr lang="en-US" sz="1600" dirty="0"/>
              <a:t>, B., </a:t>
            </a:r>
            <a:r>
              <a:rPr lang="en-US" sz="1600" dirty="0" err="1"/>
              <a:t>Wiens</a:t>
            </a:r>
            <a:r>
              <a:rPr lang="en-US" sz="1600" dirty="0"/>
              <a:t>, M., &amp; Harder, K. (2011). Patient self-management of warfarin therapy: Pragmatic feasibility study in Canadian primary care. </a:t>
            </a:r>
            <a:r>
              <a:rPr lang="en-US" sz="1600" i="1" dirty="0"/>
              <a:t>Canadian Family Physician, 57</a:t>
            </a:r>
            <a:r>
              <a:rPr lang="en-US" sz="1600" dirty="0"/>
              <a:t>(8), e292-8.</a:t>
            </a:r>
          </a:p>
          <a:p>
            <a:r>
              <a:rPr lang="en-US" sz="1600" dirty="0"/>
              <a:t>Institute of Medicine. (2004). </a:t>
            </a:r>
            <a:r>
              <a:rPr lang="en-US" sz="1600" i="1" dirty="0"/>
              <a:t>Health literacy: A prescription to end confusion. </a:t>
            </a:r>
            <a:r>
              <a:rPr lang="en-US" sz="1600" dirty="0"/>
              <a:t>L. Nielsen-</a:t>
            </a:r>
            <a:r>
              <a:rPr lang="en-US" sz="1600" dirty="0" err="1"/>
              <a:t>Bohlman</a:t>
            </a:r>
            <a:r>
              <a:rPr lang="en-US" sz="1600" dirty="0"/>
              <a:t>, A.M. Panzer, &amp; D.A. </a:t>
            </a:r>
            <a:r>
              <a:rPr lang="en-US" sz="1600" dirty="0" err="1"/>
              <a:t>Kindig</a:t>
            </a:r>
            <a:r>
              <a:rPr lang="en-US" sz="1600" dirty="0"/>
              <a:t>, (Eds.). Washington, DC: The National Academies Press. </a:t>
            </a:r>
          </a:p>
          <a:p>
            <a:r>
              <a:rPr lang="en-US" sz="1600" dirty="0"/>
              <a:t>Knowles, M.S., Holton, E.F., &amp; Swanson, R.A. (2012). </a:t>
            </a:r>
            <a:r>
              <a:rPr lang="en-US" sz="1600" i="1" dirty="0"/>
              <a:t>The adult learner: The definitive classic in adult education and human resource development</a:t>
            </a:r>
            <a:r>
              <a:rPr lang="en-US" sz="1600" dirty="0"/>
              <a:t> (7th ed.)</a:t>
            </a:r>
            <a:r>
              <a:rPr lang="en-US" sz="1600" i="1" dirty="0"/>
              <a:t>.</a:t>
            </a:r>
            <a:r>
              <a:rPr lang="en-US" sz="1600" dirty="0"/>
              <a:t> New York, NY: Taylor &amp; Francis.</a:t>
            </a:r>
          </a:p>
          <a:p>
            <a:r>
              <a:rPr lang="en-US" sz="1600" dirty="0"/>
              <a:t>National Center for Health Statistics. (2012).</a:t>
            </a:r>
            <a:r>
              <a:rPr lang="en-US" sz="1600" i="1" dirty="0"/>
              <a:t> Health, United States, 2012: A special feature of emergency care. </a:t>
            </a:r>
            <a:r>
              <a:rPr lang="en-US" sz="1600" dirty="0"/>
              <a:t>Retrieved from http://</a:t>
            </a:r>
            <a:r>
              <a:rPr lang="en-US" sz="1600" dirty="0" err="1"/>
              <a:t>www.cdc.gov</a:t>
            </a:r>
            <a:r>
              <a:rPr lang="en-US" sz="1600" dirty="0"/>
              <a:t>/</a:t>
            </a:r>
            <a:r>
              <a:rPr lang="en-US" sz="1600" dirty="0" err="1"/>
              <a:t>nchs</a:t>
            </a:r>
            <a:r>
              <a:rPr lang="en-US" sz="1600" dirty="0"/>
              <a:t>/data/</a:t>
            </a:r>
            <a:r>
              <a:rPr lang="en-US" sz="1600" dirty="0" err="1"/>
              <a:t>hus</a:t>
            </a:r>
            <a:r>
              <a:rPr lang="en-US" sz="1600" dirty="0"/>
              <a:t>/hus12.pdf#092</a:t>
            </a:r>
            <a:r>
              <a:rPr lang="en-US" sz="1600" dirty="0" smtClean="0"/>
              <a:t>.</a:t>
            </a:r>
            <a:endParaRPr lang="en-US" sz="1600" dirty="0"/>
          </a:p>
        </p:txBody>
      </p:sp>
    </p:spTree>
    <p:extLst>
      <p:ext uri="{BB962C8B-B14F-4D97-AF65-F5344CB8AC3E}">
        <p14:creationId xmlns:p14="http://schemas.microsoft.com/office/powerpoint/2010/main" val="30065633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Anticoagulation Therapy</a:t>
            </a:r>
            <a:endParaRPr lang="en-US" dirty="0"/>
          </a:p>
        </p:txBody>
      </p:sp>
      <p:sp>
        <p:nvSpPr>
          <p:cNvPr id="3" name="Content Placeholder 2"/>
          <p:cNvSpPr>
            <a:spLocks noGrp="1"/>
          </p:cNvSpPr>
          <p:nvPr>
            <p:ph idx="1"/>
          </p:nvPr>
        </p:nvSpPr>
        <p:spPr/>
        <p:txBody>
          <a:bodyPr>
            <a:normAutofit/>
          </a:bodyPr>
          <a:lstStyle/>
          <a:p>
            <a:r>
              <a:rPr lang="en-US" dirty="0" smtClean="0">
                <a:solidFill>
                  <a:srgbClr val="FFFFFB"/>
                </a:solidFill>
              </a:rPr>
              <a:t>Efficacy</a:t>
            </a:r>
          </a:p>
          <a:p>
            <a:pPr lvl="1"/>
            <a:r>
              <a:rPr lang="en-US" dirty="0" smtClean="0">
                <a:solidFill>
                  <a:srgbClr val="FFFFFB"/>
                </a:solidFill>
              </a:rPr>
              <a:t>Decreases risk of stroke </a:t>
            </a:r>
            <a:r>
              <a:rPr lang="en-US" dirty="0" smtClean="0"/>
              <a:t>by 68%</a:t>
            </a:r>
          </a:p>
          <a:p>
            <a:pPr lvl="1"/>
            <a:r>
              <a:rPr lang="en-US" dirty="0" smtClean="0"/>
              <a:t>Decreases risk of death by 25%</a:t>
            </a:r>
          </a:p>
          <a:p>
            <a:r>
              <a:rPr lang="en-US" dirty="0" smtClean="0">
                <a:solidFill>
                  <a:srgbClr val="FFFFFB"/>
                </a:solidFill>
              </a:rPr>
              <a:t>Difficulties with Therapy</a:t>
            </a:r>
          </a:p>
          <a:p>
            <a:pPr lvl="1"/>
            <a:r>
              <a:rPr lang="en-US" dirty="0" smtClean="0"/>
              <a:t>warfarin</a:t>
            </a:r>
          </a:p>
          <a:p>
            <a:pPr lvl="1"/>
            <a:r>
              <a:rPr lang="en-US" dirty="0" smtClean="0"/>
              <a:t>dabigatran, rivaroxaban, apixaban</a:t>
            </a:r>
          </a:p>
        </p:txBody>
      </p:sp>
      <p:sp>
        <p:nvSpPr>
          <p:cNvPr id="4" name="TextBox 3"/>
          <p:cNvSpPr txBox="1"/>
          <p:nvPr/>
        </p:nvSpPr>
        <p:spPr>
          <a:xfrm>
            <a:off x="457200" y="6096000"/>
            <a:ext cx="8382000" cy="553998"/>
          </a:xfrm>
          <a:prstGeom prst="rect">
            <a:avLst/>
          </a:prstGeom>
          <a:noFill/>
        </p:spPr>
        <p:txBody>
          <a:bodyPr wrap="square" rtlCol="0">
            <a:spAutoFit/>
          </a:bodyPr>
          <a:lstStyle/>
          <a:p>
            <a:pPr algn="r"/>
            <a:r>
              <a:rPr lang="en-US" sz="1500" dirty="0" smtClean="0">
                <a:solidFill>
                  <a:schemeClr val="bg1"/>
                </a:solidFill>
              </a:rPr>
              <a:t>(Agency for Healthcare Research and Quality, 2009; Centers for Disease Control and Prevention, 2010; Gladstone et al., 2009; </a:t>
            </a:r>
            <a:r>
              <a:rPr lang="en-US" sz="1500" dirty="0" err="1" smtClean="0">
                <a:solidFill>
                  <a:schemeClr val="bg1"/>
                </a:solidFill>
              </a:rPr>
              <a:t>Grunau</a:t>
            </a:r>
            <a:r>
              <a:rPr lang="en-US" sz="1500" dirty="0" smtClean="0">
                <a:solidFill>
                  <a:schemeClr val="bg1"/>
                </a:solidFill>
              </a:rPr>
              <a:t>, </a:t>
            </a:r>
            <a:r>
              <a:rPr lang="en-US" sz="1500" dirty="0" err="1" smtClean="0">
                <a:solidFill>
                  <a:schemeClr val="bg1"/>
                </a:solidFill>
              </a:rPr>
              <a:t>Wiens</a:t>
            </a:r>
            <a:r>
              <a:rPr lang="en-US" sz="1500" dirty="0" smtClean="0">
                <a:solidFill>
                  <a:schemeClr val="bg1"/>
                </a:solidFill>
              </a:rPr>
              <a:t>, &amp; Harder, 2011; National Center for Health Statistics, 2012)</a:t>
            </a:r>
            <a:endParaRPr lang="en-US" sz="1500"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Education</a:t>
            </a:r>
            <a:endParaRPr lang="en-US" dirty="0"/>
          </a:p>
        </p:txBody>
      </p:sp>
      <p:sp>
        <p:nvSpPr>
          <p:cNvPr id="3" name="Content Placeholder 2"/>
          <p:cNvSpPr>
            <a:spLocks noGrp="1"/>
          </p:cNvSpPr>
          <p:nvPr>
            <p:ph idx="1"/>
          </p:nvPr>
        </p:nvSpPr>
        <p:spPr/>
        <p:txBody>
          <a:bodyPr>
            <a:normAutofit/>
          </a:bodyPr>
          <a:lstStyle/>
          <a:p>
            <a:r>
              <a:rPr lang="en-US" dirty="0" smtClean="0"/>
              <a:t>Importance </a:t>
            </a:r>
          </a:p>
          <a:p>
            <a:r>
              <a:rPr lang="en-US" dirty="0" smtClean="0"/>
              <a:t>Barriers</a:t>
            </a:r>
          </a:p>
          <a:p>
            <a:pPr lvl="1"/>
            <a:r>
              <a:rPr lang="en-US" dirty="0" smtClean="0"/>
              <a:t>Lack of time</a:t>
            </a:r>
          </a:p>
          <a:p>
            <a:pPr lvl="1"/>
            <a:r>
              <a:rPr lang="en-US" dirty="0" smtClean="0"/>
              <a:t>Lack of resources</a:t>
            </a:r>
          </a:p>
          <a:p>
            <a:pPr lvl="1"/>
            <a:r>
              <a:rPr lang="en-US" dirty="0" smtClean="0"/>
              <a:t>Over-estimation of prior knowledge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Literacy</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r>
              <a:rPr lang="en-US" dirty="0" smtClean="0"/>
              <a:t>Definition:</a:t>
            </a:r>
          </a:p>
          <a:p>
            <a:pPr lvl="1"/>
            <a:r>
              <a:rPr lang="en-US" dirty="0" smtClean="0"/>
              <a:t>“The </a:t>
            </a:r>
            <a:r>
              <a:rPr lang="en-US" dirty="0" smtClean="0">
                <a:solidFill>
                  <a:srgbClr val="FFFFFF"/>
                </a:solidFill>
              </a:rPr>
              <a:t>degree to which individuals have the capacity to obtain, process, and understand basic health information and services needed to make appropriate health decisions.”</a:t>
            </a:r>
          </a:p>
          <a:p>
            <a:r>
              <a:rPr lang="en-US" dirty="0" smtClean="0">
                <a:solidFill>
                  <a:srgbClr val="FFFFFF"/>
                </a:solidFill>
              </a:rPr>
              <a:t>Prevalence of Inadequate Health Literacy</a:t>
            </a:r>
          </a:p>
          <a:p>
            <a:r>
              <a:rPr lang="en-US" dirty="0" smtClean="0">
                <a:solidFill>
                  <a:srgbClr val="FFFFFF"/>
                </a:solidFill>
              </a:rPr>
              <a:t>Effect on Anticoagulation Therapy</a:t>
            </a:r>
          </a:p>
          <a:p>
            <a:pPr marL="0" indent="0">
              <a:buNone/>
            </a:pPr>
            <a:endParaRPr lang="en-US" dirty="0" smtClean="0">
              <a:solidFill>
                <a:srgbClr val="FFFFFF"/>
              </a:solidFill>
            </a:endParaRPr>
          </a:p>
          <a:p>
            <a:pPr lvl="1"/>
            <a:endParaRPr lang="en-US" dirty="0" smtClean="0">
              <a:solidFill>
                <a:srgbClr val="FFFFFF"/>
              </a:solidFill>
            </a:endParaRPr>
          </a:p>
          <a:p>
            <a:pPr lvl="1"/>
            <a:endParaRPr lang="en-US" dirty="0" smtClean="0"/>
          </a:p>
          <a:p>
            <a:pPr lvl="1"/>
            <a:endParaRPr lang="en-US" dirty="0" smtClean="0"/>
          </a:p>
          <a:p>
            <a:pPr lvl="1"/>
            <a:endParaRPr lang="en-US" dirty="0" smtClean="0"/>
          </a:p>
          <a:p>
            <a:pPr lvl="1"/>
            <a:endParaRPr lang="en-US" dirty="0"/>
          </a:p>
        </p:txBody>
      </p:sp>
      <p:sp>
        <p:nvSpPr>
          <p:cNvPr id="4" name="TextBox 3"/>
          <p:cNvSpPr txBox="1"/>
          <p:nvPr/>
        </p:nvSpPr>
        <p:spPr>
          <a:xfrm>
            <a:off x="457200" y="5943600"/>
            <a:ext cx="8291368" cy="553998"/>
          </a:xfrm>
          <a:prstGeom prst="rect">
            <a:avLst/>
          </a:prstGeom>
          <a:noFill/>
        </p:spPr>
        <p:txBody>
          <a:bodyPr wrap="square" rtlCol="0">
            <a:spAutoFit/>
          </a:bodyPr>
          <a:lstStyle/>
          <a:p>
            <a:pPr algn="r"/>
            <a:r>
              <a:rPr lang="en-US" sz="1500" dirty="0" smtClean="0">
                <a:solidFill>
                  <a:srgbClr val="FFFFFF"/>
                </a:solidFill>
              </a:rPr>
              <a:t>(</a:t>
            </a:r>
            <a:r>
              <a:rPr lang="en-US" sz="1500" dirty="0" err="1" smtClean="0">
                <a:solidFill>
                  <a:srgbClr val="FFFFFF"/>
                </a:solidFill>
              </a:rPr>
              <a:t>Berkman</a:t>
            </a:r>
            <a:r>
              <a:rPr lang="en-US" sz="1500" dirty="0">
                <a:solidFill>
                  <a:srgbClr val="FFFFFF"/>
                </a:solidFill>
              </a:rPr>
              <a:t>, Sheridan, Donahue, Halpern, &amp; </a:t>
            </a:r>
            <a:r>
              <a:rPr lang="en-US" sz="1500" dirty="0" err="1">
                <a:solidFill>
                  <a:srgbClr val="FFFFFF"/>
                </a:solidFill>
              </a:rPr>
              <a:t>Crotty</a:t>
            </a:r>
            <a:r>
              <a:rPr lang="en-US" sz="1500" dirty="0">
                <a:solidFill>
                  <a:srgbClr val="FFFFFF"/>
                </a:solidFill>
              </a:rPr>
              <a:t>, </a:t>
            </a:r>
            <a:r>
              <a:rPr lang="en-US" sz="1500" dirty="0" smtClean="0">
                <a:solidFill>
                  <a:srgbClr val="FFFFFF"/>
                </a:solidFill>
              </a:rPr>
              <a:t>2011; </a:t>
            </a:r>
            <a:r>
              <a:rPr lang="en-US" sz="1500" dirty="0" err="1">
                <a:solidFill>
                  <a:srgbClr val="FFFFFF"/>
                </a:solidFill>
              </a:rPr>
              <a:t>Diug</a:t>
            </a:r>
            <a:r>
              <a:rPr lang="en-US" sz="1500" dirty="0">
                <a:solidFill>
                  <a:srgbClr val="FFFFFF"/>
                </a:solidFill>
              </a:rPr>
              <a:t> et al., </a:t>
            </a:r>
            <a:r>
              <a:rPr lang="en-US" sz="1500" dirty="0" smtClean="0">
                <a:solidFill>
                  <a:srgbClr val="FFFFFF"/>
                </a:solidFill>
              </a:rPr>
              <a:t>2011; </a:t>
            </a:r>
            <a:r>
              <a:rPr lang="en-US" sz="1500" dirty="0">
                <a:solidFill>
                  <a:srgbClr val="FFFFFF"/>
                </a:solidFill>
              </a:rPr>
              <a:t>Estrada, Martin-</a:t>
            </a:r>
            <a:r>
              <a:rPr lang="en-US" sz="1500" dirty="0" err="1">
                <a:solidFill>
                  <a:srgbClr val="FFFFFF"/>
                </a:solidFill>
              </a:rPr>
              <a:t>Hryniewicz</a:t>
            </a:r>
            <a:r>
              <a:rPr lang="en-US" sz="1500" dirty="0">
                <a:solidFill>
                  <a:srgbClr val="FFFFFF"/>
                </a:solidFill>
              </a:rPr>
              <a:t>, Peek, Collins, &amp;</a:t>
            </a:r>
            <a:r>
              <a:rPr lang="en-US" sz="1500" dirty="0" smtClean="0">
                <a:solidFill>
                  <a:srgbClr val="FFFFFF"/>
                </a:solidFill>
              </a:rPr>
              <a:t> Byrd, 2004; Fang</a:t>
            </a:r>
            <a:r>
              <a:rPr lang="en-US" sz="1500" dirty="0">
                <a:solidFill>
                  <a:srgbClr val="FFFFFF"/>
                </a:solidFill>
              </a:rPr>
              <a:t>, </a:t>
            </a:r>
            <a:r>
              <a:rPr lang="en-US" sz="1500" dirty="0" err="1">
                <a:solidFill>
                  <a:srgbClr val="FFFFFF"/>
                </a:solidFill>
              </a:rPr>
              <a:t>Machtinger</a:t>
            </a:r>
            <a:r>
              <a:rPr lang="en-US" sz="1500" dirty="0">
                <a:solidFill>
                  <a:srgbClr val="FFFFFF"/>
                </a:solidFill>
              </a:rPr>
              <a:t>, Wang, &amp;</a:t>
            </a:r>
            <a:r>
              <a:rPr lang="en-US" sz="1500" dirty="0" smtClean="0">
                <a:solidFill>
                  <a:srgbClr val="FFFFFF"/>
                </a:solidFill>
              </a:rPr>
              <a:t> </a:t>
            </a:r>
            <a:r>
              <a:rPr lang="en-US" sz="1500" dirty="0" err="1" smtClean="0">
                <a:solidFill>
                  <a:srgbClr val="FFFFFF"/>
                </a:solidFill>
              </a:rPr>
              <a:t>Schillinger</a:t>
            </a:r>
            <a:r>
              <a:rPr lang="en-US" sz="1500" dirty="0" smtClean="0">
                <a:solidFill>
                  <a:srgbClr val="FFFFFF"/>
                </a:solidFill>
              </a:rPr>
              <a:t>, 2006; Institute of Medicine, 2004)</a:t>
            </a:r>
            <a:endParaRPr lang="en-US" sz="1500" dirty="0">
              <a:solidFill>
                <a:srgbClr val="FFFF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Study</a:t>
            </a:r>
            <a:endParaRPr lang="en-US" dirty="0"/>
          </a:p>
        </p:txBody>
      </p:sp>
      <p:sp>
        <p:nvSpPr>
          <p:cNvPr id="3" name="Content Placeholder 2"/>
          <p:cNvSpPr>
            <a:spLocks noGrp="1"/>
          </p:cNvSpPr>
          <p:nvPr>
            <p:ph idx="1"/>
          </p:nvPr>
        </p:nvSpPr>
        <p:spPr>
          <a:xfrm>
            <a:off x="457200" y="1524000"/>
            <a:ext cx="8229600" cy="4876800"/>
          </a:xfrm>
        </p:spPr>
        <p:txBody>
          <a:bodyPr>
            <a:normAutofit fontScale="92500"/>
          </a:bodyPr>
          <a:lstStyle/>
          <a:p>
            <a:r>
              <a:rPr lang="en-US" dirty="0" smtClean="0"/>
              <a:t>Purpose:</a:t>
            </a:r>
          </a:p>
          <a:p>
            <a:pPr lvl="1"/>
            <a:r>
              <a:rPr lang="en-US" dirty="0" smtClean="0"/>
              <a:t>To examine health literacy and patient knowledge as they relate to anticoagulation therapy in a cardiac population.</a:t>
            </a:r>
          </a:p>
          <a:p>
            <a:r>
              <a:rPr lang="en-US" dirty="0" smtClean="0"/>
              <a:t>Research Questions: For patients with a cardiac condition who are on anticoagulation therapy—</a:t>
            </a:r>
          </a:p>
          <a:p>
            <a:pPr lvl="1"/>
            <a:r>
              <a:rPr lang="en-US" dirty="0" smtClean="0"/>
              <a:t>What is their health literacy?</a:t>
            </a:r>
          </a:p>
          <a:p>
            <a:pPr lvl="1"/>
            <a:r>
              <a:rPr lang="en-US" dirty="0" smtClean="0"/>
              <a:t>What is their knowledge regarding anticoagulation therapy?</a:t>
            </a:r>
          </a:p>
          <a:p>
            <a:pPr lvl="1"/>
            <a:r>
              <a:rPr lang="en-US" dirty="0" smtClean="0"/>
              <a:t>What are their preferred learning methods?</a:t>
            </a:r>
          </a:p>
          <a:p>
            <a:pPr lvl="1"/>
            <a:endParaRPr lang="en-US" dirty="0" smtClean="0"/>
          </a:p>
          <a:p>
            <a:pPr lvl="1"/>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rmAutofit/>
          </a:bodyPr>
          <a:lstStyle/>
          <a:p>
            <a:r>
              <a:rPr lang="en-US" dirty="0" smtClean="0"/>
              <a:t>Design</a:t>
            </a:r>
          </a:p>
          <a:p>
            <a:pPr lvl="1"/>
            <a:r>
              <a:rPr lang="en-US" dirty="0" smtClean="0"/>
              <a:t>Pilot study with a prospective, descriptive design</a:t>
            </a:r>
          </a:p>
          <a:p>
            <a:r>
              <a:rPr lang="en-US" dirty="0" smtClean="0"/>
              <a:t>Patient Sample </a:t>
            </a:r>
          </a:p>
          <a:p>
            <a:pPr lvl="1"/>
            <a:r>
              <a:rPr lang="en-US" dirty="0" smtClean="0"/>
              <a:t>Convenient Sample (</a:t>
            </a:r>
            <a:r>
              <a:rPr lang="en-US" i="1" dirty="0" smtClean="0"/>
              <a:t>n = 35</a:t>
            </a:r>
            <a:r>
              <a:rPr lang="en-US" dirty="0" smtClean="0"/>
              <a:t>)</a:t>
            </a:r>
          </a:p>
          <a:p>
            <a:pPr lvl="1"/>
            <a:r>
              <a:rPr lang="en-US" dirty="0" smtClean="0"/>
              <a:t>Inclusion Criteria</a:t>
            </a:r>
          </a:p>
          <a:p>
            <a:r>
              <a:rPr lang="en-US" dirty="0" smtClean="0"/>
              <a:t>Setting and Procedure</a:t>
            </a:r>
          </a:p>
          <a:p>
            <a:pPr lvl="1"/>
            <a:r>
              <a:rPr lang="en-US" dirty="0" smtClean="0"/>
              <a:t>Electrophysiology clinic in the Midwest</a:t>
            </a:r>
          </a:p>
          <a:p>
            <a:pPr lvl="1"/>
            <a:r>
              <a:rPr lang="en-US" dirty="0" smtClean="0"/>
              <a:t>Questionnaire</a:t>
            </a:r>
          </a:p>
          <a:p>
            <a:pPr lvl="1"/>
            <a:endParaRPr lang="en-US" dirty="0" smtClean="0"/>
          </a:p>
          <a:p>
            <a:pPr lvl="1">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Instrument (25 Questions):</a:t>
            </a:r>
          </a:p>
          <a:p>
            <a:pPr lvl="1"/>
            <a:r>
              <a:rPr lang="en-US" dirty="0" smtClean="0"/>
              <a:t>Brief Health Literacy Screening Tool</a:t>
            </a:r>
          </a:p>
          <a:p>
            <a:pPr lvl="1"/>
            <a:r>
              <a:rPr lang="en-US" dirty="0" smtClean="0"/>
              <a:t>Self-Developed Questions:</a:t>
            </a:r>
          </a:p>
          <a:p>
            <a:pPr lvl="2"/>
            <a:r>
              <a:rPr lang="en-US" dirty="0" smtClean="0"/>
              <a:t>Demographics</a:t>
            </a:r>
            <a:endParaRPr lang="en-US" dirty="0"/>
          </a:p>
          <a:p>
            <a:pPr lvl="2"/>
            <a:r>
              <a:rPr lang="en-US" dirty="0" smtClean="0"/>
              <a:t>Learning Methods</a:t>
            </a:r>
          </a:p>
          <a:p>
            <a:pPr lvl="2"/>
            <a:r>
              <a:rPr lang="en-US" dirty="0" smtClean="0"/>
              <a:t>Education Received </a:t>
            </a:r>
            <a:r>
              <a:rPr lang="en-US" dirty="0" smtClean="0"/>
              <a:t>from </a:t>
            </a:r>
            <a:r>
              <a:rPr lang="en-US" dirty="0" smtClean="0"/>
              <a:t>Providers</a:t>
            </a:r>
          </a:p>
          <a:p>
            <a:pPr lvl="2"/>
            <a:r>
              <a:rPr lang="en-US" dirty="0" smtClean="0"/>
              <a:t>Patient Adherence</a:t>
            </a:r>
          </a:p>
          <a:p>
            <a:pPr lvl="2"/>
            <a:r>
              <a:rPr lang="en-US" dirty="0" smtClean="0"/>
              <a:t>Patient Knowledge of Anticoagulation Therapy</a:t>
            </a:r>
          </a:p>
          <a:p>
            <a:pPr lvl="2"/>
            <a:r>
              <a:rPr lang="en-US" dirty="0" smtClean="0"/>
              <a:t>Recommendations for Future Education Methods</a:t>
            </a:r>
          </a:p>
          <a:p>
            <a:pPr lvl="1"/>
            <a:endParaRPr lang="en-US" dirty="0" smtClean="0"/>
          </a:p>
          <a:p>
            <a:pPr lvl="1"/>
            <a:endParaRPr lang="en-US" dirty="0" smtClean="0"/>
          </a:p>
        </p:txBody>
      </p:sp>
      <p:sp>
        <p:nvSpPr>
          <p:cNvPr id="4" name="TextBox 3"/>
          <p:cNvSpPr txBox="1"/>
          <p:nvPr/>
        </p:nvSpPr>
        <p:spPr>
          <a:xfrm>
            <a:off x="6738608" y="6172200"/>
            <a:ext cx="1944989" cy="369332"/>
          </a:xfrm>
          <a:prstGeom prst="rect">
            <a:avLst/>
          </a:prstGeom>
          <a:noFill/>
        </p:spPr>
        <p:txBody>
          <a:bodyPr wrap="none" rtlCol="0">
            <a:spAutoFit/>
          </a:bodyPr>
          <a:lstStyle/>
          <a:p>
            <a:pPr algn="r"/>
            <a:r>
              <a:rPr lang="en-US" dirty="0" smtClean="0">
                <a:solidFill>
                  <a:srgbClr val="FFFFFF"/>
                </a:solidFill>
              </a:rPr>
              <a:t>(Chew et al., 2008)</a:t>
            </a:r>
            <a:endParaRPr lang="en-US" dirty="0">
              <a:solidFill>
                <a:srgbClr val="FFFF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Health Literacy Assessment</a:t>
            </a:r>
            <a:endParaRPr lang="en-US" dirty="0"/>
          </a:p>
        </p:txBody>
      </p:sp>
      <p:sp>
        <p:nvSpPr>
          <p:cNvPr id="3" name="Content Placeholder 2"/>
          <p:cNvSpPr>
            <a:spLocks noGrp="1"/>
          </p:cNvSpPr>
          <p:nvPr>
            <p:ph idx="1"/>
          </p:nvPr>
        </p:nvSpPr>
        <p:spPr/>
        <p:txBody>
          <a:bodyPr>
            <a:normAutofit lnSpcReduction="10000"/>
          </a:bodyPr>
          <a:lstStyle/>
          <a:p>
            <a:r>
              <a:rPr lang="en-US" dirty="0" smtClean="0"/>
              <a:t>Brief Health Literacy Screening Tool</a:t>
            </a:r>
          </a:p>
          <a:p>
            <a:pPr marL="971550" lvl="1" indent="-514350">
              <a:buFont typeface="+mj-lt"/>
              <a:buAutoNum type="arabicPeriod"/>
            </a:pPr>
            <a:r>
              <a:rPr lang="en-US" dirty="0" smtClean="0"/>
              <a:t>How </a:t>
            </a:r>
            <a:r>
              <a:rPr lang="en-US" dirty="0"/>
              <a:t>often do you have someone help you read hospital </a:t>
            </a:r>
            <a:r>
              <a:rPr lang="en-US" dirty="0" smtClean="0"/>
              <a:t>materials?</a:t>
            </a:r>
          </a:p>
          <a:p>
            <a:pPr marL="971550" lvl="1" indent="-514350">
              <a:buFont typeface="+mj-lt"/>
              <a:buAutoNum type="arabicPeriod"/>
            </a:pPr>
            <a:r>
              <a:rPr lang="en-US" dirty="0"/>
              <a:t>How confident are you filling out medical forms by yourself? </a:t>
            </a:r>
            <a:endParaRPr lang="en-US" dirty="0" smtClean="0"/>
          </a:p>
          <a:p>
            <a:pPr marL="971550" lvl="1" indent="-514350">
              <a:buFont typeface="+mj-lt"/>
              <a:buAutoNum type="arabicPeriod"/>
            </a:pPr>
            <a:r>
              <a:rPr lang="en-US" dirty="0"/>
              <a:t>How often do you have problems learning about your medical condition because of difficulty understanding written information? </a:t>
            </a:r>
            <a:endParaRPr lang="en-US" dirty="0" smtClean="0"/>
          </a:p>
          <a:p>
            <a:r>
              <a:rPr lang="en-US" dirty="0" smtClean="0"/>
              <a:t>Scoring:</a:t>
            </a:r>
          </a:p>
          <a:p>
            <a:pPr lvl="1"/>
            <a:r>
              <a:rPr lang="en-US" dirty="0" smtClean="0"/>
              <a:t>Inadequate, Marginal, Adequate</a:t>
            </a:r>
          </a:p>
          <a:p>
            <a:endParaRPr lang="en-US" dirty="0" smtClean="0"/>
          </a:p>
          <a:p>
            <a:pPr lvl="1"/>
            <a:endParaRPr lang="en-US" dirty="0" smtClean="0"/>
          </a:p>
          <a:p>
            <a:endParaRPr lang="en-US" dirty="0"/>
          </a:p>
        </p:txBody>
      </p:sp>
      <p:sp>
        <p:nvSpPr>
          <p:cNvPr id="4" name="TextBox 3"/>
          <p:cNvSpPr txBox="1"/>
          <p:nvPr/>
        </p:nvSpPr>
        <p:spPr>
          <a:xfrm>
            <a:off x="5496419" y="6172200"/>
            <a:ext cx="3187178" cy="369332"/>
          </a:xfrm>
          <a:prstGeom prst="rect">
            <a:avLst/>
          </a:prstGeom>
          <a:noFill/>
        </p:spPr>
        <p:txBody>
          <a:bodyPr wrap="none" rtlCol="0">
            <a:spAutoFit/>
          </a:bodyPr>
          <a:lstStyle/>
          <a:p>
            <a:pPr algn="r"/>
            <a:r>
              <a:rPr lang="en-US" dirty="0" smtClean="0">
                <a:solidFill>
                  <a:srgbClr val="FFFFFF"/>
                </a:solidFill>
              </a:rPr>
              <a:t>(Chew</a:t>
            </a:r>
            <a:r>
              <a:rPr lang="en-US" dirty="0">
                <a:solidFill>
                  <a:srgbClr val="FFFFFF"/>
                </a:solidFill>
              </a:rPr>
              <a:t>, </a:t>
            </a:r>
            <a:r>
              <a:rPr lang="en-US" dirty="0" smtClean="0">
                <a:solidFill>
                  <a:srgbClr val="FFFFFF"/>
                </a:solidFill>
              </a:rPr>
              <a:t>Bradley</a:t>
            </a:r>
            <a:r>
              <a:rPr lang="en-US" dirty="0">
                <a:solidFill>
                  <a:srgbClr val="FFFFFF"/>
                </a:solidFill>
              </a:rPr>
              <a:t>, </a:t>
            </a:r>
            <a:r>
              <a:rPr lang="en-US" dirty="0" smtClean="0">
                <a:solidFill>
                  <a:srgbClr val="FFFFFF"/>
                </a:solidFill>
              </a:rPr>
              <a:t>&amp; </a:t>
            </a:r>
            <a:r>
              <a:rPr lang="en-US" dirty="0" err="1">
                <a:solidFill>
                  <a:srgbClr val="FFFFFF"/>
                </a:solidFill>
              </a:rPr>
              <a:t>Boyko</a:t>
            </a:r>
            <a:r>
              <a:rPr lang="en-US" dirty="0">
                <a:solidFill>
                  <a:srgbClr val="FFFFFF"/>
                </a:solidFill>
              </a:rPr>
              <a:t>, </a:t>
            </a:r>
            <a:r>
              <a:rPr lang="en-US" dirty="0" smtClean="0">
                <a:solidFill>
                  <a:srgbClr val="FFFFFF"/>
                </a:solidFill>
              </a:rPr>
              <a:t>2004)</a:t>
            </a:r>
            <a:endParaRPr lang="en-US" dirty="0">
              <a:solidFill>
                <a:srgbClr val="FFFF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0102867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5B67B29-4F13-42C7-AD30-238E3CAEF2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TS010286769.potx</Template>
  <TotalTime>10329</TotalTime>
  <Words>2973</Words>
  <Application>Microsoft Macintosh PowerPoint</Application>
  <PresentationFormat>On-screen Show (4:3)</PresentationFormat>
  <Paragraphs>312</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TS010286769</vt:lpstr>
      <vt:lpstr>Patient Education and Anticoagulation Therapy  in a Cardiac Population</vt:lpstr>
      <vt:lpstr>Anticoagulation Therapy</vt:lpstr>
      <vt:lpstr>Anticoagulation Therapy</vt:lpstr>
      <vt:lpstr>Patient Education</vt:lpstr>
      <vt:lpstr>Health Literacy</vt:lpstr>
      <vt:lpstr>Research Study</vt:lpstr>
      <vt:lpstr>Methods</vt:lpstr>
      <vt:lpstr>Data Collection</vt:lpstr>
      <vt:lpstr>Health Literacy Assessment</vt:lpstr>
      <vt:lpstr>Findings</vt:lpstr>
      <vt:lpstr>Health Literacy of Patients</vt:lpstr>
      <vt:lpstr>Patient Learning </vt:lpstr>
      <vt:lpstr>Patient Education</vt:lpstr>
      <vt:lpstr>Patient Education</vt:lpstr>
      <vt:lpstr>Patient Adherence</vt:lpstr>
      <vt:lpstr>Anticoagulation Therapy Knowledge</vt:lpstr>
      <vt:lpstr>Recommendations from Patients</vt:lpstr>
      <vt:lpstr>Limitations</vt:lpstr>
      <vt:lpstr>Implications for Practice</vt:lpstr>
      <vt:lpstr>Implications for Practice</vt:lpstr>
      <vt:lpstr>Future Studies</vt:lpstr>
      <vt:lpstr>Conclusion</vt:lpstr>
      <vt:lpstr>Acknowledgements</vt:lpstr>
      <vt:lpstr>References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Education </dc:title>
  <dc:creator>Katie Kok</dc:creator>
  <cp:keywords/>
  <cp:lastModifiedBy>Katie Kok</cp:lastModifiedBy>
  <cp:revision>126</cp:revision>
  <cp:lastPrinted>2014-11-18T13:08:07Z</cp:lastPrinted>
  <dcterms:created xsi:type="dcterms:W3CDTF">2014-04-19T01:24:50Z</dcterms:created>
  <dcterms:modified xsi:type="dcterms:W3CDTF">2014-11-18T13:36:42Z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TC102867699990</vt:lpwstr>
  </property>
</Properties>
</file>