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38"/>
  </p:notesMasterIdLst>
  <p:handoutMasterIdLst>
    <p:handoutMasterId r:id="rId39"/>
  </p:handoutMasterIdLst>
  <p:sldIdLst>
    <p:sldId id="291" r:id="rId3"/>
    <p:sldId id="256" r:id="rId4"/>
    <p:sldId id="257" r:id="rId5"/>
    <p:sldId id="289" r:id="rId6"/>
    <p:sldId id="276" r:id="rId7"/>
    <p:sldId id="275" r:id="rId8"/>
    <p:sldId id="284" r:id="rId9"/>
    <p:sldId id="285" r:id="rId10"/>
    <p:sldId id="277" r:id="rId11"/>
    <p:sldId id="258" r:id="rId12"/>
    <p:sldId id="288" r:id="rId13"/>
    <p:sldId id="269" r:id="rId14"/>
    <p:sldId id="262" r:id="rId15"/>
    <p:sldId id="261" r:id="rId16"/>
    <p:sldId id="259" r:id="rId17"/>
    <p:sldId id="263" r:id="rId18"/>
    <p:sldId id="265" r:id="rId19"/>
    <p:sldId id="264" r:id="rId20"/>
    <p:sldId id="278" r:id="rId21"/>
    <p:sldId id="281" r:id="rId22"/>
    <p:sldId id="282" r:id="rId23"/>
    <p:sldId id="260" r:id="rId24"/>
    <p:sldId id="283" r:id="rId25"/>
    <p:sldId id="286" r:id="rId26"/>
    <p:sldId id="279" r:id="rId27"/>
    <p:sldId id="287" r:id="rId28"/>
    <p:sldId id="273" r:id="rId29"/>
    <p:sldId id="270" r:id="rId30"/>
    <p:sldId id="271" r:id="rId31"/>
    <p:sldId id="272" r:id="rId32"/>
    <p:sldId id="266" r:id="rId33"/>
    <p:sldId id="267" r:id="rId34"/>
    <p:sldId id="274" r:id="rId35"/>
    <p:sldId id="268" r:id="rId36"/>
    <p:sldId id="290" r:id="rId37"/>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1" cy="480060"/>
          </a:xfrm>
          <a:prstGeom prst="rect">
            <a:avLst/>
          </a:prstGeom>
        </p:spPr>
        <p:txBody>
          <a:bodyPr vert="horz" lIns="96651" tIns="48325" rIns="96651" bIns="48325" rtlCol="0"/>
          <a:lstStyle>
            <a:lvl1pPr algn="l">
              <a:defRPr sz="1200"/>
            </a:lvl1pPr>
          </a:lstStyle>
          <a:p>
            <a:endParaRPr lang="en-US"/>
          </a:p>
        </p:txBody>
      </p:sp>
      <p:sp>
        <p:nvSpPr>
          <p:cNvPr id="3" name="Date Placeholder 2"/>
          <p:cNvSpPr>
            <a:spLocks noGrp="1"/>
          </p:cNvSpPr>
          <p:nvPr>
            <p:ph type="dt" sz="quarter" idx="1"/>
          </p:nvPr>
        </p:nvSpPr>
        <p:spPr>
          <a:xfrm>
            <a:off x="4143588" y="0"/>
            <a:ext cx="3169921" cy="480060"/>
          </a:xfrm>
          <a:prstGeom prst="rect">
            <a:avLst/>
          </a:prstGeom>
        </p:spPr>
        <p:txBody>
          <a:bodyPr vert="horz" lIns="96651" tIns="48325" rIns="96651" bIns="48325" rtlCol="0"/>
          <a:lstStyle>
            <a:lvl1pPr algn="r">
              <a:defRPr sz="1200"/>
            </a:lvl1pPr>
          </a:lstStyle>
          <a:p>
            <a:fld id="{27D65E6D-2D0A-417E-8B1B-C5B3EBD67240}" type="datetimeFigureOut">
              <a:rPr lang="en-US" smtClean="0"/>
              <a:pPr/>
              <a:t>10/4/2014</a:t>
            </a:fld>
            <a:endParaRPr lang="en-US"/>
          </a:p>
        </p:txBody>
      </p:sp>
      <p:sp>
        <p:nvSpPr>
          <p:cNvPr id="4" name="Footer Placeholder 3"/>
          <p:cNvSpPr>
            <a:spLocks noGrp="1"/>
          </p:cNvSpPr>
          <p:nvPr>
            <p:ph type="ftr" sz="quarter" idx="2"/>
          </p:nvPr>
        </p:nvSpPr>
        <p:spPr>
          <a:xfrm>
            <a:off x="0" y="9119474"/>
            <a:ext cx="3169921" cy="480060"/>
          </a:xfrm>
          <a:prstGeom prst="rect">
            <a:avLst/>
          </a:prstGeom>
        </p:spPr>
        <p:txBody>
          <a:bodyPr vert="horz" lIns="96651" tIns="48325" rIns="96651" bIns="48325" rtlCol="0" anchor="b"/>
          <a:lstStyle>
            <a:lvl1pPr algn="l">
              <a:defRPr sz="1200"/>
            </a:lvl1pPr>
          </a:lstStyle>
          <a:p>
            <a:endParaRPr lang="en-US"/>
          </a:p>
        </p:txBody>
      </p:sp>
      <p:sp>
        <p:nvSpPr>
          <p:cNvPr id="5" name="Slide Number Placeholder 4"/>
          <p:cNvSpPr>
            <a:spLocks noGrp="1"/>
          </p:cNvSpPr>
          <p:nvPr>
            <p:ph type="sldNum" sz="quarter" idx="3"/>
          </p:nvPr>
        </p:nvSpPr>
        <p:spPr>
          <a:xfrm>
            <a:off x="4143588" y="9119474"/>
            <a:ext cx="3169921" cy="480060"/>
          </a:xfrm>
          <a:prstGeom prst="rect">
            <a:avLst/>
          </a:prstGeom>
        </p:spPr>
        <p:txBody>
          <a:bodyPr vert="horz" lIns="96651" tIns="48325" rIns="96651" bIns="48325" rtlCol="0" anchor="b"/>
          <a:lstStyle>
            <a:lvl1pPr algn="r">
              <a:defRPr sz="1200"/>
            </a:lvl1pPr>
          </a:lstStyle>
          <a:p>
            <a:fld id="{8ED9735A-DB63-41D7-A4B2-6E8D38E08069}" type="slidenum">
              <a:rPr lang="en-US" smtClean="0"/>
              <a:pPr/>
              <a:t>‹#›</a:t>
            </a:fld>
            <a:endParaRPr lang="en-US"/>
          </a:p>
        </p:txBody>
      </p:sp>
    </p:spTree>
    <p:extLst>
      <p:ext uri="{BB962C8B-B14F-4D97-AF65-F5344CB8AC3E}">
        <p14:creationId xmlns:p14="http://schemas.microsoft.com/office/powerpoint/2010/main" xmlns="" val="35970506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1" cy="480060"/>
          </a:xfrm>
          <a:prstGeom prst="rect">
            <a:avLst/>
          </a:prstGeom>
        </p:spPr>
        <p:txBody>
          <a:bodyPr vert="horz" lIns="96651" tIns="48325" rIns="96651" bIns="48325" rtlCol="0"/>
          <a:lstStyle>
            <a:lvl1pPr algn="l">
              <a:defRPr sz="1200"/>
            </a:lvl1pPr>
          </a:lstStyle>
          <a:p>
            <a:endParaRPr lang="en-US" dirty="0"/>
          </a:p>
        </p:txBody>
      </p:sp>
      <p:sp>
        <p:nvSpPr>
          <p:cNvPr id="3" name="Date Placeholder 2"/>
          <p:cNvSpPr>
            <a:spLocks noGrp="1"/>
          </p:cNvSpPr>
          <p:nvPr>
            <p:ph type="dt" idx="1"/>
          </p:nvPr>
        </p:nvSpPr>
        <p:spPr>
          <a:xfrm>
            <a:off x="4143588" y="0"/>
            <a:ext cx="3169921" cy="480060"/>
          </a:xfrm>
          <a:prstGeom prst="rect">
            <a:avLst/>
          </a:prstGeom>
        </p:spPr>
        <p:txBody>
          <a:bodyPr vert="horz" lIns="96651" tIns="48325" rIns="96651" bIns="48325" rtlCol="0"/>
          <a:lstStyle>
            <a:lvl1pPr algn="r">
              <a:defRPr sz="1200"/>
            </a:lvl1pPr>
          </a:lstStyle>
          <a:p>
            <a:fld id="{7929F832-F435-4C95-910B-A1CD7ED9E616}" type="datetimeFigureOut">
              <a:rPr lang="en-US" smtClean="0"/>
              <a:pPr/>
              <a:t>10/4/2014</a:t>
            </a:fld>
            <a:endParaRPr lang="en-US" dirty="0"/>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6651" tIns="48325" rIns="96651" bIns="48325" rtlCol="0" anchor="ctr"/>
          <a:lstStyle/>
          <a:p>
            <a:endParaRPr lang="en-US" dirty="0"/>
          </a:p>
        </p:txBody>
      </p:sp>
      <p:sp>
        <p:nvSpPr>
          <p:cNvPr id="5" name="Notes Placeholder 4"/>
          <p:cNvSpPr>
            <a:spLocks noGrp="1"/>
          </p:cNvSpPr>
          <p:nvPr>
            <p:ph type="body" sz="quarter" idx="3"/>
          </p:nvPr>
        </p:nvSpPr>
        <p:spPr>
          <a:xfrm>
            <a:off x="731521" y="4560571"/>
            <a:ext cx="5852160" cy="4320540"/>
          </a:xfrm>
          <a:prstGeom prst="rect">
            <a:avLst/>
          </a:prstGeom>
        </p:spPr>
        <p:txBody>
          <a:bodyPr vert="horz" lIns="96651" tIns="48325" rIns="96651" bIns="4832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1" cy="480060"/>
          </a:xfrm>
          <a:prstGeom prst="rect">
            <a:avLst/>
          </a:prstGeom>
        </p:spPr>
        <p:txBody>
          <a:bodyPr vert="horz" lIns="96651" tIns="48325" rIns="96651" bIns="48325"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588" y="9119474"/>
            <a:ext cx="3169921" cy="480060"/>
          </a:xfrm>
          <a:prstGeom prst="rect">
            <a:avLst/>
          </a:prstGeom>
        </p:spPr>
        <p:txBody>
          <a:bodyPr vert="horz" lIns="96651" tIns="48325" rIns="96651" bIns="48325" rtlCol="0" anchor="b"/>
          <a:lstStyle>
            <a:lvl1pPr algn="r">
              <a:defRPr sz="1200"/>
            </a:lvl1pPr>
          </a:lstStyle>
          <a:p>
            <a:fld id="{40888E20-5B80-410C-8FFC-E1ECF97FC0E6}" type="slidenum">
              <a:rPr lang="en-US" smtClean="0"/>
              <a:pPr/>
              <a:t>‹#›</a:t>
            </a:fld>
            <a:endParaRPr lang="en-US" dirty="0"/>
          </a:p>
        </p:txBody>
      </p:sp>
    </p:spTree>
    <p:extLst>
      <p:ext uri="{BB962C8B-B14F-4D97-AF65-F5344CB8AC3E}">
        <p14:creationId xmlns:p14="http://schemas.microsoft.com/office/powerpoint/2010/main" xmlns="" val="2976588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1BBC21-E653-4B70-A50C-EC2D9C730DB5}" type="slidenum">
              <a:rPr lang="en-US" altLang="en-US"/>
              <a:pPr/>
              <a:t>5</a:t>
            </a:fld>
            <a:endParaRPr lang="en-US" altLang="en-US" dirty="0"/>
          </a:p>
        </p:txBody>
      </p:sp>
      <p:sp>
        <p:nvSpPr>
          <p:cNvPr id="11266" name="Rectangle 2"/>
          <p:cNvSpPr>
            <a:spLocks noGrp="1" noRot="1" noChangeAspect="1" noChangeArrowheads="1"/>
          </p:cNvSpPr>
          <p:nvPr>
            <p:ph type="sldImg"/>
          </p:nvPr>
        </p:nvSpPr>
        <p:spPr bwMode="auto">
          <a:xfrm>
            <a:off x="1257300" y="719138"/>
            <a:ext cx="4800600" cy="3600450"/>
          </a:xfrm>
          <a:prstGeom prst="rect">
            <a:avLst/>
          </a:prstGeom>
          <a:solidFill>
            <a:srgbClr val="FFFFFF"/>
          </a:solidFill>
          <a:ln>
            <a:solidFill>
              <a:srgbClr val="000000"/>
            </a:solidFill>
            <a:miter lim="800000"/>
            <a:headEnd/>
            <a:tailEnd/>
          </a:ln>
        </p:spPr>
      </p:sp>
      <p:sp>
        <p:nvSpPr>
          <p:cNvPr id="11267" name="Rectangle 3"/>
          <p:cNvSpPr>
            <a:spLocks noGrp="1" noChangeArrowheads="1"/>
          </p:cNvSpPr>
          <p:nvPr>
            <p:ph type="body" idx="1"/>
          </p:nvPr>
        </p:nvSpPr>
        <p:spPr bwMode="auto">
          <a:xfrm>
            <a:off x="975361" y="4560571"/>
            <a:ext cx="5364480" cy="4320540"/>
          </a:xfrm>
          <a:prstGeom prst="rect">
            <a:avLst/>
          </a:prstGeom>
          <a:solidFill>
            <a:srgbClr val="FFFFFF"/>
          </a:solidFill>
          <a:ln>
            <a:solidFill>
              <a:srgbClr val="000000"/>
            </a:solidFill>
            <a:miter lim="800000"/>
            <a:headEnd/>
            <a:tailEnd/>
          </a:ln>
        </p:spPr>
        <p:txBody>
          <a:bodyPr/>
          <a:lstStyle/>
          <a:p>
            <a:endParaRPr lang="en-CA"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E028B7-4ECE-405D-B47F-B435EE35AE2D}" type="slidenum">
              <a:rPr lang="en-US" altLang="en-US"/>
              <a:pPr/>
              <a:t>6</a:t>
            </a:fld>
            <a:endParaRPr lang="en-US" altLang="en-US" dirty="0"/>
          </a:p>
        </p:txBody>
      </p:sp>
      <p:sp>
        <p:nvSpPr>
          <p:cNvPr id="19458" name="Rectangle 2"/>
          <p:cNvSpPr>
            <a:spLocks noGrp="1" noRot="1" noChangeAspect="1" noChangeArrowheads="1"/>
          </p:cNvSpPr>
          <p:nvPr>
            <p:ph type="sldImg"/>
          </p:nvPr>
        </p:nvSpPr>
        <p:spPr bwMode="auto">
          <a:xfrm>
            <a:off x="1257300" y="719138"/>
            <a:ext cx="4800600" cy="3600450"/>
          </a:xfrm>
          <a:prstGeom prst="rect">
            <a:avLst/>
          </a:prstGeom>
          <a:solidFill>
            <a:srgbClr val="FFFFFF"/>
          </a:solidFill>
          <a:ln>
            <a:solidFill>
              <a:srgbClr val="000000"/>
            </a:solidFill>
            <a:miter lim="800000"/>
            <a:headEnd/>
            <a:tailEnd/>
          </a:ln>
        </p:spPr>
      </p:sp>
      <p:sp>
        <p:nvSpPr>
          <p:cNvPr id="19459" name="Rectangle 3"/>
          <p:cNvSpPr>
            <a:spLocks noGrp="1" noChangeArrowheads="1"/>
          </p:cNvSpPr>
          <p:nvPr>
            <p:ph type="body" idx="1"/>
          </p:nvPr>
        </p:nvSpPr>
        <p:spPr bwMode="auto">
          <a:xfrm>
            <a:off x="975361" y="4560571"/>
            <a:ext cx="5364480" cy="4320540"/>
          </a:xfrm>
          <a:prstGeom prst="rect">
            <a:avLst/>
          </a:prstGeom>
          <a:solidFill>
            <a:srgbClr val="FFFFFF"/>
          </a:solidFill>
          <a:ln>
            <a:solidFill>
              <a:srgbClr val="000000"/>
            </a:solidFill>
            <a:miter lim="800000"/>
            <a:headEnd/>
            <a:tailEnd/>
          </a:ln>
        </p:spPr>
        <p:txBody>
          <a:bodyPr/>
          <a:lstStyle/>
          <a:p>
            <a:endParaRPr lang="en-CA"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CAE5A2-1831-41E8-89B9-C97FAC295F1B}" type="slidenum">
              <a:rPr lang="en-US" altLang="en-US"/>
              <a:pPr/>
              <a:t>9</a:t>
            </a:fld>
            <a:endParaRPr lang="en-US" altLang="en-US" dirty="0"/>
          </a:p>
        </p:txBody>
      </p:sp>
      <p:sp>
        <p:nvSpPr>
          <p:cNvPr id="17410" name="Rectangle 2"/>
          <p:cNvSpPr>
            <a:spLocks noGrp="1" noRot="1" noChangeAspect="1" noChangeArrowheads="1"/>
          </p:cNvSpPr>
          <p:nvPr>
            <p:ph type="sldImg"/>
          </p:nvPr>
        </p:nvSpPr>
        <p:spPr bwMode="auto">
          <a:xfrm>
            <a:off x="1257300" y="719138"/>
            <a:ext cx="4800600" cy="3600450"/>
          </a:xfrm>
          <a:prstGeom prst="rect">
            <a:avLst/>
          </a:prstGeom>
          <a:solidFill>
            <a:srgbClr val="FFFFFF"/>
          </a:solidFill>
          <a:ln>
            <a:solidFill>
              <a:srgbClr val="000000"/>
            </a:solidFill>
            <a:miter lim="800000"/>
            <a:headEnd/>
            <a:tailEnd/>
          </a:ln>
        </p:spPr>
      </p:sp>
      <p:sp>
        <p:nvSpPr>
          <p:cNvPr id="17411" name="Rectangle 3"/>
          <p:cNvSpPr>
            <a:spLocks noGrp="1" noChangeArrowheads="1"/>
          </p:cNvSpPr>
          <p:nvPr>
            <p:ph type="body" idx="1"/>
          </p:nvPr>
        </p:nvSpPr>
        <p:spPr bwMode="auto">
          <a:xfrm>
            <a:off x="975361" y="4560571"/>
            <a:ext cx="5364480" cy="4320540"/>
          </a:xfrm>
          <a:prstGeom prst="rect">
            <a:avLst/>
          </a:prstGeom>
          <a:solidFill>
            <a:srgbClr val="FFFFFF"/>
          </a:solidFill>
          <a:ln>
            <a:solidFill>
              <a:srgbClr val="000000"/>
            </a:solidFill>
            <a:miter lim="800000"/>
            <a:headEnd/>
            <a:tailEnd/>
          </a:ln>
        </p:spPr>
        <p:txBody>
          <a:bodyPr/>
          <a:lstStyle/>
          <a:p>
            <a:endParaRPr lang="en-CA"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5BF126-9E90-4E81-9758-07B999BEE10F}" type="slidenum">
              <a:rPr lang="en-US" altLang="en-US"/>
              <a:pPr/>
              <a:t>19</a:t>
            </a:fld>
            <a:endParaRPr lang="en-US" altLang="en-US" dirty="0"/>
          </a:p>
        </p:txBody>
      </p:sp>
      <p:sp>
        <p:nvSpPr>
          <p:cNvPr id="35842" name="Rectangle 2"/>
          <p:cNvSpPr>
            <a:spLocks noGrp="1" noRot="1" noChangeAspect="1" noChangeArrowheads="1"/>
          </p:cNvSpPr>
          <p:nvPr>
            <p:ph type="sldImg"/>
          </p:nvPr>
        </p:nvSpPr>
        <p:spPr bwMode="auto">
          <a:xfrm>
            <a:off x="1257300" y="719138"/>
            <a:ext cx="4800600" cy="3600450"/>
          </a:xfrm>
          <a:prstGeom prst="rect">
            <a:avLst/>
          </a:prstGeom>
          <a:solidFill>
            <a:srgbClr val="FFFFFF"/>
          </a:solidFill>
          <a:ln>
            <a:solidFill>
              <a:srgbClr val="000000"/>
            </a:solidFill>
            <a:miter lim="800000"/>
            <a:headEnd/>
            <a:tailEnd/>
          </a:ln>
        </p:spPr>
      </p:sp>
      <p:sp>
        <p:nvSpPr>
          <p:cNvPr id="35843" name="Rectangle 3"/>
          <p:cNvSpPr>
            <a:spLocks noGrp="1" noChangeArrowheads="1"/>
          </p:cNvSpPr>
          <p:nvPr>
            <p:ph type="body" idx="1"/>
          </p:nvPr>
        </p:nvSpPr>
        <p:spPr bwMode="auto">
          <a:xfrm>
            <a:off x="975361" y="4560571"/>
            <a:ext cx="5364480" cy="4320540"/>
          </a:xfrm>
          <a:prstGeom prst="rect">
            <a:avLst/>
          </a:prstGeom>
          <a:solidFill>
            <a:srgbClr val="FFFFFF"/>
          </a:solidFill>
          <a:ln>
            <a:solidFill>
              <a:srgbClr val="000000"/>
            </a:solidFill>
            <a:miter lim="800000"/>
            <a:headEnd/>
            <a:tailEnd/>
          </a:ln>
        </p:spPr>
        <p:txBody>
          <a:bodyPr/>
          <a:lstStyle/>
          <a:p>
            <a:r>
              <a:rPr lang="en-US" altLang="en-US" dirty="0"/>
              <a:t>Opiod agonist mediates the inhibition of release of GABA  - results in disinhibition of </a:t>
            </a:r>
            <a:r>
              <a:rPr lang="en-US" altLang="en-US" dirty="0" smtClean="0"/>
              <a:t>the </a:t>
            </a:r>
            <a:r>
              <a:rPr lang="en-US" altLang="en-US" dirty="0"/>
              <a:t>dopamine neurons - Increased dopamine release at NA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9C0D7B-BE19-488C-A6B0-22B60E4CDCB5}" type="slidenum">
              <a:rPr lang="en-US" altLang="en-US"/>
              <a:pPr/>
              <a:t>20</a:t>
            </a:fld>
            <a:endParaRPr lang="en-US" altLang="en-US" dirty="0"/>
          </a:p>
        </p:txBody>
      </p:sp>
      <p:sp>
        <p:nvSpPr>
          <p:cNvPr id="39938" name="Rectangle 2"/>
          <p:cNvSpPr>
            <a:spLocks noGrp="1" noRot="1" noChangeAspect="1" noChangeArrowheads="1"/>
          </p:cNvSpPr>
          <p:nvPr>
            <p:ph type="sldImg"/>
          </p:nvPr>
        </p:nvSpPr>
        <p:spPr bwMode="auto">
          <a:xfrm>
            <a:off x="1257300" y="719138"/>
            <a:ext cx="4800600" cy="3600450"/>
          </a:xfrm>
          <a:prstGeom prst="rect">
            <a:avLst/>
          </a:prstGeom>
          <a:solidFill>
            <a:srgbClr val="FFFFFF"/>
          </a:solidFill>
          <a:ln>
            <a:solidFill>
              <a:srgbClr val="000000"/>
            </a:solidFill>
            <a:miter lim="800000"/>
            <a:headEnd/>
            <a:tailEnd/>
          </a:ln>
        </p:spPr>
      </p:sp>
      <p:sp>
        <p:nvSpPr>
          <p:cNvPr id="39939" name="Rectangle 3"/>
          <p:cNvSpPr>
            <a:spLocks noGrp="1" noChangeArrowheads="1"/>
          </p:cNvSpPr>
          <p:nvPr>
            <p:ph type="body" idx="1"/>
          </p:nvPr>
        </p:nvSpPr>
        <p:spPr bwMode="auto">
          <a:xfrm>
            <a:off x="975361" y="4560571"/>
            <a:ext cx="5364480" cy="4320540"/>
          </a:xfrm>
          <a:prstGeom prst="rect">
            <a:avLst/>
          </a:prstGeom>
          <a:solidFill>
            <a:srgbClr val="FFFFFF"/>
          </a:solidFill>
          <a:ln>
            <a:solidFill>
              <a:srgbClr val="000000"/>
            </a:solidFill>
            <a:miter lim="800000"/>
            <a:headEnd/>
            <a:tailEnd/>
          </a:ln>
        </p:spPr>
        <p:txBody>
          <a:bodyPr/>
          <a:lstStyle/>
          <a:p>
            <a:r>
              <a:rPr lang="en-US" altLang="en-US" dirty="0"/>
              <a:t>Large body of research evidence supports this. Methadone Maintenance is associated with reduced use of illicit opiates, reduced IV use , improved health, reduced crime &amp; improved social function re work &amp; family function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4BFF3B-19D4-441C-BACA-60370EA4640B}" type="slidenum">
              <a:rPr lang="en-US" altLang="en-US"/>
              <a:pPr/>
              <a:t>21</a:t>
            </a:fld>
            <a:endParaRPr lang="en-US" altLang="en-US" dirty="0"/>
          </a:p>
        </p:txBody>
      </p:sp>
      <p:sp>
        <p:nvSpPr>
          <p:cNvPr id="48130" name="Rectangle 2"/>
          <p:cNvSpPr>
            <a:spLocks noGrp="1" noRot="1" noChangeAspect="1" noChangeArrowheads="1"/>
          </p:cNvSpPr>
          <p:nvPr>
            <p:ph type="sldImg"/>
          </p:nvPr>
        </p:nvSpPr>
        <p:spPr bwMode="auto">
          <a:xfrm>
            <a:off x="1257300" y="719138"/>
            <a:ext cx="4800600" cy="3600450"/>
          </a:xfrm>
          <a:prstGeom prst="rect">
            <a:avLst/>
          </a:prstGeom>
          <a:solidFill>
            <a:srgbClr val="FFFFFF"/>
          </a:solidFill>
          <a:ln>
            <a:solidFill>
              <a:srgbClr val="000000"/>
            </a:solidFill>
            <a:miter lim="800000"/>
            <a:headEnd/>
            <a:tailEnd/>
          </a:ln>
        </p:spPr>
      </p:sp>
      <p:sp>
        <p:nvSpPr>
          <p:cNvPr id="48131" name="Rectangle 3"/>
          <p:cNvSpPr>
            <a:spLocks noGrp="1" noChangeArrowheads="1"/>
          </p:cNvSpPr>
          <p:nvPr>
            <p:ph type="body" idx="1"/>
          </p:nvPr>
        </p:nvSpPr>
        <p:spPr bwMode="auto">
          <a:xfrm>
            <a:off x="975361" y="4560571"/>
            <a:ext cx="5364480" cy="4320540"/>
          </a:xfrm>
          <a:prstGeom prst="rect">
            <a:avLst/>
          </a:prstGeom>
          <a:solidFill>
            <a:srgbClr val="FFFFFF"/>
          </a:solidFill>
          <a:ln>
            <a:solidFill>
              <a:srgbClr val="000000"/>
            </a:solidFill>
            <a:miter lim="800000"/>
            <a:headEnd/>
            <a:tailEnd/>
          </a:ln>
        </p:spPr>
        <p:txBody>
          <a:bodyPr/>
          <a:lstStyle/>
          <a:p>
            <a:endParaRPr lang="en-CA"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7F831E-765E-4B05-8B3D-6D527E2D736E}" type="slidenum">
              <a:rPr lang="en-US" altLang="en-US"/>
              <a:pPr/>
              <a:t>23</a:t>
            </a:fld>
            <a:endParaRPr lang="en-US" altLang="en-US" dirty="0"/>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r>
              <a:rPr lang="en-US" altLang="en-US" dirty="0"/>
              <a:t>. Large body of research evidence supports this. Methadone Maintenance is associated with reduced use of illicit opiates, reduced IV use , improved health, reduced crime &amp; improved social function re work &amp; family function Within the community at large &amp; within the medical community</a:t>
            </a:r>
          </a:p>
          <a:p>
            <a:r>
              <a:rPr lang="en-US" altLang="en-US" dirty="0"/>
              <a:t> Our goal is to educate &amp; improve the understanding of addiction &amp; its treatment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380E1F-3821-40EA-9231-C70C4F9F3C7D}" type="slidenum">
              <a:rPr lang="en-US" altLang="en-US"/>
              <a:pPr/>
              <a:t>25</a:t>
            </a:fld>
            <a:endParaRPr lang="en-US" altLang="en-US" dirty="0"/>
          </a:p>
        </p:txBody>
      </p:sp>
      <p:sp>
        <p:nvSpPr>
          <p:cNvPr id="46082" name="Rectangle 1026"/>
          <p:cNvSpPr>
            <a:spLocks noGrp="1" noRot="1" noChangeAspect="1" noChangeArrowheads="1" noTextEdit="1"/>
          </p:cNvSpPr>
          <p:nvPr>
            <p:ph type="sldImg"/>
          </p:nvPr>
        </p:nvSpPr>
        <p:spPr>
          <a:ln/>
        </p:spPr>
      </p:sp>
      <p:sp>
        <p:nvSpPr>
          <p:cNvPr id="46083" name="Rectangle 1027"/>
          <p:cNvSpPr>
            <a:spLocks noGrp="1" noChangeArrowheads="1"/>
          </p:cNvSpPr>
          <p:nvPr>
            <p:ph type="body" idx="1"/>
          </p:nvPr>
        </p:nvSpPr>
        <p:spPr/>
        <p:txBody>
          <a:bodyPr/>
          <a:lstStyle/>
          <a:p>
            <a:r>
              <a:rPr lang="en-US" altLang="en-US" dirty="0"/>
              <a:t>You are actually inheriting a pattern of responding to the drug differently from the non-addict More research needed</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653F70C7-9B40-4B19-BBDE-A5F24BA2DCD3}" type="datetimeFigureOut">
              <a:rPr lang="en-US" smtClean="0"/>
              <a:pPr/>
              <a:t>10/4/2014</a:t>
            </a:fld>
            <a:endParaRPr lang="en-US" dirty="0"/>
          </a:p>
        </p:txBody>
      </p:sp>
      <p:sp>
        <p:nvSpPr>
          <p:cNvPr id="20" name="Footer Placeholder 19"/>
          <p:cNvSpPr>
            <a:spLocks noGrp="1"/>
          </p:cNvSpPr>
          <p:nvPr>
            <p:ph type="ftr" sz="quarter" idx="11"/>
          </p:nvPr>
        </p:nvSpPr>
        <p:spPr/>
        <p:txBody>
          <a:bodyPr/>
          <a:lstStyle>
            <a:extLst/>
          </a:lstStyle>
          <a:p>
            <a:endParaRPr lang="en-US" dirty="0"/>
          </a:p>
        </p:txBody>
      </p:sp>
      <p:sp>
        <p:nvSpPr>
          <p:cNvPr id="10" name="Slide Number Placeholder 9"/>
          <p:cNvSpPr>
            <a:spLocks noGrp="1"/>
          </p:cNvSpPr>
          <p:nvPr>
            <p:ph type="sldNum" sz="quarter" idx="12"/>
          </p:nvPr>
        </p:nvSpPr>
        <p:spPr/>
        <p:txBody>
          <a:bodyPr/>
          <a:lstStyle>
            <a:extLst/>
          </a:lstStyle>
          <a:p>
            <a:fld id="{5D132C24-39D0-48A9-9670-CDF259FFDC5A}" type="slidenum">
              <a:rPr lang="en-US" smtClean="0"/>
              <a:pPr/>
              <a:t>‹#›</a:t>
            </a:fld>
            <a:endParaRPr lang="en-US" dirty="0"/>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53F70C7-9B40-4B19-BBDE-A5F24BA2DCD3}" type="datetimeFigureOut">
              <a:rPr lang="en-US" smtClean="0"/>
              <a:pPr/>
              <a:t>10/4/2014</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5D132C24-39D0-48A9-9670-CDF259FFDC5A}"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53F70C7-9B40-4B19-BBDE-A5F24BA2DCD3}" type="datetimeFigureOut">
              <a:rPr lang="en-US" smtClean="0"/>
              <a:pPr/>
              <a:t>10/4/2014</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5D132C24-39D0-48A9-9670-CDF259FFDC5A}"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6B39CD96-FE84-45A4-9698-34115E2D2790}" type="datetimeFigureOut">
              <a:rPr lang="en-US" smtClean="0"/>
              <a:pPr/>
              <a:t>10/4/2014</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FDDD9E73-348D-4815-B485-C17C4C42F303}"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6B39CD96-FE84-45A4-9698-34115E2D2790}" type="datetimeFigureOut">
              <a:rPr lang="en-US" smtClean="0"/>
              <a:pPr/>
              <a:t>10/4/2014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DD9E73-348D-4815-B485-C17C4C42F303}"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B39CD96-FE84-45A4-9698-34115E2D2790}" type="datetimeFigureOut">
              <a:rPr lang="en-US" smtClean="0"/>
              <a:pPr/>
              <a:t>10/4/2014</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FDDD9E73-348D-4815-B485-C17C4C42F303}"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6B39CD96-FE84-45A4-9698-34115E2D2790}" type="datetimeFigureOut">
              <a:rPr lang="en-US" smtClean="0"/>
              <a:pPr/>
              <a:t>10/4/2014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DD9E73-348D-4815-B485-C17C4C42F303}"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6B39CD96-FE84-45A4-9698-34115E2D2790}" type="datetimeFigureOut">
              <a:rPr lang="en-US" smtClean="0"/>
              <a:pPr/>
              <a:t>10/4/2014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DD9E73-348D-4815-B485-C17C4C42F303}"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B39CD96-FE84-45A4-9698-34115E2D2790}" type="datetimeFigureOut">
              <a:rPr lang="en-US" smtClean="0"/>
              <a:pPr/>
              <a:t>10/4/2014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DD9E73-348D-4815-B485-C17C4C42F303}"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39CD96-FE84-45A4-9698-34115E2D2790}" type="datetimeFigureOut">
              <a:rPr lang="en-US" smtClean="0"/>
              <a:pPr/>
              <a:t>10/4/2014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DD9E73-348D-4815-B485-C17C4C42F303}"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B39CD96-FE84-45A4-9698-34115E2D2790}" type="datetimeFigureOut">
              <a:rPr lang="en-US" smtClean="0"/>
              <a:pPr/>
              <a:t>10/4/2014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DD9E73-348D-4815-B485-C17C4C42F303}"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53F70C7-9B40-4B19-BBDE-A5F24BA2DCD3}" type="datetimeFigureOut">
              <a:rPr lang="en-US" smtClean="0"/>
              <a:pPr/>
              <a:t>10/4/2014</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5D132C24-39D0-48A9-9670-CDF259FFDC5A}"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B39CD96-FE84-45A4-9698-34115E2D2790}" type="datetimeFigureOut">
              <a:rPr lang="en-US" smtClean="0"/>
              <a:pPr/>
              <a:t>10/4/2014</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FDDD9E73-348D-4815-B485-C17C4C42F303}"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39CD96-FE84-45A4-9698-34115E2D2790}" type="datetimeFigureOut">
              <a:rPr lang="en-US" smtClean="0"/>
              <a:pPr/>
              <a:t>10/4/2014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DD9E73-348D-4815-B485-C17C4C42F303}"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39CD96-FE84-45A4-9698-34115E2D2790}" type="datetimeFigureOut">
              <a:rPr lang="en-US" smtClean="0"/>
              <a:pPr/>
              <a:t>10/4/2014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DD9E73-348D-4815-B485-C17C4C42F30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653F70C7-9B40-4B19-BBDE-A5F24BA2DCD3}" type="datetimeFigureOut">
              <a:rPr lang="en-US" smtClean="0"/>
              <a:pPr/>
              <a:t>10/4/2014</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5D132C24-39D0-48A9-9670-CDF259FFDC5A}" type="slidenum">
              <a:rPr lang="en-US" smtClean="0"/>
              <a:pPr/>
              <a:t>‹#›</a:t>
            </a:fld>
            <a:endParaRPr lang="en-US" dirty="0"/>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53F70C7-9B40-4B19-BBDE-A5F24BA2DCD3}" type="datetimeFigureOut">
              <a:rPr lang="en-US" smtClean="0"/>
              <a:pPr/>
              <a:t>10/4/2014</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5D132C24-39D0-48A9-9670-CDF259FFDC5A}"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653F70C7-9B40-4B19-BBDE-A5F24BA2DCD3}" type="datetimeFigureOut">
              <a:rPr lang="en-US" smtClean="0"/>
              <a:pPr/>
              <a:t>10/4/2014</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5D132C24-39D0-48A9-9670-CDF259FFDC5A}"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653F70C7-9B40-4B19-BBDE-A5F24BA2DCD3}" type="datetimeFigureOut">
              <a:rPr lang="en-US" smtClean="0"/>
              <a:pPr/>
              <a:t>10/4/2014</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5D132C24-39D0-48A9-9670-CDF259FFDC5A}"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653F70C7-9B40-4B19-BBDE-A5F24BA2DCD3}" type="datetimeFigureOut">
              <a:rPr lang="en-US" smtClean="0"/>
              <a:pPr/>
              <a:t>10/4/2014</a:t>
            </a:fld>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5D132C24-39D0-48A9-9670-CDF259FFDC5A}" type="slidenum">
              <a:rPr lang="en-US" smtClean="0"/>
              <a:pPr/>
              <a:t>‹#›</a:t>
            </a:fld>
            <a:endParaRPr lang="en-US" dirty="0"/>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53F70C7-9B40-4B19-BBDE-A5F24BA2DCD3}" type="datetimeFigureOut">
              <a:rPr lang="en-US" smtClean="0"/>
              <a:pPr/>
              <a:t>10/4/2014</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5D132C24-39D0-48A9-9670-CDF259FFDC5A}"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653F70C7-9B40-4B19-BBDE-A5F24BA2DCD3}" type="datetimeFigureOut">
              <a:rPr lang="en-US" smtClean="0"/>
              <a:pPr/>
              <a:t>10/4/2014</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5D132C24-39D0-48A9-9670-CDF259FFDC5A}" type="slidenum">
              <a:rPr lang="en-US" smtClean="0"/>
              <a:pPr/>
              <a:t>‹#›</a:t>
            </a:fld>
            <a:endParaRPr lang="en-US" dirty="0"/>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653F70C7-9B40-4B19-BBDE-A5F24BA2DCD3}" type="datetimeFigureOut">
              <a:rPr lang="en-US" smtClean="0"/>
              <a:pPr/>
              <a:t>10/4/2014</a:t>
            </a:fld>
            <a:endParaRPr lang="en-US" dirty="0"/>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dirty="0"/>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5D132C24-39D0-48A9-9670-CDF259FFDC5A}" type="slidenum">
              <a:rPr lang="en-US" smtClean="0"/>
              <a:pPr/>
              <a:t>‹#›</a:t>
            </a:fld>
            <a:endParaRPr lang="en-US" dirty="0"/>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6B39CD96-FE84-45A4-9698-34115E2D2790}" type="datetimeFigureOut">
              <a:rPr lang="en-US" smtClean="0"/>
              <a:pPr/>
              <a:t>10/4/2014</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FDDD9E73-348D-4815-B485-C17C4C42F30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addictiontherapy.conferenceseries.com" TargetMode="Externa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800600" y="6019800"/>
            <a:ext cx="4267200" cy="609600"/>
          </a:xfrm>
          <a:custGeom>
            <a:avLst/>
            <a:gdLst>
              <a:gd name="connsiteX0" fmla="*/ 0 w 4191000"/>
              <a:gd name="connsiteY0" fmla="*/ 0 h 609600"/>
              <a:gd name="connsiteX1" fmla="*/ 3886200 w 4191000"/>
              <a:gd name="connsiteY1" fmla="*/ 0 h 609600"/>
              <a:gd name="connsiteX2" fmla="*/ 4191000 w 4191000"/>
              <a:gd name="connsiteY2" fmla="*/ 304800 h 609600"/>
              <a:gd name="connsiteX3" fmla="*/ 3886200 w 4191000"/>
              <a:gd name="connsiteY3" fmla="*/ 609600 h 609600"/>
              <a:gd name="connsiteX4" fmla="*/ 0 w 4191000"/>
              <a:gd name="connsiteY4" fmla="*/ 609600 h 609600"/>
              <a:gd name="connsiteX5" fmla="*/ 0 w 4191000"/>
              <a:gd name="connsiteY5"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91000" h="609600">
                <a:moveTo>
                  <a:pt x="0" y="0"/>
                </a:moveTo>
                <a:lnTo>
                  <a:pt x="3886200" y="0"/>
                </a:lnTo>
                <a:lnTo>
                  <a:pt x="4191000" y="304800"/>
                </a:lnTo>
                <a:lnTo>
                  <a:pt x="3886200" y="609600"/>
                </a:lnTo>
                <a:lnTo>
                  <a:pt x="0" y="609600"/>
                </a:lnTo>
                <a:lnTo>
                  <a:pt x="0" y="0"/>
                </a:lnTo>
                <a:close/>
              </a:path>
            </a:pathLst>
          </a:custGeom>
          <a:solidFill>
            <a:srgbClr val="0070C0"/>
          </a:solidFill>
        </p:spPr>
        <p:txBody>
          <a:bodyPr>
            <a:noAutofit/>
          </a:bodyPr>
          <a:lstStyle/>
          <a:p>
            <a:r>
              <a:rPr lang="en-US" sz="3200" b="1" dirty="0" smtClean="0">
                <a:solidFill>
                  <a:schemeClr val="bg1"/>
                </a:solidFill>
              </a:rPr>
              <a:t>Kathy Sexton-</a:t>
            </a:r>
            <a:r>
              <a:rPr lang="en-US" sz="3200" b="1" dirty="0" err="1" smtClean="0">
                <a:solidFill>
                  <a:schemeClr val="bg1"/>
                </a:solidFill>
              </a:rPr>
              <a:t>Radek</a:t>
            </a:r>
            <a:endParaRPr lang="en-US" sz="3200" b="1" dirty="0">
              <a:solidFill>
                <a:schemeClr val="bg1"/>
              </a:solidFill>
            </a:endParaRPr>
          </a:p>
        </p:txBody>
      </p:sp>
      <p:sp>
        <p:nvSpPr>
          <p:cNvPr id="2" name="Title 1"/>
          <p:cNvSpPr>
            <a:spLocks noGrp="1"/>
          </p:cNvSpPr>
          <p:nvPr>
            <p:ph type="ctrTitle"/>
          </p:nvPr>
        </p:nvSpPr>
        <p:spPr>
          <a:xfrm>
            <a:off x="0" y="1371600"/>
            <a:ext cx="9144000" cy="1676400"/>
          </a:xfrm>
          <a:ln>
            <a:solidFill>
              <a:schemeClr val="bg1"/>
            </a:solidFill>
          </a:ln>
          <a:effectLst>
            <a:innerShdw blurRad="63500" dist="50800" dir="16200000">
              <a:prstClr val="black">
                <a:alpha val="50000"/>
              </a:prstClr>
            </a:innerShdw>
          </a:effectLst>
        </p:spPr>
        <p:style>
          <a:lnRef idx="0">
            <a:scrgbClr r="0" g="0" b="0"/>
          </a:lnRef>
          <a:fillRef idx="1002">
            <a:schemeClr val="lt2"/>
          </a:fillRef>
          <a:effectRef idx="0">
            <a:scrgbClr r="0" g="0" b="0"/>
          </a:effectRef>
          <a:fontRef idx="major"/>
        </p:style>
        <p:txBody>
          <a:bodyPr>
            <a:noAutofit/>
          </a:bodyPr>
          <a:lstStyle/>
          <a:p>
            <a:pPr lvl="0">
              <a:spcBef>
                <a:spcPts val="0"/>
              </a:spcBef>
            </a:pPr>
            <a:r>
              <a:rPr sz="4800" b="1" smtClean="0">
                <a:solidFill>
                  <a:schemeClr val="tx1"/>
                </a:solidFill>
                <a:latin typeface="Times New Roman" pitchFamily="18" charset="0"/>
                <a:cs typeface="Times New Roman" pitchFamily="18" charset="0"/>
              </a:rPr>
              <a:t>Addiction Therapy-2014</a:t>
            </a:r>
            <a:r>
              <a:rPr sz="4800" b="1" smtClean="0">
                <a:solidFill>
                  <a:schemeClr val="tx1"/>
                </a:solidFill>
              </a:rPr>
              <a:t/>
            </a:r>
            <a:br>
              <a:rPr sz="4800" b="1" smtClean="0">
                <a:solidFill>
                  <a:schemeClr val="tx1"/>
                </a:solidFill>
              </a:rPr>
            </a:br>
            <a:r>
              <a:rPr sz="2400" b="1" smtClean="0">
                <a:solidFill>
                  <a:schemeClr val="tx1"/>
                </a:solidFill>
                <a:latin typeface="Perpetua"/>
                <a:ea typeface="+mn-ea"/>
                <a:cs typeface="+mn-cs"/>
              </a:rPr>
              <a:t>Chicago,  USA</a:t>
            </a:r>
            <a:br>
              <a:rPr sz="2400" b="1" smtClean="0">
                <a:solidFill>
                  <a:schemeClr val="tx1"/>
                </a:solidFill>
                <a:latin typeface="Perpetua"/>
                <a:ea typeface="+mn-ea"/>
                <a:cs typeface="+mn-cs"/>
              </a:rPr>
            </a:br>
            <a:r>
              <a:rPr sz="2400" b="1" smtClean="0">
                <a:solidFill>
                  <a:schemeClr val="tx1"/>
                </a:solidFill>
                <a:latin typeface="Perpetua"/>
                <a:ea typeface="+mn-ea"/>
                <a:cs typeface="+mn-cs"/>
              </a:rPr>
              <a:t>August 4 - 6,  2014</a:t>
            </a:r>
            <a:endParaRPr lang="en-US" sz="4800" b="1" dirty="0">
              <a:solidFill>
                <a:schemeClr val="tx1"/>
              </a:solidFill>
            </a:endParaRPr>
          </a:p>
        </p:txBody>
      </p:sp>
      <p:sp>
        <p:nvSpPr>
          <p:cNvPr id="40962" name="AutoShape 2" descr="data:image/jpeg;base64,/9j/4AAQSkZJRgABAQAAAQABAAD/2wCEAAkGBxQSEhQUERQUFRQVGBIXGBgUFxUVGBUXGBUYFhgXFhcYHSggGR8lHRcYITEiJiktLi4uGB8zODMsNygtLisBCgoKDg0OGxAQGywkICYxNzctLDQtNCwtNDQvLy80LDQvNCwsLC0sLywsLy8sLCwsLDQsLCwsLCwsLCwsLCwsLP/AABEIAK0BIwMBEQACEQEDEQH/xAAcAAEAAQUBAQAAAAAAAAAAAAAABgIDBAUHAQj/xABKEAACAQIEAwQFBwoDBQkAAAABAgMAEQQFEiEGMVETIkFhBxQycYFScpGhsbLRFSMzNEJTYnOSwYKzwxckQ9LwFiU1dIOTosLx/8QAGwEBAAIDAQEAAAAAAAAAAAAAAAIFAQMEBgf/xAA3EQACAQIDBAgFAwQDAQAAAAAAAQIDEQQFIRIxQXETMlFhgaGxwTM0kdHwFBXhIkJS8QYjcmL/2gAMAwEAAhEDEQA/AO40AoBQCgFAKAUAoBQCgFAKAUAoBQCgFAKAUAoBQCgFAKAUAoBQCgFAKAUAoBQCgFAKAUAoBQCgFAKAUAoBQCgFAKAUAoBQCgFAKAUAoBQCgFAeE0BYTE6nKrvptqPgCdwvvtv5AjrWdlpXIqV3ZGRWCQoBQCgFAKAUAoBQCgFAKAUAoBQCgFAKAUAoBQCgFAKAUAoBQCgFAKAUAoCzLOFZQdtRsOl+dvfz+isqLabXAhKai0nxMXOMWUUadixtfpWCZr8tx76wGYsGNt97eYrIMjPc2MWiKKzYiY6Y1PIdZH/hUXJ62tW6jS27yl1Vv+3ic9evsWhHrPcvcz8vwgiQKCWI3LHm7HdmbzJua1Tk5O5thHZjYyaiTFAKAUAoBQCgFAKAUAoBQCgFAKAUAoBQCgFAKAUAoBQCgFAKAUAoBQCgFAY2YYQSxsjcmHMcwRuGHmDY/Cp05uElJGqtSVWDg+P55ENh4k06oMaCSjFe0XmCNrsPH3jnflVnUy9VIqpR48PsUdDN3Rk6OJWq0v8AcqxPEeFgXXEzTSb6RYqoPViQP+unOtNLLq0pWkrI662b0Ix/oe0y7wHg3laTGznVJJdUJ8FB7xHQXFgP4fOpY+cYWoQ3Lf8An5vMZZCVS+Iqb3u5EzqtLc9oBQCgFAKAUAoBQCgFAKAUAoBQCgFAKAUAoBQCgFAKAUAoBQCgFAKAUAoBQA0Bzn0hYLTMsg5SLv8AOXb7Cv0VfZXUvTcOz3PJZ7Q2ayqL+71REocOZHSNebsqj3sbf3qwnJQi5PgVlCm5zUFxZ2zBYZYo0RfZRQo9wFq8nOTnJyfE97TgoRUVuRdkS43v8CR9YqJMw5cB8mSRf8RYfWf70BgYTMHEgRiHGrTf42uCOdAbwUB7QCgFAKAUAoBQCgFAKAUAoC1iJ1jUs5CqouSdgBUZSUVd7iUISnJRirtkXxHHUINkjkcde6oPuBN/pAqulmdNPRN+RbQyWq1eUkvqxBx1ETZ45FHXutb3gG/0UjmlNvVNGZ5LVSvGSfkSbD4lZEV0IZWFwRyNWMZKa2ovQqKkJU5OMlZojMnHUQJHZS7EjmngbfKqueZwTa2X5FvHJajSe0vMycq4ujnlWIRyKW1WLabbKW8D0BrZRx8Ks1BJq5qxGVVKNN1HJNLn2m2zjMRh4mlYEhdOy2udTBdr++uqtWVKDmziw1CVeoqceJHv+3kX7qX6U/5q4P3SH+L8iz/ZKn+a8/sbbIM/XFl9COujRfVp31auVj/D9ddOGxca97Jq3ucWMwMsLs7TTv2dxrZ+OI1ZlMUpKsy7FP2SR18q0TzKEZNbL0OuGTVJRUtpaq/HibnI82XExmRVZQGK2a19gDfY+ddeHrqtHaSscGLwssNPYk76XMLN+KoYGKd53HNUt3T0Yk2Hu3Naq+OpUns733G/DZZWrx2lZLvNaOPU/cyf1LXN+6Q/xfkdbySf+a+jN/k+dRYkExk3FtSsLMt+Vx/cXFdtDEwrK8StxOEqYd2mt+58C7mmaR4dNcrWHIDmWPQAc6nVrQpR2pshQw9SvLZpq5HH48jvtDIR1JUfVc1wPNIcIvyLVZJUtrNeZmZZxjDKwRg0ZJsNVipJ5DUDt8a20cwpVHsu6NFfKa1KO0rSXdvJHeu8qyN8aZVJiFiWJQSGYkkgBRa29/Pp0rvwGIhRcnN8CozbCVMTGMaa1uafJeFTh5o5ZpohoJOhbsTsQNza3O/LwrficwhUg4RT14nPgcoqUaiqTktOCJXJnEY5am9wt9tqqS/LH5Vkf9HH8dz9lgPpoAcHPJ+kfSOg/AbfSaAzsHl6R7gXPU8/h0oDLoBQCgFAKAUAoBQCgFAKAUAoCJekWQiGJQdmk387KSPr3+AqszRvo0u8uclinVlJ8F7kNyjCiWeKNiQrtY252sTt9FVVCmqlSMHxL3E1XSoymt6R7nOEEM8ka3Ko1hfnYqDv9NMRTVOrKC3Ixharq0YzlvZLfR1KTHKpOyupHlqG/wBlWmVyexJd5SZ3FKcZcWvQhWJ9t/nv941Tz6z5v1PQw6i5L0L+UT9nPE/R0v7iQD9RNToS2KsZd5qxMNujOPamTX0hT2w6L8uQfQqk/barfM5WpJdr9NSgyWF6zl2L1aOf1RnpiZejfniPdD/qVbZV1p+HuUOebqfj7EUzD9NL/Ml++1VtX4kub9S5ofCjyXoibcFSacHIw/ZaU/QimrfL3ag33s8/msdrFRj2pepAQSdybk7knmSdyTVJe+rPS6LRG2zDLVTC4eYFtUpfVe1tr2tt5V1VaMYUYVFvZxUcRKeIqU3a0bWMngdiMWtvFZAfMW1faBWzL2+nXI1Zsk8M+a/PMucezE4rSeSItv8AFcn+30VLMpN1rdiIZPBLD37X6GJw/liTdoZWZVVe6RtqY+ZFja3LzqGEwvTXve1tDZmGNeH2dm129eXLeeQcPuR32VeoHeP9gPprfTyupLrtLlr/AAc9XO6UXanFvyX38ia4fEzlFCg2AUare1t7Vztvzq5irJK9zzs3eTdrdxTiImAvPOiD+J/7bCtkISl1U2aZ1YQV5tI1WIzjBRc5XkI8I12+nYfXXVDAV5cLc/y5w1M1w0N0r8vyxuuHMVBiY+0iS1iVIexZSOu55ix+NaK9CVGezI6sNiYYiG3E3YFaToPaAUAoBQCgFAKAUAoBQCgFAKAUAoCH+kf9HD88/cNVeadSPP2LvJPiT5e5GOGP1uD5x+41V2D+PHn7Mtsf8rU5e5VxT+uT/OH3FpjPjz/OAy/5WHL3ZIfRz7M/zo/sarDK+rLmVWeb4cmQ3E+2/wA9/vGqifWfN+pfw6i5L0LTcqi9xIk3GeO7VcL5xdp8XsP/AKmrHH1dtQ5X+pUZXQ6N1f8A1b6fiI1VcW5MvRvzxHuh/wBSrbKutPw9yhzzdT8fYimYfppf5kv32qtq/ElzfqXND4UeS9ETLhH9Qm983+WKtcD8tLxKLMvnYeHqQVapkeiJn+RpMVgcKIygK6ydZI5kjawNXDw8q2GpqPAof1kMNjKrnfXs/wBou8PcLzYedZHMZUBr6SxO4I8VFZwuCqUqim2iGOzKjXouEU7u3BfctZwYjI2IkX5IF+9y2Fl5XNddanQg3WqL3+iOHD1sTUSw9J25afV77cjWYfiEdoutLRbg8yw6NYbWB8K43ml5WtaPn9vAsP2RKm3tXl9F99e1mZ/2SxEqhjiI3DAEG7lTfxAG1Qngq9ZXlUvfnb7E4ZjhqDtGk4tdyv8Ac3+b4w4TBqLjtAiRrb5QUAke4Amr/AYbblGD3Ja+B5PN8aqUJ1Vvk9PH7I5hiJQN3bn4sdz+NeqVkjwa2pvtZgSYtPlfUfwrF0b1Rn2G54P4g9VnuTeJ7LJbwHg9v4fsJrkxmH6anpvW4s8uxLw9S0tz3nY43BAIIINiCNwQeRrzZ61O5VQCgFAKAUAoBQCgFAKAUAoBQCgFAQ/0j/o4fnn7jVV5p1I8/Yu8k68+XuRjhj9bg+cfuNVdg/jx5+zLbH/Kz5e5VxT+uT/OH3FpjPjz/OAy/wCVhy92SH0c+zP86P7Gqwyvqy5lVnm+HJkMxZ78nzpPvGqefWlzfqX9PqrkvQuY/D9nI6dCLe4gMPqIqdWGxNxIUanSU1L800KZ5y2i/wCwgQe4MxH3vqrEpOVu5WJQgo3txd/QTw6RH/Ggf6XdR9Sg/Gszhs271fzYhPacu528k/clvo354j3Q/wCpVllXWn4e5SZ5up+PsRTMP00v8yX77VW1fiS5v1Lmh8KPJeiJlwj+oTe+b/LFWuB+Wl4lFmXzsPD1IKtUyPRHUuET/ukPzT95q9Jg/gQ5Hj8y+anz9jcXrqOI1WaZHFOCGBW+9169bda11acasHCW420K86E1OD1Oc5zlT4aQo4NjfQ3g46+/qPCvO4ihKjPZe7gz12ExUMRT2lv4rsZn8L8QHDNockwsdx8gn9oeXUfHnz3YPFui9mXV9Pzic+YYBYiO1Drrz7vsWOPs9Dyd0gqncToW/ab3fgOtfQMBR6OltPe/xHyXMq36rFdGurDTx4+engYHCnBcmNHbTuUiPIixeS23dvsq+dvcPGo4rHKk9mOr8kd2Dy7bim9IkzPo3wWm2mW9va7Rr++3s/VVf+4178PoWX7dQtaxD+IvR/PAwbDap0YgWFhIpJsNQ5Eb+1sB4gDeu6hmEJq09H5FfiMtlHqarzJdwnNPhCuExg2P6CQG6NtcxavAjcgHzA5CuHEqFX/tpeK48/ud+E6Sj/1VfB+xMb1wlgL0AvQHtAeXpcHtAeXoD2gPL0B7QCgFAKAUAoCH+kf9HD88/caqvNOpHn7F3knXny9yMcMfrcHzj9xqrsH8ePP2ZbY/5WfL3KuKf1yf5w+4tMZ8ef5wGX/Kw5e7JD6OfZn+dH9jVYZX1ZcyqzzfDkyF4z2pPnSfeNU9TfLx9S/p9WPJehvOMMLpkifwkijPxUBT9Wmu3HQtOMu1L89CvyyptQlHsk/P+bmgY7VwsskbninD9nLGnyYIB9GquzGw2Jxj2RXucOX1Okpyn2yfsbr0b88R7of9SurKutPw9yvzzdT8fYimYfppf5kv32qtq/ElzfqXND4UeS9ETLhH9Qm983+WKtcD8tLxKLMvnYeHqQVapkeiJJmzkYDB6SRvJyJHXpVjXbWFpWf5ZlVh4p42tddhb4MmY4tAWYiz7FmI9k9TUMBJ9Ortks0hFYaVkuHDvKuNpmGLYBmA0x7BiBy8jWcwlLp3ZvcjGVQi8Mrpb3wLvDmDGIw+KWQkldDKSSSrBXIIv9B8jUsJTVWlOMvAhjqrw9elKC7U+9aEahF9/AC/4f8AXlUsqw0a9baqaQjrLkty8X5XNX/IMfPC4XYo61aj2YJb7ve/Ba87GJnah3wsY21i7HxJknaO/wAFRdq9xgsX+opOut13Zdy+/Hs3HzzE5YsDVjhnrKy2n3tX+i3Lt38Tt+HhCKqqLKoCgdABYCqNtt3Z6GKSVkajifiSPAqjSo7B2KjRpuCBffURW/D4eVdtRdrGjEYmNBJyI9/tRw37mf6Iv+eur9sqf5Lz+xyfulLsZRmPF8WNwmLWJJEaOLXd9IsdQsV0sbEHe9IYSVGrByad2Zli4V6U9lbkRnh31/Gp2EMrJHGSzyF3Fyx2DMDqbYWCjbrXZX6Cg9uSu3uRxYd4ivHYi7JcTaZpnc+CSPL8M5lxAuHkALNd2LKiBie9Yi5PLb4aKdCFZuvNWj2G+pXqUUqEHeXaejgfMHGuTF2k5gGWZiP8Q2Hw2p+tw6dlDTkh+ixEldz1K+HeKMThMQMJmBYqSFDObsl9lOv9tD1NyOuxFYr4anVp9JR+n5uM0MVUpVOirfUR4qT8vaNb6Nbd3U2n9WJ9m9ue9HCP6K9tf5Mqcv12zfT+DptVJbHMOEMXIc3xCtI5UNi7KXYqLS7WBNharfFQisLFpdnoU+FnJ4qSb7SrOeI8VjsScLl7FUUkF1OksBszl+apflbc7dbVilh6VCn0lbf2fnEzVxFWvU6Kjp3lc3A+PjXXFjWaQb6dcqXPQMWN/iAKwsbQk7Shp4GXgq8VeNTU2XAvFzzOcNitp11aSRpL6faVhyDCx5cwD0rVjMIoLpKfVNuDxbm+jqdZE5qvLEUAoBQCgIj6RkJiiNthJv5XRrVWZov+uL7/AGZdZJJKrJd3uiHZRixDPHIQSEa5Ate1iNr++qmhUVOpGb4F5iaTq0ZU1xQzjGCaeSVQQHa4BtewUDe3urNeoqlSU1xGFpOlRjTb1SJd6O4iI5WI2ZlAPXSN/ttVplcWoSfayjzuac4x4peu4hGM9qT50n3jVNU3y8fU9DT6seS9Caca4e+Fgk+RoB9zJb7QtXGYQvRjLst5oocrqWxNSHbfyf2uRTKcP2k8SfKdL+4G5+oGquhDbqRj3lzianR0Zy7E/wA+ptuPf1v/ANKP7z115l8bwXucWT/LeL9jY+jfniPdD/qVuyrrT8Pc5c83U/H2IpmH6aX+ZL99qravxJc36lzQ+FHkvRE14Lj1YKVR+00o+lFFW+Xq+HkuZQZrLZxcZdiXqQJfPY9D4HoapD0nI2uPzNZMNBCAwaItcm1je9rb38a6qtdTowppbjjo4aUMRUqtq0rGVwOhOLWw5LIT5C1vtIrZl6brrkac2klhn3tFzjyIjFajydEI+Fwf7fTWcyi1Wv2ojk808PbsZjcP52MMsylC3aAAWI2IBG9/f4VDC4lUVKLV77jZjsG68oSUktnfc1Dd0BentHz6fCt1eq6FFYWHOb7+zlHj3o5cHQ/V4p5hUXdSXZHjLnU3r/4t2nvF2WvBHgp7EEpa58HEjTKD8HP9Jr1eQ6YXopc/qeP/AORu+MdaPL6aeZ1fIs0TFQJMh2Ybj5LDZlPuNclWk6c3BnRRqqpBTRdx+WwzgCaNJApuA6hrHlcXrEKkoaxdiU6cZ6SVzRZ9k+Aw8Ekz4aABFNu4BqbkqjzJsK6KNWvUmoKTOarSoU4OTitDnfC2Fb1LMZf2exWO/Vr6iPgLf1CrTEyXTU495V4SL6KpLhYmXoiH+6Sfz3/y4q4cz+KuX3O3K/gvn9jRcE97N5zL7Y9aIvzD9oF2/wAJaujF6YWKju09DRhNcXJy36nVqpi6OY+mRFvhjtqKzg9dI0W+sn66t8r/AL1yKfNd8PH2MXAEnPUJ53F/f6nvU5/JP8/uIw+e/Ow6xVKXRyDIWIzLHEHcLmBBHUOavayvh4L/AMlFQ+YqeJufQ3AOzxD+OqNfgFJ+1vqrnzSX9UUdGVxWzJ950Y1VFqcwx4UZ+nZ89Sa7fKMBv/8AG1/fVvG/6F38PqVE7frlb80OoVUFuKAUAoBQFrE4dZFKuAysLEHkRUZRUlZ7iUJyhJSi7NEYxHAsJN0kkQdO6w+sX+k1Xyyym3o2vMtoZ1WStKKfke4XgaFTd3kcdNlB99hf66Qyymndtvy9BUzqtJWikvP1JNBh1RQqAKqiwAFgBVhGKirLcVM5SnJyk7tkal4GhYkmSbvEnmnib/JqulllNtvaevL7FrHOq0Ulsx05/c3ePytZYDCxbSQouLX7pBB3FvCu2rRjUp9G9xX0sRKlV6WO/Xlqa3K+EooJVlV5GK3sGK23BXwUeBNc9HAQpTU02zrxGaVa1N02kk+fuyvOOF48TJ2jvIp0qtl02sCT4qetZr4KFaW020RwuZVMPT2IpNXvrf7l/IshTC69DO2vTfXp203tawHyjU8NhI0L7Lbv7GvF46eJttJK3Z3mtm4JhZmYyS3ZmY2KWuxJNu751zyy2nKTltPXl9jrhnNaMVHZjou/h4m4yXKVw0ZjRmYFi12te5AHgB0rrw9BUY7KZw4rEyxE9uSS04GFm3CkE7F+8jnmUI38yCCL+daa2BpVXtbn3G/DZnWoR2VZrsZrU4DjvvNIR5BB9dq0LK4X1k/I6nndS2kF5khyrKYsOumJbX5k7s3vJ/8Ayu6jQhSVoIrMRiateW1Ud/Q9zTKosQumVbgbgjYqeoIrNajCqrTQw+IqUJbVNkdPAyBgVlktvzCG3TwFz+FctPL4U57cZO63bvr4cO87a2bVKsOjlFWe/fquzx3PuuZmXcGwRsGYtIRuNdtN+ukDf43pSy+lB3d2+8xWzatUjsxtFd356G1zrKo8TC8Mo7rDmOakbhl8wasqVSVOSlEqKtKNSLjI5h6jmGUSM0QMsJ5lVZ4383Ubo3n9Z5VcbeHxcbS0fn/JTbGIwkv6dV+fQz/9qjWscMuv+YbfRpvWv9rV+tpyNv7q7dQwGwmYZtIplBihB2JVkjTzVTvI1vH6xWzbw+Ei9nV+f8GtwxGLa2tF+fUmWeZQmGyqeGEGyxt5szEgljbmTXBSqupiYzl2lhUpKnh3CPYYnolQjCSAgj8+/MEf8OLrWzMneqrdnuzTliapO/b7I1vGfDk8OJ9ewQJN9TqouytaxYL+0rDmPf1224XEQnT6GqQxWHqQqdNS8ShPSmQul8N+cGxtJYavcVuPdWXleuktCKzTTWGpj5Pk2JzLFDE41SkKkWVlKhgpuI0U76b82PP7JVa1PDU+jpb/AM3/AGI06NTE1OkqqyMjjvJJ4cUuOwqs26ltK6ijqNNyo3KkbH49ajg69OdLoahLGUKkKirUyzL6UJWTRHh1Ex2vqLAHqEtc+69Z/bIp3ctCLzOTjZR1L3B/DcscWJxWJBV3hmCq2zWYFmdh4EkDb39axicTGU404bk1/BPC4aUYyqT3tM1fB2ZzYbAyy4dNZXERa10lroYje+ncb238K3YqnCpWjGbtozThKk6dFygr6+RsJ/Sg7rpgw4Ep2BLmSx8kVQTWpZYk7zlp9DZLM21aMdTP4A4alErYzF6hK2rQH2a7e07DwJBIA8ATtyrXjcTDZ6GnuNuCw01Lpqm9nQarCzFAKAUAoBQCgFAKAUAoBQCgFAKA8vQHtAKAUAoBQCgFAeEUB5oFDFj0ChkEUAAoD2gKOzHQUMWK6GRQFOgUMWMTOP1eb+XL9w1spdePNEanUfIhXoc/QT/zF+4K78z68eRXZX8OXM6AEFVhaWKqAUAoBQCgFAa7iHNlwmGmxDi6woz26kDZfibD40BxbLsvz3MMM2ZJjWjJ7R4oFLoGVTyVB3bbELqvew33vQHU/Rxn0uOwEU2IQpN3kkBUrdlNtQB5ahY9NzQEnoCOZ5xzgMHKIcTiUSQ27tmYrfca9IOj42oDfYXEpIivGyujgMrKQVZSLggjmDQF2gItj/SHlsPadpiowYn7N1AdmD3II0qpJsVNyBYWoCQ5fjo541lhdXjcAqym4YeVAXyaA4nwzn75jn8jDHssMT/mIV19niEUMCAoIA2BYkg7mgO20BrM+z/D4KPtcVKsSXsC17sbXsqjdjbwAoCnh7iLDY6PtMJKsqA2NrgqedmVgCvxFAbWgNTmvEuFw0iRYiZIndXdQ9xdUBLG/IABTzNAX8kzeHFwpPh31xPq0tZlvpdkbZgD7SkUBn0BGD6Qcu9Y9W9bj7a+m3e06r209pbRe+1r86Ak9AWcXiViR5JDpRFZ2J5KqjUxPuANARl/STlY7O+Mi/O30+0QLErdzbuC4O7WoCVg0B7QEYX0gZccT6sMVGZr6bd7TqvbT2ltF77WvQEnoCiWQKCzEBQCSSbAAbkknkKAjuT8e5fipjBBio3l3AWzLrI37jMAH5H2SaAkOIiDqytuGBU+GxFjWU2ndGGrqzNTgcuwuXRSMtoYvbdnckCwtcljtWyrWnVd5s10qMKStBGPw9xxgcc7R4XELI63OmzoxA5lQ4GoeYvWo2kioBQCgFAKAUBEfSzCXyjGhb3EerborqzfUDQFn0bZpEMlw0uoaIYSHPyTEDrv05X+NAbvhTiOLMIBiMOHEZZlHaKFJK87C52vt8KA3BoDiHo+yPD49s6lxsaySGWVbvuYx+cN0J3QggWI5aR0oCT+gHEM2VKGvZJplW/ye6+3+JmoDpNAcG4Q4ew2Jn4gfERLI0cmJCFhfRqacll6NdRvzFtqAnPoKP8A3PB8+f8AzWoCfsKA476MMqgXO810wxjsH/M2RR2V2dT2e3duNtvCgOx0Bxf0pzTPnuXxRwJidERkjhkYKjuTIWuTtsI0O/yRQGy4ByjGx5xiMTNhEwsM8JDxxyxuokUx2bSpvc2bwt3j1oDq1Acj9JmVxYrPMqgnXVG6y6luRqClmsSN7XAoDqOV5bFholigRY411aUXYDUxY2+JJ+NAYHGuJeLL8ZJHs6QTspHMERtYi1AcIyXJsZiskWCDLoWSRmcYsyxrIWWcgkq1iNlMdr8t6A75wssoweGGI/TCGISbhu+EAO4JB38b0Bb4z/8AD8b/AOWxX+S9AcGjyDDjhdsV2SesGYfnSLuPz4jsG8Bp8Bt40B3/AIYcnB4YncmGAn/21oDG45xLx5djHjuHXDzlSOakRt3h7ufwoDmfBvBOW4nI4HxJSIszO2JDRxyK4lZdHaOCLbBbcvjvQHZILaVsdQsLNe+oW538b0BCPTbiGTJ8ToJGowobfJaVQw+I2+NAc4mybMMRhMuMGXQQ+r+ryxYhJotUg0Brm5HtGzkX5igPoFaAifpRyOTG5dNBEyq7GNl1kKrlHDaCTyvbbzAoDn/BuahcywcGZ5b6tjERo4JotUakBGXvRg6XBGoagSLnkPADtooBQCgFAKAUBbnjVlZXAKkEEHkQRYg+VqA43i/Q7FqdcPmbRYWRgzQe343tftAGt4FlJFhzoDqGQYXDYPDx4eBkWOMWF3Uk73LMfEkkk+ZoDP8AXo/3if1L+NAcz4j9GqTYiebCZicKuKv6xEoDrJfdrWddid7G+7NvY2oCccL5fhsBho8NA66Iwd2dSzEkszMepJJ8uXIUBtfXo/3if1L+NAQzh7hKPCtmTeto/r7SN7Kr2Woyn5Z127Ty9nz2A2XAmUR5bg0wvrCS6DIddljvrYt7OpuV+tASH16P94n9S/jQET4Z4bjwmNxuL9aR/XG1aLKvZ94tbVrOrn0FASz16P8AeJ/Uv40BEuOuF4cwMMseKGGxWHN4pkIYgEglWXULjbbfbfncggWuCuFI8FNNisRjPWsXOArytpQBBY6VUE+Kr4/srYDxAmXr0f7xP6l/GgIvnXD8eIzHB471lF9VDjs7K3aagw9vWNPPoeVAScY6P94n9S/jQFE+IhdWVnjKsCpBZbEEWIO/SgOXf7LVAbDrmjjL2k7Q4ayk8w2ntNfUA30+HK+9AdPwksESLHG0aoiqqgMtgqiwA36CgLGddniMPND2yL20Useq6tp1oU1WuL2ve1xQEMHAcf5H/Jfrqe3q7bQv73tbdn2nw9qgJrlTRwwxRdqjdmiJquovpULe1za9qAvYmeGRGR2jZHDKwLLYqwsQd+lAcrj9E0QYRHMnbACTtfVTbc9C+u3+LTf470B1hcZEAAHjAH8S/jQGDnuGw2Lglw8zoY5VKtZ1BHiCD4EEAj3UBAMs9GwDwDF5mcThcKwaHDkKgBB7oZtZuBytbcdBtQHTRjo/3if1L+NAaTjPJ8PmWFfDSzKgbSyurKSjKbggE7+II6E8udARzIuCymLhxWOzL1xsMpSBSqRBLgrdrMdRsffcC5NAdDilVhdSCPIg/ZQFygFAKAUAoBQHlALUAtQA0BahxKsWCkEodLDodIax+DA/GsKSd7cCUoSik2t+70LtZIigLOKxSxgFzYFkUc/aZgqjbqSKw5JbyUYOTsi9WSIoBQFmTForIrOoZ7hASAWIFzpHjYUM2ZeoYFAY2YY6OBC8rBVFhc9TsAANyT0FAU5bmcWIUtC4YA6TzBVrA6WU7qdxsaNWBdbFIJBGXXtCpYLcaioNiQOlzS3EF6gBoDGbHxiQxmRe0CdoVuNWi9tVul/Gs7MrXsR243tcxMBxBh5tGiQfnGZUDXQuVAY6AwBYWYG423FTlRnHeiEa0JbmbStZtNXmfEOGw76J5ljYqGs1/ZJIvy8j9FbadCpUV4q5qnXpwdpOxk/lOG0Z7VLSkCM6haQnkE61Ho53as9N5LpI6O+/cZYqBMUAoBQCgFAe0AoBQCgFAKAUAoBQCgMXM8asMTyNyUXt1PIKPMkgfGoVKipxcmbaNJ1aiguP55EZyjtMPKhljde3usjMUIM5LOhWzG17lBe37FcFDbpTTkmtrfz3r7fQs8T0dem1CSez1Uk+rufDk/qeJm0nYtP6wGk0ynsNKWjKmx7o794xud97HlepqrLYc9rXs7PfTiQlh4dIqWxZXX9Wuvtrw9yvGY94ox2eKExd4VL/AJkdkHDG4PsjVay6r2PWpubUdJ3vx00/O81wpRnL+qns2T011t56cbFmTFyNEVldXCYrBAHXGzgmVCUk7PYEbW2GxHSjctmzd9V2X38bGVCKneKteMuDS3Pdc8lzjEGR2V1XRN2YjaSBEI16QrBu/rYbg38Rtap7cm278d2n+yHQ09lK3C97P/VjNlx049dlDlhh2lVIgq2J7JGuxA1G1ybDz5+E7y1fYatiH9Ebb978S3hMTJ2kEYxva9skrGyx3U9mdLLYbKDyBvuOZ3qSe7UxKKs3s2sY+ShkTB97VqbFEalS6WR9lNrjcX+PSkdyMT1b8BgMzxCx4eRpTMZ8JLNoKoBrSON106RffVY87+VSRGUY3atuZVgcxk14K2ME3rDEugWMbdjI/d0i6qGAFjve2/MGRFrfobjicRFIxLIYSZU7KQD2JQGKkkiwBGob7G9vGsogjRvnstuyMsa2xIhfFRqNNjCZAbNdVckLHvcAn4VLZW8iy5Ljmik1JIMUyYbGMH0xlmZJVAW6D9m+kgWvblepKN12akW7GFh86xIVm7dXD4eeXeTDsVKpdZIVjF9OrukNfmN9jWzYi3u495DafaVY+acxSI+IZhLgHnPcjGkrbUq2X2WUlTe53uCKzFRumludiEnKzV+Begie/Z9qb/k9GEmiLWLyMbX08tNlt5X570032/u3GGna1+G8s5Y7xQ5cQxmLRzOqssdwBhNSxowW4Fxz5m+5NTmlKU1u/wBkIXjGDvf/AEbThPGGXRI2NEzSxlzCBGAhut9IHfULfSdRO58KhiIKN0oWs9+v53k6E3Kzc73W787D3EY+KHMZTNJHGpwkG8jKoP56brRQlKgtlN/1P0QcoxrPafD3Zp8tcB4mhUDDy49jCCg3T1ZtTRhhdVZ1JFrePWt9Rf0tS6yjr9ePgaoPVOO5y0+n3KY8+nSOUPiQXJg/ODsZIIo5ZWQzRlLGwAtpfla9zvWXQg5K0dNdNU20tz/giq01F3lrprvWr3q3uZ2Ix7q0UC466SPIGxBEJZCqIywAgaAzai1yOQtWuNNNObp6rhr369psc2mo7e/jp9OwtJns8cJxBk7eHDTSRyMiqO3hsAJRbbUjmxINjZqy6EJS2LWclddz7PFGOmnGO3vSf1Xb4FvE5jjAYIpJDG8kck7FTBGQS+0KmUaSI1Iv4nnyrMadJqUoq9nbj9dO36GHUqXSbtdX4fTXsMjD4/EznBJ26xmWPEtI8PZyBxG6BWQ7qCQd7XAuw6Wi4U4bb2b2ate6338fxE9qpJxV7Xve3dYv5hjMVHiPVVYn1hw8MtlJiiUgzowta6gWUkf8QX3FRhCnKHSPhvXa+H14mZznGfR9u5+v8EtWuM6z2gFAKAUAoBQCgFAKAokiDbMARsdwDuNwd6w0nozKk1qhJEGFmAIuDuL7jcHejSe8Jtbi2uDjDFwiBzsWCjUR0J5msbEb3tqSdSTjstu3YUx4CJVZVjQK19QCqA1/lC29NiK0sHUm2m27rvKosHGqhFRFUEEKFAAINwQALc6KKStYw5ybu3qeNgoy4kKIXGwfSNQHzrXrOyr3G1K1r6F1YgL2AFzc2Frnlc9eVZI3LUGBjT2I0Xct3VVdyLE7Dn51iyRlyb3srXDqLWVRpvbYbX526XrJi7PPV1AFlA0gqtgBpFrWXpyHLpQGowPDixyI7OX0FmHcjUl2UrrkZQC7BSRc9TQk5XRuZ4FdSrqrKeasAQfeDsaES0mAiEfZCOMR79wKoTfc921qXBVBhESwREXSCBpUDSCbkC3IX3o3cFEOXRJr0RRrr9vSijX86w73xrO0+0xZFw4ZPkr7OnkPZ+T7vKl2LI9GHW99K3tpvYez8n3eVYuxZAYZBpsq9zZdh3drd3ptttWbsWRRBgIkZnSNFd/aZVUM3ziBc1lyk1ZswoRTukJsDG51PGjMNrsqk7b8yKKckrJhwi9Wi40Km1wDpN1uAdJta46bE1hNozZFmHL4k16I417Q3fSqjWT4tYd741lzk7Xb0MKEVeyKRlUAj7IQxdl8jQuj+m1qz0k9rau79tzHRwts2Vi8uGQLoCqEtbTYabdLcrVG7ve+pLZVrW0KMZgY5RpljSRQb2dVcX62YUjKUeq7GJQjLSSuXPV1uCFW6ghTYd0G1wOg2H0UuzNkYUWWAYlsQxLMUWNQQLRqDqbT847n3Cp9I9jYXP8AORBU1t7Zsq1mwUAoBQCgFAKAUAoBQCgFAKAUAoBQCgFAKAUAoBQCgFAKAUAoBQCgFAKAUAoBQCgFAKAUAoBQCgFAKAUAoBQCgFAKAUAoBQCgFAKAUAoBQCgFAKAUAoBQCgFAKAUAoBQCgFAKAUAoBQCgFAKAUAoBQCgFAKAUAoBQCgFAKAUAoBQCgFAKAUAoBQCgFAKAUAoBQCgFAKAUAoBQCgFAKA//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0964" name="AutoShape 4" descr="data:image/jpeg;base64,/9j/4AAQSkZJRgABAQAAAQABAAD/2wCEAAkGBxQSEhQUERQUFRQVGBIXGBgUFxUVGBUXGBUYFhgXFhcYHSggGR8lHRcYITEiJiktLi4uGB8zODMsNygtLisBCgoKDg0OGxAQGywkICYxNzctLDQtNCwtNDQvLy80LDQvNCwsLC0sLywsLy8sLCwsLDQsLCwsLCwsLCwsLCwsLP/AABEIAK0BIwMBEQACEQEDEQH/xAAcAAEAAQUBAQAAAAAAAAAAAAAABgIDBAUHAQj/xABKEAACAQIEAwQFBwoDBQkAAAABAgMAEQQFEiEGMVETIkFhBxQycYFScpGhsbLRFSMzNEJTYnOSwYKzwxckQ9LwFiU1dIOTosLx/8QAGwEBAAIDAQEAAAAAAAAAAAAAAAIFAQMEBgf/xAA3EQACAQIDBAgFAwQDAQAAAAAAAQIDEQQFIRIxQXETMlFhgaGxwTM0kdHwFBXhIkJS8QYjcmL/2gAMAwEAAhEDEQA/AO40AoBQCgFAKAUAoBQCgFAKAUAoBQCgFAKAUAoBQCgFAKAUAoBQCgFAKAUAoBQCgFAKAUAoBQCgFAKAUAoBQCgFAKAUAoBQCgFAKAUAoBQCgFAeE0BYTE6nKrvptqPgCdwvvtv5AjrWdlpXIqV3ZGRWCQoBQCgFAKAUAoBQCgFAKAUAoBQCgFAKAUAoBQCgFAKAUAoBQCgFAKAUAoCzLOFZQdtRsOl+dvfz+isqLabXAhKai0nxMXOMWUUadixtfpWCZr8tx76wGYsGNt97eYrIMjPc2MWiKKzYiY6Y1PIdZH/hUXJ62tW6jS27yl1Vv+3ic9evsWhHrPcvcz8vwgiQKCWI3LHm7HdmbzJua1Tk5O5thHZjYyaiTFAKAUAoBQCgFAKAUAoBQCgFAKAUAoBQCgFAKAUAoBQCgFAKAUAoBQCgFAY2YYQSxsjcmHMcwRuGHmDY/Cp05uElJGqtSVWDg+P55ENh4k06oMaCSjFe0XmCNrsPH3jnflVnUy9VIqpR48PsUdDN3Rk6OJWq0v8AcqxPEeFgXXEzTSb6RYqoPViQP+unOtNLLq0pWkrI662b0Ix/oe0y7wHg3laTGznVJJdUJ8FB7xHQXFgP4fOpY+cYWoQ3Lf8An5vMZZCVS+Iqb3u5EzqtLc9oBQCgFAKAUAoBQCgFAKAUAoBQCgFAKAUAoBQCgFAKAUAoBQCgFAKAUAoBQA0Bzn0hYLTMsg5SLv8AOXb7Cv0VfZXUvTcOz3PJZ7Q2ayqL+71REocOZHSNebsqj3sbf3qwnJQi5PgVlCm5zUFxZ2zBYZYo0RfZRQo9wFq8nOTnJyfE97TgoRUVuRdkS43v8CR9YqJMw5cB8mSRf8RYfWf70BgYTMHEgRiHGrTf42uCOdAbwUB7QCgFAKAUAoBQCgFAKAUAoC1iJ1jUs5CqouSdgBUZSUVd7iUISnJRirtkXxHHUINkjkcde6oPuBN/pAqulmdNPRN+RbQyWq1eUkvqxBx1ETZ45FHXutb3gG/0UjmlNvVNGZ5LVSvGSfkSbD4lZEV0IZWFwRyNWMZKa2ovQqKkJU5OMlZojMnHUQJHZS7EjmngbfKqueZwTa2X5FvHJajSe0vMycq4ujnlWIRyKW1WLabbKW8D0BrZRx8Ks1BJq5qxGVVKNN1HJNLn2m2zjMRh4mlYEhdOy2udTBdr++uqtWVKDmziw1CVeoqceJHv+3kX7qX6U/5q4P3SH+L8iz/ZKn+a8/sbbIM/XFl9COujRfVp31auVj/D9ddOGxca97Jq3ucWMwMsLs7TTv2dxrZ+OI1ZlMUpKsy7FP2SR18q0TzKEZNbL0OuGTVJRUtpaq/HibnI82XExmRVZQGK2a19gDfY+ddeHrqtHaSscGLwssNPYk76XMLN+KoYGKd53HNUt3T0Yk2Hu3Naq+OpUns733G/DZZWrx2lZLvNaOPU/cyf1LXN+6Q/xfkdbySf+a+jN/k+dRYkExk3FtSsLMt+Vx/cXFdtDEwrK8StxOEqYd2mt+58C7mmaR4dNcrWHIDmWPQAc6nVrQpR2pshQw9SvLZpq5HH48jvtDIR1JUfVc1wPNIcIvyLVZJUtrNeZmZZxjDKwRg0ZJsNVipJ5DUDt8a20cwpVHsu6NFfKa1KO0rSXdvJHeu8qyN8aZVJiFiWJQSGYkkgBRa29/Pp0rvwGIhRcnN8CozbCVMTGMaa1uafJeFTh5o5ZpohoJOhbsTsQNza3O/LwrficwhUg4RT14nPgcoqUaiqTktOCJXJnEY5am9wt9tqqS/LH5Vkf9HH8dz9lgPpoAcHPJ+kfSOg/AbfSaAzsHl6R7gXPU8/h0oDLoBQCgFAKAUAoBQCgFAKAUAoCJekWQiGJQdmk387KSPr3+AqszRvo0u8uclinVlJ8F7kNyjCiWeKNiQrtY252sTt9FVVCmqlSMHxL3E1XSoymt6R7nOEEM8ka3Ko1hfnYqDv9NMRTVOrKC3Ixharq0YzlvZLfR1KTHKpOyupHlqG/wBlWmVyexJd5SZ3FKcZcWvQhWJ9t/nv941Tz6z5v1PQw6i5L0L+UT9nPE/R0v7iQD9RNToS2KsZd5qxMNujOPamTX0hT2w6L8uQfQqk/barfM5WpJdr9NSgyWF6zl2L1aOf1RnpiZejfniPdD/qVbZV1p+HuUOebqfj7EUzD9NL/Ml++1VtX4kub9S5ofCjyXoibcFSacHIw/ZaU/QimrfL3ag33s8/msdrFRj2pepAQSdybk7knmSdyTVJe+rPS6LRG2zDLVTC4eYFtUpfVe1tr2tt5V1VaMYUYVFvZxUcRKeIqU3a0bWMngdiMWtvFZAfMW1faBWzL2+nXI1Zsk8M+a/PMucezE4rSeSItv8AFcn+30VLMpN1rdiIZPBLD37X6GJw/liTdoZWZVVe6RtqY+ZFja3LzqGEwvTXve1tDZmGNeH2dm129eXLeeQcPuR32VeoHeP9gPprfTyupLrtLlr/AAc9XO6UXanFvyX38ia4fEzlFCg2AUare1t7Vztvzq5irJK9zzs3eTdrdxTiImAvPOiD+J/7bCtkISl1U2aZ1YQV5tI1WIzjBRc5XkI8I12+nYfXXVDAV5cLc/y5w1M1w0N0r8vyxuuHMVBiY+0iS1iVIexZSOu55ix+NaK9CVGezI6sNiYYiG3E3YFaToPaAUAoBQCgFAKAUAoBQCgFAKAUAoCH+kf9HD88/cNVeadSPP2LvJPiT5e5GOGP1uD5x+41V2D+PHn7Mtsf8rU5e5VxT+uT/OH3FpjPjz/OAy/5WHL3ZIfRz7M/zo/sarDK+rLmVWeb4cmQ3E+2/wA9/vGqifWfN+pfw6i5L0LTcqi9xIk3GeO7VcL5xdp8XsP/AKmrHH1dtQ5X+pUZXQ6N1f8A1b6fiI1VcW5MvRvzxHuh/wBSrbKutPw9yhzzdT8fYimYfppf5kv32qtq/ElzfqXND4UeS9ETLhH9Qm983+WKtcD8tLxKLMvnYeHqQVapkeiJn+RpMVgcKIygK6ydZI5kjawNXDw8q2GpqPAof1kMNjKrnfXs/wBou8PcLzYedZHMZUBr6SxO4I8VFZwuCqUqim2iGOzKjXouEU7u3BfctZwYjI2IkX5IF+9y2Fl5XNddanQg3WqL3+iOHD1sTUSw9J25afV77cjWYfiEdoutLRbg8yw6NYbWB8K43ml5WtaPn9vAsP2RKm3tXl9F99e1mZ/2SxEqhjiI3DAEG7lTfxAG1Qngq9ZXlUvfnb7E4ZjhqDtGk4tdyv8Ac3+b4w4TBqLjtAiRrb5QUAke4Amr/AYbblGD3Ja+B5PN8aqUJ1Vvk9PH7I5hiJQN3bn4sdz+NeqVkjwa2pvtZgSYtPlfUfwrF0b1Rn2G54P4g9VnuTeJ7LJbwHg9v4fsJrkxmH6anpvW4s8uxLw9S0tz3nY43BAIIINiCNwQeRrzZ61O5VQCgFAKAUAoBQCgFAKAUAoBQCgFAQ/0j/o4fnn7jVV5p1I8/Yu8k68+XuRjhj9bg+cfuNVdg/jx5+zLbH/Kz5e5VxT+uT/OH3FpjPjz/OAy/wCVhy92SH0c+zP86P7Gqwyvqy5lVnm+HJkMxZ78nzpPvGqefWlzfqX9PqrkvQuY/D9nI6dCLe4gMPqIqdWGxNxIUanSU1L800KZ5y2i/wCwgQe4MxH3vqrEpOVu5WJQgo3txd/QTw6RH/Ggf6XdR9Sg/Gszhs271fzYhPacu528k/clvo354j3Q/wCpVllXWn4e5SZ5up+PsRTMP00v8yX77VW1fiS5v1Lmh8KPJeiJlwj+oTe+b/LFWuB+Wl4lFmXzsPD1IKtUyPRHUuET/ukPzT95q9Jg/gQ5Hj8y+anz9jcXrqOI1WaZHFOCGBW+9169bda11acasHCW420K86E1OD1Oc5zlT4aQo4NjfQ3g46+/qPCvO4ihKjPZe7gz12ExUMRT2lv4rsZn8L8QHDNockwsdx8gn9oeXUfHnz3YPFui9mXV9Pzic+YYBYiO1Drrz7vsWOPs9Dyd0gqncToW/ab3fgOtfQMBR6OltPe/xHyXMq36rFdGurDTx4+engYHCnBcmNHbTuUiPIixeS23dvsq+dvcPGo4rHKk9mOr8kd2Dy7bim9IkzPo3wWm2mW9va7Rr++3s/VVf+4178PoWX7dQtaxD+IvR/PAwbDap0YgWFhIpJsNQ5Eb+1sB4gDeu6hmEJq09H5FfiMtlHqarzJdwnNPhCuExg2P6CQG6NtcxavAjcgHzA5CuHEqFX/tpeK48/ud+E6Sj/1VfB+xMb1wlgL0AvQHtAeXpcHtAeXoD2gPL0B7QCgFAKAUAoCH+kf9HD88/caqvNOpHn7F3knXny9yMcMfrcHzj9xqrsH8ePP2ZbY/5WfL3KuKf1yf5w+4tMZ8ef5wGX/Kw5e7JD6OfZn+dH9jVYZX1ZcyqzzfDkyF4z2pPnSfeNU9TfLx9S/p9WPJehvOMMLpkifwkijPxUBT9Wmu3HQtOMu1L89CvyyptQlHsk/P+bmgY7VwsskbninD9nLGnyYIB9GquzGw2Jxj2RXucOX1Okpyn2yfsbr0b88R7of9SurKutPw9yvzzdT8fYimYfppf5kv32qtq/ElzfqXND4UeS9ETLhH9Qm983+WKtcD8tLxKLMvnYeHqQVapkeiJJmzkYDB6SRvJyJHXpVjXbWFpWf5ZlVh4p42tddhb4MmY4tAWYiz7FmI9k9TUMBJ9Ortks0hFYaVkuHDvKuNpmGLYBmA0x7BiBy8jWcwlLp3ZvcjGVQi8Mrpb3wLvDmDGIw+KWQkldDKSSSrBXIIv9B8jUsJTVWlOMvAhjqrw9elKC7U+9aEahF9/AC/4f8AXlUsqw0a9baqaQjrLkty8X5XNX/IMfPC4XYo61aj2YJb7ve/Ba87GJnah3wsY21i7HxJknaO/wAFRdq9xgsX+opOut13Zdy+/Hs3HzzE5YsDVjhnrKy2n3tX+i3Lt38Tt+HhCKqqLKoCgdABYCqNtt3Z6GKSVkajifiSPAqjSo7B2KjRpuCBffURW/D4eVdtRdrGjEYmNBJyI9/tRw37mf6Iv+eur9sqf5Lz+xyfulLsZRmPF8WNwmLWJJEaOLXd9IsdQsV0sbEHe9IYSVGrByad2Zli4V6U9lbkRnh31/Gp2EMrJHGSzyF3Fyx2DMDqbYWCjbrXZX6Cg9uSu3uRxYd4ivHYi7JcTaZpnc+CSPL8M5lxAuHkALNd2LKiBie9Yi5PLb4aKdCFZuvNWj2G+pXqUUqEHeXaejgfMHGuTF2k5gGWZiP8Q2Hw2p+tw6dlDTkh+ixEldz1K+HeKMThMQMJmBYqSFDObsl9lOv9tD1NyOuxFYr4anVp9JR+n5uM0MVUpVOirfUR4qT8vaNb6Nbd3U2n9WJ9m9ue9HCP6K9tf5Mqcv12zfT+DptVJbHMOEMXIc3xCtI5UNi7KXYqLS7WBNharfFQisLFpdnoU+FnJ4qSb7SrOeI8VjsScLl7FUUkF1OksBszl+apflbc7dbVilh6VCn0lbf2fnEzVxFWvU6Kjp3lc3A+PjXXFjWaQb6dcqXPQMWN/iAKwsbQk7Shp4GXgq8VeNTU2XAvFzzOcNitp11aSRpL6faVhyDCx5cwD0rVjMIoLpKfVNuDxbm+jqdZE5qvLEUAoBQCgIj6RkJiiNthJv5XRrVWZov+uL7/AGZdZJJKrJd3uiHZRixDPHIQSEa5Ate1iNr++qmhUVOpGb4F5iaTq0ZU1xQzjGCaeSVQQHa4BtewUDe3urNeoqlSU1xGFpOlRjTb1SJd6O4iI5WI2ZlAPXSN/ttVplcWoSfayjzuac4x4peu4hGM9qT50n3jVNU3y8fU9DT6seS9Caca4e+Fgk+RoB9zJb7QtXGYQvRjLst5oocrqWxNSHbfyf2uRTKcP2k8SfKdL+4G5+oGquhDbqRj3lzianR0Zy7E/wA+ptuPf1v/ANKP7z115l8bwXucWT/LeL9jY+jfniPdD/qVuyrrT8Pc5c83U/H2IpmH6aX+ZL99qravxJc36lzQ+FHkvRE14Lj1YKVR+00o+lFFW+Xq+HkuZQZrLZxcZdiXqQJfPY9D4HoapD0nI2uPzNZMNBCAwaItcm1je9rb38a6qtdTowppbjjo4aUMRUqtq0rGVwOhOLWw5LIT5C1vtIrZl6brrkac2klhn3tFzjyIjFajydEI+Fwf7fTWcyi1Wv2ojk808PbsZjcP52MMsylC3aAAWI2IBG9/f4VDC4lUVKLV77jZjsG68oSUktnfc1Dd0BentHz6fCt1eq6FFYWHOb7+zlHj3o5cHQ/V4p5hUXdSXZHjLnU3r/4t2nvF2WvBHgp7EEpa58HEjTKD8HP9Jr1eQ6YXopc/qeP/AORu+MdaPL6aeZ1fIs0TFQJMh2Ybj5LDZlPuNclWk6c3BnRRqqpBTRdx+WwzgCaNJApuA6hrHlcXrEKkoaxdiU6cZ6SVzRZ9k+Aw8Ekz4aABFNu4BqbkqjzJsK6KNWvUmoKTOarSoU4OTitDnfC2Fb1LMZf2exWO/Vr6iPgLf1CrTEyXTU495V4SL6KpLhYmXoiH+6Sfz3/y4q4cz+KuX3O3K/gvn9jRcE97N5zL7Y9aIvzD9oF2/wAJaujF6YWKju09DRhNcXJy36nVqpi6OY+mRFvhjtqKzg9dI0W+sn66t8r/AL1yKfNd8PH2MXAEnPUJ53F/f6nvU5/JP8/uIw+e/Ow6xVKXRyDIWIzLHEHcLmBBHUOavayvh4L/AMlFQ+YqeJufQ3AOzxD+OqNfgFJ+1vqrnzSX9UUdGVxWzJ950Y1VFqcwx4UZ+nZ89Sa7fKMBv/8AG1/fVvG/6F38PqVE7frlb80OoVUFuKAUAoBQFrE4dZFKuAysLEHkRUZRUlZ7iUJyhJSi7NEYxHAsJN0kkQdO6w+sX+k1Xyyym3o2vMtoZ1WStKKfke4XgaFTd3kcdNlB99hf66Qyymndtvy9BUzqtJWikvP1JNBh1RQqAKqiwAFgBVhGKirLcVM5SnJyk7tkal4GhYkmSbvEnmnib/JqulllNtvaevL7FrHOq0Ulsx05/c3ePytZYDCxbSQouLX7pBB3FvCu2rRjUp9G9xX0sRKlV6WO/Xlqa3K+EooJVlV5GK3sGK23BXwUeBNc9HAQpTU02zrxGaVa1N02kk+fuyvOOF48TJ2jvIp0qtl02sCT4qetZr4KFaW020RwuZVMPT2IpNXvrf7l/IshTC69DO2vTfXp203tawHyjU8NhI0L7Lbv7GvF46eJttJK3Z3mtm4JhZmYyS3ZmY2KWuxJNu751zyy2nKTltPXl9jrhnNaMVHZjou/h4m4yXKVw0ZjRmYFi12te5AHgB0rrw9BUY7KZw4rEyxE9uSS04GFm3CkE7F+8jnmUI38yCCL+daa2BpVXtbn3G/DZnWoR2VZrsZrU4DjvvNIR5BB9dq0LK4X1k/I6nndS2kF5khyrKYsOumJbX5k7s3vJ/8Ayu6jQhSVoIrMRiateW1Ud/Q9zTKosQumVbgbgjYqeoIrNajCqrTQw+IqUJbVNkdPAyBgVlktvzCG3TwFz+FctPL4U57cZO63bvr4cO87a2bVKsOjlFWe/fquzx3PuuZmXcGwRsGYtIRuNdtN+ukDf43pSy+lB3d2+8xWzatUjsxtFd356G1zrKo8TC8Mo7rDmOakbhl8wasqVSVOSlEqKtKNSLjI5h6jmGUSM0QMsJ5lVZ4383Ubo3n9Z5VcbeHxcbS0fn/JTbGIwkv6dV+fQz/9qjWscMuv+YbfRpvWv9rV+tpyNv7q7dQwGwmYZtIplBihB2JVkjTzVTvI1vH6xWzbw+Ei9nV+f8GtwxGLa2tF+fUmWeZQmGyqeGEGyxt5szEgljbmTXBSqupiYzl2lhUpKnh3CPYYnolQjCSAgj8+/MEf8OLrWzMneqrdnuzTliapO/b7I1vGfDk8OJ9ewQJN9TqouytaxYL+0rDmPf1224XEQnT6GqQxWHqQqdNS8ShPSmQul8N+cGxtJYavcVuPdWXleuktCKzTTWGpj5Pk2JzLFDE41SkKkWVlKhgpuI0U76b82PP7JVa1PDU+jpb/AM3/AGI06NTE1OkqqyMjjvJJ4cUuOwqs26ltK6ijqNNyo3KkbH49ajg69OdLoahLGUKkKirUyzL6UJWTRHh1Ex2vqLAHqEtc+69Z/bIp3ctCLzOTjZR1L3B/DcscWJxWJBV3hmCq2zWYFmdh4EkDb39axicTGU404bk1/BPC4aUYyqT3tM1fB2ZzYbAyy4dNZXERa10lroYje+ncb238K3YqnCpWjGbtozThKk6dFygr6+RsJ/Sg7rpgw4Ep2BLmSx8kVQTWpZYk7zlp9DZLM21aMdTP4A4alErYzF6hK2rQH2a7e07DwJBIA8ATtyrXjcTDZ6GnuNuCw01Lpqm9nQarCzFAKAUAoBQCgFAKAUAoBQCgFAKA8vQHtAKAUAoBQCgFAeEUB5oFDFj0ChkEUAAoD2gKOzHQUMWK6GRQFOgUMWMTOP1eb+XL9w1spdePNEanUfIhXoc/QT/zF+4K78z68eRXZX8OXM6AEFVhaWKqAUAoBQCgFAa7iHNlwmGmxDi6woz26kDZfibD40BxbLsvz3MMM2ZJjWjJ7R4oFLoGVTyVB3bbELqvew33vQHU/Rxn0uOwEU2IQpN3kkBUrdlNtQB5ahY9NzQEnoCOZ5xzgMHKIcTiUSQ27tmYrfca9IOj42oDfYXEpIivGyujgMrKQVZSLggjmDQF2gItj/SHlsPadpiowYn7N1AdmD3II0qpJsVNyBYWoCQ5fjo541lhdXjcAqym4YeVAXyaA4nwzn75jn8jDHssMT/mIV19niEUMCAoIA2BYkg7mgO20BrM+z/D4KPtcVKsSXsC17sbXsqjdjbwAoCnh7iLDY6PtMJKsqA2NrgqedmVgCvxFAbWgNTmvEuFw0iRYiZIndXdQ9xdUBLG/IABTzNAX8kzeHFwpPh31xPq0tZlvpdkbZgD7SkUBn0BGD6Qcu9Y9W9bj7a+m3e06r209pbRe+1r86Ak9AWcXiViR5JDpRFZ2J5KqjUxPuANARl/STlY7O+Mi/O30+0QLErdzbuC4O7WoCVg0B7QEYX0gZccT6sMVGZr6bd7TqvbT2ltF77WvQEnoCiWQKCzEBQCSSbAAbkknkKAjuT8e5fipjBBio3l3AWzLrI37jMAH5H2SaAkOIiDqytuGBU+GxFjWU2ndGGrqzNTgcuwuXRSMtoYvbdnckCwtcljtWyrWnVd5s10qMKStBGPw9xxgcc7R4XELI63OmzoxA5lQ4GoeYvWo2kioBQCgFAKAUBEfSzCXyjGhb3EerborqzfUDQFn0bZpEMlw0uoaIYSHPyTEDrv05X+NAbvhTiOLMIBiMOHEZZlHaKFJK87C52vt8KA3BoDiHo+yPD49s6lxsaySGWVbvuYx+cN0J3QggWI5aR0oCT+gHEM2VKGvZJplW/ye6+3+JmoDpNAcG4Q4ew2Jn4gfERLI0cmJCFhfRqacll6NdRvzFtqAnPoKP8A3PB8+f8AzWoCfsKA476MMqgXO810wxjsH/M2RR2V2dT2e3duNtvCgOx0Bxf0pzTPnuXxRwJidERkjhkYKjuTIWuTtsI0O/yRQGy4ByjGx5xiMTNhEwsM8JDxxyxuokUx2bSpvc2bwt3j1oDq1Acj9JmVxYrPMqgnXVG6y6luRqClmsSN7XAoDqOV5bFholigRY411aUXYDUxY2+JJ+NAYHGuJeLL8ZJHs6QTspHMERtYi1AcIyXJsZiskWCDLoWSRmcYsyxrIWWcgkq1iNlMdr8t6A75wssoweGGI/TCGISbhu+EAO4JB38b0Bb4z/8AD8b/AOWxX+S9AcGjyDDjhdsV2SesGYfnSLuPz4jsG8Bp8Bt40B3/AIYcnB4YncmGAn/21oDG45xLx5djHjuHXDzlSOakRt3h7ufwoDmfBvBOW4nI4HxJSIszO2JDRxyK4lZdHaOCLbBbcvjvQHZILaVsdQsLNe+oW538b0BCPTbiGTJ8ToJGowobfJaVQw+I2+NAc4mybMMRhMuMGXQQ+r+ryxYhJotUg0Brm5HtGzkX5igPoFaAifpRyOTG5dNBEyq7GNl1kKrlHDaCTyvbbzAoDn/BuahcywcGZ5b6tjERo4JotUakBGXvRg6XBGoagSLnkPADtooBQCgFAKAUBbnjVlZXAKkEEHkQRYg+VqA43i/Q7FqdcPmbRYWRgzQe343tftAGt4FlJFhzoDqGQYXDYPDx4eBkWOMWF3Uk73LMfEkkk+ZoDP8AXo/3if1L+NAcz4j9GqTYiebCZicKuKv6xEoDrJfdrWddid7G+7NvY2oCccL5fhsBho8NA66Iwd2dSzEkszMepJJ8uXIUBtfXo/3if1L+NAQzh7hKPCtmTeto/r7SN7Kr2Woyn5Z127Ty9nz2A2XAmUR5bg0wvrCS6DIddljvrYt7OpuV+tASH16P94n9S/jQET4Z4bjwmNxuL9aR/XG1aLKvZ94tbVrOrn0FASz16P8AeJ/Uv40BEuOuF4cwMMseKGGxWHN4pkIYgEglWXULjbbfbfncggWuCuFI8FNNisRjPWsXOArytpQBBY6VUE+Kr4/srYDxAmXr0f7xP6l/GgIvnXD8eIzHB471lF9VDjs7K3aagw9vWNPPoeVAScY6P94n9S/jQFE+IhdWVnjKsCpBZbEEWIO/SgOXf7LVAbDrmjjL2k7Q4ayk8w2ntNfUA30+HK+9AdPwksESLHG0aoiqqgMtgqiwA36CgLGddniMPND2yL20Useq6tp1oU1WuL2ve1xQEMHAcf5H/Jfrqe3q7bQv73tbdn2nw9qgJrlTRwwxRdqjdmiJquovpULe1za9qAvYmeGRGR2jZHDKwLLYqwsQd+lAcrj9E0QYRHMnbACTtfVTbc9C+u3+LTf470B1hcZEAAHjAH8S/jQGDnuGw2Lglw8zoY5VKtZ1BHiCD4EEAj3UBAMs9GwDwDF5mcThcKwaHDkKgBB7oZtZuBytbcdBtQHTRjo/3if1L+NAaTjPJ8PmWFfDSzKgbSyurKSjKbggE7+II6E8udARzIuCymLhxWOzL1xsMpSBSqRBLgrdrMdRsffcC5NAdDilVhdSCPIg/ZQFygFAKAUAoBQHlALUAtQA0BahxKsWCkEodLDodIax+DA/GsKSd7cCUoSik2t+70LtZIigLOKxSxgFzYFkUc/aZgqjbqSKw5JbyUYOTsi9WSIoBQFmTForIrOoZ7hASAWIFzpHjYUM2ZeoYFAY2YY6OBC8rBVFhc9TsAANyT0FAU5bmcWIUtC4YA6TzBVrA6WU7qdxsaNWBdbFIJBGXXtCpYLcaioNiQOlzS3EF6gBoDGbHxiQxmRe0CdoVuNWi9tVul/Gs7MrXsR243tcxMBxBh5tGiQfnGZUDXQuVAY6AwBYWYG423FTlRnHeiEa0JbmbStZtNXmfEOGw76J5ljYqGs1/ZJIvy8j9FbadCpUV4q5qnXpwdpOxk/lOG0Z7VLSkCM6haQnkE61Ho53as9N5LpI6O+/cZYqBMUAoBQCgFAe0AoBQCgFAKAUAoBQCgMXM8asMTyNyUXt1PIKPMkgfGoVKipxcmbaNJ1aiguP55EZyjtMPKhljde3usjMUIM5LOhWzG17lBe37FcFDbpTTkmtrfz3r7fQs8T0dem1CSez1Uk+rufDk/qeJm0nYtP6wGk0ynsNKWjKmx7o794xud97HlepqrLYc9rXs7PfTiQlh4dIqWxZXX9Wuvtrw9yvGY94ox2eKExd4VL/AJkdkHDG4PsjVay6r2PWpubUdJ3vx00/O81wpRnL+qns2T011t56cbFmTFyNEVldXCYrBAHXGzgmVCUk7PYEbW2GxHSjctmzd9V2X38bGVCKneKteMuDS3Pdc8lzjEGR2V1XRN2YjaSBEI16QrBu/rYbg38Rtap7cm278d2n+yHQ09lK3C97P/VjNlx049dlDlhh2lVIgq2J7JGuxA1G1ybDz5+E7y1fYatiH9Ebb978S3hMTJ2kEYxva9skrGyx3U9mdLLYbKDyBvuOZ3qSe7UxKKs3s2sY+ShkTB97VqbFEalS6WR9lNrjcX+PSkdyMT1b8BgMzxCx4eRpTMZ8JLNoKoBrSON106RffVY87+VSRGUY3atuZVgcxk14K2ME3rDEugWMbdjI/d0i6qGAFjve2/MGRFrfobjicRFIxLIYSZU7KQD2JQGKkkiwBGob7G9vGsogjRvnstuyMsa2xIhfFRqNNjCZAbNdVckLHvcAn4VLZW8iy5Ljmik1JIMUyYbGMH0xlmZJVAW6D9m+kgWvblepKN12akW7GFh86xIVm7dXD4eeXeTDsVKpdZIVjF9OrukNfmN9jWzYi3u495DafaVY+acxSI+IZhLgHnPcjGkrbUq2X2WUlTe53uCKzFRumludiEnKzV+Begie/Z9qb/k9GEmiLWLyMbX08tNlt5X570032/u3GGna1+G8s5Y7xQ5cQxmLRzOqssdwBhNSxowW4Fxz5m+5NTmlKU1u/wBkIXjGDvf/AEbThPGGXRI2NEzSxlzCBGAhut9IHfULfSdRO58KhiIKN0oWs9+v53k6E3Kzc73W787D3EY+KHMZTNJHGpwkG8jKoP56brRQlKgtlN/1P0QcoxrPafD3Zp8tcB4mhUDDy49jCCg3T1ZtTRhhdVZ1JFrePWt9Rf0tS6yjr9ePgaoPVOO5y0+n3KY8+nSOUPiQXJg/ODsZIIo5ZWQzRlLGwAtpfla9zvWXQg5K0dNdNU20tz/giq01F3lrprvWr3q3uZ2Ix7q0UC466SPIGxBEJZCqIywAgaAzai1yOQtWuNNNObp6rhr369psc2mo7e/jp9OwtJns8cJxBk7eHDTSRyMiqO3hsAJRbbUjmxINjZqy6EJS2LWclddz7PFGOmnGO3vSf1Xb4FvE5jjAYIpJDG8kck7FTBGQS+0KmUaSI1Iv4nnyrMadJqUoq9nbj9dO36GHUqXSbtdX4fTXsMjD4/EznBJ26xmWPEtI8PZyBxG6BWQ7qCQd7XAuw6Wi4U4bb2b2ate6338fxE9qpJxV7Xve3dYv5hjMVHiPVVYn1hw8MtlJiiUgzowta6gWUkf8QX3FRhCnKHSPhvXa+H14mZznGfR9u5+v8EtWuM6z2gFAKAUAoBQCgFAKAokiDbMARsdwDuNwd6w0nozKk1qhJEGFmAIuDuL7jcHejSe8Jtbi2uDjDFwiBzsWCjUR0J5msbEb3tqSdSTjstu3YUx4CJVZVjQK19QCqA1/lC29NiK0sHUm2m27rvKosHGqhFRFUEEKFAAINwQALc6KKStYw5ybu3qeNgoy4kKIXGwfSNQHzrXrOyr3G1K1r6F1YgL2AFzc2Frnlc9eVZI3LUGBjT2I0Xct3VVdyLE7Dn51iyRlyb3srXDqLWVRpvbYbX526XrJi7PPV1AFlA0gqtgBpFrWXpyHLpQGowPDixyI7OX0FmHcjUl2UrrkZQC7BSRc9TQk5XRuZ4FdSrqrKeasAQfeDsaES0mAiEfZCOMR79wKoTfc921qXBVBhESwREXSCBpUDSCbkC3IX3o3cFEOXRJr0RRrr9vSijX86w73xrO0+0xZFw4ZPkr7OnkPZ+T7vKl2LI9GHW99K3tpvYez8n3eVYuxZAYZBpsq9zZdh3drd3ptttWbsWRRBgIkZnSNFd/aZVUM3ziBc1lyk1ZswoRTukJsDG51PGjMNrsqk7b8yKKckrJhwi9Wi40Km1wDpN1uAdJta46bE1hNozZFmHL4k16I417Q3fSqjWT4tYd741lzk7Xb0MKEVeyKRlUAj7IQxdl8jQuj+m1qz0k9rau79tzHRwts2Vi8uGQLoCqEtbTYabdLcrVG7ve+pLZVrW0KMZgY5RpljSRQb2dVcX62YUjKUeq7GJQjLSSuXPV1uCFW6ghTYd0G1wOg2H0UuzNkYUWWAYlsQxLMUWNQQLRqDqbT847n3Cp9I9jYXP8AORBU1t7Zsq1mwUAoBQCgFAKAUAoBQCgFAKAUAoBQCgFAKAUAoBQCgFAKAUAoBQCgFAKAUAoBQCgFAKAUAoBQCgFAKAUAoBQCgFAKAUAoBQCgFAKAUAoBQCgFAKAUAoBQCgFAKAUAoBQCgFAKAUAoBQCgFAKAUAoBQCgFAKAUAoBQCgFAKAUAoBQCgFAKAUAoBQCgFAKAUAoBQCgFAKAUAoBQCgFAKA//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0966" name="AutoShape 6" descr="data:image/jpeg;base64,/9j/4AAQSkZJRgABAQAAAQABAAD/2wCEAAkGBxQSEhQUERQUFRQVGBIXGBgUFxUVGBUXGBUYFhgXFhcYHSggGR8lHRcYITEiJiktLi4uGB8zODMsNygtLisBCgoKDg0OGxAQGywkICYxNzctLDQtNCwtNDQvLy80LDQvNCwsLC0sLywsLy8sLCwsLDQsLCwsLCwsLCwsLCwsLP/AABEIAK0BIwMBEQACEQEDEQH/xAAcAAEAAQUBAQAAAAAAAAAAAAAABgIDBAUHAQj/xABKEAACAQIEAwQFBwoDBQkAAAABAgMAEQQFEiEGMVETIkFhBxQycYFScpGhsbLRFSMzNEJTYnOSwYKzwxckQ9LwFiU1dIOTosLx/8QAGwEBAAIDAQEAAAAAAAAAAAAAAAIFAQMEBgf/xAA3EQACAQIDBAgFAwQDAQAAAAAAAQIDEQQFIRIxQXETMlFhgaGxwTM0kdHwFBXhIkJS8QYjcmL/2gAMAwEAAhEDEQA/AO40AoBQCgFAKAUAoBQCgFAKAUAoBQCgFAKAUAoBQCgFAKAUAoBQCgFAKAUAoBQCgFAKAUAoBQCgFAKAUAoBQCgFAKAUAoBQCgFAKAUAoBQCgFAeE0BYTE6nKrvptqPgCdwvvtv5AjrWdlpXIqV3ZGRWCQoBQCgFAKAUAoBQCgFAKAUAoBQCgFAKAUAoBQCgFAKAUAoBQCgFAKAUAoCzLOFZQdtRsOl+dvfz+isqLabXAhKai0nxMXOMWUUadixtfpWCZr8tx76wGYsGNt97eYrIMjPc2MWiKKzYiY6Y1PIdZH/hUXJ62tW6jS27yl1Vv+3ic9evsWhHrPcvcz8vwgiQKCWI3LHm7HdmbzJua1Tk5O5thHZjYyaiTFAKAUAoBQCgFAKAUAoBQCgFAKAUAoBQCgFAKAUAoBQCgFAKAUAoBQCgFAY2YYQSxsjcmHMcwRuGHmDY/Cp05uElJGqtSVWDg+P55ENh4k06oMaCSjFe0XmCNrsPH3jnflVnUy9VIqpR48PsUdDN3Rk6OJWq0v8AcqxPEeFgXXEzTSb6RYqoPViQP+unOtNLLq0pWkrI662b0Ix/oe0y7wHg3laTGznVJJdUJ8FB7xHQXFgP4fOpY+cYWoQ3Lf8An5vMZZCVS+Iqb3u5EzqtLc9oBQCgFAKAUAoBQCgFAKAUAoBQCgFAKAUAoBQCgFAKAUAoBQCgFAKAUAoBQA0Bzn0hYLTMsg5SLv8AOXb7Cv0VfZXUvTcOz3PJZ7Q2ayqL+71REocOZHSNebsqj3sbf3qwnJQi5PgVlCm5zUFxZ2zBYZYo0RfZRQo9wFq8nOTnJyfE97TgoRUVuRdkS43v8CR9YqJMw5cB8mSRf8RYfWf70BgYTMHEgRiHGrTf42uCOdAbwUB7QCgFAKAUAoBQCgFAKAUAoC1iJ1jUs5CqouSdgBUZSUVd7iUISnJRirtkXxHHUINkjkcde6oPuBN/pAqulmdNPRN+RbQyWq1eUkvqxBx1ETZ45FHXutb3gG/0UjmlNvVNGZ5LVSvGSfkSbD4lZEV0IZWFwRyNWMZKa2ovQqKkJU5OMlZojMnHUQJHZS7EjmngbfKqueZwTa2X5FvHJajSe0vMycq4ujnlWIRyKW1WLabbKW8D0BrZRx8Ks1BJq5qxGVVKNN1HJNLn2m2zjMRh4mlYEhdOy2udTBdr++uqtWVKDmziw1CVeoqceJHv+3kX7qX6U/5q4P3SH+L8iz/ZKn+a8/sbbIM/XFl9COujRfVp31auVj/D9ddOGxca97Jq3ucWMwMsLs7TTv2dxrZ+OI1ZlMUpKsy7FP2SR18q0TzKEZNbL0OuGTVJRUtpaq/HibnI82XExmRVZQGK2a19gDfY+ddeHrqtHaSscGLwssNPYk76XMLN+KoYGKd53HNUt3T0Yk2Hu3Naq+OpUns733G/DZZWrx2lZLvNaOPU/cyf1LXN+6Q/xfkdbySf+a+jN/k+dRYkExk3FtSsLMt+Vx/cXFdtDEwrK8StxOEqYd2mt+58C7mmaR4dNcrWHIDmWPQAc6nVrQpR2pshQw9SvLZpq5HH48jvtDIR1JUfVc1wPNIcIvyLVZJUtrNeZmZZxjDKwRg0ZJsNVipJ5DUDt8a20cwpVHsu6NFfKa1KO0rSXdvJHeu8qyN8aZVJiFiWJQSGYkkgBRa29/Pp0rvwGIhRcnN8CozbCVMTGMaa1uafJeFTh5o5ZpohoJOhbsTsQNza3O/LwrficwhUg4RT14nPgcoqUaiqTktOCJXJnEY5am9wt9tqqS/LH5Vkf9HH8dz9lgPpoAcHPJ+kfSOg/AbfSaAzsHl6R7gXPU8/h0oDLoBQCgFAKAUAoBQCgFAKAUAoCJekWQiGJQdmk387KSPr3+AqszRvo0u8uclinVlJ8F7kNyjCiWeKNiQrtY252sTt9FVVCmqlSMHxL3E1XSoymt6R7nOEEM8ka3Ko1hfnYqDv9NMRTVOrKC3Ixharq0YzlvZLfR1KTHKpOyupHlqG/wBlWmVyexJd5SZ3FKcZcWvQhWJ9t/nv941Tz6z5v1PQw6i5L0L+UT9nPE/R0v7iQD9RNToS2KsZd5qxMNujOPamTX0hT2w6L8uQfQqk/barfM5WpJdr9NSgyWF6zl2L1aOf1RnpiZejfniPdD/qVbZV1p+HuUOebqfj7EUzD9NL/Ml++1VtX4kub9S5ofCjyXoibcFSacHIw/ZaU/QimrfL3ag33s8/msdrFRj2pepAQSdybk7knmSdyTVJe+rPS6LRG2zDLVTC4eYFtUpfVe1tr2tt5V1VaMYUYVFvZxUcRKeIqU3a0bWMngdiMWtvFZAfMW1faBWzL2+nXI1Zsk8M+a/PMucezE4rSeSItv8AFcn+30VLMpN1rdiIZPBLD37X6GJw/liTdoZWZVVe6RtqY+ZFja3LzqGEwvTXve1tDZmGNeH2dm129eXLeeQcPuR32VeoHeP9gPprfTyupLrtLlr/AAc9XO6UXanFvyX38ia4fEzlFCg2AUare1t7Vztvzq5irJK9zzs3eTdrdxTiImAvPOiD+J/7bCtkISl1U2aZ1YQV5tI1WIzjBRc5XkI8I12+nYfXXVDAV5cLc/y5w1M1w0N0r8vyxuuHMVBiY+0iS1iVIexZSOu55ix+NaK9CVGezI6sNiYYiG3E3YFaToPaAUAoBQCgFAKAUAoBQCgFAKAUAoCH+kf9HD88/cNVeadSPP2LvJPiT5e5GOGP1uD5x+41V2D+PHn7Mtsf8rU5e5VxT+uT/OH3FpjPjz/OAy/5WHL3ZIfRz7M/zo/sarDK+rLmVWeb4cmQ3E+2/wA9/vGqifWfN+pfw6i5L0LTcqi9xIk3GeO7VcL5xdp8XsP/AKmrHH1dtQ5X+pUZXQ6N1f8A1b6fiI1VcW5MvRvzxHuh/wBSrbKutPw9yhzzdT8fYimYfppf5kv32qtq/ElzfqXND4UeS9ETLhH9Qm983+WKtcD8tLxKLMvnYeHqQVapkeiJn+RpMVgcKIygK6ydZI5kjawNXDw8q2GpqPAof1kMNjKrnfXs/wBou8PcLzYedZHMZUBr6SxO4I8VFZwuCqUqim2iGOzKjXouEU7u3BfctZwYjI2IkX5IF+9y2Fl5XNddanQg3WqL3+iOHD1sTUSw9J25afV77cjWYfiEdoutLRbg8yw6NYbWB8K43ml5WtaPn9vAsP2RKm3tXl9F99e1mZ/2SxEqhjiI3DAEG7lTfxAG1Qngq9ZXlUvfnb7E4ZjhqDtGk4tdyv8Ac3+b4w4TBqLjtAiRrb5QUAke4Amr/AYbblGD3Ja+B5PN8aqUJ1Vvk9PH7I5hiJQN3bn4sdz+NeqVkjwa2pvtZgSYtPlfUfwrF0b1Rn2G54P4g9VnuTeJ7LJbwHg9v4fsJrkxmH6anpvW4s8uxLw9S0tz3nY43BAIIINiCNwQeRrzZ61O5VQCgFAKAUAoBQCgFAKAUAoBQCgFAQ/0j/o4fnn7jVV5p1I8/Yu8k68+XuRjhj9bg+cfuNVdg/jx5+zLbH/Kz5e5VxT+uT/OH3FpjPjz/OAy/wCVhy92SH0c+zP86P7Gqwyvqy5lVnm+HJkMxZ78nzpPvGqefWlzfqX9PqrkvQuY/D9nI6dCLe4gMPqIqdWGxNxIUanSU1L800KZ5y2i/wCwgQe4MxH3vqrEpOVu5WJQgo3txd/QTw6RH/Ggf6XdR9Sg/Gszhs271fzYhPacu528k/clvo354j3Q/wCpVllXWn4e5SZ5up+PsRTMP00v8yX77VW1fiS5v1Lmh8KPJeiJlwj+oTe+b/LFWuB+Wl4lFmXzsPD1IKtUyPRHUuET/ukPzT95q9Jg/gQ5Hj8y+anz9jcXrqOI1WaZHFOCGBW+9169bda11acasHCW420K86E1OD1Oc5zlT4aQo4NjfQ3g46+/qPCvO4ihKjPZe7gz12ExUMRT2lv4rsZn8L8QHDNockwsdx8gn9oeXUfHnz3YPFui9mXV9Pzic+YYBYiO1Drrz7vsWOPs9Dyd0gqncToW/ab3fgOtfQMBR6OltPe/xHyXMq36rFdGurDTx4+engYHCnBcmNHbTuUiPIixeS23dvsq+dvcPGo4rHKk9mOr8kd2Dy7bim9IkzPo3wWm2mW9va7Rr++3s/VVf+4178PoWX7dQtaxD+IvR/PAwbDap0YgWFhIpJsNQ5Eb+1sB4gDeu6hmEJq09H5FfiMtlHqarzJdwnNPhCuExg2P6CQG6NtcxavAjcgHzA5CuHEqFX/tpeK48/ud+E6Sj/1VfB+xMb1wlgL0AvQHtAeXpcHtAeXoD2gPL0B7QCgFAKAUAoCH+kf9HD88/caqvNOpHn7F3knXny9yMcMfrcHzj9xqrsH8ePP2ZbY/5WfL3KuKf1yf5w+4tMZ8ef5wGX/Kw5e7JD6OfZn+dH9jVYZX1ZcyqzzfDkyF4z2pPnSfeNU9TfLx9S/p9WPJehvOMMLpkifwkijPxUBT9Wmu3HQtOMu1L89CvyyptQlHsk/P+bmgY7VwsskbninD9nLGnyYIB9GquzGw2Jxj2RXucOX1Okpyn2yfsbr0b88R7of9SurKutPw9yvzzdT8fYimYfppf5kv32qtq/ElzfqXND4UeS9ETLhH9Qm983+WKtcD8tLxKLMvnYeHqQVapkeiJJmzkYDB6SRvJyJHXpVjXbWFpWf5ZlVh4p42tddhb4MmY4tAWYiz7FmI9k9TUMBJ9Ortks0hFYaVkuHDvKuNpmGLYBmA0x7BiBy8jWcwlLp3ZvcjGVQi8Mrpb3wLvDmDGIw+KWQkldDKSSSrBXIIv9B8jUsJTVWlOMvAhjqrw9elKC7U+9aEahF9/AC/4f8AXlUsqw0a9baqaQjrLkty8X5XNX/IMfPC4XYo61aj2YJb7ve/Ba87GJnah3wsY21i7HxJknaO/wAFRdq9xgsX+opOut13Zdy+/Hs3HzzE5YsDVjhnrKy2n3tX+i3Lt38Tt+HhCKqqLKoCgdABYCqNtt3Z6GKSVkajifiSPAqjSo7B2KjRpuCBffURW/D4eVdtRdrGjEYmNBJyI9/tRw37mf6Iv+eur9sqf5Lz+xyfulLsZRmPF8WNwmLWJJEaOLXd9IsdQsV0sbEHe9IYSVGrByad2Zli4V6U9lbkRnh31/Gp2EMrJHGSzyF3Fyx2DMDqbYWCjbrXZX6Cg9uSu3uRxYd4ivHYi7JcTaZpnc+CSPL8M5lxAuHkALNd2LKiBie9Yi5PLb4aKdCFZuvNWj2G+pXqUUqEHeXaejgfMHGuTF2k5gGWZiP8Q2Hw2p+tw6dlDTkh+ixEldz1K+HeKMThMQMJmBYqSFDObsl9lOv9tD1NyOuxFYr4anVp9JR+n5uM0MVUpVOirfUR4qT8vaNb6Nbd3U2n9WJ9m9ue9HCP6K9tf5Mqcv12zfT+DptVJbHMOEMXIc3xCtI5UNi7KXYqLS7WBNharfFQisLFpdnoU+FnJ4qSb7SrOeI8VjsScLl7FUUkF1OksBszl+apflbc7dbVilh6VCn0lbf2fnEzVxFWvU6Kjp3lc3A+PjXXFjWaQb6dcqXPQMWN/iAKwsbQk7Shp4GXgq8VeNTU2XAvFzzOcNitp11aSRpL6faVhyDCx5cwD0rVjMIoLpKfVNuDxbm+jqdZE5qvLEUAoBQCgIj6RkJiiNthJv5XRrVWZov+uL7/AGZdZJJKrJd3uiHZRixDPHIQSEa5Ate1iNr++qmhUVOpGb4F5iaTq0ZU1xQzjGCaeSVQQHa4BtewUDe3urNeoqlSU1xGFpOlRjTb1SJd6O4iI5WI2ZlAPXSN/ttVplcWoSfayjzuac4x4peu4hGM9qT50n3jVNU3y8fU9DT6seS9Caca4e+Fgk+RoB9zJb7QtXGYQvRjLst5oocrqWxNSHbfyf2uRTKcP2k8SfKdL+4G5+oGquhDbqRj3lzianR0Zy7E/wA+ptuPf1v/ANKP7z115l8bwXucWT/LeL9jY+jfniPdD/qVuyrrT8Pc5c83U/H2IpmH6aX+ZL99qravxJc36lzQ+FHkvRE14Lj1YKVR+00o+lFFW+Xq+HkuZQZrLZxcZdiXqQJfPY9D4HoapD0nI2uPzNZMNBCAwaItcm1je9rb38a6qtdTowppbjjo4aUMRUqtq0rGVwOhOLWw5LIT5C1vtIrZl6brrkac2klhn3tFzjyIjFajydEI+Fwf7fTWcyi1Wv2ojk808PbsZjcP52MMsylC3aAAWI2IBG9/f4VDC4lUVKLV77jZjsG68oSUktnfc1Dd0BentHz6fCt1eq6FFYWHOb7+zlHj3o5cHQ/V4p5hUXdSXZHjLnU3r/4t2nvF2WvBHgp7EEpa58HEjTKD8HP9Jr1eQ6YXopc/qeP/AORu+MdaPL6aeZ1fIs0TFQJMh2Ybj5LDZlPuNclWk6c3BnRRqqpBTRdx+WwzgCaNJApuA6hrHlcXrEKkoaxdiU6cZ6SVzRZ9k+Aw8Ekz4aABFNu4BqbkqjzJsK6KNWvUmoKTOarSoU4OTitDnfC2Fb1LMZf2exWO/Vr6iPgLf1CrTEyXTU495V4SL6KpLhYmXoiH+6Sfz3/y4q4cz+KuX3O3K/gvn9jRcE97N5zL7Y9aIvzD9oF2/wAJaujF6YWKju09DRhNcXJy36nVqpi6OY+mRFvhjtqKzg9dI0W+sn66t8r/AL1yKfNd8PH2MXAEnPUJ53F/f6nvU5/JP8/uIw+e/Ow6xVKXRyDIWIzLHEHcLmBBHUOavayvh4L/AMlFQ+YqeJufQ3AOzxD+OqNfgFJ+1vqrnzSX9UUdGVxWzJ950Y1VFqcwx4UZ+nZ89Sa7fKMBv/8AG1/fVvG/6F38PqVE7frlb80OoVUFuKAUAoBQFrE4dZFKuAysLEHkRUZRUlZ7iUJyhJSi7NEYxHAsJN0kkQdO6w+sX+k1Xyyym3o2vMtoZ1WStKKfke4XgaFTd3kcdNlB99hf66Qyymndtvy9BUzqtJWikvP1JNBh1RQqAKqiwAFgBVhGKirLcVM5SnJyk7tkal4GhYkmSbvEnmnib/JqulllNtvaevL7FrHOq0Ulsx05/c3ePytZYDCxbSQouLX7pBB3FvCu2rRjUp9G9xX0sRKlV6WO/Xlqa3K+EooJVlV5GK3sGK23BXwUeBNc9HAQpTU02zrxGaVa1N02kk+fuyvOOF48TJ2jvIp0qtl02sCT4qetZr4KFaW020RwuZVMPT2IpNXvrf7l/IshTC69DO2vTfXp203tawHyjU8NhI0L7Lbv7GvF46eJttJK3Z3mtm4JhZmYyS3ZmY2KWuxJNu751zyy2nKTltPXl9jrhnNaMVHZjou/h4m4yXKVw0ZjRmYFi12te5AHgB0rrw9BUY7KZw4rEyxE9uSS04GFm3CkE7F+8jnmUI38yCCL+daa2BpVXtbn3G/DZnWoR2VZrsZrU4DjvvNIR5BB9dq0LK4X1k/I6nndS2kF5khyrKYsOumJbX5k7s3vJ/8Ayu6jQhSVoIrMRiateW1Ud/Q9zTKosQumVbgbgjYqeoIrNajCqrTQw+IqUJbVNkdPAyBgVlktvzCG3TwFz+FctPL4U57cZO63bvr4cO87a2bVKsOjlFWe/fquzx3PuuZmXcGwRsGYtIRuNdtN+ukDf43pSy+lB3d2+8xWzatUjsxtFd356G1zrKo8TC8Mo7rDmOakbhl8wasqVSVOSlEqKtKNSLjI5h6jmGUSM0QMsJ5lVZ4383Ubo3n9Z5VcbeHxcbS0fn/JTbGIwkv6dV+fQz/9qjWscMuv+YbfRpvWv9rV+tpyNv7q7dQwGwmYZtIplBihB2JVkjTzVTvI1vH6xWzbw+Ei9nV+f8GtwxGLa2tF+fUmWeZQmGyqeGEGyxt5szEgljbmTXBSqupiYzl2lhUpKnh3CPYYnolQjCSAgj8+/MEf8OLrWzMneqrdnuzTliapO/b7I1vGfDk8OJ9ewQJN9TqouytaxYL+0rDmPf1224XEQnT6GqQxWHqQqdNS8ShPSmQul8N+cGxtJYavcVuPdWXleuktCKzTTWGpj5Pk2JzLFDE41SkKkWVlKhgpuI0U76b82PP7JVa1PDU+jpb/AM3/AGI06NTE1OkqqyMjjvJJ4cUuOwqs26ltK6ijqNNyo3KkbH49ajg69OdLoahLGUKkKirUyzL6UJWTRHh1Ex2vqLAHqEtc+69Z/bIp3ctCLzOTjZR1L3B/DcscWJxWJBV3hmCq2zWYFmdh4EkDb39axicTGU404bk1/BPC4aUYyqT3tM1fB2ZzYbAyy4dNZXERa10lroYje+ncb238K3YqnCpWjGbtozThKk6dFygr6+RsJ/Sg7rpgw4Ep2BLmSx8kVQTWpZYk7zlp9DZLM21aMdTP4A4alErYzF6hK2rQH2a7e07DwJBIA8ATtyrXjcTDZ6GnuNuCw01Lpqm9nQarCzFAKAUAoBQCgFAKAUAoBQCgFAKA8vQHtAKAUAoBQCgFAeEUB5oFDFj0ChkEUAAoD2gKOzHQUMWK6GRQFOgUMWMTOP1eb+XL9w1spdePNEanUfIhXoc/QT/zF+4K78z68eRXZX8OXM6AEFVhaWKqAUAoBQCgFAa7iHNlwmGmxDi6woz26kDZfibD40BxbLsvz3MMM2ZJjWjJ7R4oFLoGVTyVB3bbELqvew33vQHU/Rxn0uOwEU2IQpN3kkBUrdlNtQB5ahY9NzQEnoCOZ5xzgMHKIcTiUSQ27tmYrfca9IOj42oDfYXEpIivGyujgMrKQVZSLggjmDQF2gItj/SHlsPadpiowYn7N1AdmD3II0qpJsVNyBYWoCQ5fjo541lhdXjcAqym4YeVAXyaA4nwzn75jn8jDHssMT/mIV19niEUMCAoIA2BYkg7mgO20BrM+z/D4KPtcVKsSXsC17sbXsqjdjbwAoCnh7iLDY6PtMJKsqA2NrgqedmVgCvxFAbWgNTmvEuFw0iRYiZIndXdQ9xdUBLG/IABTzNAX8kzeHFwpPh31xPq0tZlvpdkbZgD7SkUBn0BGD6Qcu9Y9W9bj7a+m3e06r209pbRe+1r86Ak9AWcXiViR5JDpRFZ2J5KqjUxPuANARl/STlY7O+Mi/O30+0QLErdzbuC4O7WoCVg0B7QEYX0gZccT6sMVGZr6bd7TqvbT2ltF77WvQEnoCiWQKCzEBQCSSbAAbkknkKAjuT8e5fipjBBio3l3AWzLrI37jMAH5H2SaAkOIiDqytuGBU+GxFjWU2ndGGrqzNTgcuwuXRSMtoYvbdnckCwtcljtWyrWnVd5s10qMKStBGPw9xxgcc7R4XELI63OmzoxA5lQ4GoeYvWo2kioBQCgFAKAUBEfSzCXyjGhb3EerborqzfUDQFn0bZpEMlw0uoaIYSHPyTEDrv05X+NAbvhTiOLMIBiMOHEZZlHaKFJK87C52vt8KA3BoDiHo+yPD49s6lxsaySGWVbvuYx+cN0J3QggWI5aR0oCT+gHEM2VKGvZJplW/ye6+3+JmoDpNAcG4Q4ew2Jn4gfERLI0cmJCFhfRqacll6NdRvzFtqAnPoKP8A3PB8+f8AzWoCfsKA476MMqgXO810wxjsH/M2RR2V2dT2e3duNtvCgOx0Bxf0pzTPnuXxRwJidERkjhkYKjuTIWuTtsI0O/yRQGy4ByjGx5xiMTNhEwsM8JDxxyxuokUx2bSpvc2bwt3j1oDq1Acj9JmVxYrPMqgnXVG6y6luRqClmsSN7XAoDqOV5bFholigRY411aUXYDUxY2+JJ+NAYHGuJeLL8ZJHs6QTspHMERtYi1AcIyXJsZiskWCDLoWSRmcYsyxrIWWcgkq1iNlMdr8t6A75wssoweGGI/TCGISbhu+EAO4JB38b0Bb4z/8AD8b/AOWxX+S9AcGjyDDjhdsV2SesGYfnSLuPz4jsG8Bp8Bt40B3/AIYcnB4YncmGAn/21oDG45xLx5djHjuHXDzlSOakRt3h7ufwoDmfBvBOW4nI4HxJSIszO2JDRxyK4lZdHaOCLbBbcvjvQHZILaVsdQsLNe+oW538b0BCPTbiGTJ8ToJGowobfJaVQw+I2+NAc4mybMMRhMuMGXQQ+r+ryxYhJotUg0Brm5HtGzkX5igPoFaAifpRyOTG5dNBEyq7GNl1kKrlHDaCTyvbbzAoDn/BuahcywcGZ5b6tjERo4JotUakBGXvRg6XBGoagSLnkPADtooBQCgFAKAUBbnjVlZXAKkEEHkQRYg+VqA43i/Q7FqdcPmbRYWRgzQe343tftAGt4FlJFhzoDqGQYXDYPDx4eBkWOMWF3Uk73LMfEkkk+ZoDP8AXo/3if1L+NAcz4j9GqTYiebCZicKuKv6xEoDrJfdrWddid7G+7NvY2oCccL5fhsBho8NA66Iwd2dSzEkszMepJJ8uXIUBtfXo/3if1L+NAQzh7hKPCtmTeto/r7SN7Kr2Woyn5Z127Ty9nz2A2XAmUR5bg0wvrCS6DIddljvrYt7OpuV+tASH16P94n9S/jQET4Z4bjwmNxuL9aR/XG1aLKvZ94tbVrOrn0FASz16P8AeJ/Uv40BEuOuF4cwMMseKGGxWHN4pkIYgEglWXULjbbfbfncggWuCuFI8FNNisRjPWsXOArytpQBBY6VUE+Kr4/srYDxAmXr0f7xP6l/GgIvnXD8eIzHB471lF9VDjs7K3aagw9vWNPPoeVAScY6P94n9S/jQFE+IhdWVnjKsCpBZbEEWIO/SgOXf7LVAbDrmjjL2k7Q4ayk8w2ntNfUA30+HK+9AdPwksESLHG0aoiqqgMtgqiwA36CgLGddniMPND2yL20Useq6tp1oU1WuL2ve1xQEMHAcf5H/Jfrqe3q7bQv73tbdn2nw9qgJrlTRwwxRdqjdmiJquovpULe1za9qAvYmeGRGR2jZHDKwLLYqwsQd+lAcrj9E0QYRHMnbACTtfVTbc9C+u3+LTf470B1hcZEAAHjAH8S/jQGDnuGw2Lglw8zoY5VKtZ1BHiCD4EEAj3UBAMs9GwDwDF5mcThcKwaHDkKgBB7oZtZuBytbcdBtQHTRjo/3if1L+NAaTjPJ8PmWFfDSzKgbSyurKSjKbggE7+II6E8udARzIuCymLhxWOzL1xsMpSBSqRBLgrdrMdRsffcC5NAdDilVhdSCPIg/ZQFygFAKAUAoBQHlALUAtQA0BahxKsWCkEodLDodIax+DA/GsKSd7cCUoSik2t+70LtZIigLOKxSxgFzYFkUc/aZgqjbqSKw5JbyUYOTsi9WSIoBQFmTForIrOoZ7hASAWIFzpHjYUM2ZeoYFAY2YY6OBC8rBVFhc9TsAANyT0FAU5bmcWIUtC4YA6TzBVrA6WU7qdxsaNWBdbFIJBGXXtCpYLcaioNiQOlzS3EF6gBoDGbHxiQxmRe0CdoVuNWi9tVul/Gs7MrXsR243tcxMBxBh5tGiQfnGZUDXQuVAY6AwBYWYG423FTlRnHeiEa0JbmbStZtNXmfEOGw76J5ljYqGs1/ZJIvy8j9FbadCpUV4q5qnXpwdpOxk/lOG0Z7VLSkCM6haQnkE61Ho53as9N5LpI6O+/cZYqBMUAoBQCgFAe0AoBQCgFAKAUAoBQCgMXM8asMTyNyUXt1PIKPMkgfGoVKipxcmbaNJ1aiguP55EZyjtMPKhljde3usjMUIM5LOhWzG17lBe37FcFDbpTTkmtrfz3r7fQs8T0dem1CSez1Uk+rufDk/qeJm0nYtP6wGk0ynsNKWjKmx7o794xud97HlepqrLYc9rXs7PfTiQlh4dIqWxZXX9Wuvtrw9yvGY94ox2eKExd4VL/AJkdkHDG4PsjVay6r2PWpubUdJ3vx00/O81wpRnL+qns2T011t56cbFmTFyNEVldXCYrBAHXGzgmVCUk7PYEbW2GxHSjctmzd9V2X38bGVCKneKteMuDS3Pdc8lzjEGR2V1XRN2YjaSBEI16QrBu/rYbg38Rtap7cm278d2n+yHQ09lK3C97P/VjNlx049dlDlhh2lVIgq2J7JGuxA1G1ybDz5+E7y1fYatiH9Ebb978S3hMTJ2kEYxva9skrGyx3U9mdLLYbKDyBvuOZ3qSe7UxKKs3s2sY+ShkTB97VqbFEalS6WR9lNrjcX+PSkdyMT1b8BgMzxCx4eRpTMZ8JLNoKoBrSON106RffVY87+VSRGUY3atuZVgcxk14K2ME3rDEugWMbdjI/d0i6qGAFjve2/MGRFrfobjicRFIxLIYSZU7KQD2JQGKkkiwBGob7G9vGsogjRvnstuyMsa2xIhfFRqNNjCZAbNdVckLHvcAn4VLZW8iy5Ljmik1JIMUyYbGMH0xlmZJVAW6D9m+kgWvblepKN12akW7GFh86xIVm7dXD4eeXeTDsVKpdZIVjF9OrukNfmN9jWzYi3u495DafaVY+acxSI+IZhLgHnPcjGkrbUq2X2WUlTe53uCKzFRumludiEnKzV+Begie/Z9qb/k9GEmiLWLyMbX08tNlt5X570032/u3GGna1+G8s5Y7xQ5cQxmLRzOqssdwBhNSxowW4Fxz5m+5NTmlKU1u/wBkIXjGDvf/AEbThPGGXRI2NEzSxlzCBGAhut9IHfULfSdRO58KhiIKN0oWs9+v53k6E3Kzc73W787D3EY+KHMZTNJHGpwkG8jKoP56brRQlKgtlN/1P0QcoxrPafD3Zp8tcB4mhUDDy49jCCg3T1ZtTRhhdVZ1JFrePWt9Rf0tS6yjr9ePgaoPVOO5y0+n3KY8+nSOUPiQXJg/ODsZIIo5ZWQzRlLGwAtpfla9zvWXQg5K0dNdNU20tz/giq01F3lrprvWr3q3uZ2Ix7q0UC466SPIGxBEJZCqIywAgaAzai1yOQtWuNNNObp6rhr369psc2mo7e/jp9OwtJns8cJxBk7eHDTSRyMiqO3hsAJRbbUjmxINjZqy6EJS2LWclddz7PFGOmnGO3vSf1Xb4FvE5jjAYIpJDG8kck7FTBGQS+0KmUaSI1Iv4nnyrMadJqUoq9nbj9dO36GHUqXSbtdX4fTXsMjD4/EznBJ26xmWPEtI8PZyBxG6BWQ7qCQd7XAuw6Wi4U4bb2b2ate6338fxE9qpJxV7Xve3dYv5hjMVHiPVVYn1hw8MtlJiiUgzowta6gWUkf8QX3FRhCnKHSPhvXa+H14mZznGfR9u5+v8EtWuM6z2gFAKAUAoBQCgFAKAokiDbMARsdwDuNwd6w0nozKk1qhJEGFmAIuDuL7jcHejSe8Jtbi2uDjDFwiBzsWCjUR0J5msbEb3tqSdSTjstu3YUx4CJVZVjQK19QCqA1/lC29NiK0sHUm2m27rvKosHGqhFRFUEEKFAAINwQALc6KKStYw5ybu3qeNgoy4kKIXGwfSNQHzrXrOyr3G1K1r6F1YgL2AFzc2Frnlc9eVZI3LUGBjT2I0Xct3VVdyLE7Dn51iyRlyb3srXDqLWVRpvbYbX526XrJi7PPV1AFlA0gqtgBpFrWXpyHLpQGowPDixyI7OX0FmHcjUl2UrrkZQC7BSRc9TQk5XRuZ4FdSrqrKeasAQfeDsaES0mAiEfZCOMR79wKoTfc921qXBVBhESwREXSCBpUDSCbkC3IX3o3cFEOXRJr0RRrr9vSijX86w73xrO0+0xZFw4ZPkr7OnkPZ+T7vKl2LI9GHW99K3tpvYez8n3eVYuxZAYZBpsq9zZdh3drd3ptttWbsWRRBgIkZnSNFd/aZVUM3ziBc1lyk1ZswoRTukJsDG51PGjMNrsqk7b8yKKckrJhwi9Wi40Km1wDpN1uAdJta46bE1hNozZFmHL4k16I417Q3fSqjWT4tYd741lzk7Xb0MKEVeyKRlUAj7IQxdl8jQuj+m1qz0k9rau79tzHRwts2Vi8uGQLoCqEtbTYabdLcrVG7ve+pLZVrW0KMZgY5RpljSRQb2dVcX62YUjKUeq7GJQjLSSuXPV1uCFW6ghTYd0G1wOg2H0UuzNkYUWWAYlsQxLMUWNQQLRqDqbT847n3Cp9I9jYXP8AORBU1t7Zsq1mwUAoBQCgFAKAUAoBQCgFAKAUAoBQCgFAKAUAoBQCgFAKAUAoBQCgFAKAUAoBQCgFAKAUAoBQCgFAKAUAoBQCgFAKAUAoBQCgFAKAUAoBQCgFAKAUAoBQCgFAKAUAoBQCgFAKAUAoBQCgFAKAUAoBQCgFAKAUAoBQCgFAKAUAoBQCgFAKAUAoBQCgFAKAUAoBQCgFAKAUAoBQCgFAKA//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0968" name="AutoShape 8" descr="data:image/jpeg;base64,/9j/4AAQSkZJRgABAQAAAQABAAD/2wCEAAkGBxQSEhQUERQUFRQVGBIXGBgUFxUVGBUXGBUYFhgXFhcYHSggGR8lHRcYITEiJiktLi4uGB8zODMsNygtLisBCgoKDg0OGxAQGywkICYxNzctLDQtNCwtNDQvLy80LDQvNCwsLC0sLywsLy8sLCwsLDQsLCwsLCwsLCwsLCwsLP/AABEIAK0BIwMBEQACEQEDEQH/xAAcAAEAAQUBAQAAAAAAAAAAAAAABgIDBAUHAQj/xABKEAACAQIEAwQFBwoDBQkAAAABAgMAEQQFEiEGMVETIkFhBxQycYFScpGhsbLRFSMzNEJTYnOSwYKzwxckQ9LwFiU1dIOTosLx/8QAGwEBAAIDAQEAAAAAAAAAAAAAAAIFAQMEBgf/xAA3EQACAQIDBAgFAwQDAQAAAAAAAQIDEQQFIRIxQXETMlFhgaGxwTM0kdHwFBXhIkJS8QYjcmL/2gAMAwEAAhEDEQA/AO40AoBQCgFAKAUAoBQCgFAKAUAoBQCgFAKAUAoBQCgFAKAUAoBQCgFAKAUAoBQCgFAKAUAoBQCgFAKAUAoBQCgFAKAUAoBQCgFAKAUAoBQCgFAeE0BYTE6nKrvptqPgCdwvvtv5AjrWdlpXIqV3ZGRWCQoBQCgFAKAUAoBQCgFAKAUAoBQCgFAKAUAoBQCgFAKAUAoBQCgFAKAUAoCzLOFZQdtRsOl+dvfz+isqLabXAhKai0nxMXOMWUUadixtfpWCZr8tx76wGYsGNt97eYrIMjPc2MWiKKzYiY6Y1PIdZH/hUXJ62tW6jS27yl1Vv+3ic9evsWhHrPcvcz8vwgiQKCWI3LHm7HdmbzJua1Tk5O5thHZjYyaiTFAKAUAoBQCgFAKAUAoBQCgFAKAUAoBQCgFAKAUAoBQCgFAKAUAoBQCgFAY2YYQSxsjcmHMcwRuGHmDY/Cp05uElJGqtSVWDg+P55ENh4k06oMaCSjFe0XmCNrsPH3jnflVnUy9VIqpR48PsUdDN3Rk6OJWq0v8AcqxPEeFgXXEzTSb6RYqoPViQP+unOtNLLq0pWkrI662b0Ix/oe0y7wHg3laTGznVJJdUJ8FB7xHQXFgP4fOpY+cYWoQ3Lf8An5vMZZCVS+Iqb3u5EzqtLc9oBQCgFAKAUAoBQCgFAKAUAoBQCgFAKAUAoBQCgFAKAUAoBQCgFAKAUAoBQA0Bzn0hYLTMsg5SLv8AOXb7Cv0VfZXUvTcOz3PJZ7Q2ayqL+71REocOZHSNebsqj3sbf3qwnJQi5PgVlCm5zUFxZ2zBYZYo0RfZRQo9wFq8nOTnJyfE97TgoRUVuRdkS43v8CR9YqJMw5cB8mSRf8RYfWf70BgYTMHEgRiHGrTf42uCOdAbwUB7QCgFAKAUAoBQCgFAKAUAoC1iJ1jUs5CqouSdgBUZSUVd7iUISnJRirtkXxHHUINkjkcde6oPuBN/pAqulmdNPRN+RbQyWq1eUkvqxBx1ETZ45FHXutb3gG/0UjmlNvVNGZ5LVSvGSfkSbD4lZEV0IZWFwRyNWMZKa2ovQqKkJU5OMlZojMnHUQJHZS7EjmngbfKqueZwTa2X5FvHJajSe0vMycq4ujnlWIRyKW1WLabbKW8D0BrZRx8Ks1BJq5qxGVVKNN1HJNLn2m2zjMRh4mlYEhdOy2udTBdr++uqtWVKDmziw1CVeoqceJHv+3kX7qX6U/5q4P3SH+L8iz/ZKn+a8/sbbIM/XFl9COujRfVp31auVj/D9ddOGxca97Jq3ucWMwMsLs7TTv2dxrZ+OI1ZlMUpKsy7FP2SR18q0TzKEZNbL0OuGTVJRUtpaq/HibnI82XExmRVZQGK2a19gDfY+ddeHrqtHaSscGLwssNPYk76XMLN+KoYGKd53HNUt3T0Yk2Hu3Naq+OpUns733G/DZZWrx2lZLvNaOPU/cyf1LXN+6Q/xfkdbySf+a+jN/k+dRYkExk3FtSsLMt+Vx/cXFdtDEwrK8StxOEqYd2mt+58C7mmaR4dNcrWHIDmWPQAc6nVrQpR2pshQw9SvLZpq5HH48jvtDIR1JUfVc1wPNIcIvyLVZJUtrNeZmZZxjDKwRg0ZJsNVipJ5DUDt8a20cwpVHsu6NFfKa1KO0rSXdvJHeu8qyN8aZVJiFiWJQSGYkkgBRa29/Pp0rvwGIhRcnN8CozbCVMTGMaa1uafJeFTh5o5ZpohoJOhbsTsQNza3O/LwrficwhUg4RT14nPgcoqUaiqTktOCJXJnEY5am9wt9tqqS/LH5Vkf9HH8dz9lgPpoAcHPJ+kfSOg/AbfSaAzsHl6R7gXPU8/h0oDLoBQCgFAKAUAoBQCgFAKAUAoCJekWQiGJQdmk387KSPr3+AqszRvo0u8uclinVlJ8F7kNyjCiWeKNiQrtY252sTt9FVVCmqlSMHxL3E1XSoymt6R7nOEEM8ka3Ko1hfnYqDv9NMRTVOrKC3Ixharq0YzlvZLfR1KTHKpOyupHlqG/wBlWmVyexJd5SZ3FKcZcWvQhWJ9t/nv941Tz6z5v1PQw6i5L0L+UT9nPE/R0v7iQD9RNToS2KsZd5qxMNujOPamTX0hT2w6L8uQfQqk/barfM5WpJdr9NSgyWF6zl2L1aOf1RnpiZejfniPdD/qVbZV1p+HuUOebqfj7EUzD9NL/Ml++1VtX4kub9S5ofCjyXoibcFSacHIw/ZaU/QimrfL3ag33s8/msdrFRj2pepAQSdybk7knmSdyTVJe+rPS6LRG2zDLVTC4eYFtUpfVe1tr2tt5V1VaMYUYVFvZxUcRKeIqU3a0bWMngdiMWtvFZAfMW1faBWzL2+nXI1Zsk8M+a/PMucezE4rSeSItv8AFcn+30VLMpN1rdiIZPBLD37X6GJw/liTdoZWZVVe6RtqY+ZFja3LzqGEwvTXve1tDZmGNeH2dm129eXLeeQcPuR32VeoHeP9gPprfTyupLrtLlr/AAc9XO6UXanFvyX38ia4fEzlFCg2AUare1t7Vztvzq5irJK9zzs3eTdrdxTiImAvPOiD+J/7bCtkISl1U2aZ1YQV5tI1WIzjBRc5XkI8I12+nYfXXVDAV5cLc/y5w1M1w0N0r8vyxuuHMVBiY+0iS1iVIexZSOu55ix+NaK9CVGezI6sNiYYiG3E3YFaToPaAUAoBQCgFAKAUAoBQCgFAKAUAoCH+kf9HD88/cNVeadSPP2LvJPiT5e5GOGP1uD5x+41V2D+PHn7Mtsf8rU5e5VxT+uT/OH3FpjPjz/OAy/5WHL3ZIfRz7M/zo/sarDK+rLmVWeb4cmQ3E+2/wA9/vGqifWfN+pfw6i5L0LTcqi9xIk3GeO7VcL5xdp8XsP/AKmrHH1dtQ5X+pUZXQ6N1f8A1b6fiI1VcW5MvRvzxHuh/wBSrbKutPw9yhzzdT8fYimYfppf5kv32qtq/ElzfqXND4UeS9ETLhH9Qm983+WKtcD8tLxKLMvnYeHqQVapkeiJn+RpMVgcKIygK6ydZI5kjawNXDw8q2GpqPAof1kMNjKrnfXs/wBou8PcLzYedZHMZUBr6SxO4I8VFZwuCqUqim2iGOzKjXouEU7u3BfctZwYjI2IkX5IF+9y2Fl5XNddanQg3WqL3+iOHD1sTUSw9J25afV77cjWYfiEdoutLRbg8yw6NYbWB8K43ml5WtaPn9vAsP2RKm3tXl9F99e1mZ/2SxEqhjiI3DAEG7lTfxAG1Qngq9ZXlUvfnb7E4ZjhqDtGk4tdyv8Ac3+b4w4TBqLjtAiRrb5QUAke4Amr/AYbblGD3Ja+B5PN8aqUJ1Vvk9PH7I5hiJQN3bn4sdz+NeqVkjwa2pvtZgSYtPlfUfwrF0b1Rn2G54P4g9VnuTeJ7LJbwHg9v4fsJrkxmH6anpvW4s8uxLw9S0tz3nY43BAIIINiCNwQeRrzZ61O5VQCgFAKAUAoBQCgFAKAUAoBQCgFAQ/0j/o4fnn7jVV5p1I8/Yu8k68+XuRjhj9bg+cfuNVdg/jx5+zLbH/Kz5e5VxT+uT/OH3FpjPjz/OAy/wCVhy92SH0c+zP86P7Gqwyvqy5lVnm+HJkMxZ78nzpPvGqefWlzfqX9PqrkvQuY/D9nI6dCLe4gMPqIqdWGxNxIUanSU1L800KZ5y2i/wCwgQe4MxH3vqrEpOVu5WJQgo3txd/QTw6RH/Ggf6XdR9Sg/Gszhs271fzYhPacu528k/clvo354j3Q/wCpVllXWn4e5SZ5up+PsRTMP00v8yX77VW1fiS5v1Lmh8KPJeiJlwj+oTe+b/LFWuB+Wl4lFmXzsPD1IKtUyPRHUuET/ukPzT95q9Jg/gQ5Hj8y+anz9jcXrqOI1WaZHFOCGBW+9169bda11acasHCW420K86E1OD1Oc5zlT4aQo4NjfQ3g46+/qPCvO4ihKjPZe7gz12ExUMRT2lv4rsZn8L8QHDNockwsdx8gn9oeXUfHnz3YPFui9mXV9Pzic+YYBYiO1Drrz7vsWOPs9Dyd0gqncToW/ab3fgOtfQMBR6OltPe/xHyXMq36rFdGurDTx4+engYHCnBcmNHbTuUiPIixeS23dvsq+dvcPGo4rHKk9mOr8kd2Dy7bim9IkzPo3wWm2mW9va7Rr++3s/VVf+4178PoWX7dQtaxD+IvR/PAwbDap0YgWFhIpJsNQ5Eb+1sB4gDeu6hmEJq09H5FfiMtlHqarzJdwnNPhCuExg2P6CQG6NtcxavAjcgHzA5CuHEqFX/tpeK48/ud+E6Sj/1VfB+xMb1wlgL0AvQHtAeXpcHtAeXoD2gPL0B7QCgFAKAUAoCH+kf9HD88/caqvNOpHn7F3knXny9yMcMfrcHzj9xqrsH8ePP2ZbY/5WfL3KuKf1yf5w+4tMZ8ef5wGX/Kw5e7JD6OfZn+dH9jVYZX1ZcyqzzfDkyF4z2pPnSfeNU9TfLx9S/p9WPJehvOMMLpkifwkijPxUBT9Wmu3HQtOMu1L89CvyyptQlHsk/P+bmgY7VwsskbninD9nLGnyYIB9GquzGw2Jxj2RXucOX1Okpyn2yfsbr0b88R7of9SurKutPw9yvzzdT8fYimYfppf5kv32qtq/ElzfqXND4UeS9ETLhH9Qm983+WKtcD8tLxKLMvnYeHqQVapkeiJJmzkYDB6SRvJyJHXpVjXbWFpWf5ZlVh4p42tddhb4MmY4tAWYiz7FmI9k9TUMBJ9Ortks0hFYaVkuHDvKuNpmGLYBmA0x7BiBy8jWcwlLp3ZvcjGVQi8Mrpb3wLvDmDGIw+KWQkldDKSSSrBXIIv9B8jUsJTVWlOMvAhjqrw9elKC7U+9aEahF9/AC/4f8AXlUsqw0a9baqaQjrLkty8X5XNX/IMfPC4XYo61aj2YJb7ve/Ba87GJnah3wsY21i7HxJknaO/wAFRdq9xgsX+opOut13Zdy+/Hs3HzzE5YsDVjhnrKy2n3tX+i3Lt38Tt+HhCKqqLKoCgdABYCqNtt3Z6GKSVkajifiSPAqjSo7B2KjRpuCBffURW/D4eVdtRdrGjEYmNBJyI9/tRw37mf6Iv+eur9sqf5Lz+xyfulLsZRmPF8WNwmLWJJEaOLXd9IsdQsV0sbEHe9IYSVGrByad2Zli4V6U9lbkRnh31/Gp2EMrJHGSzyF3Fyx2DMDqbYWCjbrXZX6Cg9uSu3uRxYd4ivHYi7JcTaZpnc+CSPL8M5lxAuHkALNd2LKiBie9Yi5PLb4aKdCFZuvNWj2G+pXqUUqEHeXaejgfMHGuTF2k5gGWZiP8Q2Hw2p+tw6dlDTkh+ixEldz1K+HeKMThMQMJmBYqSFDObsl9lOv9tD1NyOuxFYr4anVp9JR+n5uM0MVUpVOirfUR4qT8vaNb6Nbd3U2n9WJ9m9ue9HCP6K9tf5Mqcv12zfT+DptVJbHMOEMXIc3xCtI5UNi7KXYqLS7WBNharfFQisLFpdnoU+FnJ4qSb7SrOeI8VjsScLl7FUUkF1OksBszl+apflbc7dbVilh6VCn0lbf2fnEzVxFWvU6Kjp3lc3A+PjXXFjWaQb6dcqXPQMWN/iAKwsbQk7Shp4GXgq8VeNTU2XAvFzzOcNitp11aSRpL6faVhyDCx5cwD0rVjMIoLpKfVNuDxbm+jqdZE5qvLEUAoBQCgIj6RkJiiNthJv5XRrVWZov+uL7/AGZdZJJKrJd3uiHZRixDPHIQSEa5Ate1iNr++qmhUVOpGb4F5iaTq0ZU1xQzjGCaeSVQQHa4BtewUDe3urNeoqlSU1xGFpOlRjTb1SJd6O4iI5WI2ZlAPXSN/ttVplcWoSfayjzuac4x4peu4hGM9qT50n3jVNU3y8fU9DT6seS9Caca4e+Fgk+RoB9zJb7QtXGYQvRjLst5oocrqWxNSHbfyf2uRTKcP2k8SfKdL+4G5+oGquhDbqRj3lzianR0Zy7E/wA+ptuPf1v/ANKP7z115l8bwXucWT/LeL9jY+jfniPdD/qVuyrrT8Pc5c83U/H2IpmH6aX+ZL99qravxJc36lzQ+FHkvRE14Lj1YKVR+00o+lFFW+Xq+HkuZQZrLZxcZdiXqQJfPY9D4HoapD0nI2uPzNZMNBCAwaItcm1je9rb38a6qtdTowppbjjo4aUMRUqtq0rGVwOhOLWw5LIT5C1vtIrZl6brrkac2klhn3tFzjyIjFajydEI+Fwf7fTWcyi1Wv2ojk808PbsZjcP52MMsylC3aAAWI2IBG9/f4VDC4lUVKLV77jZjsG68oSUktnfc1Dd0BentHz6fCt1eq6FFYWHOb7+zlHj3o5cHQ/V4p5hUXdSXZHjLnU3r/4t2nvF2WvBHgp7EEpa58HEjTKD8HP9Jr1eQ6YXopc/qeP/AORu+MdaPL6aeZ1fIs0TFQJMh2Ybj5LDZlPuNclWk6c3BnRRqqpBTRdx+WwzgCaNJApuA6hrHlcXrEKkoaxdiU6cZ6SVzRZ9k+Aw8Ekz4aABFNu4BqbkqjzJsK6KNWvUmoKTOarSoU4OTitDnfC2Fb1LMZf2exWO/Vr6iPgLf1CrTEyXTU495V4SL6KpLhYmXoiH+6Sfz3/y4q4cz+KuX3O3K/gvn9jRcE97N5zL7Y9aIvzD9oF2/wAJaujF6YWKju09DRhNcXJy36nVqpi6OY+mRFvhjtqKzg9dI0W+sn66t8r/AL1yKfNd8PH2MXAEnPUJ53F/f6nvU5/JP8/uIw+e/Ow6xVKXRyDIWIzLHEHcLmBBHUOavayvh4L/AMlFQ+YqeJufQ3AOzxD+OqNfgFJ+1vqrnzSX9UUdGVxWzJ950Y1VFqcwx4UZ+nZ89Sa7fKMBv/8AG1/fVvG/6F38PqVE7frlb80OoVUFuKAUAoBQFrE4dZFKuAysLEHkRUZRUlZ7iUJyhJSi7NEYxHAsJN0kkQdO6w+sX+k1Xyyym3o2vMtoZ1WStKKfke4XgaFTd3kcdNlB99hf66Qyymndtvy9BUzqtJWikvP1JNBh1RQqAKqiwAFgBVhGKirLcVM5SnJyk7tkal4GhYkmSbvEnmnib/JqulllNtvaevL7FrHOq0Ulsx05/c3ePytZYDCxbSQouLX7pBB3FvCu2rRjUp9G9xX0sRKlV6WO/Xlqa3K+EooJVlV5GK3sGK23BXwUeBNc9HAQpTU02zrxGaVa1N02kk+fuyvOOF48TJ2jvIp0qtl02sCT4qetZr4KFaW020RwuZVMPT2IpNXvrf7l/IshTC69DO2vTfXp203tawHyjU8NhI0L7Lbv7GvF46eJttJK3Z3mtm4JhZmYyS3ZmY2KWuxJNu751zyy2nKTltPXl9jrhnNaMVHZjou/h4m4yXKVw0ZjRmYFi12te5AHgB0rrw9BUY7KZw4rEyxE9uSS04GFm3CkE7F+8jnmUI38yCCL+daa2BpVXtbn3G/DZnWoR2VZrsZrU4DjvvNIR5BB9dq0LK4X1k/I6nndS2kF5khyrKYsOumJbX5k7s3vJ/8Ayu6jQhSVoIrMRiateW1Ud/Q9zTKosQumVbgbgjYqeoIrNajCqrTQw+IqUJbVNkdPAyBgVlktvzCG3TwFz+FctPL4U57cZO63bvr4cO87a2bVKsOjlFWe/fquzx3PuuZmXcGwRsGYtIRuNdtN+ukDf43pSy+lB3d2+8xWzatUjsxtFd356G1zrKo8TC8Mo7rDmOakbhl8wasqVSVOSlEqKtKNSLjI5h6jmGUSM0QMsJ5lVZ4383Ubo3n9Z5VcbeHxcbS0fn/JTbGIwkv6dV+fQz/9qjWscMuv+YbfRpvWv9rV+tpyNv7q7dQwGwmYZtIplBihB2JVkjTzVTvI1vH6xWzbw+Ei9nV+f8GtwxGLa2tF+fUmWeZQmGyqeGEGyxt5szEgljbmTXBSqupiYzl2lhUpKnh3CPYYnolQjCSAgj8+/MEf8OLrWzMneqrdnuzTliapO/b7I1vGfDk8OJ9ewQJN9TqouytaxYL+0rDmPf1224XEQnT6GqQxWHqQqdNS8ShPSmQul8N+cGxtJYavcVuPdWXleuktCKzTTWGpj5Pk2JzLFDE41SkKkWVlKhgpuI0U76b82PP7JVa1PDU+jpb/AM3/AGI06NTE1OkqqyMjjvJJ4cUuOwqs26ltK6ijqNNyo3KkbH49ajg69OdLoahLGUKkKirUyzL6UJWTRHh1Ex2vqLAHqEtc+69Z/bIp3ctCLzOTjZR1L3B/DcscWJxWJBV3hmCq2zWYFmdh4EkDb39axicTGU404bk1/BPC4aUYyqT3tM1fB2ZzYbAyy4dNZXERa10lroYje+ncb238K3YqnCpWjGbtozThKk6dFygr6+RsJ/Sg7rpgw4Ep2BLmSx8kVQTWpZYk7zlp9DZLM21aMdTP4A4alErYzF6hK2rQH2a7e07DwJBIA8ATtyrXjcTDZ6GnuNuCw01Lpqm9nQarCzFAKAUAoBQCgFAKAUAoBQCgFAKA8vQHtAKAUAoBQCgFAeEUB5oFDFj0ChkEUAAoD2gKOzHQUMWK6GRQFOgUMWMTOP1eb+XL9w1spdePNEanUfIhXoc/QT/zF+4K78z68eRXZX8OXM6AEFVhaWKqAUAoBQCgFAa7iHNlwmGmxDi6woz26kDZfibD40BxbLsvz3MMM2ZJjWjJ7R4oFLoGVTyVB3bbELqvew33vQHU/Rxn0uOwEU2IQpN3kkBUrdlNtQB5ahY9NzQEnoCOZ5xzgMHKIcTiUSQ27tmYrfca9IOj42oDfYXEpIivGyujgMrKQVZSLggjmDQF2gItj/SHlsPadpiowYn7N1AdmD3II0qpJsVNyBYWoCQ5fjo541lhdXjcAqym4YeVAXyaA4nwzn75jn8jDHssMT/mIV19niEUMCAoIA2BYkg7mgO20BrM+z/D4KPtcVKsSXsC17sbXsqjdjbwAoCnh7iLDY6PtMJKsqA2NrgqedmVgCvxFAbWgNTmvEuFw0iRYiZIndXdQ9xdUBLG/IABTzNAX8kzeHFwpPh31xPq0tZlvpdkbZgD7SkUBn0BGD6Qcu9Y9W9bj7a+m3e06r209pbRe+1r86Ak9AWcXiViR5JDpRFZ2J5KqjUxPuANARl/STlY7O+Mi/O30+0QLErdzbuC4O7WoCVg0B7QEYX0gZccT6sMVGZr6bd7TqvbT2ltF77WvQEnoCiWQKCzEBQCSSbAAbkknkKAjuT8e5fipjBBio3l3AWzLrI37jMAH5H2SaAkOIiDqytuGBU+GxFjWU2ndGGrqzNTgcuwuXRSMtoYvbdnckCwtcljtWyrWnVd5s10qMKStBGPw9xxgcc7R4XELI63OmzoxA5lQ4GoeYvWo2kioBQCgFAKAUBEfSzCXyjGhb3EerborqzfUDQFn0bZpEMlw0uoaIYSHPyTEDrv05X+NAbvhTiOLMIBiMOHEZZlHaKFJK87C52vt8KA3BoDiHo+yPD49s6lxsaySGWVbvuYx+cN0J3QggWI5aR0oCT+gHEM2VKGvZJplW/ye6+3+JmoDpNAcG4Q4ew2Jn4gfERLI0cmJCFhfRqacll6NdRvzFtqAnPoKP8A3PB8+f8AzWoCfsKA476MMqgXO810wxjsH/M2RR2V2dT2e3duNtvCgOx0Bxf0pzTPnuXxRwJidERkjhkYKjuTIWuTtsI0O/yRQGy4ByjGx5xiMTNhEwsM8JDxxyxuokUx2bSpvc2bwt3j1oDq1Acj9JmVxYrPMqgnXVG6y6luRqClmsSN7XAoDqOV5bFholigRY411aUXYDUxY2+JJ+NAYHGuJeLL8ZJHs6QTspHMERtYi1AcIyXJsZiskWCDLoWSRmcYsyxrIWWcgkq1iNlMdr8t6A75wssoweGGI/TCGISbhu+EAO4JB38b0Bb4z/8AD8b/AOWxX+S9AcGjyDDjhdsV2SesGYfnSLuPz4jsG8Bp8Bt40B3/AIYcnB4YncmGAn/21oDG45xLx5djHjuHXDzlSOakRt3h7ufwoDmfBvBOW4nI4HxJSIszO2JDRxyK4lZdHaOCLbBbcvjvQHZILaVsdQsLNe+oW538b0BCPTbiGTJ8ToJGowobfJaVQw+I2+NAc4mybMMRhMuMGXQQ+r+ryxYhJotUg0Brm5HtGzkX5igPoFaAifpRyOTG5dNBEyq7GNl1kKrlHDaCTyvbbzAoDn/BuahcywcGZ5b6tjERo4JotUakBGXvRg6XBGoagSLnkPADtooBQCgFAKAUBbnjVlZXAKkEEHkQRYg+VqA43i/Q7FqdcPmbRYWRgzQe343tftAGt4FlJFhzoDqGQYXDYPDx4eBkWOMWF3Uk73LMfEkkk+ZoDP8AXo/3if1L+NAcz4j9GqTYiebCZicKuKv6xEoDrJfdrWddid7G+7NvY2oCccL5fhsBho8NA66Iwd2dSzEkszMepJJ8uXIUBtfXo/3if1L+NAQzh7hKPCtmTeto/r7SN7Kr2Woyn5Z127Ty9nz2A2XAmUR5bg0wvrCS6DIddljvrYt7OpuV+tASH16P94n9S/jQET4Z4bjwmNxuL9aR/XG1aLKvZ94tbVrOrn0FASz16P8AeJ/Uv40BEuOuF4cwMMseKGGxWHN4pkIYgEglWXULjbbfbfncggWuCuFI8FNNisRjPWsXOArytpQBBY6VUE+Kr4/srYDxAmXr0f7xP6l/GgIvnXD8eIzHB471lF9VDjs7K3aagw9vWNPPoeVAScY6P94n9S/jQFE+IhdWVnjKsCpBZbEEWIO/SgOXf7LVAbDrmjjL2k7Q4ayk8w2ntNfUA30+HK+9AdPwksESLHG0aoiqqgMtgqiwA36CgLGddniMPND2yL20Useq6tp1oU1WuL2ve1xQEMHAcf5H/Jfrqe3q7bQv73tbdn2nw9qgJrlTRwwxRdqjdmiJquovpULe1za9qAvYmeGRGR2jZHDKwLLYqwsQd+lAcrj9E0QYRHMnbACTtfVTbc9C+u3+LTf470B1hcZEAAHjAH8S/jQGDnuGw2Lglw8zoY5VKtZ1BHiCD4EEAj3UBAMs9GwDwDF5mcThcKwaHDkKgBB7oZtZuBytbcdBtQHTRjo/3if1L+NAaTjPJ8PmWFfDSzKgbSyurKSjKbggE7+II6E8udARzIuCymLhxWOzL1xsMpSBSqRBLgrdrMdRsffcC5NAdDilVhdSCPIg/ZQFygFAKAUAoBQHlALUAtQA0BahxKsWCkEodLDodIax+DA/GsKSd7cCUoSik2t+70LtZIigLOKxSxgFzYFkUc/aZgqjbqSKw5JbyUYOTsi9WSIoBQFmTForIrOoZ7hASAWIFzpHjYUM2ZeoYFAY2YY6OBC8rBVFhc9TsAANyT0FAU5bmcWIUtC4YA6TzBVrA6WU7qdxsaNWBdbFIJBGXXtCpYLcaioNiQOlzS3EF6gBoDGbHxiQxmRe0CdoVuNWi9tVul/Gs7MrXsR243tcxMBxBh5tGiQfnGZUDXQuVAY6AwBYWYG423FTlRnHeiEa0JbmbStZtNXmfEOGw76J5ljYqGs1/ZJIvy8j9FbadCpUV4q5qnXpwdpOxk/lOG0Z7VLSkCM6haQnkE61Ho53as9N5LpI6O+/cZYqBMUAoBQCgFAe0AoBQCgFAKAUAoBQCgMXM8asMTyNyUXt1PIKPMkgfGoVKipxcmbaNJ1aiguP55EZyjtMPKhljde3usjMUIM5LOhWzG17lBe37FcFDbpTTkmtrfz3r7fQs8T0dem1CSez1Uk+rufDk/qeJm0nYtP6wGk0ynsNKWjKmx7o794xud97HlepqrLYc9rXs7PfTiQlh4dIqWxZXX9Wuvtrw9yvGY94ox2eKExd4VL/AJkdkHDG4PsjVay6r2PWpubUdJ3vx00/O81wpRnL+qns2T011t56cbFmTFyNEVldXCYrBAHXGzgmVCUk7PYEbW2GxHSjctmzd9V2X38bGVCKneKteMuDS3Pdc8lzjEGR2V1XRN2YjaSBEI16QrBu/rYbg38Rtap7cm278d2n+yHQ09lK3C97P/VjNlx049dlDlhh2lVIgq2J7JGuxA1G1ybDz5+E7y1fYatiH9Ebb978S3hMTJ2kEYxva9skrGyx3U9mdLLYbKDyBvuOZ3qSe7UxKKs3s2sY+ShkTB97VqbFEalS6WR9lNrjcX+PSkdyMT1b8BgMzxCx4eRpTMZ8JLNoKoBrSON106RffVY87+VSRGUY3atuZVgcxk14K2ME3rDEugWMbdjI/d0i6qGAFjve2/MGRFrfobjicRFIxLIYSZU7KQD2JQGKkkiwBGob7G9vGsogjRvnstuyMsa2xIhfFRqNNjCZAbNdVckLHvcAn4VLZW8iy5Ljmik1JIMUyYbGMH0xlmZJVAW6D9m+kgWvblepKN12akW7GFh86xIVm7dXD4eeXeTDsVKpdZIVjF9OrukNfmN9jWzYi3u495DafaVY+acxSI+IZhLgHnPcjGkrbUq2X2WUlTe53uCKzFRumludiEnKzV+Begie/Z9qb/k9GEmiLWLyMbX08tNlt5X570032/u3GGna1+G8s5Y7xQ5cQxmLRzOqssdwBhNSxowW4Fxz5m+5NTmlKU1u/wBkIXjGDvf/AEbThPGGXRI2NEzSxlzCBGAhut9IHfULfSdRO58KhiIKN0oWs9+v53k6E3Kzc73W787D3EY+KHMZTNJHGpwkG8jKoP56brRQlKgtlN/1P0QcoxrPafD3Zp8tcB4mhUDDy49jCCg3T1ZtTRhhdVZ1JFrePWt9Rf0tS6yjr9ePgaoPVOO5y0+n3KY8+nSOUPiQXJg/ODsZIIo5ZWQzRlLGwAtpfla9zvWXQg5K0dNdNU20tz/giq01F3lrprvWr3q3uZ2Ix7q0UC466SPIGxBEJZCqIywAgaAzai1yOQtWuNNNObp6rhr369psc2mo7e/jp9OwtJns8cJxBk7eHDTSRyMiqO3hsAJRbbUjmxINjZqy6EJS2LWclddz7PFGOmnGO3vSf1Xb4FvE5jjAYIpJDG8kck7FTBGQS+0KmUaSI1Iv4nnyrMadJqUoq9nbj9dO36GHUqXSbtdX4fTXsMjD4/EznBJ26xmWPEtI8PZyBxG6BWQ7qCQd7XAuw6Wi4U4bb2b2ate6338fxE9qpJxV7Xve3dYv5hjMVHiPVVYn1hw8MtlJiiUgzowta6gWUkf8QX3FRhCnKHSPhvXa+H14mZznGfR9u5+v8EtWuM6z2gFAKAUAoBQCgFAKAokiDbMARsdwDuNwd6w0nozKk1qhJEGFmAIuDuL7jcHejSe8Jtbi2uDjDFwiBzsWCjUR0J5msbEb3tqSdSTjstu3YUx4CJVZVjQK19QCqA1/lC29NiK0sHUm2m27rvKosHGqhFRFUEEKFAAINwQALc6KKStYw5ybu3qeNgoy4kKIXGwfSNQHzrXrOyr3G1K1r6F1YgL2AFzc2Frnlc9eVZI3LUGBjT2I0Xct3VVdyLE7Dn51iyRlyb3srXDqLWVRpvbYbX526XrJi7PPV1AFlA0gqtgBpFrWXpyHLpQGowPDixyI7OX0FmHcjUl2UrrkZQC7BSRc9TQk5XRuZ4FdSrqrKeasAQfeDsaES0mAiEfZCOMR79wKoTfc921qXBVBhESwREXSCBpUDSCbkC3IX3o3cFEOXRJr0RRrr9vSijX86w73xrO0+0xZFw4ZPkr7OnkPZ+T7vKl2LI9GHW99K3tpvYez8n3eVYuxZAYZBpsq9zZdh3drd3ptttWbsWRRBgIkZnSNFd/aZVUM3ziBc1lyk1ZswoRTukJsDG51PGjMNrsqk7b8yKKckrJhwi9Wi40Km1wDpN1uAdJta46bE1hNozZFmHL4k16I417Q3fSqjWT4tYd741lzk7Xb0MKEVeyKRlUAj7IQxdl8jQuj+m1qz0k9rau79tzHRwts2Vi8uGQLoCqEtbTYabdLcrVG7ve+pLZVrW0KMZgY5RpljSRQb2dVcX62YUjKUeq7GJQjLSSuXPV1uCFW6ghTYd0G1wOg2H0UuzNkYUWWAYlsQxLMUWNQQLRqDqbT847n3Cp9I9jYXP8AORBU1t7Zsq1mwUAoBQCgFAKAUAoBQCgFAKAUAoBQCgFAKAUAoBQCgFAKAUAoBQCgFAKAUAoBQCgFAKAUAoBQCgFAKAUAoBQCgFAKAUAoBQCgFAKAUAoBQCgFAKAUAoBQCgFAKAUAoBQCgFAKAUAoBQCgFAKAUAoBQCgFAKAUAoBQCgFAKAUAoBQCgFAKAUAoBQCgFAKAUAoBQCgFAKAUAoBQCgFAKA//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1" name="Picture 2" descr="C:\Users\nagapraveen-p\AppData\Local\Microsoft\Windows\Temporary Internet Files\Content.Outlook\XLM8YBCH\logo (2).png"/>
          <p:cNvPicPr>
            <a:picLocks noChangeAspect="1" noChangeArrowheads="1"/>
          </p:cNvPicPr>
          <p:nvPr/>
        </p:nvPicPr>
        <p:blipFill>
          <a:blip r:embed="rId2"/>
          <a:srcRect/>
          <a:stretch>
            <a:fillRect/>
          </a:stretch>
        </p:blipFill>
        <p:spPr bwMode="auto">
          <a:xfrm>
            <a:off x="152400" y="0"/>
            <a:ext cx="2907916" cy="1425165"/>
          </a:xfrm>
          <a:prstGeom prst="rect">
            <a:avLst/>
          </a:prstGeom>
          <a:noFill/>
        </p:spPr>
      </p:pic>
      <p:pic>
        <p:nvPicPr>
          <p:cNvPr id="1026" name="Picture 2" descr="H:\Yossef Sari\AT-2014 Group Photo_Day 1.jpg"/>
          <p:cNvPicPr>
            <a:picLocks noChangeAspect="1" noChangeArrowheads="1"/>
          </p:cNvPicPr>
          <p:nvPr/>
        </p:nvPicPr>
        <p:blipFill>
          <a:blip r:embed="rId3"/>
          <a:srcRect/>
          <a:stretch>
            <a:fillRect/>
          </a:stretch>
        </p:blipFill>
        <p:spPr bwMode="auto">
          <a:xfrm>
            <a:off x="228600" y="3429000"/>
            <a:ext cx="4343400" cy="28956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5" name="Picture 2" descr="\\OMICSWB-144\Vittal Team\nikhil\Addicton 2014 day 2\IMG_0737.jpg"/>
          <p:cNvPicPr>
            <a:picLocks noChangeAspect="1" noChangeArrowheads="1"/>
          </p:cNvPicPr>
          <p:nvPr/>
        </p:nvPicPr>
        <p:blipFill>
          <a:blip r:embed="rId4" cstate="print"/>
          <a:srcRect/>
          <a:stretch>
            <a:fillRect/>
          </a:stretch>
        </p:blipFill>
        <p:spPr bwMode="auto">
          <a:xfrm>
            <a:off x="5334000" y="3803650"/>
            <a:ext cx="2895600" cy="1930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 xmlns:p14="http://schemas.microsoft.com/office/powerpoint/2010/main" val="23182188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Common Behavioral Interventions</a:t>
            </a:r>
            <a:endParaRPr lang="en-US" dirty="0"/>
          </a:p>
        </p:txBody>
      </p:sp>
      <p:sp>
        <p:nvSpPr>
          <p:cNvPr id="3" name="Content Placeholder 2"/>
          <p:cNvSpPr>
            <a:spLocks noGrp="1"/>
          </p:cNvSpPr>
          <p:nvPr>
            <p:ph idx="1"/>
          </p:nvPr>
        </p:nvSpPr>
        <p:spPr/>
        <p:txBody>
          <a:bodyPr/>
          <a:lstStyle/>
          <a:p>
            <a:r>
              <a:rPr lang="en-US" dirty="0" smtClean="0"/>
              <a:t>12 Step Model</a:t>
            </a:r>
          </a:p>
          <a:p>
            <a:r>
              <a:rPr lang="en-US" dirty="0" smtClean="0"/>
              <a:t>Motivational Interviewing</a:t>
            </a:r>
          </a:p>
          <a:p>
            <a:r>
              <a:rPr lang="en-US" dirty="0" smtClean="0"/>
              <a:t>Relapse Prevention</a:t>
            </a:r>
          </a:p>
          <a:p>
            <a:r>
              <a:rPr lang="en-US" dirty="0" smtClean="0"/>
              <a:t>Harm Reduction</a:t>
            </a:r>
          </a:p>
          <a:p>
            <a:r>
              <a:rPr lang="en-US" dirty="0" smtClean="0"/>
              <a:t>Matrix Model</a:t>
            </a:r>
          </a:p>
          <a:p>
            <a:r>
              <a:rPr lang="en-US" dirty="0" smtClean="0"/>
              <a:t>Transtheoretical</a:t>
            </a:r>
          </a:p>
          <a:p>
            <a:r>
              <a:rPr lang="en-US" dirty="0" smtClean="0"/>
              <a:t>Stages of Change Matrix</a:t>
            </a:r>
            <a:endParaRPr lang="en-US" dirty="0"/>
          </a:p>
        </p:txBody>
      </p:sp>
    </p:spTree>
    <p:extLst>
      <p:ext uri="{BB962C8B-B14F-4D97-AF65-F5344CB8AC3E}">
        <p14:creationId xmlns:p14="http://schemas.microsoft.com/office/powerpoint/2010/main" xmlns="" val="17613248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Behavioral Interventions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Cognitive Behavioral Therapy seeks to help patients recognize, avoid, and cope with the situations in which they are most likely to abuse drugs.</a:t>
            </a:r>
          </a:p>
          <a:p>
            <a:r>
              <a:rPr lang="en-US" dirty="0" smtClean="0"/>
              <a:t>Contingency Management uses positive reinforcement such as providing rewards or privileges for remaining drug free, for attending and participating in counseling sessions, or for taking treatment medications as prescribed.</a:t>
            </a:r>
          </a:p>
          <a:p>
            <a:r>
              <a:rPr lang="en-US" dirty="0" smtClean="0"/>
              <a:t>Motivational Enhancement Therapy uses strategies to evoke rapid and internally motivated behavior change to stop drug use and facilitate treatment entry.</a:t>
            </a:r>
          </a:p>
          <a:p>
            <a:r>
              <a:rPr lang="en-US" dirty="0" smtClean="0"/>
              <a:t>Family Therapy (especially for youth) approaches a person’s drug problems in the context of family interactions and dynamics that may contribute to drug use and other risky behaviors.</a:t>
            </a:r>
          </a:p>
          <a:p>
            <a:endParaRPr lang="en-US" dirty="0"/>
          </a:p>
        </p:txBody>
      </p:sp>
    </p:spTree>
    <p:extLst>
      <p:ext uri="{BB962C8B-B14F-4D97-AF65-F5344CB8AC3E}">
        <p14:creationId xmlns:p14="http://schemas.microsoft.com/office/powerpoint/2010/main" xmlns="" val="40379426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Behavioral treatments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Cognitive–behavioral therapy, which seeks to help patients recognize, avoid, and cope with the situations in which they are most likely to abuse drugs.</a:t>
            </a:r>
          </a:p>
          <a:p>
            <a:r>
              <a:rPr lang="en-US" dirty="0" smtClean="0"/>
              <a:t>Multidimensional family therapy, which was developed for adolescents with drug abuse problems—as well as their families—addresses a range of influences on their drug abuse patterns and is designed to improve overall family functioning.</a:t>
            </a:r>
          </a:p>
          <a:p>
            <a:r>
              <a:rPr lang="en-US" dirty="0" smtClean="0"/>
              <a:t>Motivational interviewing, which capitalizes on the readiness of individuals to change their behavior and enter treatment.</a:t>
            </a:r>
          </a:p>
          <a:p>
            <a:r>
              <a:rPr lang="en-US" dirty="0" smtClean="0"/>
              <a:t>Motivational incentives (contingency management), which uses positive reinforcement to encourage abstinence from drugs.</a:t>
            </a:r>
          </a:p>
          <a:p>
            <a:endParaRPr lang="en-US" dirty="0"/>
          </a:p>
        </p:txBody>
      </p:sp>
    </p:spTree>
    <p:extLst>
      <p:ext uri="{BB962C8B-B14F-4D97-AF65-F5344CB8AC3E}">
        <p14:creationId xmlns:p14="http://schemas.microsoft.com/office/powerpoint/2010/main" xmlns="" val="31726559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sz="3600" dirty="0" smtClean="0"/>
              <a:t>Relative Incidence of causes of Preventable death in the United States</a:t>
            </a:r>
            <a:endParaRPr lang="en-US" sz="3600" dirty="0"/>
          </a:p>
        </p:txBody>
      </p:sp>
      <p:sp>
        <p:nvSpPr>
          <p:cNvPr id="3" name="Content Placeholder 2"/>
          <p:cNvSpPr>
            <a:spLocks noGrp="1"/>
          </p:cNvSpPr>
          <p:nvPr>
            <p:ph idx="1"/>
          </p:nvPr>
        </p:nvSpPr>
        <p:spPr/>
        <p:txBody>
          <a:bodyPr>
            <a:normAutofit fontScale="92500" lnSpcReduction="10000"/>
          </a:bodyPr>
          <a:lstStyle/>
          <a:p>
            <a:r>
              <a:rPr lang="en-US" dirty="0" smtClean="0"/>
              <a:t>4%    Motor vehicle accidents</a:t>
            </a:r>
          </a:p>
          <a:p>
            <a:r>
              <a:rPr lang="en-US" dirty="0" smtClean="0"/>
              <a:t>2%     Sexual behavior</a:t>
            </a:r>
          </a:p>
          <a:p>
            <a:r>
              <a:rPr lang="en-US" dirty="0" smtClean="0"/>
              <a:t>3%     Firearms</a:t>
            </a:r>
          </a:p>
          <a:p>
            <a:r>
              <a:rPr lang="en-US" dirty="0" smtClean="0"/>
              <a:t>5%     Toxic agents</a:t>
            </a:r>
          </a:p>
          <a:p>
            <a:r>
              <a:rPr lang="en-US" dirty="0" smtClean="0"/>
              <a:t>7%      Microbial agents</a:t>
            </a:r>
          </a:p>
          <a:p>
            <a:r>
              <a:rPr lang="en-US" dirty="0" smtClean="0"/>
              <a:t>32%    Diet/activity</a:t>
            </a:r>
          </a:p>
          <a:p>
            <a:r>
              <a:rPr lang="en-US" dirty="0" smtClean="0"/>
              <a:t>2%       Illicit drug use</a:t>
            </a:r>
          </a:p>
          <a:p>
            <a:r>
              <a:rPr lang="en-US" dirty="0" smtClean="0"/>
              <a:t>7%       Alcohol</a:t>
            </a:r>
          </a:p>
          <a:p>
            <a:r>
              <a:rPr lang="en-US" dirty="0" smtClean="0"/>
              <a:t>38%     Tobacco </a:t>
            </a:r>
            <a:endParaRPr lang="en-US" dirty="0"/>
          </a:p>
        </p:txBody>
      </p:sp>
    </p:spTree>
    <p:extLst>
      <p:ext uri="{BB962C8B-B14F-4D97-AF65-F5344CB8AC3E}">
        <p14:creationId xmlns:p14="http://schemas.microsoft.com/office/powerpoint/2010/main" xmlns="" val="40772736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Some numbers about Substance Use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2.4  average number of hours of popular music listened to each day by American adolescents aged fifteen to eighteen years</a:t>
            </a:r>
          </a:p>
          <a:p>
            <a:r>
              <a:rPr lang="en-US" dirty="0" smtClean="0"/>
              <a:t>84 approximate number of explicit references to substance use heard per day in listening to the most popular music in 2005, based on 2.4 hours of music listening per day</a:t>
            </a:r>
          </a:p>
          <a:p>
            <a:r>
              <a:rPr lang="en-US" dirty="0" smtClean="0"/>
              <a:t>333 percentage of the most popular songs of 2005, in all categories, containing explicit references to substance use</a:t>
            </a:r>
          </a:p>
          <a:p>
            <a:r>
              <a:rPr lang="en-US" dirty="0" smtClean="0"/>
              <a:t>Primack et al. (2008)</a:t>
            </a:r>
            <a:endParaRPr lang="en-US" dirty="0"/>
          </a:p>
        </p:txBody>
      </p:sp>
    </p:spTree>
    <p:extLst>
      <p:ext uri="{BB962C8B-B14F-4D97-AF65-F5344CB8AC3E}">
        <p14:creationId xmlns:p14="http://schemas.microsoft.com/office/powerpoint/2010/main" xmlns="" val="33291281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Some effective self-help organizations</a:t>
            </a:r>
            <a:endParaRPr lang="en-US" dirty="0"/>
          </a:p>
        </p:txBody>
      </p:sp>
      <p:sp>
        <p:nvSpPr>
          <p:cNvPr id="3" name="Content Placeholder 2"/>
          <p:cNvSpPr>
            <a:spLocks noGrp="1"/>
          </p:cNvSpPr>
          <p:nvPr>
            <p:ph idx="1"/>
          </p:nvPr>
        </p:nvSpPr>
        <p:spPr/>
        <p:txBody>
          <a:bodyPr>
            <a:normAutofit lnSpcReduction="10000"/>
          </a:bodyPr>
          <a:lstStyle/>
          <a:p>
            <a:r>
              <a:rPr lang="en-US" dirty="0" smtClean="0"/>
              <a:t>Alcoholics Anonymous</a:t>
            </a:r>
          </a:p>
          <a:p>
            <a:r>
              <a:rPr lang="en-US" dirty="0" smtClean="0"/>
              <a:t>Adult Children of Alcoholics</a:t>
            </a:r>
          </a:p>
          <a:p>
            <a:r>
              <a:rPr lang="en-US" dirty="0" smtClean="0"/>
              <a:t>Al-Anon &amp; Alateen</a:t>
            </a:r>
          </a:p>
          <a:p>
            <a:r>
              <a:rPr lang="en-US" dirty="0" smtClean="0"/>
              <a:t>Cocaine Anonymous</a:t>
            </a:r>
          </a:p>
          <a:p>
            <a:r>
              <a:rPr lang="en-US" dirty="0" smtClean="0"/>
              <a:t>Narcotics Anonymous</a:t>
            </a:r>
          </a:p>
          <a:p>
            <a:r>
              <a:rPr lang="en-US" dirty="0" smtClean="0"/>
              <a:t>Smart Recovery</a:t>
            </a:r>
          </a:p>
          <a:p>
            <a:r>
              <a:rPr lang="en-US" dirty="0" smtClean="0"/>
              <a:t>Forensic:  Drug courts, reentry program, Jail and Prison-based substance abuse programs</a:t>
            </a:r>
            <a:endParaRPr lang="en-US" dirty="0"/>
          </a:p>
        </p:txBody>
      </p:sp>
    </p:spTree>
    <p:extLst>
      <p:ext uri="{BB962C8B-B14F-4D97-AF65-F5344CB8AC3E}">
        <p14:creationId xmlns:p14="http://schemas.microsoft.com/office/powerpoint/2010/main" xmlns="" val="25434761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Primary Prevention Behavioral Programs</a:t>
            </a:r>
            <a:endParaRPr lang="en-US" dirty="0"/>
          </a:p>
        </p:txBody>
      </p:sp>
      <p:sp>
        <p:nvSpPr>
          <p:cNvPr id="3" name="Content Placeholder 2"/>
          <p:cNvSpPr>
            <a:spLocks noGrp="1"/>
          </p:cNvSpPr>
          <p:nvPr>
            <p:ph idx="1"/>
          </p:nvPr>
        </p:nvSpPr>
        <p:spPr/>
        <p:txBody>
          <a:bodyPr/>
          <a:lstStyle/>
          <a:p>
            <a:r>
              <a:rPr lang="en-US" dirty="0" smtClean="0"/>
              <a:t>Project DARE</a:t>
            </a:r>
          </a:p>
          <a:p>
            <a:r>
              <a:rPr lang="en-US" dirty="0" smtClean="0"/>
              <a:t>Self-Esteem Enhancement and Affective Education</a:t>
            </a:r>
          </a:p>
          <a:p>
            <a:r>
              <a:rPr lang="en-US" dirty="0" smtClean="0"/>
              <a:t>Peer-Refusal Skill Training/School-based prevention</a:t>
            </a:r>
          </a:p>
          <a:p>
            <a:r>
              <a:rPr lang="en-US" dirty="0" smtClean="0"/>
              <a:t>Social Skills and Personal Decision Making </a:t>
            </a:r>
          </a:p>
          <a:p>
            <a:r>
              <a:rPr lang="en-US" dirty="0" smtClean="0"/>
              <a:t>Community based programs</a:t>
            </a:r>
          </a:p>
          <a:p>
            <a:r>
              <a:rPr lang="en-US" dirty="0" smtClean="0"/>
              <a:t>Media influences</a:t>
            </a:r>
            <a:endParaRPr lang="en-US" dirty="0"/>
          </a:p>
        </p:txBody>
      </p:sp>
    </p:spTree>
    <p:extLst>
      <p:ext uri="{BB962C8B-B14F-4D97-AF65-F5344CB8AC3E}">
        <p14:creationId xmlns:p14="http://schemas.microsoft.com/office/powerpoint/2010/main" xmlns="" val="21718969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Efficacy and Outcome</a:t>
            </a:r>
            <a:endParaRPr lang="en-US" dirty="0"/>
          </a:p>
        </p:txBody>
      </p:sp>
      <p:sp>
        <p:nvSpPr>
          <p:cNvPr id="3" name="Content Placeholder 2"/>
          <p:cNvSpPr>
            <a:spLocks noGrp="1"/>
          </p:cNvSpPr>
          <p:nvPr>
            <p:ph idx="1"/>
          </p:nvPr>
        </p:nvSpPr>
        <p:spPr/>
        <p:txBody>
          <a:bodyPr>
            <a:normAutofit lnSpcReduction="10000"/>
          </a:bodyPr>
          <a:lstStyle/>
          <a:p>
            <a:r>
              <a:rPr lang="en-US" dirty="0" smtClean="0"/>
              <a:t>Programs must address polydrug use</a:t>
            </a:r>
          </a:p>
          <a:p>
            <a:r>
              <a:rPr lang="en-US" dirty="0" smtClean="0"/>
              <a:t>Co-occurring psychiatric problems of depression, bipolar disorder and anxiety disorders</a:t>
            </a:r>
          </a:p>
          <a:p>
            <a:r>
              <a:rPr lang="en-US" dirty="0" smtClean="0"/>
              <a:t>Drug courts utilizing newer laws of criminal penalties for drug trafficking depending on the schedule of controlled substance are adjudicated through supervised treatment rather than incarceration</a:t>
            </a:r>
            <a:endParaRPr lang="en-US" dirty="0"/>
          </a:p>
        </p:txBody>
      </p:sp>
    </p:spTree>
    <p:extLst>
      <p:ext uri="{BB962C8B-B14F-4D97-AF65-F5344CB8AC3E}">
        <p14:creationId xmlns:p14="http://schemas.microsoft.com/office/powerpoint/2010/main" xmlns="" val="10655190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Efficacy and Outcome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School based programs that incorporate peer-refusal skill training, relaxation and stress management, training in social skills and personal decision making</a:t>
            </a:r>
          </a:p>
          <a:p>
            <a:r>
              <a:rPr lang="en-US" dirty="0" smtClean="0"/>
              <a:t>Life Skills Training such as The Drug Abuse Resistance Education (DARE) with its newer approaches. </a:t>
            </a:r>
          </a:p>
          <a:p>
            <a:r>
              <a:rPr lang="en-US" dirty="0" smtClean="0"/>
              <a:t>Community based programs that use a broader range of resources, including community leaders and public figures as positive role models, media to high risk populations.</a:t>
            </a:r>
            <a:endParaRPr lang="en-US" dirty="0"/>
          </a:p>
        </p:txBody>
      </p:sp>
    </p:spTree>
    <p:extLst>
      <p:ext uri="{BB962C8B-B14F-4D97-AF65-F5344CB8AC3E}">
        <p14:creationId xmlns:p14="http://schemas.microsoft.com/office/powerpoint/2010/main" xmlns="" val="1397418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endParaRPr lang="en-CA" altLang="en-US" dirty="0"/>
          </a:p>
        </p:txBody>
      </p:sp>
      <p:pic>
        <p:nvPicPr>
          <p:cNvPr id="34819" name="Picture 3" descr="Neurotransmitters"/>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74638" y="0"/>
            <a:ext cx="8582025" cy="704691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91300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3600" dirty="0" smtClean="0"/>
              <a:t>Behavioral Interventions compared to Medical only Intervention for Substance Use Disorders</a:t>
            </a:r>
            <a:endParaRPr lang="en-US" sz="3600" dirty="0"/>
          </a:p>
        </p:txBody>
      </p:sp>
      <p:sp>
        <p:nvSpPr>
          <p:cNvPr id="3" name="Subtitle 2"/>
          <p:cNvSpPr>
            <a:spLocks noGrp="1"/>
          </p:cNvSpPr>
          <p:nvPr>
            <p:ph type="subTitle" idx="1"/>
          </p:nvPr>
        </p:nvSpPr>
        <p:spPr/>
        <p:txBody>
          <a:bodyPr/>
          <a:lstStyle/>
          <a:p>
            <a:r>
              <a:rPr lang="en-US" dirty="0" smtClean="0"/>
              <a:t>Kathy Sexton-Radek, Ph.D., C.BSM</a:t>
            </a:r>
          </a:p>
          <a:p>
            <a:r>
              <a:rPr lang="en-US" dirty="0" smtClean="0"/>
              <a:t>Elmhurst College/Suburban Pulmonary &amp; Sleep Associates</a:t>
            </a:r>
            <a:endParaRPr lang="en-US" dirty="0"/>
          </a:p>
        </p:txBody>
      </p:sp>
    </p:spTree>
    <p:extLst>
      <p:ext uri="{BB962C8B-B14F-4D97-AF65-F5344CB8AC3E}">
        <p14:creationId xmlns:p14="http://schemas.microsoft.com/office/powerpoint/2010/main" xmlns="" val="17392267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altLang="en-US" dirty="0"/>
              <a:t>Withdrawal</a:t>
            </a:r>
          </a:p>
        </p:txBody>
      </p:sp>
      <p:sp>
        <p:nvSpPr>
          <p:cNvPr id="38915" name="Rectangle 3"/>
          <p:cNvSpPr>
            <a:spLocks noGrp="1" noChangeArrowheads="1"/>
          </p:cNvSpPr>
          <p:nvPr>
            <p:ph idx="1"/>
          </p:nvPr>
        </p:nvSpPr>
        <p:spPr/>
        <p:txBody>
          <a:bodyPr/>
          <a:lstStyle/>
          <a:p>
            <a:r>
              <a:rPr lang="en-US" altLang="en-US" dirty="0"/>
              <a:t>Neurophysiological rebound in the organ systems on which opioids have their primary actions</a:t>
            </a:r>
          </a:p>
          <a:p>
            <a:r>
              <a:rPr lang="en-US" altLang="en-US" dirty="0"/>
              <a:t>CNS suppression  --CNS over activity</a:t>
            </a:r>
          </a:p>
          <a:p>
            <a:r>
              <a:rPr lang="en-US" altLang="en-US" dirty="0"/>
              <a:t>Increased CNS noradrenergic hyperactivity primarily at the nucleus ceruleus </a:t>
            </a:r>
          </a:p>
        </p:txBody>
      </p:sp>
    </p:spTree>
    <p:extLst>
      <p:ext uri="{BB962C8B-B14F-4D97-AF65-F5344CB8AC3E}">
        <p14:creationId xmlns:p14="http://schemas.microsoft.com/office/powerpoint/2010/main" xmlns="" val="2303193667"/>
      </p:ext>
    </p:extLst>
  </p:cSld>
  <p:clrMapOvr>
    <a:masterClrMapping/>
  </p:clrMapOvr>
  <p:transition>
    <p:checke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altLang="en-US" dirty="0"/>
              <a:t>Opiate Withdrawal</a:t>
            </a:r>
          </a:p>
        </p:txBody>
      </p:sp>
      <p:sp>
        <p:nvSpPr>
          <p:cNvPr id="47107" name="Rectangle 3"/>
          <p:cNvSpPr>
            <a:spLocks noGrp="1" noChangeArrowheads="1"/>
          </p:cNvSpPr>
          <p:nvPr>
            <p:ph idx="1"/>
          </p:nvPr>
        </p:nvSpPr>
        <p:spPr/>
        <p:txBody>
          <a:bodyPr/>
          <a:lstStyle/>
          <a:p>
            <a:pPr>
              <a:lnSpc>
                <a:spcPct val="90000"/>
              </a:lnSpc>
            </a:pPr>
            <a:r>
              <a:rPr lang="en-US" altLang="en-US" sz="2400" dirty="0"/>
              <a:t>Dilated pupils</a:t>
            </a:r>
          </a:p>
          <a:p>
            <a:pPr>
              <a:lnSpc>
                <a:spcPct val="90000"/>
              </a:lnSpc>
            </a:pPr>
            <a:r>
              <a:rPr lang="en-US" altLang="en-US" sz="2400" dirty="0"/>
              <a:t>Nausea, vomiting, cramps &amp; diarrhea</a:t>
            </a:r>
          </a:p>
          <a:p>
            <a:pPr>
              <a:lnSpc>
                <a:spcPct val="90000"/>
              </a:lnSpc>
            </a:pPr>
            <a:r>
              <a:rPr lang="en-US" altLang="en-US" sz="2400" dirty="0"/>
              <a:t>Bone pain, headache</a:t>
            </a:r>
          </a:p>
          <a:p>
            <a:pPr>
              <a:lnSpc>
                <a:spcPct val="90000"/>
              </a:lnSpc>
            </a:pPr>
            <a:r>
              <a:rPr lang="en-US" altLang="en-US" sz="2400" dirty="0"/>
              <a:t>Chills, sweats, piloerection - “going cold turkey”</a:t>
            </a:r>
          </a:p>
          <a:p>
            <a:pPr>
              <a:lnSpc>
                <a:spcPct val="90000"/>
              </a:lnSpc>
            </a:pPr>
            <a:r>
              <a:rPr lang="en-US" altLang="en-US" sz="2400" dirty="0"/>
              <a:t>Anxiety, emotional lability, craving</a:t>
            </a:r>
          </a:p>
          <a:p>
            <a:pPr>
              <a:lnSpc>
                <a:spcPct val="90000"/>
              </a:lnSpc>
            </a:pPr>
            <a:r>
              <a:rPr lang="en-US" altLang="en-US" sz="2400" dirty="0"/>
              <a:t>Irritable &amp; insomnia</a:t>
            </a:r>
          </a:p>
          <a:p>
            <a:pPr>
              <a:lnSpc>
                <a:spcPct val="90000"/>
              </a:lnSpc>
            </a:pPr>
            <a:r>
              <a:rPr lang="en-US" altLang="en-US" sz="2400" dirty="0"/>
              <a:t>NOT life-threatening (except risk of suicide)</a:t>
            </a:r>
          </a:p>
          <a:p>
            <a:pPr>
              <a:lnSpc>
                <a:spcPct val="90000"/>
              </a:lnSpc>
            </a:pPr>
            <a:r>
              <a:rPr lang="en-US" altLang="en-US" sz="2400" dirty="0"/>
              <a:t>NO seizures</a:t>
            </a:r>
          </a:p>
        </p:txBody>
      </p:sp>
      <p:sp>
        <p:nvSpPr>
          <p:cNvPr id="47108" name="Rectangle 4"/>
          <p:cNvSpPr>
            <a:spLocks noChangeArrowheads="1"/>
          </p:cNvSpPr>
          <p:nvPr/>
        </p:nvSpPr>
        <p:spPr bwMode="auto">
          <a:xfrm>
            <a:off x="395288" y="4221163"/>
            <a:ext cx="8080375"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2075" tIns="46038" rIns="92075" bIns="46038" anchor="ctr"/>
          <a:lstStyle>
            <a:lvl1pPr algn="ctr">
              <a:defRPr sz="4400">
                <a:solidFill>
                  <a:schemeClr val="tx2"/>
                </a:solidFill>
                <a:latin typeface="Arial" charset="0"/>
                <a:ea typeface="ＭＳ Ｐゴシック" pitchFamily="28" charset="-128"/>
              </a:defRPr>
            </a:lvl1pPr>
            <a:lvl2pPr algn="ctr">
              <a:defRPr sz="4400">
                <a:solidFill>
                  <a:schemeClr val="tx2"/>
                </a:solidFill>
                <a:latin typeface="Arial" charset="0"/>
                <a:ea typeface="ＭＳ Ｐゴシック" pitchFamily="28" charset="-128"/>
              </a:defRPr>
            </a:lvl2pPr>
            <a:lvl3pPr algn="ctr">
              <a:defRPr sz="4400">
                <a:solidFill>
                  <a:schemeClr val="tx2"/>
                </a:solidFill>
                <a:latin typeface="Arial" charset="0"/>
                <a:ea typeface="ＭＳ Ｐゴシック" pitchFamily="28" charset="-128"/>
              </a:defRPr>
            </a:lvl3pPr>
            <a:lvl4pPr algn="ctr">
              <a:defRPr sz="4400">
                <a:solidFill>
                  <a:schemeClr val="tx2"/>
                </a:solidFill>
                <a:latin typeface="Arial" charset="0"/>
                <a:ea typeface="ＭＳ Ｐゴシック" pitchFamily="28" charset="-128"/>
              </a:defRPr>
            </a:lvl4pPr>
            <a:lvl5pPr algn="ctr">
              <a:defRPr sz="4400">
                <a:solidFill>
                  <a:schemeClr val="tx2"/>
                </a:solidFill>
                <a:latin typeface="Arial" charset="0"/>
                <a:ea typeface="ＭＳ Ｐゴシック" pitchFamily="28" charset="-128"/>
              </a:defRPr>
            </a:lvl5pPr>
            <a:lvl6pPr marL="457200" algn="ctr" fontAlgn="base">
              <a:spcBef>
                <a:spcPct val="0"/>
              </a:spcBef>
              <a:spcAft>
                <a:spcPct val="0"/>
              </a:spcAft>
              <a:defRPr sz="4400">
                <a:solidFill>
                  <a:schemeClr val="tx2"/>
                </a:solidFill>
                <a:latin typeface="Arial" charset="0"/>
                <a:ea typeface="ＭＳ Ｐゴシック" pitchFamily="28" charset="-128"/>
              </a:defRPr>
            </a:lvl6pPr>
            <a:lvl7pPr marL="914400" algn="ctr" fontAlgn="base">
              <a:spcBef>
                <a:spcPct val="0"/>
              </a:spcBef>
              <a:spcAft>
                <a:spcPct val="0"/>
              </a:spcAft>
              <a:defRPr sz="4400">
                <a:solidFill>
                  <a:schemeClr val="tx2"/>
                </a:solidFill>
                <a:latin typeface="Arial" charset="0"/>
                <a:ea typeface="ＭＳ Ｐゴシック" pitchFamily="28" charset="-128"/>
              </a:defRPr>
            </a:lvl7pPr>
            <a:lvl8pPr marL="1371600" algn="ctr" fontAlgn="base">
              <a:spcBef>
                <a:spcPct val="0"/>
              </a:spcBef>
              <a:spcAft>
                <a:spcPct val="0"/>
              </a:spcAft>
              <a:defRPr sz="4400">
                <a:solidFill>
                  <a:schemeClr val="tx2"/>
                </a:solidFill>
                <a:latin typeface="Arial" charset="0"/>
                <a:ea typeface="ＭＳ Ｐゴシック" pitchFamily="28" charset="-128"/>
              </a:defRPr>
            </a:lvl8pPr>
            <a:lvl9pPr marL="1828800" algn="ctr" fontAlgn="base">
              <a:spcBef>
                <a:spcPct val="0"/>
              </a:spcBef>
              <a:spcAft>
                <a:spcPct val="0"/>
              </a:spcAft>
              <a:defRPr sz="4400">
                <a:solidFill>
                  <a:schemeClr val="tx2"/>
                </a:solidFill>
                <a:latin typeface="Arial" charset="0"/>
                <a:ea typeface="ＭＳ Ｐゴシック" pitchFamily="28" charset="-128"/>
              </a:defRPr>
            </a:lvl9pPr>
          </a:lstStyle>
          <a:p>
            <a:pPr eaLnBrk="1" hangingPunct="1"/>
            <a:endParaRPr lang="en-CA" altLang="en-US" dirty="0"/>
          </a:p>
        </p:txBody>
      </p:sp>
      <p:sp>
        <p:nvSpPr>
          <p:cNvPr id="47109" name="Rectangle 5"/>
          <p:cNvSpPr>
            <a:spLocks noChangeArrowheads="1"/>
          </p:cNvSpPr>
          <p:nvPr/>
        </p:nvSpPr>
        <p:spPr bwMode="auto">
          <a:xfrm>
            <a:off x="684213" y="6172200"/>
            <a:ext cx="7772400" cy="3171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182562" tIns="46038" rIns="182562" bIns="46038"/>
          <a:lstStyle>
            <a:lvl1pPr marL="342900" indent="-342900">
              <a:spcBef>
                <a:spcPct val="20000"/>
              </a:spcBef>
              <a:buChar char="•"/>
              <a:defRPr sz="3200">
                <a:solidFill>
                  <a:schemeClr val="tx1"/>
                </a:solidFill>
                <a:latin typeface="Arial" charset="0"/>
                <a:ea typeface="ＭＳ Ｐゴシック" pitchFamily="28" charset="-128"/>
              </a:defRPr>
            </a:lvl1pPr>
            <a:lvl2pPr marL="742950" indent="-285750">
              <a:spcBef>
                <a:spcPct val="20000"/>
              </a:spcBef>
              <a:buChar char="–"/>
              <a:defRPr sz="2800">
                <a:solidFill>
                  <a:schemeClr val="tx1"/>
                </a:solidFill>
                <a:latin typeface="Arial" charset="0"/>
                <a:ea typeface="ＭＳ Ｐゴシック" pitchFamily="28" charset="-128"/>
              </a:defRPr>
            </a:lvl2pPr>
            <a:lvl3pPr marL="1143000" indent="-228600">
              <a:spcBef>
                <a:spcPct val="20000"/>
              </a:spcBef>
              <a:buChar char="•"/>
              <a:defRPr sz="2400">
                <a:solidFill>
                  <a:schemeClr val="tx1"/>
                </a:solidFill>
                <a:latin typeface="Arial" charset="0"/>
                <a:ea typeface="ＭＳ Ｐゴシック" pitchFamily="28" charset="-128"/>
              </a:defRPr>
            </a:lvl3pPr>
            <a:lvl4pPr marL="1600200" indent="-228600">
              <a:spcBef>
                <a:spcPct val="20000"/>
              </a:spcBef>
              <a:buChar char="–"/>
              <a:defRPr sz="2000">
                <a:solidFill>
                  <a:schemeClr val="tx1"/>
                </a:solidFill>
                <a:latin typeface="Arial" charset="0"/>
                <a:ea typeface="ＭＳ Ｐゴシック" pitchFamily="28" charset="-128"/>
              </a:defRPr>
            </a:lvl4pPr>
            <a:lvl5pPr marL="2057400" indent="-228600">
              <a:spcBef>
                <a:spcPct val="20000"/>
              </a:spcBef>
              <a:buChar char="»"/>
              <a:defRPr sz="2000">
                <a:solidFill>
                  <a:schemeClr val="tx1"/>
                </a:solidFill>
                <a:latin typeface="Arial" charset="0"/>
                <a:ea typeface="ＭＳ Ｐゴシック" pitchFamily="28" charset="-128"/>
              </a:defRPr>
            </a:lvl5pPr>
            <a:lvl6pPr marL="2514600" indent="-228600" fontAlgn="base">
              <a:spcBef>
                <a:spcPct val="20000"/>
              </a:spcBef>
              <a:spcAft>
                <a:spcPct val="0"/>
              </a:spcAft>
              <a:buChar char="»"/>
              <a:defRPr sz="2000">
                <a:solidFill>
                  <a:schemeClr val="tx1"/>
                </a:solidFill>
                <a:latin typeface="Arial" charset="0"/>
                <a:ea typeface="ＭＳ Ｐゴシック" pitchFamily="28" charset="-128"/>
              </a:defRPr>
            </a:lvl6pPr>
            <a:lvl7pPr marL="2971800" indent="-228600" fontAlgn="base">
              <a:spcBef>
                <a:spcPct val="20000"/>
              </a:spcBef>
              <a:spcAft>
                <a:spcPct val="0"/>
              </a:spcAft>
              <a:buChar char="»"/>
              <a:defRPr sz="2000">
                <a:solidFill>
                  <a:schemeClr val="tx1"/>
                </a:solidFill>
                <a:latin typeface="Arial" charset="0"/>
                <a:ea typeface="ＭＳ Ｐゴシック" pitchFamily="28" charset="-128"/>
              </a:defRPr>
            </a:lvl7pPr>
            <a:lvl8pPr marL="3429000" indent="-228600" fontAlgn="base">
              <a:spcBef>
                <a:spcPct val="20000"/>
              </a:spcBef>
              <a:spcAft>
                <a:spcPct val="0"/>
              </a:spcAft>
              <a:buChar char="»"/>
              <a:defRPr sz="2000">
                <a:solidFill>
                  <a:schemeClr val="tx1"/>
                </a:solidFill>
                <a:latin typeface="Arial" charset="0"/>
                <a:ea typeface="ＭＳ Ｐゴシック" pitchFamily="28" charset="-128"/>
              </a:defRPr>
            </a:lvl8pPr>
            <a:lvl9pPr marL="3886200" indent="-228600" fontAlgn="base">
              <a:spcBef>
                <a:spcPct val="20000"/>
              </a:spcBef>
              <a:spcAft>
                <a:spcPct val="0"/>
              </a:spcAft>
              <a:buChar char="»"/>
              <a:defRPr sz="2000">
                <a:solidFill>
                  <a:schemeClr val="tx1"/>
                </a:solidFill>
                <a:latin typeface="Arial" charset="0"/>
                <a:ea typeface="ＭＳ Ｐゴシック" pitchFamily="28" charset="-128"/>
              </a:defRPr>
            </a:lvl9pPr>
          </a:lstStyle>
          <a:p>
            <a:pPr eaLnBrk="1" hangingPunct="1">
              <a:buFontTx/>
              <a:buNone/>
            </a:pPr>
            <a:endParaRPr lang="en-CA" altLang="en-US" dirty="0"/>
          </a:p>
        </p:txBody>
      </p:sp>
    </p:spTree>
    <p:extLst>
      <p:ext uri="{BB962C8B-B14F-4D97-AF65-F5344CB8AC3E}">
        <p14:creationId xmlns:p14="http://schemas.microsoft.com/office/powerpoint/2010/main" xmlns="" val="40870396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Medical Approaches</a:t>
            </a:r>
            <a:endParaRPr lang="en-US" dirty="0"/>
          </a:p>
        </p:txBody>
      </p:sp>
      <p:sp>
        <p:nvSpPr>
          <p:cNvPr id="3" name="Content Placeholder 2"/>
          <p:cNvSpPr>
            <a:spLocks noGrp="1"/>
          </p:cNvSpPr>
          <p:nvPr>
            <p:ph idx="1"/>
          </p:nvPr>
        </p:nvSpPr>
        <p:spPr/>
        <p:txBody>
          <a:bodyPr/>
          <a:lstStyle/>
          <a:p>
            <a:r>
              <a:rPr lang="en-US" dirty="0" smtClean="0"/>
              <a:t>In-patient programs</a:t>
            </a:r>
          </a:p>
          <a:p>
            <a:r>
              <a:rPr lang="en-US" dirty="0" smtClean="0"/>
              <a:t>Detoxification programs</a:t>
            </a:r>
          </a:p>
          <a:p>
            <a:r>
              <a:rPr lang="en-US" dirty="0" smtClean="0"/>
              <a:t>Outpatient programs—day hospital and outpatient programmatic-time limited</a:t>
            </a:r>
          </a:p>
          <a:p>
            <a:r>
              <a:rPr lang="en-US" dirty="0" smtClean="0"/>
              <a:t>Public Health Indicatives</a:t>
            </a:r>
            <a:endParaRPr lang="en-US" dirty="0"/>
          </a:p>
        </p:txBody>
      </p:sp>
    </p:spTree>
    <p:extLst>
      <p:ext uri="{BB962C8B-B14F-4D97-AF65-F5344CB8AC3E}">
        <p14:creationId xmlns:p14="http://schemas.microsoft.com/office/powerpoint/2010/main" xmlns="" val="32976722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altLang="en-US" dirty="0"/>
              <a:t>Addiction Treatment Works</a:t>
            </a:r>
          </a:p>
        </p:txBody>
      </p:sp>
      <p:sp>
        <p:nvSpPr>
          <p:cNvPr id="43011" name="Rectangle 3"/>
          <p:cNvSpPr>
            <a:spLocks noGrp="1" noChangeArrowheads="1"/>
          </p:cNvSpPr>
          <p:nvPr>
            <p:ph idx="1"/>
          </p:nvPr>
        </p:nvSpPr>
        <p:spPr/>
        <p:txBody>
          <a:bodyPr/>
          <a:lstStyle/>
          <a:p>
            <a:r>
              <a:rPr lang="en-US" altLang="en-US" sz="2800" dirty="0"/>
              <a:t>Many medical practitioners have a negative attitude towards dealing with addiction</a:t>
            </a:r>
          </a:p>
          <a:p>
            <a:r>
              <a:rPr lang="en-US" altLang="en-US" sz="2800" dirty="0"/>
              <a:t>Patients DO respond to brief interventions in the doctor’s office, to rehabilitation programs, &amp; to methadone maintenance programs</a:t>
            </a:r>
          </a:p>
          <a:p>
            <a:r>
              <a:rPr lang="en-US" altLang="en-US" sz="2800" dirty="0"/>
              <a:t>Despite the research evidence our patients still have to deal with the stigma which is  attached to the diagnosis of addiction &amp; methadone treatment</a:t>
            </a:r>
          </a:p>
        </p:txBody>
      </p:sp>
    </p:spTree>
    <p:extLst>
      <p:ext uri="{BB962C8B-B14F-4D97-AF65-F5344CB8AC3E}">
        <p14:creationId xmlns:p14="http://schemas.microsoft.com/office/powerpoint/2010/main" xmlns="" val="19161207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best to treat Addiction?</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Can addiction be treated successfully?</a:t>
            </a:r>
          </a:p>
          <a:p>
            <a:endParaRPr lang="en-US" dirty="0" smtClean="0"/>
          </a:p>
          <a:p>
            <a:r>
              <a:rPr lang="en-US" dirty="0" smtClean="0"/>
              <a:t>Yes. Addiction is a treatable disease. Research in the science of addiction and the treatment of substance use disorders has led to the development of evidence-based interventions that help people stop abusing drugs and resume productive lives.</a:t>
            </a:r>
          </a:p>
          <a:p>
            <a:endParaRPr lang="en-US" dirty="0" smtClean="0"/>
          </a:p>
          <a:p>
            <a:r>
              <a:rPr lang="en-US" dirty="0" smtClean="0"/>
              <a:t>Can addiction be cured?</a:t>
            </a:r>
          </a:p>
          <a:p>
            <a:endParaRPr lang="en-US" dirty="0" smtClean="0"/>
          </a:p>
          <a:p>
            <a:r>
              <a:rPr lang="en-US" dirty="0" smtClean="0"/>
              <a:t>Not always—but like other chronic diseases, addiction can be managed successfully. Treatment enables people to counteract addiction’s powerful disruptive effects on their brain and behavior and regain control of their lives.</a:t>
            </a:r>
          </a:p>
          <a:p>
            <a:endParaRPr lang="en-US" dirty="0"/>
          </a:p>
        </p:txBody>
      </p:sp>
    </p:spTree>
    <p:extLst>
      <p:ext uri="{BB962C8B-B14F-4D97-AF65-F5344CB8AC3E}">
        <p14:creationId xmlns:p14="http://schemas.microsoft.com/office/powerpoint/2010/main" xmlns="" val="17506349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altLang="en-US" dirty="0"/>
              <a:t>Human Molecular Genetics</a:t>
            </a:r>
          </a:p>
        </p:txBody>
      </p:sp>
      <p:sp>
        <p:nvSpPr>
          <p:cNvPr id="45059" name="Rectangle 3"/>
          <p:cNvSpPr>
            <a:spLocks noGrp="1" noChangeArrowheads="1"/>
          </p:cNvSpPr>
          <p:nvPr>
            <p:ph idx="1"/>
          </p:nvPr>
        </p:nvSpPr>
        <p:spPr/>
        <p:txBody>
          <a:bodyPr/>
          <a:lstStyle/>
          <a:p>
            <a:pPr>
              <a:lnSpc>
                <a:spcPct val="90000"/>
              </a:lnSpc>
            </a:pPr>
            <a:r>
              <a:rPr lang="en-US" altLang="en-US" sz="2800" dirty="0"/>
              <a:t>5 single nucleotide polymorphisms have been identified in the coding region of the human mu opioid gene</a:t>
            </a:r>
          </a:p>
          <a:p>
            <a:pPr>
              <a:lnSpc>
                <a:spcPct val="90000"/>
              </a:lnSpc>
            </a:pPr>
            <a:r>
              <a:rPr lang="en-US" altLang="en-US" sz="2800" dirty="0"/>
              <a:t>3 of these lead to amino acid changes in the receptor</a:t>
            </a:r>
          </a:p>
          <a:p>
            <a:pPr>
              <a:lnSpc>
                <a:spcPct val="90000"/>
              </a:lnSpc>
            </a:pPr>
            <a:r>
              <a:rPr lang="en-US" altLang="en-US" sz="2800" dirty="0"/>
              <a:t>Some receptor variants have been associated with increased potency of activation of the receptor </a:t>
            </a:r>
          </a:p>
          <a:p>
            <a:pPr>
              <a:lnSpc>
                <a:spcPct val="90000"/>
              </a:lnSpc>
            </a:pPr>
            <a:r>
              <a:rPr lang="en-US" altLang="en-US" sz="2800" dirty="0"/>
              <a:t>Some have some association with increased vulnerability to dependence</a:t>
            </a:r>
          </a:p>
        </p:txBody>
      </p:sp>
    </p:spTree>
    <p:extLst>
      <p:ext uri="{BB962C8B-B14F-4D97-AF65-F5344CB8AC3E}">
        <p14:creationId xmlns:p14="http://schemas.microsoft.com/office/powerpoint/2010/main" xmlns="" val="1748969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Treatments work</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Comparison of Relapse Rates Between Drug Addiction and Other Chronic Illnesses Source: JAMA, 284:1689-1695, 2000 </a:t>
            </a:r>
          </a:p>
          <a:p>
            <a:r>
              <a:rPr lang="en-US" dirty="0" smtClean="0"/>
              <a:t> Relapse rates for people treated for substance use disorders are compared with those for people with diabetes, hypertension, or asthma. Relapse is common and similar across these illnesses (as is adherence/non-adherence to medication). Thus, drug addiction should be treated like any other chronic illness; relapse serves as a trigger for renewed intervention..</a:t>
            </a:r>
            <a:endParaRPr lang="en-US" dirty="0"/>
          </a:p>
        </p:txBody>
      </p:sp>
    </p:spTree>
    <p:extLst>
      <p:ext uri="{BB962C8B-B14F-4D97-AF65-F5344CB8AC3E}">
        <p14:creationId xmlns:p14="http://schemas.microsoft.com/office/powerpoint/2010/main" xmlns="" val="34136945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Medical treatments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In the medical model, the physician is the primary person delivering treatment and abstinence from the chemical is seen as the ultimate goal, and although the doctor might refer the patient to a psychologist, not as much attention is paid to other potential aspects of the disease, e.g., psychological and social problems. The treatment of choice for this model involves dealing with the physical consequences of the addiction through nutrition, etc., and the use of medications such as disulfiram (Antabuse) and naltrexone (Revia) to ensure abstinence.</a:t>
            </a:r>
            <a:endParaRPr lang="en-US" dirty="0"/>
          </a:p>
        </p:txBody>
      </p:sp>
    </p:spTree>
    <p:extLst>
      <p:ext uri="{BB962C8B-B14F-4D97-AF65-F5344CB8AC3E}">
        <p14:creationId xmlns:p14="http://schemas.microsoft.com/office/powerpoint/2010/main" xmlns="" val="30263542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Medical treatments</a:t>
            </a:r>
            <a:endParaRPr lang="en-US" dirty="0"/>
          </a:p>
        </p:txBody>
      </p:sp>
      <p:sp>
        <p:nvSpPr>
          <p:cNvPr id="3" name="Content Placeholder 2"/>
          <p:cNvSpPr>
            <a:spLocks noGrp="1"/>
          </p:cNvSpPr>
          <p:nvPr>
            <p:ph idx="1"/>
          </p:nvPr>
        </p:nvSpPr>
        <p:spPr/>
        <p:txBody>
          <a:bodyPr>
            <a:normAutofit fontScale="47500" lnSpcReduction="20000"/>
          </a:bodyPr>
          <a:lstStyle/>
          <a:p>
            <a:r>
              <a:rPr lang="en-US" dirty="0" smtClean="0"/>
              <a:t>Medications</a:t>
            </a:r>
          </a:p>
          <a:p>
            <a:endParaRPr lang="en-US" dirty="0" smtClean="0"/>
          </a:p>
          <a:p>
            <a:r>
              <a:rPr lang="en-US" dirty="0" smtClean="0"/>
              <a:t>Medications can be used to help with different aspects of the treatment process.</a:t>
            </a:r>
          </a:p>
          <a:p>
            <a:endParaRPr lang="en-US" dirty="0" smtClean="0"/>
          </a:p>
          <a:p>
            <a:r>
              <a:rPr lang="en-US" dirty="0" smtClean="0"/>
              <a:t>Withdrawal. Medications offer help in suppressing withdrawal symptoms during detoxification. However, medically assisted detoxification is not in itself "treatment"—it is only the first step in the treatment process. Patients who go through medically assisted withdrawal but do not receive any further treatment show drug abuse patterns similar to those who were never treated.</a:t>
            </a:r>
          </a:p>
          <a:p>
            <a:endParaRPr lang="en-US" dirty="0" smtClean="0"/>
          </a:p>
          <a:p>
            <a:r>
              <a:rPr lang="en-US" dirty="0" smtClean="0"/>
              <a:t>Treatment. Medications can be used to help reestablish normal brain function and to prevent relapse and diminish cravings. Currently, we have medications for opioids (heroin, morphine), tobacco (nicotine), and alcohol addiction and are developing others for treating stimulant (cocaine, methamphetamine) and cannabis (marijuana) addiction. Most people with severe addiction problems, however, are polydrug users (users of more than one drug) and will require treatment for all of the substances that they abuse.</a:t>
            </a:r>
          </a:p>
          <a:p>
            <a:endParaRPr lang="en-US" dirty="0"/>
          </a:p>
        </p:txBody>
      </p:sp>
    </p:spTree>
    <p:extLst>
      <p:ext uri="{BB962C8B-B14F-4D97-AF65-F5344CB8AC3E}">
        <p14:creationId xmlns:p14="http://schemas.microsoft.com/office/powerpoint/2010/main" xmlns="" val="25678904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Medical treatments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Opioids: Methadone, buprenorphine and, for some individuals, naltrexone are effective medications for the treatment of opiate addiction</a:t>
            </a:r>
          </a:p>
          <a:p>
            <a:r>
              <a:rPr lang="en-US" dirty="0" smtClean="0"/>
              <a:t>Tobacco: A variety of formulations of nicotine replacement therapies now exist—including the patch, spray, gum, and lozenges—that are available over the counter. In addition, two prescription medications have been FDA–approved for tobacco addiction: bupropion and varenicline</a:t>
            </a:r>
          </a:p>
          <a:p>
            <a:r>
              <a:rPr lang="en-US" dirty="0" smtClean="0"/>
              <a:t>Alcohol: Three medications have been FDA–approved for treating alcohol dependence: naltrexone, acamprosate, and disulfiram. A fourth, topiramate, is showing encouraging results in clinical trials.</a:t>
            </a:r>
          </a:p>
          <a:p>
            <a:endParaRPr lang="en-US" dirty="0"/>
          </a:p>
        </p:txBody>
      </p:sp>
    </p:spTree>
    <p:extLst>
      <p:ext uri="{BB962C8B-B14F-4D97-AF65-F5344CB8AC3E}">
        <p14:creationId xmlns:p14="http://schemas.microsoft.com/office/powerpoint/2010/main" xmlns="" val="29820601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Abstract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Behavioral interventions used to treat substance use disorder will be presented.  The literature indicates </a:t>
            </a:r>
            <a:r>
              <a:rPr lang="en-US" b="1" dirty="0" smtClean="0"/>
              <a:t>efficacy</a:t>
            </a:r>
            <a:r>
              <a:rPr lang="en-US" dirty="0" smtClean="0"/>
              <a:t> with a number of approaches that are applied tin the private practice and inpatient settings.  The differences between the approaches will be discussed.  Varying degrees of successful </a:t>
            </a:r>
            <a:r>
              <a:rPr lang="en-US" b="1" dirty="0" smtClean="0"/>
              <a:t>outcomes</a:t>
            </a:r>
            <a:r>
              <a:rPr lang="en-US" dirty="0" smtClean="0"/>
              <a:t> exist by substance use disorder-substance use type.  The comparison to medical interventions on future directions will be discussed. </a:t>
            </a:r>
            <a:endParaRPr lang="en-US" dirty="0"/>
          </a:p>
        </p:txBody>
      </p:sp>
    </p:spTree>
    <p:extLst>
      <p:ext uri="{BB962C8B-B14F-4D97-AF65-F5344CB8AC3E}">
        <p14:creationId xmlns:p14="http://schemas.microsoft.com/office/powerpoint/2010/main" xmlns="" val="316474349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Medical treatments</a:t>
            </a:r>
            <a:endParaRPr lang="en-US" dirty="0"/>
          </a:p>
        </p:txBody>
      </p:sp>
      <p:sp>
        <p:nvSpPr>
          <p:cNvPr id="3" name="Content Placeholder 2"/>
          <p:cNvSpPr>
            <a:spLocks noGrp="1"/>
          </p:cNvSpPr>
          <p:nvPr>
            <p:ph idx="1"/>
          </p:nvPr>
        </p:nvSpPr>
        <p:spPr/>
        <p:txBody>
          <a:bodyPr>
            <a:normAutofit fontScale="55000" lnSpcReduction="20000"/>
          </a:bodyPr>
          <a:lstStyle/>
          <a:p>
            <a:r>
              <a:rPr lang="en-US" dirty="0" smtClean="0"/>
              <a:t>The disease model of addiction describes an addiction as a disease with biological, neurological, genetic, and environmental sources of origin.[1] The traditional medical model of disease requires only that an abnormal condition be present that causes discomfort, dysfunction, or distress to the individual afflicted. The contemporary medical model attributes addiction, in part, to changes in the brain's mesolimbic pathway.[2] The medical model also takes into consideration that such disease may be the result of other biologic, psychologic, or sociologic entities despite an incomplete understanding of the mechanisms of these entities.</a:t>
            </a:r>
          </a:p>
          <a:p>
            <a:endParaRPr lang="en-US" dirty="0" smtClean="0"/>
          </a:p>
          <a:p>
            <a:r>
              <a:rPr lang="en-US" dirty="0" smtClean="0"/>
              <a:t>According to the disease model, the onset and development of addiction are influenced though genetic predisposition and environmental factors. These hypotheses would explain the result of adoption and twin studies that have been carried out, indicating that twins separated at birth have a higher likelihood of concordance for addictive disease than would be expected were there not a genetic component, and indicating that these twins have a lower likelihood of concordance for addictive disease than do twins who remain together in identical environments.[3]</a:t>
            </a:r>
          </a:p>
          <a:p>
            <a:endParaRPr lang="en-US" dirty="0"/>
          </a:p>
        </p:txBody>
      </p:sp>
    </p:spTree>
    <p:extLst>
      <p:ext uri="{BB962C8B-B14F-4D97-AF65-F5344CB8AC3E}">
        <p14:creationId xmlns:p14="http://schemas.microsoft.com/office/powerpoint/2010/main" xmlns="" val="34298739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Core components of effective care</a:t>
            </a:r>
            <a:endParaRPr lang="en-US" dirty="0"/>
          </a:p>
        </p:txBody>
      </p:sp>
      <p:sp>
        <p:nvSpPr>
          <p:cNvPr id="8" name="Content Placeholder 7"/>
          <p:cNvSpPr>
            <a:spLocks noGrp="1"/>
          </p:cNvSpPr>
          <p:nvPr>
            <p:ph sz="half" idx="1"/>
          </p:nvPr>
        </p:nvSpPr>
        <p:spPr/>
        <p:txBody>
          <a:bodyPr>
            <a:normAutofit fontScale="85000" lnSpcReduction="20000"/>
          </a:bodyPr>
          <a:lstStyle/>
          <a:p>
            <a:r>
              <a:rPr lang="en-US" dirty="0" smtClean="0"/>
              <a:t>Substance use/abuse alters the brain’s structure and functioning; treatment and risk for relapse have to be addressed</a:t>
            </a:r>
          </a:p>
          <a:p>
            <a:r>
              <a:rPr lang="en-US" dirty="0" smtClean="0"/>
              <a:t>No single approach for everyone.</a:t>
            </a:r>
          </a:p>
          <a:p>
            <a:r>
              <a:rPr lang="en-US" dirty="0" smtClean="0"/>
              <a:t>Treatment needs to be readily available with early intervention as optimal</a:t>
            </a:r>
            <a:endParaRPr lang="en-US" dirty="0"/>
          </a:p>
        </p:txBody>
      </p:sp>
      <p:sp>
        <p:nvSpPr>
          <p:cNvPr id="9" name="Content Placeholder 8"/>
          <p:cNvSpPr>
            <a:spLocks noGrp="1"/>
          </p:cNvSpPr>
          <p:nvPr>
            <p:ph sz="half" idx="2"/>
          </p:nvPr>
        </p:nvSpPr>
        <p:spPr/>
        <p:txBody>
          <a:bodyPr>
            <a:normAutofit fontScale="85000" lnSpcReduction="20000"/>
          </a:bodyPr>
          <a:lstStyle/>
          <a:p>
            <a:r>
              <a:rPr lang="en-US" dirty="0" smtClean="0"/>
              <a:t>Multiple needs of the individual, --their substance abuse, medical, psychological, social, vocational and legal problems have to be addressed</a:t>
            </a:r>
          </a:p>
          <a:p>
            <a:r>
              <a:rPr lang="en-US" dirty="0" smtClean="0"/>
              <a:t>Substantial period of time in treatment, three months is minimum.</a:t>
            </a:r>
          </a:p>
          <a:p>
            <a:r>
              <a:rPr lang="en-US" dirty="0" smtClean="0"/>
              <a:t>Addressing the relapse prevention needs of the socialization of the individual to a substance free lifestyle</a:t>
            </a:r>
            <a:endParaRPr lang="en-US" dirty="0"/>
          </a:p>
        </p:txBody>
      </p:sp>
    </p:spTree>
    <p:extLst>
      <p:ext uri="{BB962C8B-B14F-4D97-AF65-F5344CB8AC3E}">
        <p14:creationId xmlns:p14="http://schemas.microsoft.com/office/powerpoint/2010/main" xmlns="" val="5143934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Core components of effective care</a:t>
            </a:r>
            <a:endParaRPr lang="en-US" dirty="0"/>
          </a:p>
        </p:txBody>
      </p:sp>
      <p:sp>
        <p:nvSpPr>
          <p:cNvPr id="3" name="Content Placeholder 2"/>
          <p:cNvSpPr>
            <a:spLocks noGrp="1"/>
          </p:cNvSpPr>
          <p:nvPr>
            <p:ph sz="half" idx="1"/>
          </p:nvPr>
        </p:nvSpPr>
        <p:spPr/>
        <p:txBody>
          <a:bodyPr>
            <a:normAutofit fontScale="55000" lnSpcReduction="20000"/>
          </a:bodyPr>
          <a:lstStyle/>
          <a:p>
            <a:r>
              <a:rPr lang="en-US" dirty="0" smtClean="0"/>
              <a:t> Medical care and medication guided/tapered detoxificaton and treatments when combined with Behavioral approaches are effective</a:t>
            </a:r>
          </a:p>
          <a:p>
            <a:r>
              <a:rPr lang="en-US" dirty="0" smtClean="0"/>
              <a:t>Individual plans are modified on an ongoing basis throughout their life</a:t>
            </a:r>
            <a:endParaRPr lang="en-US" dirty="0"/>
          </a:p>
        </p:txBody>
      </p:sp>
      <p:sp>
        <p:nvSpPr>
          <p:cNvPr id="4" name="Content Placeholder 3"/>
          <p:cNvSpPr>
            <a:spLocks noGrp="1"/>
          </p:cNvSpPr>
          <p:nvPr>
            <p:ph sz="half" idx="2"/>
          </p:nvPr>
        </p:nvSpPr>
        <p:spPr/>
        <p:txBody>
          <a:bodyPr>
            <a:normAutofit fontScale="55000" lnSpcReduction="20000"/>
          </a:bodyPr>
          <a:lstStyle/>
          <a:p>
            <a:r>
              <a:rPr lang="en-US" dirty="0" smtClean="0"/>
              <a:t>Ongoing medical conditions should be expected</a:t>
            </a:r>
          </a:p>
          <a:p>
            <a:r>
              <a:rPr lang="en-US" dirty="0" smtClean="0"/>
              <a:t>Medically assisted detoxification is only the first stage of addiction treatment and by itself does little to change long–term drug abuse.</a:t>
            </a:r>
          </a:p>
          <a:p>
            <a:r>
              <a:rPr lang="en-US" dirty="0" smtClean="0"/>
              <a:t> Treatment does not need to be voluntary to be effective.</a:t>
            </a:r>
          </a:p>
          <a:p>
            <a:r>
              <a:rPr lang="en-US" dirty="0" smtClean="0"/>
              <a:t> Drug use during treatment must be monitored continuously, as lapses during treatment do occur.</a:t>
            </a:r>
          </a:p>
          <a:p>
            <a:r>
              <a:rPr lang="en-US" dirty="0" smtClean="0"/>
              <a:t> Treatment programs should assess patients for the presence of HIV/AIDS, hepatitis B and C, tuberculosis, and other infectious diseases as well as provide targeted risk–reduction counseling to help patients modify or change behaviors that place them at risk of contracting or spreading infectious diseases.</a:t>
            </a:r>
          </a:p>
          <a:p>
            <a:r>
              <a:rPr lang="en-US" dirty="0" smtClean="0"/>
              <a:t> </a:t>
            </a:r>
          </a:p>
          <a:p>
            <a:endParaRPr lang="en-US" dirty="0"/>
          </a:p>
        </p:txBody>
      </p:sp>
    </p:spTree>
    <p:extLst>
      <p:ext uri="{BB962C8B-B14F-4D97-AF65-F5344CB8AC3E}">
        <p14:creationId xmlns:p14="http://schemas.microsoft.com/office/powerpoint/2010/main" xmlns="" val="22053291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directions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 National Longitudinal Study of Neurodevelopmental Consequences of Substance Use will require tracking a large cohort of young people (approximately 10,000 individuals) for a decade, beginning in late childhood, and collecting mental health, genetic, and behavioral data on substance use, school achievement, IQ, and cognition, and crucially, using brain imaging. The array of neuroimaging and genetic tools now available enables us to study the nature of the brain changes that arise from substance use and shed light on causal mechanisms, to a degree never before possible. Among its many goals, the study should illuminate interactions between substances, identify neurodevelopmental pathways that link drug abuse with mental illnesses, and disentangle the effects of individual substances as well as characterize their combined effects.</a:t>
            </a:r>
            <a:endParaRPr lang="en-US" dirty="0"/>
          </a:p>
        </p:txBody>
      </p:sp>
    </p:spTree>
    <p:extLst>
      <p:ext uri="{BB962C8B-B14F-4D97-AF65-F5344CB8AC3E}">
        <p14:creationId xmlns:p14="http://schemas.microsoft.com/office/powerpoint/2010/main" xmlns="" val="10155975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Substance Abuse Treatment information</a:t>
            </a:r>
            <a:endParaRPr lang="en-US" dirty="0"/>
          </a:p>
        </p:txBody>
      </p:sp>
      <p:sp>
        <p:nvSpPr>
          <p:cNvPr id="6" name="Content Placeholder 5"/>
          <p:cNvSpPr>
            <a:spLocks noGrp="1"/>
          </p:cNvSpPr>
          <p:nvPr>
            <p:ph idx="1"/>
          </p:nvPr>
        </p:nvSpPr>
        <p:spPr/>
        <p:txBody>
          <a:bodyPr/>
          <a:lstStyle/>
          <a:p>
            <a:r>
              <a:rPr lang="en-US" dirty="0" smtClean="0"/>
              <a:t>National Clearinghouse for Alcohol and Drug Information (NCADI)</a:t>
            </a:r>
          </a:p>
          <a:p>
            <a:r>
              <a:rPr lang="en-US" dirty="0" smtClean="0"/>
              <a:t>Substance Abuse and Mental Health Services Administration (SAMHSA)</a:t>
            </a:r>
            <a:endParaRPr lang="en-US" dirty="0"/>
          </a:p>
        </p:txBody>
      </p:sp>
    </p:spTree>
    <p:extLst>
      <p:ext uri="{BB962C8B-B14F-4D97-AF65-F5344CB8AC3E}">
        <p14:creationId xmlns:p14="http://schemas.microsoft.com/office/powerpoint/2010/main" xmlns="" val="36938381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4419600"/>
            <a:ext cx="8686800" cy="1219200"/>
          </a:xfrm>
          <a:custGeom>
            <a:avLst/>
            <a:gdLst>
              <a:gd name="connsiteX0" fmla="*/ 0 w 4191000"/>
              <a:gd name="connsiteY0" fmla="*/ 0 h 609600"/>
              <a:gd name="connsiteX1" fmla="*/ 3886200 w 4191000"/>
              <a:gd name="connsiteY1" fmla="*/ 0 h 609600"/>
              <a:gd name="connsiteX2" fmla="*/ 4191000 w 4191000"/>
              <a:gd name="connsiteY2" fmla="*/ 304800 h 609600"/>
              <a:gd name="connsiteX3" fmla="*/ 3886200 w 4191000"/>
              <a:gd name="connsiteY3" fmla="*/ 609600 h 609600"/>
              <a:gd name="connsiteX4" fmla="*/ 0 w 4191000"/>
              <a:gd name="connsiteY4" fmla="*/ 609600 h 609600"/>
              <a:gd name="connsiteX5" fmla="*/ 0 w 4191000"/>
              <a:gd name="connsiteY5"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91000" h="609600">
                <a:moveTo>
                  <a:pt x="0" y="0"/>
                </a:moveTo>
                <a:lnTo>
                  <a:pt x="3886200" y="0"/>
                </a:lnTo>
                <a:lnTo>
                  <a:pt x="4191000" y="304800"/>
                </a:lnTo>
                <a:lnTo>
                  <a:pt x="3886200" y="609600"/>
                </a:lnTo>
                <a:lnTo>
                  <a:pt x="0" y="609600"/>
                </a:lnTo>
                <a:lnTo>
                  <a:pt x="0" y="0"/>
                </a:lnTo>
                <a:close/>
              </a:path>
            </a:pathLst>
          </a:custGeom>
          <a:solidFill>
            <a:srgbClr val="0070C0"/>
          </a:solidFill>
          <a:ln>
            <a:solidFill>
              <a:schemeClr val="tx1"/>
            </a:solidFill>
          </a:ln>
        </p:spPr>
        <p:txBody>
          <a:bodyPr>
            <a:noAutofit/>
          </a:bodyPr>
          <a:lstStyle/>
          <a:p>
            <a:r>
              <a:rPr lang="en-US" sz="2800" b="1" dirty="0" smtClean="0">
                <a:solidFill>
                  <a:schemeClr val="bg1"/>
                </a:solidFill>
              </a:rPr>
              <a:t>Addiction Therapy – 2015 Website:</a:t>
            </a:r>
          </a:p>
          <a:p>
            <a:r>
              <a:rPr lang="en-US" sz="3200" b="1" dirty="0" smtClean="0">
                <a:solidFill>
                  <a:schemeClr val="bg1"/>
                </a:solidFill>
                <a:hlinkClick r:id="rId2" action="ppaction://hlinkfile"/>
              </a:rPr>
              <a:t>addictiontherapy.conferenceseries.com</a:t>
            </a:r>
            <a:endParaRPr lang="en-US" sz="3200" b="1" dirty="0">
              <a:solidFill>
                <a:schemeClr val="bg1"/>
              </a:solidFill>
            </a:endParaRPr>
          </a:p>
        </p:txBody>
      </p:sp>
      <p:sp>
        <p:nvSpPr>
          <p:cNvPr id="2" name="Title 1"/>
          <p:cNvSpPr>
            <a:spLocks noGrp="1"/>
          </p:cNvSpPr>
          <p:nvPr>
            <p:ph type="ctrTitle"/>
          </p:nvPr>
        </p:nvSpPr>
        <p:spPr>
          <a:xfrm>
            <a:off x="0" y="1371600"/>
            <a:ext cx="9144000" cy="2209800"/>
          </a:xfrm>
          <a:blipFill>
            <a:blip r:embed="rId3"/>
            <a:tile tx="0" ty="0" sx="100000" sy="100000" flip="none" algn="tl"/>
          </a:blipFill>
          <a:ln>
            <a:solidFill>
              <a:schemeClr val="bg1"/>
            </a:solidFill>
          </a:ln>
          <a:effectLst>
            <a:innerShdw blurRad="63500" dist="50800" dir="16200000">
              <a:prstClr val="black">
                <a:alpha val="50000"/>
              </a:prstClr>
            </a:innerShdw>
          </a:effectLst>
        </p:spPr>
        <p:style>
          <a:lnRef idx="0">
            <a:scrgbClr r="0" g="0" b="0"/>
          </a:lnRef>
          <a:fillRef idx="1002">
            <a:schemeClr val="lt2"/>
          </a:fillRef>
          <a:effectRef idx="0">
            <a:scrgbClr r="0" g="0" b="0"/>
          </a:effectRef>
          <a:fontRef idx="major"/>
        </p:style>
        <p:txBody>
          <a:bodyPr>
            <a:noAutofit/>
          </a:bodyPr>
          <a:lstStyle/>
          <a:p>
            <a:pPr lvl="0">
              <a:spcBef>
                <a:spcPts val="0"/>
              </a:spcBef>
            </a:pPr>
            <a:r>
              <a:rPr sz="3600" smtClean="0">
                <a:solidFill>
                  <a:srgbClr val="00B0F0"/>
                </a:solidFill>
                <a:latin typeface="Times New Roman" pitchFamily="18" charset="0"/>
                <a:cs typeface="Times New Roman" pitchFamily="18" charset="0"/>
              </a:rPr>
              <a:t>Meet the eminent gathering once again at</a:t>
            </a:r>
            <a:r>
              <a:rPr sz="4800" b="1" smtClean="0">
                <a:solidFill>
                  <a:schemeClr val="tx1"/>
                </a:solidFill>
                <a:latin typeface="Times New Roman" pitchFamily="18" charset="0"/>
                <a:cs typeface="Times New Roman" pitchFamily="18" charset="0"/>
              </a:rPr>
              <a:t/>
            </a:r>
            <a:br>
              <a:rPr sz="4800" b="1" smtClean="0">
                <a:solidFill>
                  <a:schemeClr val="tx1"/>
                </a:solidFill>
                <a:latin typeface="Times New Roman" pitchFamily="18" charset="0"/>
                <a:cs typeface="Times New Roman" pitchFamily="18" charset="0"/>
              </a:rPr>
            </a:br>
            <a:r>
              <a:rPr sz="4800" b="1" smtClean="0">
                <a:solidFill>
                  <a:schemeClr val="tx1"/>
                </a:solidFill>
                <a:latin typeface="Times New Roman" pitchFamily="18" charset="0"/>
                <a:cs typeface="Times New Roman" pitchFamily="18" charset="0"/>
              </a:rPr>
              <a:t>Addiction Therapy-2015</a:t>
            </a:r>
            <a:r>
              <a:rPr sz="4800" b="1" smtClean="0">
                <a:solidFill>
                  <a:schemeClr val="tx1"/>
                </a:solidFill>
              </a:rPr>
              <a:t/>
            </a:r>
            <a:br>
              <a:rPr sz="4800" b="1" smtClean="0">
                <a:solidFill>
                  <a:schemeClr val="tx1"/>
                </a:solidFill>
              </a:rPr>
            </a:br>
            <a:r>
              <a:rPr sz="2400" b="1" smtClean="0">
                <a:solidFill>
                  <a:schemeClr val="tx1"/>
                </a:solidFill>
                <a:latin typeface="Perpetua"/>
                <a:ea typeface="+mn-ea"/>
                <a:cs typeface="+mn-cs"/>
              </a:rPr>
              <a:t>Florida,  </a:t>
            </a:r>
            <a:r>
              <a:rPr sz="2400" b="1" smtClean="0">
                <a:solidFill>
                  <a:schemeClr val="tx1"/>
                </a:solidFill>
                <a:latin typeface="Perpetua"/>
                <a:ea typeface="+mn-ea"/>
                <a:cs typeface="+mn-cs"/>
              </a:rPr>
              <a:t>USA</a:t>
            </a:r>
            <a:br>
              <a:rPr sz="2400" b="1" smtClean="0">
                <a:solidFill>
                  <a:schemeClr val="tx1"/>
                </a:solidFill>
                <a:latin typeface="Perpetua"/>
                <a:ea typeface="+mn-ea"/>
                <a:cs typeface="+mn-cs"/>
              </a:rPr>
            </a:br>
            <a:r>
              <a:rPr sz="2400" b="1" smtClean="0">
                <a:solidFill>
                  <a:schemeClr val="tx1"/>
                </a:solidFill>
                <a:latin typeface="Perpetua"/>
                <a:ea typeface="+mn-ea"/>
                <a:cs typeface="+mn-cs"/>
              </a:rPr>
              <a:t>August </a:t>
            </a:r>
            <a:r>
              <a:rPr sz="2400" b="1" smtClean="0">
                <a:solidFill>
                  <a:schemeClr val="tx1"/>
                </a:solidFill>
                <a:latin typeface="Perpetua"/>
                <a:ea typeface="+mn-ea"/>
                <a:cs typeface="+mn-cs"/>
              </a:rPr>
              <a:t>3 </a:t>
            </a:r>
            <a:r>
              <a:rPr sz="2400" b="1" smtClean="0">
                <a:solidFill>
                  <a:schemeClr val="tx1"/>
                </a:solidFill>
                <a:latin typeface="Perpetua"/>
                <a:ea typeface="+mn-ea"/>
                <a:cs typeface="+mn-cs"/>
              </a:rPr>
              <a:t>- </a:t>
            </a:r>
            <a:r>
              <a:rPr sz="2400" b="1" smtClean="0">
                <a:solidFill>
                  <a:schemeClr val="tx1"/>
                </a:solidFill>
                <a:latin typeface="Perpetua"/>
                <a:ea typeface="+mn-ea"/>
                <a:cs typeface="+mn-cs"/>
              </a:rPr>
              <a:t>5,  2015</a:t>
            </a:r>
            <a:endParaRPr lang="en-US" sz="4800" b="1" dirty="0">
              <a:solidFill>
                <a:schemeClr val="tx1"/>
              </a:solidFill>
            </a:endParaRPr>
          </a:p>
        </p:txBody>
      </p:sp>
      <p:sp>
        <p:nvSpPr>
          <p:cNvPr id="40962" name="AutoShape 2" descr="data:image/jpeg;base64,/9j/4AAQSkZJRgABAQAAAQABAAD/2wCEAAkGBxQSEhQUERQUFRQVGBIXGBgUFxUVGBUXGBUYFhgXFhcYHSggGR8lHRcYITEiJiktLi4uGB8zODMsNygtLisBCgoKDg0OGxAQGywkICYxNzctLDQtNCwtNDQvLy80LDQvNCwsLC0sLywsLy8sLCwsLDQsLCwsLCwsLCwsLCwsLP/AABEIAK0BIwMBEQACEQEDEQH/xAAcAAEAAQUBAQAAAAAAAAAAAAAABgIDBAUHAQj/xABKEAACAQIEAwQFBwoDBQkAAAABAgMAEQQFEiEGMVETIkFhBxQycYFScpGhsbLRFSMzNEJTYnOSwYKzwxckQ9LwFiU1dIOTosLx/8QAGwEBAAIDAQEAAAAAAAAAAAAAAAIFAQMEBgf/xAA3EQACAQIDBAgFAwQDAQAAAAAAAQIDEQQFIRIxQXETMlFhgaGxwTM0kdHwFBXhIkJS8QYjcmL/2gAMAwEAAhEDEQA/AO40AoBQCgFAKAUAoBQCgFAKAUAoBQCgFAKAUAoBQCgFAKAUAoBQCgFAKAUAoBQCgFAKAUAoBQCgFAKAUAoBQCgFAKAUAoBQCgFAKAUAoBQCgFAeE0BYTE6nKrvptqPgCdwvvtv5AjrWdlpXIqV3ZGRWCQoBQCgFAKAUAoBQCgFAKAUAoBQCgFAKAUAoBQCgFAKAUAoBQCgFAKAUAoCzLOFZQdtRsOl+dvfz+isqLabXAhKai0nxMXOMWUUadixtfpWCZr8tx76wGYsGNt97eYrIMjPc2MWiKKzYiY6Y1PIdZH/hUXJ62tW6jS27yl1Vv+3ic9evsWhHrPcvcz8vwgiQKCWI3LHm7HdmbzJua1Tk5O5thHZjYyaiTFAKAUAoBQCgFAKAUAoBQCgFAKAUAoBQCgFAKAUAoBQCgFAKAUAoBQCgFAY2YYQSxsjcmHMcwRuGHmDY/Cp05uElJGqtSVWDg+P55ENh4k06oMaCSjFe0XmCNrsPH3jnflVnUy9VIqpR48PsUdDN3Rk6OJWq0v8AcqxPEeFgXXEzTSb6RYqoPViQP+unOtNLLq0pWkrI662b0Ix/oe0y7wHg3laTGznVJJdUJ8FB7xHQXFgP4fOpY+cYWoQ3Lf8An5vMZZCVS+Iqb3u5EzqtLc9oBQCgFAKAUAoBQCgFAKAUAoBQCgFAKAUAoBQCgFAKAUAoBQCgFAKAUAoBQA0Bzn0hYLTMsg5SLv8AOXb7Cv0VfZXUvTcOz3PJZ7Q2ayqL+71REocOZHSNebsqj3sbf3qwnJQi5PgVlCm5zUFxZ2zBYZYo0RfZRQo9wFq8nOTnJyfE97TgoRUVuRdkS43v8CR9YqJMw5cB8mSRf8RYfWf70BgYTMHEgRiHGrTf42uCOdAbwUB7QCgFAKAUAoBQCgFAKAUAoC1iJ1jUs5CqouSdgBUZSUVd7iUISnJRirtkXxHHUINkjkcde6oPuBN/pAqulmdNPRN+RbQyWq1eUkvqxBx1ETZ45FHXutb3gG/0UjmlNvVNGZ5LVSvGSfkSbD4lZEV0IZWFwRyNWMZKa2ovQqKkJU5OMlZojMnHUQJHZS7EjmngbfKqueZwTa2X5FvHJajSe0vMycq4ujnlWIRyKW1WLabbKW8D0BrZRx8Ks1BJq5qxGVVKNN1HJNLn2m2zjMRh4mlYEhdOy2udTBdr++uqtWVKDmziw1CVeoqceJHv+3kX7qX6U/5q4P3SH+L8iz/ZKn+a8/sbbIM/XFl9COujRfVp31auVj/D9ddOGxca97Jq3ucWMwMsLs7TTv2dxrZ+OI1ZlMUpKsy7FP2SR18q0TzKEZNbL0OuGTVJRUtpaq/HibnI82XExmRVZQGK2a19gDfY+ddeHrqtHaSscGLwssNPYk76XMLN+KoYGKd53HNUt3T0Yk2Hu3Naq+OpUns733G/DZZWrx2lZLvNaOPU/cyf1LXN+6Q/xfkdbySf+a+jN/k+dRYkExk3FtSsLMt+Vx/cXFdtDEwrK8StxOEqYd2mt+58C7mmaR4dNcrWHIDmWPQAc6nVrQpR2pshQw9SvLZpq5HH48jvtDIR1JUfVc1wPNIcIvyLVZJUtrNeZmZZxjDKwRg0ZJsNVipJ5DUDt8a20cwpVHsu6NFfKa1KO0rSXdvJHeu8qyN8aZVJiFiWJQSGYkkgBRa29/Pp0rvwGIhRcnN8CozbCVMTGMaa1uafJeFTh5o5ZpohoJOhbsTsQNza3O/LwrficwhUg4RT14nPgcoqUaiqTktOCJXJnEY5am9wt9tqqS/LH5Vkf9HH8dz9lgPpoAcHPJ+kfSOg/AbfSaAzsHl6R7gXPU8/h0oDLoBQCgFAKAUAoBQCgFAKAUAoCJekWQiGJQdmk387KSPr3+AqszRvo0u8uclinVlJ8F7kNyjCiWeKNiQrtY252sTt9FVVCmqlSMHxL3E1XSoymt6R7nOEEM8ka3Ko1hfnYqDv9NMRTVOrKC3Ixharq0YzlvZLfR1KTHKpOyupHlqG/wBlWmVyexJd5SZ3FKcZcWvQhWJ9t/nv941Tz6z5v1PQw6i5L0L+UT9nPE/R0v7iQD9RNToS2KsZd5qxMNujOPamTX0hT2w6L8uQfQqk/barfM5WpJdr9NSgyWF6zl2L1aOf1RnpiZejfniPdD/qVbZV1p+HuUOebqfj7EUzD9NL/Ml++1VtX4kub9S5ofCjyXoibcFSacHIw/ZaU/QimrfL3ag33s8/msdrFRj2pepAQSdybk7knmSdyTVJe+rPS6LRG2zDLVTC4eYFtUpfVe1tr2tt5V1VaMYUYVFvZxUcRKeIqU3a0bWMngdiMWtvFZAfMW1faBWzL2+nXI1Zsk8M+a/PMucezE4rSeSItv8AFcn+30VLMpN1rdiIZPBLD37X6GJw/liTdoZWZVVe6RtqY+ZFja3LzqGEwvTXve1tDZmGNeH2dm129eXLeeQcPuR32VeoHeP9gPprfTyupLrtLlr/AAc9XO6UXanFvyX38ia4fEzlFCg2AUare1t7Vztvzq5irJK9zzs3eTdrdxTiImAvPOiD+J/7bCtkISl1U2aZ1YQV5tI1WIzjBRc5XkI8I12+nYfXXVDAV5cLc/y5w1M1w0N0r8vyxuuHMVBiY+0iS1iVIexZSOu55ix+NaK9CVGezI6sNiYYiG3E3YFaToPaAUAoBQCgFAKAUAoBQCgFAKAUAoCH+kf9HD88/cNVeadSPP2LvJPiT5e5GOGP1uD5x+41V2D+PHn7Mtsf8rU5e5VxT+uT/OH3FpjPjz/OAy/5WHL3ZIfRz7M/zo/sarDK+rLmVWeb4cmQ3E+2/wA9/vGqifWfN+pfw6i5L0LTcqi9xIk3GeO7VcL5xdp8XsP/AKmrHH1dtQ5X+pUZXQ6N1f8A1b6fiI1VcW5MvRvzxHuh/wBSrbKutPw9yhzzdT8fYimYfppf5kv32qtq/ElzfqXND4UeS9ETLhH9Qm983+WKtcD8tLxKLMvnYeHqQVapkeiJn+RpMVgcKIygK6ydZI5kjawNXDw8q2GpqPAof1kMNjKrnfXs/wBou8PcLzYedZHMZUBr6SxO4I8VFZwuCqUqim2iGOzKjXouEU7u3BfctZwYjI2IkX5IF+9y2Fl5XNddanQg3WqL3+iOHD1sTUSw9J25afV77cjWYfiEdoutLRbg8yw6NYbWB8K43ml5WtaPn9vAsP2RKm3tXl9F99e1mZ/2SxEqhjiI3DAEG7lTfxAG1Qngq9ZXlUvfnb7E4ZjhqDtGk4tdyv8Ac3+b4w4TBqLjtAiRrb5QUAke4Amr/AYbblGD3Ja+B5PN8aqUJ1Vvk9PH7I5hiJQN3bn4sdz+NeqVkjwa2pvtZgSYtPlfUfwrF0b1Rn2G54P4g9VnuTeJ7LJbwHg9v4fsJrkxmH6anpvW4s8uxLw9S0tz3nY43BAIIINiCNwQeRrzZ61O5VQCgFAKAUAoBQCgFAKAUAoBQCgFAQ/0j/o4fnn7jVV5p1I8/Yu8k68+XuRjhj9bg+cfuNVdg/jx5+zLbH/Kz5e5VxT+uT/OH3FpjPjz/OAy/wCVhy92SH0c+zP86P7Gqwyvqy5lVnm+HJkMxZ78nzpPvGqefWlzfqX9PqrkvQuY/D9nI6dCLe4gMPqIqdWGxNxIUanSU1L800KZ5y2i/wCwgQe4MxH3vqrEpOVu5WJQgo3txd/QTw6RH/Ggf6XdR9Sg/Gszhs271fzYhPacu528k/clvo354j3Q/wCpVllXWn4e5SZ5up+PsRTMP00v8yX77VW1fiS5v1Lmh8KPJeiJlwj+oTe+b/LFWuB+Wl4lFmXzsPD1IKtUyPRHUuET/ukPzT95q9Jg/gQ5Hj8y+anz9jcXrqOI1WaZHFOCGBW+9169bda11acasHCW420K86E1OD1Oc5zlT4aQo4NjfQ3g46+/qPCvO4ihKjPZe7gz12ExUMRT2lv4rsZn8L8QHDNockwsdx8gn9oeXUfHnz3YPFui9mXV9Pzic+YYBYiO1Drrz7vsWOPs9Dyd0gqncToW/ab3fgOtfQMBR6OltPe/xHyXMq36rFdGurDTx4+engYHCnBcmNHbTuUiPIixeS23dvsq+dvcPGo4rHKk9mOr8kd2Dy7bim9IkzPo3wWm2mW9va7Rr++3s/VVf+4178PoWX7dQtaxD+IvR/PAwbDap0YgWFhIpJsNQ5Eb+1sB4gDeu6hmEJq09H5FfiMtlHqarzJdwnNPhCuExg2P6CQG6NtcxavAjcgHzA5CuHEqFX/tpeK48/ud+E6Sj/1VfB+xMb1wlgL0AvQHtAeXpcHtAeXoD2gPL0B7QCgFAKAUAoCH+kf9HD88/caqvNOpHn7F3knXny9yMcMfrcHzj9xqrsH8ePP2ZbY/5WfL3KuKf1yf5w+4tMZ8ef5wGX/Kw5e7JD6OfZn+dH9jVYZX1ZcyqzzfDkyF4z2pPnSfeNU9TfLx9S/p9WPJehvOMMLpkifwkijPxUBT9Wmu3HQtOMu1L89CvyyptQlHsk/P+bmgY7VwsskbninD9nLGnyYIB9GquzGw2Jxj2RXucOX1Okpyn2yfsbr0b88R7of9SurKutPw9yvzzdT8fYimYfppf5kv32qtq/ElzfqXND4UeS9ETLhH9Qm983+WKtcD8tLxKLMvnYeHqQVapkeiJJmzkYDB6SRvJyJHXpVjXbWFpWf5ZlVh4p42tddhb4MmY4tAWYiz7FmI9k9TUMBJ9Ortks0hFYaVkuHDvKuNpmGLYBmA0x7BiBy8jWcwlLp3ZvcjGVQi8Mrpb3wLvDmDGIw+KWQkldDKSSSrBXIIv9B8jUsJTVWlOMvAhjqrw9elKC7U+9aEahF9/AC/4f8AXlUsqw0a9baqaQjrLkty8X5XNX/IMfPC4XYo61aj2YJb7ve/Ba87GJnah3wsY21i7HxJknaO/wAFRdq9xgsX+opOut13Zdy+/Hs3HzzE5YsDVjhnrKy2n3tX+i3Lt38Tt+HhCKqqLKoCgdABYCqNtt3Z6GKSVkajifiSPAqjSo7B2KjRpuCBffURW/D4eVdtRdrGjEYmNBJyI9/tRw37mf6Iv+eur9sqf5Lz+xyfulLsZRmPF8WNwmLWJJEaOLXd9IsdQsV0sbEHe9IYSVGrByad2Zli4V6U9lbkRnh31/Gp2EMrJHGSzyF3Fyx2DMDqbYWCjbrXZX6Cg9uSu3uRxYd4ivHYi7JcTaZpnc+CSPL8M5lxAuHkALNd2LKiBie9Yi5PLb4aKdCFZuvNWj2G+pXqUUqEHeXaejgfMHGuTF2k5gGWZiP8Q2Hw2p+tw6dlDTkh+ixEldz1K+HeKMThMQMJmBYqSFDObsl9lOv9tD1NyOuxFYr4anVp9JR+n5uM0MVUpVOirfUR4qT8vaNb6Nbd3U2n9WJ9m9ue9HCP6K9tf5Mqcv12zfT+DptVJbHMOEMXIc3xCtI5UNi7KXYqLS7WBNharfFQisLFpdnoU+FnJ4qSb7SrOeI8VjsScLl7FUUkF1OksBszl+apflbc7dbVilh6VCn0lbf2fnEzVxFWvU6Kjp3lc3A+PjXXFjWaQb6dcqXPQMWN/iAKwsbQk7Shp4GXgq8VeNTU2XAvFzzOcNitp11aSRpL6faVhyDCx5cwD0rVjMIoLpKfVNuDxbm+jqdZE5qvLEUAoBQCgIj6RkJiiNthJv5XRrVWZov+uL7/AGZdZJJKrJd3uiHZRixDPHIQSEa5Ate1iNr++qmhUVOpGb4F5iaTq0ZU1xQzjGCaeSVQQHa4BtewUDe3urNeoqlSU1xGFpOlRjTb1SJd6O4iI5WI2ZlAPXSN/ttVplcWoSfayjzuac4x4peu4hGM9qT50n3jVNU3y8fU9DT6seS9Caca4e+Fgk+RoB9zJb7QtXGYQvRjLst5oocrqWxNSHbfyf2uRTKcP2k8SfKdL+4G5+oGquhDbqRj3lzianR0Zy7E/wA+ptuPf1v/ANKP7z115l8bwXucWT/LeL9jY+jfniPdD/qVuyrrT8Pc5c83U/H2IpmH6aX+ZL99qravxJc36lzQ+FHkvRE14Lj1YKVR+00o+lFFW+Xq+HkuZQZrLZxcZdiXqQJfPY9D4HoapD0nI2uPzNZMNBCAwaItcm1je9rb38a6qtdTowppbjjo4aUMRUqtq0rGVwOhOLWw5LIT5C1vtIrZl6brrkac2klhn3tFzjyIjFajydEI+Fwf7fTWcyi1Wv2ojk808PbsZjcP52MMsylC3aAAWI2IBG9/f4VDC4lUVKLV77jZjsG68oSUktnfc1Dd0BentHz6fCt1eq6FFYWHOb7+zlHj3o5cHQ/V4p5hUXdSXZHjLnU3r/4t2nvF2WvBHgp7EEpa58HEjTKD8HP9Jr1eQ6YXopc/qeP/AORu+MdaPL6aeZ1fIs0TFQJMh2Ybj5LDZlPuNclWk6c3BnRRqqpBTRdx+WwzgCaNJApuA6hrHlcXrEKkoaxdiU6cZ6SVzRZ9k+Aw8Ekz4aABFNu4BqbkqjzJsK6KNWvUmoKTOarSoU4OTitDnfC2Fb1LMZf2exWO/Vr6iPgLf1CrTEyXTU495V4SL6KpLhYmXoiH+6Sfz3/y4q4cz+KuX3O3K/gvn9jRcE97N5zL7Y9aIvzD9oF2/wAJaujF6YWKju09DRhNcXJy36nVqpi6OY+mRFvhjtqKzg9dI0W+sn66t8r/AL1yKfNd8PH2MXAEnPUJ53F/f6nvU5/JP8/uIw+e/Ow6xVKXRyDIWIzLHEHcLmBBHUOavayvh4L/AMlFQ+YqeJufQ3AOzxD+OqNfgFJ+1vqrnzSX9UUdGVxWzJ950Y1VFqcwx4UZ+nZ89Sa7fKMBv/8AG1/fVvG/6F38PqVE7frlb80OoVUFuKAUAoBQFrE4dZFKuAysLEHkRUZRUlZ7iUJyhJSi7NEYxHAsJN0kkQdO6w+sX+k1Xyyym3o2vMtoZ1WStKKfke4XgaFTd3kcdNlB99hf66Qyymndtvy9BUzqtJWikvP1JNBh1RQqAKqiwAFgBVhGKirLcVM5SnJyk7tkal4GhYkmSbvEnmnib/JqulllNtvaevL7FrHOq0Ulsx05/c3ePytZYDCxbSQouLX7pBB3FvCu2rRjUp9G9xX0sRKlV6WO/Xlqa3K+EooJVlV5GK3sGK23BXwUeBNc9HAQpTU02zrxGaVa1N02kk+fuyvOOF48TJ2jvIp0qtl02sCT4qetZr4KFaW020RwuZVMPT2IpNXvrf7l/IshTC69DO2vTfXp203tawHyjU8NhI0L7Lbv7GvF46eJttJK3Z3mtm4JhZmYyS3ZmY2KWuxJNu751zyy2nKTltPXl9jrhnNaMVHZjou/h4m4yXKVw0ZjRmYFi12te5AHgB0rrw9BUY7KZw4rEyxE9uSS04GFm3CkE7F+8jnmUI38yCCL+daa2BpVXtbn3G/DZnWoR2VZrsZrU4DjvvNIR5BB9dq0LK4X1k/I6nndS2kF5khyrKYsOumJbX5k7s3vJ/8Ayu6jQhSVoIrMRiateW1Ud/Q9zTKosQumVbgbgjYqeoIrNajCqrTQw+IqUJbVNkdPAyBgVlktvzCG3TwFz+FctPL4U57cZO63bvr4cO87a2bVKsOjlFWe/fquzx3PuuZmXcGwRsGYtIRuNdtN+ukDf43pSy+lB3d2+8xWzatUjsxtFd356G1zrKo8TC8Mo7rDmOakbhl8wasqVSVOSlEqKtKNSLjI5h6jmGUSM0QMsJ5lVZ4383Ubo3n9Z5VcbeHxcbS0fn/JTbGIwkv6dV+fQz/9qjWscMuv+YbfRpvWv9rV+tpyNv7q7dQwGwmYZtIplBihB2JVkjTzVTvI1vH6xWzbw+Ei9nV+f8GtwxGLa2tF+fUmWeZQmGyqeGEGyxt5szEgljbmTXBSqupiYzl2lhUpKnh3CPYYnolQjCSAgj8+/MEf8OLrWzMneqrdnuzTliapO/b7I1vGfDk8OJ9ewQJN9TqouytaxYL+0rDmPf1224XEQnT6GqQxWHqQqdNS8ShPSmQul8N+cGxtJYavcVuPdWXleuktCKzTTWGpj5Pk2JzLFDE41SkKkWVlKhgpuI0U76b82PP7JVa1PDU+jpb/AM3/AGI06NTE1OkqqyMjjvJJ4cUuOwqs26ltK6ijqNNyo3KkbH49ajg69OdLoahLGUKkKirUyzL6UJWTRHh1Ex2vqLAHqEtc+69Z/bIp3ctCLzOTjZR1L3B/DcscWJxWJBV3hmCq2zWYFmdh4EkDb39axicTGU404bk1/BPC4aUYyqT3tM1fB2ZzYbAyy4dNZXERa10lroYje+ncb238K3YqnCpWjGbtozThKk6dFygr6+RsJ/Sg7rpgw4Ep2BLmSx8kVQTWpZYk7zlp9DZLM21aMdTP4A4alErYzF6hK2rQH2a7e07DwJBIA8ATtyrXjcTDZ6GnuNuCw01Lpqm9nQarCzFAKAUAoBQCgFAKAUAoBQCgFAKA8vQHtAKAUAoBQCgFAeEUB5oFDFj0ChkEUAAoD2gKOzHQUMWK6GRQFOgUMWMTOP1eb+XL9w1spdePNEanUfIhXoc/QT/zF+4K78z68eRXZX8OXM6AEFVhaWKqAUAoBQCgFAa7iHNlwmGmxDi6woz26kDZfibD40BxbLsvz3MMM2ZJjWjJ7R4oFLoGVTyVB3bbELqvew33vQHU/Rxn0uOwEU2IQpN3kkBUrdlNtQB5ahY9NzQEnoCOZ5xzgMHKIcTiUSQ27tmYrfca9IOj42oDfYXEpIivGyujgMrKQVZSLggjmDQF2gItj/SHlsPadpiowYn7N1AdmD3II0qpJsVNyBYWoCQ5fjo541lhdXjcAqym4YeVAXyaA4nwzn75jn8jDHssMT/mIV19niEUMCAoIA2BYkg7mgO20BrM+z/D4KPtcVKsSXsC17sbXsqjdjbwAoCnh7iLDY6PtMJKsqA2NrgqedmVgCvxFAbWgNTmvEuFw0iRYiZIndXdQ9xdUBLG/IABTzNAX8kzeHFwpPh31xPq0tZlvpdkbZgD7SkUBn0BGD6Qcu9Y9W9bj7a+m3e06r209pbRe+1r86Ak9AWcXiViR5JDpRFZ2J5KqjUxPuANARl/STlY7O+Mi/O30+0QLErdzbuC4O7WoCVg0B7QEYX0gZccT6sMVGZr6bd7TqvbT2ltF77WvQEnoCiWQKCzEBQCSSbAAbkknkKAjuT8e5fipjBBio3l3AWzLrI37jMAH5H2SaAkOIiDqytuGBU+GxFjWU2ndGGrqzNTgcuwuXRSMtoYvbdnckCwtcljtWyrWnVd5s10qMKStBGPw9xxgcc7R4XELI63OmzoxA5lQ4GoeYvWo2kioBQCgFAKAUBEfSzCXyjGhb3EerborqzfUDQFn0bZpEMlw0uoaIYSHPyTEDrv05X+NAbvhTiOLMIBiMOHEZZlHaKFJK87C52vt8KA3BoDiHo+yPD49s6lxsaySGWVbvuYx+cN0J3QggWI5aR0oCT+gHEM2VKGvZJplW/ye6+3+JmoDpNAcG4Q4ew2Jn4gfERLI0cmJCFhfRqacll6NdRvzFtqAnPoKP8A3PB8+f8AzWoCfsKA476MMqgXO810wxjsH/M2RR2V2dT2e3duNtvCgOx0Bxf0pzTPnuXxRwJidERkjhkYKjuTIWuTtsI0O/yRQGy4ByjGx5xiMTNhEwsM8JDxxyxuokUx2bSpvc2bwt3j1oDq1Acj9JmVxYrPMqgnXVG6y6luRqClmsSN7XAoDqOV5bFholigRY411aUXYDUxY2+JJ+NAYHGuJeLL8ZJHs6QTspHMERtYi1AcIyXJsZiskWCDLoWSRmcYsyxrIWWcgkq1iNlMdr8t6A75wssoweGGI/TCGISbhu+EAO4JB38b0Bb4z/8AD8b/AOWxX+S9AcGjyDDjhdsV2SesGYfnSLuPz4jsG8Bp8Bt40B3/AIYcnB4YncmGAn/21oDG45xLx5djHjuHXDzlSOakRt3h7ufwoDmfBvBOW4nI4HxJSIszO2JDRxyK4lZdHaOCLbBbcvjvQHZILaVsdQsLNe+oW538b0BCPTbiGTJ8ToJGowobfJaVQw+I2+NAc4mybMMRhMuMGXQQ+r+ryxYhJotUg0Brm5HtGzkX5igPoFaAifpRyOTG5dNBEyq7GNl1kKrlHDaCTyvbbzAoDn/BuahcywcGZ5b6tjERo4JotUakBGXvRg6XBGoagSLnkPADtooBQCgFAKAUBbnjVlZXAKkEEHkQRYg+VqA43i/Q7FqdcPmbRYWRgzQe343tftAGt4FlJFhzoDqGQYXDYPDx4eBkWOMWF3Uk73LMfEkkk+ZoDP8AXo/3if1L+NAcz4j9GqTYiebCZicKuKv6xEoDrJfdrWddid7G+7NvY2oCccL5fhsBho8NA66Iwd2dSzEkszMepJJ8uXIUBtfXo/3if1L+NAQzh7hKPCtmTeto/r7SN7Kr2Woyn5Z127Ty9nz2A2XAmUR5bg0wvrCS6DIddljvrYt7OpuV+tASH16P94n9S/jQET4Z4bjwmNxuL9aR/XG1aLKvZ94tbVrOrn0FASz16P8AeJ/Uv40BEuOuF4cwMMseKGGxWHN4pkIYgEglWXULjbbfbfncggWuCuFI8FNNisRjPWsXOArytpQBBY6VUE+Kr4/srYDxAmXr0f7xP6l/GgIvnXD8eIzHB471lF9VDjs7K3aagw9vWNPPoeVAScY6P94n9S/jQFE+IhdWVnjKsCpBZbEEWIO/SgOXf7LVAbDrmjjL2k7Q4ayk8w2ntNfUA30+HK+9AdPwksESLHG0aoiqqgMtgqiwA36CgLGddniMPND2yL20Useq6tp1oU1WuL2ve1xQEMHAcf5H/Jfrqe3q7bQv73tbdn2nw9qgJrlTRwwxRdqjdmiJquovpULe1za9qAvYmeGRGR2jZHDKwLLYqwsQd+lAcrj9E0QYRHMnbACTtfVTbc9C+u3+LTf470B1hcZEAAHjAH8S/jQGDnuGw2Lglw8zoY5VKtZ1BHiCD4EEAj3UBAMs9GwDwDF5mcThcKwaHDkKgBB7oZtZuBytbcdBtQHTRjo/3if1L+NAaTjPJ8PmWFfDSzKgbSyurKSjKbggE7+II6E8udARzIuCymLhxWOzL1xsMpSBSqRBLgrdrMdRsffcC5NAdDilVhdSCPIg/ZQFygFAKAUAoBQHlALUAtQA0BahxKsWCkEodLDodIax+DA/GsKSd7cCUoSik2t+70LtZIigLOKxSxgFzYFkUc/aZgqjbqSKw5JbyUYOTsi9WSIoBQFmTForIrOoZ7hASAWIFzpHjYUM2ZeoYFAY2YY6OBC8rBVFhc9TsAANyT0FAU5bmcWIUtC4YA6TzBVrA6WU7qdxsaNWBdbFIJBGXXtCpYLcaioNiQOlzS3EF6gBoDGbHxiQxmRe0CdoVuNWi9tVul/Gs7MrXsR243tcxMBxBh5tGiQfnGZUDXQuVAY6AwBYWYG423FTlRnHeiEa0JbmbStZtNXmfEOGw76J5ljYqGs1/ZJIvy8j9FbadCpUV4q5qnXpwdpOxk/lOG0Z7VLSkCM6haQnkE61Ho53as9N5LpI6O+/cZYqBMUAoBQCgFAe0AoBQCgFAKAUAoBQCgMXM8asMTyNyUXt1PIKPMkgfGoVKipxcmbaNJ1aiguP55EZyjtMPKhljde3usjMUIM5LOhWzG17lBe37FcFDbpTTkmtrfz3r7fQs8T0dem1CSez1Uk+rufDk/qeJm0nYtP6wGk0ynsNKWjKmx7o794xud97HlepqrLYc9rXs7PfTiQlh4dIqWxZXX9Wuvtrw9yvGY94ox2eKExd4VL/AJkdkHDG4PsjVay6r2PWpubUdJ3vx00/O81wpRnL+qns2T011t56cbFmTFyNEVldXCYrBAHXGzgmVCUk7PYEbW2GxHSjctmzd9V2X38bGVCKneKteMuDS3Pdc8lzjEGR2V1XRN2YjaSBEI16QrBu/rYbg38Rtap7cm278d2n+yHQ09lK3C97P/VjNlx049dlDlhh2lVIgq2J7JGuxA1G1ybDz5+E7y1fYatiH9Ebb978S3hMTJ2kEYxva9skrGyx3U9mdLLYbKDyBvuOZ3qSe7UxKKs3s2sY+ShkTB97VqbFEalS6WR9lNrjcX+PSkdyMT1b8BgMzxCx4eRpTMZ8JLNoKoBrSON106RffVY87+VSRGUY3atuZVgcxk14K2ME3rDEugWMbdjI/d0i6qGAFjve2/MGRFrfobjicRFIxLIYSZU7KQD2JQGKkkiwBGob7G9vGsogjRvnstuyMsa2xIhfFRqNNjCZAbNdVckLHvcAn4VLZW8iy5Ljmik1JIMUyYbGMH0xlmZJVAW6D9m+kgWvblepKN12akW7GFh86xIVm7dXD4eeXeTDsVKpdZIVjF9OrukNfmN9jWzYi3u495DafaVY+acxSI+IZhLgHnPcjGkrbUq2X2WUlTe53uCKzFRumludiEnKzV+Begie/Z9qb/k9GEmiLWLyMbX08tNlt5X570032/u3GGna1+G8s5Y7xQ5cQxmLRzOqssdwBhNSxowW4Fxz5m+5NTmlKU1u/wBkIXjGDvf/AEbThPGGXRI2NEzSxlzCBGAhut9IHfULfSdRO58KhiIKN0oWs9+v53k6E3Kzc73W787D3EY+KHMZTNJHGpwkG8jKoP56brRQlKgtlN/1P0QcoxrPafD3Zp8tcB4mhUDDy49jCCg3T1ZtTRhhdVZ1JFrePWt9Rf0tS6yjr9ePgaoPVOO5y0+n3KY8+nSOUPiQXJg/ODsZIIo5ZWQzRlLGwAtpfla9zvWXQg5K0dNdNU20tz/giq01F3lrprvWr3q3uZ2Ix7q0UC466SPIGxBEJZCqIywAgaAzai1yOQtWuNNNObp6rhr369psc2mo7e/jp9OwtJns8cJxBk7eHDTSRyMiqO3hsAJRbbUjmxINjZqy6EJS2LWclddz7PFGOmnGO3vSf1Xb4FvE5jjAYIpJDG8kck7FTBGQS+0KmUaSI1Iv4nnyrMadJqUoq9nbj9dO36GHUqXSbtdX4fTXsMjD4/EznBJ26xmWPEtI8PZyBxG6BWQ7qCQd7XAuw6Wi4U4bb2b2ate6338fxE9qpJxV7Xve3dYv5hjMVHiPVVYn1hw8MtlJiiUgzowta6gWUkf8QX3FRhCnKHSPhvXa+H14mZznGfR9u5+v8EtWuM6z2gFAKAUAoBQCgFAKAokiDbMARsdwDuNwd6w0nozKk1qhJEGFmAIuDuL7jcHejSe8Jtbi2uDjDFwiBzsWCjUR0J5msbEb3tqSdSTjstu3YUx4CJVZVjQK19QCqA1/lC29NiK0sHUm2m27rvKosHGqhFRFUEEKFAAINwQALc6KKStYw5ybu3qeNgoy4kKIXGwfSNQHzrXrOyr3G1K1r6F1YgL2AFzc2Frnlc9eVZI3LUGBjT2I0Xct3VVdyLE7Dn51iyRlyb3srXDqLWVRpvbYbX526XrJi7PPV1AFlA0gqtgBpFrWXpyHLpQGowPDixyI7OX0FmHcjUl2UrrkZQC7BSRc9TQk5XRuZ4FdSrqrKeasAQfeDsaES0mAiEfZCOMR79wKoTfc921qXBVBhESwREXSCBpUDSCbkC3IX3o3cFEOXRJr0RRrr9vSijX86w73xrO0+0xZFw4ZPkr7OnkPZ+T7vKl2LI9GHW99K3tpvYez8n3eVYuxZAYZBpsq9zZdh3drd3ptttWbsWRRBgIkZnSNFd/aZVUM3ziBc1lyk1ZswoRTukJsDG51PGjMNrsqk7b8yKKckrJhwi9Wi40Km1wDpN1uAdJta46bE1hNozZFmHL4k16I417Q3fSqjWT4tYd741lzk7Xb0MKEVeyKRlUAj7IQxdl8jQuj+m1qz0k9rau79tzHRwts2Vi8uGQLoCqEtbTYabdLcrVG7ve+pLZVrW0KMZgY5RpljSRQb2dVcX62YUjKUeq7GJQjLSSuXPV1uCFW6ghTYd0G1wOg2H0UuzNkYUWWAYlsQxLMUWNQQLRqDqbT847n3Cp9I9jYXP8AORBU1t7Zsq1mwUAoBQCgFAKAUAoBQCgFAKAUAoBQCgFAKAUAoBQCgFAKAUAoBQCgFAKAUAoBQCgFAKAUAoBQCgFAKAUAoBQCgFAKAUAoBQCgFAKAUAoBQCgFAKAUAoBQCgFAKAUAoBQCgFAKAUAoBQCgFAKAUAoBQCgFAKAUAoBQCgFAKAUAoBQCgFAKAUAoBQCgFAKAUAoBQCgFAKAUAoBQCgFAKA//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0964" name="AutoShape 4" descr="data:image/jpeg;base64,/9j/4AAQSkZJRgABAQAAAQABAAD/2wCEAAkGBxQSEhQUERQUFRQVGBIXGBgUFxUVGBUXGBUYFhgXFhcYHSggGR8lHRcYITEiJiktLi4uGB8zODMsNygtLisBCgoKDg0OGxAQGywkICYxNzctLDQtNCwtNDQvLy80LDQvNCwsLC0sLywsLy8sLCwsLDQsLCwsLCwsLCwsLCwsLP/AABEIAK0BIwMBEQACEQEDEQH/xAAcAAEAAQUBAQAAAAAAAAAAAAAABgIDBAUHAQj/xABKEAACAQIEAwQFBwoDBQkAAAABAgMAEQQFEiEGMVETIkFhBxQycYFScpGhsbLRFSMzNEJTYnOSwYKzwxckQ9LwFiU1dIOTosLx/8QAGwEBAAIDAQEAAAAAAAAAAAAAAAIFAQMEBgf/xAA3EQACAQIDBAgFAwQDAQAAAAAAAQIDEQQFIRIxQXETMlFhgaGxwTM0kdHwFBXhIkJS8QYjcmL/2gAMAwEAAhEDEQA/AO40AoBQCgFAKAUAoBQCgFAKAUAoBQCgFAKAUAoBQCgFAKAUAoBQCgFAKAUAoBQCgFAKAUAoBQCgFAKAUAoBQCgFAKAUAoBQCgFAKAUAoBQCgFAeE0BYTE6nKrvptqPgCdwvvtv5AjrWdlpXIqV3ZGRWCQoBQCgFAKAUAoBQCgFAKAUAoBQCgFAKAUAoBQCgFAKAUAoBQCgFAKAUAoCzLOFZQdtRsOl+dvfz+isqLabXAhKai0nxMXOMWUUadixtfpWCZr8tx76wGYsGNt97eYrIMjPc2MWiKKzYiY6Y1PIdZH/hUXJ62tW6jS27yl1Vv+3ic9evsWhHrPcvcz8vwgiQKCWI3LHm7HdmbzJua1Tk5O5thHZjYyaiTFAKAUAoBQCgFAKAUAoBQCgFAKAUAoBQCgFAKAUAoBQCgFAKAUAoBQCgFAY2YYQSxsjcmHMcwRuGHmDY/Cp05uElJGqtSVWDg+P55ENh4k06oMaCSjFe0XmCNrsPH3jnflVnUy9VIqpR48PsUdDN3Rk6OJWq0v8AcqxPEeFgXXEzTSb6RYqoPViQP+unOtNLLq0pWkrI662b0Ix/oe0y7wHg3laTGznVJJdUJ8FB7xHQXFgP4fOpY+cYWoQ3Lf8An5vMZZCVS+Iqb3u5EzqtLc9oBQCgFAKAUAoBQCgFAKAUAoBQCgFAKAUAoBQCgFAKAUAoBQCgFAKAUAoBQA0Bzn0hYLTMsg5SLv8AOXb7Cv0VfZXUvTcOz3PJZ7Q2ayqL+71REocOZHSNebsqj3sbf3qwnJQi5PgVlCm5zUFxZ2zBYZYo0RfZRQo9wFq8nOTnJyfE97TgoRUVuRdkS43v8CR9YqJMw5cB8mSRf8RYfWf70BgYTMHEgRiHGrTf42uCOdAbwUB7QCgFAKAUAoBQCgFAKAUAoC1iJ1jUs5CqouSdgBUZSUVd7iUISnJRirtkXxHHUINkjkcde6oPuBN/pAqulmdNPRN+RbQyWq1eUkvqxBx1ETZ45FHXutb3gG/0UjmlNvVNGZ5LVSvGSfkSbD4lZEV0IZWFwRyNWMZKa2ovQqKkJU5OMlZojMnHUQJHZS7EjmngbfKqueZwTa2X5FvHJajSe0vMycq4ujnlWIRyKW1WLabbKW8D0BrZRx8Ks1BJq5qxGVVKNN1HJNLn2m2zjMRh4mlYEhdOy2udTBdr++uqtWVKDmziw1CVeoqceJHv+3kX7qX6U/5q4P3SH+L8iz/ZKn+a8/sbbIM/XFl9COujRfVp31auVj/D9ddOGxca97Jq3ucWMwMsLs7TTv2dxrZ+OI1ZlMUpKsy7FP2SR18q0TzKEZNbL0OuGTVJRUtpaq/HibnI82XExmRVZQGK2a19gDfY+ddeHrqtHaSscGLwssNPYk76XMLN+KoYGKd53HNUt3T0Yk2Hu3Naq+OpUns733G/DZZWrx2lZLvNaOPU/cyf1LXN+6Q/xfkdbySf+a+jN/k+dRYkExk3FtSsLMt+Vx/cXFdtDEwrK8StxOEqYd2mt+58C7mmaR4dNcrWHIDmWPQAc6nVrQpR2pshQw9SvLZpq5HH48jvtDIR1JUfVc1wPNIcIvyLVZJUtrNeZmZZxjDKwRg0ZJsNVipJ5DUDt8a20cwpVHsu6NFfKa1KO0rSXdvJHeu8qyN8aZVJiFiWJQSGYkkgBRa29/Pp0rvwGIhRcnN8CozbCVMTGMaa1uafJeFTh5o5ZpohoJOhbsTsQNza3O/LwrficwhUg4RT14nPgcoqUaiqTktOCJXJnEY5am9wt9tqqS/LH5Vkf9HH8dz9lgPpoAcHPJ+kfSOg/AbfSaAzsHl6R7gXPU8/h0oDLoBQCgFAKAUAoBQCgFAKAUAoCJekWQiGJQdmk387KSPr3+AqszRvo0u8uclinVlJ8F7kNyjCiWeKNiQrtY252sTt9FVVCmqlSMHxL3E1XSoymt6R7nOEEM8ka3Ko1hfnYqDv9NMRTVOrKC3Ixharq0YzlvZLfR1KTHKpOyupHlqG/wBlWmVyexJd5SZ3FKcZcWvQhWJ9t/nv941Tz6z5v1PQw6i5L0L+UT9nPE/R0v7iQD9RNToS2KsZd5qxMNujOPamTX0hT2w6L8uQfQqk/barfM5WpJdr9NSgyWF6zl2L1aOf1RnpiZejfniPdD/qVbZV1p+HuUOebqfj7EUzD9NL/Ml++1VtX4kub9S5ofCjyXoibcFSacHIw/ZaU/QimrfL3ag33s8/msdrFRj2pepAQSdybk7knmSdyTVJe+rPS6LRG2zDLVTC4eYFtUpfVe1tr2tt5V1VaMYUYVFvZxUcRKeIqU3a0bWMngdiMWtvFZAfMW1faBWzL2+nXI1Zsk8M+a/PMucezE4rSeSItv8AFcn+30VLMpN1rdiIZPBLD37X6GJw/liTdoZWZVVe6RtqY+ZFja3LzqGEwvTXve1tDZmGNeH2dm129eXLeeQcPuR32VeoHeP9gPprfTyupLrtLlr/AAc9XO6UXanFvyX38ia4fEzlFCg2AUare1t7Vztvzq5irJK9zzs3eTdrdxTiImAvPOiD+J/7bCtkISl1U2aZ1YQV5tI1WIzjBRc5XkI8I12+nYfXXVDAV5cLc/y5w1M1w0N0r8vyxuuHMVBiY+0iS1iVIexZSOu55ix+NaK9CVGezI6sNiYYiG3E3YFaToPaAUAoBQCgFAKAUAoBQCgFAKAUAoCH+kf9HD88/cNVeadSPP2LvJPiT5e5GOGP1uD5x+41V2D+PHn7Mtsf8rU5e5VxT+uT/OH3FpjPjz/OAy/5WHL3ZIfRz7M/zo/sarDK+rLmVWeb4cmQ3E+2/wA9/vGqifWfN+pfw6i5L0LTcqi9xIk3GeO7VcL5xdp8XsP/AKmrHH1dtQ5X+pUZXQ6N1f8A1b6fiI1VcW5MvRvzxHuh/wBSrbKutPw9yhzzdT8fYimYfppf5kv32qtq/ElzfqXND4UeS9ETLhH9Qm983+WKtcD8tLxKLMvnYeHqQVapkeiJn+RpMVgcKIygK6ydZI5kjawNXDw8q2GpqPAof1kMNjKrnfXs/wBou8PcLzYedZHMZUBr6SxO4I8VFZwuCqUqim2iGOzKjXouEU7u3BfctZwYjI2IkX5IF+9y2Fl5XNddanQg3WqL3+iOHD1sTUSw9J25afV77cjWYfiEdoutLRbg8yw6NYbWB8K43ml5WtaPn9vAsP2RKm3tXl9F99e1mZ/2SxEqhjiI3DAEG7lTfxAG1Qngq9ZXlUvfnb7E4ZjhqDtGk4tdyv8Ac3+b4w4TBqLjtAiRrb5QUAke4Amr/AYbblGD3Ja+B5PN8aqUJ1Vvk9PH7I5hiJQN3bn4sdz+NeqVkjwa2pvtZgSYtPlfUfwrF0b1Rn2G54P4g9VnuTeJ7LJbwHg9v4fsJrkxmH6anpvW4s8uxLw9S0tz3nY43BAIIINiCNwQeRrzZ61O5VQCgFAKAUAoBQCgFAKAUAoBQCgFAQ/0j/o4fnn7jVV5p1I8/Yu8k68+XuRjhj9bg+cfuNVdg/jx5+zLbH/Kz5e5VxT+uT/OH3FpjPjz/OAy/wCVhy92SH0c+zP86P7Gqwyvqy5lVnm+HJkMxZ78nzpPvGqefWlzfqX9PqrkvQuY/D9nI6dCLe4gMPqIqdWGxNxIUanSU1L800KZ5y2i/wCwgQe4MxH3vqrEpOVu5WJQgo3txd/QTw6RH/Ggf6XdR9Sg/Gszhs271fzYhPacu528k/clvo354j3Q/wCpVllXWn4e5SZ5up+PsRTMP00v8yX77VW1fiS5v1Lmh8KPJeiJlwj+oTe+b/LFWuB+Wl4lFmXzsPD1IKtUyPRHUuET/ukPzT95q9Jg/gQ5Hj8y+anz9jcXrqOI1WaZHFOCGBW+9169bda11acasHCW420K86E1OD1Oc5zlT4aQo4NjfQ3g46+/qPCvO4ihKjPZe7gz12ExUMRT2lv4rsZn8L8QHDNockwsdx8gn9oeXUfHnz3YPFui9mXV9Pzic+YYBYiO1Drrz7vsWOPs9Dyd0gqncToW/ab3fgOtfQMBR6OltPe/xHyXMq36rFdGurDTx4+engYHCnBcmNHbTuUiPIixeS23dvsq+dvcPGo4rHKk9mOr8kd2Dy7bim9IkzPo3wWm2mW9va7Rr++3s/VVf+4178PoWX7dQtaxD+IvR/PAwbDap0YgWFhIpJsNQ5Eb+1sB4gDeu6hmEJq09H5FfiMtlHqarzJdwnNPhCuExg2P6CQG6NtcxavAjcgHzA5CuHEqFX/tpeK48/ud+E6Sj/1VfB+xMb1wlgL0AvQHtAeXpcHtAeXoD2gPL0B7QCgFAKAUAoCH+kf9HD88/caqvNOpHn7F3knXny9yMcMfrcHzj9xqrsH8ePP2ZbY/5WfL3KuKf1yf5w+4tMZ8ef5wGX/Kw5e7JD6OfZn+dH9jVYZX1ZcyqzzfDkyF4z2pPnSfeNU9TfLx9S/p9WPJehvOMMLpkifwkijPxUBT9Wmu3HQtOMu1L89CvyyptQlHsk/P+bmgY7VwsskbninD9nLGnyYIB9GquzGw2Jxj2RXucOX1Okpyn2yfsbr0b88R7of9SurKutPw9yvzzdT8fYimYfppf5kv32qtq/ElzfqXND4UeS9ETLhH9Qm983+WKtcD8tLxKLMvnYeHqQVapkeiJJmzkYDB6SRvJyJHXpVjXbWFpWf5ZlVh4p42tddhb4MmY4tAWYiz7FmI9k9TUMBJ9Ortks0hFYaVkuHDvKuNpmGLYBmA0x7BiBy8jWcwlLp3ZvcjGVQi8Mrpb3wLvDmDGIw+KWQkldDKSSSrBXIIv9B8jUsJTVWlOMvAhjqrw9elKC7U+9aEahF9/AC/4f8AXlUsqw0a9baqaQjrLkty8X5XNX/IMfPC4XYo61aj2YJb7ve/Ba87GJnah3wsY21i7HxJknaO/wAFRdq9xgsX+opOut13Zdy+/Hs3HzzE5YsDVjhnrKy2n3tX+i3Lt38Tt+HhCKqqLKoCgdABYCqNtt3Z6GKSVkajifiSPAqjSo7B2KjRpuCBffURW/D4eVdtRdrGjEYmNBJyI9/tRw37mf6Iv+eur9sqf5Lz+xyfulLsZRmPF8WNwmLWJJEaOLXd9IsdQsV0sbEHe9IYSVGrByad2Zli4V6U9lbkRnh31/Gp2EMrJHGSzyF3Fyx2DMDqbYWCjbrXZX6Cg9uSu3uRxYd4ivHYi7JcTaZpnc+CSPL8M5lxAuHkALNd2LKiBie9Yi5PLb4aKdCFZuvNWj2G+pXqUUqEHeXaejgfMHGuTF2k5gGWZiP8Q2Hw2p+tw6dlDTkh+ixEldz1K+HeKMThMQMJmBYqSFDObsl9lOv9tD1NyOuxFYr4anVp9JR+n5uM0MVUpVOirfUR4qT8vaNb6Nbd3U2n9WJ9m9ue9HCP6K9tf5Mqcv12zfT+DptVJbHMOEMXIc3xCtI5UNi7KXYqLS7WBNharfFQisLFpdnoU+FnJ4qSb7SrOeI8VjsScLl7FUUkF1OksBszl+apflbc7dbVilh6VCn0lbf2fnEzVxFWvU6Kjp3lc3A+PjXXFjWaQb6dcqXPQMWN/iAKwsbQk7Shp4GXgq8VeNTU2XAvFzzOcNitp11aSRpL6faVhyDCx5cwD0rVjMIoLpKfVNuDxbm+jqdZE5qvLEUAoBQCgIj6RkJiiNthJv5XRrVWZov+uL7/AGZdZJJKrJd3uiHZRixDPHIQSEa5Ate1iNr++qmhUVOpGb4F5iaTq0ZU1xQzjGCaeSVQQHa4BtewUDe3urNeoqlSU1xGFpOlRjTb1SJd6O4iI5WI2ZlAPXSN/ttVplcWoSfayjzuac4x4peu4hGM9qT50n3jVNU3y8fU9DT6seS9Caca4e+Fgk+RoB9zJb7QtXGYQvRjLst5oocrqWxNSHbfyf2uRTKcP2k8SfKdL+4G5+oGquhDbqRj3lzianR0Zy7E/wA+ptuPf1v/ANKP7z115l8bwXucWT/LeL9jY+jfniPdD/qVuyrrT8Pc5c83U/H2IpmH6aX+ZL99qravxJc36lzQ+FHkvRE14Lj1YKVR+00o+lFFW+Xq+HkuZQZrLZxcZdiXqQJfPY9D4HoapD0nI2uPzNZMNBCAwaItcm1je9rb38a6qtdTowppbjjo4aUMRUqtq0rGVwOhOLWw5LIT5C1vtIrZl6brrkac2klhn3tFzjyIjFajydEI+Fwf7fTWcyi1Wv2ojk808PbsZjcP52MMsylC3aAAWI2IBG9/f4VDC4lUVKLV77jZjsG68oSUktnfc1Dd0BentHz6fCt1eq6FFYWHOb7+zlHj3o5cHQ/V4p5hUXdSXZHjLnU3r/4t2nvF2WvBHgp7EEpa58HEjTKD8HP9Jr1eQ6YXopc/qeP/AORu+MdaPL6aeZ1fIs0TFQJMh2Ybj5LDZlPuNclWk6c3BnRRqqpBTRdx+WwzgCaNJApuA6hrHlcXrEKkoaxdiU6cZ6SVzRZ9k+Aw8Ekz4aABFNu4BqbkqjzJsK6KNWvUmoKTOarSoU4OTitDnfC2Fb1LMZf2exWO/Vr6iPgLf1CrTEyXTU495V4SL6KpLhYmXoiH+6Sfz3/y4q4cz+KuX3O3K/gvn9jRcE97N5zL7Y9aIvzD9oF2/wAJaujF6YWKju09DRhNcXJy36nVqpi6OY+mRFvhjtqKzg9dI0W+sn66t8r/AL1yKfNd8PH2MXAEnPUJ53F/f6nvU5/JP8/uIw+e/Ow6xVKXRyDIWIzLHEHcLmBBHUOavayvh4L/AMlFQ+YqeJufQ3AOzxD+OqNfgFJ+1vqrnzSX9UUdGVxWzJ950Y1VFqcwx4UZ+nZ89Sa7fKMBv/8AG1/fVvG/6F38PqVE7frlb80OoVUFuKAUAoBQFrE4dZFKuAysLEHkRUZRUlZ7iUJyhJSi7NEYxHAsJN0kkQdO6w+sX+k1Xyyym3o2vMtoZ1WStKKfke4XgaFTd3kcdNlB99hf66Qyymndtvy9BUzqtJWikvP1JNBh1RQqAKqiwAFgBVhGKirLcVM5SnJyk7tkal4GhYkmSbvEnmnib/JqulllNtvaevL7FrHOq0Ulsx05/c3ePytZYDCxbSQouLX7pBB3FvCu2rRjUp9G9xX0sRKlV6WO/Xlqa3K+EooJVlV5GK3sGK23BXwUeBNc9HAQpTU02zrxGaVa1N02kk+fuyvOOF48TJ2jvIp0qtl02sCT4qetZr4KFaW020RwuZVMPT2IpNXvrf7l/IshTC69DO2vTfXp203tawHyjU8NhI0L7Lbv7GvF46eJttJK3Z3mtm4JhZmYyS3ZmY2KWuxJNu751zyy2nKTltPXl9jrhnNaMVHZjou/h4m4yXKVw0ZjRmYFi12te5AHgB0rrw9BUY7KZw4rEyxE9uSS04GFm3CkE7F+8jnmUI38yCCL+daa2BpVXtbn3G/DZnWoR2VZrsZrU4DjvvNIR5BB9dq0LK4X1k/I6nndS2kF5khyrKYsOumJbX5k7s3vJ/8Ayu6jQhSVoIrMRiateW1Ud/Q9zTKosQumVbgbgjYqeoIrNajCqrTQw+IqUJbVNkdPAyBgVlktvzCG3TwFz+FctPL4U57cZO63bvr4cO87a2bVKsOjlFWe/fquzx3PuuZmXcGwRsGYtIRuNdtN+ukDf43pSy+lB3d2+8xWzatUjsxtFd356G1zrKo8TC8Mo7rDmOakbhl8wasqVSVOSlEqKtKNSLjI5h6jmGUSM0QMsJ5lVZ4383Ubo3n9Z5VcbeHxcbS0fn/JTbGIwkv6dV+fQz/9qjWscMuv+YbfRpvWv9rV+tpyNv7q7dQwGwmYZtIplBihB2JVkjTzVTvI1vH6xWzbw+Ei9nV+f8GtwxGLa2tF+fUmWeZQmGyqeGEGyxt5szEgljbmTXBSqupiYzl2lhUpKnh3CPYYnolQjCSAgj8+/MEf8OLrWzMneqrdnuzTliapO/b7I1vGfDk8OJ9ewQJN9TqouytaxYL+0rDmPf1224XEQnT6GqQxWHqQqdNS8ShPSmQul8N+cGxtJYavcVuPdWXleuktCKzTTWGpj5Pk2JzLFDE41SkKkWVlKhgpuI0U76b82PP7JVa1PDU+jpb/AM3/AGI06NTE1OkqqyMjjvJJ4cUuOwqs26ltK6ijqNNyo3KkbH49ajg69OdLoahLGUKkKirUyzL6UJWTRHh1Ex2vqLAHqEtc+69Z/bIp3ctCLzOTjZR1L3B/DcscWJxWJBV3hmCq2zWYFmdh4EkDb39axicTGU404bk1/BPC4aUYyqT3tM1fB2ZzYbAyy4dNZXERa10lroYje+ncb238K3YqnCpWjGbtozThKk6dFygr6+RsJ/Sg7rpgw4Ep2BLmSx8kVQTWpZYk7zlp9DZLM21aMdTP4A4alErYzF6hK2rQH2a7e07DwJBIA8ATtyrXjcTDZ6GnuNuCw01Lpqm9nQarCzFAKAUAoBQCgFAKAUAoBQCgFAKA8vQHtAKAUAoBQCgFAeEUB5oFDFj0ChkEUAAoD2gKOzHQUMWK6GRQFOgUMWMTOP1eb+XL9w1spdePNEanUfIhXoc/QT/zF+4K78z68eRXZX8OXM6AEFVhaWKqAUAoBQCgFAa7iHNlwmGmxDi6woz26kDZfibD40BxbLsvz3MMM2ZJjWjJ7R4oFLoGVTyVB3bbELqvew33vQHU/Rxn0uOwEU2IQpN3kkBUrdlNtQB5ahY9NzQEnoCOZ5xzgMHKIcTiUSQ27tmYrfca9IOj42oDfYXEpIivGyujgMrKQVZSLggjmDQF2gItj/SHlsPadpiowYn7N1AdmD3II0qpJsVNyBYWoCQ5fjo541lhdXjcAqym4YeVAXyaA4nwzn75jn8jDHssMT/mIV19niEUMCAoIA2BYkg7mgO20BrM+z/D4KPtcVKsSXsC17sbXsqjdjbwAoCnh7iLDY6PtMJKsqA2NrgqedmVgCvxFAbWgNTmvEuFw0iRYiZIndXdQ9xdUBLG/IABTzNAX8kzeHFwpPh31xPq0tZlvpdkbZgD7SkUBn0BGD6Qcu9Y9W9bj7a+m3e06r209pbRe+1r86Ak9AWcXiViR5JDpRFZ2J5KqjUxPuANARl/STlY7O+Mi/O30+0QLErdzbuC4O7WoCVg0B7QEYX0gZccT6sMVGZr6bd7TqvbT2ltF77WvQEnoCiWQKCzEBQCSSbAAbkknkKAjuT8e5fipjBBio3l3AWzLrI37jMAH5H2SaAkOIiDqytuGBU+GxFjWU2ndGGrqzNTgcuwuXRSMtoYvbdnckCwtcljtWyrWnVd5s10qMKStBGPw9xxgcc7R4XELI63OmzoxA5lQ4GoeYvWo2kioBQCgFAKAUBEfSzCXyjGhb3EerborqzfUDQFn0bZpEMlw0uoaIYSHPyTEDrv05X+NAbvhTiOLMIBiMOHEZZlHaKFJK87C52vt8KA3BoDiHo+yPD49s6lxsaySGWVbvuYx+cN0J3QggWI5aR0oCT+gHEM2VKGvZJplW/ye6+3+JmoDpNAcG4Q4ew2Jn4gfERLI0cmJCFhfRqacll6NdRvzFtqAnPoKP8A3PB8+f8AzWoCfsKA476MMqgXO810wxjsH/M2RR2V2dT2e3duNtvCgOx0Bxf0pzTPnuXxRwJidERkjhkYKjuTIWuTtsI0O/yRQGy4ByjGx5xiMTNhEwsM8JDxxyxuokUx2bSpvc2bwt3j1oDq1Acj9JmVxYrPMqgnXVG6y6luRqClmsSN7XAoDqOV5bFholigRY411aUXYDUxY2+JJ+NAYHGuJeLL8ZJHs6QTspHMERtYi1AcIyXJsZiskWCDLoWSRmcYsyxrIWWcgkq1iNlMdr8t6A75wssoweGGI/TCGISbhu+EAO4JB38b0Bb4z/8AD8b/AOWxX+S9AcGjyDDjhdsV2SesGYfnSLuPz4jsG8Bp8Bt40B3/AIYcnB4YncmGAn/21oDG45xLx5djHjuHXDzlSOakRt3h7ufwoDmfBvBOW4nI4HxJSIszO2JDRxyK4lZdHaOCLbBbcvjvQHZILaVsdQsLNe+oW538b0BCPTbiGTJ8ToJGowobfJaVQw+I2+NAc4mybMMRhMuMGXQQ+r+ryxYhJotUg0Brm5HtGzkX5igPoFaAifpRyOTG5dNBEyq7GNl1kKrlHDaCTyvbbzAoDn/BuahcywcGZ5b6tjERo4JotUakBGXvRg6XBGoagSLnkPADtooBQCgFAKAUBbnjVlZXAKkEEHkQRYg+VqA43i/Q7FqdcPmbRYWRgzQe343tftAGt4FlJFhzoDqGQYXDYPDx4eBkWOMWF3Uk73LMfEkkk+ZoDP8AXo/3if1L+NAcz4j9GqTYiebCZicKuKv6xEoDrJfdrWddid7G+7NvY2oCccL5fhsBho8NA66Iwd2dSzEkszMepJJ8uXIUBtfXo/3if1L+NAQzh7hKPCtmTeto/r7SN7Kr2Woyn5Z127Ty9nz2A2XAmUR5bg0wvrCS6DIddljvrYt7OpuV+tASH16P94n9S/jQET4Z4bjwmNxuL9aR/XG1aLKvZ94tbVrOrn0FASz16P8AeJ/Uv40BEuOuF4cwMMseKGGxWHN4pkIYgEglWXULjbbfbfncggWuCuFI8FNNisRjPWsXOArytpQBBY6VUE+Kr4/srYDxAmXr0f7xP6l/GgIvnXD8eIzHB471lF9VDjs7K3aagw9vWNPPoeVAScY6P94n9S/jQFE+IhdWVnjKsCpBZbEEWIO/SgOXf7LVAbDrmjjL2k7Q4ayk8w2ntNfUA30+HK+9AdPwksESLHG0aoiqqgMtgqiwA36CgLGddniMPND2yL20Useq6tp1oU1WuL2ve1xQEMHAcf5H/Jfrqe3q7bQv73tbdn2nw9qgJrlTRwwxRdqjdmiJquovpULe1za9qAvYmeGRGR2jZHDKwLLYqwsQd+lAcrj9E0QYRHMnbACTtfVTbc9C+u3+LTf470B1hcZEAAHjAH8S/jQGDnuGw2Lglw8zoY5VKtZ1BHiCD4EEAj3UBAMs9GwDwDF5mcThcKwaHDkKgBB7oZtZuBytbcdBtQHTRjo/3if1L+NAaTjPJ8PmWFfDSzKgbSyurKSjKbggE7+II6E8udARzIuCymLhxWOzL1xsMpSBSqRBLgrdrMdRsffcC5NAdDilVhdSCPIg/ZQFygFAKAUAoBQHlALUAtQA0BahxKsWCkEodLDodIax+DA/GsKSd7cCUoSik2t+70LtZIigLOKxSxgFzYFkUc/aZgqjbqSKw5JbyUYOTsi9WSIoBQFmTForIrOoZ7hASAWIFzpHjYUM2ZeoYFAY2YY6OBC8rBVFhc9TsAANyT0FAU5bmcWIUtC4YA6TzBVrA6WU7qdxsaNWBdbFIJBGXXtCpYLcaioNiQOlzS3EF6gBoDGbHxiQxmRe0CdoVuNWi9tVul/Gs7MrXsR243tcxMBxBh5tGiQfnGZUDXQuVAY6AwBYWYG423FTlRnHeiEa0JbmbStZtNXmfEOGw76J5ljYqGs1/ZJIvy8j9FbadCpUV4q5qnXpwdpOxk/lOG0Z7VLSkCM6haQnkE61Ho53as9N5LpI6O+/cZYqBMUAoBQCgFAe0AoBQCgFAKAUAoBQCgMXM8asMTyNyUXt1PIKPMkgfGoVKipxcmbaNJ1aiguP55EZyjtMPKhljde3usjMUIM5LOhWzG17lBe37FcFDbpTTkmtrfz3r7fQs8T0dem1CSez1Uk+rufDk/qeJm0nYtP6wGk0ynsNKWjKmx7o794xud97HlepqrLYc9rXs7PfTiQlh4dIqWxZXX9Wuvtrw9yvGY94ox2eKExd4VL/AJkdkHDG4PsjVay6r2PWpubUdJ3vx00/O81wpRnL+qns2T011t56cbFmTFyNEVldXCYrBAHXGzgmVCUk7PYEbW2GxHSjctmzd9V2X38bGVCKneKteMuDS3Pdc8lzjEGR2V1XRN2YjaSBEI16QrBu/rYbg38Rtap7cm278d2n+yHQ09lK3C97P/VjNlx049dlDlhh2lVIgq2J7JGuxA1G1ybDz5+E7y1fYatiH9Ebb978S3hMTJ2kEYxva9skrGyx3U9mdLLYbKDyBvuOZ3qSe7UxKKs3s2sY+ShkTB97VqbFEalS6WR9lNrjcX+PSkdyMT1b8BgMzxCx4eRpTMZ8JLNoKoBrSON106RffVY87+VSRGUY3atuZVgcxk14K2ME3rDEugWMbdjI/d0i6qGAFjve2/MGRFrfobjicRFIxLIYSZU7KQD2JQGKkkiwBGob7G9vGsogjRvnstuyMsa2xIhfFRqNNjCZAbNdVckLHvcAn4VLZW8iy5Ljmik1JIMUyYbGMH0xlmZJVAW6D9m+kgWvblepKN12akW7GFh86xIVm7dXD4eeXeTDsVKpdZIVjF9OrukNfmN9jWzYi3u495DafaVY+acxSI+IZhLgHnPcjGkrbUq2X2WUlTe53uCKzFRumludiEnKzV+Begie/Z9qb/k9GEmiLWLyMbX08tNlt5X570032/u3GGna1+G8s5Y7xQ5cQxmLRzOqssdwBhNSxowW4Fxz5m+5NTmlKU1u/wBkIXjGDvf/AEbThPGGXRI2NEzSxlzCBGAhut9IHfULfSdRO58KhiIKN0oWs9+v53k6E3Kzc73W787D3EY+KHMZTNJHGpwkG8jKoP56brRQlKgtlN/1P0QcoxrPafD3Zp8tcB4mhUDDy49jCCg3T1ZtTRhhdVZ1JFrePWt9Rf0tS6yjr9ePgaoPVOO5y0+n3KY8+nSOUPiQXJg/ODsZIIo5ZWQzRlLGwAtpfla9zvWXQg5K0dNdNU20tz/giq01F3lrprvWr3q3uZ2Ix7q0UC466SPIGxBEJZCqIywAgaAzai1yOQtWuNNNObp6rhr369psc2mo7e/jp9OwtJns8cJxBk7eHDTSRyMiqO3hsAJRbbUjmxINjZqy6EJS2LWclddz7PFGOmnGO3vSf1Xb4FvE5jjAYIpJDG8kck7FTBGQS+0KmUaSI1Iv4nnyrMadJqUoq9nbj9dO36GHUqXSbtdX4fTXsMjD4/EznBJ26xmWPEtI8PZyBxG6BWQ7qCQd7XAuw6Wi4U4bb2b2ate6338fxE9qpJxV7Xve3dYv5hjMVHiPVVYn1hw8MtlJiiUgzowta6gWUkf8QX3FRhCnKHSPhvXa+H14mZznGfR9u5+v8EtWuM6z2gFAKAUAoBQCgFAKAokiDbMARsdwDuNwd6w0nozKk1qhJEGFmAIuDuL7jcHejSe8Jtbi2uDjDFwiBzsWCjUR0J5msbEb3tqSdSTjstu3YUx4CJVZVjQK19QCqA1/lC29NiK0sHUm2m27rvKosHGqhFRFUEEKFAAINwQALc6KKStYw5ybu3qeNgoy4kKIXGwfSNQHzrXrOyr3G1K1r6F1YgL2AFzc2Frnlc9eVZI3LUGBjT2I0Xct3VVdyLE7Dn51iyRlyb3srXDqLWVRpvbYbX526XrJi7PPV1AFlA0gqtgBpFrWXpyHLpQGowPDixyI7OX0FmHcjUl2UrrkZQC7BSRc9TQk5XRuZ4FdSrqrKeasAQfeDsaES0mAiEfZCOMR79wKoTfc921qXBVBhESwREXSCBpUDSCbkC3IX3o3cFEOXRJr0RRrr9vSijX86w73xrO0+0xZFw4ZPkr7OnkPZ+T7vKl2LI9GHW99K3tpvYez8n3eVYuxZAYZBpsq9zZdh3drd3ptttWbsWRRBgIkZnSNFd/aZVUM3ziBc1lyk1ZswoRTukJsDG51PGjMNrsqk7b8yKKckrJhwi9Wi40Km1wDpN1uAdJta46bE1hNozZFmHL4k16I417Q3fSqjWT4tYd741lzk7Xb0MKEVeyKRlUAj7IQxdl8jQuj+m1qz0k9rau79tzHRwts2Vi8uGQLoCqEtbTYabdLcrVG7ve+pLZVrW0KMZgY5RpljSRQb2dVcX62YUjKUeq7GJQjLSSuXPV1uCFW6ghTYd0G1wOg2H0UuzNkYUWWAYlsQxLMUWNQQLRqDqbT847n3Cp9I9jYXP8AORBU1t7Zsq1mwUAoBQCgFAKAUAoBQCgFAKAUAoBQCgFAKAUAoBQCgFAKAUAoBQCgFAKAUAoBQCgFAKAUAoBQCgFAKAUAoBQCgFAKAUAoBQCgFAKAUAoBQCgFAKAUAoBQCgFAKAUAoBQCgFAKAUAoBQCgFAKAUAoBQCgFAKAUAoBQCgFAKAUAoBQCgFAKAUAoBQCgFAKAUAoBQCgFAKAUAoBQCgFAKA//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0966" name="AutoShape 6" descr="data:image/jpeg;base64,/9j/4AAQSkZJRgABAQAAAQABAAD/2wCEAAkGBxQSEhQUERQUFRQVGBIXGBgUFxUVGBUXGBUYFhgXFhcYHSggGR8lHRcYITEiJiktLi4uGB8zODMsNygtLisBCgoKDg0OGxAQGywkICYxNzctLDQtNCwtNDQvLy80LDQvNCwsLC0sLywsLy8sLCwsLDQsLCwsLCwsLCwsLCwsLP/AABEIAK0BIwMBEQACEQEDEQH/xAAcAAEAAQUBAQAAAAAAAAAAAAAABgIDBAUHAQj/xABKEAACAQIEAwQFBwoDBQkAAAABAgMAEQQFEiEGMVETIkFhBxQycYFScpGhsbLRFSMzNEJTYnOSwYKzwxckQ9LwFiU1dIOTosLx/8QAGwEBAAIDAQEAAAAAAAAAAAAAAAIFAQMEBgf/xAA3EQACAQIDBAgFAwQDAQAAAAAAAQIDEQQFIRIxQXETMlFhgaGxwTM0kdHwFBXhIkJS8QYjcmL/2gAMAwEAAhEDEQA/AO40AoBQCgFAKAUAoBQCgFAKAUAoBQCgFAKAUAoBQCgFAKAUAoBQCgFAKAUAoBQCgFAKAUAoBQCgFAKAUAoBQCgFAKAUAoBQCgFAKAUAoBQCgFAeE0BYTE6nKrvptqPgCdwvvtv5AjrWdlpXIqV3ZGRWCQoBQCgFAKAUAoBQCgFAKAUAoBQCgFAKAUAoBQCgFAKAUAoBQCgFAKAUAoCzLOFZQdtRsOl+dvfz+isqLabXAhKai0nxMXOMWUUadixtfpWCZr8tx76wGYsGNt97eYrIMjPc2MWiKKzYiY6Y1PIdZH/hUXJ62tW6jS27yl1Vv+3ic9evsWhHrPcvcz8vwgiQKCWI3LHm7HdmbzJua1Tk5O5thHZjYyaiTFAKAUAoBQCgFAKAUAoBQCgFAKAUAoBQCgFAKAUAoBQCgFAKAUAoBQCgFAY2YYQSxsjcmHMcwRuGHmDY/Cp05uElJGqtSVWDg+P55ENh4k06oMaCSjFe0XmCNrsPH3jnflVnUy9VIqpR48PsUdDN3Rk6OJWq0v8AcqxPEeFgXXEzTSb6RYqoPViQP+unOtNLLq0pWkrI662b0Ix/oe0y7wHg3laTGznVJJdUJ8FB7xHQXFgP4fOpY+cYWoQ3Lf8An5vMZZCVS+Iqb3u5EzqtLc9oBQCgFAKAUAoBQCgFAKAUAoBQCgFAKAUAoBQCgFAKAUAoBQCgFAKAUAoBQA0Bzn0hYLTMsg5SLv8AOXb7Cv0VfZXUvTcOz3PJZ7Q2ayqL+71REocOZHSNebsqj3sbf3qwnJQi5PgVlCm5zUFxZ2zBYZYo0RfZRQo9wFq8nOTnJyfE97TgoRUVuRdkS43v8CR9YqJMw5cB8mSRf8RYfWf70BgYTMHEgRiHGrTf42uCOdAbwUB7QCgFAKAUAoBQCgFAKAUAoC1iJ1jUs5CqouSdgBUZSUVd7iUISnJRirtkXxHHUINkjkcde6oPuBN/pAqulmdNPRN+RbQyWq1eUkvqxBx1ETZ45FHXutb3gG/0UjmlNvVNGZ5LVSvGSfkSbD4lZEV0IZWFwRyNWMZKa2ovQqKkJU5OMlZojMnHUQJHZS7EjmngbfKqueZwTa2X5FvHJajSe0vMycq4ujnlWIRyKW1WLabbKW8D0BrZRx8Ks1BJq5qxGVVKNN1HJNLn2m2zjMRh4mlYEhdOy2udTBdr++uqtWVKDmziw1CVeoqceJHv+3kX7qX6U/5q4P3SH+L8iz/ZKn+a8/sbbIM/XFl9COujRfVp31auVj/D9ddOGxca97Jq3ucWMwMsLs7TTv2dxrZ+OI1ZlMUpKsy7FP2SR18q0TzKEZNbL0OuGTVJRUtpaq/HibnI82XExmRVZQGK2a19gDfY+ddeHrqtHaSscGLwssNPYk76XMLN+KoYGKd53HNUt3T0Yk2Hu3Naq+OpUns733G/DZZWrx2lZLvNaOPU/cyf1LXN+6Q/xfkdbySf+a+jN/k+dRYkExk3FtSsLMt+Vx/cXFdtDEwrK8StxOEqYd2mt+58C7mmaR4dNcrWHIDmWPQAc6nVrQpR2pshQw9SvLZpq5HH48jvtDIR1JUfVc1wPNIcIvyLVZJUtrNeZmZZxjDKwRg0ZJsNVipJ5DUDt8a20cwpVHsu6NFfKa1KO0rSXdvJHeu8qyN8aZVJiFiWJQSGYkkgBRa29/Pp0rvwGIhRcnN8CozbCVMTGMaa1uafJeFTh5o5ZpohoJOhbsTsQNza3O/LwrficwhUg4RT14nPgcoqUaiqTktOCJXJnEY5am9wt9tqqS/LH5Vkf9HH8dz9lgPpoAcHPJ+kfSOg/AbfSaAzsHl6R7gXPU8/h0oDLoBQCgFAKAUAoBQCgFAKAUAoCJekWQiGJQdmk387KSPr3+AqszRvo0u8uclinVlJ8F7kNyjCiWeKNiQrtY252sTt9FVVCmqlSMHxL3E1XSoymt6R7nOEEM8ka3Ko1hfnYqDv9NMRTVOrKC3Ixharq0YzlvZLfR1KTHKpOyupHlqG/wBlWmVyexJd5SZ3FKcZcWvQhWJ9t/nv941Tz6z5v1PQw6i5L0L+UT9nPE/R0v7iQD9RNToS2KsZd5qxMNujOPamTX0hT2w6L8uQfQqk/barfM5WpJdr9NSgyWF6zl2L1aOf1RnpiZejfniPdD/qVbZV1p+HuUOebqfj7EUzD9NL/Ml++1VtX4kub9S5ofCjyXoibcFSacHIw/ZaU/QimrfL3ag33s8/msdrFRj2pepAQSdybk7knmSdyTVJe+rPS6LRG2zDLVTC4eYFtUpfVe1tr2tt5V1VaMYUYVFvZxUcRKeIqU3a0bWMngdiMWtvFZAfMW1faBWzL2+nXI1Zsk8M+a/PMucezE4rSeSItv8AFcn+30VLMpN1rdiIZPBLD37X6GJw/liTdoZWZVVe6RtqY+ZFja3LzqGEwvTXve1tDZmGNeH2dm129eXLeeQcPuR32VeoHeP9gPprfTyupLrtLlr/AAc9XO6UXanFvyX38ia4fEzlFCg2AUare1t7Vztvzq5irJK9zzs3eTdrdxTiImAvPOiD+J/7bCtkISl1U2aZ1YQV5tI1WIzjBRc5XkI8I12+nYfXXVDAV5cLc/y5w1M1w0N0r8vyxuuHMVBiY+0iS1iVIexZSOu55ix+NaK9CVGezI6sNiYYiG3E3YFaToPaAUAoBQCgFAKAUAoBQCgFAKAUAoCH+kf9HD88/cNVeadSPP2LvJPiT5e5GOGP1uD5x+41V2D+PHn7Mtsf8rU5e5VxT+uT/OH3FpjPjz/OAy/5WHL3ZIfRz7M/zo/sarDK+rLmVWeb4cmQ3E+2/wA9/vGqifWfN+pfw6i5L0LTcqi9xIk3GeO7VcL5xdp8XsP/AKmrHH1dtQ5X+pUZXQ6N1f8A1b6fiI1VcW5MvRvzxHuh/wBSrbKutPw9yhzzdT8fYimYfppf5kv32qtq/ElzfqXND4UeS9ETLhH9Qm983+WKtcD8tLxKLMvnYeHqQVapkeiJn+RpMVgcKIygK6ydZI5kjawNXDw8q2GpqPAof1kMNjKrnfXs/wBou8PcLzYedZHMZUBr6SxO4I8VFZwuCqUqim2iGOzKjXouEU7u3BfctZwYjI2IkX5IF+9y2Fl5XNddanQg3WqL3+iOHD1sTUSw9J25afV77cjWYfiEdoutLRbg8yw6NYbWB8K43ml5WtaPn9vAsP2RKm3tXl9F99e1mZ/2SxEqhjiI3DAEG7lTfxAG1Qngq9ZXlUvfnb7E4ZjhqDtGk4tdyv8Ac3+b4w4TBqLjtAiRrb5QUAke4Amr/AYbblGD3Ja+B5PN8aqUJ1Vvk9PH7I5hiJQN3bn4sdz+NeqVkjwa2pvtZgSYtPlfUfwrF0b1Rn2G54P4g9VnuTeJ7LJbwHg9v4fsJrkxmH6anpvW4s8uxLw9S0tz3nY43BAIIINiCNwQeRrzZ61O5VQCgFAKAUAoBQCgFAKAUAoBQCgFAQ/0j/o4fnn7jVV5p1I8/Yu8k68+XuRjhj9bg+cfuNVdg/jx5+zLbH/Kz5e5VxT+uT/OH3FpjPjz/OAy/wCVhy92SH0c+zP86P7Gqwyvqy5lVnm+HJkMxZ78nzpPvGqefWlzfqX9PqrkvQuY/D9nI6dCLe4gMPqIqdWGxNxIUanSU1L800KZ5y2i/wCwgQe4MxH3vqrEpOVu5WJQgo3txd/QTw6RH/Ggf6XdR9Sg/Gszhs271fzYhPacu528k/clvo354j3Q/wCpVllXWn4e5SZ5up+PsRTMP00v8yX77VW1fiS5v1Lmh8KPJeiJlwj+oTe+b/LFWuB+Wl4lFmXzsPD1IKtUyPRHUuET/ukPzT95q9Jg/gQ5Hj8y+anz9jcXrqOI1WaZHFOCGBW+9169bda11acasHCW420K86E1OD1Oc5zlT4aQo4NjfQ3g46+/qPCvO4ihKjPZe7gz12ExUMRT2lv4rsZn8L8QHDNockwsdx8gn9oeXUfHnz3YPFui9mXV9Pzic+YYBYiO1Drrz7vsWOPs9Dyd0gqncToW/ab3fgOtfQMBR6OltPe/xHyXMq36rFdGurDTx4+engYHCnBcmNHbTuUiPIixeS23dvsq+dvcPGo4rHKk9mOr8kd2Dy7bim9IkzPo3wWm2mW9va7Rr++3s/VVf+4178PoWX7dQtaxD+IvR/PAwbDap0YgWFhIpJsNQ5Eb+1sB4gDeu6hmEJq09H5FfiMtlHqarzJdwnNPhCuExg2P6CQG6NtcxavAjcgHzA5CuHEqFX/tpeK48/ud+E6Sj/1VfB+xMb1wlgL0AvQHtAeXpcHtAeXoD2gPL0B7QCgFAKAUAoCH+kf9HD88/caqvNOpHn7F3knXny9yMcMfrcHzj9xqrsH8ePP2ZbY/5WfL3KuKf1yf5w+4tMZ8ef5wGX/Kw5e7JD6OfZn+dH9jVYZX1ZcyqzzfDkyF4z2pPnSfeNU9TfLx9S/p9WPJehvOMMLpkifwkijPxUBT9Wmu3HQtOMu1L89CvyyptQlHsk/P+bmgY7VwsskbninD9nLGnyYIB9GquzGw2Jxj2RXucOX1Okpyn2yfsbr0b88R7of9SurKutPw9yvzzdT8fYimYfppf5kv32qtq/ElzfqXND4UeS9ETLhH9Qm983+WKtcD8tLxKLMvnYeHqQVapkeiJJmzkYDB6SRvJyJHXpVjXbWFpWf5ZlVh4p42tddhb4MmY4tAWYiz7FmI9k9TUMBJ9Ortks0hFYaVkuHDvKuNpmGLYBmA0x7BiBy8jWcwlLp3ZvcjGVQi8Mrpb3wLvDmDGIw+KWQkldDKSSSrBXIIv9B8jUsJTVWlOMvAhjqrw9elKC7U+9aEahF9/AC/4f8AXlUsqw0a9baqaQjrLkty8X5XNX/IMfPC4XYo61aj2YJb7ve/Ba87GJnah3wsY21i7HxJknaO/wAFRdq9xgsX+opOut13Zdy+/Hs3HzzE5YsDVjhnrKy2n3tX+i3Lt38Tt+HhCKqqLKoCgdABYCqNtt3Z6GKSVkajifiSPAqjSo7B2KjRpuCBffURW/D4eVdtRdrGjEYmNBJyI9/tRw37mf6Iv+eur9sqf5Lz+xyfulLsZRmPF8WNwmLWJJEaOLXd9IsdQsV0sbEHe9IYSVGrByad2Zli4V6U9lbkRnh31/Gp2EMrJHGSzyF3Fyx2DMDqbYWCjbrXZX6Cg9uSu3uRxYd4ivHYi7JcTaZpnc+CSPL8M5lxAuHkALNd2LKiBie9Yi5PLb4aKdCFZuvNWj2G+pXqUUqEHeXaejgfMHGuTF2k5gGWZiP8Q2Hw2p+tw6dlDTkh+ixEldz1K+HeKMThMQMJmBYqSFDObsl9lOv9tD1NyOuxFYr4anVp9JR+n5uM0MVUpVOirfUR4qT8vaNb6Nbd3U2n9WJ9m9ue9HCP6K9tf5Mqcv12zfT+DptVJbHMOEMXIc3xCtI5UNi7KXYqLS7WBNharfFQisLFpdnoU+FnJ4qSb7SrOeI8VjsScLl7FUUkF1OksBszl+apflbc7dbVilh6VCn0lbf2fnEzVxFWvU6Kjp3lc3A+PjXXFjWaQb6dcqXPQMWN/iAKwsbQk7Shp4GXgq8VeNTU2XAvFzzOcNitp11aSRpL6faVhyDCx5cwD0rVjMIoLpKfVNuDxbm+jqdZE5qvLEUAoBQCgIj6RkJiiNthJv5XRrVWZov+uL7/AGZdZJJKrJd3uiHZRixDPHIQSEa5Ate1iNr++qmhUVOpGb4F5iaTq0ZU1xQzjGCaeSVQQHa4BtewUDe3urNeoqlSU1xGFpOlRjTb1SJd6O4iI5WI2ZlAPXSN/ttVplcWoSfayjzuac4x4peu4hGM9qT50n3jVNU3y8fU9DT6seS9Caca4e+Fgk+RoB9zJb7QtXGYQvRjLst5oocrqWxNSHbfyf2uRTKcP2k8SfKdL+4G5+oGquhDbqRj3lzianR0Zy7E/wA+ptuPf1v/ANKP7z115l8bwXucWT/LeL9jY+jfniPdD/qVuyrrT8Pc5c83U/H2IpmH6aX+ZL99qravxJc36lzQ+FHkvRE14Lj1YKVR+00o+lFFW+Xq+HkuZQZrLZxcZdiXqQJfPY9D4HoapD0nI2uPzNZMNBCAwaItcm1je9rb38a6qtdTowppbjjo4aUMRUqtq0rGVwOhOLWw5LIT5C1vtIrZl6brrkac2klhn3tFzjyIjFajydEI+Fwf7fTWcyi1Wv2ojk808PbsZjcP52MMsylC3aAAWI2IBG9/f4VDC4lUVKLV77jZjsG68oSUktnfc1Dd0BentHz6fCt1eq6FFYWHOb7+zlHj3o5cHQ/V4p5hUXdSXZHjLnU3r/4t2nvF2WvBHgp7EEpa58HEjTKD8HP9Jr1eQ6YXopc/qeP/AORu+MdaPL6aeZ1fIs0TFQJMh2Ybj5LDZlPuNclWk6c3BnRRqqpBTRdx+WwzgCaNJApuA6hrHlcXrEKkoaxdiU6cZ6SVzRZ9k+Aw8Ekz4aABFNu4BqbkqjzJsK6KNWvUmoKTOarSoU4OTitDnfC2Fb1LMZf2exWO/Vr6iPgLf1CrTEyXTU495V4SL6KpLhYmXoiH+6Sfz3/y4q4cz+KuX3O3K/gvn9jRcE97N5zL7Y9aIvzD9oF2/wAJaujF6YWKju09DRhNcXJy36nVqpi6OY+mRFvhjtqKzg9dI0W+sn66t8r/AL1yKfNd8PH2MXAEnPUJ53F/f6nvU5/JP8/uIw+e/Ow6xVKXRyDIWIzLHEHcLmBBHUOavayvh4L/AMlFQ+YqeJufQ3AOzxD+OqNfgFJ+1vqrnzSX9UUdGVxWzJ950Y1VFqcwx4UZ+nZ89Sa7fKMBv/8AG1/fVvG/6F38PqVE7frlb80OoVUFuKAUAoBQFrE4dZFKuAysLEHkRUZRUlZ7iUJyhJSi7NEYxHAsJN0kkQdO6w+sX+k1Xyyym3o2vMtoZ1WStKKfke4XgaFTd3kcdNlB99hf66Qyymndtvy9BUzqtJWikvP1JNBh1RQqAKqiwAFgBVhGKirLcVM5SnJyk7tkal4GhYkmSbvEnmnib/JqulllNtvaevL7FrHOq0Ulsx05/c3ePytZYDCxbSQouLX7pBB3FvCu2rRjUp9G9xX0sRKlV6WO/Xlqa3K+EooJVlV5GK3sGK23BXwUeBNc9HAQpTU02zrxGaVa1N02kk+fuyvOOF48TJ2jvIp0qtl02sCT4qetZr4KFaW020RwuZVMPT2IpNXvrf7l/IshTC69DO2vTfXp203tawHyjU8NhI0L7Lbv7GvF46eJttJK3Z3mtm4JhZmYyS3ZmY2KWuxJNu751zyy2nKTltPXl9jrhnNaMVHZjou/h4m4yXKVw0ZjRmYFi12te5AHgB0rrw9BUY7KZw4rEyxE9uSS04GFm3CkE7F+8jnmUI38yCCL+daa2BpVXtbn3G/DZnWoR2VZrsZrU4DjvvNIR5BB9dq0LK4X1k/I6nndS2kF5khyrKYsOumJbX5k7s3vJ/8Ayu6jQhSVoIrMRiateW1Ud/Q9zTKosQumVbgbgjYqeoIrNajCqrTQw+IqUJbVNkdPAyBgVlktvzCG3TwFz+FctPL4U57cZO63bvr4cO87a2bVKsOjlFWe/fquzx3PuuZmXcGwRsGYtIRuNdtN+ukDf43pSy+lB3d2+8xWzatUjsxtFd356G1zrKo8TC8Mo7rDmOakbhl8wasqVSVOSlEqKtKNSLjI5h6jmGUSM0QMsJ5lVZ4383Ubo3n9Z5VcbeHxcbS0fn/JTbGIwkv6dV+fQz/9qjWscMuv+YbfRpvWv9rV+tpyNv7q7dQwGwmYZtIplBihB2JVkjTzVTvI1vH6xWzbw+Ei9nV+f8GtwxGLa2tF+fUmWeZQmGyqeGEGyxt5szEgljbmTXBSqupiYzl2lhUpKnh3CPYYnolQjCSAgj8+/MEf8OLrWzMneqrdnuzTliapO/b7I1vGfDk8OJ9ewQJN9TqouytaxYL+0rDmPf1224XEQnT6GqQxWHqQqdNS8ShPSmQul8N+cGxtJYavcVuPdWXleuktCKzTTWGpj5Pk2JzLFDE41SkKkWVlKhgpuI0U76b82PP7JVa1PDU+jpb/AM3/AGI06NTE1OkqqyMjjvJJ4cUuOwqs26ltK6ijqNNyo3KkbH49ajg69OdLoahLGUKkKirUyzL6UJWTRHh1Ex2vqLAHqEtc+69Z/bIp3ctCLzOTjZR1L3B/DcscWJxWJBV3hmCq2zWYFmdh4EkDb39axicTGU404bk1/BPC4aUYyqT3tM1fB2ZzYbAyy4dNZXERa10lroYje+ncb238K3YqnCpWjGbtozThKk6dFygr6+RsJ/Sg7rpgw4Ep2BLmSx8kVQTWpZYk7zlp9DZLM21aMdTP4A4alErYzF6hK2rQH2a7e07DwJBIA8ATtyrXjcTDZ6GnuNuCw01Lpqm9nQarCzFAKAUAoBQCgFAKAUAoBQCgFAKA8vQHtAKAUAoBQCgFAeEUB5oFDFj0ChkEUAAoD2gKOzHQUMWK6GRQFOgUMWMTOP1eb+XL9w1spdePNEanUfIhXoc/QT/zF+4K78z68eRXZX8OXM6AEFVhaWKqAUAoBQCgFAa7iHNlwmGmxDi6woz26kDZfibD40BxbLsvz3MMM2ZJjWjJ7R4oFLoGVTyVB3bbELqvew33vQHU/Rxn0uOwEU2IQpN3kkBUrdlNtQB5ahY9NzQEnoCOZ5xzgMHKIcTiUSQ27tmYrfca9IOj42oDfYXEpIivGyujgMrKQVZSLggjmDQF2gItj/SHlsPadpiowYn7N1AdmD3II0qpJsVNyBYWoCQ5fjo541lhdXjcAqym4YeVAXyaA4nwzn75jn8jDHssMT/mIV19niEUMCAoIA2BYkg7mgO20BrM+z/D4KPtcVKsSXsC17sbXsqjdjbwAoCnh7iLDY6PtMJKsqA2NrgqedmVgCvxFAbWgNTmvEuFw0iRYiZIndXdQ9xdUBLG/IABTzNAX8kzeHFwpPh31xPq0tZlvpdkbZgD7SkUBn0BGD6Qcu9Y9W9bj7a+m3e06r209pbRe+1r86Ak9AWcXiViR5JDpRFZ2J5KqjUxPuANARl/STlY7O+Mi/O30+0QLErdzbuC4O7WoCVg0B7QEYX0gZccT6sMVGZr6bd7TqvbT2ltF77WvQEnoCiWQKCzEBQCSSbAAbkknkKAjuT8e5fipjBBio3l3AWzLrI37jMAH5H2SaAkOIiDqytuGBU+GxFjWU2ndGGrqzNTgcuwuXRSMtoYvbdnckCwtcljtWyrWnVd5s10qMKStBGPw9xxgcc7R4XELI63OmzoxA5lQ4GoeYvWo2kioBQCgFAKAUBEfSzCXyjGhb3EerborqzfUDQFn0bZpEMlw0uoaIYSHPyTEDrv05X+NAbvhTiOLMIBiMOHEZZlHaKFJK87C52vt8KA3BoDiHo+yPD49s6lxsaySGWVbvuYx+cN0J3QggWI5aR0oCT+gHEM2VKGvZJplW/ye6+3+JmoDpNAcG4Q4ew2Jn4gfERLI0cmJCFhfRqacll6NdRvzFtqAnPoKP8A3PB8+f8AzWoCfsKA476MMqgXO810wxjsH/M2RR2V2dT2e3duNtvCgOx0Bxf0pzTPnuXxRwJidERkjhkYKjuTIWuTtsI0O/yRQGy4ByjGx5xiMTNhEwsM8JDxxyxuokUx2bSpvc2bwt3j1oDq1Acj9JmVxYrPMqgnXVG6y6luRqClmsSN7XAoDqOV5bFholigRY411aUXYDUxY2+JJ+NAYHGuJeLL8ZJHs6QTspHMERtYi1AcIyXJsZiskWCDLoWSRmcYsyxrIWWcgkq1iNlMdr8t6A75wssoweGGI/TCGISbhu+EAO4JB38b0Bb4z/8AD8b/AOWxX+S9AcGjyDDjhdsV2SesGYfnSLuPz4jsG8Bp8Bt40B3/AIYcnB4YncmGAn/21oDG45xLx5djHjuHXDzlSOakRt3h7ufwoDmfBvBOW4nI4HxJSIszO2JDRxyK4lZdHaOCLbBbcvjvQHZILaVsdQsLNe+oW538b0BCPTbiGTJ8ToJGowobfJaVQw+I2+NAc4mybMMRhMuMGXQQ+r+ryxYhJotUg0Brm5HtGzkX5igPoFaAifpRyOTG5dNBEyq7GNl1kKrlHDaCTyvbbzAoDn/BuahcywcGZ5b6tjERo4JotUakBGXvRg6XBGoagSLnkPADtooBQCgFAKAUBbnjVlZXAKkEEHkQRYg+VqA43i/Q7FqdcPmbRYWRgzQe343tftAGt4FlJFhzoDqGQYXDYPDx4eBkWOMWF3Uk73LMfEkkk+ZoDP8AXo/3if1L+NAcz4j9GqTYiebCZicKuKv6xEoDrJfdrWddid7G+7NvY2oCccL5fhsBho8NA66Iwd2dSzEkszMepJJ8uXIUBtfXo/3if1L+NAQzh7hKPCtmTeto/r7SN7Kr2Woyn5Z127Ty9nz2A2XAmUR5bg0wvrCS6DIddljvrYt7OpuV+tASH16P94n9S/jQET4Z4bjwmNxuL9aR/XG1aLKvZ94tbVrOrn0FASz16P8AeJ/Uv40BEuOuF4cwMMseKGGxWHN4pkIYgEglWXULjbbfbfncggWuCuFI8FNNisRjPWsXOArytpQBBY6VUE+Kr4/srYDxAmXr0f7xP6l/GgIvnXD8eIzHB471lF9VDjs7K3aagw9vWNPPoeVAScY6P94n9S/jQFE+IhdWVnjKsCpBZbEEWIO/SgOXf7LVAbDrmjjL2k7Q4ayk8w2ntNfUA30+HK+9AdPwksESLHG0aoiqqgMtgqiwA36CgLGddniMPND2yL20Useq6tp1oU1WuL2ve1xQEMHAcf5H/Jfrqe3q7bQv73tbdn2nw9qgJrlTRwwxRdqjdmiJquovpULe1za9qAvYmeGRGR2jZHDKwLLYqwsQd+lAcrj9E0QYRHMnbACTtfVTbc9C+u3+LTf470B1hcZEAAHjAH8S/jQGDnuGw2Lglw8zoY5VKtZ1BHiCD4EEAj3UBAMs9GwDwDF5mcThcKwaHDkKgBB7oZtZuBytbcdBtQHTRjo/3if1L+NAaTjPJ8PmWFfDSzKgbSyurKSjKbggE7+II6E8udARzIuCymLhxWOzL1xsMpSBSqRBLgrdrMdRsffcC5NAdDilVhdSCPIg/ZQFygFAKAUAoBQHlALUAtQA0BahxKsWCkEodLDodIax+DA/GsKSd7cCUoSik2t+70LtZIigLOKxSxgFzYFkUc/aZgqjbqSKw5JbyUYOTsi9WSIoBQFmTForIrOoZ7hASAWIFzpHjYUM2ZeoYFAY2YY6OBC8rBVFhc9TsAANyT0FAU5bmcWIUtC4YA6TzBVrA6WU7qdxsaNWBdbFIJBGXXtCpYLcaioNiQOlzS3EF6gBoDGbHxiQxmRe0CdoVuNWi9tVul/Gs7MrXsR243tcxMBxBh5tGiQfnGZUDXQuVAY6AwBYWYG423FTlRnHeiEa0JbmbStZtNXmfEOGw76J5ljYqGs1/ZJIvy8j9FbadCpUV4q5qnXpwdpOxk/lOG0Z7VLSkCM6haQnkE61Ho53as9N5LpI6O+/cZYqBMUAoBQCgFAe0AoBQCgFAKAUAoBQCgMXM8asMTyNyUXt1PIKPMkgfGoVKipxcmbaNJ1aiguP55EZyjtMPKhljde3usjMUIM5LOhWzG17lBe37FcFDbpTTkmtrfz3r7fQs8T0dem1CSez1Uk+rufDk/qeJm0nYtP6wGk0ynsNKWjKmx7o794xud97HlepqrLYc9rXs7PfTiQlh4dIqWxZXX9Wuvtrw9yvGY94ox2eKExd4VL/AJkdkHDG4PsjVay6r2PWpubUdJ3vx00/O81wpRnL+qns2T011t56cbFmTFyNEVldXCYrBAHXGzgmVCUk7PYEbW2GxHSjctmzd9V2X38bGVCKneKteMuDS3Pdc8lzjEGR2V1XRN2YjaSBEI16QrBu/rYbg38Rtap7cm278d2n+yHQ09lK3C97P/VjNlx049dlDlhh2lVIgq2J7JGuxA1G1ybDz5+E7y1fYatiH9Ebb978S3hMTJ2kEYxva9skrGyx3U9mdLLYbKDyBvuOZ3qSe7UxKKs3s2sY+ShkTB97VqbFEalS6WR9lNrjcX+PSkdyMT1b8BgMzxCx4eRpTMZ8JLNoKoBrSON106RffVY87+VSRGUY3atuZVgcxk14K2ME3rDEugWMbdjI/d0i6qGAFjve2/MGRFrfobjicRFIxLIYSZU7KQD2JQGKkkiwBGob7G9vGsogjRvnstuyMsa2xIhfFRqNNjCZAbNdVckLHvcAn4VLZW8iy5Ljmik1JIMUyYbGMH0xlmZJVAW6D9m+kgWvblepKN12akW7GFh86xIVm7dXD4eeXeTDsVKpdZIVjF9OrukNfmN9jWzYi3u495DafaVY+acxSI+IZhLgHnPcjGkrbUq2X2WUlTe53uCKzFRumludiEnKzV+Begie/Z9qb/k9GEmiLWLyMbX08tNlt5X570032/u3GGna1+G8s5Y7xQ5cQxmLRzOqssdwBhNSxowW4Fxz5m+5NTmlKU1u/wBkIXjGDvf/AEbThPGGXRI2NEzSxlzCBGAhut9IHfULfSdRO58KhiIKN0oWs9+v53k6E3Kzc73W787D3EY+KHMZTNJHGpwkG8jKoP56brRQlKgtlN/1P0QcoxrPafD3Zp8tcB4mhUDDy49jCCg3T1ZtTRhhdVZ1JFrePWt9Rf0tS6yjr9ePgaoPVOO5y0+n3KY8+nSOUPiQXJg/ODsZIIo5ZWQzRlLGwAtpfla9zvWXQg5K0dNdNU20tz/giq01F3lrprvWr3q3uZ2Ix7q0UC466SPIGxBEJZCqIywAgaAzai1yOQtWuNNNObp6rhr369psc2mo7e/jp9OwtJns8cJxBk7eHDTSRyMiqO3hsAJRbbUjmxINjZqy6EJS2LWclddz7PFGOmnGO3vSf1Xb4FvE5jjAYIpJDG8kck7FTBGQS+0KmUaSI1Iv4nnyrMadJqUoq9nbj9dO36GHUqXSbtdX4fTXsMjD4/EznBJ26xmWPEtI8PZyBxG6BWQ7qCQd7XAuw6Wi4U4bb2b2ate6338fxE9qpJxV7Xve3dYv5hjMVHiPVVYn1hw8MtlJiiUgzowta6gWUkf8QX3FRhCnKHSPhvXa+H14mZznGfR9u5+v8EtWuM6z2gFAKAUAoBQCgFAKAokiDbMARsdwDuNwd6w0nozKk1qhJEGFmAIuDuL7jcHejSe8Jtbi2uDjDFwiBzsWCjUR0J5msbEb3tqSdSTjstu3YUx4CJVZVjQK19QCqA1/lC29NiK0sHUm2m27rvKosHGqhFRFUEEKFAAINwQALc6KKStYw5ybu3qeNgoy4kKIXGwfSNQHzrXrOyr3G1K1r6F1YgL2AFzc2Frnlc9eVZI3LUGBjT2I0Xct3VVdyLE7Dn51iyRlyb3srXDqLWVRpvbYbX526XrJi7PPV1AFlA0gqtgBpFrWXpyHLpQGowPDixyI7OX0FmHcjUl2UrrkZQC7BSRc9TQk5XRuZ4FdSrqrKeasAQfeDsaES0mAiEfZCOMR79wKoTfc921qXBVBhESwREXSCBpUDSCbkC3IX3o3cFEOXRJr0RRrr9vSijX86w73xrO0+0xZFw4ZPkr7OnkPZ+T7vKl2LI9GHW99K3tpvYez8n3eVYuxZAYZBpsq9zZdh3drd3ptttWbsWRRBgIkZnSNFd/aZVUM3ziBc1lyk1ZswoRTukJsDG51PGjMNrsqk7b8yKKckrJhwi9Wi40Km1wDpN1uAdJta46bE1hNozZFmHL4k16I417Q3fSqjWT4tYd741lzk7Xb0MKEVeyKRlUAj7IQxdl8jQuj+m1qz0k9rau79tzHRwts2Vi8uGQLoCqEtbTYabdLcrVG7ve+pLZVrW0KMZgY5RpljSRQb2dVcX62YUjKUeq7GJQjLSSuXPV1uCFW6ghTYd0G1wOg2H0UuzNkYUWWAYlsQxLMUWNQQLRqDqbT847n3Cp9I9jYXP8AORBU1t7Zsq1mwUAoBQCgFAKAUAoBQCgFAKAUAoBQCgFAKAUAoBQCgFAKAUAoBQCgFAKAUAoBQCgFAKAUAoBQCgFAKAUAoBQCgFAKAUAoBQCgFAKAUAoBQCgFAKAUAoBQCgFAKAUAoBQCgFAKAUAoBQCgFAKAUAoBQCgFAKAUAoBQCgFAKAUAoBQCgFAKAUAoBQCgFAKAUAoBQCgFAKAUAoBQCgFAKA//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0968" name="AutoShape 8" descr="data:image/jpeg;base64,/9j/4AAQSkZJRgABAQAAAQABAAD/2wCEAAkGBxQSEhQUERQUFRQVGBIXGBgUFxUVGBUXGBUYFhgXFhcYHSggGR8lHRcYITEiJiktLi4uGB8zODMsNygtLisBCgoKDg0OGxAQGywkICYxNzctLDQtNCwtNDQvLy80LDQvNCwsLC0sLywsLy8sLCwsLDQsLCwsLCwsLCwsLCwsLP/AABEIAK0BIwMBEQACEQEDEQH/xAAcAAEAAQUBAQAAAAAAAAAAAAAABgIDBAUHAQj/xABKEAACAQIEAwQFBwoDBQkAAAABAgMAEQQFEiEGMVETIkFhBxQycYFScpGhsbLRFSMzNEJTYnOSwYKzwxckQ9LwFiU1dIOTosLx/8QAGwEBAAIDAQEAAAAAAAAAAAAAAAIFAQMEBgf/xAA3EQACAQIDBAgFAwQDAQAAAAAAAQIDEQQFIRIxQXETMlFhgaGxwTM0kdHwFBXhIkJS8QYjcmL/2gAMAwEAAhEDEQA/AO40AoBQCgFAKAUAoBQCgFAKAUAoBQCgFAKAUAoBQCgFAKAUAoBQCgFAKAUAoBQCgFAKAUAoBQCgFAKAUAoBQCgFAKAUAoBQCgFAKAUAoBQCgFAeE0BYTE6nKrvptqPgCdwvvtv5AjrWdlpXIqV3ZGRWCQoBQCgFAKAUAoBQCgFAKAUAoBQCgFAKAUAoBQCgFAKAUAoBQCgFAKAUAoCzLOFZQdtRsOl+dvfz+isqLabXAhKai0nxMXOMWUUadixtfpWCZr8tx76wGYsGNt97eYrIMjPc2MWiKKzYiY6Y1PIdZH/hUXJ62tW6jS27yl1Vv+3ic9evsWhHrPcvcz8vwgiQKCWI3LHm7HdmbzJua1Tk5O5thHZjYyaiTFAKAUAoBQCgFAKAUAoBQCgFAKAUAoBQCgFAKAUAoBQCgFAKAUAoBQCgFAY2YYQSxsjcmHMcwRuGHmDY/Cp05uElJGqtSVWDg+P55ENh4k06oMaCSjFe0XmCNrsPH3jnflVnUy9VIqpR48PsUdDN3Rk6OJWq0v8AcqxPEeFgXXEzTSb6RYqoPViQP+unOtNLLq0pWkrI662b0Ix/oe0y7wHg3laTGznVJJdUJ8FB7xHQXFgP4fOpY+cYWoQ3Lf8An5vMZZCVS+Iqb3u5EzqtLc9oBQCgFAKAUAoBQCgFAKAUAoBQCgFAKAUAoBQCgFAKAUAoBQCgFAKAUAoBQA0Bzn0hYLTMsg5SLv8AOXb7Cv0VfZXUvTcOz3PJZ7Q2ayqL+71REocOZHSNebsqj3sbf3qwnJQi5PgVlCm5zUFxZ2zBYZYo0RfZRQo9wFq8nOTnJyfE97TgoRUVuRdkS43v8CR9YqJMw5cB8mSRf8RYfWf70BgYTMHEgRiHGrTf42uCOdAbwUB7QCgFAKAUAoBQCgFAKAUAoC1iJ1jUs5CqouSdgBUZSUVd7iUISnJRirtkXxHHUINkjkcde6oPuBN/pAqulmdNPRN+RbQyWq1eUkvqxBx1ETZ45FHXutb3gG/0UjmlNvVNGZ5LVSvGSfkSbD4lZEV0IZWFwRyNWMZKa2ovQqKkJU5OMlZojMnHUQJHZS7EjmngbfKqueZwTa2X5FvHJajSe0vMycq4ujnlWIRyKW1WLabbKW8D0BrZRx8Ks1BJq5qxGVVKNN1HJNLn2m2zjMRh4mlYEhdOy2udTBdr++uqtWVKDmziw1CVeoqceJHv+3kX7qX6U/5q4P3SH+L8iz/ZKn+a8/sbbIM/XFl9COujRfVp31auVj/D9ddOGxca97Jq3ucWMwMsLs7TTv2dxrZ+OI1ZlMUpKsy7FP2SR18q0TzKEZNbL0OuGTVJRUtpaq/HibnI82XExmRVZQGK2a19gDfY+ddeHrqtHaSscGLwssNPYk76XMLN+KoYGKd53HNUt3T0Yk2Hu3Naq+OpUns733G/DZZWrx2lZLvNaOPU/cyf1LXN+6Q/xfkdbySf+a+jN/k+dRYkExk3FtSsLMt+Vx/cXFdtDEwrK8StxOEqYd2mt+58C7mmaR4dNcrWHIDmWPQAc6nVrQpR2pshQw9SvLZpq5HH48jvtDIR1JUfVc1wPNIcIvyLVZJUtrNeZmZZxjDKwRg0ZJsNVipJ5DUDt8a20cwpVHsu6NFfKa1KO0rSXdvJHeu8qyN8aZVJiFiWJQSGYkkgBRa29/Pp0rvwGIhRcnN8CozbCVMTGMaa1uafJeFTh5o5ZpohoJOhbsTsQNza3O/LwrficwhUg4RT14nPgcoqUaiqTktOCJXJnEY5am9wt9tqqS/LH5Vkf9HH8dz9lgPpoAcHPJ+kfSOg/AbfSaAzsHl6R7gXPU8/h0oDLoBQCgFAKAUAoBQCgFAKAUAoCJekWQiGJQdmk387KSPr3+AqszRvo0u8uclinVlJ8F7kNyjCiWeKNiQrtY252sTt9FVVCmqlSMHxL3E1XSoymt6R7nOEEM8ka3Ko1hfnYqDv9NMRTVOrKC3Ixharq0YzlvZLfR1KTHKpOyupHlqG/wBlWmVyexJd5SZ3FKcZcWvQhWJ9t/nv941Tz6z5v1PQw6i5L0L+UT9nPE/R0v7iQD9RNToS2KsZd5qxMNujOPamTX0hT2w6L8uQfQqk/barfM5WpJdr9NSgyWF6zl2L1aOf1RnpiZejfniPdD/qVbZV1p+HuUOebqfj7EUzD9NL/Ml++1VtX4kub9S5ofCjyXoibcFSacHIw/ZaU/QimrfL3ag33s8/msdrFRj2pepAQSdybk7knmSdyTVJe+rPS6LRG2zDLVTC4eYFtUpfVe1tr2tt5V1VaMYUYVFvZxUcRKeIqU3a0bWMngdiMWtvFZAfMW1faBWzL2+nXI1Zsk8M+a/PMucezE4rSeSItv8AFcn+30VLMpN1rdiIZPBLD37X6GJw/liTdoZWZVVe6RtqY+ZFja3LzqGEwvTXve1tDZmGNeH2dm129eXLeeQcPuR32VeoHeP9gPprfTyupLrtLlr/AAc9XO6UXanFvyX38ia4fEzlFCg2AUare1t7Vztvzq5irJK9zzs3eTdrdxTiImAvPOiD+J/7bCtkISl1U2aZ1YQV5tI1WIzjBRc5XkI8I12+nYfXXVDAV5cLc/y5w1M1w0N0r8vyxuuHMVBiY+0iS1iVIexZSOu55ix+NaK9CVGezI6sNiYYiG3E3YFaToPaAUAoBQCgFAKAUAoBQCgFAKAUAoCH+kf9HD88/cNVeadSPP2LvJPiT5e5GOGP1uD5x+41V2D+PHn7Mtsf8rU5e5VxT+uT/OH3FpjPjz/OAy/5WHL3ZIfRz7M/zo/sarDK+rLmVWeb4cmQ3E+2/wA9/vGqifWfN+pfw6i5L0LTcqi9xIk3GeO7VcL5xdp8XsP/AKmrHH1dtQ5X+pUZXQ6N1f8A1b6fiI1VcW5MvRvzxHuh/wBSrbKutPw9yhzzdT8fYimYfppf5kv32qtq/ElzfqXND4UeS9ETLhH9Qm983+WKtcD8tLxKLMvnYeHqQVapkeiJn+RpMVgcKIygK6ydZI5kjawNXDw8q2GpqPAof1kMNjKrnfXs/wBou8PcLzYedZHMZUBr6SxO4I8VFZwuCqUqim2iGOzKjXouEU7u3BfctZwYjI2IkX5IF+9y2Fl5XNddanQg3WqL3+iOHD1sTUSw9J25afV77cjWYfiEdoutLRbg8yw6NYbWB8K43ml5WtaPn9vAsP2RKm3tXl9F99e1mZ/2SxEqhjiI3DAEG7lTfxAG1Qngq9ZXlUvfnb7E4ZjhqDtGk4tdyv8Ac3+b4w4TBqLjtAiRrb5QUAke4Amr/AYbblGD3Ja+B5PN8aqUJ1Vvk9PH7I5hiJQN3bn4sdz+NeqVkjwa2pvtZgSYtPlfUfwrF0b1Rn2G54P4g9VnuTeJ7LJbwHg9v4fsJrkxmH6anpvW4s8uxLw9S0tz3nY43BAIIINiCNwQeRrzZ61O5VQCgFAKAUAoBQCgFAKAUAoBQCgFAQ/0j/o4fnn7jVV5p1I8/Yu8k68+XuRjhj9bg+cfuNVdg/jx5+zLbH/Kz5e5VxT+uT/OH3FpjPjz/OAy/wCVhy92SH0c+zP86P7Gqwyvqy5lVnm+HJkMxZ78nzpPvGqefWlzfqX9PqrkvQuY/D9nI6dCLe4gMPqIqdWGxNxIUanSU1L800KZ5y2i/wCwgQe4MxH3vqrEpOVu5WJQgo3txd/QTw6RH/Ggf6XdR9Sg/Gszhs271fzYhPacu528k/clvo354j3Q/wCpVllXWn4e5SZ5up+PsRTMP00v8yX77VW1fiS5v1Lmh8KPJeiJlwj+oTe+b/LFWuB+Wl4lFmXzsPD1IKtUyPRHUuET/ukPzT95q9Jg/gQ5Hj8y+anz9jcXrqOI1WaZHFOCGBW+9169bda11acasHCW420K86E1OD1Oc5zlT4aQo4NjfQ3g46+/qPCvO4ihKjPZe7gz12ExUMRT2lv4rsZn8L8QHDNockwsdx8gn9oeXUfHnz3YPFui9mXV9Pzic+YYBYiO1Drrz7vsWOPs9Dyd0gqncToW/ab3fgOtfQMBR6OltPe/xHyXMq36rFdGurDTx4+engYHCnBcmNHbTuUiPIixeS23dvsq+dvcPGo4rHKk9mOr8kd2Dy7bim9IkzPo3wWm2mW9va7Rr++3s/VVf+4178PoWX7dQtaxD+IvR/PAwbDap0YgWFhIpJsNQ5Eb+1sB4gDeu6hmEJq09H5FfiMtlHqarzJdwnNPhCuExg2P6CQG6NtcxavAjcgHzA5CuHEqFX/tpeK48/ud+E6Sj/1VfB+xMb1wlgL0AvQHtAeXpcHtAeXoD2gPL0B7QCgFAKAUAoCH+kf9HD88/caqvNOpHn7F3knXny9yMcMfrcHzj9xqrsH8ePP2ZbY/5WfL3KuKf1yf5w+4tMZ8ef5wGX/Kw5e7JD6OfZn+dH9jVYZX1ZcyqzzfDkyF4z2pPnSfeNU9TfLx9S/p9WPJehvOMMLpkifwkijPxUBT9Wmu3HQtOMu1L89CvyyptQlHsk/P+bmgY7VwsskbninD9nLGnyYIB9GquzGw2Jxj2RXucOX1Okpyn2yfsbr0b88R7of9SurKutPw9yvzzdT8fYimYfppf5kv32qtq/ElzfqXND4UeS9ETLhH9Qm983+WKtcD8tLxKLMvnYeHqQVapkeiJJmzkYDB6SRvJyJHXpVjXbWFpWf5ZlVh4p42tddhb4MmY4tAWYiz7FmI9k9TUMBJ9Ortks0hFYaVkuHDvKuNpmGLYBmA0x7BiBy8jWcwlLp3ZvcjGVQi8Mrpb3wLvDmDGIw+KWQkldDKSSSrBXIIv9B8jUsJTVWlOMvAhjqrw9elKC7U+9aEahF9/AC/4f8AXlUsqw0a9baqaQjrLkty8X5XNX/IMfPC4XYo61aj2YJb7ve/Ba87GJnah3wsY21i7HxJknaO/wAFRdq9xgsX+opOut13Zdy+/Hs3HzzE5YsDVjhnrKy2n3tX+i3Lt38Tt+HhCKqqLKoCgdABYCqNtt3Z6GKSVkajifiSPAqjSo7B2KjRpuCBffURW/D4eVdtRdrGjEYmNBJyI9/tRw37mf6Iv+eur9sqf5Lz+xyfulLsZRmPF8WNwmLWJJEaOLXd9IsdQsV0sbEHe9IYSVGrByad2Zli4V6U9lbkRnh31/Gp2EMrJHGSzyF3Fyx2DMDqbYWCjbrXZX6Cg9uSu3uRxYd4ivHYi7JcTaZpnc+CSPL8M5lxAuHkALNd2LKiBie9Yi5PLb4aKdCFZuvNWj2G+pXqUUqEHeXaejgfMHGuTF2k5gGWZiP8Q2Hw2p+tw6dlDTkh+ixEldz1K+HeKMThMQMJmBYqSFDObsl9lOv9tD1NyOuxFYr4anVp9JR+n5uM0MVUpVOirfUR4qT8vaNb6Nbd3U2n9WJ9m9ue9HCP6K9tf5Mqcv12zfT+DptVJbHMOEMXIc3xCtI5UNi7KXYqLS7WBNharfFQisLFpdnoU+FnJ4qSb7SrOeI8VjsScLl7FUUkF1OksBszl+apflbc7dbVilh6VCn0lbf2fnEzVxFWvU6Kjp3lc3A+PjXXFjWaQb6dcqXPQMWN/iAKwsbQk7Shp4GXgq8VeNTU2XAvFzzOcNitp11aSRpL6faVhyDCx5cwD0rVjMIoLpKfVNuDxbm+jqdZE5qvLEUAoBQCgIj6RkJiiNthJv5XRrVWZov+uL7/AGZdZJJKrJd3uiHZRixDPHIQSEa5Ate1iNr++qmhUVOpGb4F5iaTq0ZU1xQzjGCaeSVQQHa4BtewUDe3urNeoqlSU1xGFpOlRjTb1SJd6O4iI5WI2ZlAPXSN/ttVplcWoSfayjzuac4x4peu4hGM9qT50n3jVNU3y8fU9DT6seS9Caca4e+Fgk+RoB9zJb7QtXGYQvRjLst5oocrqWxNSHbfyf2uRTKcP2k8SfKdL+4G5+oGquhDbqRj3lzianR0Zy7E/wA+ptuPf1v/ANKP7z115l8bwXucWT/LeL9jY+jfniPdD/qVuyrrT8Pc5c83U/H2IpmH6aX+ZL99qravxJc36lzQ+FHkvRE14Lj1YKVR+00o+lFFW+Xq+HkuZQZrLZxcZdiXqQJfPY9D4HoapD0nI2uPzNZMNBCAwaItcm1je9rb38a6qtdTowppbjjo4aUMRUqtq0rGVwOhOLWw5LIT5C1vtIrZl6brrkac2klhn3tFzjyIjFajydEI+Fwf7fTWcyi1Wv2ojk808PbsZjcP52MMsylC3aAAWI2IBG9/f4VDC4lUVKLV77jZjsG68oSUktnfc1Dd0BentHz6fCt1eq6FFYWHOb7+zlHj3o5cHQ/V4p5hUXdSXZHjLnU3r/4t2nvF2WvBHgp7EEpa58HEjTKD8HP9Jr1eQ6YXopc/qeP/AORu+MdaPL6aeZ1fIs0TFQJMh2Ybj5LDZlPuNclWk6c3BnRRqqpBTRdx+WwzgCaNJApuA6hrHlcXrEKkoaxdiU6cZ6SVzRZ9k+Aw8Ekz4aABFNu4BqbkqjzJsK6KNWvUmoKTOarSoU4OTitDnfC2Fb1LMZf2exWO/Vr6iPgLf1CrTEyXTU495V4SL6KpLhYmXoiH+6Sfz3/y4q4cz+KuX3O3K/gvn9jRcE97N5zL7Y9aIvzD9oF2/wAJaujF6YWKju09DRhNcXJy36nVqpi6OY+mRFvhjtqKzg9dI0W+sn66t8r/AL1yKfNd8PH2MXAEnPUJ53F/f6nvU5/JP8/uIw+e/Ow6xVKXRyDIWIzLHEHcLmBBHUOavayvh4L/AMlFQ+YqeJufQ3AOzxD+OqNfgFJ+1vqrnzSX9UUdGVxWzJ950Y1VFqcwx4UZ+nZ89Sa7fKMBv/8AG1/fVvG/6F38PqVE7frlb80OoVUFuKAUAoBQFrE4dZFKuAysLEHkRUZRUlZ7iUJyhJSi7NEYxHAsJN0kkQdO6w+sX+k1Xyyym3o2vMtoZ1WStKKfke4XgaFTd3kcdNlB99hf66Qyymndtvy9BUzqtJWikvP1JNBh1RQqAKqiwAFgBVhGKirLcVM5SnJyk7tkal4GhYkmSbvEnmnib/JqulllNtvaevL7FrHOq0Ulsx05/c3ePytZYDCxbSQouLX7pBB3FvCu2rRjUp9G9xX0sRKlV6WO/Xlqa3K+EooJVlV5GK3sGK23BXwUeBNc9HAQpTU02zrxGaVa1N02kk+fuyvOOF48TJ2jvIp0qtl02sCT4qetZr4KFaW020RwuZVMPT2IpNXvrf7l/IshTC69DO2vTfXp203tawHyjU8NhI0L7Lbv7GvF46eJttJK3Z3mtm4JhZmYyS3ZmY2KWuxJNu751zyy2nKTltPXl9jrhnNaMVHZjou/h4m4yXKVw0ZjRmYFi12te5AHgB0rrw9BUY7KZw4rEyxE9uSS04GFm3CkE7F+8jnmUI38yCCL+daa2BpVXtbn3G/DZnWoR2VZrsZrU4DjvvNIR5BB9dq0LK4X1k/I6nndS2kF5khyrKYsOumJbX5k7s3vJ/8Ayu6jQhSVoIrMRiateW1Ud/Q9zTKosQumVbgbgjYqeoIrNajCqrTQw+IqUJbVNkdPAyBgVlktvzCG3TwFz+FctPL4U57cZO63bvr4cO87a2bVKsOjlFWe/fquzx3PuuZmXcGwRsGYtIRuNdtN+ukDf43pSy+lB3d2+8xWzatUjsxtFd356G1zrKo8TC8Mo7rDmOakbhl8wasqVSVOSlEqKtKNSLjI5h6jmGUSM0QMsJ5lVZ4383Ubo3n9Z5VcbeHxcbS0fn/JTbGIwkv6dV+fQz/9qjWscMuv+YbfRpvWv9rV+tpyNv7q7dQwGwmYZtIplBihB2JVkjTzVTvI1vH6xWzbw+Ei9nV+f8GtwxGLa2tF+fUmWeZQmGyqeGEGyxt5szEgljbmTXBSqupiYzl2lhUpKnh3CPYYnolQjCSAgj8+/MEf8OLrWzMneqrdnuzTliapO/b7I1vGfDk8OJ9ewQJN9TqouytaxYL+0rDmPf1224XEQnT6GqQxWHqQqdNS8ShPSmQul8N+cGxtJYavcVuPdWXleuktCKzTTWGpj5Pk2JzLFDE41SkKkWVlKhgpuI0U76b82PP7JVa1PDU+jpb/AM3/AGI06NTE1OkqqyMjjvJJ4cUuOwqs26ltK6ijqNNyo3KkbH49ajg69OdLoahLGUKkKirUyzL6UJWTRHh1Ex2vqLAHqEtc+69Z/bIp3ctCLzOTjZR1L3B/DcscWJxWJBV3hmCq2zWYFmdh4EkDb39axicTGU404bk1/BPC4aUYyqT3tM1fB2ZzYbAyy4dNZXERa10lroYje+ncb238K3YqnCpWjGbtozThKk6dFygr6+RsJ/Sg7rpgw4Ep2BLmSx8kVQTWpZYk7zlp9DZLM21aMdTP4A4alErYzF6hK2rQH2a7e07DwJBIA8ATtyrXjcTDZ6GnuNuCw01Lpqm9nQarCzFAKAUAoBQCgFAKAUAoBQCgFAKA8vQHtAKAUAoBQCgFAeEUB5oFDFj0ChkEUAAoD2gKOzHQUMWK6GRQFOgUMWMTOP1eb+XL9w1spdePNEanUfIhXoc/QT/zF+4K78z68eRXZX8OXM6AEFVhaWKqAUAoBQCgFAa7iHNlwmGmxDi6woz26kDZfibD40BxbLsvz3MMM2ZJjWjJ7R4oFLoGVTyVB3bbELqvew33vQHU/Rxn0uOwEU2IQpN3kkBUrdlNtQB5ahY9NzQEnoCOZ5xzgMHKIcTiUSQ27tmYrfca9IOj42oDfYXEpIivGyujgMrKQVZSLggjmDQF2gItj/SHlsPadpiowYn7N1AdmD3II0qpJsVNyBYWoCQ5fjo541lhdXjcAqym4YeVAXyaA4nwzn75jn8jDHssMT/mIV19niEUMCAoIA2BYkg7mgO20BrM+z/D4KPtcVKsSXsC17sbXsqjdjbwAoCnh7iLDY6PtMJKsqA2NrgqedmVgCvxFAbWgNTmvEuFw0iRYiZIndXdQ9xdUBLG/IABTzNAX8kzeHFwpPh31xPq0tZlvpdkbZgD7SkUBn0BGD6Qcu9Y9W9bj7a+m3e06r209pbRe+1r86Ak9AWcXiViR5JDpRFZ2J5KqjUxPuANARl/STlY7O+Mi/O30+0QLErdzbuC4O7WoCVg0B7QEYX0gZccT6sMVGZr6bd7TqvbT2ltF77WvQEnoCiWQKCzEBQCSSbAAbkknkKAjuT8e5fipjBBio3l3AWzLrI37jMAH5H2SaAkOIiDqytuGBU+GxFjWU2ndGGrqzNTgcuwuXRSMtoYvbdnckCwtcljtWyrWnVd5s10qMKStBGPw9xxgcc7R4XELI63OmzoxA5lQ4GoeYvWo2kioBQCgFAKAUBEfSzCXyjGhb3EerborqzfUDQFn0bZpEMlw0uoaIYSHPyTEDrv05X+NAbvhTiOLMIBiMOHEZZlHaKFJK87C52vt8KA3BoDiHo+yPD49s6lxsaySGWVbvuYx+cN0J3QggWI5aR0oCT+gHEM2VKGvZJplW/ye6+3+JmoDpNAcG4Q4ew2Jn4gfERLI0cmJCFhfRqacll6NdRvzFtqAnPoKP8A3PB8+f8AzWoCfsKA476MMqgXO810wxjsH/M2RR2V2dT2e3duNtvCgOx0Bxf0pzTPnuXxRwJidERkjhkYKjuTIWuTtsI0O/yRQGy4ByjGx5xiMTNhEwsM8JDxxyxuokUx2bSpvc2bwt3j1oDq1Acj9JmVxYrPMqgnXVG6y6luRqClmsSN7XAoDqOV5bFholigRY411aUXYDUxY2+JJ+NAYHGuJeLL8ZJHs6QTspHMERtYi1AcIyXJsZiskWCDLoWSRmcYsyxrIWWcgkq1iNlMdr8t6A75wssoweGGI/TCGISbhu+EAO4JB38b0Bb4z/8AD8b/AOWxX+S9AcGjyDDjhdsV2SesGYfnSLuPz4jsG8Bp8Bt40B3/AIYcnB4YncmGAn/21oDG45xLx5djHjuHXDzlSOakRt3h7ufwoDmfBvBOW4nI4HxJSIszO2JDRxyK4lZdHaOCLbBbcvjvQHZILaVsdQsLNe+oW538b0BCPTbiGTJ8ToJGowobfJaVQw+I2+NAc4mybMMRhMuMGXQQ+r+ryxYhJotUg0Brm5HtGzkX5igPoFaAifpRyOTG5dNBEyq7GNl1kKrlHDaCTyvbbzAoDn/BuahcywcGZ5b6tjERo4JotUakBGXvRg6XBGoagSLnkPADtooBQCgFAKAUBbnjVlZXAKkEEHkQRYg+VqA43i/Q7FqdcPmbRYWRgzQe343tftAGt4FlJFhzoDqGQYXDYPDx4eBkWOMWF3Uk73LMfEkkk+ZoDP8AXo/3if1L+NAcz4j9GqTYiebCZicKuKv6xEoDrJfdrWddid7G+7NvY2oCccL5fhsBho8NA66Iwd2dSzEkszMepJJ8uXIUBtfXo/3if1L+NAQzh7hKPCtmTeto/r7SN7Kr2Woyn5Z127Ty9nz2A2XAmUR5bg0wvrCS6DIddljvrYt7OpuV+tASH16P94n9S/jQET4Z4bjwmNxuL9aR/XG1aLKvZ94tbVrOrn0FASz16P8AeJ/Uv40BEuOuF4cwMMseKGGxWHN4pkIYgEglWXULjbbfbfncggWuCuFI8FNNisRjPWsXOArytpQBBY6VUE+Kr4/srYDxAmXr0f7xP6l/GgIvnXD8eIzHB471lF9VDjs7K3aagw9vWNPPoeVAScY6P94n9S/jQFE+IhdWVnjKsCpBZbEEWIO/SgOXf7LVAbDrmjjL2k7Q4ayk8w2ntNfUA30+HK+9AdPwksESLHG0aoiqqgMtgqiwA36CgLGddniMPND2yL20Useq6tp1oU1WuL2ve1xQEMHAcf5H/Jfrqe3q7bQv73tbdn2nw9qgJrlTRwwxRdqjdmiJquovpULe1za9qAvYmeGRGR2jZHDKwLLYqwsQd+lAcrj9E0QYRHMnbACTtfVTbc9C+u3+LTf470B1hcZEAAHjAH8S/jQGDnuGw2Lglw8zoY5VKtZ1BHiCD4EEAj3UBAMs9GwDwDF5mcThcKwaHDkKgBB7oZtZuBytbcdBtQHTRjo/3if1L+NAaTjPJ8PmWFfDSzKgbSyurKSjKbggE7+II6E8udARzIuCymLhxWOzL1xsMpSBSqRBLgrdrMdRsffcC5NAdDilVhdSCPIg/ZQFygFAKAUAoBQHlALUAtQA0BahxKsWCkEodLDodIax+DA/GsKSd7cCUoSik2t+70LtZIigLOKxSxgFzYFkUc/aZgqjbqSKw5JbyUYOTsi9WSIoBQFmTForIrOoZ7hASAWIFzpHjYUM2ZeoYFAY2YY6OBC8rBVFhc9TsAANyT0FAU5bmcWIUtC4YA6TzBVrA6WU7qdxsaNWBdbFIJBGXXtCpYLcaioNiQOlzS3EF6gBoDGbHxiQxmRe0CdoVuNWi9tVul/Gs7MrXsR243tcxMBxBh5tGiQfnGZUDXQuVAY6AwBYWYG423FTlRnHeiEa0JbmbStZtNXmfEOGw76J5ljYqGs1/ZJIvy8j9FbadCpUV4q5qnXpwdpOxk/lOG0Z7VLSkCM6haQnkE61Ho53as9N5LpI6O+/cZYqBMUAoBQCgFAe0AoBQCgFAKAUAoBQCgMXM8asMTyNyUXt1PIKPMkgfGoVKipxcmbaNJ1aiguP55EZyjtMPKhljde3usjMUIM5LOhWzG17lBe37FcFDbpTTkmtrfz3r7fQs8T0dem1CSez1Uk+rufDk/qeJm0nYtP6wGk0ynsNKWjKmx7o794xud97HlepqrLYc9rXs7PfTiQlh4dIqWxZXX9Wuvtrw9yvGY94ox2eKExd4VL/AJkdkHDG4PsjVay6r2PWpubUdJ3vx00/O81wpRnL+qns2T011t56cbFmTFyNEVldXCYrBAHXGzgmVCUk7PYEbW2GxHSjctmzd9V2X38bGVCKneKteMuDS3Pdc8lzjEGR2V1XRN2YjaSBEI16QrBu/rYbg38Rtap7cm278d2n+yHQ09lK3C97P/VjNlx049dlDlhh2lVIgq2J7JGuxA1G1ybDz5+E7y1fYatiH9Ebb978S3hMTJ2kEYxva9skrGyx3U9mdLLYbKDyBvuOZ3qSe7UxKKs3s2sY+ShkTB97VqbFEalS6WR9lNrjcX+PSkdyMT1b8BgMzxCx4eRpTMZ8JLNoKoBrSON106RffVY87+VSRGUY3atuZVgcxk14K2ME3rDEugWMbdjI/d0i6qGAFjve2/MGRFrfobjicRFIxLIYSZU7KQD2JQGKkkiwBGob7G9vGsogjRvnstuyMsa2xIhfFRqNNjCZAbNdVckLHvcAn4VLZW8iy5Ljmik1JIMUyYbGMH0xlmZJVAW6D9m+kgWvblepKN12akW7GFh86xIVm7dXD4eeXeTDsVKpdZIVjF9OrukNfmN9jWzYi3u495DafaVY+acxSI+IZhLgHnPcjGkrbUq2X2WUlTe53uCKzFRumludiEnKzV+Begie/Z9qb/k9GEmiLWLyMbX08tNlt5X570032/u3GGna1+G8s5Y7xQ5cQxmLRzOqssdwBhNSxowW4Fxz5m+5NTmlKU1u/wBkIXjGDvf/AEbThPGGXRI2NEzSxlzCBGAhut9IHfULfSdRO58KhiIKN0oWs9+v53k6E3Kzc73W787D3EY+KHMZTNJHGpwkG8jKoP56brRQlKgtlN/1P0QcoxrPafD3Zp8tcB4mhUDDy49jCCg3T1ZtTRhhdVZ1JFrePWt9Rf0tS6yjr9ePgaoPVOO5y0+n3KY8+nSOUPiQXJg/ODsZIIo5ZWQzRlLGwAtpfla9zvWXQg5K0dNdNU20tz/giq01F3lrprvWr3q3uZ2Ix7q0UC466SPIGxBEJZCqIywAgaAzai1yOQtWuNNNObp6rhr369psc2mo7e/jp9OwtJns8cJxBk7eHDTSRyMiqO3hsAJRbbUjmxINjZqy6EJS2LWclddz7PFGOmnGO3vSf1Xb4FvE5jjAYIpJDG8kck7FTBGQS+0KmUaSI1Iv4nnyrMadJqUoq9nbj9dO36GHUqXSbtdX4fTXsMjD4/EznBJ26xmWPEtI8PZyBxG6BWQ7qCQd7XAuw6Wi4U4bb2b2ate6338fxE9qpJxV7Xve3dYv5hjMVHiPVVYn1hw8MtlJiiUgzowta6gWUkf8QX3FRhCnKHSPhvXa+H14mZznGfR9u5+v8EtWuM6z2gFAKAUAoBQCgFAKAokiDbMARsdwDuNwd6w0nozKk1qhJEGFmAIuDuL7jcHejSe8Jtbi2uDjDFwiBzsWCjUR0J5msbEb3tqSdSTjstu3YUx4CJVZVjQK19QCqA1/lC29NiK0sHUm2m27rvKosHGqhFRFUEEKFAAINwQALc6KKStYw5ybu3qeNgoy4kKIXGwfSNQHzrXrOyr3G1K1r6F1YgL2AFzc2Frnlc9eVZI3LUGBjT2I0Xct3VVdyLE7Dn51iyRlyb3srXDqLWVRpvbYbX526XrJi7PPV1AFlA0gqtgBpFrWXpyHLpQGowPDixyI7OX0FmHcjUl2UrrkZQC7BSRc9TQk5XRuZ4FdSrqrKeasAQfeDsaES0mAiEfZCOMR79wKoTfc921qXBVBhESwREXSCBpUDSCbkC3IX3o3cFEOXRJr0RRrr9vSijX86w73xrO0+0xZFw4ZPkr7OnkPZ+T7vKl2LI9GHW99K3tpvYez8n3eVYuxZAYZBpsq9zZdh3drd3ptttWbsWRRBgIkZnSNFd/aZVUM3ziBc1lyk1ZswoRTukJsDG51PGjMNrsqk7b8yKKckrJhwi9Wi40Km1wDpN1uAdJta46bE1hNozZFmHL4k16I417Q3fSqjWT4tYd741lzk7Xb0MKEVeyKRlUAj7IQxdl8jQuj+m1qz0k9rau79tzHRwts2Vi8uGQLoCqEtbTYabdLcrVG7ve+pLZVrW0KMZgY5RpljSRQb2dVcX62YUjKUeq7GJQjLSSuXPV1uCFW6ghTYd0G1wOg2H0UuzNkYUWWAYlsQxLMUWNQQLRqDqbT847n3Cp9I9jYXP8AORBU1t7Zsq1mwUAoBQCgFAKAUAoBQCgFAKAUAoBQCgFAKAUAoBQCgFAKAUAoBQCgFAKAUAoBQCgFAKAUAoBQCgFAKAUAoBQCgFAKAUAoBQCgFAKAUAoBQCgFAKAUAoBQCgFAKAUAoBQCgFAKAUAoBQCgFAKAUAoBQCgFAKAUAoBQCgFAKAUAoBQCgFAKAUAoBQCgFAKAUAoBQCgFAKAUAoBQCgFAKA//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1" name="Picture 2" descr="C:\Users\nagapraveen-p\AppData\Local\Microsoft\Windows\Temporary Internet Files\Content.Outlook\XLM8YBCH\logo (2).png"/>
          <p:cNvPicPr>
            <a:picLocks noChangeAspect="1" noChangeArrowheads="1"/>
          </p:cNvPicPr>
          <p:nvPr/>
        </p:nvPicPr>
        <p:blipFill>
          <a:blip r:embed="rId4"/>
          <a:srcRect/>
          <a:stretch>
            <a:fillRect/>
          </a:stretch>
        </p:blipFill>
        <p:spPr bwMode="auto">
          <a:xfrm>
            <a:off x="3124200" y="0"/>
            <a:ext cx="2907916" cy="1425165"/>
          </a:xfrm>
          <a:prstGeom prst="rect">
            <a:avLst/>
          </a:prstGeom>
          <a:noFill/>
        </p:spPr>
      </p:pic>
    </p:spTree>
    <p:extLst>
      <p:ext uri="{BB962C8B-B14F-4D97-AF65-F5344CB8AC3E}">
        <p14:creationId xmlns="" xmlns:p14="http://schemas.microsoft.com/office/powerpoint/2010/main" val="23182188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lstStyle/>
          <a:p>
            <a:r>
              <a:rPr lang="en-US" dirty="0" smtClean="0"/>
              <a:t>References available </a:t>
            </a:r>
            <a:r>
              <a:rPr lang="en-US" smtClean="0"/>
              <a:t>upon request (NIMH, NSF, SAMSA)</a:t>
            </a:r>
          </a:p>
          <a:p>
            <a:endParaRPr lang="en-US"/>
          </a:p>
        </p:txBody>
      </p:sp>
    </p:spTree>
    <p:extLst>
      <p:ext uri="{BB962C8B-B14F-4D97-AF65-F5344CB8AC3E}">
        <p14:creationId xmlns:p14="http://schemas.microsoft.com/office/powerpoint/2010/main" xmlns="" val="26266581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en-US" dirty="0"/>
              <a:t>The Hallmark of Addiction</a:t>
            </a:r>
          </a:p>
        </p:txBody>
      </p:sp>
      <p:sp>
        <p:nvSpPr>
          <p:cNvPr id="10243" name="Rectangle 3"/>
          <p:cNvSpPr>
            <a:spLocks noGrp="1" noChangeArrowheads="1"/>
          </p:cNvSpPr>
          <p:nvPr>
            <p:ph idx="1"/>
          </p:nvPr>
        </p:nvSpPr>
        <p:spPr/>
        <p:txBody>
          <a:bodyPr/>
          <a:lstStyle/>
          <a:p>
            <a:r>
              <a:rPr lang="en-US" altLang="en-US" dirty="0"/>
              <a:t>The 4 ‘C’s</a:t>
            </a:r>
          </a:p>
          <a:p>
            <a:pPr>
              <a:buFontTx/>
              <a:buNone/>
            </a:pPr>
            <a:r>
              <a:rPr lang="en-US" altLang="en-US" dirty="0"/>
              <a:t>	-Loss of </a:t>
            </a:r>
            <a:r>
              <a:rPr lang="en-US" altLang="en-US" u="sng" dirty="0"/>
              <a:t>Control</a:t>
            </a:r>
            <a:r>
              <a:rPr lang="en-US" altLang="en-US" dirty="0"/>
              <a:t> of use of the substance</a:t>
            </a:r>
          </a:p>
          <a:p>
            <a:pPr>
              <a:buFontTx/>
              <a:buNone/>
            </a:pPr>
            <a:r>
              <a:rPr lang="en-US" altLang="en-US" dirty="0"/>
              <a:t>	-</a:t>
            </a:r>
            <a:r>
              <a:rPr lang="en-US" altLang="en-US" u="sng" dirty="0"/>
              <a:t>Compulsive </a:t>
            </a:r>
            <a:r>
              <a:rPr lang="en-US" altLang="en-US" dirty="0"/>
              <a:t>use or </a:t>
            </a:r>
            <a:r>
              <a:rPr lang="en-US" altLang="en-US" u="sng" dirty="0"/>
              <a:t>Craving</a:t>
            </a:r>
          </a:p>
          <a:p>
            <a:pPr>
              <a:buFontTx/>
              <a:buNone/>
            </a:pPr>
            <a:r>
              <a:rPr lang="en-US" altLang="en-US" dirty="0"/>
              <a:t>   -Continued use despite adverse 			</a:t>
            </a:r>
            <a:r>
              <a:rPr lang="en-US" altLang="en-US" u="sng" dirty="0"/>
              <a:t>Consequences</a:t>
            </a:r>
          </a:p>
        </p:txBody>
      </p:sp>
    </p:spTree>
    <p:extLst>
      <p:ext uri="{BB962C8B-B14F-4D97-AF65-F5344CB8AC3E}">
        <p14:creationId xmlns:p14="http://schemas.microsoft.com/office/powerpoint/2010/main" xmlns="" val="16302009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ltLang="en-US" dirty="0" smtClean="0"/>
              <a:t>Addiction</a:t>
            </a:r>
            <a:endParaRPr lang="en-US" altLang="en-US" dirty="0"/>
          </a:p>
        </p:txBody>
      </p:sp>
      <p:sp>
        <p:nvSpPr>
          <p:cNvPr id="18435" name="Rectangle 3"/>
          <p:cNvSpPr>
            <a:spLocks noGrp="1" noChangeArrowheads="1"/>
          </p:cNvSpPr>
          <p:nvPr>
            <p:ph idx="1"/>
          </p:nvPr>
        </p:nvSpPr>
        <p:spPr/>
        <p:txBody>
          <a:bodyPr/>
          <a:lstStyle/>
          <a:p>
            <a:r>
              <a:rPr lang="en-US" altLang="en-US" sz="2800" dirty="0"/>
              <a:t>A primary, chronic disease characterized by impaired control over the use of a psychoactive substance or </a:t>
            </a:r>
            <a:r>
              <a:rPr lang="en-US" altLang="en-US" sz="2800" dirty="0" smtClean="0"/>
              <a:t>behavior.</a:t>
            </a:r>
            <a:endParaRPr lang="en-US" altLang="en-US" sz="2800" dirty="0"/>
          </a:p>
          <a:p>
            <a:r>
              <a:rPr lang="en-US" altLang="en-US" sz="2800" dirty="0"/>
              <a:t>Clinically the manifestations occur along biological, psychological, social &amp; spiritual dimensions.</a:t>
            </a:r>
          </a:p>
          <a:p>
            <a:r>
              <a:rPr lang="en-US" altLang="en-US" sz="2800" dirty="0"/>
              <a:t>Like other chronic diseases, it can be progressive, relapsing &amp; fatal.</a:t>
            </a:r>
          </a:p>
        </p:txBody>
      </p:sp>
    </p:spTree>
    <p:extLst>
      <p:ext uri="{BB962C8B-B14F-4D97-AF65-F5344CB8AC3E}">
        <p14:creationId xmlns:p14="http://schemas.microsoft.com/office/powerpoint/2010/main" xmlns="" val="34957987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 </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Too often, addiction goes untreated: According to SAMHSA's National Survey on Drug Use and Health (NSDUH), 23.2 million persons (9.4 percent of the U.S. population) aged 12 or older needed treatment for an illicit drug or alcohol use problem in 2007. Of these individuals, 2.4 million (10.4 percent of those who needed treatment) received treatment at a specialty facility (i.e., hospital, drug or alcohol rehabilitation or mental health center). Thus, 20.8 million persons (8.4 percent of the population aged 12 or older) needed treatment for an illicit drug or alcohol use problem but did not receive it. These estimates are similar to those in previous years.1</a:t>
            </a:r>
            <a:endParaRPr lang="en-US" dirty="0"/>
          </a:p>
        </p:txBody>
      </p:sp>
    </p:spTree>
    <p:extLst>
      <p:ext uri="{BB962C8B-B14F-4D97-AF65-F5344CB8AC3E}">
        <p14:creationId xmlns:p14="http://schemas.microsoft.com/office/powerpoint/2010/main" xmlns="" val="12870891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 needed and works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As a result of scientific research, we know that addiction is a disease that affects both brain and behavior. We have identified many of the biological and environmental factors and are beginning to search for the genetic variations that contribute to the development and progression of the disease. Scientists use this knowledge to develop effective prevention and treatment approaches that reduce the toll drug abuse takes on individuals, families, and communities.</a:t>
            </a:r>
            <a:endParaRPr lang="en-US" dirty="0"/>
          </a:p>
        </p:txBody>
      </p:sp>
    </p:spTree>
    <p:extLst>
      <p:ext uri="{BB962C8B-B14F-4D97-AF65-F5344CB8AC3E}">
        <p14:creationId xmlns:p14="http://schemas.microsoft.com/office/powerpoint/2010/main" xmlns="" val="15183183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a:xfrm>
            <a:off x="0" y="274638"/>
            <a:ext cx="8229600" cy="1143000"/>
          </a:xfrm>
        </p:spPr>
        <p:txBody>
          <a:bodyPr>
            <a:normAutofit fontScale="90000"/>
          </a:bodyPr>
          <a:lstStyle/>
          <a:p>
            <a:r>
              <a:rPr lang="en-US" altLang="en-US" dirty="0"/>
              <a:t>Contributing Factors : </a:t>
            </a:r>
            <a:br>
              <a:rPr lang="en-US" altLang="en-US" dirty="0"/>
            </a:br>
            <a:r>
              <a:rPr lang="en-US" altLang="en-US" dirty="0"/>
              <a:t>Opioid Risk Tool</a:t>
            </a:r>
          </a:p>
        </p:txBody>
      </p:sp>
      <p:sp>
        <p:nvSpPr>
          <p:cNvPr id="16387" name="Rectangle 3"/>
          <p:cNvSpPr>
            <a:spLocks noGrp="1" noChangeArrowheads="1"/>
          </p:cNvSpPr>
          <p:nvPr>
            <p:ph type="body" idx="4294967295"/>
          </p:nvPr>
        </p:nvSpPr>
        <p:spPr>
          <a:xfrm>
            <a:off x="0" y="2057400"/>
            <a:ext cx="7772400" cy="5029200"/>
          </a:xfrm>
        </p:spPr>
        <p:txBody>
          <a:bodyPr/>
          <a:lstStyle/>
          <a:p>
            <a:pPr marL="457200" indent="-457200">
              <a:lnSpc>
                <a:spcPct val="75000"/>
              </a:lnSpc>
              <a:buFontTx/>
              <a:buAutoNum type="arabicPeriod"/>
            </a:pPr>
            <a:r>
              <a:rPr lang="en-US" altLang="en-US" sz="2400" dirty="0"/>
              <a:t>Family Hx of Substance Abuse</a:t>
            </a:r>
          </a:p>
          <a:p>
            <a:pPr marL="838200" lvl="1" indent="-381000">
              <a:lnSpc>
                <a:spcPct val="75000"/>
              </a:lnSpc>
              <a:buFontTx/>
              <a:buAutoNum type="alphaLcPeriod"/>
            </a:pPr>
            <a:r>
              <a:rPr lang="en-US" altLang="en-US" sz="2000" dirty="0"/>
              <a:t>Alcohol</a:t>
            </a:r>
          </a:p>
          <a:p>
            <a:pPr marL="838200" lvl="1" indent="-381000">
              <a:lnSpc>
                <a:spcPct val="75000"/>
              </a:lnSpc>
              <a:buFontTx/>
              <a:buAutoNum type="alphaLcPeriod"/>
            </a:pPr>
            <a:r>
              <a:rPr lang="en-US" altLang="en-US" sz="2000" dirty="0"/>
              <a:t>Illegal Drugs</a:t>
            </a:r>
          </a:p>
          <a:p>
            <a:pPr marL="838200" lvl="1" indent="-381000">
              <a:lnSpc>
                <a:spcPct val="75000"/>
              </a:lnSpc>
              <a:buFontTx/>
              <a:buAutoNum type="alphaLcPeriod"/>
            </a:pPr>
            <a:r>
              <a:rPr lang="en-US" altLang="en-US" sz="2000" dirty="0"/>
              <a:t>Rx Drugs</a:t>
            </a:r>
          </a:p>
          <a:p>
            <a:pPr marL="457200" indent="-457200">
              <a:lnSpc>
                <a:spcPct val="75000"/>
              </a:lnSpc>
              <a:buFontTx/>
              <a:buAutoNum type="arabicPeriod"/>
            </a:pPr>
            <a:r>
              <a:rPr lang="en-US" altLang="en-US" sz="2400" dirty="0"/>
              <a:t>Personal Hx of Substance Abuse</a:t>
            </a:r>
          </a:p>
          <a:p>
            <a:pPr marL="838200" lvl="1" indent="-381000">
              <a:lnSpc>
                <a:spcPct val="75000"/>
              </a:lnSpc>
              <a:buFontTx/>
              <a:buAutoNum type="arabicPeriod"/>
            </a:pPr>
            <a:r>
              <a:rPr lang="en-US" altLang="en-US" sz="2000" dirty="0"/>
              <a:t>Alcohol</a:t>
            </a:r>
          </a:p>
          <a:p>
            <a:pPr marL="838200" lvl="1" indent="-381000">
              <a:lnSpc>
                <a:spcPct val="75000"/>
              </a:lnSpc>
              <a:buFontTx/>
              <a:buAutoNum type="arabicPeriod"/>
            </a:pPr>
            <a:r>
              <a:rPr lang="en-US" altLang="en-US" sz="2000" dirty="0"/>
              <a:t>Illegal Drugs</a:t>
            </a:r>
          </a:p>
          <a:p>
            <a:pPr marL="838200" lvl="1" indent="-381000">
              <a:lnSpc>
                <a:spcPct val="75000"/>
              </a:lnSpc>
              <a:buFontTx/>
              <a:buAutoNum type="arabicPeriod"/>
            </a:pPr>
            <a:r>
              <a:rPr lang="en-US" altLang="en-US" sz="2000" dirty="0"/>
              <a:t>Rx Drugs</a:t>
            </a:r>
          </a:p>
          <a:p>
            <a:pPr marL="457200" indent="-457200">
              <a:lnSpc>
                <a:spcPct val="75000"/>
              </a:lnSpc>
              <a:buFontTx/>
              <a:buAutoNum type="arabicPeriod"/>
            </a:pPr>
            <a:r>
              <a:rPr lang="en-US" altLang="en-US" sz="2400" dirty="0"/>
              <a:t>History of Preadolescent Sexual Abuse</a:t>
            </a:r>
          </a:p>
          <a:p>
            <a:pPr marL="457200" indent="-457200">
              <a:lnSpc>
                <a:spcPct val="75000"/>
              </a:lnSpc>
              <a:buFontTx/>
              <a:buAutoNum type="arabicPeriod"/>
            </a:pPr>
            <a:r>
              <a:rPr lang="en-US" altLang="en-US" sz="2400" dirty="0"/>
              <a:t>Psychological Disease</a:t>
            </a:r>
          </a:p>
          <a:p>
            <a:pPr marL="838200" lvl="1" indent="-381000">
              <a:lnSpc>
                <a:spcPct val="75000"/>
              </a:lnSpc>
              <a:buFontTx/>
              <a:buAutoNum type="arabicPeriod"/>
            </a:pPr>
            <a:r>
              <a:rPr lang="en-US" altLang="en-US" sz="2000" dirty="0"/>
              <a:t>ADHD, OCD, Bipolar, Schizophrenia</a:t>
            </a:r>
          </a:p>
          <a:p>
            <a:pPr marL="838200" lvl="1" indent="-381000">
              <a:lnSpc>
                <a:spcPct val="75000"/>
              </a:lnSpc>
              <a:buFontTx/>
              <a:buAutoNum type="arabicPeriod"/>
            </a:pPr>
            <a:r>
              <a:rPr lang="en-US" altLang="en-US" sz="2000" dirty="0"/>
              <a:t>Depression</a:t>
            </a:r>
          </a:p>
          <a:p>
            <a:pPr marL="457200" indent="-457200">
              <a:lnSpc>
                <a:spcPct val="75000"/>
              </a:lnSpc>
              <a:buFontTx/>
              <a:buAutoNum type="arabicPeriod"/>
            </a:pPr>
            <a:endParaRPr lang="en-US" altLang="en-US" sz="2400" dirty="0"/>
          </a:p>
        </p:txBody>
      </p:sp>
      <p:sp>
        <p:nvSpPr>
          <p:cNvPr id="16388" name="Text Box 4"/>
          <p:cNvSpPr txBox="1">
            <a:spLocks noChangeArrowheads="1"/>
          </p:cNvSpPr>
          <p:nvPr/>
        </p:nvSpPr>
        <p:spPr bwMode="auto">
          <a:xfrm>
            <a:off x="5219700" y="5516563"/>
            <a:ext cx="27368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Arial" charset="0"/>
                <a:ea typeface="ＭＳ Ｐゴシック" pitchFamily="28" charset="-128"/>
              </a:defRPr>
            </a:lvl1pPr>
            <a:lvl2pPr marL="742950" indent="-285750">
              <a:defRPr sz="2400">
                <a:solidFill>
                  <a:schemeClr val="tx1"/>
                </a:solidFill>
                <a:latin typeface="Arial" charset="0"/>
                <a:ea typeface="ＭＳ Ｐゴシック" pitchFamily="28" charset="-128"/>
              </a:defRPr>
            </a:lvl2pPr>
            <a:lvl3pPr marL="1143000" indent="-228600">
              <a:defRPr sz="2400">
                <a:solidFill>
                  <a:schemeClr val="tx1"/>
                </a:solidFill>
                <a:latin typeface="Arial" charset="0"/>
                <a:ea typeface="ＭＳ Ｐゴシック" pitchFamily="28" charset="-128"/>
              </a:defRPr>
            </a:lvl3pPr>
            <a:lvl4pPr marL="1600200" indent="-228600">
              <a:defRPr sz="2400">
                <a:solidFill>
                  <a:schemeClr val="tx1"/>
                </a:solidFill>
                <a:latin typeface="Arial" charset="0"/>
                <a:ea typeface="ＭＳ Ｐゴシック" pitchFamily="28" charset="-128"/>
              </a:defRPr>
            </a:lvl4pPr>
            <a:lvl5pPr marL="2057400" indent="-228600">
              <a:defRPr sz="2400">
                <a:solidFill>
                  <a:schemeClr val="tx1"/>
                </a:solidFill>
                <a:latin typeface="Arial" charset="0"/>
                <a:ea typeface="ＭＳ Ｐゴシック" pitchFamily="28"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28"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28"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28"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28" charset="-128"/>
              </a:defRPr>
            </a:lvl9pPr>
          </a:lstStyle>
          <a:p>
            <a:pPr eaLnBrk="1" hangingPunct="1">
              <a:spcBef>
                <a:spcPct val="50000"/>
              </a:spcBef>
            </a:pPr>
            <a:r>
              <a:rPr kumimoji="1" lang="en-US" altLang="en-US" sz="1800" dirty="0">
                <a:solidFill>
                  <a:srgbClr val="38E7F4"/>
                </a:solidFill>
              </a:rPr>
              <a:t>Webster LR 2005</a:t>
            </a:r>
          </a:p>
        </p:txBody>
      </p:sp>
    </p:spTree>
    <p:extLst>
      <p:ext uri="{BB962C8B-B14F-4D97-AF65-F5344CB8AC3E}">
        <p14:creationId xmlns:p14="http://schemas.microsoft.com/office/powerpoint/2010/main" xmlns="" val="1147765447"/>
      </p:ext>
    </p:extLst>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104</TotalTime>
  <Words>2433</Words>
  <Application>Microsoft Office PowerPoint</Application>
  <PresentationFormat>On-screen Show (4:3)</PresentationFormat>
  <Paragraphs>185</Paragraphs>
  <Slides>35</Slides>
  <Notes>8</Notes>
  <HiddenSlides>0</HiddenSlides>
  <MMClips>0</MMClips>
  <ScaleCrop>false</ScaleCrop>
  <HeadingPairs>
    <vt:vector size="4" baseType="variant">
      <vt:variant>
        <vt:lpstr>Theme</vt:lpstr>
      </vt:variant>
      <vt:variant>
        <vt:i4>2</vt:i4>
      </vt:variant>
      <vt:variant>
        <vt:lpstr>Slide Titles</vt:lpstr>
      </vt:variant>
      <vt:variant>
        <vt:i4>35</vt:i4>
      </vt:variant>
    </vt:vector>
  </HeadingPairs>
  <TitlesOfParts>
    <vt:vector size="37" baseType="lpstr">
      <vt:lpstr>Solstice</vt:lpstr>
      <vt:lpstr>Equity</vt:lpstr>
      <vt:lpstr>Addiction Therapy-2014 Chicago,  USA August 4 - 6,  2014</vt:lpstr>
      <vt:lpstr>Behavioral Interventions compared to Medical only Intervention for Substance Use Disorders</vt:lpstr>
      <vt:lpstr>Abstract</vt:lpstr>
      <vt:lpstr>References</vt:lpstr>
      <vt:lpstr>The Hallmark of Addiction</vt:lpstr>
      <vt:lpstr>Addiction</vt:lpstr>
      <vt:lpstr>Treatment </vt:lpstr>
      <vt:lpstr>Treatment needed and works</vt:lpstr>
      <vt:lpstr>Contributing Factors :  Opioid Risk Tool</vt:lpstr>
      <vt:lpstr>Common Behavioral Interventions</vt:lpstr>
      <vt:lpstr>Behavioral Interventions</vt:lpstr>
      <vt:lpstr>Behavioral treatments</vt:lpstr>
      <vt:lpstr> Relative Incidence of causes of Preventable death in the United States</vt:lpstr>
      <vt:lpstr>Some numbers about Substance Use</vt:lpstr>
      <vt:lpstr>Some effective self-help organizations</vt:lpstr>
      <vt:lpstr>Primary Prevention Behavioral Programs</vt:lpstr>
      <vt:lpstr>Efficacy and Outcome</vt:lpstr>
      <vt:lpstr>Efficacy and Outcome</vt:lpstr>
      <vt:lpstr>Slide 19</vt:lpstr>
      <vt:lpstr>Withdrawal</vt:lpstr>
      <vt:lpstr>Opiate Withdrawal</vt:lpstr>
      <vt:lpstr>Medical Approaches</vt:lpstr>
      <vt:lpstr>Addiction Treatment Works</vt:lpstr>
      <vt:lpstr>How best to treat Addiction?</vt:lpstr>
      <vt:lpstr>Human Molecular Genetics</vt:lpstr>
      <vt:lpstr>Treatments work</vt:lpstr>
      <vt:lpstr>Medical treatments</vt:lpstr>
      <vt:lpstr>Medical treatments</vt:lpstr>
      <vt:lpstr>Medical treatments</vt:lpstr>
      <vt:lpstr>Medical treatments</vt:lpstr>
      <vt:lpstr>Core components of effective care</vt:lpstr>
      <vt:lpstr>Core components of effective care</vt:lpstr>
      <vt:lpstr>Future directions</vt:lpstr>
      <vt:lpstr>Substance Abuse Treatment information</vt:lpstr>
      <vt:lpstr>Meet the eminent gathering once again at Addiction Therapy-2015 Florida,  USA August 3 - 5,  2015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Behavioral Interventions compared to Medical only Intervention for Substance Use Disorders</dc:title>
  <dc:creator>Kathy Sexton-Radek</dc:creator>
  <cp:lastModifiedBy>Honey Aravind</cp:lastModifiedBy>
  <cp:revision>14</cp:revision>
  <cp:lastPrinted>2014-08-01T22:58:21Z</cp:lastPrinted>
  <dcterms:created xsi:type="dcterms:W3CDTF">2014-08-01T21:20:49Z</dcterms:created>
  <dcterms:modified xsi:type="dcterms:W3CDTF">2014-10-04T07:24:39Z</dcterms:modified>
</cp:coreProperties>
</file>