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4" r:id="rId1"/>
  </p:sldMasterIdLst>
  <p:notesMasterIdLst>
    <p:notesMasterId r:id="rId46"/>
  </p:notesMasterIdLst>
  <p:sldIdLst>
    <p:sldId id="256" r:id="rId2"/>
    <p:sldId id="419" r:id="rId3"/>
    <p:sldId id="257" r:id="rId4"/>
    <p:sldId id="258" r:id="rId5"/>
    <p:sldId id="259" r:id="rId6"/>
    <p:sldId id="260" r:id="rId7"/>
    <p:sldId id="262" r:id="rId8"/>
    <p:sldId id="264" r:id="rId9"/>
    <p:sldId id="265" r:id="rId10"/>
    <p:sldId id="270" r:id="rId11"/>
    <p:sldId id="271" r:id="rId12"/>
    <p:sldId id="274" r:id="rId13"/>
    <p:sldId id="275" r:id="rId14"/>
    <p:sldId id="276" r:id="rId15"/>
    <p:sldId id="277" r:id="rId16"/>
    <p:sldId id="279" r:id="rId17"/>
    <p:sldId id="280" r:id="rId18"/>
    <p:sldId id="281" r:id="rId19"/>
    <p:sldId id="283" r:id="rId20"/>
    <p:sldId id="284" r:id="rId21"/>
    <p:sldId id="286" r:id="rId22"/>
    <p:sldId id="287" r:id="rId23"/>
    <p:sldId id="289" r:id="rId24"/>
    <p:sldId id="290" r:id="rId25"/>
    <p:sldId id="291" r:id="rId26"/>
    <p:sldId id="292" r:id="rId27"/>
    <p:sldId id="294" r:id="rId28"/>
    <p:sldId id="297" r:id="rId29"/>
    <p:sldId id="418" r:id="rId30"/>
    <p:sldId id="301" r:id="rId31"/>
    <p:sldId id="409" r:id="rId32"/>
    <p:sldId id="410" r:id="rId33"/>
    <p:sldId id="411" r:id="rId34"/>
    <p:sldId id="412" r:id="rId35"/>
    <p:sldId id="413" r:id="rId36"/>
    <p:sldId id="414" r:id="rId37"/>
    <p:sldId id="415" r:id="rId38"/>
    <p:sldId id="416" r:id="rId39"/>
    <p:sldId id="417" r:id="rId40"/>
    <p:sldId id="408" r:id="rId41"/>
    <p:sldId id="405" r:id="rId42"/>
    <p:sldId id="377" r:id="rId43"/>
    <p:sldId id="406" r:id="rId44"/>
    <p:sldId id="407"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fld id="{AA3927ED-4CC8-4649-88B8-5E38337219A1}" type="datetime1">
              <a:rPr lang="en-US" altLang="en-US"/>
              <a:pPr>
                <a:defRPr/>
              </a:pPr>
              <a:t>10/6/2015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pitchFamily="34" charset="0"/>
                <a:cs typeface="Arial" pitchFamily="34" charset="0"/>
              </a:defRPr>
            </a:lvl1pPr>
          </a:lstStyle>
          <a:p>
            <a:pPr>
              <a:defRPr/>
            </a:pPr>
            <a:fld id="{94BB3B4D-63A7-4F12-B5F9-9A8275DEFAA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2" charset="-128"/>
        <a:cs typeface="ＭＳ Ｐゴシック" pitchFamily="-10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4A4D413F-C0F1-449F-B886-2B4F8BF0B251}" type="datetime1">
              <a:rPr lang="en-US" altLang="en-US" smtClean="0"/>
              <a:pPr>
                <a:defRPr/>
              </a:pPr>
              <a:t>10/6/2015</a:t>
            </a:fld>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5544E06-76D4-4B05-ADCB-39334E05DE10}"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C0A3187B-63DA-4924-B85B-CB234673D7F3}" type="datetime1">
              <a:rPr lang="en-US" altLang="en-US" smtClean="0"/>
              <a:pPr>
                <a:defRPr/>
              </a:pPr>
              <a:t>10/6/2015</a:t>
            </a:fld>
            <a:endParaRPr lang="en-US" alt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25559AC-1297-4EBA-87AF-5704C351992B}"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EA5CF0-4D28-4480-AED9-13C937CD883F}" type="datetime1">
              <a:rPr lang="en-US" altLang="en-US" smtClean="0"/>
              <a:pPr>
                <a:defRPr/>
              </a:pPr>
              <a:t>10/6/2015</a:t>
            </a:fld>
            <a:endParaRPr lang="en-US" alt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0ED32B4-735C-4A54-B610-F8D12AE2AC41}"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E49BE34-11C0-4768-9AEB-343F4742767B}" type="datetime1">
              <a:rPr lang="en-US" altLang="en-US" smtClean="0"/>
              <a:pPr>
                <a:defRPr/>
              </a:pPr>
              <a:t>10/6/2015</a:t>
            </a:fld>
            <a:endParaRPr lang="en-US" alt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08182D7-42B7-4940-A43C-03945C4EE7B1}" type="slidenum">
              <a:rPr lang="en-US" altLang="en-US" smtClean="0"/>
              <a:pPr>
                <a:defRPr/>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D040FE62-70B9-4D28-8522-F28A9B47125B}" type="datetime1">
              <a:rPr lang="en-US" altLang="en-US" smtClean="0"/>
              <a:pPr>
                <a:defRPr/>
              </a:pPr>
              <a:t>10/6/2015</a:t>
            </a:fld>
            <a:endParaRPr lang="en-US" alt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BB18791-34C4-4449-95EB-E3F6247F2DF8}" type="slidenum">
              <a:rPr lang="en-US" altLang="en-US" smtClean="0"/>
              <a:pPr>
                <a:defRPr/>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1A14B656-5F66-4DE4-8B50-8F9DD0E9384F}" type="datetime1">
              <a:rPr lang="en-US" altLang="en-US" smtClean="0"/>
              <a:pPr>
                <a:defRPr/>
              </a:pPr>
              <a:t>10/6/2015</a:t>
            </a:fld>
            <a:endParaRPr lang="en-US" alt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829D654-1232-46CB-8AD7-541B69E1CE8B}" type="slidenum">
              <a:rPr lang="en-US" altLang="en-US" smtClean="0"/>
              <a:pPr>
                <a:defRPr/>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B8D09B3A-C20C-4199-BD12-473DA0511214}" type="datetime1">
              <a:rPr lang="en-US" altLang="en-US" smtClean="0"/>
              <a:pPr>
                <a:defRPr/>
              </a:pPr>
              <a:t>10/6/2015</a:t>
            </a:fld>
            <a:endParaRPr lang="en-US" alt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DC676514-72C2-4ED0-83F3-942D6B665F18}"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2DD8F50C-7B6A-4BAA-B5D5-06B3FBB8EAB6}" type="datetime1">
              <a:rPr lang="en-US" altLang="en-US" smtClean="0"/>
              <a:pPr>
                <a:defRPr/>
              </a:pPr>
              <a:t>10/6/2015</a:t>
            </a:fld>
            <a:endParaRPr lang="en-US" alt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7A534E8-7314-42C1-AC33-A0C04B28AE99}" type="slidenum">
              <a:rPr lang="en-US" altLang="en-US" smtClean="0"/>
              <a:pPr>
                <a:defRPr/>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E77874E-52BD-4F00-9E46-407943ABA49C}" type="datetime1">
              <a:rPr lang="en-US" altLang="en-US" smtClean="0"/>
              <a:pPr>
                <a:defRPr/>
              </a:pPr>
              <a:t>10/6/2015</a:t>
            </a:fld>
            <a:endParaRPr lang="en-US" alt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398300C-80BA-4995-993C-97EF41076560}"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86F06A1D-99A6-4B05-B2AA-F1A8070685FC}" type="datetime1">
              <a:rPr lang="en-US" altLang="en-US" smtClean="0"/>
              <a:pPr>
                <a:defRPr/>
              </a:pPr>
              <a:t>10/6/2015</a:t>
            </a:fld>
            <a:endParaRPr lang="en-US" alt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8E3C595-5C16-4C22-B687-E5BEDE47BD74}"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B25A0078-F2ED-4AA9-9103-0701A620417B}" type="datetime1">
              <a:rPr lang="en-US" altLang="en-US" smtClean="0"/>
              <a:pPr>
                <a:defRPr/>
              </a:pPr>
              <a:t>10/6/2015</a:t>
            </a:fld>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C82EE9F-5EC8-43B1-A131-F8317A1333E4}" type="slidenum">
              <a:rPr lang="en-US" altLang="en-US" smtClean="0"/>
              <a:pPr>
                <a:defRPr/>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39D1CE97-7B08-4EAC-A1E1-E72BEA7E3821}" type="datetime1">
              <a:rPr lang="en-US" altLang="en-US" smtClean="0"/>
              <a:pPr>
                <a:defRPr/>
              </a:pPr>
              <a:t>10/6/2015</a:t>
            </a:fld>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33DEBC2-1EB9-48DE-B3F7-3E99A59883FD}"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113" y="1688123"/>
            <a:ext cx="7939087" cy="3376246"/>
          </a:xfrm>
        </p:spPr>
        <p:txBody>
          <a:bodyPr>
            <a:normAutofit fontScale="90000"/>
            <a:scene3d>
              <a:camera prst="orthographicFront"/>
              <a:lightRig rig="soft" dir="t"/>
            </a:scene3d>
          </a:bodyPr>
          <a:lstStyle/>
          <a:p>
            <a:pPr eaLnBrk="1" fontAlgn="auto" hangingPunct="1">
              <a:spcAft>
                <a:spcPts val="0"/>
              </a:spcAft>
              <a:defRPr/>
            </a:pPr>
            <a:r>
              <a:rPr lang="en-US" sz="4000" dirty="0">
                <a:ea typeface="+mj-ea"/>
                <a:cs typeface="+mj-cs"/>
              </a:rPr>
              <a:t/>
            </a:r>
            <a:br>
              <a:rPr lang="en-US" sz="4000" dirty="0">
                <a:ea typeface="+mj-ea"/>
                <a:cs typeface="+mj-cs"/>
              </a:rPr>
            </a:br>
            <a:r>
              <a:rPr lang="en-US" sz="4000" dirty="0" smtClean="0">
                <a:ea typeface="+mj-ea"/>
                <a:cs typeface="+mj-cs"/>
              </a:rPr>
              <a:t/>
            </a:r>
            <a:br>
              <a:rPr lang="en-US" sz="4000" dirty="0" smtClean="0">
                <a:ea typeface="+mj-ea"/>
                <a:cs typeface="+mj-cs"/>
              </a:rPr>
            </a:br>
            <a:r>
              <a:rPr lang="en-US" sz="4000" dirty="0" smtClean="0"/>
              <a:t/>
            </a:r>
            <a:br>
              <a:rPr lang="en-US" sz="4000" dirty="0" smtClean="0"/>
            </a:br>
            <a:r>
              <a:rPr lang="en-US" sz="4000" dirty="0" smtClean="0">
                <a:ea typeface="+mj-ea"/>
                <a:cs typeface="+mj-cs"/>
              </a:rPr>
              <a:t>An </a:t>
            </a:r>
            <a:r>
              <a:rPr lang="en-US" sz="4000" dirty="0">
                <a:ea typeface="+mj-ea"/>
                <a:cs typeface="+mj-cs"/>
              </a:rPr>
              <a:t>Evaluative Study of Clinical Preceptorship in the </a:t>
            </a:r>
            <a:br>
              <a:rPr lang="en-US" sz="4000" dirty="0">
                <a:ea typeface="+mj-ea"/>
                <a:cs typeface="+mj-cs"/>
              </a:rPr>
            </a:br>
            <a:r>
              <a:rPr lang="en-US" sz="4000" dirty="0">
                <a:ea typeface="+mj-ea"/>
                <a:cs typeface="+mj-cs"/>
              </a:rPr>
              <a:t>Ontario Primary Health Care Nurse Practitioner Program (PHCNP) Program</a:t>
            </a:r>
            <a:br>
              <a:rPr lang="en-US" sz="4000" dirty="0">
                <a:ea typeface="+mj-ea"/>
                <a:cs typeface="+mj-cs"/>
              </a:rPr>
            </a:br>
            <a:endParaRPr lang="en-US" sz="4000" dirty="0">
              <a:ea typeface="+mj-ea"/>
              <a:cs typeface="+mj-cs"/>
            </a:endParaRPr>
          </a:p>
        </p:txBody>
      </p:sp>
      <p:pic>
        <p:nvPicPr>
          <p:cNvPr id="4" name="Picture 3" descr="Lakehead University Corporate Identity, 955 Oliver Raod, Thunder Bay, ON, Canada, P7B 5E1, lakeheadu.ca"/>
          <p:cNvPicPr/>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o="http://schemas.microsoft.com/office/mac/office/2008/main" xmlns:mc="http://schemas.openxmlformats.org/markup-compatibility/2006" xmlns:mv="urn:schemas-microsoft-com:mac:vml"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19113" y="253217"/>
            <a:ext cx="5120639" cy="1055077"/>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eaLnBrk="1" hangingPunct="1">
              <a:buFont typeface="Arial" charset="0"/>
              <a:buNone/>
            </a:pPr>
            <a:r>
              <a:rPr lang="en-US" altLang="en-US" b="1" smtClean="0">
                <a:ea typeface="ＭＳ Ｐゴシック" pitchFamily="34" charset="-128"/>
              </a:rPr>
              <a:t>Participation Rate</a:t>
            </a:r>
          </a:p>
          <a:p>
            <a:pPr eaLnBrk="1" hangingPunct="1">
              <a:buFont typeface="Arial" charset="0"/>
              <a:buNone/>
            </a:pPr>
            <a:r>
              <a:rPr lang="en-US" altLang="en-US" smtClean="0">
                <a:ea typeface="ＭＳ Ｐゴシック" pitchFamily="34" charset="-128"/>
              </a:rPr>
              <a:t>77/312 </a:t>
            </a:r>
            <a:r>
              <a:rPr lang="en-US" altLang="en-US" u="sng" smtClean="0">
                <a:ea typeface="ＭＳ Ｐゴシック" pitchFamily="34" charset="-128"/>
              </a:rPr>
              <a:t>preceptees</a:t>
            </a:r>
            <a:r>
              <a:rPr lang="en-US" altLang="en-US" smtClean="0">
                <a:ea typeface="ＭＳ Ｐゴシック" pitchFamily="34" charset="-128"/>
              </a:rPr>
              <a:t> (24.7%)</a:t>
            </a:r>
          </a:p>
          <a:p>
            <a:pPr eaLnBrk="1" hangingPunct="1">
              <a:buFont typeface="Arial" charset="0"/>
              <a:buNone/>
            </a:pPr>
            <a:r>
              <a:rPr lang="en-US" altLang="en-US" smtClean="0">
                <a:ea typeface="ＭＳ Ｐゴシック" pitchFamily="34" charset="-128"/>
              </a:rPr>
              <a:t>Original email and 2 reminders sent</a:t>
            </a:r>
          </a:p>
          <a:p>
            <a:pPr eaLnBrk="1" hangingPunct="1">
              <a:buFont typeface="Arial" charset="0"/>
              <a:buNone/>
            </a:pPr>
            <a:endParaRPr lang="en-US" altLang="en-US" smtClean="0">
              <a:ea typeface="ＭＳ Ｐゴシック" pitchFamily="34" charset="-128"/>
            </a:endParaRPr>
          </a:p>
          <a:p>
            <a:pPr eaLnBrk="1" hangingPunct="1">
              <a:buFont typeface="Arial" charset="0"/>
              <a:buNone/>
            </a:pPr>
            <a:r>
              <a:rPr lang="en-US" altLang="en-US" smtClean="0">
                <a:ea typeface="ＭＳ Ｐゴシック" pitchFamily="34" charset="-128"/>
              </a:rPr>
              <a:t>169/647 </a:t>
            </a:r>
            <a:r>
              <a:rPr lang="en-US" altLang="en-US" u="sng" smtClean="0">
                <a:ea typeface="ＭＳ Ｐゴシック" pitchFamily="34" charset="-128"/>
              </a:rPr>
              <a:t>preceptors</a:t>
            </a:r>
            <a:r>
              <a:rPr lang="en-US" altLang="en-US" smtClean="0">
                <a:ea typeface="ＭＳ Ｐゴシック" pitchFamily="34" charset="-128"/>
              </a:rPr>
              <a:t> (26.1%)</a:t>
            </a:r>
          </a:p>
          <a:p>
            <a:pPr eaLnBrk="1" hangingPunct="1">
              <a:buFont typeface="Arial" charset="0"/>
              <a:buNone/>
            </a:pPr>
            <a:r>
              <a:rPr lang="en-US" altLang="en-US" smtClean="0">
                <a:ea typeface="ＭＳ Ｐゴシック" pitchFamily="34" charset="-128"/>
              </a:rPr>
              <a:t>Original email and 1 reminder sent</a:t>
            </a:r>
          </a:p>
        </p:txBody>
      </p:sp>
      <p:sp>
        <p:nvSpPr>
          <p:cNvPr id="28674"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Results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pPr eaLnBrk="1" hangingPunct="1">
              <a:lnSpc>
                <a:spcPct val="80000"/>
              </a:lnSpc>
              <a:buFont typeface="Arial" charset="0"/>
              <a:buNone/>
            </a:pPr>
            <a:r>
              <a:rPr lang="en-US" altLang="en-US" sz="3000" b="1" smtClean="0">
                <a:ea typeface="ＭＳ Ｐゴシック" pitchFamily="34" charset="-128"/>
              </a:rPr>
              <a:t>Level of Education</a:t>
            </a:r>
          </a:p>
          <a:p>
            <a:pPr eaLnBrk="1" hangingPunct="1">
              <a:lnSpc>
                <a:spcPct val="80000"/>
              </a:lnSpc>
            </a:pPr>
            <a:r>
              <a:rPr lang="en-US" altLang="en-US" sz="3000" smtClean="0">
                <a:ea typeface="ＭＳ Ｐゴシック" pitchFamily="34" charset="-128"/>
              </a:rPr>
              <a:t>Bachelor</a:t>
            </a:r>
            <a:r>
              <a:rPr lang="ja-JP" altLang="en-US" sz="3000" smtClean="0">
                <a:ea typeface="ＭＳ Ｐゴシック" pitchFamily="34" charset="-128"/>
              </a:rPr>
              <a:t>’</a:t>
            </a:r>
            <a:r>
              <a:rPr lang="en-US" altLang="ja-JP" sz="3000" smtClean="0">
                <a:ea typeface="ＭＳ Ｐゴシック" pitchFamily="34" charset="-128"/>
              </a:rPr>
              <a:t>s Degree in Nursing with PHCNP certificate</a:t>
            </a:r>
          </a:p>
          <a:p>
            <a:pPr eaLnBrk="1" hangingPunct="1">
              <a:lnSpc>
                <a:spcPct val="80000"/>
              </a:lnSpc>
            </a:pPr>
            <a:r>
              <a:rPr lang="en-US" altLang="en-US" sz="3000" smtClean="0">
                <a:ea typeface="ＭＳ Ｐゴシック" pitchFamily="34" charset="-128"/>
              </a:rPr>
              <a:t>23 (29.9%)</a:t>
            </a:r>
          </a:p>
          <a:p>
            <a:pPr eaLnBrk="1" hangingPunct="1">
              <a:lnSpc>
                <a:spcPct val="80000"/>
              </a:lnSpc>
              <a:buFont typeface="Arial" charset="0"/>
              <a:buNone/>
            </a:pPr>
            <a:endParaRPr lang="en-US" altLang="en-US" sz="3000" smtClean="0">
              <a:ea typeface="ＭＳ Ｐゴシック" pitchFamily="34" charset="-128"/>
            </a:endParaRPr>
          </a:p>
          <a:p>
            <a:pPr eaLnBrk="1" hangingPunct="1">
              <a:lnSpc>
                <a:spcPct val="80000"/>
              </a:lnSpc>
              <a:buFont typeface="Arial" charset="0"/>
              <a:buNone/>
            </a:pPr>
            <a:r>
              <a:rPr lang="en-US" altLang="en-US" sz="3000" b="1" smtClean="0">
                <a:ea typeface="ＭＳ Ｐゴシック" pitchFamily="34" charset="-128"/>
              </a:rPr>
              <a:t>Master</a:t>
            </a:r>
            <a:r>
              <a:rPr lang="ja-JP" altLang="en-US" sz="3000" b="1" smtClean="0">
                <a:ea typeface="ＭＳ Ｐゴシック" pitchFamily="34" charset="-128"/>
              </a:rPr>
              <a:t>’</a:t>
            </a:r>
            <a:r>
              <a:rPr lang="en-US" altLang="ja-JP" sz="3000" b="1" smtClean="0">
                <a:ea typeface="ＭＳ Ｐゴシック" pitchFamily="34" charset="-128"/>
              </a:rPr>
              <a:t>s Degree with PHCNP</a:t>
            </a:r>
          </a:p>
          <a:p>
            <a:pPr eaLnBrk="1" hangingPunct="1">
              <a:lnSpc>
                <a:spcPct val="80000"/>
              </a:lnSpc>
            </a:pPr>
            <a:r>
              <a:rPr lang="en-US" altLang="en-US" sz="3000" smtClean="0">
                <a:ea typeface="ＭＳ Ｐゴシック" pitchFamily="34" charset="-128"/>
              </a:rPr>
              <a:t>51 (66.2%)</a:t>
            </a:r>
          </a:p>
          <a:p>
            <a:pPr eaLnBrk="1" hangingPunct="1">
              <a:lnSpc>
                <a:spcPct val="80000"/>
              </a:lnSpc>
              <a:buFont typeface="Arial" charset="0"/>
              <a:buNone/>
            </a:pPr>
            <a:endParaRPr lang="en-US" altLang="en-US" sz="3000" smtClean="0">
              <a:ea typeface="ＭＳ Ｐゴシック" pitchFamily="34" charset="-128"/>
            </a:endParaRPr>
          </a:p>
          <a:p>
            <a:pPr eaLnBrk="1" hangingPunct="1">
              <a:lnSpc>
                <a:spcPct val="80000"/>
              </a:lnSpc>
              <a:buFont typeface="Arial" charset="0"/>
              <a:buNone/>
            </a:pPr>
            <a:r>
              <a:rPr lang="en-US" altLang="en-US" sz="3000" b="1" smtClean="0">
                <a:ea typeface="ＭＳ Ｐゴシック" pitchFamily="34" charset="-128"/>
              </a:rPr>
              <a:t>DNP</a:t>
            </a:r>
          </a:p>
          <a:p>
            <a:pPr eaLnBrk="1" hangingPunct="1">
              <a:lnSpc>
                <a:spcPct val="80000"/>
              </a:lnSpc>
            </a:pPr>
            <a:r>
              <a:rPr lang="en-US" altLang="en-US" sz="3000" smtClean="0">
                <a:ea typeface="ＭＳ Ｐゴシック" pitchFamily="34" charset="-128"/>
              </a:rPr>
              <a:t>3 (3.9%) </a:t>
            </a:r>
          </a:p>
          <a:p>
            <a:pPr eaLnBrk="1" hangingPunct="1">
              <a:lnSpc>
                <a:spcPct val="80000"/>
              </a:lnSpc>
            </a:pPr>
            <a:endParaRPr lang="en-US" altLang="en-US" sz="3000" smtClean="0">
              <a:ea typeface="ＭＳ Ｐゴシック" pitchFamily="34" charset="-128"/>
            </a:endParaRPr>
          </a:p>
          <a:p>
            <a:pPr eaLnBrk="1" hangingPunct="1">
              <a:lnSpc>
                <a:spcPct val="80000"/>
              </a:lnSpc>
              <a:buFont typeface="Arial" charset="0"/>
              <a:buNone/>
            </a:pPr>
            <a:endParaRPr lang="en-US" altLang="en-US" sz="3000" smtClean="0">
              <a:ea typeface="ＭＳ Ｐゴシック" pitchFamily="34" charset="-128"/>
            </a:endParaRPr>
          </a:p>
        </p:txBody>
      </p:sp>
      <p:sp>
        <p:nvSpPr>
          <p:cNvPr id="29698"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Preceptees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1363663"/>
            <a:ext cx="8229600" cy="5103812"/>
          </a:xfrm>
        </p:spPr>
        <p:txBody>
          <a:bodyPr>
            <a:normAutofit/>
          </a:bodyPr>
          <a:lstStyle/>
          <a:p>
            <a:pPr marL="0" indent="0" eaLnBrk="1" hangingPunct="1">
              <a:lnSpc>
                <a:spcPct val="80000"/>
              </a:lnSpc>
              <a:buFont typeface="Arial" charset="0"/>
              <a:buNone/>
            </a:pPr>
            <a:r>
              <a:rPr lang="en-US" altLang="en-US" u="sng" dirty="0" smtClean="0">
                <a:ea typeface="ＭＳ Ｐゴシック" pitchFamily="34" charset="-128"/>
              </a:rPr>
              <a:t>Clinical Teaching Effectiveness Instrument </a:t>
            </a:r>
          </a:p>
          <a:p>
            <a:pPr marL="0" indent="0" eaLnBrk="1" hangingPunct="1">
              <a:lnSpc>
                <a:spcPct val="80000"/>
              </a:lnSpc>
              <a:buFont typeface="Arial" charset="0"/>
              <a:buNone/>
            </a:pPr>
            <a:r>
              <a:rPr lang="en-US" altLang="en-US" i="1" dirty="0" smtClean="0">
                <a:ea typeface="ＭＳ Ｐゴシック" pitchFamily="34" charset="-128"/>
              </a:rPr>
              <a:t>1 (low) to 5 (high) </a:t>
            </a:r>
            <a:endParaRPr lang="en-US" altLang="en-US" dirty="0" smtClean="0">
              <a:ea typeface="ＭＳ Ｐゴシック" pitchFamily="34" charset="-128"/>
            </a:endParaRPr>
          </a:p>
          <a:p>
            <a:pPr marL="0" indent="0" eaLnBrk="1" hangingPunct="1">
              <a:lnSpc>
                <a:spcPct val="80000"/>
              </a:lnSpc>
            </a:pPr>
            <a:r>
              <a:rPr lang="en-US" altLang="en-US" dirty="0" smtClean="0">
                <a:ea typeface="ＭＳ Ｐゴシック" pitchFamily="34" charset="-128"/>
              </a:rPr>
              <a:t>range M = 3.0 (SD = 1.5) to 3.7 (SD = 1.2)</a:t>
            </a:r>
          </a:p>
          <a:p>
            <a:pPr marL="0" indent="0" eaLnBrk="1" hangingPunct="1">
              <a:lnSpc>
                <a:spcPct val="80000"/>
              </a:lnSpc>
              <a:buFont typeface="Arial" charset="0"/>
              <a:buNone/>
            </a:pPr>
            <a:endParaRPr lang="en-US" altLang="en-US" dirty="0" smtClean="0">
              <a:ea typeface="ＭＳ Ｐゴシック" pitchFamily="34" charset="-128"/>
            </a:endParaRPr>
          </a:p>
          <a:p>
            <a:pPr marL="0" indent="0" eaLnBrk="1" hangingPunct="1">
              <a:lnSpc>
                <a:spcPct val="80000"/>
              </a:lnSpc>
              <a:buFont typeface="Arial" charset="0"/>
              <a:buNone/>
            </a:pPr>
            <a:r>
              <a:rPr lang="en-US" altLang="en-US" dirty="0" smtClean="0">
                <a:ea typeface="ＭＳ Ｐゴシック" pitchFamily="34" charset="-128"/>
              </a:rPr>
              <a:t>High scoring items</a:t>
            </a:r>
          </a:p>
          <a:p>
            <a:pPr marL="0" indent="0" eaLnBrk="1" hangingPunct="1">
              <a:lnSpc>
                <a:spcPct val="80000"/>
              </a:lnSpc>
              <a:buFont typeface="Arial" charset="0"/>
              <a:buNone/>
            </a:pPr>
            <a:r>
              <a:rPr lang="en-US" altLang="en-US" i="1" dirty="0" smtClean="0">
                <a:ea typeface="ＭＳ Ｐゴシック" pitchFamily="34" charset="-128"/>
              </a:rPr>
              <a:t>The preceptor</a:t>
            </a:r>
            <a:r>
              <a:rPr lang="en-US" altLang="en-US" dirty="0" smtClean="0">
                <a:ea typeface="ＭＳ Ｐゴシック" pitchFamily="34" charset="-128"/>
              </a:rPr>
              <a:t>:</a:t>
            </a:r>
          </a:p>
          <a:p>
            <a:pPr marL="0" indent="0" eaLnBrk="1" hangingPunct="1">
              <a:lnSpc>
                <a:spcPct val="80000"/>
              </a:lnSpc>
            </a:pPr>
            <a:r>
              <a:rPr lang="en-US" altLang="en-US" dirty="0" smtClean="0">
                <a:ea typeface="ＭＳ Ｐゴシック" pitchFamily="34" charset="-128"/>
              </a:rPr>
              <a:t>stimulated me to learn independently (M = 3.7; SD = 1.2) </a:t>
            </a:r>
          </a:p>
          <a:p>
            <a:pPr marL="0" indent="0" eaLnBrk="1" hangingPunct="1">
              <a:lnSpc>
                <a:spcPct val="80000"/>
              </a:lnSpc>
            </a:pPr>
            <a:r>
              <a:rPr lang="en-US" altLang="en-US" dirty="0" smtClean="0">
                <a:ea typeface="ＭＳ Ｐゴシック" pitchFamily="34" charset="-128"/>
              </a:rPr>
              <a:t>allowed me autonomy appropriate to my level/experience (M = 3.6; SD = 1.3) </a:t>
            </a:r>
          </a:p>
          <a:p>
            <a:pPr marL="0" indent="0" eaLnBrk="1" hangingPunct="1">
              <a:lnSpc>
                <a:spcPct val="80000"/>
              </a:lnSpc>
            </a:pPr>
            <a:r>
              <a:rPr lang="en-US" altLang="en-US" dirty="0" smtClean="0">
                <a:ea typeface="ＭＳ Ｐゴシック" pitchFamily="34" charset="-128"/>
              </a:rPr>
              <a:t>demonstrated effective collaboration and communication with the inter-professional team (M = 3.6; SD = 1.4) </a:t>
            </a:r>
          </a:p>
        </p:txBody>
      </p:sp>
      <p:sp>
        <p:nvSpPr>
          <p:cNvPr id="2" name="Title 1"/>
          <p:cNvSpPr>
            <a:spLocks noGrp="1"/>
          </p:cNvSpPr>
          <p:nvPr>
            <p:ph type="title"/>
          </p:nvPr>
        </p:nvSpPr>
        <p:spPr>
          <a:xfrm>
            <a:off x="457200" y="376238"/>
            <a:ext cx="8229600" cy="987425"/>
          </a:xfrm>
        </p:spPr>
        <p:txBody>
          <a:bodyPr>
            <a:normAutofit fontScale="90000"/>
            <a:scene3d>
              <a:camera prst="orthographicFront"/>
              <a:lightRig rig="soft" dir="t"/>
            </a:scene3d>
          </a:bodyPr>
          <a:lstStyle/>
          <a:p>
            <a:pPr eaLnBrk="1" fontAlgn="auto" hangingPunct="1">
              <a:spcAft>
                <a:spcPts val="0"/>
              </a:spcAft>
              <a:defRPr/>
            </a:pPr>
            <a:r>
              <a:rPr lang="en-US" sz="4000" dirty="0">
                <a:ea typeface="+mj-ea"/>
                <a:cs typeface="+mj-cs"/>
              </a:rPr>
              <a:t>Preceptee </a:t>
            </a:r>
            <a:r>
              <a:rPr lang="en-US" sz="4000" dirty="0" smtClean="0">
                <a:ea typeface="+mj-ea"/>
                <a:cs typeface="+mj-cs"/>
              </a:rPr>
              <a:t>Evaluation </a:t>
            </a:r>
            <a:r>
              <a:rPr lang="en-US" sz="4000" dirty="0">
                <a:ea typeface="+mj-ea"/>
                <a:cs typeface="+mj-cs"/>
              </a:rPr>
              <a:t>of PHCNP Preceptorship</a:t>
            </a:r>
            <a:br>
              <a:rPr lang="en-US" sz="4000" dirty="0">
                <a:ea typeface="+mj-ea"/>
                <a:cs typeface="+mj-cs"/>
              </a:rPr>
            </a:br>
            <a:endParaRPr lang="en-US" sz="4000" dirty="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546100" y="1481138"/>
            <a:ext cx="8229600" cy="4525962"/>
          </a:xfrm>
        </p:spPr>
        <p:txBody>
          <a:bodyPr/>
          <a:lstStyle/>
          <a:p>
            <a:pPr marL="0" indent="0" eaLnBrk="1" hangingPunct="1">
              <a:buFont typeface="Arial" charset="0"/>
              <a:buNone/>
            </a:pPr>
            <a:r>
              <a:rPr lang="en-US" altLang="en-US" i="1" smtClean="0">
                <a:ea typeface="ＭＳ Ｐゴシック" pitchFamily="34" charset="-128"/>
              </a:rPr>
              <a:t>The preceptor</a:t>
            </a:r>
            <a:r>
              <a:rPr lang="en-US" altLang="en-US" smtClean="0">
                <a:ea typeface="ＭＳ Ｐゴシック" pitchFamily="34" charset="-128"/>
              </a:rPr>
              <a:t>:</a:t>
            </a:r>
          </a:p>
          <a:p>
            <a:pPr marL="0" indent="0" eaLnBrk="1" hangingPunct="1"/>
            <a:r>
              <a:rPr lang="en-US" altLang="en-US" smtClean="0">
                <a:ea typeface="ＭＳ Ｐゴシック" pitchFamily="34" charset="-128"/>
              </a:rPr>
              <a:t>clearly specified what I am expected to know and do during the clinical experience (M = 3.0; SD = 1.5) </a:t>
            </a:r>
          </a:p>
          <a:p>
            <a:pPr marL="0" indent="0" eaLnBrk="1" hangingPunct="1"/>
            <a:r>
              <a:rPr lang="en-US" altLang="en-US" smtClean="0">
                <a:ea typeface="ＭＳ Ｐゴシック" pitchFamily="34" charset="-128"/>
              </a:rPr>
              <a:t>adjusted teaching to my needs (experience, competence, interest, etc.) (M = 3.0; SD = 1.5)</a:t>
            </a:r>
          </a:p>
          <a:p>
            <a:pPr marL="0" indent="0" eaLnBrk="1" hangingPunct="1"/>
            <a:r>
              <a:rPr lang="en-US" altLang="en-US" smtClean="0">
                <a:ea typeface="ＭＳ Ｐゴシック" pitchFamily="34" charset="-128"/>
              </a:rPr>
              <a:t>organized time to allow for both teaching and clinical practice (M = 3.0; SD = 1.4)  </a:t>
            </a:r>
          </a:p>
        </p:txBody>
      </p:sp>
      <p:sp>
        <p:nvSpPr>
          <p:cNvPr id="33794" name="Title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dirty="0">
                <a:ea typeface="+mj-ea"/>
                <a:cs typeface="+mj-cs"/>
              </a:rPr>
              <a:t>Low Scoring Items Preceptees CTEI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pPr marL="0" indent="0" eaLnBrk="1" hangingPunct="1">
              <a:buFont typeface="Arial" charset="0"/>
              <a:buNone/>
            </a:pPr>
            <a:r>
              <a:rPr lang="en-US" altLang="en-US" smtClean="0">
                <a:ea typeface="ＭＳ Ｐゴシック" pitchFamily="34" charset="-128"/>
              </a:rPr>
              <a:t>Response SD, D, A, SA (majority were positive)</a:t>
            </a:r>
          </a:p>
          <a:p>
            <a:pPr marL="0" indent="0" eaLnBrk="1" hangingPunct="1">
              <a:buFont typeface="Arial" charset="0"/>
              <a:buNone/>
            </a:pPr>
            <a:r>
              <a:rPr lang="en-US" altLang="en-US" b="1" smtClean="0">
                <a:ea typeface="ＭＳ Ｐゴシック" pitchFamily="34" charset="-128"/>
              </a:rPr>
              <a:t>Most Positive Responses</a:t>
            </a:r>
          </a:p>
          <a:p>
            <a:pPr marL="0" indent="0" eaLnBrk="1" hangingPunct="1"/>
            <a:r>
              <a:rPr lang="en-US" altLang="en-US" smtClean="0">
                <a:ea typeface="ＭＳ Ｐゴシック" pitchFamily="34" charset="-128"/>
              </a:rPr>
              <a:t>the clinical placement was interesting (84.4%) </a:t>
            </a:r>
          </a:p>
          <a:p>
            <a:pPr marL="0" indent="0" eaLnBrk="1" hangingPunct="1"/>
            <a:r>
              <a:rPr lang="en-US" altLang="en-US" smtClean="0">
                <a:ea typeface="ＭＳ Ｐゴシック" pitchFamily="34" charset="-128"/>
              </a:rPr>
              <a:t>the preceptor talked with me personally (81.8%) </a:t>
            </a:r>
          </a:p>
          <a:p>
            <a:pPr marL="0" indent="0" eaLnBrk="1" hangingPunct="1"/>
            <a:r>
              <a:rPr lang="en-US" altLang="en-US" smtClean="0">
                <a:ea typeface="ＭＳ Ｐゴシック" pitchFamily="34" charset="-128"/>
              </a:rPr>
              <a:t>the preceptor tried his/her best to help me when I was experiencing difficulty (74.1%) </a:t>
            </a:r>
          </a:p>
        </p:txBody>
      </p:sp>
      <p:sp>
        <p:nvSpPr>
          <p:cNvPr id="34818" name="Title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dirty="0">
                <a:ea typeface="+mj-ea"/>
                <a:cs typeface="+mj-cs"/>
              </a:rPr>
              <a:t>Clinical Learning Environment Inventory (CLEI</a:t>
            </a:r>
            <a:r>
              <a:rPr lang="en-US" dirty="0" smtClean="0">
                <a:ea typeface="+mj-ea"/>
                <a:cs typeface="+mj-cs"/>
              </a:rPr>
              <a:t>) </a:t>
            </a:r>
            <a:endParaRPr lang="en-US" dirty="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1417638"/>
            <a:ext cx="8229600" cy="4708525"/>
          </a:xfrm>
        </p:spPr>
        <p:txBody>
          <a:bodyPr/>
          <a:lstStyle/>
          <a:p>
            <a:pPr eaLnBrk="1" hangingPunct="1">
              <a:lnSpc>
                <a:spcPct val="90000"/>
              </a:lnSpc>
            </a:pPr>
            <a:r>
              <a:rPr lang="en-US" altLang="en-US" smtClean="0">
                <a:ea typeface="ＭＳ Ｐゴシック" pitchFamily="34" charset="-128"/>
              </a:rPr>
              <a:t>I looked forward to the clinical placement (35.1% strongly disagree/disagreed) </a:t>
            </a:r>
          </a:p>
          <a:p>
            <a:pPr eaLnBrk="1" hangingPunct="1">
              <a:lnSpc>
                <a:spcPct val="90000"/>
              </a:lnSpc>
            </a:pPr>
            <a:r>
              <a:rPr lang="en-US" altLang="en-US" smtClean="0">
                <a:ea typeface="ＭＳ Ｐゴシック" pitchFamily="34" charset="-128"/>
              </a:rPr>
              <a:t>the preceptor involved me in daily feedback sessions about my practice (48.1% strongly disagreed/disagreed) </a:t>
            </a:r>
          </a:p>
          <a:p>
            <a:pPr eaLnBrk="1" hangingPunct="1">
              <a:lnSpc>
                <a:spcPct val="90000"/>
              </a:lnSpc>
            </a:pPr>
            <a:r>
              <a:rPr lang="en-US" altLang="en-US" smtClean="0">
                <a:ea typeface="ＭＳ Ｐゴシック" pitchFamily="34" charset="-128"/>
              </a:rPr>
              <a:t>the environment was conducive to learning (38% strongly disagreed/disagreed) </a:t>
            </a:r>
          </a:p>
          <a:p>
            <a:pPr eaLnBrk="1" hangingPunct="1">
              <a:lnSpc>
                <a:spcPct val="90000"/>
              </a:lnSpc>
            </a:pPr>
            <a:r>
              <a:rPr lang="en-US" altLang="en-US" smtClean="0">
                <a:ea typeface="ＭＳ Ｐゴシック" pitchFamily="34" charset="-128"/>
              </a:rPr>
              <a:t>I couldn</a:t>
            </a:r>
            <a:r>
              <a:rPr lang="ja-JP" altLang="en-US" smtClean="0">
                <a:ea typeface="ＭＳ Ｐゴシック" pitchFamily="34" charset="-128"/>
              </a:rPr>
              <a:t>’</a:t>
            </a:r>
            <a:r>
              <a:rPr lang="en-US" altLang="ja-JP" smtClean="0">
                <a:ea typeface="ＭＳ Ｐゴシック" pitchFamily="34" charset="-128"/>
              </a:rPr>
              <a:t>t wait for the end of every placement day (39% strongly agreed/agreed) </a:t>
            </a:r>
          </a:p>
          <a:p>
            <a:pPr eaLnBrk="1" hangingPunct="1">
              <a:lnSpc>
                <a:spcPct val="90000"/>
              </a:lnSpc>
              <a:buFont typeface="Arial" charset="0"/>
              <a:buNone/>
            </a:pPr>
            <a:endParaRPr lang="en-US" altLang="en-US" smtClean="0">
              <a:ea typeface="ＭＳ Ｐゴシック" pitchFamily="34" charset="-128"/>
            </a:endParaRPr>
          </a:p>
        </p:txBody>
      </p:sp>
      <p:sp>
        <p:nvSpPr>
          <p:cNvPr id="35842"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CLEI Negative Responses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514600"/>
          <a:ext cx="8229600" cy="2805112"/>
        </p:xfrm>
        <a:graphic>
          <a:graphicData uri="http://schemas.openxmlformats.org/drawingml/2006/table">
            <a:tbl>
              <a:tblPr/>
              <a:tblGrid>
                <a:gridCol w="4114800"/>
                <a:gridCol w="4114800"/>
              </a:tblGrid>
              <a:tr h="5794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a:ln>
                            <a:noFill/>
                          </a:ln>
                          <a:solidFill>
                            <a:srgbClr val="FFFFFF"/>
                          </a:solidFill>
                          <a:effectLst/>
                          <a:latin typeface="Lucida Sans Unicode" charset="0"/>
                          <a:ea typeface="ＭＳ Ｐゴシック" charset="0"/>
                          <a:cs typeface="Arial" charset="0"/>
                        </a:rPr>
                        <a:t>Facilitators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a:ln>
                            <a:noFill/>
                          </a:ln>
                          <a:solidFill>
                            <a:srgbClr val="FFFFFF"/>
                          </a:solidFill>
                          <a:effectLst/>
                          <a:latin typeface="Lucida Sans Unicode" charset="0"/>
                          <a:ea typeface="ＭＳ Ｐゴシック" charset="0"/>
                          <a:cs typeface="Arial" charset="0"/>
                        </a:rPr>
                        <a:t>Barriers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Lucida Sans Unicode" charset="0"/>
                          <a:ea typeface="ＭＳ Ｐゴシック" charset="0"/>
                          <a:cs typeface="Arial" charset="0"/>
                        </a:rPr>
                        <a:t>Diversity</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Lucida Sans Unicode" charset="0"/>
                          <a:ea typeface="ＭＳ Ｐゴシック" charset="0"/>
                          <a:cs typeface="Arial" charset="0"/>
                        </a:rPr>
                        <a:t>Time</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10667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Lucida Sans Unicode" charset="0"/>
                          <a:ea typeface="ＭＳ Ｐゴシック" charset="0"/>
                          <a:cs typeface="Arial" charset="0"/>
                        </a:rPr>
                        <a:t>Clinical Environment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Lucida Sans Unicode" charset="0"/>
                          <a:ea typeface="ＭＳ Ｐゴシック" charset="0"/>
                          <a:cs typeface="Arial" charset="0"/>
                        </a:rPr>
                        <a:t>Unclear Expectations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57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Lucida Sans Unicode" charset="0"/>
                          <a:ea typeface="ＭＳ Ｐゴシック" charset="0"/>
                          <a:cs typeface="Arial" charset="0"/>
                        </a:rPr>
                        <a:t>Communication</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Lucida Sans Unicode" charset="0"/>
                          <a:ea typeface="ＭＳ Ｐゴシック" charset="0"/>
                          <a:cs typeface="Arial" charset="0"/>
                        </a:rPr>
                        <a:t>Communication</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36866" name="Title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dirty="0">
                <a:ea typeface="+mj-ea"/>
                <a:cs typeface="+mj-cs"/>
              </a:rPr>
              <a:t>Themes from Open-Ended Questions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r>
              <a:rPr lang="ja-JP" altLang="en-US" smtClean="0">
                <a:ea typeface="ＭＳ Ｐゴシック" pitchFamily="34" charset="-128"/>
              </a:rPr>
              <a:t>“</a:t>
            </a:r>
            <a:r>
              <a:rPr lang="en-US" altLang="ja-JP" smtClean="0">
                <a:ea typeface="ＭＳ Ｐゴシック" pitchFamily="34" charset="-128"/>
              </a:rPr>
              <a:t>Full family practice – patients from all ranges, walks of life, medical conditions</a:t>
            </a:r>
            <a:r>
              <a:rPr lang="ja-JP" altLang="en-US" smtClean="0">
                <a:ea typeface="ＭＳ Ｐゴシック" pitchFamily="34" charset="-128"/>
              </a:rPr>
              <a:t>”</a:t>
            </a:r>
            <a:endParaRPr lang="en-US" altLang="ja-JP" smtClean="0">
              <a:ea typeface="ＭＳ Ｐゴシック" pitchFamily="34" charset="-128"/>
            </a:endParaRPr>
          </a:p>
          <a:p>
            <a:pPr eaLnBrk="1" hangingPunct="1"/>
            <a:r>
              <a:rPr lang="ja-JP" altLang="en-US" smtClean="0">
                <a:ea typeface="ＭＳ Ｐゴシック" pitchFamily="34" charset="-128"/>
              </a:rPr>
              <a:t>“</a:t>
            </a:r>
            <a:r>
              <a:rPr lang="en-US" altLang="ja-JP" smtClean="0">
                <a:ea typeface="ＭＳ Ｐゴシック" pitchFamily="34" charset="-128"/>
              </a:rPr>
              <a:t>Very complex patients – lots of learning opportunities</a:t>
            </a:r>
            <a:r>
              <a:rPr lang="ja-JP" altLang="en-US" smtClean="0">
                <a:ea typeface="ＭＳ Ｐゴシック" pitchFamily="34" charset="-128"/>
              </a:rPr>
              <a:t>”</a:t>
            </a:r>
            <a:r>
              <a:rPr lang="en-US" altLang="ja-JP" smtClean="0">
                <a:ea typeface="ＭＳ Ｐゴシック" pitchFamily="34" charset="-128"/>
              </a:rPr>
              <a:t> </a:t>
            </a:r>
          </a:p>
          <a:p>
            <a:pPr eaLnBrk="1" hangingPunct="1"/>
            <a:r>
              <a:rPr lang="ja-JP" altLang="en-US" smtClean="0">
                <a:ea typeface="ＭＳ Ｐゴシック" pitchFamily="34" charset="-128"/>
              </a:rPr>
              <a:t>“</a:t>
            </a:r>
            <a:r>
              <a:rPr lang="en-US" altLang="ja-JP" smtClean="0">
                <a:ea typeface="ＭＳ Ｐゴシック" pitchFamily="34" charset="-128"/>
              </a:rPr>
              <a:t>Acute and episodic conditions</a:t>
            </a:r>
            <a:r>
              <a:rPr lang="ja-JP" altLang="en-US" smtClean="0">
                <a:ea typeface="ＭＳ Ｐゴシック" pitchFamily="34" charset="-128"/>
              </a:rPr>
              <a:t>”</a:t>
            </a:r>
            <a:endParaRPr lang="en-US" altLang="ja-JP" smtClean="0">
              <a:ea typeface="ＭＳ Ｐゴシック" pitchFamily="34" charset="-128"/>
            </a:endParaRPr>
          </a:p>
          <a:p>
            <a:pPr eaLnBrk="1" hangingPunct="1"/>
            <a:r>
              <a:rPr lang="ja-JP" altLang="en-US" smtClean="0">
                <a:ea typeface="ＭＳ Ｐゴシック" pitchFamily="34" charset="-128"/>
              </a:rPr>
              <a:t>“</a:t>
            </a:r>
            <a:r>
              <a:rPr lang="en-US" altLang="ja-JP" smtClean="0">
                <a:ea typeface="ＭＳ Ｐゴシック" pitchFamily="34" charset="-128"/>
              </a:rPr>
              <a:t>Common and rare conditions</a:t>
            </a:r>
            <a:r>
              <a:rPr lang="ja-JP" altLang="en-US" smtClean="0">
                <a:ea typeface="ＭＳ Ｐゴシック" pitchFamily="34" charset="-128"/>
              </a:rPr>
              <a:t>”</a:t>
            </a:r>
            <a:endParaRPr lang="en-US" altLang="ja-JP" smtClean="0">
              <a:ea typeface="ＭＳ Ｐゴシック" pitchFamily="34" charset="-128"/>
            </a:endParaRPr>
          </a:p>
          <a:p>
            <a:pPr eaLnBrk="1" hangingPunct="1"/>
            <a:r>
              <a:rPr lang="ja-JP" altLang="en-US" smtClean="0">
                <a:ea typeface="ＭＳ Ｐゴシック" pitchFamily="34" charset="-128"/>
              </a:rPr>
              <a:t>“</a:t>
            </a:r>
            <a:r>
              <a:rPr lang="en-US" altLang="ja-JP" smtClean="0">
                <a:ea typeface="ＭＳ Ｐゴシック" pitchFamily="34" charset="-128"/>
              </a:rPr>
              <a:t>All ages and stages</a:t>
            </a:r>
            <a:r>
              <a:rPr lang="ja-JP" altLang="en-US" smtClean="0">
                <a:ea typeface="ＭＳ Ｐゴシック" pitchFamily="34" charset="-128"/>
              </a:rPr>
              <a:t>”</a:t>
            </a:r>
            <a:r>
              <a:rPr lang="en-US" altLang="ja-JP" smtClean="0">
                <a:ea typeface="ＭＳ Ｐゴシック" pitchFamily="34" charset="-128"/>
              </a:rPr>
              <a:t> </a:t>
            </a:r>
            <a:endParaRPr lang="en-US" altLang="en-US" smtClean="0">
              <a:ea typeface="ＭＳ Ｐゴシック" pitchFamily="34" charset="-128"/>
            </a:endParaRPr>
          </a:p>
        </p:txBody>
      </p:sp>
      <p:sp>
        <p:nvSpPr>
          <p:cNvPr id="37890"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Diversity (Facilitator)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1554163"/>
            <a:ext cx="8229600" cy="4891087"/>
          </a:xfrm>
        </p:spPr>
        <p:txBody>
          <a:bodyPr/>
          <a:lstStyle/>
          <a:p>
            <a:pPr marL="0" indent="0" eaLnBrk="1" hangingPunct="1">
              <a:lnSpc>
                <a:spcPct val="90000"/>
              </a:lnSpc>
            </a:pPr>
            <a:r>
              <a:rPr lang="ja-JP" altLang="en-US" sz="3000" smtClean="0">
                <a:ea typeface="ＭＳ Ｐゴシック" pitchFamily="34" charset="-128"/>
              </a:rPr>
              <a:t>“</a:t>
            </a:r>
            <a:r>
              <a:rPr lang="en-US" altLang="ja-JP" sz="3000" smtClean="0">
                <a:ea typeface="ＭＳ Ｐゴシック" pitchFamily="34" charset="-128"/>
              </a:rPr>
              <a:t>The setting and team were receptive to students and to NPs. I was able to shadow other team members and explore other interests</a:t>
            </a:r>
            <a:r>
              <a:rPr lang="ja-JP" altLang="en-US" sz="3000" smtClean="0">
                <a:ea typeface="ＭＳ Ｐゴシック" pitchFamily="34" charset="-128"/>
              </a:rPr>
              <a:t>”</a:t>
            </a:r>
            <a:endParaRPr lang="en-CA" altLang="ja-JP" sz="3000" smtClean="0">
              <a:ea typeface="ＭＳ Ｐゴシック" pitchFamily="34" charset="-128"/>
            </a:endParaRPr>
          </a:p>
          <a:p>
            <a:pPr marL="0" indent="0" eaLnBrk="1" hangingPunct="1">
              <a:lnSpc>
                <a:spcPct val="90000"/>
              </a:lnSpc>
              <a:buFont typeface="Wingdings 3" pitchFamily="18" charset="2"/>
              <a:buNone/>
            </a:pPr>
            <a:endParaRPr lang="en-US" altLang="ja-JP" sz="3000" smtClean="0">
              <a:ea typeface="ＭＳ Ｐゴシック" pitchFamily="34" charset="-128"/>
            </a:endParaRPr>
          </a:p>
          <a:p>
            <a:pPr marL="0" indent="0" eaLnBrk="1" hangingPunct="1">
              <a:lnSpc>
                <a:spcPct val="90000"/>
              </a:lnSpc>
            </a:pPr>
            <a:r>
              <a:rPr lang="en-US" altLang="en-US" sz="3000" smtClean="0">
                <a:ea typeface="ＭＳ Ｐゴシック" pitchFamily="34" charset="-128"/>
              </a:rPr>
              <a:t> </a:t>
            </a:r>
            <a:r>
              <a:rPr lang="ja-JP" altLang="en-US" sz="3000" smtClean="0">
                <a:ea typeface="ＭＳ Ｐゴシック" pitchFamily="34" charset="-128"/>
              </a:rPr>
              <a:t>“</a:t>
            </a:r>
            <a:r>
              <a:rPr lang="en-US" altLang="ja-JP" sz="3000" smtClean="0">
                <a:ea typeface="ＭＳ Ｐゴシック" pitchFamily="34" charset="-128"/>
              </a:rPr>
              <a:t>Many different healthcare professionals that students could spend time with, large family health team with many different opportunities, friendly approachable professionals</a:t>
            </a:r>
            <a:r>
              <a:rPr lang="ja-JP" altLang="en-US" sz="3000" smtClean="0">
                <a:ea typeface="ＭＳ Ｐゴシック" pitchFamily="34" charset="-128"/>
              </a:rPr>
              <a:t>”</a:t>
            </a:r>
            <a:r>
              <a:rPr lang="en-US" altLang="ja-JP" sz="3000" smtClean="0">
                <a:ea typeface="ＭＳ Ｐゴシック" pitchFamily="34" charset="-128"/>
              </a:rPr>
              <a:t>. </a:t>
            </a:r>
          </a:p>
          <a:p>
            <a:pPr marL="0" indent="0" eaLnBrk="1" hangingPunct="1">
              <a:lnSpc>
                <a:spcPct val="90000"/>
              </a:lnSpc>
            </a:pPr>
            <a:endParaRPr lang="en-US" altLang="en-US" sz="3000" smtClean="0">
              <a:ea typeface="ＭＳ Ｐゴシック" pitchFamily="34" charset="-128"/>
            </a:endParaRPr>
          </a:p>
        </p:txBody>
      </p:sp>
      <p:sp>
        <p:nvSpPr>
          <p:cNvPr id="38914" name="Title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dirty="0">
                <a:ea typeface="+mj-ea"/>
                <a:cs typeface="+mj-cs"/>
              </a:rPr>
              <a:t>Clinical Environment (Facilitator)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marL="0" indent="0" eaLnBrk="1" hangingPunct="1">
              <a:lnSpc>
                <a:spcPct val="90000"/>
              </a:lnSpc>
              <a:buFont typeface="Arial" charset="0"/>
              <a:buNone/>
            </a:pPr>
            <a:r>
              <a:rPr lang="en-US" altLang="en-US" smtClean="0">
                <a:ea typeface="ＭＳ Ｐゴシック" pitchFamily="34" charset="-128"/>
              </a:rPr>
              <a:t>The preceptees valued positive communication with their preceptors </a:t>
            </a:r>
          </a:p>
          <a:p>
            <a:pPr marL="0" indent="0" eaLnBrk="1" hangingPunct="1">
              <a:lnSpc>
                <a:spcPct val="90000"/>
              </a:lnSpc>
            </a:pPr>
            <a:r>
              <a:rPr lang="ja-JP" altLang="en-US" smtClean="0">
                <a:ea typeface="ＭＳ Ｐゴシック" pitchFamily="34" charset="-128"/>
              </a:rPr>
              <a:t>“</a:t>
            </a:r>
            <a:r>
              <a:rPr lang="en-US" altLang="ja-JP" smtClean="0">
                <a:ea typeface="ＭＳ Ｐゴシック" pitchFamily="34" charset="-128"/>
              </a:rPr>
              <a:t>Preceptor was supportive in discussing actions plans and plans of care prior to entering patient room which enhanced my confidence in management of chronic conditions</a:t>
            </a:r>
            <a:r>
              <a:rPr lang="ja-JP" altLang="en-US" smtClean="0">
                <a:ea typeface="ＭＳ Ｐゴシック" pitchFamily="34" charset="-128"/>
              </a:rPr>
              <a:t>”</a:t>
            </a:r>
            <a:endParaRPr lang="en-US" altLang="ja-JP" smtClean="0">
              <a:ea typeface="ＭＳ Ｐゴシック" pitchFamily="34" charset="-128"/>
            </a:endParaRPr>
          </a:p>
          <a:p>
            <a:pPr marL="0" indent="0" eaLnBrk="1" hangingPunct="1">
              <a:lnSpc>
                <a:spcPct val="90000"/>
              </a:lnSpc>
              <a:buFont typeface="Wingdings 3" pitchFamily="18" charset="2"/>
              <a:buNone/>
            </a:pPr>
            <a:endParaRPr lang="en-US" altLang="en-US" smtClean="0">
              <a:ea typeface="ＭＳ Ｐゴシック" pitchFamily="34" charset="-128"/>
            </a:endParaRPr>
          </a:p>
          <a:p>
            <a:pPr marL="0" indent="0" eaLnBrk="1" hangingPunct="1">
              <a:lnSpc>
                <a:spcPct val="90000"/>
              </a:lnSpc>
            </a:pPr>
            <a:r>
              <a:rPr lang="ja-JP" altLang="en-US" smtClean="0">
                <a:ea typeface="ＭＳ Ｐゴシック" pitchFamily="34" charset="-128"/>
              </a:rPr>
              <a:t>“</a:t>
            </a:r>
            <a:r>
              <a:rPr lang="en-US" altLang="ja-JP" smtClean="0">
                <a:ea typeface="ＭＳ Ｐゴシック" pitchFamily="34" charset="-128"/>
              </a:rPr>
              <a:t>Feedback about my practice helped guide my learning</a:t>
            </a:r>
            <a:r>
              <a:rPr lang="ja-JP" altLang="en-US" smtClean="0">
                <a:ea typeface="ＭＳ Ｐゴシック" pitchFamily="34" charset="-128"/>
              </a:rPr>
              <a:t>”</a:t>
            </a:r>
            <a:endParaRPr lang="en-US" altLang="ja-JP" smtClean="0">
              <a:ea typeface="ＭＳ Ｐゴシック" pitchFamily="34" charset="-128"/>
            </a:endParaRPr>
          </a:p>
          <a:p>
            <a:pPr marL="0" indent="0" eaLnBrk="1" hangingPunct="1">
              <a:lnSpc>
                <a:spcPct val="90000"/>
              </a:lnSpc>
            </a:pPr>
            <a:endParaRPr lang="en-US" altLang="en-US" smtClean="0">
              <a:ea typeface="ＭＳ Ｐゴシック" pitchFamily="34" charset="-128"/>
            </a:endParaRPr>
          </a:p>
        </p:txBody>
      </p:sp>
      <p:sp>
        <p:nvSpPr>
          <p:cNvPr id="40962"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Communication (Facilitator)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kehead-lg.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lstStyle/>
          <a:p>
            <a:pPr marL="0" indent="0" eaLnBrk="1" hangingPunct="1">
              <a:buFont typeface="Arial" charset="0"/>
              <a:buNone/>
            </a:pPr>
            <a:r>
              <a:rPr lang="en-US" altLang="en-US" smtClean="0">
                <a:ea typeface="ＭＳ Ｐゴシック" pitchFamily="34" charset="-128"/>
              </a:rPr>
              <a:t>Preceptees spoke of  a lack of time required to do a proper assessment as well as how a lack of time influenced the preceptor</a:t>
            </a:r>
            <a:r>
              <a:rPr lang="ja-JP" altLang="en-US" smtClean="0">
                <a:ea typeface="ＭＳ Ｐゴシック" pitchFamily="34" charset="-128"/>
              </a:rPr>
              <a:t>’</a:t>
            </a:r>
            <a:r>
              <a:rPr lang="en-US" altLang="ja-JP" smtClean="0">
                <a:ea typeface="ＭＳ Ｐゴシック" pitchFamily="34" charset="-128"/>
              </a:rPr>
              <a:t>s ability to teach, answer questions, and/or give feedback </a:t>
            </a:r>
          </a:p>
          <a:p>
            <a:pPr marL="0" indent="0" eaLnBrk="1" hangingPunct="1"/>
            <a:r>
              <a:rPr lang="ja-JP" altLang="en-US" smtClean="0">
                <a:ea typeface="ＭＳ Ｐゴシック" pitchFamily="34" charset="-128"/>
              </a:rPr>
              <a:t>“</a:t>
            </a:r>
            <a:r>
              <a:rPr lang="en-US" altLang="ja-JP" smtClean="0">
                <a:ea typeface="ＭＳ Ｐゴシック" pitchFamily="34" charset="-128"/>
              </a:rPr>
              <a:t>No time for dialogue or collaboration. No actual teaching and/or discussions regarding practice guidelines, advanced assessments. No critique of my practice – good or bad</a:t>
            </a:r>
            <a:r>
              <a:rPr lang="ja-JP" altLang="en-US" smtClean="0">
                <a:ea typeface="ＭＳ Ｐゴシック" pitchFamily="34" charset="-128"/>
              </a:rPr>
              <a:t>”</a:t>
            </a:r>
            <a:endParaRPr lang="en-US" altLang="ja-JP" smtClean="0">
              <a:ea typeface="ＭＳ Ｐゴシック" pitchFamily="34" charset="-128"/>
            </a:endParaRPr>
          </a:p>
          <a:p>
            <a:pPr marL="0" indent="0" eaLnBrk="1" hangingPunct="1"/>
            <a:endParaRPr lang="en-US" altLang="en-US" smtClean="0">
              <a:ea typeface="ＭＳ Ｐゴシック" pitchFamily="34" charset="-128"/>
            </a:endParaRPr>
          </a:p>
        </p:txBody>
      </p:sp>
      <p:sp>
        <p:nvSpPr>
          <p:cNvPr id="41986"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Time </a:t>
            </a:r>
            <a:r>
              <a:rPr lang="en-US" dirty="0" smtClean="0">
                <a:ea typeface="+mj-ea"/>
                <a:cs typeface="+mj-cs"/>
              </a:rPr>
              <a:t>(Barrier)</a:t>
            </a:r>
            <a:endParaRPr lang="en-US" dirty="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1600200"/>
            <a:ext cx="8502650" cy="4987925"/>
          </a:xfrm>
        </p:spPr>
        <p:txBody>
          <a:bodyPr/>
          <a:lstStyle/>
          <a:p>
            <a:pPr marL="0" indent="0" eaLnBrk="1" hangingPunct="1">
              <a:lnSpc>
                <a:spcPct val="80000"/>
              </a:lnSpc>
              <a:buFont typeface="Arial" charset="0"/>
              <a:buNone/>
            </a:pPr>
            <a:r>
              <a:rPr lang="en-US" altLang="en-US" sz="3000" smtClean="0">
                <a:ea typeface="ＭＳ Ｐゴシック" pitchFamily="34" charset="-128"/>
              </a:rPr>
              <a:t>A few preceptees described time that could have been used better or having too much time</a:t>
            </a:r>
          </a:p>
          <a:p>
            <a:pPr marL="0" indent="0" eaLnBrk="1" hangingPunct="1">
              <a:lnSpc>
                <a:spcPct val="80000"/>
              </a:lnSpc>
            </a:pPr>
            <a:r>
              <a:rPr lang="ja-JP" altLang="en-US" sz="3000" smtClean="0">
                <a:ea typeface="ＭＳ Ｐゴシック" pitchFamily="34" charset="-128"/>
              </a:rPr>
              <a:t>“</a:t>
            </a:r>
            <a:r>
              <a:rPr lang="en-US" altLang="ja-JP" sz="3000" smtClean="0">
                <a:ea typeface="ＭＳ Ｐゴシック" pitchFamily="34" charset="-128"/>
              </a:rPr>
              <a:t>My preceptor was probably not intentionally trying to give me a limited experience, but should have declined the opportunity to be my preceptor because she was too busy trying to learn her new role as Team Lead</a:t>
            </a:r>
            <a:r>
              <a:rPr lang="ja-JP" altLang="en-US" sz="3000" smtClean="0">
                <a:ea typeface="ＭＳ Ｐゴシック" pitchFamily="34" charset="-128"/>
              </a:rPr>
              <a:t>”</a:t>
            </a:r>
            <a:r>
              <a:rPr lang="en-US" altLang="ja-JP" sz="3000" smtClean="0">
                <a:ea typeface="ＭＳ Ｐゴシック" pitchFamily="34" charset="-128"/>
              </a:rPr>
              <a:t>. </a:t>
            </a:r>
          </a:p>
          <a:p>
            <a:pPr marL="0" indent="0" eaLnBrk="1" hangingPunct="1">
              <a:lnSpc>
                <a:spcPct val="80000"/>
              </a:lnSpc>
            </a:pPr>
            <a:r>
              <a:rPr lang="ja-JP" altLang="en-US" sz="3000" smtClean="0">
                <a:ea typeface="ＭＳ Ｐゴシック" pitchFamily="34" charset="-128"/>
              </a:rPr>
              <a:t>“</a:t>
            </a:r>
            <a:r>
              <a:rPr lang="en-US" altLang="ja-JP" sz="3000" smtClean="0">
                <a:ea typeface="ＭＳ Ｐゴシック" pitchFamily="34" charset="-128"/>
              </a:rPr>
              <a:t>Very few patients booked with the NP each day. Sometimes only 3 or 4 all day.</a:t>
            </a:r>
            <a:r>
              <a:rPr lang="ja-JP" altLang="en-US" sz="3000" smtClean="0">
                <a:ea typeface="ＭＳ Ｐゴシック" pitchFamily="34" charset="-128"/>
              </a:rPr>
              <a:t>”</a:t>
            </a:r>
            <a:r>
              <a:rPr lang="en-US" altLang="ja-JP" sz="3000" smtClean="0">
                <a:ea typeface="ＭＳ Ｐゴシック" pitchFamily="34" charset="-128"/>
              </a:rPr>
              <a:t> </a:t>
            </a:r>
          </a:p>
          <a:p>
            <a:pPr marL="0" indent="0" eaLnBrk="1" hangingPunct="1">
              <a:lnSpc>
                <a:spcPct val="80000"/>
              </a:lnSpc>
            </a:pPr>
            <a:endParaRPr lang="en-US" altLang="en-US" sz="3000" smtClean="0">
              <a:ea typeface="ＭＳ Ｐゴシック" pitchFamily="34" charset="-128"/>
            </a:endParaRPr>
          </a:p>
          <a:p>
            <a:pPr marL="0" indent="0" eaLnBrk="1" hangingPunct="1">
              <a:lnSpc>
                <a:spcPct val="80000"/>
              </a:lnSpc>
              <a:buFont typeface="Arial" charset="0"/>
              <a:buNone/>
            </a:pPr>
            <a:endParaRPr lang="en-US" altLang="en-US" sz="3000" smtClean="0">
              <a:ea typeface="ＭＳ Ｐゴシック" pitchFamily="34" charset="-128"/>
            </a:endParaRPr>
          </a:p>
        </p:txBody>
      </p:sp>
      <p:sp>
        <p:nvSpPr>
          <p:cNvPr id="44034"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Time </a:t>
            </a:r>
            <a:r>
              <a:rPr lang="en-US" dirty="0" smtClean="0">
                <a:ea typeface="+mj-ea"/>
                <a:cs typeface="+mj-cs"/>
              </a:rPr>
              <a:t>(Barrier)</a:t>
            </a:r>
            <a:endParaRPr lang="en-US" dirty="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normAutofit lnSpcReduction="10000"/>
          </a:bodyPr>
          <a:lstStyle/>
          <a:p>
            <a:pPr eaLnBrk="1" hangingPunct="1"/>
            <a:r>
              <a:rPr lang="ja-JP" altLang="en-US" smtClean="0">
                <a:ea typeface="ＭＳ Ｐゴシック" pitchFamily="34" charset="-128"/>
              </a:rPr>
              <a:t>“</a:t>
            </a:r>
            <a:r>
              <a:rPr lang="en-US" altLang="ja-JP" smtClean="0">
                <a:ea typeface="ＭＳ Ｐゴシック" pitchFamily="34" charset="-128"/>
              </a:rPr>
              <a:t>Provided too much autonomy and not enough guidance, observation and feedback on skills and clinical decision making was minimal</a:t>
            </a:r>
            <a:r>
              <a:rPr lang="ja-JP" altLang="en-US" smtClean="0">
                <a:ea typeface="ＭＳ Ｐゴシック" pitchFamily="34" charset="-128"/>
              </a:rPr>
              <a:t>”</a:t>
            </a:r>
            <a:r>
              <a:rPr lang="en-US" altLang="ja-JP" smtClean="0">
                <a:ea typeface="ＭＳ Ｐゴシック" pitchFamily="34" charset="-128"/>
              </a:rPr>
              <a:t> </a:t>
            </a:r>
          </a:p>
          <a:p>
            <a:pPr eaLnBrk="1" hangingPunct="1">
              <a:buFont typeface="Wingdings 3" pitchFamily="18" charset="2"/>
              <a:buNone/>
            </a:pPr>
            <a:endParaRPr lang="en-US" altLang="en-US" smtClean="0">
              <a:ea typeface="ＭＳ Ｐゴシック" pitchFamily="34" charset="-128"/>
            </a:endParaRPr>
          </a:p>
          <a:p>
            <a:pPr eaLnBrk="1" hangingPunct="1"/>
            <a:r>
              <a:rPr lang="ja-JP" altLang="en-US" smtClean="0">
                <a:ea typeface="ＭＳ Ｐゴシック" pitchFamily="34" charset="-128"/>
              </a:rPr>
              <a:t>“</a:t>
            </a:r>
            <a:r>
              <a:rPr lang="en-US" altLang="ja-JP" smtClean="0">
                <a:ea typeface="ＭＳ Ｐゴシック" pitchFamily="34" charset="-128"/>
              </a:rPr>
              <a:t>I felt I was alone to </a:t>
            </a:r>
            <a:r>
              <a:rPr lang="ja-JP" altLang="en-US" smtClean="0">
                <a:ea typeface="ＭＳ Ｐゴシック" pitchFamily="34" charset="-128"/>
              </a:rPr>
              <a:t>‘</a:t>
            </a:r>
            <a:r>
              <a:rPr lang="en-US" altLang="ja-JP" smtClean="0">
                <a:ea typeface="ＭＳ Ｐゴシック" pitchFamily="34" charset="-128"/>
              </a:rPr>
              <a:t>fend for myself</a:t>
            </a:r>
            <a:r>
              <a:rPr lang="ja-JP" altLang="en-US" smtClean="0">
                <a:ea typeface="ＭＳ Ｐゴシック" pitchFamily="34" charset="-128"/>
              </a:rPr>
              <a:t>’</a:t>
            </a:r>
            <a:r>
              <a:rPr lang="en-US" altLang="ja-JP" smtClean="0">
                <a:ea typeface="ＭＳ Ｐゴシック" pitchFamily="34" charset="-128"/>
              </a:rPr>
              <a:t> and given more independence than I felt I was ready for at the time. It was difficult to provide effective and efficient patient care as there were times where the preceptor had actually left the building</a:t>
            </a:r>
            <a:r>
              <a:rPr lang="ja-JP" altLang="en-US" smtClean="0">
                <a:ea typeface="ＭＳ Ｐゴシック" pitchFamily="34" charset="-128"/>
              </a:rPr>
              <a:t>”</a:t>
            </a:r>
            <a:endParaRPr lang="en-US" altLang="ja-JP" smtClean="0">
              <a:ea typeface="ＭＳ Ｐゴシック" pitchFamily="34" charset="-128"/>
            </a:endParaRPr>
          </a:p>
          <a:p>
            <a:pPr eaLnBrk="1" hangingPunct="1">
              <a:buFont typeface="Arial" charset="0"/>
              <a:buNone/>
            </a:pPr>
            <a:endParaRPr lang="en-US" altLang="en-US" smtClean="0">
              <a:ea typeface="ＭＳ Ｐゴシック" pitchFamily="34" charset="-128"/>
            </a:endParaRPr>
          </a:p>
        </p:txBody>
      </p:sp>
      <p:sp>
        <p:nvSpPr>
          <p:cNvPr id="45058"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Unclear Expectations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57200" y="460375"/>
            <a:ext cx="8229600" cy="5665788"/>
          </a:xfrm>
        </p:spPr>
        <p:txBody>
          <a:bodyPr/>
          <a:lstStyle/>
          <a:p>
            <a:pPr eaLnBrk="1" hangingPunct="1">
              <a:lnSpc>
                <a:spcPct val="70000"/>
              </a:lnSpc>
              <a:buFont typeface="Wingdings 3" pitchFamily="18" charset="2"/>
              <a:buNone/>
            </a:pPr>
            <a:endParaRPr lang="en-US" altLang="en-US" sz="3000" dirty="0" smtClean="0">
              <a:ea typeface="ＭＳ Ｐゴシック" pitchFamily="34" charset="-128"/>
            </a:endParaRPr>
          </a:p>
          <a:p>
            <a:pPr eaLnBrk="1" hangingPunct="1">
              <a:lnSpc>
                <a:spcPct val="70000"/>
              </a:lnSpc>
            </a:pPr>
            <a:r>
              <a:rPr lang="ja-JP" altLang="en-US" sz="3000" smtClean="0">
                <a:ea typeface="ＭＳ Ｐゴシック" pitchFamily="34" charset="-128"/>
              </a:rPr>
              <a:t>“</a:t>
            </a:r>
            <a:r>
              <a:rPr lang="en-US" altLang="ja-JP" sz="3000" dirty="0" smtClean="0">
                <a:ea typeface="ＭＳ Ｐゴシック" pitchFamily="34" charset="-128"/>
              </a:rPr>
              <a:t>The preceptor was a group of physicians, some of whom had little knowledge of the nurse practitioner role</a:t>
            </a:r>
            <a:r>
              <a:rPr lang="ja-JP" altLang="en-US" sz="3000" smtClean="0">
                <a:ea typeface="ＭＳ Ｐゴシック" pitchFamily="34" charset="-128"/>
              </a:rPr>
              <a:t>”</a:t>
            </a:r>
            <a:endParaRPr lang="en-US" altLang="ja-JP" sz="3000" dirty="0" smtClean="0">
              <a:ea typeface="ＭＳ Ｐゴシック" pitchFamily="34" charset="-128"/>
            </a:endParaRPr>
          </a:p>
          <a:p>
            <a:pPr eaLnBrk="1" hangingPunct="1">
              <a:lnSpc>
                <a:spcPct val="70000"/>
              </a:lnSpc>
              <a:buFont typeface="Wingdings 3" pitchFamily="18" charset="2"/>
              <a:buNone/>
            </a:pPr>
            <a:endParaRPr lang="en-US" altLang="en-US" sz="3000" dirty="0" smtClean="0">
              <a:ea typeface="ＭＳ Ｐゴシック" pitchFamily="34" charset="-128"/>
            </a:endParaRPr>
          </a:p>
          <a:p>
            <a:pPr eaLnBrk="1" hangingPunct="1">
              <a:lnSpc>
                <a:spcPct val="70000"/>
              </a:lnSpc>
            </a:pPr>
            <a:r>
              <a:rPr lang="ja-JP" altLang="en-US" sz="3000" smtClean="0">
                <a:ea typeface="ＭＳ Ｐゴシック" pitchFamily="34" charset="-128"/>
              </a:rPr>
              <a:t>“</a:t>
            </a:r>
            <a:r>
              <a:rPr lang="en-US" altLang="ja-JP" sz="3000" dirty="0" smtClean="0">
                <a:ea typeface="ＭＳ Ｐゴシック" pitchFamily="34" charset="-128"/>
              </a:rPr>
              <a:t>She had no idea what the NP scope of practice was</a:t>
            </a:r>
            <a:r>
              <a:rPr lang="ja-JP" altLang="en-US" sz="3000" smtClean="0">
                <a:ea typeface="ＭＳ Ｐゴシック" pitchFamily="34" charset="-128"/>
              </a:rPr>
              <a:t>”</a:t>
            </a:r>
            <a:r>
              <a:rPr lang="en-US" altLang="ja-JP" sz="3000" dirty="0" smtClean="0">
                <a:ea typeface="ＭＳ Ｐゴシック" pitchFamily="34" charset="-128"/>
              </a:rPr>
              <a:t>.  She thought I was there in capacity similar to a PGY3 completely independent to do assessments, labs, and read CT scans</a:t>
            </a:r>
            <a:r>
              <a:rPr lang="ja-JP" altLang="en-US" sz="3000" smtClean="0">
                <a:ea typeface="ＭＳ Ｐゴシック" pitchFamily="34" charset="-128"/>
              </a:rPr>
              <a:t>”</a:t>
            </a:r>
            <a:endParaRPr lang="en-US" altLang="ja-JP" sz="3000" dirty="0" smtClean="0">
              <a:ea typeface="ＭＳ Ｐゴシック" pitchFamily="34" charset="-128"/>
            </a:endParaRPr>
          </a:p>
          <a:p>
            <a:pPr eaLnBrk="1" hangingPunct="1">
              <a:lnSpc>
                <a:spcPct val="70000"/>
              </a:lnSpc>
              <a:buFont typeface="Wingdings 3" pitchFamily="18" charset="2"/>
              <a:buNone/>
            </a:pPr>
            <a:endParaRPr lang="en-US" altLang="en-US" sz="3000" dirty="0" smtClean="0">
              <a:ea typeface="ＭＳ Ｐゴシック" pitchFamily="34" charset="-128"/>
            </a:endParaRPr>
          </a:p>
          <a:p>
            <a:pPr eaLnBrk="1" hangingPunct="1">
              <a:lnSpc>
                <a:spcPct val="70000"/>
              </a:lnSpc>
            </a:pPr>
            <a:r>
              <a:rPr lang="ja-JP" altLang="en-US" sz="3000" smtClean="0">
                <a:ea typeface="ＭＳ Ｐゴシック" pitchFamily="34" charset="-128"/>
              </a:rPr>
              <a:t>“</a:t>
            </a:r>
            <a:r>
              <a:rPr lang="en-US" altLang="ja-JP" sz="3000" dirty="0" smtClean="0">
                <a:ea typeface="ＭＳ Ｐゴシック" pitchFamily="34" charset="-128"/>
              </a:rPr>
              <a:t>The uncertainty of the clinical expectations was distressing. The lack of clinical building and learning was distressing</a:t>
            </a:r>
            <a:r>
              <a:rPr lang="ja-JP" altLang="en-US" sz="3000" smtClean="0">
                <a:ea typeface="ＭＳ Ｐゴシック" pitchFamily="34" charset="-128"/>
              </a:rPr>
              <a:t>”</a:t>
            </a:r>
            <a:endParaRPr lang="en-US" altLang="ja-JP" sz="3000" dirty="0" smtClean="0">
              <a:ea typeface="ＭＳ Ｐゴシック" pitchFamily="34" charset="-128"/>
            </a:endParaRPr>
          </a:p>
          <a:p>
            <a:pPr eaLnBrk="1" hangingPunct="1">
              <a:lnSpc>
                <a:spcPct val="70000"/>
              </a:lnSpc>
              <a:buFont typeface="Arial" charset="0"/>
              <a:buNone/>
            </a:pPr>
            <a:endParaRPr lang="en-US" altLang="en-US" sz="3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57200" y="1481138"/>
            <a:ext cx="8229600" cy="4840287"/>
          </a:xfrm>
        </p:spPr>
        <p:txBody>
          <a:bodyPr/>
          <a:lstStyle/>
          <a:p>
            <a:pPr marL="0" indent="0" eaLnBrk="1" hangingPunct="1">
              <a:lnSpc>
                <a:spcPct val="80000"/>
              </a:lnSpc>
              <a:buFont typeface="Arial" charset="0"/>
              <a:buNone/>
            </a:pPr>
            <a:r>
              <a:rPr lang="en-US" altLang="en-US" sz="2800" smtClean="0">
                <a:ea typeface="ＭＳ Ｐゴシック" pitchFamily="34" charset="-128"/>
              </a:rPr>
              <a:t>Preceptees described many experiences where there was a lack of communication, lack of feedback and/or negative communication during the preceptorship experience</a:t>
            </a:r>
          </a:p>
          <a:p>
            <a:pPr marL="0" indent="0" eaLnBrk="1" hangingPunct="1">
              <a:lnSpc>
                <a:spcPct val="80000"/>
              </a:lnSpc>
              <a:buFont typeface="Arial" charset="0"/>
              <a:buNone/>
            </a:pPr>
            <a:endParaRPr lang="en-US" altLang="en-US" sz="2800" smtClean="0">
              <a:ea typeface="ＭＳ Ｐゴシック" pitchFamily="34" charset="-128"/>
            </a:endParaRPr>
          </a:p>
          <a:p>
            <a:pPr marL="0" indent="0" eaLnBrk="1" hangingPunct="1">
              <a:lnSpc>
                <a:spcPct val="80000"/>
              </a:lnSpc>
            </a:pPr>
            <a:r>
              <a:rPr lang="ja-JP" altLang="en-US" sz="2800" smtClean="0">
                <a:ea typeface="ＭＳ Ｐゴシック" pitchFamily="34" charset="-128"/>
              </a:rPr>
              <a:t>“</a:t>
            </a:r>
            <a:r>
              <a:rPr lang="en-US" altLang="ja-JP" sz="2800" smtClean="0">
                <a:ea typeface="ＭＳ Ｐゴシック" pitchFamily="34" charset="-128"/>
              </a:rPr>
              <a:t>My preceptor was a poor communicator. It was like pulling teeth to get feedback or interaction from her</a:t>
            </a:r>
            <a:r>
              <a:rPr lang="ja-JP" altLang="en-US" sz="2800" smtClean="0">
                <a:ea typeface="ＭＳ Ｐゴシック" pitchFamily="34" charset="-128"/>
              </a:rPr>
              <a:t>”</a:t>
            </a:r>
            <a:endParaRPr lang="en-US" altLang="ja-JP" sz="2800" smtClean="0">
              <a:ea typeface="ＭＳ Ｐゴシック" pitchFamily="34" charset="-128"/>
            </a:endParaRPr>
          </a:p>
          <a:p>
            <a:pPr marL="0" indent="0" eaLnBrk="1" hangingPunct="1">
              <a:lnSpc>
                <a:spcPct val="80000"/>
              </a:lnSpc>
              <a:buFont typeface="Wingdings 3" pitchFamily="18" charset="2"/>
              <a:buNone/>
            </a:pPr>
            <a:endParaRPr lang="en-US" altLang="en-US" sz="2800" smtClean="0">
              <a:ea typeface="ＭＳ Ｐゴシック" pitchFamily="34" charset="-128"/>
            </a:endParaRPr>
          </a:p>
          <a:p>
            <a:pPr marL="0" indent="0" eaLnBrk="1" hangingPunct="1">
              <a:lnSpc>
                <a:spcPct val="80000"/>
              </a:lnSpc>
            </a:pPr>
            <a:r>
              <a:rPr lang="ja-JP" altLang="en-US" sz="2800" smtClean="0">
                <a:ea typeface="ＭＳ Ｐゴシック" pitchFamily="34" charset="-128"/>
              </a:rPr>
              <a:t>“</a:t>
            </a:r>
            <a:r>
              <a:rPr lang="en-US" altLang="ja-JP" sz="2800" smtClean="0">
                <a:ea typeface="ＭＳ Ｐゴシック" pitchFamily="34" charset="-128"/>
              </a:rPr>
              <a:t>Preceptor was respectful and considerate but did not engage easily. Despite numerous requests for feedback, very little was provided</a:t>
            </a:r>
            <a:r>
              <a:rPr lang="ja-JP" altLang="en-US" sz="2800" smtClean="0">
                <a:ea typeface="ＭＳ Ｐゴシック" pitchFamily="34" charset="-128"/>
              </a:rPr>
              <a:t>”</a:t>
            </a:r>
            <a:endParaRPr lang="en-US" altLang="ja-JP" sz="2800" smtClean="0">
              <a:ea typeface="ＭＳ Ｐゴシック" pitchFamily="34" charset="-128"/>
            </a:endParaRPr>
          </a:p>
          <a:p>
            <a:pPr marL="0" indent="0" eaLnBrk="1" hangingPunct="1">
              <a:lnSpc>
                <a:spcPct val="80000"/>
              </a:lnSpc>
            </a:pPr>
            <a:endParaRPr lang="en-US" altLang="en-US" sz="2800" smtClean="0">
              <a:ea typeface="ＭＳ Ｐゴシック" pitchFamily="34" charset="-128"/>
            </a:endParaRPr>
          </a:p>
        </p:txBody>
      </p:sp>
      <p:sp>
        <p:nvSpPr>
          <p:cNvPr id="48130"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Communication </a:t>
            </a:r>
            <a:r>
              <a:rPr lang="en-US" dirty="0" smtClean="0">
                <a:ea typeface="+mj-ea"/>
                <a:cs typeface="+mj-cs"/>
              </a:rPr>
              <a:t>(Barriers)</a:t>
            </a:r>
            <a:endParaRPr lang="en-US" dirty="0">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eaLnBrk="1" hangingPunct="1"/>
            <a:r>
              <a:rPr lang="ja-JP" altLang="en-US" smtClean="0">
                <a:ea typeface="ＭＳ Ｐゴシック" pitchFamily="34" charset="-128"/>
              </a:rPr>
              <a:t>“</a:t>
            </a:r>
            <a:r>
              <a:rPr lang="en-US" altLang="ja-JP" smtClean="0">
                <a:ea typeface="ＭＳ Ｐゴシック" pitchFamily="34" charset="-128"/>
              </a:rPr>
              <a:t>The preceptor was very kind and considerate but often talked negatively about other health care providers in the practice which was inappropriate</a:t>
            </a:r>
            <a:r>
              <a:rPr lang="ja-JP" altLang="en-US" smtClean="0">
                <a:ea typeface="ＭＳ Ｐゴシック" pitchFamily="34" charset="-128"/>
              </a:rPr>
              <a:t>”</a:t>
            </a:r>
            <a:r>
              <a:rPr lang="en-US" altLang="ja-JP" smtClean="0">
                <a:ea typeface="ＭＳ Ｐゴシック" pitchFamily="34" charset="-128"/>
              </a:rPr>
              <a:t>. </a:t>
            </a:r>
          </a:p>
          <a:p>
            <a:pPr eaLnBrk="1" hangingPunct="1"/>
            <a:r>
              <a:rPr lang="ja-JP" altLang="en-US" smtClean="0">
                <a:ea typeface="ＭＳ Ｐゴシック" pitchFamily="34" charset="-128"/>
              </a:rPr>
              <a:t>“</a:t>
            </a:r>
            <a:r>
              <a:rPr lang="en-US" altLang="ja-JP" smtClean="0">
                <a:ea typeface="ＭＳ Ｐゴシック" pitchFamily="34" charset="-128"/>
              </a:rPr>
              <a:t>I felt that she was </a:t>
            </a:r>
            <a:r>
              <a:rPr lang="ja-JP" altLang="en-US" smtClean="0">
                <a:ea typeface="ＭＳ Ｐゴシック" pitchFamily="34" charset="-128"/>
              </a:rPr>
              <a:t>“</a:t>
            </a:r>
            <a:r>
              <a:rPr lang="en-US" altLang="ja-JP" smtClean="0">
                <a:ea typeface="ＭＳ Ｐゴシック" pitchFamily="34" charset="-128"/>
              </a:rPr>
              <a:t>out to prove me wrong</a:t>
            </a:r>
            <a:r>
              <a:rPr lang="ja-JP" altLang="en-US" smtClean="0">
                <a:ea typeface="ＭＳ Ｐゴシック" pitchFamily="34" charset="-128"/>
              </a:rPr>
              <a:t>”</a:t>
            </a:r>
            <a:r>
              <a:rPr lang="en-US" altLang="ja-JP" smtClean="0">
                <a:ea typeface="ＭＳ Ｐゴシック" pitchFamily="34" charset="-128"/>
              </a:rPr>
              <a:t> or out to get me all the time</a:t>
            </a:r>
            <a:r>
              <a:rPr lang="ja-JP" altLang="en-US" smtClean="0">
                <a:ea typeface="ＭＳ Ｐゴシック" pitchFamily="34" charset="-128"/>
              </a:rPr>
              <a:t>”</a:t>
            </a:r>
            <a:r>
              <a:rPr lang="en-US" altLang="ja-JP" smtClean="0">
                <a:ea typeface="ＭＳ Ｐゴシック" pitchFamily="34" charset="-128"/>
              </a:rPr>
              <a:t>. </a:t>
            </a:r>
          </a:p>
          <a:p>
            <a:pPr eaLnBrk="1" hangingPunct="1"/>
            <a:r>
              <a:rPr lang="ja-JP" altLang="en-US" smtClean="0">
                <a:ea typeface="ＭＳ Ｐゴシック" pitchFamily="34" charset="-128"/>
              </a:rPr>
              <a:t>“</a:t>
            </a:r>
            <a:r>
              <a:rPr lang="en-US" altLang="ja-JP" smtClean="0">
                <a:ea typeface="ＭＳ Ｐゴシック" pitchFamily="34" charset="-128"/>
              </a:rPr>
              <a:t>Referred to me as a </a:t>
            </a:r>
            <a:r>
              <a:rPr lang="ja-JP" altLang="en-US" smtClean="0">
                <a:ea typeface="ＭＳ Ｐゴシック" pitchFamily="34" charset="-128"/>
              </a:rPr>
              <a:t>“</a:t>
            </a:r>
            <a:r>
              <a:rPr lang="en-US" altLang="ja-JP" smtClean="0">
                <a:ea typeface="ＭＳ Ｐゴシック" pitchFamily="34" charset="-128"/>
              </a:rPr>
              <a:t>student</a:t>
            </a:r>
            <a:r>
              <a:rPr lang="ja-JP" altLang="en-US" smtClean="0">
                <a:ea typeface="ＭＳ Ｐゴシック" pitchFamily="34" charset="-128"/>
              </a:rPr>
              <a:t>”</a:t>
            </a:r>
            <a:r>
              <a:rPr lang="en-US" altLang="ja-JP" smtClean="0">
                <a:ea typeface="ＭＳ Ｐゴシック" pitchFamily="34" charset="-128"/>
              </a:rPr>
              <a:t> rather than learning my name</a:t>
            </a:r>
            <a:r>
              <a:rPr lang="ja-JP" altLang="en-US" smtClean="0">
                <a:ea typeface="ＭＳ Ｐゴシック" pitchFamily="34" charset="-128"/>
              </a:rPr>
              <a:t>”</a:t>
            </a:r>
            <a:r>
              <a:rPr lang="en-US" altLang="ja-JP" smtClean="0">
                <a:ea typeface="ＭＳ Ｐゴシック" pitchFamily="34" charset="-128"/>
              </a:rPr>
              <a:t>.</a:t>
            </a:r>
          </a:p>
          <a:p>
            <a:pPr eaLnBrk="1" hangingPunct="1">
              <a:buFont typeface="Arial" charset="0"/>
              <a:buNone/>
            </a:pPr>
            <a:endParaRPr lang="en-US" altLang="en-US" smtClean="0">
              <a:ea typeface="ＭＳ Ｐゴシック" pitchFamily="34" charset="-128"/>
            </a:endParaRPr>
          </a:p>
        </p:txBody>
      </p:sp>
      <p:sp>
        <p:nvSpPr>
          <p:cNvPr id="49154"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Communication </a:t>
            </a:r>
            <a:r>
              <a:rPr lang="en-US" dirty="0" smtClean="0">
                <a:ea typeface="+mj-ea"/>
                <a:cs typeface="+mj-cs"/>
              </a:rPr>
              <a:t>(Barrier)</a:t>
            </a:r>
            <a:endParaRPr lang="en-US" dirty="0">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57200" y="1600200"/>
            <a:ext cx="8229600" cy="5087938"/>
          </a:xfrm>
        </p:spPr>
        <p:txBody>
          <a:bodyPr/>
          <a:lstStyle/>
          <a:p>
            <a:pPr eaLnBrk="1" hangingPunct="1">
              <a:lnSpc>
                <a:spcPct val="80000"/>
              </a:lnSpc>
              <a:buFont typeface="Arial" charset="0"/>
              <a:buNone/>
            </a:pPr>
            <a:r>
              <a:rPr lang="en-US" altLang="en-US" sz="2800" b="1" smtClean="0">
                <a:ea typeface="ＭＳ Ｐゴシック" pitchFamily="34" charset="-128"/>
              </a:rPr>
              <a:t>Level of Education</a:t>
            </a:r>
          </a:p>
          <a:p>
            <a:pPr eaLnBrk="1" hangingPunct="1">
              <a:lnSpc>
                <a:spcPct val="80000"/>
              </a:lnSpc>
            </a:pPr>
            <a:r>
              <a:rPr lang="en-US" altLang="en-US" sz="2800" smtClean="0">
                <a:ea typeface="ＭＳ Ｐゴシック" pitchFamily="34" charset="-128"/>
              </a:rPr>
              <a:t>Bachelor</a:t>
            </a:r>
            <a:r>
              <a:rPr lang="ja-JP" altLang="en-US" sz="2800" smtClean="0">
                <a:ea typeface="ＭＳ Ｐゴシック" pitchFamily="34" charset="-128"/>
              </a:rPr>
              <a:t>’</a:t>
            </a:r>
            <a:r>
              <a:rPr lang="en-US" altLang="ja-JP" sz="2800" smtClean="0">
                <a:ea typeface="ＭＳ Ｐゴシック" pitchFamily="34" charset="-128"/>
              </a:rPr>
              <a:t>s Degree in Nursing with PHCNP certificate</a:t>
            </a:r>
          </a:p>
          <a:p>
            <a:pPr eaLnBrk="1" hangingPunct="1">
              <a:lnSpc>
                <a:spcPct val="80000"/>
              </a:lnSpc>
            </a:pPr>
            <a:r>
              <a:rPr lang="en-US" altLang="en-US" sz="2800" smtClean="0">
                <a:ea typeface="ＭＳ Ｐゴシック" pitchFamily="34" charset="-128"/>
              </a:rPr>
              <a:t>50 (29.6%)</a:t>
            </a:r>
          </a:p>
          <a:p>
            <a:pPr eaLnBrk="1" hangingPunct="1">
              <a:lnSpc>
                <a:spcPct val="80000"/>
              </a:lnSpc>
              <a:buFont typeface="Arial" charset="0"/>
              <a:buNone/>
            </a:pPr>
            <a:r>
              <a:rPr lang="en-US" altLang="en-US" sz="2800" b="1" smtClean="0">
                <a:ea typeface="ＭＳ Ｐゴシック" pitchFamily="34" charset="-128"/>
              </a:rPr>
              <a:t>Master</a:t>
            </a:r>
            <a:r>
              <a:rPr lang="ja-JP" altLang="en-US" sz="2800" b="1" smtClean="0">
                <a:ea typeface="ＭＳ Ｐゴシック" pitchFamily="34" charset="-128"/>
              </a:rPr>
              <a:t>’</a:t>
            </a:r>
            <a:r>
              <a:rPr lang="en-US" altLang="ja-JP" sz="2800" b="1" smtClean="0">
                <a:ea typeface="ＭＳ Ｐゴシック" pitchFamily="34" charset="-128"/>
              </a:rPr>
              <a:t>s Degree with PHCNP</a:t>
            </a:r>
          </a:p>
          <a:p>
            <a:pPr eaLnBrk="1" hangingPunct="1">
              <a:lnSpc>
                <a:spcPct val="80000"/>
              </a:lnSpc>
            </a:pPr>
            <a:r>
              <a:rPr lang="en-US" altLang="en-US" sz="2800" smtClean="0">
                <a:ea typeface="ＭＳ Ｐゴシック" pitchFamily="34" charset="-128"/>
              </a:rPr>
              <a:t>99 (58.6%)</a:t>
            </a:r>
          </a:p>
          <a:p>
            <a:pPr eaLnBrk="1" hangingPunct="1">
              <a:lnSpc>
                <a:spcPct val="80000"/>
              </a:lnSpc>
              <a:buFont typeface="Arial" charset="0"/>
              <a:buNone/>
            </a:pPr>
            <a:r>
              <a:rPr lang="en-US" altLang="en-US" sz="2800" b="1" smtClean="0">
                <a:ea typeface="ＭＳ Ｐゴシック" pitchFamily="34" charset="-128"/>
              </a:rPr>
              <a:t>DNP</a:t>
            </a:r>
          </a:p>
          <a:p>
            <a:pPr eaLnBrk="1" hangingPunct="1">
              <a:lnSpc>
                <a:spcPct val="80000"/>
              </a:lnSpc>
            </a:pPr>
            <a:r>
              <a:rPr lang="en-US" altLang="en-US" sz="2800" smtClean="0">
                <a:ea typeface="ＭＳ Ｐゴシック" pitchFamily="34" charset="-128"/>
              </a:rPr>
              <a:t>9 (5.3%)</a:t>
            </a:r>
          </a:p>
          <a:p>
            <a:pPr eaLnBrk="1" hangingPunct="1">
              <a:lnSpc>
                <a:spcPct val="80000"/>
              </a:lnSpc>
              <a:buFont typeface="Arial" charset="0"/>
              <a:buNone/>
            </a:pPr>
            <a:r>
              <a:rPr lang="en-US" altLang="en-US" sz="2800" b="1" smtClean="0">
                <a:ea typeface="ＭＳ Ｐゴシック" pitchFamily="34" charset="-128"/>
              </a:rPr>
              <a:t>PhD</a:t>
            </a:r>
          </a:p>
          <a:p>
            <a:pPr eaLnBrk="1" hangingPunct="1">
              <a:lnSpc>
                <a:spcPct val="80000"/>
              </a:lnSpc>
            </a:pPr>
            <a:r>
              <a:rPr lang="en-US" altLang="en-US" sz="2800" smtClean="0">
                <a:ea typeface="ＭＳ Ｐゴシック" pitchFamily="34" charset="-128"/>
              </a:rPr>
              <a:t>2 (1.2%)</a:t>
            </a:r>
          </a:p>
          <a:p>
            <a:pPr eaLnBrk="1" hangingPunct="1">
              <a:lnSpc>
                <a:spcPct val="80000"/>
              </a:lnSpc>
              <a:buFont typeface="Arial" charset="0"/>
              <a:buNone/>
            </a:pPr>
            <a:r>
              <a:rPr lang="en-US" altLang="en-US" sz="2800" b="1" smtClean="0">
                <a:ea typeface="ＭＳ Ｐゴシック" pitchFamily="34" charset="-128"/>
              </a:rPr>
              <a:t>MD</a:t>
            </a:r>
          </a:p>
          <a:p>
            <a:pPr eaLnBrk="1" hangingPunct="1">
              <a:lnSpc>
                <a:spcPct val="80000"/>
              </a:lnSpc>
            </a:pPr>
            <a:r>
              <a:rPr lang="en-US" altLang="en-US" sz="2800" smtClean="0">
                <a:ea typeface="ＭＳ Ｐゴシック" pitchFamily="34" charset="-128"/>
              </a:rPr>
              <a:t>9 (5.3%)</a:t>
            </a:r>
          </a:p>
          <a:p>
            <a:pPr eaLnBrk="1" hangingPunct="1">
              <a:lnSpc>
                <a:spcPct val="80000"/>
              </a:lnSpc>
            </a:pPr>
            <a:endParaRPr lang="en-US" altLang="en-US" sz="2800" smtClean="0">
              <a:ea typeface="ＭＳ Ｐゴシック" pitchFamily="34" charset="-128"/>
            </a:endParaRPr>
          </a:p>
        </p:txBody>
      </p:sp>
      <p:sp>
        <p:nvSpPr>
          <p:cNvPr id="50178"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CA" dirty="0">
                <a:ea typeface="+mj-ea"/>
                <a:cs typeface="+mj-cs"/>
              </a:rPr>
              <a:t>Preceptors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457200" y="1600200"/>
            <a:ext cx="8229600" cy="4833938"/>
          </a:xfrm>
        </p:spPr>
        <p:txBody>
          <a:bodyPr/>
          <a:lstStyle/>
          <a:p>
            <a:pPr eaLnBrk="1" hangingPunct="1">
              <a:buFont typeface="Arial" charset="0"/>
              <a:buNone/>
            </a:pPr>
            <a:r>
              <a:rPr lang="en-CA" altLang="en-US" sz="2800" b="1" smtClean="0">
                <a:ea typeface="ＭＳ Ｐゴシック" pitchFamily="34" charset="-128"/>
              </a:rPr>
              <a:t>Years of Experience</a:t>
            </a:r>
          </a:p>
          <a:p>
            <a:pPr eaLnBrk="1" hangingPunct="1">
              <a:buFont typeface="Arial" charset="0"/>
              <a:buNone/>
            </a:pPr>
            <a:r>
              <a:rPr lang="en-CA" altLang="en-US" sz="2800" b="1" smtClean="0">
                <a:ea typeface="ＭＳ Ｐゴシック" pitchFamily="34" charset="-128"/>
              </a:rPr>
              <a:t>2 Years</a:t>
            </a:r>
          </a:p>
          <a:p>
            <a:pPr eaLnBrk="1" hangingPunct="1"/>
            <a:r>
              <a:rPr lang="en-CA" altLang="en-US" sz="2800" smtClean="0">
                <a:ea typeface="ＭＳ Ｐゴシック" pitchFamily="34" charset="-128"/>
              </a:rPr>
              <a:t>12 (7.1%)</a:t>
            </a:r>
          </a:p>
          <a:p>
            <a:pPr eaLnBrk="1" hangingPunct="1">
              <a:buFont typeface="Arial" charset="0"/>
              <a:buNone/>
            </a:pPr>
            <a:r>
              <a:rPr lang="en-CA" altLang="en-US" sz="2800" b="1" smtClean="0">
                <a:ea typeface="ＭＳ Ｐゴシック" pitchFamily="34" charset="-128"/>
              </a:rPr>
              <a:t>3-5 Years</a:t>
            </a:r>
          </a:p>
          <a:p>
            <a:pPr eaLnBrk="1" hangingPunct="1"/>
            <a:r>
              <a:rPr lang="en-CA" altLang="en-US" sz="2800" smtClean="0">
                <a:ea typeface="ＭＳ Ｐゴシック" pitchFamily="34" charset="-128"/>
              </a:rPr>
              <a:t>54  (32.0%)</a:t>
            </a:r>
          </a:p>
          <a:p>
            <a:pPr eaLnBrk="1" hangingPunct="1">
              <a:buFont typeface="Arial" charset="0"/>
              <a:buNone/>
            </a:pPr>
            <a:r>
              <a:rPr lang="en-CA" altLang="en-US" sz="2800" b="1" smtClean="0">
                <a:ea typeface="ＭＳ Ｐゴシック" pitchFamily="34" charset="-128"/>
              </a:rPr>
              <a:t>5-10 Years</a:t>
            </a:r>
          </a:p>
          <a:p>
            <a:pPr eaLnBrk="1" hangingPunct="1"/>
            <a:r>
              <a:rPr lang="en-CA" altLang="en-US" sz="2800" smtClean="0">
                <a:ea typeface="ＭＳ Ｐゴシック" pitchFamily="34" charset="-128"/>
              </a:rPr>
              <a:t>52 (30.8%)</a:t>
            </a:r>
          </a:p>
          <a:p>
            <a:pPr eaLnBrk="1" hangingPunct="1">
              <a:buFont typeface="Arial" charset="0"/>
              <a:buNone/>
            </a:pPr>
            <a:r>
              <a:rPr lang="en-CA" altLang="en-US" sz="2800" b="1" smtClean="0">
                <a:ea typeface="ＭＳ Ｐゴシック" pitchFamily="34" charset="-128"/>
              </a:rPr>
              <a:t>&gt; 10 Years</a:t>
            </a:r>
          </a:p>
          <a:p>
            <a:pPr eaLnBrk="1" hangingPunct="1"/>
            <a:r>
              <a:rPr lang="en-CA" altLang="en-US" sz="2800" smtClean="0">
                <a:ea typeface="ＭＳ Ｐゴシック" pitchFamily="34" charset="-128"/>
              </a:rPr>
              <a:t>51 (30.2%)</a:t>
            </a:r>
          </a:p>
        </p:txBody>
      </p:sp>
      <p:sp>
        <p:nvSpPr>
          <p:cNvPr id="51202"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CA" dirty="0">
                <a:ea typeface="+mj-ea"/>
                <a:cs typeface="+mj-cs"/>
              </a:rPr>
              <a:t>Preceptors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a:xfrm>
            <a:off x="457200" y="2025650"/>
            <a:ext cx="8375650" cy="4384675"/>
          </a:xfrm>
        </p:spPr>
        <p:txBody>
          <a:bodyPr/>
          <a:lstStyle/>
          <a:p>
            <a:pPr marL="109537" indent="0" eaLnBrk="1" hangingPunct="1">
              <a:lnSpc>
                <a:spcPct val="90000"/>
              </a:lnSpc>
              <a:buFont typeface="Wingdings 3" pitchFamily="18" charset="2"/>
              <a:buNone/>
              <a:defRPr/>
            </a:pPr>
            <a:r>
              <a:rPr lang="en-US" sz="3000" u="sng" dirty="0" smtClean="0">
                <a:ea typeface="ＭＳ Ｐゴシック" charset="0"/>
                <a:cs typeface="ＭＳ Ｐゴシック" charset="0"/>
              </a:rPr>
              <a:t>Clinical Preceptor’s Experience Evaluation Tool </a:t>
            </a:r>
            <a:r>
              <a:rPr lang="en-US" sz="3000" dirty="0" smtClean="0">
                <a:ea typeface="ＭＳ Ｐゴシック" charset="0"/>
                <a:cs typeface="ＭＳ Ｐゴシック" charset="0"/>
              </a:rPr>
              <a:t>(CEEPT, 2013) </a:t>
            </a:r>
          </a:p>
          <a:p>
            <a:pPr eaLnBrk="1" hangingPunct="1">
              <a:lnSpc>
                <a:spcPct val="90000"/>
              </a:lnSpc>
              <a:buFont typeface="Wingdings 3" charset="0"/>
              <a:buChar char=""/>
              <a:defRPr/>
            </a:pPr>
            <a:r>
              <a:rPr lang="en-US" sz="3000" dirty="0" smtClean="0">
                <a:ea typeface="ＭＳ Ｐゴシック" charset="0"/>
                <a:cs typeface="ＭＳ Ｐゴシック" charset="0"/>
              </a:rPr>
              <a:t>CPEET </a:t>
            </a:r>
            <a:r>
              <a:rPr lang="en-US" sz="3000" dirty="0">
                <a:ea typeface="ＭＳ Ｐゴシック" charset="0"/>
                <a:cs typeface="ＭＳ Ｐゴシック" charset="0"/>
              </a:rPr>
              <a:t>(2013) evaluates 4 subscales including role, satisfaction, experience and education, and </a:t>
            </a:r>
            <a:r>
              <a:rPr lang="en-US" sz="3000" dirty="0" smtClean="0">
                <a:ea typeface="ＭＳ Ｐゴシック" charset="0"/>
                <a:cs typeface="ＭＳ Ｐゴシック" charset="0"/>
              </a:rPr>
              <a:t>challenges</a:t>
            </a:r>
          </a:p>
          <a:p>
            <a:pPr marL="109537" indent="0" eaLnBrk="1" hangingPunct="1">
              <a:lnSpc>
                <a:spcPct val="90000"/>
              </a:lnSpc>
              <a:buFont typeface="Wingdings 3" charset="0"/>
              <a:buNone/>
              <a:defRPr/>
            </a:pPr>
            <a:endParaRPr lang="en-US" sz="3000" dirty="0">
              <a:ea typeface="ＭＳ Ｐゴシック" charset="0"/>
              <a:cs typeface="ＭＳ Ｐゴシック" charset="0"/>
            </a:endParaRPr>
          </a:p>
          <a:p>
            <a:pPr eaLnBrk="1" hangingPunct="1">
              <a:lnSpc>
                <a:spcPct val="90000"/>
              </a:lnSpc>
              <a:buFont typeface="Wingdings 3" charset="0"/>
              <a:buChar char=""/>
              <a:defRPr/>
            </a:pPr>
            <a:r>
              <a:rPr lang="en-US" sz="3000" dirty="0" err="1">
                <a:ea typeface="ＭＳ Ｐゴシック" charset="0"/>
                <a:cs typeface="ＭＳ Ｐゴシック" charset="0"/>
              </a:rPr>
              <a:t>Likert</a:t>
            </a:r>
            <a:r>
              <a:rPr lang="en-US" sz="3000" dirty="0">
                <a:ea typeface="ＭＳ Ｐゴシック" charset="0"/>
                <a:cs typeface="ＭＳ Ｐゴシック" charset="0"/>
              </a:rPr>
              <a:t> scale that ranges from </a:t>
            </a:r>
            <a:r>
              <a:rPr lang="en-US" sz="3000" i="1" dirty="0">
                <a:ea typeface="ＭＳ Ｐゴシック" charset="0"/>
                <a:cs typeface="ＭＳ Ｐゴシック" charset="0"/>
              </a:rPr>
              <a:t>1 = strongly disagree </a:t>
            </a:r>
            <a:r>
              <a:rPr lang="en-US" sz="3000" dirty="0">
                <a:ea typeface="ＭＳ Ｐゴシック" charset="0"/>
                <a:cs typeface="ＭＳ Ｐゴシック" charset="0"/>
              </a:rPr>
              <a:t>to </a:t>
            </a:r>
            <a:r>
              <a:rPr lang="en-US" sz="3000" i="1" dirty="0">
                <a:ea typeface="ＭＳ Ｐゴシック" charset="0"/>
                <a:cs typeface="ＭＳ Ｐゴシック" charset="0"/>
              </a:rPr>
              <a:t>7 = strongly agree</a:t>
            </a:r>
          </a:p>
          <a:p>
            <a:pPr marL="109537" indent="0" eaLnBrk="1" hangingPunct="1">
              <a:lnSpc>
                <a:spcPct val="90000"/>
              </a:lnSpc>
              <a:buFont typeface="Wingdings 3" charset="0"/>
              <a:buNone/>
              <a:defRPr/>
            </a:pPr>
            <a:endParaRPr lang="en-CA" sz="3000" dirty="0">
              <a:ea typeface="ＭＳ Ｐゴシック" charset="0"/>
              <a:cs typeface="ＭＳ Ｐゴシック" charset="0"/>
            </a:endParaRPr>
          </a:p>
        </p:txBody>
      </p:sp>
      <p:sp>
        <p:nvSpPr>
          <p:cNvPr id="54274" name="Title 1"/>
          <p:cNvSpPr>
            <a:spLocks noGrp="1"/>
          </p:cNvSpPr>
          <p:nvPr>
            <p:ph type="title"/>
          </p:nvPr>
        </p:nvSpPr>
        <p:spPr>
          <a:xfrm>
            <a:off x="457200" y="196850"/>
            <a:ext cx="8229600" cy="1576388"/>
          </a:xfrm>
        </p:spPr>
        <p:txBody>
          <a:bodyPr>
            <a:scene3d>
              <a:camera prst="orthographicFront"/>
              <a:lightRig rig="soft" dir="t"/>
            </a:scene3d>
          </a:bodyPr>
          <a:lstStyle/>
          <a:p>
            <a:pPr eaLnBrk="1" fontAlgn="auto" hangingPunct="1">
              <a:spcAft>
                <a:spcPts val="0"/>
              </a:spcAft>
              <a:defRPr/>
            </a:pPr>
            <a:r>
              <a:rPr lang="en-CA" dirty="0">
                <a:ea typeface="+mj-ea"/>
                <a:cs typeface="+mj-cs"/>
              </a:rPr>
              <a:t>Preceptor’s </a:t>
            </a:r>
            <a:r>
              <a:rPr lang="en-CA" dirty="0" smtClean="0">
                <a:ea typeface="+mj-ea"/>
                <a:cs typeface="+mj-cs"/>
              </a:rPr>
              <a:t>Evaluation </a:t>
            </a:r>
            <a:r>
              <a:rPr lang="en-CA" dirty="0">
                <a:ea typeface="+mj-ea"/>
                <a:cs typeface="+mj-cs"/>
              </a:rPr>
              <a:t>of </a:t>
            </a:r>
            <a:r>
              <a:rPr lang="en-CA" dirty="0" smtClean="0">
                <a:ea typeface="+mj-ea"/>
                <a:cs typeface="+mj-cs"/>
              </a:rPr>
              <a:t>the Preceptorship </a:t>
            </a:r>
            <a:r>
              <a:rPr lang="en-CA" dirty="0">
                <a:ea typeface="+mj-ea"/>
                <a:cs typeface="+mj-cs"/>
              </a:rPr>
              <a:t>Experience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3870960"/>
        </p:xfrm>
        <a:graphic>
          <a:graphicData uri="http://schemas.openxmlformats.org/drawingml/2006/table">
            <a:tbl>
              <a:tblPr firstRow="1" bandRow="1">
                <a:tableStyleId>{5C22544A-7EE6-4342-B048-85BDC9FD1C3A}</a:tableStyleId>
              </a:tblPr>
              <a:tblGrid>
                <a:gridCol w="3636498"/>
                <a:gridCol w="2475914"/>
                <a:gridCol w="2117188"/>
              </a:tblGrid>
              <a:tr h="370840">
                <a:tc>
                  <a:txBody>
                    <a:bodyPr/>
                    <a:lstStyle/>
                    <a:p>
                      <a:r>
                        <a:rPr lang="en-CA" sz="2800" dirty="0" smtClean="0"/>
                        <a:t>Domain</a:t>
                      </a:r>
                      <a:endParaRPr lang="en-CA" sz="2800" dirty="0"/>
                    </a:p>
                  </a:txBody>
                  <a:tcPr/>
                </a:tc>
                <a:tc>
                  <a:txBody>
                    <a:bodyPr/>
                    <a:lstStyle/>
                    <a:p>
                      <a:r>
                        <a:rPr lang="en-CA" sz="2800" dirty="0" smtClean="0"/>
                        <a:t>Mean</a:t>
                      </a:r>
                      <a:endParaRPr lang="en-CA" sz="2800" dirty="0"/>
                    </a:p>
                  </a:txBody>
                  <a:tcPr/>
                </a:tc>
                <a:tc>
                  <a:txBody>
                    <a:bodyPr/>
                    <a:lstStyle/>
                    <a:p>
                      <a:r>
                        <a:rPr lang="en-CA" sz="2800" dirty="0" smtClean="0"/>
                        <a:t>Standard Deviation</a:t>
                      </a:r>
                      <a:endParaRPr lang="en-CA" sz="2800" dirty="0"/>
                    </a:p>
                  </a:txBody>
                  <a:tcPr/>
                </a:tc>
              </a:tr>
              <a:tr h="370840">
                <a:tc>
                  <a:txBody>
                    <a:bodyPr/>
                    <a:lstStyle/>
                    <a:p>
                      <a:r>
                        <a:rPr lang="en-CA" sz="2800" dirty="0" smtClean="0"/>
                        <a:t>Roles</a:t>
                      </a:r>
                    </a:p>
                    <a:p>
                      <a:endParaRPr lang="en-CA" sz="2800" dirty="0"/>
                    </a:p>
                  </a:txBody>
                  <a:tcPr/>
                </a:tc>
                <a:tc>
                  <a:txBody>
                    <a:bodyPr/>
                    <a:lstStyle/>
                    <a:p>
                      <a:r>
                        <a:rPr lang="en-US" sz="2800" dirty="0" smtClean="0">
                          <a:ea typeface="ＭＳ Ｐゴシック" charset="0"/>
                          <a:cs typeface="ＭＳ Ｐゴシック" charset="0"/>
                        </a:rPr>
                        <a:t>6.43 </a:t>
                      </a:r>
                      <a:endParaRPr lang="en-CA" sz="2800" dirty="0"/>
                    </a:p>
                  </a:txBody>
                  <a:tcPr/>
                </a:tc>
                <a:tc>
                  <a:txBody>
                    <a:bodyPr/>
                    <a:lstStyle/>
                    <a:p>
                      <a:r>
                        <a:rPr lang="en-CA" sz="2800" dirty="0" smtClean="0"/>
                        <a:t>0.43</a:t>
                      </a:r>
                      <a:endParaRPr lang="en-CA" sz="2800" dirty="0"/>
                    </a:p>
                  </a:txBody>
                  <a:tcPr/>
                </a:tc>
              </a:tr>
              <a:tr h="370840">
                <a:tc>
                  <a:txBody>
                    <a:bodyPr/>
                    <a:lstStyle/>
                    <a:p>
                      <a:r>
                        <a:rPr lang="en-CA" sz="2800" dirty="0" smtClean="0"/>
                        <a:t>Experience and Education</a:t>
                      </a:r>
                      <a:endParaRPr lang="en-CA" sz="2800" dirty="0"/>
                    </a:p>
                  </a:txBody>
                  <a:tcPr/>
                </a:tc>
                <a:tc>
                  <a:txBody>
                    <a:bodyPr/>
                    <a:lstStyle/>
                    <a:p>
                      <a:r>
                        <a:rPr lang="en-US" altLang="en-US" sz="2800" dirty="0" smtClean="0">
                          <a:ea typeface="ＭＳ Ｐゴシック" pitchFamily="34" charset="-128"/>
                        </a:rPr>
                        <a:t>6.08</a:t>
                      </a:r>
                      <a:endParaRPr lang="en-CA" sz="2800" dirty="0"/>
                    </a:p>
                  </a:txBody>
                  <a:tcPr/>
                </a:tc>
                <a:tc>
                  <a:txBody>
                    <a:bodyPr/>
                    <a:lstStyle/>
                    <a:p>
                      <a:r>
                        <a:rPr lang="en-CA" sz="2800" dirty="0" smtClean="0"/>
                        <a:t>0.44</a:t>
                      </a:r>
                      <a:endParaRPr lang="en-CA" sz="2800" dirty="0"/>
                    </a:p>
                  </a:txBody>
                  <a:tcPr/>
                </a:tc>
              </a:tr>
              <a:tr h="370840">
                <a:tc>
                  <a:txBody>
                    <a:bodyPr/>
                    <a:lstStyle/>
                    <a:p>
                      <a:r>
                        <a:rPr lang="en-CA" sz="2800" dirty="0" smtClean="0"/>
                        <a:t>Satisfaction</a:t>
                      </a:r>
                      <a:endParaRPr lang="en-CA" sz="2800" dirty="0"/>
                    </a:p>
                  </a:txBody>
                  <a:tcPr/>
                </a:tc>
                <a:tc>
                  <a:txBody>
                    <a:bodyPr/>
                    <a:lstStyle/>
                    <a:p>
                      <a:r>
                        <a:rPr lang="en-US" altLang="en-US" sz="2800" dirty="0" smtClean="0">
                          <a:ea typeface="ＭＳ Ｐゴシック" pitchFamily="34" charset="-128"/>
                        </a:rPr>
                        <a:t>6.42 </a:t>
                      </a:r>
                      <a:endParaRPr lang="en-CA" sz="2800" dirty="0"/>
                    </a:p>
                  </a:txBody>
                  <a:tcPr/>
                </a:tc>
                <a:tc>
                  <a:txBody>
                    <a:bodyPr/>
                    <a:lstStyle/>
                    <a:p>
                      <a:r>
                        <a:rPr lang="en-CA" sz="2800" dirty="0" smtClean="0"/>
                        <a:t>0.18</a:t>
                      </a:r>
                      <a:endParaRPr lang="en-CA" sz="2800" dirty="0"/>
                    </a:p>
                  </a:txBody>
                  <a:tcPr/>
                </a:tc>
              </a:tr>
              <a:tr h="370840">
                <a:tc>
                  <a:txBody>
                    <a:bodyPr/>
                    <a:lstStyle/>
                    <a:p>
                      <a:r>
                        <a:rPr lang="en-CA" sz="2800" smtClean="0"/>
                        <a:t>Challenges</a:t>
                      </a:r>
                      <a:endParaRPr lang="en-CA" sz="2800" dirty="0"/>
                    </a:p>
                  </a:txBody>
                  <a:tcPr/>
                </a:tc>
                <a:tc>
                  <a:txBody>
                    <a:bodyPr/>
                    <a:lstStyle/>
                    <a:p>
                      <a:r>
                        <a:rPr lang="en-US" altLang="en-US" sz="2800" dirty="0" smtClean="0">
                          <a:ea typeface="ＭＳ Ｐゴシック" pitchFamily="34" charset="-128"/>
                        </a:rPr>
                        <a:t>5.23</a:t>
                      </a:r>
                      <a:endParaRPr lang="en-CA" sz="2800" dirty="0"/>
                    </a:p>
                  </a:txBody>
                  <a:tcPr/>
                </a:tc>
                <a:tc>
                  <a:txBody>
                    <a:bodyPr/>
                    <a:lstStyle/>
                    <a:p>
                      <a:r>
                        <a:rPr lang="en-CA" sz="2800" dirty="0" smtClean="0"/>
                        <a:t>1.54</a:t>
                      </a:r>
                      <a:endParaRPr lang="en-CA" sz="2800" dirty="0"/>
                    </a:p>
                  </a:txBody>
                  <a:tcPr/>
                </a:tc>
              </a:tr>
            </a:tbl>
          </a:graphicData>
        </a:graphic>
      </p:graphicFrame>
      <p:sp>
        <p:nvSpPr>
          <p:cNvPr id="3" name="Title 2"/>
          <p:cNvSpPr>
            <a:spLocks noGrp="1"/>
          </p:cNvSpPr>
          <p:nvPr>
            <p:ph type="title"/>
          </p:nvPr>
        </p:nvSpPr>
        <p:spPr/>
        <p:txBody>
          <a:bodyPr/>
          <a:lstStyle/>
          <a:p>
            <a:r>
              <a:rPr lang="en-CA" dirty="0" smtClean="0"/>
              <a:t>CPEET</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659988"/>
            <a:ext cx="8229600" cy="4525963"/>
          </a:xfrm>
        </p:spPr>
        <p:txBody>
          <a:bodyPr/>
          <a:lstStyle/>
          <a:p>
            <a:pPr>
              <a:lnSpc>
                <a:spcPct val="80000"/>
              </a:lnSpc>
            </a:pPr>
            <a:r>
              <a:rPr lang="en-US" altLang="en-US" sz="2800" dirty="0" smtClean="0">
                <a:ea typeface="ＭＳ Ｐゴシック" pitchFamily="34" charset="-128"/>
              </a:rPr>
              <a:t>Karen McQueen, RN, PhD </a:t>
            </a:r>
          </a:p>
          <a:p>
            <a:pPr>
              <a:lnSpc>
                <a:spcPct val="80000"/>
              </a:lnSpc>
            </a:pPr>
            <a:r>
              <a:rPr lang="en-US" altLang="en-US" sz="2800" dirty="0" smtClean="0">
                <a:ea typeface="ＭＳ Ｐゴシック" pitchFamily="34" charset="-128"/>
              </a:rPr>
              <a:t>Karen Poole, RN, </a:t>
            </a:r>
            <a:r>
              <a:rPr lang="en-US" altLang="en-US" sz="2800" dirty="0" err="1" smtClean="0">
                <a:ea typeface="ＭＳ Ｐゴシック" pitchFamily="34" charset="-128"/>
              </a:rPr>
              <a:t>MEd</a:t>
            </a:r>
            <a:r>
              <a:rPr lang="en-US" altLang="en-US" sz="2800" dirty="0" smtClean="0">
                <a:ea typeface="ＭＳ Ｐゴシック" pitchFamily="34" charset="-128"/>
              </a:rPr>
              <a:t>, MA(N) </a:t>
            </a:r>
          </a:p>
          <a:p>
            <a:pPr>
              <a:lnSpc>
                <a:spcPct val="80000"/>
              </a:lnSpc>
            </a:pPr>
            <a:r>
              <a:rPr lang="en-US" altLang="en-US" sz="2800" dirty="0" smtClean="0">
                <a:ea typeface="ＭＳ Ｐゴシック" pitchFamily="34" charset="-128"/>
              </a:rPr>
              <a:t>Andrea </a:t>
            </a:r>
            <a:r>
              <a:rPr lang="en-US" altLang="en-US" sz="2800" dirty="0" err="1" smtClean="0">
                <a:ea typeface="ＭＳ Ｐゴシック" pitchFamily="34" charset="-128"/>
              </a:rPr>
              <a:t>Raynak</a:t>
            </a:r>
            <a:r>
              <a:rPr lang="en-US" altLang="en-US" sz="2800" dirty="0" smtClean="0">
                <a:ea typeface="ＭＳ Ｐゴシック" pitchFamily="34" charset="-128"/>
              </a:rPr>
              <a:t>, RN, MPH(Nursing)</a:t>
            </a:r>
            <a:endParaRPr lang="en-US" altLang="en-US" dirty="0" smtClean="0">
              <a:ea typeface="ＭＳ Ｐゴシック" pitchFamily="34" charset="-128"/>
            </a:endParaRPr>
          </a:p>
          <a:p>
            <a:pPr eaLnBrk="1" hangingPunct="1"/>
            <a:r>
              <a:rPr lang="en-US" altLang="en-US" dirty="0" smtClean="0">
                <a:ea typeface="ＭＳ Ｐゴシック" pitchFamily="34" charset="-128"/>
              </a:rPr>
              <a:t>COUPN PHCNP Evaluation Funds</a:t>
            </a:r>
          </a:p>
          <a:p>
            <a:pPr eaLnBrk="1" hangingPunct="1"/>
            <a:r>
              <a:rPr lang="en-US" altLang="en-US" dirty="0" err="1" smtClean="0">
                <a:ea typeface="ＭＳ Ｐゴシック" pitchFamily="34" charset="-128"/>
              </a:rPr>
              <a:t>Preceptees</a:t>
            </a:r>
            <a:endParaRPr lang="en-US" altLang="en-US" dirty="0" smtClean="0">
              <a:ea typeface="ＭＳ Ｐゴシック" pitchFamily="34" charset="-128"/>
            </a:endParaRPr>
          </a:p>
          <a:p>
            <a:pPr eaLnBrk="1" hangingPunct="1"/>
            <a:r>
              <a:rPr lang="en-US" altLang="en-US" dirty="0" smtClean="0">
                <a:ea typeface="ＭＳ Ｐゴシック" pitchFamily="34" charset="-128"/>
              </a:rPr>
              <a:t>Preceptors</a:t>
            </a:r>
          </a:p>
          <a:p>
            <a:pPr eaLnBrk="1" hangingPunct="1"/>
            <a:r>
              <a:rPr lang="en-US" altLang="en-US" dirty="0" smtClean="0">
                <a:ea typeface="ＭＳ Ｐゴシック" pitchFamily="34" charset="-128"/>
              </a:rPr>
              <a:t>RA- </a:t>
            </a:r>
            <a:r>
              <a:rPr lang="en-US" altLang="en-US" dirty="0" err="1" smtClean="0">
                <a:ea typeface="ＭＳ Ｐゴシック" pitchFamily="34" charset="-128"/>
              </a:rPr>
              <a:t>Ainsley</a:t>
            </a:r>
            <a:r>
              <a:rPr lang="en-US" altLang="en-US" dirty="0" smtClean="0">
                <a:ea typeface="ＭＳ Ｐゴシック" pitchFamily="34" charset="-128"/>
              </a:rPr>
              <a:t> McQueen and Connor </a:t>
            </a:r>
            <a:r>
              <a:rPr lang="en-US" altLang="en-US" dirty="0" err="1" smtClean="0">
                <a:ea typeface="ＭＳ Ｐゴシック" pitchFamily="34" charset="-128"/>
              </a:rPr>
              <a:t>Inglis</a:t>
            </a:r>
            <a:endParaRPr lang="en-US" altLang="en-US" dirty="0" smtClean="0">
              <a:ea typeface="ＭＳ Ｐゴシック" pitchFamily="34" charset="-128"/>
            </a:endParaRPr>
          </a:p>
          <a:p>
            <a:pPr eaLnBrk="1" hangingPunct="1"/>
            <a:endParaRPr lang="en-US" altLang="en-US" dirty="0" smtClean="0">
              <a:ea typeface="ＭＳ Ｐゴシック" pitchFamily="34" charset="-128"/>
            </a:endParaRPr>
          </a:p>
          <a:p>
            <a:pPr eaLnBrk="1" hangingPunct="1">
              <a:buNone/>
            </a:pPr>
            <a:endParaRPr lang="en-US" altLang="en-US" dirty="0" smtClean="0">
              <a:ea typeface="ＭＳ Ｐゴシック" pitchFamily="34" charset="-128"/>
            </a:endParaRPr>
          </a:p>
          <a:p>
            <a:pPr eaLnBrk="1" hangingPunct="1"/>
            <a:endParaRPr lang="en-US" altLang="en-US" dirty="0" smtClean="0">
              <a:ea typeface="ＭＳ Ｐゴシック" pitchFamily="34" charset="-128"/>
            </a:endParaRPr>
          </a:p>
          <a:p>
            <a:pPr>
              <a:buNone/>
            </a:pPr>
            <a:endParaRPr lang="en-US" altLang="en-US" dirty="0" smtClean="0">
              <a:ea typeface="ＭＳ Ｐゴシック" pitchFamily="34" charset="-128"/>
            </a:endParaRPr>
          </a:p>
          <a:p>
            <a:pPr eaLnBrk="1" hangingPunct="1">
              <a:buNone/>
            </a:pPr>
            <a:endParaRPr lang="en-US" altLang="en-US" dirty="0" smtClean="0">
              <a:ea typeface="ＭＳ Ｐゴシック" pitchFamily="34" charset="-128"/>
            </a:endParaRPr>
          </a:p>
        </p:txBody>
      </p:sp>
      <p:sp>
        <p:nvSpPr>
          <p:cNvPr id="14338"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Acknowledgements</a:t>
            </a:r>
          </a:p>
        </p:txBody>
      </p:sp>
      <p:pic>
        <p:nvPicPr>
          <p:cNvPr id="6" name="Content Placeholder 3" descr="PHCNP logo.png"/>
          <p:cNvPicPr>
            <a:picLocks noChangeAspect="1"/>
          </p:cNvPicPr>
          <p:nvPr/>
        </p:nvPicPr>
        <p:blipFill>
          <a:blip r:embed="rId2"/>
          <a:stretch>
            <a:fillRect/>
          </a:stretch>
        </p:blipFill>
        <p:spPr>
          <a:xfrm>
            <a:off x="5866228" y="5261318"/>
            <a:ext cx="2138289" cy="1125414"/>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p:txBody>
          <a:bodyPr>
            <a:normAutofit/>
          </a:bodyPr>
          <a:lstStyle/>
          <a:p>
            <a:pPr marL="0" indent="0" eaLnBrk="1" hangingPunct="1">
              <a:buFont typeface="Arial" charset="0"/>
              <a:buNone/>
            </a:pPr>
            <a:r>
              <a:rPr lang="en-US" altLang="en-US" dirty="0" smtClean="0">
                <a:ea typeface="ＭＳ Ｐゴシック" pitchFamily="34" charset="-128"/>
              </a:rPr>
              <a:t>All preceptor responses were positive regarding being a preceptor with the overall category mean of 6.42 (SD = 0.18). </a:t>
            </a:r>
          </a:p>
          <a:p>
            <a:pPr marL="0" indent="0" eaLnBrk="1" hangingPunct="1"/>
            <a:r>
              <a:rPr lang="en-US" altLang="en-US" dirty="0" smtClean="0">
                <a:ea typeface="ＭＳ Ｐゴシック" pitchFamily="34" charset="-128"/>
              </a:rPr>
              <a:t>Responses indicated that the preceptors felt that being a preceptor is meaningful (6.53, SD = 0.66), professionally rewarding (M = 6.51, SD = 0.66), stimulating (M = 6.63, SD = 0.58), and an incentive for their own personal development (M = 6.43, SD = 0.77) </a:t>
            </a:r>
            <a:endParaRPr lang="en-CA" altLang="en-US" dirty="0" smtClean="0">
              <a:ea typeface="ＭＳ Ｐゴシック" pitchFamily="34" charset="-128"/>
            </a:endParaRPr>
          </a:p>
          <a:p>
            <a:pPr marL="0" indent="0" eaLnBrk="1" hangingPunct="1"/>
            <a:endParaRPr lang="en-CA" altLang="en-US" dirty="0" smtClean="0">
              <a:ea typeface="ＭＳ Ｐゴシック" pitchFamily="34" charset="-128"/>
            </a:endParaRPr>
          </a:p>
        </p:txBody>
      </p:sp>
      <p:sp>
        <p:nvSpPr>
          <p:cNvPr id="68610"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CA" dirty="0">
                <a:ea typeface="+mj-ea"/>
                <a:cs typeface="+mj-cs"/>
              </a:rPr>
              <a:t>Satisfaction Domain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Font typeface="Wingdings 3" charset="0"/>
              <a:buNone/>
              <a:defRPr/>
            </a:pPr>
            <a:r>
              <a:rPr lang="en-US" dirty="0" smtClean="0"/>
              <a:t>2 main facilitators were identified:</a:t>
            </a:r>
          </a:p>
          <a:p>
            <a:pPr>
              <a:buFont typeface="Wingdings 3" charset="0"/>
              <a:buChar char=""/>
              <a:defRPr/>
            </a:pPr>
            <a:r>
              <a:rPr lang="en-US" dirty="0" smtClean="0"/>
              <a:t>Preceptor qualities and attributes</a:t>
            </a:r>
          </a:p>
          <a:p>
            <a:pPr>
              <a:buFont typeface="Wingdings 3" charset="0"/>
              <a:buChar char=""/>
              <a:defRPr/>
            </a:pPr>
            <a:r>
              <a:rPr lang="en-US" dirty="0" smtClean="0"/>
              <a:t>Positive clinical learning environment</a:t>
            </a:r>
          </a:p>
          <a:p>
            <a:pPr marL="623887" indent="-514350">
              <a:buFont typeface="+mj-lt"/>
              <a:buAutoNum type="arabicPeriod"/>
              <a:defRPr/>
            </a:pPr>
            <a:r>
              <a:rPr lang="en-US" dirty="0" smtClean="0"/>
              <a:t>Diversity of patients and team members</a:t>
            </a:r>
          </a:p>
          <a:p>
            <a:pPr marL="623887" indent="-514350">
              <a:buFont typeface="+mj-lt"/>
              <a:buAutoNum type="arabicPeriod"/>
              <a:defRPr/>
            </a:pPr>
            <a:r>
              <a:rPr lang="en-US" dirty="0" smtClean="0"/>
              <a:t>Having adequate space/time</a:t>
            </a:r>
          </a:p>
          <a:p>
            <a:pPr marL="623887" indent="-514350">
              <a:buFont typeface="+mj-lt"/>
              <a:buAutoNum type="arabicPeriod"/>
              <a:defRPr/>
            </a:pPr>
            <a:r>
              <a:rPr lang="en-US" dirty="0" smtClean="0"/>
              <a:t>Supportive learning environment</a:t>
            </a:r>
          </a:p>
          <a:p>
            <a:pPr>
              <a:buFont typeface="Wingdings 3" charset="0"/>
              <a:buChar char=""/>
              <a:defRPr/>
            </a:pPr>
            <a:endParaRPr lang="en-US" dirty="0"/>
          </a:p>
        </p:txBody>
      </p:sp>
      <p:sp>
        <p:nvSpPr>
          <p:cNvPr id="3" name="Title 2"/>
          <p:cNvSpPr>
            <a:spLocks noGrp="1"/>
          </p:cNvSpPr>
          <p:nvPr>
            <p:ph type="title"/>
          </p:nvPr>
        </p:nvSpPr>
        <p:spPr/>
        <p:txBody>
          <a:bodyPr/>
          <a:lstStyle/>
          <a:p>
            <a:pPr>
              <a:defRPr/>
            </a:pPr>
            <a:r>
              <a:rPr lang="en-US" dirty="0" smtClean="0"/>
              <a:t>Themes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p:txBody>
          <a:bodyPr>
            <a:normAutofit/>
          </a:bodyPr>
          <a:lstStyle/>
          <a:p>
            <a:r>
              <a:rPr lang="en-US" altLang="en-US" smtClean="0">
                <a:ea typeface="ＭＳ Ｐゴシック" pitchFamily="34" charset="-128"/>
              </a:rPr>
              <a:t>“Being a preceptor has helped me with my own practice by bringing in new research that I may not be aware of. I have enjoyed being challenged with students.”</a:t>
            </a:r>
          </a:p>
          <a:p>
            <a:r>
              <a:rPr lang="en-US" altLang="en-US" smtClean="0">
                <a:ea typeface="ＭＳ Ｐゴシック" pitchFamily="34" charset="-128"/>
              </a:rPr>
              <a:t>“I firmly believe that as a preceptor I am responsible to facilitate the student experience and provide a respectful environment in order to model appropriate behavior towards learners.”</a:t>
            </a:r>
          </a:p>
        </p:txBody>
      </p:sp>
      <p:sp>
        <p:nvSpPr>
          <p:cNvPr id="3" name="Title 2"/>
          <p:cNvSpPr>
            <a:spLocks noGrp="1"/>
          </p:cNvSpPr>
          <p:nvPr>
            <p:ph type="title"/>
          </p:nvPr>
        </p:nvSpPr>
        <p:spPr/>
        <p:txBody>
          <a:bodyPr/>
          <a:lstStyle/>
          <a:p>
            <a:pPr>
              <a:defRPr/>
            </a:pPr>
            <a:r>
              <a:rPr lang="en-US" dirty="0" smtClean="0"/>
              <a:t>Qualities and Attributes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p:txBody>
          <a:bodyPr/>
          <a:lstStyle/>
          <a:p>
            <a:r>
              <a:rPr lang="en-US" altLang="en-US" b="1" smtClean="0">
                <a:ea typeface="ＭＳ Ｐゴシック" pitchFamily="34" charset="-128"/>
              </a:rPr>
              <a:t>Diversity. “</a:t>
            </a:r>
            <a:r>
              <a:rPr lang="en-US" altLang="ja-JP" smtClean="0">
                <a:ea typeface="ＭＳ Ｐゴシック" pitchFamily="34" charset="-128"/>
              </a:rPr>
              <a:t>Variety of complex patients with multiple medical issues, mostly acute episodic or exacerbations of chronic disease.</a:t>
            </a:r>
            <a:r>
              <a:rPr lang="en-US" altLang="en-US" smtClean="0">
                <a:ea typeface="ＭＳ Ｐゴシック" pitchFamily="34" charset="-128"/>
              </a:rPr>
              <a:t>”</a:t>
            </a:r>
            <a:endParaRPr lang="en-US" altLang="ja-JP" smtClean="0">
              <a:ea typeface="ＭＳ Ｐゴシック" pitchFamily="34" charset="-128"/>
            </a:endParaRPr>
          </a:p>
          <a:p>
            <a:pPr>
              <a:buFont typeface="Wingdings 3" pitchFamily="18" charset="2"/>
              <a:buNone/>
            </a:pPr>
            <a:r>
              <a:rPr lang="en-US" altLang="en-US" smtClean="0">
                <a:ea typeface="ＭＳ Ｐゴシック" pitchFamily="34" charset="-128"/>
              </a:rPr>
              <a:t> </a:t>
            </a:r>
          </a:p>
          <a:p>
            <a:r>
              <a:rPr lang="en-US" altLang="en-US" smtClean="0">
                <a:ea typeface="ＭＳ Ｐゴシック" pitchFamily="34" charset="-128"/>
              </a:rPr>
              <a:t>“All ages ranging from pediatrics to the elderly. Chronic health care/ health challenges.”</a:t>
            </a:r>
            <a:endParaRPr lang="en-US" altLang="ja-JP" smtClean="0">
              <a:ea typeface="ＭＳ Ｐゴシック" pitchFamily="34" charset="-128"/>
            </a:endParaRPr>
          </a:p>
          <a:p>
            <a:pPr>
              <a:buFont typeface="Wingdings 3" pitchFamily="18" charset="2"/>
              <a:buNone/>
            </a:pPr>
            <a:endParaRPr lang="en-US" altLang="en-US" b="1" smtClean="0">
              <a:ea typeface="ＭＳ Ｐゴシック" pitchFamily="34" charset="-128"/>
            </a:endParaRPr>
          </a:p>
          <a:p>
            <a:pPr>
              <a:buFont typeface="Wingdings 3" pitchFamily="18" charset="2"/>
              <a:buNone/>
            </a:pPr>
            <a:endParaRPr lang="en-US" altLang="en-US" smtClean="0">
              <a:ea typeface="ＭＳ Ｐゴシック" pitchFamily="34" charset="-128"/>
            </a:endParaRPr>
          </a:p>
        </p:txBody>
      </p:sp>
      <p:sp>
        <p:nvSpPr>
          <p:cNvPr id="3" name="Title 2"/>
          <p:cNvSpPr>
            <a:spLocks noGrp="1"/>
          </p:cNvSpPr>
          <p:nvPr>
            <p:ph type="title"/>
          </p:nvPr>
        </p:nvSpPr>
        <p:spPr/>
        <p:txBody>
          <a:bodyPr/>
          <a:lstStyle/>
          <a:p>
            <a:pPr>
              <a:defRPr/>
            </a:pPr>
            <a:r>
              <a:rPr lang="en-US" dirty="0" smtClean="0"/>
              <a:t>Clinical Learning Environment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457200" y="420688"/>
            <a:ext cx="8229600" cy="5586412"/>
          </a:xfrm>
        </p:spPr>
        <p:txBody>
          <a:bodyPr>
            <a:normAutofit/>
          </a:bodyPr>
          <a:lstStyle/>
          <a:p>
            <a:r>
              <a:rPr lang="en-US" altLang="en-US" b="1" smtClean="0">
                <a:ea typeface="ＭＳ Ｐゴシック" pitchFamily="34" charset="-128"/>
              </a:rPr>
              <a:t>Space/Time.</a:t>
            </a:r>
            <a:r>
              <a:rPr lang="en-US" altLang="en-US" smtClean="0">
                <a:ea typeface="ＭＳ Ｐゴシック" pitchFamily="34" charset="-128"/>
              </a:rPr>
              <a:t> “Good-sized clinic space with extra room for student, which is essential. Allows continuation of clinic flow and gives student respect to proceed at own [but reasonable] pace.”</a:t>
            </a:r>
            <a:endParaRPr lang="en-US" altLang="ja-JP" smtClean="0">
              <a:ea typeface="ＭＳ Ｐゴシック" pitchFamily="34" charset="-128"/>
            </a:endParaRPr>
          </a:p>
          <a:p>
            <a:r>
              <a:rPr lang="en-US" altLang="en-US" smtClean="0">
                <a:ea typeface="ＭＳ Ｐゴシック" pitchFamily="34" charset="-128"/>
              </a:rPr>
              <a:t>“</a:t>
            </a:r>
            <a:r>
              <a:rPr lang="en-US" altLang="ja-JP" smtClean="0">
                <a:ea typeface="ＭＳ Ｐゴシック" pitchFamily="34" charset="-128"/>
              </a:rPr>
              <a:t>Large exam room - allowed extra time for teaching.</a:t>
            </a:r>
            <a:r>
              <a:rPr lang="en-US" altLang="en-US" smtClean="0">
                <a:ea typeface="ＭＳ Ｐゴシック" pitchFamily="34" charset="-128"/>
              </a:rPr>
              <a:t>”</a:t>
            </a:r>
            <a:endParaRPr lang="en-CA" altLang="ja-JP" smtClean="0">
              <a:ea typeface="ＭＳ Ｐゴシック" pitchFamily="34" charset="-128"/>
            </a:endParaRPr>
          </a:p>
          <a:p>
            <a:pPr>
              <a:buFont typeface="Wingdings 3" pitchFamily="18" charset="2"/>
              <a:buNone/>
            </a:pPr>
            <a:endParaRPr lang="en-US" altLang="en-US" smtClean="0">
              <a:ea typeface="ＭＳ Ｐゴシック" pitchFamily="34" charset="-128"/>
            </a:endParaRPr>
          </a:p>
          <a:p>
            <a:r>
              <a:rPr lang="en-US" altLang="en-US" b="1" smtClean="0">
                <a:ea typeface="ＭＳ Ｐゴシック" pitchFamily="34" charset="-128"/>
              </a:rPr>
              <a:t>Support. </a:t>
            </a:r>
            <a:r>
              <a:rPr lang="en-US" altLang="en-US" smtClean="0">
                <a:ea typeface="ＭＳ Ｐゴシック" pitchFamily="34" charset="-128"/>
              </a:rPr>
              <a:t>“I work in a teaching environment where collaboration and interdisciplinary dialogue is valued and encouraged.”</a:t>
            </a:r>
          </a:p>
          <a:p>
            <a:endParaRPr lang="en-US" alt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3" charset="0"/>
              <a:buChar char=""/>
              <a:defRPr/>
            </a:pPr>
            <a:r>
              <a:rPr lang="en-US" dirty="0" smtClean="0"/>
              <a:t>4 main barriers were identified:</a:t>
            </a:r>
          </a:p>
          <a:p>
            <a:pPr marL="623887" indent="-514350">
              <a:buFont typeface="+mj-lt"/>
              <a:buAutoNum type="arabicPeriod"/>
              <a:defRPr/>
            </a:pPr>
            <a:r>
              <a:rPr lang="en-US" dirty="0" smtClean="0"/>
              <a:t>Environment</a:t>
            </a:r>
          </a:p>
          <a:p>
            <a:pPr marL="623887" indent="-514350">
              <a:buFont typeface="+mj-lt"/>
              <a:buAutoNum type="arabicPeriod"/>
              <a:defRPr/>
            </a:pPr>
            <a:r>
              <a:rPr lang="en-US" dirty="0" smtClean="0"/>
              <a:t>Challenging Students</a:t>
            </a:r>
          </a:p>
          <a:p>
            <a:pPr marL="623887" indent="-514350">
              <a:buFont typeface="+mj-lt"/>
              <a:buAutoNum type="arabicPeriod"/>
              <a:defRPr/>
            </a:pPr>
            <a:r>
              <a:rPr lang="en-US" dirty="0" smtClean="0"/>
              <a:t>Communication with University Faculty</a:t>
            </a:r>
          </a:p>
          <a:p>
            <a:pPr marL="623887" indent="-514350">
              <a:buFont typeface="+mj-lt"/>
              <a:buAutoNum type="arabicPeriod"/>
              <a:defRPr/>
            </a:pPr>
            <a:r>
              <a:rPr lang="en-US" dirty="0" smtClean="0"/>
              <a:t>Remuneration</a:t>
            </a:r>
            <a:endParaRPr lang="en-US" dirty="0"/>
          </a:p>
        </p:txBody>
      </p:sp>
      <p:sp>
        <p:nvSpPr>
          <p:cNvPr id="3" name="Title 2"/>
          <p:cNvSpPr>
            <a:spLocks noGrp="1"/>
          </p:cNvSpPr>
          <p:nvPr>
            <p:ph type="title"/>
          </p:nvPr>
        </p:nvSpPr>
        <p:spPr/>
        <p:txBody>
          <a:bodyPr/>
          <a:lstStyle/>
          <a:p>
            <a:pPr>
              <a:defRPr/>
            </a:pPr>
            <a:r>
              <a:rPr lang="en-US" dirty="0" smtClean="0"/>
              <a:t>Barriers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p:txBody>
          <a:bodyPr>
            <a:normAutofit/>
          </a:bodyPr>
          <a:lstStyle/>
          <a:p>
            <a:r>
              <a:rPr lang="en-US" altLang="en-US" smtClean="0">
                <a:ea typeface="ＭＳ Ｐゴシック" pitchFamily="34" charset="-128"/>
              </a:rPr>
              <a:t>“Being a preceptor is very time consuming, if you are doing a quality job at it. It is difficult for the patients, as well, who become tired of seeing students as it takes longer for their appointment and they get less continuity of care.”</a:t>
            </a:r>
            <a:endParaRPr lang="en-US" altLang="ja-JP" smtClean="0">
              <a:ea typeface="ＭＳ Ｐゴシック" pitchFamily="34" charset="-128"/>
            </a:endParaRPr>
          </a:p>
          <a:p>
            <a:r>
              <a:rPr lang="en-US" altLang="en-US" smtClean="0">
                <a:ea typeface="ＭＳ Ｐゴシック" pitchFamily="34" charset="-128"/>
              </a:rPr>
              <a:t>“NOT ENOUGH SPACE AND NOT ENOUGH TIME.”</a:t>
            </a:r>
            <a:endParaRPr lang="en-US" altLang="ja-JP" smtClean="0">
              <a:ea typeface="ＭＳ Ｐゴシック" pitchFamily="34" charset="-128"/>
            </a:endParaRPr>
          </a:p>
          <a:p>
            <a:r>
              <a:rPr lang="ja-JP" altLang="en-US" smtClean="0">
                <a:ea typeface="ＭＳ Ｐゴシック" pitchFamily="34" charset="-128"/>
              </a:rPr>
              <a:t>“</a:t>
            </a:r>
            <a:r>
              <a:rPr lang="en-US" altLang="ja-JP" smtClean="0">
                <a:ea typeface="ＭＳ Ｐゴシック" pitchFamily="34" charset="-128"/>
              </a:rPr>
              <a:t>Do not have own patients.</a:t>
            </a:r>
            <a:r>
              <a:rPr lang="ja-JP" altLang="en-US" smtClean="0">
                <a:ea typeface="ＭＳ Ｐゴシック" pitchFamily="34" charset="-128"/>
              </a:rPr>
              <a:t>”</a:t>
            </a:r>
            <a:endParaRPr lang="en-US" altLang="ja-JP" smtClean="0">
              <a:ea typeface="ＭＳ Ｐゴシック" pitchFamily="34" charset="-128"/>
            </a:endParaRPr>
          </a:p>
          <a:p>
            <a:endParaRPr lang="en-US" altLang="en-US" smtClean="0">
              <a:ea typeface="ＭＳ Ｐゴシック" pitchFamily="34" charset="-128"/>
            </a:endParaRPr>
          </a:p>
        </p:txBody>
      </p:sp>
      <p:sp>
        <p:nvSpPr>
          <p:cNvPr id="3" name="Title 2"/>
          <p:cNvSpPr>
            <a:spLocks noGrp="1"/>
          </p:cNvSpPr>
          <p:nvPr>
            <p:ph type="title"/>
          </p:nvPr>
        </p:nvSpPr>
        <p:spPr/>
        <p:txBody>
          <a:bodyPr/>
          <a:lstStyle/>
          <a:p>
            <a:pPr>
              <a:defRPr/>
            </a:pPr>
            <a:r>
              <a:rPr lang="en-US" dirty="0" smtClean="0"/>
              <a:t>Environment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p:txBody>
          <a:bodyPr>
            <a:normAutofit/>
          </a:bodyPr>
          <a:lstStyle/>
          <a:p>
            <a:r>
              <a:rPr lang="en-US" altLang="en-US" smtClean="0">
                <a:ea typeface="ＭＳ Ｐゴシック" pitchFamily="34" charset="-128"/>
              </a:rPr>
              <a:t>“Personality conflicts can negatively impact a student’s learning. As soon as noted, intervention needs to happen.”</a:t>
            </a:r>
            <a:endParaRPr lang="en-US" altLang="ja-JP" smtClean="0">
              <a:ea typeface="ＭＳ Ｐゴシック" pitchFamily="34" charset="-128"/>
            </a:endParaRPr>
          </a:p>
          <a:p>
            <a:r>
              <a:rPr lang="en-US" altLang="en-US" smtClean="0">
                <a:ea typeface="ＭＳ Ｐゴシック" pitchFamily="34" charset="-128"/>
              </a:rPr>
              <a:t>“One situation that decreased my satisfaction was with a student that was not open to learning and felt they knew everything. There was no acceptance for the guidance and direction that was being provided to them during the time they were present in the clinical setting.” </a:t>
            </a:r>
          </a:p>
          <a:p>
            <a:endParaRPr lang="en-US" altLang="en-US" smtClean="0">
              <a:ea typeface="ＭＳ Ｐゴシック" pitchFamily="34" charset="-128"/>
            </a:endParaRPr>
          </a:p>
        </p:txBody>
      </p:sp>
      <p:sp>
        <p:nvSpPr>
          <p:cNvPr id="3" name="Title 2"/>
          <p:cNvSpPr>
            <a:spLocks noGrp="1"/>
          </p:cNvSpPr>
          <p:nvPr>
            <p:ph type="title"/>
          </p:nvPr>
        </p:nvSpPr>
        <p:spPr/>
        <p:txBody>
          <a:bodyPr/>
          <a:lstStyle/>
          <a:p>
            <a:pPr>
              <a:defRPr/>
            </a:pPr>
            <a:r>
              <a:rPr lang="en-US" dirty="0" smtClean="0"/>
              <a:t>Challenging Students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457200" y="1055688"/>
            <a:ext cx="8229600" cy="5565775"/>
          </a:xfrm>
        </p:spPr>
        <p:txBody>
          <a:bodyPr>
            <a:normAutofit/>
          </a:bodyPr>
          <a:lstStyle/>
          <a:p>
            <a:r>
              <a:rPr lang="en-US" altLang="en-US" smtClean="0">
                <a:ea typeface="ＭＳ Ｐゴシック" pitchFamily="34" charset="-128"/>
              </a:rPr>
              <a:t>“More direction and feedback from university. Feedback now is what I ask for from each student in how to enhance the experience.”</a:t>
            </a:r>
            <a:endParaRPr lang="en-US" altLang="ja-JP" smtClean="0">
              <a:ea typeface="ＭＳ Ｐゴシック" pitchFamily="34" charset="-128"/>
            </a:endParaRPr>
          </a:p>
          <a:p>
            <a:r>
              <a:rPr lang="en-US" altLang="en-US" smtClean="0">
                <a:ea typeface="ＭＳ Ｐゴシック" pitchFamily="34" charset="-128"/>
              </a:rPr>
              <a:t>“Better understanding of what is expected of the students and especially what is expected of the preceptors.”</a:t>
            </a:r>
          </a:p>
          <a:p>
            <a:r>
              <a:rPr lang="en-US" altLang="en-US" smtClean="0">
                <a:ea typeface="ＭＳ Ｐゴシック" pitchFamily="34" charset="-128"/>
              </a:rPr>
              <a:t>“It would be of great benefit to have a basic workshop for all new preceptors and a yearly update”.</a:t>
            </a:r>
          </a:p>
          <a:p>
            <a:r>
              <a:rPr lang="en-US" altLang="en-US" smtClean="0">
                <a:ea typeface="ＭＳ Ｐゴシック" pitchFamily="34" charset="-128"/>
              </a:rPr>
              <a:t>“Not knowing how to support a student who was struggling – so feeling like I was failing to meet her needs.”</a:t>
            </a:r>
          </a:p>
          <a:p>
            <a:endParaRPr lang="en-US" altLang="en-US" smtClean="0">
              <a:ea typeface="ＭＳ Ｐゴシック" pitchFamily="34" charset="-128"/>
            </a:endParaRPr>
          </a:p>
        </p:txBody>
      </p:sp>
      <p:sp>
        <p:nvSpPr>
          <p:cNvPr id="3" name="Title 2"/>
          <p:cNvSpPr>
            <a:spLocks noGrp="1"/>
          </p:cNvSpPr>
          <p:nvPr>
            <p:ph type="title"/>
          </p:nvPr>
        </p:nvSpPr>
        <p:spPr>
          <a:xfrm>
            <a:off x="457200" y="102724"/>
            <a:ext cx="8229600" cy="952533"/>
          </a:xfrm>
        </p:spPr>
        <p:txBody>
          <a:bodyPr/>
          <a:lstStyle/>
          <a:p>
            <a:pPr>
              <a:defRPr/>
            </a:pPr>
            <a:r>
              <a:rPr lang="en-US" dirty="0" smtClean="0"/>
              <a:t>Communication with Faculty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p:txBody>
          <a:bodyPr/>
          <a:lstStyle/>
          <a:p>
            <a:r>
              <a:rPr lang="en-US" altLang="en-US" smtClean="0">
                <a:ea typeface="ＭＳ Ｐゴシック" pitchFamily="34" charset="-128"/>
              </a:rPr>
              <a:t>“Sorting out payment of the stipend is an issue across the province. There is a lack of consistency among placement sites; some preceptors are compensated, and some are not. I also feel like preceptors should be cross-appointed with the schools/faculty of nursing. </a:t>
            </a:r>
          </a:p>
        </p:txBody>
      </p:sp>
      <p:sp>
        <p:nvSpPr>
          <p:cNvPr id="3" name="Title 2"/>
          <p:cNvSpPr>
            <a:spLocks noGrp="1"/>
          </p:cNvSpPr>
          <p:nvPr>
            <p:ph type="title"/>
          </p:nvPr>
        </p:nvSpPr>
        <p:spPr/>
        <p:txBody>
          <a:bodyPr/>
          <a:lstStyle/>
          <a:p>
            <a:pPr>
              <a:defRPr/>
            </a:pPr>
            <a:r>
              <a:rPr lang="en-US" dirty="0" smtClean="0"/>
              <a:t>Remuneration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altLang="en-US" dirty="0" err="1" smtClean="0">
                <a:ea typeface="ＭＳ Ｐゴシック" pitchFamily="34" charset="-128"/>
              </a:rPr>
              <a:t>Preceptorship</a:t>
            </a:r>
            <a:r>
              <a:rPr lang="en-US" altLang="en-US" dirty="0" smtClean="0">
                <a:ea typeface="ＭＳ Ｐゴシック" pitchFamily="34" charset="-128"/>
              </a:rPr>
              <a:t> is an integral component of the PHCNP program</a:t>
            </a:r>
          </a:p>
          <a:p>
            <a:pPr eaLnBrk="1" hangingPunct="1"/>
            <a:r>
              <a:rPr lang="en-US" altLang="en-US" dirty="0" smtClean="0">
                <a:ea typeface="ＭＳ Ｐゴシック" pitchFamily="34" charset="-128"/>
              </a:rPr>
              <a:t>Students spend approximately 728 hours in </a:t>
            </a:r>
            <a:r>
              <a:rPr lang="en-US" altLang="en-US" dirty="0" err="1" smtClean="0">
                <a:ea typeface="ＭＳ Ｐゴシック" pitchFamily="34" charset="-128"/>
              </a:rPr>
              <a:t>preceptored</a:t>
            </a:r>
            <a:r>
              <a:rPr lang="en-US" altLang="en-US" dirty="0" smtClean="0">
                <a:ea typeface="ＭＳ Ｐゴシック" pitchFamily="34" charset="-128"/>
              </a:rPr>
              <a:t> experiences</a:t>
            </a:r>
          </a:p>
          <a:p>
            <a:pPr eaLnBrk="1" hangingPunct="1"/>
            <a:r>
              <a:rPr lang="en-US" altLang="en-US" dirty="0" smtClean="0">
                <a:ea typeface="ＭＳ Ｐゴシック" pitchFamily="34" charset="-128"/>
              </a:rPr>
              <a:t>Makes preceptors an important resource in the education of the students in PHCNP program </a:t>
            </a:r>
          </a:p>
        </p:txBody>
      </p:sp>
      <p:sp>
        <p:nvSpPr>
          <p:cNvPr id="15362"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Introduction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idx="1"/>
          </p:nvPr>
        </p:nvSpPr>
        <p:spPr/>
        <p:txBody>
          <a:bodyPr/>
          <a:lstStyle/>
          <a:p>
            <a:pPr eaLnBrk="1" hangingPunct="1"/>
            <a:r>
              <a:rPr lang="en-US" altLang="en-US" smtClean="0">
                <a:ea typeface="ＭＳ Ｐゴシック" pitchFamily="34" charset="-128"/>
              </a:rPr>
              <a:t>Findings are not generalizable beyond this sample</a:t>
            </a:r>
          </a:p>
          <a:p>
            <a:pPr eaLnBrk="1" hangingPunct="1"/>
            <a:r>
              <a:rPr lang="en-US" altLang="en-US" smtClean="0">
                <a:ea typeface="ＭＳ Ｐゴシック" pitchFamily="34" charset="-128"/>
              </a:rPr>
              <a:t>Convenience sample may have some bias (e.g., may have captured mostly satisfied preceptors)</a:t>
            </a:r>
          </a:p>
          <a:p>
            <a:pPr eaLnBrk="1" hangingPunct="1"/>
            <a:endParaRPr lang="en-US" altLang="en-US" smtClean="0">
              <a:ea typeface="ＭＳ Ｐゴシック" pitchFamily="34" charset="-128"/>
            </a:endParaRPr>
          </a:p>
        </p:txBody>
      </p:sp>
      <p:sp>
        <p:nvSpPr>
          <p:cNvPr id="3" name="Title 2"/>
          <p:cNvSpPr>
            <a:spLocks noGrp="1"/>
          </p:cNvSpPr>
          <p:nvPr>
            <p:ph type="title"/>
          </p:nvPr>
        </p:nvSpPr>
        <p:spPr/>
        <p:txBody>
          <a:bodyPr>
            <a:scene3d>
              <a:camera prst="orthographicFront"/>
              <a:lightRig rig="soft" dir="t"/>
            </a:scene3d>
          </a:bodyPr>
          <a:lstStyle/>
          <a:p>
            <a:pPr eaLnBrk="1" hangingPunct="1">
              <a:defRPr/>
            </a:pPr>
            <a:r>
              <a:rPr lang="en-US" dirty="0" smtClean="0"/>
              <a:t>Limitations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1417638"/>
            <a:ext cx="8229600" cy="5053012"/>
          </a:xfrm>
        </p:spPr>
        <p:txBody>
          <a:bodyPr/>
          <a:lstStyle/>
          <a:p>
            <a:pPr eaLnBrk="1" hangingPunct="1"/>
            <a:r>
              <a:rPr lang="en-CA" altLang="en-US" sz="2600" dirty="0" smtClean="0">
                <a:ea typeface="ＭＳ Ｐゴシック" pitchFamily="34" charset="-128"/>
              </a:rPr>
              <a:t>These finding are supported in the NP </a:t>
            </a:r>
            <a:r>
              <a:rPr lang="en-CA" altLang="en-US" sz="2600" dirty="0" err="1" smtClean="0">
                <a:ea typeface="ＭＳ Ｐゴシック" pitchFamily="34" charset="-128"/>
              </a:rPr>
              <a:t>preceptorship</a:t>
            </a:r>
            <a:r>
              <a:rPr lang="en-CA" altLang="en-US" sz="2600" dirty="0" smtClean="0">
                <a:ea typeface="ＭＳ Ｐゴシック" pitchFamily="34" charset="-128"/>
              </a:rPr>
              <a:t> literature as well as other health care providers (nurses, physician)</a:t>
            </a:r>
          </a:p>
          <a:p>
            <a:pPr eaLnBrk="1" hangingPunct="1"/>
            <a:r>
              <a:rPr lang="en-CA" altLang="en-US" sz="2600" dirty="0" smtClean="0">
                <a:ea typeface="ＭＳ Ｐゴシック" pitchFamily="34" charset="-128"/>
              </a:rPr>
              <a:t>Heavy workloads, lack of time and adequate training all hamper the experience. Originally identified in 1997 and continue to occur in today’s </a:t>
            </a:r>
            <a:r>
              <a:rPr lang="en-CA" altLang="en-US" sz="2600" dirty="0" err="1" smtClean="0">
                <a:ea typeface="ＭＳ Ｐゴシック" pitchFamily="34" charset="-128"/>
              </a:rPr>
              <a:t>preceptorship</a:t>
            </a:r>
            <a:r>
              <a:rPr lang="en-CA" altLang="en-US" sz="2600" dirty="0" smtClean="0">
                <a:ea typeface="ＭＳ Ｐゴシック" pitchFamily="34" charset="-128"/>
              </a:rPr>
              <a:t> experience (Broadbent et al., 2015).</a:t>
            </a:r>
          </a:p>
          <a:p>
            <a:pPr eaLnBrk="1" hangingPunct="1"/>
            <a:r>
              <a:rPr lang="en-CA" altLang="en-US" sz="2600" dirty="0" smtClean="0">
                <a:ea typeface="ＭＳ Ｐゴシック" pitchFamily="34" charset="-128"/>
              </a:rPr>
              <a:t>Many of the themes are amenable to intervention</a:t>
            </a:r>
          </a:p>
          <a:p>
            <a:pPr eaLnBrk="1" hangingPunct="1">
              <a:buNone/>
            </a:pPr>
            <a:endParaRPr lang="en-US" altLang="en-US" sz="2600" dirty="0" smtClean="0">
              <a:ea typeface="ＭＳ Ｐゴシック" pitchFamily="34" charset="-128"/>
            </a:endParaRPr>
          </a:p>
        </p:txBody>
      </p:sp>
      <p:sp>
        <p:nvSpPr>
          <p:cNvPr id="83970"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smtClean="0">
                <a:ea typeface="+mj-ea"/>
                <a:cs typeface="+mj-cs"/>
              </a:rPr>
              <a:t>Discussion</a:t>
            </a:r>
            <a:endParaRPr lang="en-US" dirty="0">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457200" y="1417638"/>
            <a:ext cx="8396288" cy="5186362"/>
          </a:xfrm>
        </p:spPr>
        <p:txBody>
          <a:bodyPr/>
          <a:lstStyle/>
          <a:p>
            <a:pPr eaLnBrk="1" hangingPunct="1">
              <a:lnSpc>
                <a:spcPct val="90000"/>
              </a:lnSpc>
              <a:buFont typeface="Wingdings 3" pitchFamily="18" charset="2"/>
              <a:buNone/>
            </a:pPr>
            <a:r>
              <a:rPr lang="en-US" altLang="en-US" sz="1600" smtClean="0">
                <a:ea typeface="ＭＳ Ｐゴシック" pitchFamily="34" charset="-128"/>
              </a:rPr>
              <a:t>Barker, E. R., &amp; Pittman, O. (2010). Becoming a super preceptor: A practical guide to preceptorship in today</a:t>
            </a:r>
            <a:r>
              <a:rPr lang="ja-JP" altLang="en-US" sz="1600" smtClean="0">
                <a:ea typeface="ＭＳ Ｐゴシック" pitchFamily="34" charset="-128"/>
              </a:rPr>
              <a:t>’</a:t>
            </a:r>
            <a:r>
              <a:rPr lang="en-US" altLang="ja-JP" sz="1600" smtClean="0">
                <a:ea typeface="ＭＳ Ｐゴシック" pitchFamily="34" charset="-128"/>
              </a:rPr>
              <a:t>s clinical climate. </a:t>
            </a:r>
            <a:r>
              <a:rPr lang="en-US" altLang="ja-JP" sz="1600" i="1" smtClean="0">
                <a:ea typeface="ＭＳ Ｐゴシック" pitchFamily="34" charset="-128"/>
              </a:rPr>
              <a:t>Journal of the American Academy of Nurse Practitioners, 22</a:t>
            </a:r>
            <a:r>
              <a:rPr lang="en-US" altLang="ja-JP" sz="1600" smtClean="0">
                <a:ea typeface="ＭＳ Ｐゴシック" pitchFamily="34" charset="-128"/>
              </a:rPr>
              <a:t>, 144-149. doi:10.1111/j.1745-7599.2009.00487.x.</a:t>
            </a:r>
          </a:p>
          <a:p>
            <a:pPr eaLnBrk="1" hangingPunct="1">
              <a:lnSpc>
                <a:spcPct val="90000"/>
              </a:lnSpc>
              <a:buFont typeface="Wingdings 3" pitchFamily="18" charset="2"/>
              <a:buNone/>
            </a:pPr>
            <a:r>
              <a:rPr lang="en-US" altLang="en-US" sz="1600" smtClean="0">
                <a:ea typeface="ＭＳ Ｐゴシック" pitchFamily="34" charset="-128"/>
              </a:rPr>
              <a:t>Billay, D., &amp; Myrick, F. (2008). Preceptorship: An integrative review of the literature. </a:t>
            </a:r>
            <a:r>
              <a:rPr lang="en-US" altLang="en-US" sz="1600" i="1" smtClean="0">
                <a:ea typeface="ＭＳ Ｐゴシック" pitchFamily="34" charset="-128"/>
              </a:rPr>
              <a:t>Nurse Education in Practice, 8</a:t>
            </a:r>
            <a:r>
              <a:rPr lang="en-US" altLang="en-US" sz="1600" smtClean="0">
                <a:ea typeface="ＭＳ Ｐゴシック" pitchFamily="34" charset="-128"/>
              </a:rPr>
              <a:t>, 258-266. doi:10.1016/j.nepr.2007.09.005.</a:t>
            </a:r>
          </a:p>
          <a:p>
            <a:pPr eaLnBrk="1" hangingPunct="1">
              <a:lnSpc>
                <a:spcPct val="90000"/>
              </a:lnSpc>
              <a:buFont typeface="Wingdings 3" pitchFamily="18" charset="2"/>
              <a:buNone/>
            </a:pPr>
            <a:r>
              <a:rPr lang="en-US" altLang="en-US" sz="1600" smtClean="0">
                <a:ea typeface="ＭＳ Ｐゴシック" pitchFamily="34" charset="-128"/>
              </a:rPr>
              <a:t>Broadbent, M., Moxham, L., Sanders, T., Walker, S., &amp; Dwyer, T. (2014). Supporting bachelor of nursing students within the clinical environment: Perspectives of preceptors. </a:t>
            </a:r>
            <a:r>
              <a:rPr lang="en-US" altLang="en-US" sz="1600" i="1" smtClean="0">
                <a:ea typeface="ＭＳ Ｐゴシック" pitchFamily="34" charset="-128"/>
              </a:rPr>
              <a:t>Nurse Education in Practice, 14</a:t>
            </a:r>
            <a:r>
              <a:rPr lang="en-US" altLang="en-US" sz="1600" smtClean="0">
                <a:ea typeface="ＭＳ Ｐゴシック" pitchFamily="34" charset="-128"/>
              </a:rPr>
              <a:t>, 403-409. doi.org/10.1016/j.nepr.2013.12.003.</a:t>
            </a:r>
          </a:p>
          <a:p>
            <a:pPr eaLnBrk="1" hangingPunct="1">
              <a:lnSpc>
                <a:spcPct val="90000"/>
              </a:lnSpc>
              <a:buFont typeface="Wingdings 3" pitchFamily="18" charset="2"/>
              <a:buNone/>
            </a:pPr>
            <a:r>
              <a:rPr lang="en-US" altLang="en-US" sz="1600" smtClean="0">
                <a:ea typeface="ＭＳ Ｐゴシック" pitchFamily="34" charset="-128"/>
              </a:rPr>
              <a:t>Brooks, M. V., &amp; Niederhauser, V. P. (2010). Preceptor expectations and issues with nurse practitioner clinical rotations.</a:t>
            </a:r>
            <a:r>
              <a:rPr lang="en-US" altLang="en-US" sz="1600" i="1" smtClean="0">
                <a:ea typeface="ＭＳ Ｐゴシック" pitchFamily="34" charset="-128"/>
              </a:rPr>
              <a:t> Journal of the American Academy of Nurse Practitioners, 22</a:t>
            </a:r>
            <a:r>
              <a:rPr lang="en-US" altLang="en-US" sz="1600" smtClean="0">
                <a:ea typeface="ＭＳ Ｐゴシック" pitchFamily="34" charset="-128"/>
              </a:rPr>
              <a:t>(11), 573-579. doi: 10.1111/j.1745-7599.2010.00560.x. </a:t>
            </a:r>
          </a:p>
          <a:p>
            <a:pPr eaLnBrk="1" hangingPunct="1">
              <a:lnSpc>
                <a:spcPct val="90000"/>
              </a:lnSpc>
              <a:buFont typeface="Wingdings 3" pitchFamily="18" charset="2"/>
              <a:buNone/>
            </a:pPr>
            <a:r>
              <a:rPr lang="en-US" altLang="en-US" sz="1600" smtClean="0">
                <a:ea typeface="ＭＳ Ｐゴシック" pitchFamily="34" charset="-128"/>
              </a:rPr>
              <a:t>Burns, C., Beauchesne, M., Ryan-Krause, P., &amp; Sawin, K. (2006). Mastering the preceptor role: Challenges of clinical teaching.</a:t>
            </a:r>
            <a:r>
              <a:rPr lang="en-US" altLang="en-US" sz="1600" i="1" smtClean="0">
                <a:ea typeface="ＭＳ Ｐゴシック" pitchFamily="34" charset="-128"/>
              </a:rPr>
              <a:t> Journal of Pediatric Health Care, 20</a:t>
            </a:r>
            <a:r>
              <a:rPr lang="en-US" altLang="en-US" sz="1600" smtClean="0">
                <a:ea typeface="ＭＳ Ｐゴシック" pitchFamily="34" charset="-128"/>
              </a:rPr>
              <a:t>(3), 172-183. doi: 10.1016/j.pedhc.2005.10.012 </a:t>
            </a:r>
          </a:p>
          <a:p>
            <a:pPr eaLnBrk="1" hangingPunct="1">
              <a:lnSpc>
                <a:spcPct val="90000"/>
              </a:lnSpc>
              <a:buFont typeface="Wingdings 3" pitchFamily="18" charset="2"/>
              <a:buNone/>
            </a:pPr>
            <a:r>
              <a:rPr lang="en-US" altLang="en-US" sz="1600" smtClean="0">
                <a:ea typeface="ＭＳ Ｐゴシック" pitchFamily="34" charset="-128"/>
              </a:rPr>
              <a:t>Campbell, S. H., &amp; Hawkins, J. W. (2007). Preceptor rewards: How to say thank you for mentoring the next generation of nurse practitioners. </a:t>
            </a:r>
            <a:r>
              <a:rPr lang="en-US" altLang="en-US" sz="1600" i="1" smtClean="0">
                <a:ea typeface="ＭＳ Ｐゴシック" pitchFamily="34" charset="-128"/>
              </a:rPr>
              <a:t>Journal of the American Academy of Nurse Practitioners</a:t>
            </a:r>
            <a:r>
              <a:rPr lang="en-US" altLang="en-US" sz="1600" smtClean="0">
                <a:ea typeface="ＭＳ Ｐゴシック" pitchFamily="34" charset="-128"/>
              </a:rPr>
              <a:t>, </a:t>
            </a:r>
            <a:r>
              <a:rPr lang="en-US" altLang="en-US" sz="1600" i="1" smtClean="0">
                <a:ea typeface="ＭＳ Ｐゴシック" pitchFamily="34" charset="-128"/>
              </a:rPr>
              <a:t>19, </a:t>
            </a:r>
            <a:r>
              <a:rPr lang="en-US" altLang="en-US" sz="1600" smtClean="0">
                <a:ea typeface="ＭＳ Ｐゴシック" pitchFamily="34" charset="-128"/>
              </a:rPr>
              <a:t>24-29. doi:10.1111/j.1745-7599.2006.00186.x.</a:t>
            </a:r>
          </a:p>
          <a:p>
            <a:pPr eaLnBrk="1" hangingPunct="1">
              <a:lnSpc>
                <a:spcPct val="90000"/>
              </a:lnSpc>
              <a:buFont typeface="Wingdings 3" pitchFamily="18" charset="2"/>
              <a:buNone/>
            </a:pPr>
            <a:endParaRPr lang="en-US" altLang="en-US" sz="1800" smtClean="0">
              <a:ea typeface="ＭＳ Ｐゴシック" pitchFamily="34" charset="-128"/>
            </a:endParaRPr>
          </a:p>
          <a:p>
            <a:pPr eaLnBrk="1" hangingPunct="1">
              <a:lnSpc>
                <a:spcPct val="90000"/>
              </a:lnSpc>
              <a:buFont typeface="Wingdings 3" pitchFamily="18" charset="2"/>
              <a:buNone/>
            </a:pPr>
            <a:endParaRPr lang="en-US" altLang="en-US" sz="1800" smtClean="0">
              <a:ea typeface="ＭＳ Ｐゴシック" pitchFamily="34" charset="-128"/>
            </a:endParaRPr>
          </a:p>
          <a:p>
            <a:pPr eaLnBrk="1" hangingPunct="1">
              <a:lnSpc>
                <a:spcPct val="90000"/>
              </a:lnSpc>
              <a:buFont typeface="Wingdings 3" pitchFamily="18" charset="2"/>
              <a:buNone/>
            </a:pPr>
            <a:endParaRPr lang="en-US" altLang="en-US" sz="1800" smtClean="0">
              <a:ea typeface="ＭＳ Ｐゴシック" pitchFamily="34" charset="-128"/>
            </a:endParaRPr>
          </a:p>
          <a:p>
            <a:pPr eaLnBrk="1" hangingPunct="1">
              <a:lnSpc>
                <a:spcPct val="90000"/>
              </a:lnSpc>
              <a:buFont typeface="Wingdings 3" pitchFamily="18" charset="2"/>
              <a:buNone/>
            </a:pPr>
            <a:endParaRPr lang="en-US" altLang="en-US" sz="1800" smtClean="0">
              <a:ea typeface="ＭＳ Ｐゴシック" pitchFamily="34" charset="-128"/>
            </a:endParaRPr>
          </a:p>
          <a:p>
            <a:pPr eaLnBrk="1" hangingPunct="1">
              <a:lnSpc>
                <a:spcPct val="90000"/>
              </a:lnSpc>
              <a:buFont typeface="Wingdings 3" pitchFamily="18" charset="2"/>
              <a:buNone/>
            </a:pPr>
            <a:endParaRPr lang="en-CA" altLang="en-US" sz="1800" smtClean="0">
              <a:ea typeface="ＭＳ Ｐゴシック" pitchFamily="34" charset="-128"/>
            </a:endParaRPr>
          </a:p>
        </p:txBody>
      </p:sp>
      <p:sp>
        <p:nvSpPr>
          <p:cNvPr id="89090"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CA" dirty="0">
                <a:ea typeface="+mj-ea"/>
                <a:cs typeface="+mj-cs"/>
              </a:rPr>
              <a:t>References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p:txBody>
          <a:bodyPr/>
          <a:lstStyle/>
          <a:p>
            <a:pPr eaLnBrk="1" hangingPunct="1">
              <a:buFont typeface="Wingdings 3" pitchFamily="18" charset="2"/>
              <a:buNone/>
            </a:pPr>
            <a:r>
              <a:rPr lang="en-US" altLang="en-US" sz="1600" smtClean="0">
                <a:ea typeface="ＭＳ Ｐゴシック" pitchFamily="34" charset="-128"/>
              </a:rPr>
              <a:t>Chan, D. (2002). Development of the Clinical Learning Environment Inventory: Using the theoretical framework of learning environment studies to assess nursing students' perceptions of the hospital as a learning environment.</a:t>
            </a:r>
            <a:r>
              <a:rPr lang="en-US" altLang="en-US" sz="1600" i="1" smtClean="0">
                <a:ea typeface="ＭＳ Ｐゴシック" pitchFamily="34" charset="-128"/>
              </a:rPr>
              <a:t> The Journal of Nursing Education, 41</a:t>
            </a:r>
            <a:r>
              <a:rPr lang="en-US" altLang="en-US" sz="1600" smtClean="0">
                <a:ea typeface="ＭＳ Ｐゴシック" pitchFamily="34" charset="-128"/>
              </a:rPr>
              <a:t>(2), 69-75. </a:t>
            </a:r>
          </a:p>
          <a:p>
            <a:pPr eaLnBrk="1" hangingPunct="1">
              <a:buFont typeface="Wingdings 3" pitchFamily="18" charset="2"/>
              <a:buNone/>
            </a:pPr>
            <a:r>
              <a:rPr lang="en-US" altLang="en-US" sz="1600" smtClean="0">
                <a:ea typeface="ＭＳ Ｐゴシック" pitchFamily="34" charset="-128"/>
              </a:rPr>
              <a:t>Chan, D. S. (2003). Validation of the Clinical Learning Environment Inventory.</a:t>
            </a:r>
            <a:r>
              <a:rPr lang="en-US" altLang="en-US" sz="1600" i="1" smtClean="0">
                <a:ea typeface="ＭＳ Ｐゴシック" pitchFamily="34" charset="-128"/>
              </a:rPr>
              <a:t> Western Journal of Nursing Research, 25</a:t>
            </a:r>
            <a:r>
              <a:rPr lang="en-US" altLang="en-US" sz="1600" smtClean="0">
                <a:ea typeface="ＭＳ Ｐゴシック" pitchFamily="34" charset="-128"/>
              </a:rPr>
              <a:t>(5), 519-532.           </a:t>
            </a:r>
          </a:p>
          <a:p>
            <a:pPr eaLnBrk="1" hangingPunct="1">
              <a:buFont typeface="Wingdings 3" pitchFamily="18" charset="2"/>
              <a:buNone/>
            </a:pPr>
            <a:r>
              <a:rPr lang="en-US" altLang="en-US" sz="1600" smtClean="0">
                <a:ea typeface="ＭＳ Ｐゴシック" pitchFamily="34" charset="-128"/>
              </a:rPr>
              <a:t>Copeland, H. L., &amp; Hewson, M. G. (2000). Developing and testing an instrument to measure the effectiveness of clinical teaching in an academic medical center.</a:t>
            </a:r>
            <a:r>
              <a:rPr lang="en-US" altLang="en-US" sz="1600" i="1" smtClean="0">
                <a:ea typeface="ＭＳ Ｐゴシック" pitchFamily="34" charset="-128"/>
              </a:rPr>
              <a:t> Academic Medicine, 75</a:t>
            </a:r>
            <a:r>
              <a:rPr lang="en-US" altLang="en-US" sz="1600" smtClean="0">
                <a:ea typeface="ＭＳ Ｐゴシック" pitchFamily="34" charset="-128"/>
              </a:rPr>
              <a:t>(2), 161-166.  </a:t>
            </a:r>
          </a:p>
          <a:p>
            <a:pPr eaLnBrk="1" hangingPunct="1">
              <a:buFont typeface="Wingdings 3" pitchFamily="18" charset="2"/>
              <a:buNone/>
            </a:pPr>
            <a:r>
              <a:rPr lang="en-US" altLang="en-US" sz="1600" smtClean="0">
                <a:ea typeface="ＭＳ Ｐゴシック" pitchFamily="34" charset="-128"/>
              </a:rPr>
              <a:t>Kelly, C. (2007). Student's perceptions of effective clinical teaching revisited.</a:t>
            </a:r>
            <a:r>
              <a:rPr lang="en-US" altLang="en-US" sz="1600" i="1" smtClean="0">
                <a:ea typeface="ＭＳ Ｐゴシック" pitchFamily="34" charset="-128"/>
              </a:rPr>
              <a:t> Nurse Education Today, 27</a:t>
            </a:r>
            <a:r>
              <a:rPr lang="en-US" altLang="en-US" sz="1600" smtClean="0">
                <a:ea typeface="ＭＳ Ｐゴシック" pitchFamily="34" charset="-128"/>
              </a:rPr>
              <a:t>(8), 885-892. doi: 10.1016/j.nedt.2006.12.005 </a:t>
            </a:r>
          </a:p>
          <a:p>
            <a:pPr eaLnBrk="1" hangingPunct="1">
              <a:buFont typeface="Wingdings 3" pitchFamily="18" charset="2"/>
              <a:buNone/>
            </a:pPr>
            <a:r>
              <a:rPr lang="en-US" altLang="en-US" sz="1600" smtClean="0">
                <a:ea typeface="ＭＳ Ｐゴシック" pitchFamily="34" charset="-128"/>
              </a:rPr>
              <a:t>Lee, W. S., Cholowski, K., &amp; Williams, A. K. (2002). Nursing students' and clinical educators' perceptions of characteristics of effective clinical educators in an Australian university school of nursing.</a:t>
            </a:r>
            <a:r>
              <a:rPr lang="en-US" altLang="en-US" sz="1600" i="1" smtClean="0">
                <a:ea typeface="ＭＳ Ｐゴシック" pitchFamily="34" charset="-128"/>
              </a:rPr>
              <a:t> Journal of Advanced Nursing, 39</a:t>
            </a:r>
            <a:r>
              <a:rPr lang="en-US" altLang="en-US" sz="1600" smtClean="0">
                <a:ea typeface="ＭＳ Ｐゴシック" pitchFamily="34" charset="-128"/>
              </a:rPr>
              <a:t>(5), 412-420. </a:t>
            </a:r>
          </a:p>
          <a:p>
            <a:pPr eaLnBrk="1" hangingPunct="1">
              <a:buFont typeface="Wingdings 3" pitchFamily="18" charset="2"/>
              <a:buNone/>
            </a:pPr>
            <a:r>
              <a:rPr lang="en-US" altLang="en-US" sz="1600" smtClean="0">
                <a:ea typeface="ＭＳ Ｐゴシック" pitchFamily="34" charset="-128"/>
              </a:rPr>
              <a:t>Kaviani, N., &amp; Stillwell, Y. (2000). An evaluative study of clinical preceptorship.</a:t>
            </a:r>
            <a:r>
              <a:rPr lang="en-US" altLang="en-US" sz="1600" i="1" smtClean="0">
                <a:ea typeface="ＭＳ Ｐゴシック" pitchFamily="34" charset="-128"/>
              </a:rPr>
              <a:t> Nurse Education Today, 20</a:t>
            </a:r>
            <a:r>
              <a:rPr lang="en-US" altLang="en-US" sz="1600" smtClean="0">
                <a:ea typeface="ＭＳ Ｐゴシック" pitchFamily="34" charset="-128"/>
              </a:rPr>
              <a:t>(3), 218-226. doi: 10.1054/nedt.1999.0386 </a:t>
            </a:r>
          </a:p>
          <a:p>
            <a:pPr eaLnBrk="1" hangingPunct="1">
              <a:buFont typeface="Wingdings 3" pitchFamily="18" charset="2"/>
              <a:buNone/>
            </a:pPr>
            <a:endParaRPr lang="en-US" altLang="en-US" smtClean="0">
              <a:ea typeface="ＭＳ Ｐゴシック" pitchFamily="34" charset="-128"/>
            </a:endParaRPr>
          </a:p>
        </p:txBody>
      </p:sp>
      <p:sp>
        <p:nvSpPr>
          <p:cNvPr id="2"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smtClean="0">
                <a:ea typeface="+mj-ea"/>
                <a:cs typeface="+mj-cs"/>
              </a:rPr>
              <a:t>References</a:t>
            </a:r>
            <a:endParaRPr lang="en-US" dirty="0">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p:txBody>
          <a:bodyPr/>
          <a:lstStyle/>
          <a:p>
            <a:pPr eaLnBrk="1" hangingPunct="1">
              <a:buFont typeface="Wingdings 3" pitchFamily="18" charset="2"/>
              <a:buNone/>
            </a:pPr>
            <a:r>
              <a:rPr lang="en-US" altLang="en-US" sz="1600" smtClean="0">
                <a:ea typeface="ＭＳ Ｐゴシック" pitchFamily="34" charset="-128"/>
              </a:rPr>
              <a:t>O</a:t>
            </a:r>
            <a:r>
              <a:rPr lang="ja-JP" altLang="en-US" sz="1600" smtClean="0">
                <a:ea typeface="ＭＳ Ｐゴシック" pitchFamily="34" charset="-128"/>
              </a:rPr>
              <a:t>’</a:t>
            </a:r>
            <a:r>
              <a:rPr lang="en-US" altLang="ja-JP" sz="1600" smtClean="0">
                <a:ea typeface="ＭＳ Ｐゴシック" pitchFamily="34" charset="-128"/>
              </a:rPr>
              <a:t>Brien, A., Giles, M., Dempsey, S., Lynne, S., McGregor, M.,…(2013). Evaluating the preceptor role for pre-registration nursing and midwifery student clinical education. </a:t>
            </a:r>
            <a:r>
              <a:rPr lang="en-US" altLang="ja-JP" sz="1600" i="1" smtClean="0">
                <a:ea typeface="ＭＳ Ｐゴシック" pitchFamily="34" charset="-128"/>
              </a:rPr>
              <a:t>Nursing Education Today, </a:t>
            </a:r>
            <a:r>
              <a:rPr lang="en-US" altLang="ja-JP" sz="1600" smtClean="0">
                <a:ea typeface="ＭＳ Ｐゴシック" pitchFamily="34" charset="-128"/>
              </a:rPr>
              <a:t>23(13), epub.    Doi:10.1016/j.nedt2013.03.015</a:t>
            </a:r>
          </a:p>
          <a:p>
            <a:pPr eaLnBrk="1" hangingPunct="1">
              <a:buFont typeface="Wingdings 3" pitchFamily="18" charset="2"/>
              <a:buNone/>
            </a:pPr>
            <a:r>
              <a:rPr lang="en-US" altLang="en-US" sz="1600" smtClean="0">
                <a:ea typeface="ＭＳ Ｐゴシック" pitchFamily="34" charset="-128"/>
              </a:rPr>
              <a:t>Sedgwick, M., &amp; Harris, S. (2012). A critique of the undergraduate nursing preceptorship model.</a:t>
            </a:r>
            <a:r>
              <a:rPr lang="en-US" altLang="en-US" sz="1600" i="1" smtClean="0">
                <a:ea typeface="ＭＳ Ｐゴシック" pitchFamily="34" charset="-128"/>
              </a:rPr>
              <a:t> Nursing Research and Practice, 2012</a:t>
            </a:r>
            <a:r>
              <a:rPr lang="en-US" altLang="en-US" sz="1600" smtClean="0">
                <a:ea typeface="ＭＳ Ｐゴシック" pitchFamily="34" charset="-128"/>
              </a:rPr>
              <a:t>, 248356. doi: 10.1155/2012/248356. </a:t>
            </a:r>
          </a:p>
          <a:p>
            <a:pPr eaLnBrk="1" hangingPunct="1">
              <a:buFont typeface="Wingdings 3" pitchFamily="18" charset="2"/>
              <a:buNone/>
            </a:pPr>
            <a:r>
              <a:rPr lang="en-US" altLang="en-US" sz="1600" smtClean="0">
                <a:ea typeface="ＭＳ Ｐゴシック" pitchFamily="34" charset="-128"/>
              </a:rPr>
              <a:t>Wilson, L. L., Bodin, M. B., Hoffman, J., &amp; Vincent, J. (2009). Supporting and retaining preceptors for NNP programs: Results from a survey of NNP preceptors and program directors.</a:t>
            </a:r>
            <a:r>
              <a:rPr lang="en-US" altLang="en-US" sz="1600" i="1" smtClean="0">
                <a:ea typeface="ＭＳ Ｐゴシック" pitchFamily="34" charset="-128"/>
              </a:rPr>
              <a:t> The Journal of Perinatal &amp; Neonatal Nursing, 23</a:t>
            </a:r>
            <a:r>
              <a:rPr lang="en-US" altLang="en-US" sz="1600" smtClean="0">
                <a:ea typeface="ＭＳ Ｐゴシック" pitchFamily="34" charset="-128"/>
              </a:rPr>
              <a:t>(3), 284-292. doi: 10.1097/JPN.0b013e3181b3075d.</a:t>
            </a:r>
          </a:p>
          <a:p>
            <a:pPr eaLnBrk="1" hangingPunct="1">
              <a:buFont typeface="Wingdings 3" pitchFamily="18" charset="2"/>
              <a:buNone/>
            </a:pPr>
            <a:r>
              <a:rPr lang="en-US" altLang="en-US" sz="1600" smtClean="0">
                <a:ea typeface="ＭＳ Ｐゴシック" pitchFamily="34" charset="-128"/>
              </a:rPr>
              <a:t>van der Hem-Stokroos, H. H., van der Vleuten, C. P., Daelmans, H. E., Haarman, H. J., &amp; Scherpbier, A. J. (2005). Reliability of the Clinical Teaching Effectiveness Instrument.</a:t>
            </a:r>
            <a:r>
              <a:rPr lang="en-US" altLang="en-US" sz="1600" i="1" smtClean="0">
                <a:ea typeface="ＭＳ Ｐゴシック" pitchFamily="34" charset="-128"/>
              </a:rPr>
              <a:t> Medical Education, 39</a:t>
            </a:r>
            <a:r>
              <a:rPr lang="en-US" altLang="en-US" sz="1600" smtClean="0">
                <a:ea typeface="ＭＳ Ｐゴシック" pitchFamily="34" charset="-128"/>
              </a:rPr>
              <a:t>(9), 904-910. doi: 10.1111/j.1365-2929.2005.02245.x </a:t>
            </a:r>
          </a:p>
          <a:p>
            <a:pPr eaLnBrk="1" hangingPunct="1"/>
            <a:endParaRPr lang="en-US" altLang="en-US" smtClean="0">
              <a:ea typeface="ＭＳ Ｐゴシック" pitchFamily="34" charset="-128"/>
            </a:endParaRPr>
          </a:p>
        </p:txBody>
      </p:sp>
      <p:sp>
        <p:nvSpPr>
          <p:cNvPr id="2"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smtClean="0">
                <a:ea typeface="+mj-ea"/>
                <a:cs typeface="+mj-cs"/>
              </a:rPr>
              <a:t>References</a:t>
            </a:r>
            <a:endParaRPr lang="en-US" dirty="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600200"/>
            <a:ext cx="8385175" cy="5173663"/>
          </a:xfrm>
        </p:spPr>
        <p:txBody>
          <a:bodyPr/>
          <a:lstStyle/>
          <a:p>
            <a:pPr eaLnBrk="1" hangingPunct="1"/>
            <a:r>
              <a:rPr lang="en-US" altLang="en-US" smtClean="0">
                <a:ea typeface="ＭＳ Ｐゴシック" pitchFamily="34" charset="-128"/>
              </a:rPr>
              <a:t>Apply knowledge to real life situations</a:t>
            </a:r>
          </a:p>
          <a:p>
            <a:pPr eaLnBrk="1" hangingPunct="1"/>
            <a:r>
              <a:rPr lang="en-US" altLang="en-US" smtClean="0">
                <a:ea typeface="ＭＳ Ｐゴシック" pitchFamily="34" charset="-128"/>
              </a:rPr>
              <a:t>Experience the day-to-day relationships with patients, other professional, the referral system, apply standards and regulations to practice, develop clinical skills, confidence in abilities</a:t>
            </a:r>
          </a:p>
          <a:p>
            <a:pPr eaLnBrk="1" hangingPunct="1"/>
            <a:r>
              <a:rPr lang="en-US" altLang="en-US" smtClean="0">
                <a:ea typeface="ＭＳ Ｐゴシック" pitchFamily="34" charset="-128"/>
              </a:rPr>
              <a:t>Identified as an effective way of facilitating learning</a:t>
            </a:r>
          </a:p>
          <a:p>
            <a:pPr eaLnBrk="1" hangingPunct="1"/>
            <a:r>
              <a:rPr lang="en-CA" altLang="en-US" sz="2400" smtClean="0">
                <a:ea typeface="ＭＳ Ｐゴシック" pitchFamily="34" charset="-128"/>
              </a:rPr>
              <a:t>(Barker &amp; Pittman, 2010; Burns, Beauchesne, Ryan-Krause, &amp; Sawin, 2006)</a:t>
            </a:r>
            <a:endParaRPr lang="en-US" altLang="en-US" sz="2400" smtClean="0">
              <a:ea typeface="ＭＳ Ｐゴシック" pitchFamily="34" charset="-128"/>
            </a:endParaRPr>
          </a:p>
        </p:txBody>
      </p:sp>
      <p:sp>
        <p:nvSpPr>
          <p:cNvPr id="2" name="Title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sz="4000" dirty="0">
                <a:ea typeface="+mj-ea"/>
                <a:cs typeface="+mj-cs"/>
              </a:rPr>
              <a:t>Benefits of Preceptorship </a:t>
            </a:r>
            <a:br>
              <a:rPr lang="en-US" sz="4000" dirty="0">
                <a:ea typeface="+mj-ea"/>
                <a:cs typeface="+mj-cs"/>
              </a:rPr>
            </a:br>
            <a:r>
              <a:rPr lang="en-US" sz="4000" dirty="0">
                <a:ea typeface="+mj-ea"/>
                <a:cs typeface="+mj-cs"/>
              </a:rPr>
              <a:t>(NP literature)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600200"/>
            <a:ext cx="8229600" cy="5129213"/>
          </a:xfrm>
        </p:spPr>
        <p:txBody>
          <a:bodyPr/>
          <a:lstStyle/>
          <a:p>
            <a:pPr eaLnBrk="1" hangingPunct="1">
              <a:lnSpc>
                <a:spcPct val="80000"/>
              </a:lnSpc>
            </a:pPr>
            <a:r>
              <a:rPr lang="en-US" altLang="en-US" sz="3000" smtClean="0">
                <a:ea typeface="ＭＳ Ｐゴシック" pitchFamily="34" charset="-128"/>
              </a:rPr>
              <a:t>Often difficult to find and retain </a:t>
            </a:r>
          </a:p>
          <a:p>
            <a:pPr eaLnBrk="1" hangingPunct="1">
              <a:lnSpc>
                <a:spcPct val="80000"/>
              </a:lnSpc>
            </a:pPr>
            <a:r>
              <a:rPr lang="en-US" altLang="en-US" sz="3000" smtClean="0">
                <a:ea typeface="ＭＳ Ｐゴシック" pitchFamily="34" charset="-128"/>
              </a:rPr>
              <a:t>Busy clinical practices</a:t>
            </a:r>
          </a:p>
          <a:p>
            <a:pPr eaLnBrk="1" hangingPunct="1">
              <a:lnSpc>
                <a:spcPct val="80000"/>
              </a:lnSpc>
            </a:pPr>
            <a:r>
              <a:rPr lang="en-US" altLang="en-US" sz="3000" smtClean="0">
                <a:ea typeface="ＭＳ Ｐゴシック" pitchFamily="34" charset="-128"/>
              </a:rPr>
              <a:t>Environments that are not conducive to learning</a:t>
            </a:r>
          </a:p>
          <a:p>
            <a:pPr eaLnBrk="1" hangingPunct="1">
              <a:lnSpc>
                <a:spcPct val="80000"/>
              </a:lnSpc>
            </a:pPr>
            <a:r>
              <a:rPr lang="en-US" altLang="en-US" sz="3000" smtClean="0">
                <a:ea typeface="ＭＳ Ｐゴシック" pitchFamily="34" charset="-128"/>
              </a:rPr>
              <a:t>Lack of faculty to support preceptors</a:t>
            </a:r>
          </a:p>
          <a:p>
            <a:pPr eaLnBrk="1" hangingPunct="1">
              <a:lnSpc>
                <a:spcPct val="80000"/>
              </a:lnSpc>
            </a:pPr>
            <a:r>
              <a:rPr lang="en-US" altLang="en-US" sz="3000" smtClean="0">
                <a:ea typeface="ＭＳ Ｐゴシック" pitchFamily="34" charset="-128"/>
              </a:rPr>
              <a:t>Variable teaching and learning opportunities</a:t>
            </a:r>
          </a:p>
          <a:p>
            <a:pPr eaLnBrk="1" hangingPunct="1">
              <a:lnSpc>
                <a:spcPct val="80000"/>
              </a:lnSpc>
            </a:pPr>
            <a:r>
              <a:rPr lang="en-US" altLang="en-US" sz="3000" smtClean="0">
                <a:ea typeface="ＭＳ Ｐゴシック" pitchFamily="34" charset="-128"/>
              </a:rPr>
              <a:t>Lack of compensation</a:t>
            </a:r>
          </a:p>
          <a:p>
            <a:pPr eaLnBrk="1" hangingPunct="1">
              <a:lnSpc>
                <a:spcPct val="80000"/>
              </a:lnSpc>
            </a:pPr>
            <a:r>
              <a:rPr lang="en-US" altLang="en-US" sz="3000" smtClean="0">
                <a:ea typeface="ＭＳ Ｐゴシック" pitchFamily="34" charset="-128"/>
              </a:rPr>
              <a:t>Lack of preceptor preparation </a:t>
            </a:r>
          </a:p>
          <a:p>
            <a:pPr eaLnBrk="1" hangingPunct="1">
              <a:lnSpc>
                <a:spcPct val="80000"/>
              </a:lnSpc>
            </a:pPr>
            <a:r>
              <a:rPr lang="en-US" altLang="en-US" sz="3000" smtClean="0">
                <a:ea typeface="ＭＳ Ｐゴシック" pitchFamily="34" charset="-128"/>
              </a:rPr>
              <a:t>Student attitude and knowledge</a:t>
            </a:r>
          </a:p>
          <a:p>
            <a:pPr eaLnBrk="1" hangingPunct="1">
              <a:lnSpc>
                <a:spcPct val="80000"/>
              </a:lnSpc>
            </a:pPr>
            <a:r>
              <a:rPr lang="en-CA" altLang="en-US" sz="2600" smtClean="0">
                <a:ea typeface="ＭＳ Ｐゴシック" pitchFamily="34" charset="-128"/>
              </a:rPr>
              <a:t>(Barker &amp; Pittman, 2010; Brooks &amp; Niederhauser, 2010; Burns et al., 2006; Wilson et al., 2009)</a:t>
            </a:r>
            <a:endParaRPr lang="en-US" altLang="en-US" sz="2600" smtClean="0">
              <a:ea typeface="ＭＳ Ｐゴシック" pitchFamily="34" charset="-128"/>
            </a:endParaRPr>
          </a:p>
        </p:txBody>
      </p:sp>
      <p:sp>
        <p:nvSpPr>
          <p:cNvPr id="2" name="Title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sz="4000" dirty="0">
                <a:ea typeface="+mj-ea"/>
                <a:cs typeface="+mj-cs"/>
              </a:rPr>
              <a:t>Limitations of Preceptorship</a:t>
            </a:r>
            <a:br>
              <a:rPr lang="en-US" sz="4000" dirty="0">
                <a:ea typeface="+mj-ea"/>
                <a:cs typeface="+mj-cs"/>
              </a:rPr>
            </a:br>
            <a:r>
              <a:rPr lang="en-US" sz="4000" dirty="0">
                <a:ea typeface="+mj-ea"/>
                <a:cs typeface="+mj-cs"/>
              </a:rPr>
              <a:t>(NP literature)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normAutofit/>
          </a:bodyPr>
          <a:lstStyle/>
          <a:p>
            <a:pPr marL="0" indent="0" eaLnBrk="1" hangingPunct="1">
              <a:buFont typeface="Arial" charset="0"/>
              <a:buNone/>
            </a:pPr>
            <a:r>
              <a:rPr lang="en-US" altLang="en-US" smtClean="0">
                <a:ea typeface="ＭＳ Ｐゴシック" pitchFamily="34" charset="-128"/>
              </a:rPr>
              <a:t>To evaluate the preceptorship experience in the PHCNP program. </a:t>
            </a:r>
          </a:p>
          <a:p>
            <a:pPr marL="0" indent="0" eaLnBrk="1" hangingPunct="1">
              <a:buFont typeface="Arial" charset="0"/>
              <a:buAutoNum type="arabicParenR"/>
            </a:pPr>
            <a:r>
              <a:rPr lang="en-US" altLang="en-US" smtClean="0">
                <a:ea typeface="ＭＳ Ｐゴシック" pitchFamily="34" charset="-128"/>
              </a:rPr>
              <a:t>Identify perceptions of the preceptorship experience from both preceptors and recent graduates (preceptee) </a:t>
            </a:r>
          </a:p>
          <a:p>
            <a:pPr marL="0" indent="0" eaLnBrk="1" hangingPunct="1">
              <a:buFont typeface="Arial" charset="0"/>
              <a:buAutoNum type="arabicParenR"/>
            </a:pPr>
            <a:r>
              <a:rPr lang="en-US" altLang="en-US" smtClean="0">
                <a:ea typeface="ＭＳ Ｐゴシック" pitchFamily="34" charset="-128"/>
              </a:rPr>
              <a:t>Determine the facilitators and barriers of the preceptorship experience</a:t>
            </a:r>
          </a:p>
          <a:p>
            <a:pPr marL="0" indent="0" eaLnBrk="1" hangingPunct="1">
              <a:buFont typeface="Arial" charset="0"/>
              <a:buAutoNum type="arabicParenR"/>
            </a:pPr>
            <a:r>
              <a:rPr lang="en-US" altLang="en-US" smtClean="0">
                <a:ea typeface="ＭＳ Ｐゴシック" pitchFamily="34" charset="-128"/>
              </a:rPr>
              <a:t>Develop a dissemination workshop for consortium partners</a:t>
            </a:r>
          </a:p>
        </p:txBody>
      </p:sp>
      <p:sp>
        <p:nvSpPr>
          <p:cNvPr id="19458"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Purpose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dirty="0">
                <a:ea typeface="+mj-ea"/>
                <a:cs typeface="+mj-cs"/>
              </a:rPr>
              <a:t>Evaluative Model of Preceptorship</a:t>
            </a:r>
            <a:br>
              <a:rPr lang="en-US" dirty="0">
                <a:ea typeface="+mj-ea"/>
                <a:cs typeface="+mj-cs"/>
              </a:rPr>
            </a:br>
            <a:r>
              <a:rPr lang="en-US" dirty="0">
                <a:ea typeface="+mj-ea"/>
                <a:cs typeface="+mj-cs"/>
              </a:rPr>
              <a:t>Kaviani &amp; Stillwell, 2000</a:t>
            </a:r>
          </a:p>
        </p:txBody>
      </p:sp>
      <p:pic>
        <p:nvPicPr>
          <p:cNvPr id="15363" name="Picture 2"/>
          <p:cNvPicPr>
            <a:picLocks noChangeAspect="1" noChangeArrowheads="1"/>
          </p:cNvPicPr>
          <p:nvPr/>
        </p:nvPicPr>
        <p:blipFill>
          <a:blip r:embed="rId2"/>
          <a:srcRect/>
          <a:stretch>
            <a:fillRect/>
          </a:stretch>
        </p:blipFill>
        <p:spPr bwMode="auto">
          <a:xfrm>
            <a:off x="2366963" y="1417638"/>
            <a:ext cx="443865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marL="0" indent="0" eaLnBrk="1" hangingPunct="1">
              <a:buFont typeface="Arial" charset="0"/>
              <a:buNone/>
            </a:pPr>
            <a:r>
              <a:rPr lang="en-US" altLang="en-US" dirty="0" smtClean="0">
                <a:ea typeface="ＭＳ Ｐゴシック" pitchFamily="34" charset="-128"/>
              </a:rPr>
              <a:t>Cross-sectional design utilizing a survey(s) and open-ended questions</a:t>
            </a:r>
          </a:p>
          <a:p>
            <a:pPr marL="0" indent="0" eaLnBrk="1" hangingPunct="1">
              <a:buFont typeface="Arial" charset="0"/>
              <a:buNone/>
            </a:pPr>
            <a:r>
              <a:rPr lang="en-US" altLang="en-US" b="1" dirty="0" smtClean="0">
                <a:ea typeface="ＭＳ Ｐゴシック" pitchFamily="34" charset="-128"/>
              </a:rPr>
              <a:t>Eligibility</a:t>
            </a:r>
          </a:p>
          <a:p>
            <a:pPr marL="0" indent="0" eaLnBrk="1" hangingPunct="1"/>
            <a:r>
              <a:rPr lang="en-US" altLang="en-US" dirty="0" smtClean="0">
                <a:ea typeface="ＭＳ Ｐゴシック" pitchFamily="34" charset="-128"/>
              </a:rPr>
              <a:t>Recent graduate (</a:t>
            </a:r>
            <a:r>
              <a:rPr lang="en-US" altLang="en-US" dirty="0" err="1" smtClean="0">
                <a:ea typeface="ＭＳ Ｐゴシック" pitchFamily="34" charset="-128"/>
              </a:rPr>
              <a:t>preceptee</a:t>
            </a:r>
            <a:r>
              <a:rPr lang="en-US" altLang="en-US" dirty="0" smtClean="0">
                <a:ea typeface="ＭＳ Ｐゴシック" pitchFamily="34" charset="-128"/>
              </a:rPr>
              <a:t>) from PHCNP class of 2013 or 2014</a:t>
            </a:r>
          </a:p>
          <a:p>
            <a:pPr marL="0" indent="0" eaLnBrk="1" hangingPunct="1"/>
            <a:r>
              <a:rPr lang="en-US" altLang="en-US" dirty="0" smtClean="0">
                <a:ea typeface="ＭＳ Ｐゴシック" pitchFamily="34" charset="-128"/>
              </a:rPr>
              <a:t>Preceptor with at least 2 years experience as a PHCNP</a:t>
            </a:r>
          </a:p>
          <a:p>
            <a:pPr marL="0" indent="0" eaLnBrk="1" hangingPunct="1"/>
            <a:r>
              <a:rPr lang="en-US" altLang="en-US" dirty="0" smtClean="0">
                <a:ea typeface="ＭＳ Ｐゴシック" pitchFamily="34" charset="-128"/>
              </a:rPr>
              <a:t>Any of the 9 consortium universities </a:t>
            </a:r>
          </a:p>
        </p:txBody>
      </p:sp>
      <p:sp>
        <p:nvSpPr>
          <p:cNvPr id="22530" name="Title 1"/>
          <p:cNvSpPr>
            <a:spLocks noGrp="1"/>
          </p:cNvSpPr>
          <p:nvPr>
            <p:ph type="title"/>
          </p:nvPr>
        </p:nvSpPr>
        <p:spPr/>
        <p:txBody>
          <a:bodyPr>
            <a:scene3d>
              <a:camera prst="orthographicFront"/>
              <a:lightRig rig="soft" dir="t"/>
            </a:scene3d>
          </a:bodyPr>
          <a:lstStyle/>
          <a:p>
            <a:pPr eaLnBrk="1" fontAlgn="auto" hangingPunct="1">
              <a:spcAft>
                <a:spcPts val="0"/>
              </a:spcAft>
              <a:defRPr/>
            </a:pPr>
            <a:r>
              <a:rPr lang="en-US" dirty="0">
                <a:ea typeface="+mj-ea"/>
                <a:cs typeface="+mj-cs"/>
              </a:rPr>
              <a:t>Methodology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2350</TotalTime>
  <Words>2663</Words>
  <Application>Microsoft Office PowerPoint</Application>
  <PresentationFormat>On-screen Show (4:3)</PresentationFormat>
  <Paragraphs>250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   An Evaluative Study of Clinical Preceptorship in the  Ontario Primary Health Care Nurse Practitioner Program (PHCNP) Program </vt:lpstr>
      <vt:lpstr>Slide 2</vt:lpstr>
      <vt:lpstr>Acknowledgements</vt:lpstr>
      <vt:lpstr>Introduction</vt:lpstr>
      <vt:lpstr>Benefits of Preceptorship  (NP literature)</vt:lpstr>
      <vt:lpstr>Limitations of Preceptorship (NP literature)</vt:lpstr>
      <vt:lpstr>Purpose</vt:lpstr>
      <vt:lpstr>Evaluative Model of Preceptorship Kaviani &amp; Stillwell, 2000</vt:lpstr>
      <vt:lpstr>Methodology</vt:lpstr>
      <vt:lpstr>Results</vt:lpstr>
      <vt:lpstr>Preceptees</vt:lpstr>
      <vt:lpstr>Preceptee Evaluation of PHCNP Preceptorship </vt:lpstr>
      <vt:lpstr>Low Scoring Items Preceptees CTEI</vt:lpstr>
      <vt:lpstr>Clinical Learning Environment Inventory (CLEI) </vt:lpstr>
      <vt:lpstr>CLEI Negative Responses</vt:lpstr>
      <vt:lpstr>Themes from Open-Ended Questions</vt:lpstr>
      <vt:lpstr>Diversity (Facilitator)</vt:lpstr>
      <vt:lpstr>Clinical Environment (Facilitator)</vt:lpstr>
      <vt:lpstr>Communication (Facilitator)</vt:lpstr>
      <vt:lpstr>Time (Barrier)</vt:lpstr>
      <vt:lpstr>Time (Barrier)</vt:lpstr>
      <vt:lpstr>Unclear Expectations</vt:lpstr>
      <vt:lpstr>Slide 23</vt:lpstr>
      <vt:lpstr>Communication (Barriers)</vt:lpstr>
      <vt:lpstr>Communication (Barrier)</vt:lpstr>
      <vt:lpstr>Preceptors</vt:lpstr>
      <vt:lpstr>Preceptors</vt:lpstr>
      <vt:lpstr>Preceptor’s Evaluation of the Preceptorship Experience</vt:lpstr>
      <vt:lpstr>CPEET</vt:lpstr>
      <vt:lpstr>Satisfaction Domain</vt:lpstr>
      <vt:lpstr>Themes</vt:lpstr>
      <vt:lpstr>Qualities and Attributes</vt:lpstr>
      <vt:lpstr>Clinical Learning Environment</vt:lpstr>
      <vt:lpstr>Slide 34</vt:lpstr>
      <vt:lpstr>Barriers</vt:lpstr>
      <vt:lpstr>Environment</vt:lpstr>
      <vt:lpstr>Challenging Students</vt:lpstr>
      <vt:lpstr>Communication with Faculty</vt:lpstr>
      <vt:lpstr>Remuneration</vt:lpstr>
      <vt:lpstr>Limitations</vt:lpstr>
      <vt:lpstr>Discussion</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Evaluative Study of Clinical Preceptorship in the  Ontario Primary Health Care Nurse Practitioner Program (PHCNP) Program</dc:title>
  <dc:creator>Karen McQueen</dc:creator>
  <cp:lastModifiedBy>Karen</cp:lastModifiedBy>
  <cp:revision>81</cp:revision>
  <dcterms:created xsi:type="dcterms:W3CDTF">2015-03-05T21:58:21Z</dcterms:created>
  <dcterms:modified xsi:type="dcterms:W3CDTF">2015-10-06T14:51:59Z</dcterms:modified>
</cp:coreProperties>
</file>