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5.xml" ContentType="application/vnd.openxmlformats-officedocument.drawingml.chartshapes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6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8" r:id="rId30"/>
    <p:sldId id="289" r:id="rId31"/>
    <p:sldId id="285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Office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</a:rPr>
              <a:t>Sex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Sex</c:v>
                </c:pt>
              </c:strCache>
            </c:strRef>
          </c:tx>
          <c:explosion val="25"/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12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7200" dirty="0">
                <a:solidFill>
                  <a:srgbClr val="FF0000"/>
                </a:solidFill>
              </a:rPr>
              <a:t>Side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Side</c:v>
                </c:pt>
              </c:strCache>
            </c:strRef>
          </c:tx>
          <c:explosion val="25"/>
          <c:cat>
            <c:strRef>
              <c:f>Sheet1!$A$2:$A$3</c:f>
              <c:strCache>
                <c:ptCount val="2"/>
                <c:pt idx="0">
                  <c:v>Right</c:v>
                </c:pt>
                <c:pt idx="1">
                  <c:v>Left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13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6000" dirty="0">
                <a:solidFill>
                  <a:srgbClr val="FF0000"/>
                </a:solidFill>
              </a:rPr>
              <a:t>Prosthesis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Prosthesis</c:v>
                </c:pt>
              </c:strCache>
            </c:strRef>
          </c:tx>
          <c:explosion val="25"/>
          <c:cat>
            <c:strRef>
              <c:f>Sheet1!$A$2:$A$3</c:f>
              <c:strCache>
                <c:ptCount val="2"/>
                <c:pt idx="0">
                  <c:v>Cemented</c:v>
                </c:pt>
                <c:pt idx="1">
                  <c:v>Uncemented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11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Mortality</a:t>
            </a:r>
            <a:endParaRPr lang="en-US" sz="60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1277895697820388"/>
          <c:y val="1.1494252873563218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Three Month</c:v>
                </c:pt>
                <c:pt idx="1">
                  <c:v>One Year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shape val="cylinder"/>
        <c:axId val="67324928"/>
        <c:axId val="67552000"/>
        <c:axId val="0"/>
      </c:bar3DChart>
      <c:catAx>
        <c:axId val="67324928"/>
        <c:scaling>
          <c:orientation val="minMax"/>
        </c:scaling>
        <c:axPos val="b"/>
        <c:tickLblPos val="nextTo"/>
        <c:crossAx val="67552000"/>
        <c:crosses val="autoZero"/>
        <c:auto val="1"/>
        <c:lblAlgn val="ctr"/>
        <c:lblOffset val="100"/>
      </c:catAx>
      <c:valAx>
        <c:axId val="67552000"/>
        <c:scaling>
          <c:orientation val="minMax"/>
        </c:scaling>
        <c:axPos val="l"/>
        <c:majorGridlines/>
        <c:numFmt formatCode="General" sourceLinked="1"/>
        <c:tickLblPos val="nextTo"/>
        <c:crossAx val="673249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6000" dirty="0">
                <a:solidFill>
                  <a:srgbClr val="FF0000"/>
                </a:solidFill>
              </a:rPr>
              <a:t>Morbidity</a:t>
            </a:r>
          </a:p>
        </c:rich>
      </c:tx>
      <c:layout>
        <c:manualLayout>
          <c:xMode val="edge"/>
          <c:yMode val="edge"/>
          <c:x val="0.61158408000724018"/>
          <c:y val="1.2500000000000001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Morbidity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UTI</c:v>
                </c:pt>
                <c:pt idx="1">
                  <c:v>Chest Infection</c:v>
                </c:pt>
                <c:pt idx="2">
                  <c:v>CVA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shape val="cylinder"/>
        <c:axId val="67371776"/>
        <c:axId val="67373312"/>
        <c:axId val="0"/>
      </c:bar3DChart>
      <c:catAx>
        <c:axId val="67371776"/>
        <c:scaling>
          <c:orientation val="minMax"/>
        </c:scaling>
        <c:axPos val="b"/>
        <c:tickLblPos val="nextTo"/>
        <c:crossAx val="67373312"/>
        <c:crosses val="autoZero"/>
        <c:auto val="1"/>
        <c:lblAlgn val="ctr"/>
        <c:lblOffset val="100"/>
      </c:catAx>
      <c:valAx>
        <c:axId val="67373312"/>
        <c:scaling>
          <c:orientation val="minMax"/>
        </c:scaling>
        <c:axPos val="l"/>
        <c:majorGridlines/>
        <c:numFmt formatCode="General" sourceLinked="1"/>
        <c:tickLblPos val="nextTo"/>
        <c:crossAx val="6737177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6000" dirty="0">
                <a:solidFill>
                  <a:srgbClr val="FF0000"/>
                </a:solidFill>
              </a:rPr>
              <a:t>Infection</a:t>
            </a:r>
          </a:p>
        </c:rich>
      </c:tx>
      <c:layout>
        <c:manualLayout>
          <c:xMode val="edge"/>
          <c:yMode val="edge"/>
          <c:x val="0.63468481113773856"/>
          <c:y val="2.4691358024691381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Infection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Superficial</c:v>
                </c:pt>
                <c:pt idx="1">
                  <c:v>Deep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</c:ser>
        <c:shape val="cylinder"/>
        <c:axId val="67435136"/>
        <c:axId val="67404160"/>
        <c:axId val="0"/>
      </c:bar3DChart>
      <c:catAx>
        <c:axId val="67435136"/>
        <c:scaling>
          <c:orientation val="minMax"/>
        </c:scaling>
        <c:axPos val="b"/>
        <c:tickLblPos val="nextTo"/>
        <c:crossAx val="67404160"/>
        <c:crosses val="autoZero"/>
        <c:auto val="1"/>
        <c:lblAlgn val="ctr"/>
        <c:lblOffset val="100"/>
      </c:catAx>
      <c:valAx>
        <c:axId val="67404160"/>
        <c:scaling>
          <c:orientation val="minMax"/>
        </c:scaling>
        <c:axPos val="l"/>
        <c:majorGridlines/>
        <c:numFmt formatCode="General" sourceLinked="1"/>
        <c:tickLblPos val="nextTo"/>
        <c:crossAx val="674351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Harris</a:t>
            </a:r>
            <a:r>
              <a:rPr lang="en-US" sz="6000" baseline="0" dirty="0" smtClean="0">
                <a:solidFill>
                  <a:srgbClr val="FF0000"/>
                </a:solidFill>
              </a:rPr>
              <a:t> Hip Score</a:t>
            </a:r>
            <a:endParaRPr lang="en-US" sz="6000" dirty="0">
              <a:solidFill>
                <a:srgbClr val="FF0000"/>
              </a:solidFill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4"/>
                <c:pt idx="0">
                  <c:v>Excellent</c:v>
                </c:pt>
                <c:pt idx="1">
                  <c:v>Good</c:v>
                </c:pt>
                <c:pt idx="2">
                  <c:v>Fair</c:v>
                </c:pt>
                <c:pt idx="3">
                  <c:v>Poor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9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0.22222</cdr:x>
      <cdr:y>0.53766</cdr:y>
    </cdr:from>
    <cdr:to>
      <cdr:x>0.33333</cdr:x>
      <cdr:y>0.69896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28800" y="3048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0.12727</cdr:x>
      <cdr:y>0.57831</cdr:y>
    </cdr:from>
    <cdr:to>
      <cdr:x>0.3601</cdr:x>
      <cdr:y>0.68675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6800" y="3657600"/>
          <a:ext cx="1951568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4000" dirty="0" smtClean="0"/>
            <a:t>12 (60%)</a:t>
          </a:r>
          <a:endParaRPr lang="en-US" sz="4000" dirty="0"/>
        </a:p>
      </cdr:txBody>
    </cdr:sp>
  </cdr:relSizeAnchor>
  <cdr:relSizeAnchor xmlns:cdr="http://schemas.openxmlformats.org/drawingml/2006/chartDrawing">
    <cdr:from>
      <cdr:x>0.51818</cdr:x>
      <cdr:y>0.38554</cdr:y>
    </cdr:from>
    <cdr:to>
      <cdr:x>0.71785</cdr:x>
      <cdr:y>0.50086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343400" y="2438400"/>
          <a:ext cx="1673578" cy="729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4000" dirty="0" smtClean="0"/>
            <a:t>8 (40%)</a:t>
          </a:r>
          <a:endParaRPr lang="en-US" sz="4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0.10714</cdr:x>
      <cdr:y>0.54217</cdr:y>
    </cdr:from>
    <cdr:to>
      <cdr:x>0.35053</cdr:x>
      <cdr:y>0.66265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14400" y="3429000"/>
          <a:ext cx="2077156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4000" dirty="0" smtClean="0"/>
            <a:t>13 (65%)</a:t>
          </a:r>
          <a:endParaRPr lang="en-US" sz="4000" dirty="0"/>
        </a:p>
      </cdr:txBody>
    </cdr:sp>
  </cdr:relSizeAnchor>
  <cdr:relSizeAnchor xmlns:cdr="http://schemas.openxmlformats.org/drawingml/2006/chartDrawing">
    <cdr:from>
      <cdr:x>0.53571</cdr:x>
      <cdr:y>0.33735</cdr:y>
    </cdr:from>
    <cdr:to>
      <cdr:x>0.73942</cdr:x>
      <cdr:y>0.45104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72000" y="2133600"/>
          <a:ext cx="1738489" cy="719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4000" dirty="0" smtClean="0"/>
            <a:t>7 (35%)</a:t>
          </a:r>
          <a:endParaRPr lang="en-US" sz="4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0.27778</cdr:x>
      <cdr:y>0.58927</cdr:y>
    </cdr:from>
    <cdr:to>
      <cdr:x>0.38889</cdr:x>
      <cdr:y>0.7913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00" y="2667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0.29565</cdr:x>
      <cdr:y>0.68966</cdr:y>
    </cdr:from>
    <cdr:to>
      <cdr:x>0.37899</cdr:x>
      <cdr:y>0.84118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90800" y="4572000"/>
          <a:ext cx="730250" cy="1004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5400" dirty="0" smtClean="0"/>
            <a:t>0</a:t>
          </a:r>
          <a:endParaRPr lang="en-US" sz="5400" dirty="0"/>
        </a:p>
      </cdr:txBody>
    </cdr:sp>
  </cdr:relSizeAnchor>
  <cdr:relSizeAnchor xmlns:cdr="http://schemas.openxmlformats.org/drawingml/2006/chartDrawing">
    <cdr:from>
      <cdr:x>0.6087</cdr:x>
      <cdr:y>0.10345</cdr:y>
    </cdr:from>
    <cdr:to>
      <cdr:x>0.8091</cdr:x>
      <cdr:y>0.25368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34000" y="685800"/>
          <a:ext cx="1756128" cy="9959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5400" dirty="0" smtClean="0"/>
            <a:t>1 (5%)</a:t>
          </a:r>
          <a:endParaRPr lang="en-US" sz="54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0.14815</cdr:x>
      <cdr:y>0.06734</cdr:y>
    </cdr:from>
    <cdr:to>
      <cdr:x>0.31481</cdr:x>
      <cdr:y>0.1852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9200" y="304800"/>
          <a:ext cx="13716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3200" dirty="0" smtClean="0"/>
            <a:t>2 (10%)</a:t>
          </a:r>
          <a:endParaRPr lang="en-US" sz="3200" dirty="0"/>
        </a:p>
      </cdr:txBody>
    </cdr:sp>
  </cdr:relSizeAnchor>
  <cdr:relSizeAnchor xmlns:cdr="http://schemas.openxmlformats.org/drawingml/2006/chartDrawing">
    <cdr:from>
      <cdr:x>0.37037</cdr:x>
      <cdr:y>0.10102</cdr:y>
    </cdr:from>
    <cdr:to>
      <cdr:x>0.50926</cdr:x>
      <cdr:y>0.20203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48000" y="457200"/>
          <a:ext cx="11430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2 (10%)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0.59259</cdr:x>
      <cdr:y>0.3704</cdr:y>
    </cdr:from>
    <cdr:to>
      <cdr:x>0.7037</cdr:x>
      <cdr:y>0.50509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76800" y="1676400"/>
          <a:ext cx="9144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1 (5%)</a:t>
          </a:r>
          <a:endParaRPr lang="en-US" sz="28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0.22222</cdr:x>
      <cdr:y>0.06734</cdr:y>
    </cdr:from>
    <cdr:to>
      <cdr:x>0.38889</cdr:x>
      <cdr:y>0.21887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28800" y="304800"/>
          <a:ext cx="13716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3200" dirty="0" smtClean="0"/>
            <a:t>2 (10%)</a:t>
          </a:r>
          <a:endParaRPr lang="en-US" sz="3200" dirty="0"/>
        </a:p>
      </cdr:txBody>
    </cdr:sp>
  </cdr:relSizeAnchor>
  <cdr:relSizeAnchor xmlns:cdr="http://schemas.openxmlformats.org/drawingml/2006/chartDrawing">
    <cdr:from>
      <cdr:x>0.57407</cdr:x>
      <cdr:y>0.65661</cdr:y>
    </cdr:from>
    <cdr:to>
      <cdr:x>0.62963</cdr:x>
      <cdr:y>0.72396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24400" y="2971800"/>
          <a:ext cx="457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3200" dirty="0" smtClean="0"/>
            <a:t>0 </a:t>
          </a:r>
          <a:endParaRPr lang="en-US" sz="32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0.53704</cdr:x>
      <cdr:y>0.28622</cdr:y>
    </cdr:from>
    <cdr:to>
      <cdr:x>0.72222</cdr:x>
      <cdr:y>0.45458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19600" y="1295400"/>
          <a:ext cx="15240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3600" dirty="0" smtClean="0"/>
            <a:t>8 (40%)</a:t>
          </a:r>
          <a:endParaRPr lang="en-US" sz="3600" dirty="0"/>
        </a:p>
      </cdr:txBody>
    </cdr:sp>
  </cdr:relSizeAnchor>
  <cdr:relSizeAnchor xmlns:cdr="http://schemas.openxmlformats.org/drawingml/2006/chartDrawing">
    <cdr:from>
      <cdr:x>0.17593</cdr:x>
      <cdr:y>0.53876</cdr:y>
    </cdr:from>
    <cdr:to>
      <cdr:x>0.37037</cdr:x>
      <cdr:y>0.69028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7800" y="2438400"/>
          <a:ext cx="16002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3600" dirty="0" smtClean="0"/>
            <a:t>9 (45%)</a:t>
          </a:r>
          <a:endParaRPr lang="en-US" sz="3600" dirty="0"/>
        </a:p>
      </cdr:txBody>
    </cdr:sp>
  </cdr:relSizeAnchor>
  <cdr:relSizeAnchor xmlns:cdr="http://schemas.openxmlformats.org/drawingml/2006/chartDrawing">
    <cdr:from>
      <cdr:x>0.22222</cdr:x>
      <cdr:y>0.1852</cdr:y>
    </cdr:from>
    <cdr:to>
      <cdr:x>0.37963</cdr:x>
      <cdr:y>0.30305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28800" y="838200"/>
          <a:ext cx="12954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3 (15%)</a:t>
          </a:r>
          <a:endParaRPr lang="en-US" sz="2800" dirty="0"/>
        </a:p>
      </cdr:txBody>
    </cdr:sp>
  </cdr:relSizeAnchor>
  <cdr:relSizeAnchor xmlns:cdr="http://schemas.openxmlformats.org/drawingml/2006/chartDrawing">
    <cdr:from>
      <cdr:x>0.40741</cdr:x>
      <cdr:y>0.16836</cdr:y>
    </cdr:from>
    <cdr:to>
      <cdr:x>0.47222</cdr:x>
      <cdr:y>0.25254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52800" y="762000"/>
          <a:ext cx="5334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0%</a:t>
          </a:r>
          <a:endParaRPr lang="en-US" sz="24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624A9-26A5-41B1-853E-D5ED9CDCAE44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8D06C-19F9-4CEA-A8B3-FC07DE52F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68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0"/>
            <a:ext cx="89916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itchFamily="18" charset="0"/>
                <a:ea typeface="+mj-ea"/>
                <a:cs typeface="Times New Roman" pitchFamily="18" charset="0"/>
              </a:rPr>
              <a:t>Total hip replacement in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itchFamily="18" charset="0"/>
                <a:ea typeface="+mj-ea"/>
                <a:cs typeface="Times New Roman" pitchFamily="18" charset="0"/>
              </a:rPr>
              <a:t>subcapital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itchFamily="18" charset="0"/>
                <a:ea typeface="+mj-ea"/>
                <a:cs typeface="Times New Roman" pitchFamily="18" charset="0"/>
              </a:rPr>
              <a:t> fracture neck of femur in elderly patients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28600" y="5105400"/>
            <a:ext cx="8915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oper Black" pitchFamily="18" charset="0"/>
                <a:cs typeface="Times New Roman" pitchFamily="18" charset="0"/>
              </a:rPr>
              <a:t>Assistant Professor Dr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oper Black" pitchFamily="18" charset="0"/>
                <a:cs typeface="Times New Roman" pitchFamily="18" charset="0"/>
              </a:rPr>
              <a:t>Kapil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oper Black" pitchFamily="18" charset="0"/>
                <a:cs typeface="Times New Roman" pitchFamily="18" charset="0"/>
              </a:rPr>
              <a:t> Mani KC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oper Black" pitchFamily="18" charset="0"/>
                <a:cs typeface="Times New Roman" pitchFamily="18" charset="0"/>
              </a:rPr>
              <a:t>Orthopedic and Joint Replacement Surgeon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oper Black" pitchFamily="18" charset="0"/>
                <a:cs typeface="Times New Roman" pitchFamily="18" charset="0"/>
              </a:rPr>
              <a:t>Civil Service Hospital, Kathmandu, Nepal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6388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Twenty Patients</a:t>
            </a:r>
          </a:p>
          <a:p>
            <a:pPr>
              <a:buNone/>
            </a:pPr>
            <a:endParaRPr lang="en-US" sz="6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Managed by both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uncemented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and cemented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arthroplasty</a:t>
            </a:r>
            <a:endParaRPr lang="en-US" sz="6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Minimum one year follow up</a:t>
            </a:r>
            <a:endParaRPr lang="en-US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Results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28600"/>
          <a:ext cx="83820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28600"/>
          <a:ext cx="85344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81000" y="304800"/>
          <a:ext cx="85344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66800" y="3200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11 (55%)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28956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9 (45%)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2400" y="228600"/>
          <a:ext cx="87630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533400"/>
          <a:ext cx="88392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304800"/>
          <a:ext cx="8763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304800"/>
          <a:ext cx="86868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838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7467600" y="2971800"/>
            <a:ext cx="304800" cy="91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5240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Nepal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15000" y="4191000"/>
            <a:ext cx="3048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4953000"/>
            <a:ext cx="2837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Kathmandu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5791200" y="4648200"/>
            <a:ext cx="15240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9600" b="1" dirty="0" smtClean="0">
                <a:solidFill>
                  <a:srgbClr val="FF0000"/>
                </a:solidFill>
              </a:rPr>
              <a:t>    Discussion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943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Incidence of hip fracture: increasing</a:t>
            </a:r>
          </a:p>
          <a:p>
            <a:endParaRPr lang="en-US" sz="4800" b="1" dirty="0" smtClean="0">
              <a:solidFill>
                <a:srgbClr val="002060"/>
              </a:solidFill>
            </a:endParaRPr>
          </a:p>
          <a:p>
            <a:endParaRPr lang="en-US" sz="4800" b="1" dirty="0" smtClean="0">
              <a:solidFill>
                <a:srgbClr val="002060"/>
              </a:solidFill>
            </a:endParaRPr>
          </a:p>
          <a:p>
            <a:r>
              <a:rPr lang="en-US" sz="4800" b="1" dirty="0" smtClean="0">
                <a:solidFill>
                  <a:srgbClr val="002060"/>
                </a:solidFill>
              </a:rPr>
              <a:t>In the past standard treatment assumed to be internal fixation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763000" cy="5943600"/>
          </a:xfrm>
        </p:spPr>
        <p:txBody>
          <a:bodyPr>
            <a:normAutofit fontScale="70000" lnSpcReduction="20000"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Most studies based on complications and reoperation rates ignoring the functions of hip</a:t>
            </a:r>
          </a:p>
          <a:p>
            <a:endParaRPr lang="en-US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Comparision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THR,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hemiarthroplasty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Internal Fixation.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( 13 year follow up ) 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( Skinner et al )</a:t>
            </a:r>
            <a:endParaRPr lang="en-US" sz="4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Harris Hip Score: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Total 85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% of cases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excellent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and good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results (In our study)</a:t>
            </a:r>
            <a:endParaRPr lang="en-US" sz="4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Recent Study regarding 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Internal Fixation.</a:t>
            </a:r>
          </a:p>
          <a:p>
            <a:pPr>
              <a:buNone/>
            </a:pP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Tidermark</a:t>
            </a:r>
            <a:r>
              <a:rPr lang="en-US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J et al )</a:t>
            </a:r>
            <a:endParaRPr lang="en-US" sz="4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Absolute indications: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</a:t>
            </a:r>
            <a:r>
              <a:rPr lang="en-US" b="1" dirty="0" smtClean="0">
                <a:solidFill>
                  <a:srgbClr val="002060"/>
                </a:solidFill>
              </a:rPr>
              <a:t>re-existing </a:t>
            </a:r>
            <a:r>
              <a:rPr lang="en-US" b="1" dirty="0" smtClean="0">
                <a:solidFill>
                  <a:srgbClr val="002060"/>
                </a:solidFill>
              </a:rPr>
              <a:t>arthritis of hip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p</a:t>
            </a:r>
            <a:r>
              <a:rPr lang="en-US" b="1" dirty="0" err="1" smtClean="0">
                <a:solidFill>
                  <a:srgbClr val="002060"/>
                </a:solidFill>
              </a:rPr>
              <a:t>aget’s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disease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</a:t>
            </a:r>
            <a:r>
              <a:rPr lang="en-US" b="1" dirty="0" smtClean="0">
                <a:solidFill>
                  <a:srgbClr val="002060"/>
                </a:solidFill>
              </a:rPr>
              <a:t>enal </a:t>
            </a:r>
            <a:r>
              <a:rPr lang="en-US" b="1" dirty="0" err="1" smtClean="0">
                <a:solidFill>
                  <a:srgbClr val="002060"/>
                </a:solidFill>
              </a:rPr>
              <a:t>osteodystrophy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S</a:t>
            </a:r>
            <a:r>
              <a:rPr lang="en-US" b="1" dirty="0" smtClean="0">
                <a:solidFill>
                  <a:srgbClr val="002060"/>
                </a:solidFill>
              </a:rPr>
              <a:t>evere </a:t>
            </a:r>
            <a:r>
              <a:rPr lang="en-US" b="1" dirty="0" smtClean="0">
                <a:solidFill>
                  <a:srgbClr val="002060"/>
                </a:solidFill>
              </a:rPr>
              <a:t>osteoporosis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L</a:t>
            </a:r>
            <a:r>
              <a:rPr lang="en-US" b="1" dirty="0" smtClean="0">
                <a:solidFill>
                  <a:srgbClr val="002060"/>
                </a:solidFill>
              </a:rPr>
              <a:t>ife </a:t>
            </a:r>
            <a:r>
              <a:rPr lang="en-US" b="1" dirty="0" smtClean="0">
                <a:solidFill>
                  <a:srgbClr val="002060"/>
                </a:solidFill>
              </a:rPr>
              <a:t>expectancy more than 5 years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b="1" dirty="0" smtClean="0">
                <a:solidFill>
                  <a:srgbClr val="002060"/>
                </a:solidFill>
              </a:rPr>
              <a:t>hose </a:t>
            </a:r>
            <a:r>
              <a:rPr lang="en-US" b="1" dirty="0" smtClean="0">
                <a:solidFill>
                  <a:srgbClr val="002060"/>
                </a:solidFill>
              </a:rPr>
              <a:t>with high activity expectations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b="1" dirty="0" smtClean="0">
                <a:solidFill>
                  <a:srgbClr val="002060"/>
                </a:solidFill>
              </a:rPr>
              <a:t>fter </a:t>
            </a:r>
            <a:r>
              <a:rPr lang="en-US" b="1" dirty="0" smtClean="0">
                <a:solidFill>
                  <a:srgbClr val="002060"/>
                </a:solidFill>
              </a:rPr>
              <a:t>failed </a:t>
            </a:r>
            <a:r>
              <a:rPr lang="en-US" b="1" dirty="0" err="1" smtClean="0">
                <a:solidFill>
                  <a:srgbClr val="002060"/>
                </a:solidFill>
              </a:rPr>
              <a:t>interal</a:t>
            </a:r>
            <a:r>
              <a:rPr lang="en-US" b="1" dirty="0" smtClean="0">
                <a:solidFill>
                  <a:srgbClr val="002060"/>
                </a:solidFill>
              </a:rPr>
              <a:t> fixation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current overall mortality in elderly patients one year after hip fracture ranges from 14% to 36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>
              <a:buNone/>
            </a:pP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400" i="1" dirty="0" smtClean="0"/>
              <a:t> </a:t>
            </a:r>
            <a:r>
              <a:rPr lang="en-US" sz="4400" b="1" i="1" dirty="0" smtClean="0">
                <a:solidFill>
                  <a:srgbClr val="FF0000"/>
                </a:solidFill>
              </a:rPr>
              <a:t>(</a:t>
            </a:r>
            <a:r>
              <a:rPr lang="en-US" sz="4400" b="1" i="1" dirty="0" err="1" smtClean="0">
                <a:solidFill>
                  <a:srgbClr val="FF0000"/>
                </a:solidFill>
              </a:rPr>
              <a:t>Koval</a:t>
            </a:r>
            <a:r>
              <a:rPr lang="en-US" sz="4400" b="1" i="1" dirty="0" smtClean="0">
                <a:solidFill>
                  <a:srgbClr val="FF0000"/>
                </a:solidFill>
              </a:rPr>
              <a:t> KJ et al, </a:t>
            </a:r>
            <a:r>
              <a:rPr lang="en-US" sz="4400" b="1" i="1" dirty="0" smtClean="0">
                <a:solidFill>
                  <a:srgbClr val="FF0000"/>
                </a:solidFill>
              </a:rPr>
              <a:t>Scott </a:t>
            </a:r>
            <a:r>
              <a:rPr lang="en-US" sz="4400" b="1" i="1" dirty="0" smtClean="0">
                <a:solidFill>
                  <a:srgbClr val="FF0000"/>
                </a:solidFill>
              </a:rPr>
              <a:t>J et al)</a:t>
            </a:r>
            <a:endParaRPr lang="en-US" sz="4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One year mortality in our study is 5%</a:t>
            </a:r>
          </a:p>
          <a:p>
            <a:endParaRPr lang="en-US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458200" cy="6096000"/>
          </a:xfrm>
        </p:spPr>
        <p:txBody>
          <a:bodyPr>
            <a:normAutofit fontScale="77500" lnSpcReduction="20000"/>
          </a:bodyPr>
          <a:lstStyle/>
          <a:p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High incidence of post-operative dislocation in the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past.</a:t>
            </a:r>
          </a:p>
          <a:p>
            <a:pPr>
              <a:buNone/>
            </a:pP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4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i="1" dirty="0" smtClean="0">
                <a:solidFill>
                  <a:srgbClr val="00B050"/>
                </a:solidFill>
              </a:rPr>
              <a:t>Gregory </a:t>
            </a:r>
            <a:r>
              <a:rPr lang="en-US" sz="4400" b="1" i="1" dirty="0" smtClean="0">
                <a:solidFill>
                  <a:srgbClr val="00B050"/>
                </a:solidFill>
              </a:rPr>
              <a:t>RJ</a:t>
            </a:r>
            <a:r>
              <a:rPr lang="en-US" sz="4400" b="1" i="1" dirty="0" smtClean="0">
                <a:solidFill>
                  <a:srgbClr val="00B050"/>
                </a:solidFill>
              </a:rPr>
              <a:t> </a:t>
            </a:r>
            <a:r>
              <a:rPr lang="en-US" sz="4400" b="1" i="1" dirty="0" smtClean="0">
                <a:solidFill>
                  <a:srgbClr val="00B050"/>
                </a:solidFill>
              </a:rPr>
              <a:t>et al)</a:t>
            </a:r>
            <a:endParaRPr lang="en-US" sz="48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Dislocation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rate in our study is nil.</a:t>
            </a:r>
          </a:p>
          <a:p>
            <a:endParaRPr lang="en-US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Revision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Rate is below 5% in 10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years.            </a:t>
            </a:r>
          </a:p>
          <a:p>
            <a:pPr>
              <a:buNone/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b="1" i="1" dirty="0" err="1" smtClean="0">
                <a:solidFill>
                  <a:srgbClr val="FF0000"/>
                </a:solidFill>
              </a:rPr>
              <a:t>Gebhard</a:t>
            </a:r>
            <a:r>
              <a:rPr lang="en-US" sz="4800" b="1" i="1" dirty="0" smtClean="0">
                <a:solidFill>
                  <a:srgbClr val="FF0000"/>
                </a:solidFill>
              </a:rPr>
              <a:t> JS et </a:t>
            </a:r>
            <a:r>
              <a:rPr lang="en-US" sz="4800" b="1" i="1" dirty="0" smtClean="0">
                <a:solidFill>
                  <a:srgbClr val="FF0000"/>
                </a:solidFill>
              </a:rPr>
              <a:t>al)</a:t>
            </a:r>
            <a:endParaRPr lang="en-US" sz="4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Revision rate is nil in our study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Cost benefit analysis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(George  M et al)</a:t>
            </a:r>
            <a:endParaRPr lang="en-US" sz="4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87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1000"/>
            <a:ext cx="426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53340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Sub-capital 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fracture neck of femur in 73 years old male patient</a:t>
            </a:r>
            <a:r>
              <a:rPr lang="en-US" b="1" dirty="0" smtClean="0">
                <a:solidFill>
                  <a:srgbClr val="00B0F0"/>
                </a:solidFill>
              </a:rPr>
              <a:t>.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4800600" cy="422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1000"/>
            <a:ext cx="4114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800600"/>
            <a:ext cx="4268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Three month after surgery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4800600"/>
            <a:ext cx="3667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One year after surgery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487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4600" y="1143000"/>
            <a:ext cx="609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0292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Patient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walking with the help of crutches one week after surgery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77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0"/>
            <a:ext cx="91440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8600" y="44196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Mount Everest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0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Take Home Message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5029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Total hip replacement is one of the best management options for sub-capital fracture neck of femur in independently mobile elderly patients. </a:t>
            </a:r>
          </a:p>
          <a:p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It has better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rehabilitational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potential, better function of hip and low revision rate.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284"/>
          <p:cNvPicPr>
            <a:picLocks noChangeAspect="1" noChangeArrowheads="1"/>
          </p:cNvPicPr>
          <p:nvPr/>
        </p:nvPicPr>
        <p:blipFill>
          <a:blip r:embed="rId2" cstate="print"/>
          <a:srcRect l="-20377" r="-18114"/>
          <a:stretch>
            <a:fillRect/>
          </a:stretch>
        </p:blipFill>
        <p:spPr bwMode="auto">
          <a:xfrm>
            <a:off x="228600" y="457200"/>
            <a:ext cx="8763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5000" y="266700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Thank you !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876800"/>
          </a:xfrm>
        </p:spPr>
        <p:txBody>
          <a:bodyPr>
            <a:normAutofit fontScale="92500"/>
          </a:bodyPr>
          <a:lstStyle/>
          <a:p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Management of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subcapital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fracture neck of femur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Matter of Controversy and Challenging</a:t>
            </a:r>
            <a:endParaRPr lang="en-US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62484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7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Different Surgical Options</a:t>
            </a:r>
          </a:p>
          <a:p>
            <a:pPr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Internal Fixation</a:t>
            </a:r>
          </a:p>
          <a:p>
            <a:pPr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Hemiarthroplasty</a:t>
            </a:r>
            <a:endParaRPr lang="en-US" sz="7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Bipolar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Arthroplasty</a:t>
            </a:r>
            <a:endParaRPr lang="en-US" sz="7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Total Hip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Arthroplasty</a:t>
            </a:r>
            <a:endParaRPr lang="en-US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953000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Total Hip Replacement </a:t>
            </a:r>
          </a:p>
          <a:p>
            <a:pPr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Definitive advantage</a:t>
            </a:r>
            <a:endParaRPr lang="en-US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Materials and Methods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686800" cy="6096000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Prospective analytical study</a:t>
            </a:r>
          </a:p>
          <a:p>
            <a:pPr>
              <a:buNone/>
            </a:pPr>
            <a:endParaRPr lang="en-US" sz="7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From 2010 to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445</Words>
  <Application>Microsoft Office PowerPoint</Application>
  <PresentationFormat>On-screen Show (4:3)</PresentationFormat>
  <Paragraphs>97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Take Home Message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Total hip replacement in subcapital fracture neck of femur in elderly patients </dc:title>
  <dc:creator>pc</dc:creator>
  <cp:lastModifiedBy>pc</cp:lastModifiedBy>
  <cp:revision>69</cp:revision>
  <dcterms:created xsi:type="dcterms:W3CDTF">2015-10-20T10:44:22Z</dcterms:created>
  <dcterms:modified xsi:type="dcterms:W3CDTF">2015-10-21T13:26:34Z</dcterms:modified>
</cp:coreProperties>
</file>