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5"/>
  </p:notesMasterIdLst>
  <p:sldIdLst>
    <p:sldId id="256" r:id="rId2"/>
    <p:sldId id="286" r:id="rId3"/>
    <p:sldId id="294" r:id="rId4"/>
    <p:sldId id="285" r:id="rId5"/>
    <p:sldId id="283" r:id="rId6"/>
    <p:sldId id="304" r:id="rId7"/>
    <p:sldId id="289" r:id="rId8"/>
    <p:sldId id="287" r:id="rId9"/>
    <p:sldId id="292" r:id="rId10"/>
    <p:sldId id="293" r:id="rId11"/>
    <p:sldId id="291" r:id="rId12"/>
    <p:sldId id="309" r:id="rId13"/>
    <p:sldId id="298" r:id="rId14"/>
    <p:sldId id="299" r:id="rId15"/>
    <p:sldId id="305" r:id="rId16"/>
    <p:sldId id="306" r:id="rId17"/>
    <p:sldId id="307" r:id="rId18"/>
    <p:sldId id="311" r:id="rId19"/>
    <p:sldId id="295" r:id="rId20"/>
    <p:sldId id="310" r:id="rId21"/>
    <p:sldId id="303" r:id="rId22"/>
    <p:sldId id="308" r:id="rId23"/>
    <p:sldId id="263" r:id="rId2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CCFF99"/>
    <a:srgbClr val="FFCCFF"/>
    <a:srgbClr val="CCFF33"/>
    <a:srgbClr val="CCFFCC"/>
    <a:srgbClr val="FFFF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12" Type="http://schemas.microsoft.com/office/2007/relationships/hdphoto" Target="../media/hdphoto12.wdp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microsoft.com/office/2007/relationships/hdphoto" Target="../media/hdphoto9.wdp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8.jpeg"/><Relationship Id="rId14" Type="http://schemas.microsoft.com/office/2007/relationships/hdphoto" Target="../media/hdphoto13.wdp"/></Relationships>
</file>

<file path=ppt/diagrams/_rels/drawing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12" Type="http://schemas.microsoft.com/office/2007/relationships/hdphoto" Target="../media/hdphoto12.wdp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microsoft.com/office/2007/relationships/hdphoto" Target="../media/hdphoto9.wdp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8.jpeg"/><Relationship Id="rId14" Type="http://schemas.microsoft.com/office/2007/relationships/hdphoto" Target="../media/hdphoto1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93BE6D-EE10-41E3-A90F-736CE23D2801}" type="doc">
      <dgm:prSet loTypeId="urn:microsoft.com/office/officeart/2005/8/layout/pList1#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18F9EF56-F32A-460E-B01A-E048F2250E4F}">
      <dgm:prSet phldrT="[Text]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GB" b="1" dirty="0" smtClean="0">
              <a:solidFill>
                <a:srgbClr val="002060"/>
              </a:solidFill>
            </a:rPr>
            <a:t>Extract fresh </a:t>
          </a:r>
          <a:r>
            <a:rPr lang="en-GB" b="1" i="1" dirty="0" err="1" smtClean="0">
              <a:solidFill>
                <a:srgbClr val="002060"/>
              </a:solidFill>
            </a:rPr>
            <a:t>Moringa</a:t>
          </a:r>
          <a:r>
            <a:rPr lang="en-GB" b="1" dirty="0" smtClean="0">
              <a:solidFill>
                <a:srgbClr val="002060"/>
              </a:solidFill>
            </a:rPr>
            <a:t> leaves with 50% methanol + 1% acetic acid</a:t>
          </a:r>
          <a:endParaRPr lang="en-GB" b="1" dirty="0">
            <a:solidFill>
              <a:srgbClr val="002060"/>
            </a:solidFill>
          </a:endParaRPr>
        </a:p>
      </dgm:t>
    </dgm:pt>
    <dgm:pt modelId="{F4AAF9A8-6403-4C7D-88FF-524E506AB489}" type="parTrans" cxnId="{6E0FE1AA-DAFA-459E-8E69-A8CED479D148}">
      <dgm:prSet/>
      <dgm:spPr/>
      <dgm:t>
        <a:bodyPr/>
        <a:lstStyle/>
        <a:p>
          <a:endParaRPr lang="en-GB"/>
        </a:p>
      </dgm:t>
    </dgm:pt>
    <dgm:pt modelId="{D30A7A69-5900-4437-845E-D2EECAE2374F}" type="sibTrans" cxnId="{6E0FE1AA-DAFA-459E-8E69-A8CED479D148}">
      <dgm:prSet/>
      <dgm:spPr/>
      <dgm:t>
        <a:bodyPr/>
        <a:lstStyle/>
        <a:p>
          <a:endParaRPr lang="en-GB"/>
        </a:p>
      </dgm:t>
    </dgm:pt>
    <dgm:pt modelId="{12525E4B-09BB-490D-97BE-47B1AD846C43}">
      <dgm:prSet phldrT="[Text]"/>
      <dgm:spPr/>
      <dgm:t>
        <a:bodyPr/>
        <a:lstStyle/>
        <a:p>
          <a:r>
            <a:rPr lang="en-GB" b="1" dirty="0" smtClean="0">
              <a:solidFill>
                <a:srgbClr val="002060"/>
              </a:solidFill>
            </a:rPr>
            <a:t>Filter and concentrate by evaporating at 40 </a:t>
          </a:r>
          <a:r>
            <a:rPr lang="en-GB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º</a:t>
          </a:r>
          <a:r>
            <a:rPr lang="en-GB" b="1" dirty="0" smtClean="0">
              <a:solidFill>
                <a:srgbClr val="002060"/>
              </a:solidFill>
            </a:rPr>
            <a:t>C</a:t>
          </a:r>
          <a:endParaRPr lang="en-GB" b="1" dirty="0">
            <a:solidFill>
              <a:srgbClr val="002060"/>
            </a:solidFill>
          </a:endParaRPr>
        </a:p>
      </dgm:t>
    </dgm:pt>
    <dgm:pt modelId="{13B93AD2-485D-4718-B813-A1D55CC213BD}" type="parTrans" cxnId="{DD7EC421-71D5-4821-9037-DB677AD202FC}">
      <dgm:prSet/>
      <dgm:spPr/>
      <dgm:t>
        <a:bodyPr/>
        <a:lstStyle/>
        <a:p>
          <a:endParaRPr lang="en-GB"/>
        </a:p>
      </dgm:t>
    </dgm:pt>
    <dgm:pt modelId="{066F3003-7987-400A-914E-490600DCDD57}" type="sibTrans" cxnId="{DD7EC421-71D5-4821-9037-DB677AD202FC}">
      <dgm:prSet/>
      <dgm:spPr/>
      <dgm:t>
        <a:bodyPr/>
        <a:lstStyle/>
        <a:p>
          <a:endParaRPr lang="en-GB"/>
        </a:p>
      </dgm:t>
    </dgm:pt>
    <dgm:pt modelId="{E62CF258-997F-4894-8A9F-9B90DC4C6E3C}">
      <dgm:prSet phldrT="[Text]"/>
      <dgm:spPr/>
      <dgm:t>
        <a:bodyPr/>
        <a:lstStyle/>
        <a:p>
          <a:r>
            <a:rPr lang="en-GB" b="1" dirty="0" smtClean="0">
              <a:solidFill>
                <a:srgbClr val="002060"/>
              </a:solidFill>
            </a:rPr>
            <a:t>Partition with distilled water and diethyl ether</a:t>
          </a:r>
          <a:endParaRPr lang="en-GB" b="1" dirty="0">
            <a:solidFill>
              <a:srgbClr val="002060"/>
            </a:solidFill>
          </a:endParaRPr>
        </a:p>
      </dgm:t>
    </dgm:pt>
    <dgm:pt modelId="{39CA6909-1A72-44C8-9A19-0DDA8891B2A2}" type="parTrans" cxnId="{931495F8-6124-4ABF-A2F2-C817E17CD2F8}">
      <dgm:prSet/>
      <dgm:spPr/>
      <dgm:t>
        <a:bodyPr/>
        <a:lstStyle/>
        <a:p>
          <a:endParaRPr lang="en-GB"/>
        </a:p>
      </dgm:t>
    </dgm:pt>
    <dgm:pt modelId="{06F4F098-C51B-413A-8533-BF7537E81707}" type="sibTrans" cxnId="{931495F8-6124-4ABF-A2F2-C817E17CD2F8}">
      <dgm:prSet/>
      <dgm:spPr/>
      <dgm:t>
        <a:bodyPr/>
        <a:lstStyle/>
        <a:p>
          <a:endParaRPr lang="en-GB"/>
        </a:p>
      </dgm:t>
    </dgm:pt>
    <dgm:pt modelId="{6026ECB5-D87F-440C-87D7-E6220FB15BB7}">
      <dgm:prSet phldrT="[Text]"/>
      <dgm:spPr/>
      <dgm:t>
        <a:bodyPr/>
        <a:lstStyle/>
        <a:p>
          <a:r>
            <a:rPr lang="en-GB" b="1" dirty="0" smtClean="0">
              <a:solidFill>
                <a:srgbClr val="002060"/>
              </a:solidFill>
            </a:rPr>
            <a:t>Adjust pH of aqueous part to 8.5 to protein denature and convert of phenolic acid</a:t>
          </a:r>
          <a:endParaRPr lang="en-GB" b="1" baseline="-25000" dirty="0">
            <a:solidFill>
              <a:srgbClr val="002060"/>
            </a:solidFill>
          </a:endParaRPr>
        </a:p>
      </dgm:t>
    </dgm:pt>
    <dgm:pt modelId="{877FCB2E-9071-489F-804C-61B87AD48709}" type="parTrans" cxnId="{90F460A0-E6EE-48AA-9400-428870B5E846}">
      <dgm:prSet/>
      <dgm:spPr/>
      <dgm:t>
        <a:bodyPr/>
        <a:lstStyle/>
        <a:p>
          <a:endParaRPr lang="en-GB"/>
        </a:p>
      </dgm:t>
    </dgm:pt>
    <dgm:pt modelId="{03D51991-7B25-4987-B20E-AD2FD7148C4F}" type="sibTrans" cxnId="{90F460A0-E6EE-48AA-9400-428870B5E846}">
      <dgm:prSet/>
      <dgm:spPr/>
      <dgm:t>
        <a:bodyPr/>
        <a:lstStyle/>
        <a:p>
          <a:endParaRPr lang="en-GB"/>
        </a:p>
      </dgm:t>
    </dgm:pt>
    <dgm:pt modelId="{BABF5166-2A0D-4EC0-88A4-CDD9B74C722D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GB" b="1" baseline="0" dirty="0" smtClean="0">
              <a:solidFill>
                <a:srgbClr val="002060"/>
              </a:solidFill>
            </a:rPr>
            <a:t>Partition with chloroform to separate non-phenolic</a:t>
          </a:r>
          <a:endParaRPr lang="en-GB" b="1" baseline="0" dirty="0">
            <a:solidFill>
              <a:srgbClr val="002060"/>
            </a:solidFill>
          </a:endParaRPr>
        </a:p>
      </dgm:t>
    </dgm:pt>
    <dgm:pt modelId="{3CBAE298-8252-4C70-B8DA-CD4EB851E4D0}" type="parTrans" cxnId="{DA6555A2-0A40-4F0F-98A8-C5295F35F014}">
      <dgm:prSet/>
      <dgm:spPr/>
      <dgm:t>
        <a:bodyPr/>
        <a:lstStyle/>
        <a:p>
          <a:endParaRPr lang="en-GB"/>
        </a:p>
      </dgm:t>
    </dgm:pt>
    <dgm:pt modelId="{74B1A868-75BC-4EE7-9A98-C7994E5BD74B}" type="sibTrans" cxnId="{DA6555A2-0A40-4F0F-98A8-C5295F35F014}">
      <dgm:prSet/>
      <dgm:spPr/>
      <dgm:t>
        <a:bodyPr/>
        <a:lstStyle/>
        <a:p>
          <a:endParaRPr lang="en-GB"/>
        </a:p>
      </dgm:t>
    </dgm:pt>
    <dgm:pt modelId="{6CDA101C-7A00-4614-B4A4-8A8EDACE1AD6}">
      <dgm:prSet phldrT="[Text]"/>
      <dgm:spPr/>
      <dgm:t>
        <a:bodyPr/>
        <a:lstStyle/>
        <a:p>
          <a:r>
            <a:rPr lang="en-GB" b="1" dirty="0" smtClean="0">
              <a:solidFill>
                <a:srgbClr val="002060"/>
              </a:solidFill>
            </a:rPr>
            <a:t>Adjust pH to 3.5 to change phenolic sodium salt to phenolic acid</a:t>
          </a:r>
          <a:endParaRPr lang="en-GB" b="1" baseline="0" dirty="0">
            <a:solidFill>
              <a:srgbClr val="002060"/>
            </a:solidFill>
          </a:endParaRPr>
        </a:p>
      </dgm:t>
    </dgm:pt>
    <dgm:pt modelId="{3219F708-831A-40B1-A13C-C5F659008BFF}" type="parTrans" cxnId="{A8E698F1-090B-4192-801E-E747EAA5388D}">
      <dgm:prSet/>
      <dgm:spPr/>
      <dgm:t>
        <a:bodyPr/>
        <a:lstStyle/>
        <a:p>
          <a:endParaRPr lang="en-GB"/>
        </a:p>
      </dgm:t>
    </dgm:pt>
    <dgm:pt modelId="{50883EDD-5E86-444D-AF5F-D9732EE77010}" type="sibTrans" cxnId="{A8E698F1-090B-4192-801E-E747EAA5388D}">
      <dgm:prSet/>
      <dgm:spPr/>
      <dgm:t>
        <a:bodyPr/>
        <a:lstStyle/>
        <a:p>
          <a:endParaRPr lang="en-GB"/>
        </a:p>
      </dgm:t>
    </dgm:pt>
    <dgm:pt modelId="{64A0F0E3-8AB6-4BF4-AB8A-FD753F57F9FF}">
      <dgm:prSet phldrT="[Text]"/>
      <dgm:spPr/>
      <dgm:t>
        <a:bodyPr/>
        <a:lstStyle/>
        <a:p>
          <a:r>
            <a:rPr lang="en-GB" b="1" baseline="0" dirty="0" smtClean="0">
              <a:solidFill>
                <a:srgbClr val="002060"/>
              </a:solidFill>
            </a:rPr>
            <a:t>Extract with ethyl acetate to fully fractionate polyphenol form</a:t>
          </a:r>
          <a:endParaRPr lang="en-GB" b="1" baseline="0" dirty="0">
            <a:solidFill>
              <a:srgbClr val="002060"/>
            </a:solidFill>
          </a:endParaRPr>
        </a:p>
      </dgm:t>
    </dgm:pt>
    <dgm:pt modelId="{3DDFD2B9-12BB-4E52-8C86-25300FE6897E}" type="parTrans" cxnId="{88A32070-9447-437F-B652-4028B0183B93}">
      <dgm:prSet/>
      <dgm:spPr/>
      <dgm:t>
        <a:bodyPr/>
        <a:lstStyle/>
        <a:p>
          <a:endParaRPr lang="en-GB"/>
        </a:p>
      </dgm:t>
    </dgm:pt>
    <dgm:pt modelId="{DB9FE098-741E-40AD-9711-D6D755A25BE3}" type="sibTrans" cxnId="{88A32070-9447-437F-B652-4028B0183B93}">
      <dgm:prSet/>
      <dgm:spPr/>
      <dgm:t>
        <a:bodyPr/>
        <a:lstStyle/>
        <a:p>
          <a:endParaRPr lang="en-GB"/>
        </a:p>
      </dgm:t>
    </dgm:pt>
    <dgm:pt modelId="{1575026F-CE10-41EA-A4E2-6BC00216B56B}">
      <dgm:prSet phldrT="[Text]"/>
      <dgm:spPr/>
      <dgm:t>
        <a:bodyPr/>
        <a:lstStyle/>
        <a:p>
          <a:r>
            <a:rPr lang="en-GB" b="1" baseline="0" dirty="0" smtClean="0">
              <a:solidFill>
                <a:srgbClr val="002060"/>
              </a:solidFill>
            </a:rPr>
            <a:t>Obtain the extract and fractions</a:t>
          </a:r>
          <a:endParaRPr lang="en-GB" b="1" baseline="0" dirty="0">
            <a:solidFill>
              <a:srgbClr val="002060"/>
            </a:solidFill>
          </a:endParaRPr>
        </a:p>
      </dgm:t>
    </dgm:pt>
    <dgm:pt modelId="{E83BE4F8-6DB2-4413-B436-CC615A1A5D9D}" type="parTrans" cxnId="{59FD594D-B90D-473F-8ADA-8207D74C1C36}">
      <dgm:prSet/>
      <dgm:spPr/>
      <dgm:t>
        <a:bodyPr/>
        <a:lstStyle/>
        <a:p>
          <a:endParaRPr lang="en-GB"/>
        </a:p>
      </dgm:t>
    </dgm:pt>
    <dgm:pt modelId="{E5FA45BE-1688-4972-BCD8-852F1EC67125}" type="sibTrans" cxnId="{59FD594D-B90D-473F-8ADA-8207D74C1C36}">
      <dgm:prSet/>
      <dgm:spPr/>
      <dgm:t>
        <a:bodyPr/>
        <a:lstStyle/>
        <a:p>
          <a:endParaRPr lang="en-GB"/>
        </a:p>
      </dgm:t>
    </dgm:pt>
    <dgm:pt modelId="{CFA20B1F-F73A-481C-B8AD-D24B02D66534}" type="pres">
      <dgm:prSet presAssocID="{B193BE6D-EE10-41E3-A90F-736CE23D28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0CA8C91-D2B0-47FB-AF64-25F3AED7DDD2}" type="pres">
      <dgm:prSet presAssocID="{18F9EF56-F32A-460E-B01A-E048F2250E4F}" presName="compNode" presStyleCnt="0"/>
      <dgm:spPr/>
    </dgm:pt>
    <dgm:pt modelId="{8BED826C-1693-4918-A693-F5E8AA7EA68E}" type="pres">
      <dgm:prSet presAssocID="{18F9EF56-F32A-460E-B01A-E048F2250E4F}" presName="pictRect" presStyleLbl="node1" presStyleIdx="0" presStyleCnt="8"/>
      <dgm:spPr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scene3d>
          <a:camera prst="orthographicFront"/>
          <a:lightRig rig="flat" dir="t"/>
        </a:scene3d>
      </dgm:spPr>
      <dgm:t>
        <a:bodyPr/>
        <a:lstStyle/>
        <a:p>
          <a:endParaRPr lang="en-GB"/>
        </a:p>
      </dgm:t>
    </dgm:pt>
    <dgm:pt modelId="{7D54ACDF-5962-4442-955F-8EB3682BF1C1}" type="pres">
      <dgm:prSet presAssocID="{18F9EF56-F32A-460E-B01A-E048F2250E4F}" presName="textRect" presStyleLbl="revTx" presStyleIdx="0" presStyleCnt="8" custLinFactNeighborY="40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58D599-5224-4A26-8864-C4EF24BFCC64}" type="pres">
      <dgm:prSet presAssocID="{D30A7A69-5900-4437-845E-D2EECAE2374F}" presName="sibTrans" presStyleLbl="sibTrans2D1" presStyleIdx="0" presStyleCnt="0"/>
      <dgm:spPr/>
      <dgm:t>
        <a:bodyPr/>
        <a:lstStyle/>
        <a:p>
          <a:endParaRPr lang="en-GB"/>
        </a:p>
      </dgm:t>
    </dgm:pt>
    <dgm:pt modelId="{34A1A4DA-CDE2-4AFE-999E-50C1B7A4482B}" type="pres">
      <dgm:prSet presAssocID="{12525E4B-09BB-490D-97BE-47B1AD846C43}" presName="compNode" presStyleCnt="0"/>
      <dgm:spPr/>
    </dgm:pt>
    <dgm:pt modelId="{ED883ED4-8776-4960-A59D-D64182903C7F}" type="pres">
      <dgm:prSet presAssocID="{12525E4B-09BB-490D-97BE-47B1AD846C43}" presName="pictRect" presStyleLbl="node1" presStyleIdx="1" presStyleCnt="8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GB"/>
        </a:p>
      </dgm:t>
    </dgm:pt>
    <dgm:pt modelId="{4374F6CC-7D91-43BD-B6A1-B9BE5581B88D}" type="pres">
      <dgm:prSet presAssocID="{12525E4B-09BB-490D-97BE-47B1AD846C43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56B7E5-4377-4373-9A8C-4E78B73849B4}" type="pres">
      <dgm:prSet presAssocID="{066F3003-7987-400A-914E-490600DCDD5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3DFCEC1D-5459-4A65-A8F0-59AB72A554FD}" type="pres">
      <dgm:prSet presAssocID="{E62CF258-997F-4894-8A9F-9B90DC4C6E3C}" presName="compNode" presStyleCnt="0"/>
      <dgm:spPr/>
    </dgm:pt>
    <dgm:pt modelId="{5D01BF26-9589-4F05-BF97-80EFECB4360F}" type="pres">
      <dgm:prSet presAssocID="{E62CF258-997F-4894-8A9F-9B90DC4C6E3C}" presName="pictRect" presStyleLbl="node1" presStyleIdx="2" presStyleCnt="8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415FA167-69CA-4365-8243-AFC2558EB7D4}" type="pres">
      <dgm:prSet presAssocID="{E62CF258-997F-4894-8A9F-9B90DC4C6E3C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089C49-D87B-43F0-8C3D-BE4B344EDC89}" type="pres">
      <dgm:prSet presAssocID="{06F4F098-C51B-413A-8533-BF7537E8170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AACC5C7-E519-4DDF-BD50-2EA52B823CC2}" type="pres">
      <dgm:prSet presAssocID="{6026ECB5-D87F-440C-87D7-E6220FB15BB7}" presName="compNode" presStyleCnt="0"/>
      <dgm:spPr/>
    </dgm:pt>
    <dgm:pt modelId="{BC2EA17B-69F2-4CA6-9F53-473FFA6BF419}" type="pres">
      <dgm:prSet presAssocID="{6026ECB5-D87F-440C-87D7-E6220FB15BB7}" presName="pictRect" presStyleLbl="node1" presStyleIdx="3" presStyleCnt="8"/>
      <dgm:spPr>
        <a:prstGeom prst="rect">
          <a:avLst/>
        </a:prstGeom>
        <a:blipFill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924275E4-4451-4B2E-A55F-F88508864FE7}" type="pres">
      <dgm:prSet presAssocID="{6026ECB5-D87F-440C-87D7-E6220FB15BB7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75F3E5-302F-44E3-8FC6-976BA64312E2}" type="pres">
      <dgm:prSet presAssocID="{03D51991-7B25-4987-B20E-AD2FD7148C4F}" presName="sibTrans" presStyleLbl="sibTrans2D1" presStyleIdx="0" presStyleCnt="0"/>
      <dgm:spPr/>
      <dgm:t>
        <a:bodyPr/>
        <a:lstStyle/>
        <a:p>
          <a:endParaRPr lang="en-GB"/>
        </a:p>
      </dgm:t>
    </dgm:pt>
    <dgm:pt modelId="{A4A95799-5021-44F3-91E0-9E88516BFAD8}" type="pres">
      <dgm:prSet presAssocID="{BABF5166-2A0D-4EC0-88A4-CDD9B74C722D}" presName="compNode" presStyleCnt="0"/>
      <dgm:spPr/>
    </dgm:pt>
    <dgm:pt modelId="{BD57E058-92E9-46F7-92BF-1523811D0761}" type="pres">
      <dgm:prSet presAssocID="{BABF5166-2A0D-4EC0-88A4-CDD9B74C722D}" presName="pictRect" presStyleLbl="node1" presStyleIdx="4" presStyleCnt="8"/>
      <dgm:spPr>
        <a:prstGeom prst="rect">
          <a:avLst/>
        </a:prstGeom>
        <a:blipFill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D3E7A9A-A594-4448-8896-1F4A305CBE02}" type="pres">
      <dgm:prSet presAssocID="{BABF5166-2A0D-4EC0-88A4-CDD9B74C722D}" presName="textRect" presStyleLbl="revTx" presStyleIdx="4" presStyleCnt="8" custLinFactNeighborY="-27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9EF6A7-602F-43D9-A560-0B85CE687BA5}" type="pres">
      <dgm:prSet presAssocID="{74B1A868-75BC-4EE7-9A98-C7994E5BD74B}" presName="sibTrans" presStyleLbl="sibTrans2D1" presStyleIdx="0" presStyleCnt="0"/>
      <dgm:spPr/>
      <dgm:t>
        <a:bodyPr/>
        <a:lstStyle/>
        <a:p>
          <a:endParaRPr lang="en-GB"/>
        </a:p>
      </dgm:t>
    </dgm:pt>
    <dgm:pt modelId="{E1B67556-47CE-40B2-AAB2-068F075B98D0}" type="pres">
      <dgm:prSet presAssocID="{6CDA101C-7A00-4614-B4A4-8A8EDACE1AD6}" presName="compNode" presStyleCnt="0"/>
      <dgm:spPr/>
    </dgm:pt>
    <dgm:pt modelId="{30EED91B-CDB4-40E5-9ABF-C2ECA50E6571}" type="pres">
      <dgm:prSet presAssocID="{6CDA101C-7A00-4614-B4A4-8A8EDACE1AD6}" presName="pictRect" presStyleLbl="node1" presStyleIdx="5" presStyleCnt="8"/>
      <dgm:spPr>
        <a:prstGeom prst="rect">
          <a:avLst/>
        </a:prstGeom>
        <a:blipFill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20BCB494-A309-478D-94F2-2193AC919DB9}" type="pres">
      <dgm:prSet presAssocID="{6CDA101C-7A00-4614-B4A4-8A8EDACE1AD6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E0BB91-539E-4613-AEB0-420994493AC3}" type="pres">
      <dgm:prSet presAssocID="{50883EDD-5E86-444D-AF5F-D9732EE7701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1F89D75-9702-4774-9BE0-CB0E71CDC996}" type="pres">
      <dgm:prSet presAssocID="{64A0F0E3-8AB6-4BF4-AB8A-FD753F57F9FF}" presName="compNode" presStyleCnt="0"/>
      <dgm:spPr/>
    </dgm:pt>
    <dgm:pt modelId="{D64EC4E4-7937-4D55-894C-D703AC253000}" type="pres">
      <dgm:prSet presAssocID="{64A0F0E3-8AB6-4BF4-AB8A-FD753F57F9FF}" presName="pictRect" presStyleLbl="node1" presStyleIdx="6" presStyleCnt="8"/>
      <dgm:spPr>
        <a:prstGeom prst="rect">
          <a:avLst/>
        </a:prstGeom>
        <a:blipFill>
          <a:blip xmlns:r="http://schemas.openxmlformats.org/officeDocument/2006/relationships"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78DA3309-0553-40BB-BDEF-045E35C6232F}" type="pres">
      <dgm:prSet presAssocID="{64A0F0E3-8AB6-4BF4-AB8A-FD753F57F9FF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D09577-1DE3-48C1-855B-184D62B89041}" type="pres">
      <dgm:prSet presAssocID="{DB9FE098-741E-40AD-9711-D6D755A25BE3}" presName="sibTrans" presStyleLbl="sibTrans2D1" presStyleIdx="0" presStyleCnt="0"/>
      <dgm:spPr/>
      <dgm:t>
        <a:bodyPr/>
        <a:lstStyle/>
        <a:p>
          <a:endParaRPr lang="en-GB"/>
        </a:p>
      </dgm:t>
    </dgm:pt>
    <dgm:pt modelId="{0AA75312-3A09-440F-B968-7F370EC9E9D2}" type="pres">
      <dgm:prSet presAssocID="{1575026F-CE10-41EA-A4E2-6BC00216B56B}" presName="compNode" presStyleCnt="0"/>
      <dgm:spPr/>
    </dgm:pt>
    <dgm:pt modelId="{4C9A6AAD-B814-4872-A46D-84182602708A}" type="pres">
      <dgm:prSet presAssocID="{1575026F-CE10-41EA-A4E2-6BC00216B56B}" presName="pictRect" presStyleLbl="node1" presStyleIdx="7" presStyleCnt="8"/>
      <dgm:spPr>
        <a:prstGeom prst="rect">
          <a:avLst/>
        </a:prstGeom>
        <a:blipFill>
          <a:blip xmlns:r="http://schemas.openxmlformats.org/officeDocument/2006/relationships"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GB"/>
        </a:p>
      </dgm:t>
    </dgm:pt>
    <dgm:pt modelId="{0983A7F0-FCCF-49D4-835C-658A60756CE1}" type="pres">
      <dgm:prSet presAssocID="{1575026F-CE10-41EA-A4E2-6BC00216B56B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3159CD8-6295-4B42-AB2A-794F0D178178}" type="presOf" srcId="{03D51991-7B25-4987-B20E-AD2FD7148C4F}" destId="{8375F3E5-302F-44E3-8FC6-976BA64312E2}" srcOrd="0" destOrd="0" presId="urn:microsoft.com/office/officeart/2005/8/layout/pList1#3"/>
    <dgm:cxn modelId="{D7363001-A58A-4FDD-99FA-8542D551D7EB}" type="presOf" srcId="{12525E4B-09BB-490D-97BE-47B1AD846C43}" destId="{4374F6CC-7D91-43BD-B6A1-B9BE5581B88D}" srcOrd="0" destOrd="0" presId="urn:microsoft.com/office/officeart/2005/8/layout/pList1#3"/>
    <dgm:cxn modelId="{DD7EC421-71D5-4821-9037-DB677AD202FC}" srcId="{B193BE6D-EE10-41E3-A90F-736CE23D2801}" destId="{12525E4B-09BB-490D-97BE-47B1AD846C43}" srcOrd="1" destOrd="0" parTransId="{13B93AD2-485D-4718-B813-A1D55CC213BD}" sibTransId="{066F3003-7987-400A-914E-490600DCDD57}"/>
    <dgm:cxn modelId="{D64792C8-5875-4FA6-89D3-D5E1A455B63A}" type="presOf" srcId="{BABF5166-2A0D-4EC0-88A4-CDD9B74C722D}" destId="{8D3E7A9A-A594-4448-8896-1F4A305CBE02}" srcOrd="0" destOrd="0" presId="urn:microsoft.com/office/officeart/2005/8/layout/pList1#3"/>
    <dgm:cxn modelId="{D25B5DF0-D9D8-4127-99AC-4DB07383CBB5}" type="presOf" srcId="{DB9FE098-741E-40AD-9711-D6D755A25BE3}" destId="{35D09577-1DE3-48C1-855B-184D62B89041}" srcOrd="0" destOrd="0" presId="urn:microsoft.com/office/officeart/2005/8/layout/pList1#3"/>
    <dgm:cxn modelId="{DA6555A2-0A40-4F0F-98A8-C5295F35F014}" srcId="{B193BE6D-EE10-41E3-A90F-736CE23D2801}" destId="{BABF5166-2A0D-4EC0-88A4-CDD9B74C722D}" srcOrd="4" destOrd="0" parTransId="{3CBAE298-8252-4C70-B8DA-CD4EB851E4D0}" sibTransId="{74B1A868-75BC-4EE7-9A98-C7994E5BD74B}"/>
    <dgm:cxn modelId="{713E0DA6-9027-42DF-B96B-0395FCB57739}" type="presOf" srcId="{6026ECB5-D87F-440C-87D7-E6220FB15BB7}" destId="{924275E4-4451-4B2E-A55F-F88508864FE7}" srcOrd="0" destOrd="0" presId="urn:microsoft.com/office/officeart/2005/8/layout/pList1#3"/>
    <dgm:cxn modelId="{E4DF4B91-47FC-461F-8A83-A3605FB2B80A}" type="presOf" srcId="{18F9EF56-F32A-460E-B01A-E048F2250E4F}" destId="{7D54ACDF-5962-4442-955F-8EB3682BF1C1}" srcOrd="0" destOrd="0" presId="urn:microsoft.com/office/officeart/2005/8/layout/pList1#3"/>
    <dgm:cxn modelId="{6E0FE1AA-DAFA-459E-8E69-A8CED479D148}" srcId="{B193BE6D-EE10-41E3-A90F-736CE23D2801}" destId="{18F9EF56-F32A-460E-B01A-E048F2250E4F}" srcOrd="0" destOrd="0" parTransId="{F4AAF9A8-6403-4C7D-88FF-524E506AB489}" sibTransId="{D30A7A69-5900-4437-845E-D2EECAE2374F}"/>
    <dgm:cxn modelId="{FAF31B5E-01B3-4853-9D35-7E699115063F}" type="presOf" srcId="{50883EDD-5E86-444D-AF5F-D9732EE77010}" destId="{08E0BB91-539E-4613-AEB0-420994493AC3}" srcOrd="0" destOrd="0" presId="urn:microsoft.com/office/officeart/2005/8/layout/pList1#3"/>
    <dgm:cxn modelId="{F4E5FF3F-0896-42E5-B5A3-079D4E8DF80A}" type="presOf" srcId="{06F4F098-C51B-413A-8533-BF7537E81707}" destId="{D0089C49-D87B-43F0-8C3D-BE4B344EDC89}" srcOrd="0" destOrd="0" presId="urn:microsoft.com/office/officeart/2005/8/layout/pList1#3"/>
    <dgm:cxn modelId="{90F460A0-E6EE-48AA-9400-428870B5E846}" srcId="{B193BE6D-EE10-41E3-A90F-736CE23D2801}" destId="{6026ECB5-D87F-440C-87D7-E6220FB15BB7}" srcOrd="3" destOrd="0" parTransId="{877FCB2E-9071-489F-804C-61B87AD48709}" sibTransId="{03D51991-7B25-4987-B20E-AD2FD7148C4F}"/>
    <dgm:cxn modelId="{59FD594D-B90D-473F-8ADA-8207D74C1C36}" srcId="{B193BE6D-EE10-41E3-A90F-736CE23D2801}" destId="{1575026F-CE10-41EA-A4E2-6BC00216B56B}" srcOrd="7" destOrd="0" parTransId="{E83BE4F8-6DB2-4413-B436-CC615A1A5D9D}" sibTransId="{E5FA45BE-1688-4972-BCD8-852F1EC67125}"/>
    <dgm:cxn modelId="{A8E698F1-090B-4192-801E-E747EAA5388D}" srcId="{B193BE6D-EE10-41E3-A90F-736CE23D2801}" destId="{6CDA101C-7A00-4614-B4A4-8A8EDACE1AD6}" srcOrd="5" destOrd="0" parTransId="{3219F708-831A-40B1-A13C-C5F659008BFF}" sibTransId="{50883EDD-5E86-444D-AF5F-D9732EE77010}"/>
    <dgm:cxn modelId="{A9A4FF4B-9FA9-4492-9BAA-8C62DC1BF9D6}" type="presOf" srcId="{64A0F0E3-8AB6-4BF4-AB8A-FD753F57F9FF}" destId="{78DA3309-0553-40BB-BDEF-045E35C6232F}" srcOrd="0" destOrd="0" presId="urn:microsoft.com/office/officeart/2005/8/layout/pList1#3"/>
    <dgm:cxn modelId="{2C72E7CB-3DC0-43B6-A533-900C2E860792}" type="presOf" srcId="{74B1A868-75BC-4EE7-9A98-C7994E5BD74B}" destId="{789EF6A7-602F-43D9-A560-0B85CE687BA5}" srcOrd="0" destOrd="0" presId="urn:microsoft.com/office/officeart/2005/8/layout/pList1#3"/>
    <dgm:cxn modelId="{D1D2046F-1BD4-401D-A2F9-444FBAE48537}" type="presOf" srcId="{D30A7A69-5900-4437-845E-D2EECAE2374F}" destId="{CF58D599-5224-4A26-8864-C4EF24BFCC64}" srcOrd="0" destOrd="0" presId="urn:microsoft.com/office/officeart/2005/8/layout/pList1#3"/>
    <dgm:cxn modelId="{931495F8-6124-4ABF-A2F2-C817E17CD2F8}" srcId="{B193BE6D-EE10-41E3-A90F-736CE23D2801}" destId="{E62CF258-997F-4894-8A9F-9B90DC4C6E3C}" srcOrd="2" destOrd="0" parTransId="{39CA6909-1A72-44C8-9A19-0DDA8891B2A2}" sibTransId="{06F4F098-C51B-413A-8533-BF7537E81707}"/>
    <dgm:cxn modelId="{5A145B0F-8DA6-4D07-87BF-79F6862E2CB5}" type="presOf" srcId="{6CDA101C-7A00-4614-B4A4-8A8EDACE1AD6}" destId="{20BCB494-A309-478D-94F2-2193AC919DB9}" srcOrd="0" destOrd="0" presId="urn:microsoft.com/office/officeart/2005/8/layout/pList1#3"/>
    <dgm:cxn modelId="{1D14E5B0-34D2-4ABF-BF4B-ABD9B9E5E2D1}" type="presOf" srcId="{E62CF258-997F-4894-8A9F-9B90DC4C6E3C}" destId="{415FA167-69CA-4365-8243-AFC2558EB7D4}" srcOrd="0" destOrd="0" presId="urn:microsoft.com/office/officeart/2005/8/layout/pList1#3"/>
    <dgm:cxn modelId="{0564C47D-DBB6-40D6-9535-06EB111C8E2A}" type="presOf" srcId="{B193BE6D-EE10-41E3-A90F-736CE23D2801}" destId="{CFA20B1F-F73A-481C-B8AD-D24B02D66534}" srcOrd="0" destOrd="0" presId="urn:microsoft.com/office/officeart/2005/8/layout/pList1#3"/>
    <dgm:cxn modelId="{88A32070-9447-437F-B652-4028B0183B93}" srcId="{B193BE6D-EE10-41E3-A90F-736CE23D2801}" destId="{64A0F0E3-8AB6-4BF4-AB8A-FD753F57F9FF}" srcOrd="6" destOrd="0" parTransId="{3DDFD2B9-12BB-4E52-8C86-25300FE6897E}" sibTransId="{DB9FE098-741E-40AD-9711-D6D755A25BE3}"/>
    <dgm:cxn modelId="{945CFCFC-F167-4B32-8690-447ADC117DCA}" type="presOf" srcId="{1575026F-CE10-41EA-A4E2-6BC00216B56B}" destId="{0983A7F0-FCCF-49D4-835C-658A60756CE1}" srcOrd="0" destOrd="0" presId="urn:microsoft.com/office/officeart/2005/8/layout/pList1#3"/>
    <dgm:cxn modelId="{0D39E204-8F5C-4E28-93D0-6945B533F54A}" type="presOf" srcId="{066F3003-7987-400A-914E-490600DCDD57}" destId="{E956B7E5-4377-4373-9A8C-4E78B73849B4}" srcOrd="0" destOrd="0" presId="urn:microsoft.com/office/officeart/2005/8/layout/pList1#3"/>
    <dgm:cxn modelId="{8368B2F5-1FFF-442D-9845-AEF90E84C640}" type="presParOf" srcId="{CFA20B1F-F73A-481C-B8AD-D24B02D66534}" destId="{80CA8C91-D2B0-47FB-AF64-25F3AED7DDD2}" srcOrd="0" destOrd="0" presId="urn:microsoft.com/office/officeart/2005/8/layout/pList1#3"/>
    <dgm:cxn modelId="{3858AD8A-2933-4CA2-9BA5-BF49399105FF}" type="presParOf" srcId="{80CA8C91-D2B0-47FB-AF64-25F3AED7DDD2}" destId="{8BED826C-1693-4918-A693-F5E8AA7EA68E}" srcOrd="0" destOrd="0" presId="urn:microsoft.com/office/officeart/2005/8/layout/pList1#3"/>
    <dgm:cxn modelId="{49E18AA3-C672-463D-9CB9-A1020686CE85}" type="presParOf" srcId="{80CA8C91-D2B0-47FB-AF64-25F3AED7DDD2}" destId="{7D54ACDF-5962-4442-955F-8EB3682BF1C1}" srcOrd="1" destOrd="0" presId="urn:microsoft.com/office/officeart/2005/8/layout/pList1#3"/>
    <dgm:cxn modelId="{EE649A4B-8556-43E8-90CE-187160FBD837}" type="presParOf" srcId="{CFA20B1F-F73A-481C-B8AD-D24B02D66534}" destId="{CF58D599-5224-4A26-8864-C4EF24BFCC64}" srcOrd="1" destOrd="0" presId="urn:microsoft.com/office/officeart/2005/8/layout/pList1#3"/>
    <dgm:cxn modelId="{75C2E0BE-28AE-4FFC-BD3B-71A99C5320E8}" type="presParOf" srcId="{CFA20B1F-F73A-481C-B8AD-D24B02D66534}" destId="{34A1A4DA-CDE2-4AFE-999E-50C1B7A4482B}" srcOrd="2" destOrd="0" presId="urn:microsoft.com/office/officeart/2005/8/layout/pList1#3"/>
    <dgm:cxn modelId="{F9057662-025D-4503-BBCF-97C4E80D2B71}" type="presParOf" srcId="{34A1A4DA-CDE2-4AFE-999E-50C1B7A4482B}" destId="{ED883ED4-8776-4960-A59D-D64182903C7F}" srcOrd="0" destOrd="0" presId="urn:microsoft.com/office/officeart/2005/8/layout/pList1#3"/>
    <dgm:cxn modelId="{728B5024-F321-41E9-BDA4-F297B529C284}" type="presParOf" srcId="{34A1A4DA-CDE2-4AFE-999E-50C1B7A4482B}" destId="{4374F6CC-7D91-43BD-B6A1-B9BE5581B88D}" srcOrd="1" destOrd="0" presId="urn:microsoft.com/office/officeart/2005/8/layout/pList1#3"/>
    <dgm:cxn modelId="{C3AC132B-7A72-4821-84BE-F8D063D5BB62}" type="presParOf" srcId="{CFA20B1F-F73A-481C-B8AD-D24B02D66534}" destId="{E956B7E5-4377-4373-9A8C-4E78B73849B4}" srcOrd="3" destOrd="0" presId="urn:microsoft.com/office/officeart/2005/8/layout/pList1#3"/>
    <dgm:cxn modelId="{12C7C808-4656-4EB0-8A0E-8F2D7490C7E7}" type="presParOf" srcId="{CFA20B1F-F73A-481C-B8AD-D24B02D66534}" destId="{3DFCEC1D-5459-4A65-A8F0-59AB72A554FD}" srcOrd="4" destOrd="0" presId="urn:microsoft.com/office/officeart/2005/8/layout/pList1#3"/>
    <dgm:cxn modelId="{3C9C5176-3ED2-45D6-B506-FFDC60B72149}" type="presParOf" srcId="{3DFCEC1D-5459-4A65-A8F0-59AB72A554FD}" destId="{5D01BF26-9589-4F05-BF97-80EFECB4360F}" srcOrd="0" destOrd="0" presId="urn:microsoft.com/office/officeart/2005/8/layout/pList1#3"/>
    <dgm:cxn modelId="{FA5F6B9A-00BC-4654-AFDC-0715925E8B7B}" type="presParOf" srcId="{3DFCEC1D-5459-4A65-A8F0-59AB72A554FD}" destId="{415FA167-69CA-4365-8243-AFC2558EB7D4}" srcOrd="1" destOrd="0" presId="urn:microsoft.com/office/officeart/2005/8/layout/pList1#3"/>
    <dgm:cxn modelId="{3700D175-1624-4847-ABA3-4B87596EABF6}" type="presParOf" srcId="{CFA20B1F-F73A-481C-B8AD-D24B02D66534}" destId="{D0089C49-D87B-43F0-8C3D-BE4B344EDC89}" srcOrd="5" destOrd="0" presId="urn:microsoft.com/office/officeart/2005/8/layout/pList1#3"/>
    <dgm:cxn modelId="{B81153D3-7B80-436C-86CB-B7E4DBCA85D0}" type="presParOf" srcId="{CFA20B1F-F73A-481C-B8AD-D24B02D66534}" destId="{FAACC5C7-E519-4DDF-BD50-2EA52B823CC2}" srcOrd="6" destOrd="0" presId="urn:microsoft.com/office/officeart/2005/8/layout/pList1#3"/>
    <dgm:cxn modelId="{C5E50EBF-653F-42C5-B465-9FA0E885F3E4}" type="presParOf" srcId="{FAACC5C7-E519-4DDF-BD50-2EA52B823CC2}" destId="{BC2EA17B-69F2-4CA6-9F53-473FFA6BF419}" srcOrd="0" destOrd="0" presId="urn:microsoft.com/office/officeart/2005/8/layout/pList1#3"/>
    <dgm:cxn modelId="{FFC52F0C-E190-4A1B-9843-E2D1D856CA31}" type="presParOf" srcId="{FAACC5C7-E519-4DDF-BD50-2EA52B823CC2}" destId="{924275E4-4451-4B2E-A55F-F88508864FE7}" srcOrd="1" destOrd="0" presId="urn:microsoft.com/office/officeart/2005/8/layout/pList1#3"/>
    <dgm:cxn modelId="{3EF18D75-9BFD-4934-AABE-E2CD2CC4F8E6}" type="presParOf" srcId="{CFA20B1F-F73A-481C-B8AD-D24B02D66534}" destId="{8375F3E5-302F-44E3-8FC6-976BA64312E2}" srcOrd="7" destOrd="0" presId="urn:microsoft.com/office/officeart/2005/8/layout/pList1#3"/>
    <dgm:cxn modelId="{687D5607-52EB-42B0-985F-EC8F262E7E5E}" type="presParOf" srcId="{CFA20B1F-F73A-481C-B8AD-D24B02D66534}" destId="{A4A95799-5021-44F3-91E0-9E88516BFAD8}" srcOrd="8" destOrd="0" presId="urn:microsoft.com/office/officeart/2005/8/layout/pList1#3"/>
    <dgm:cxn modelId="{4DCF401C-9E8A-4291-9AB8-FC5E7A30A396}" type="presParOf" srcId="{A4A95799-5021-44F3-91E0-9E88516BFAD8}" destId="{BD57E058-92E9-46F7-92BF-1523811D0761}" srcOrd="0" destOrd="0" presId="urn:microsoft.com/office/officeart/2005/8/layout/pList1#3"/>
    <dgm:cxn modelId="{D6DA824D-C9F3-4B21-994F-3A6F704F1F97}" type="presParOf" srcId="{A4A95799-5021-44F3-91E0-9E88516BFAD8}" destId="{8D3E7A9A-A594-4448-8896-1F4A305CBE02}" srcOrd="1" destOrd="0" presId="urn:microsoft.com/office/officeart/2005/8/layout/pList1#3"/>
    <dgm:cxn modelId="{3860FD43-B029-429D-BC18-9954DE7367F9}" type="presParOf" srcId="{CFA20B1F-F73A-481C-B8AD-D24B02D66534}" destId="{789EF6A7-602F-43D9-A560-0B85CE687BA5}" srcOrd="9" destOrd="0" presId="urn:microsoft.com/office/officeart/2005/8/layout/pList1#3"/>
    <dgm:cxn modelId="{6756C85A-7BDA-486F-8EE8-7BE5448682D2}" type="presParOf" srcId="{CFA20B1F-F73A-481C-B8AD-D24B02D66534}" destId="{E1B67556-47CE-40B2-AAB2-068F075B98D0}" srcOrd="10" destOrd="0" presId="urn:microsoft.com/office/officeart/2005/8/layout/pList1#3"/>
    <dgm:cxn modelId="{16D5ABA2-C7CC-4E93-911A-24ED68D17F6E}" type="presParOf" srcId="{E1B67556-47CE-40B2-AAB2-068F075B98D0}" destId="{30EED91B-CDB4-40E5-9ABF-C2ECA50E6571}" srcOrd="0" destOrd="0" presId="urn:microsoft.com/office/officeart/2005/8/layout/pList1#3"/>
    <dgm:cxn modelId="{0B10CA47-A2D4-4803-B2B3-EEFC04991F80}" type="presParOf" srcId="{E1B67556-47CE-40B2-AAB2-068F075B98D0}" destId="{20BCB494-A309-478D-94F2-2193AC919DB9}" srcOrd="1" destOrd="0" presId="urn:microsoft.com/office/officeart/2005/8/layout/pList1#3"/>
    <dgm:cxn modelId="{DC25F07B-9A26-413E-A3CE-7492FF295ADE}" type="presParOf" srcId="{CFA20B1F-F73A-481C-B8AD-D24B02D66534}" destId="{08E0BB91-539E-4613-AEB0-420994493AC3}" srcOrd="11" destOrd="0" presId="urn:microsoft.com/office/officeart/2005/8/layout/pList1#3"/>
    <dgm:cxn modelId="{5B05490B-776D-4E36-90AC-2A835BECD65B}" type="presParOf" srcId="{CFA20B1F-F73A-481C-B8AD-D24B02D66534}" destId="{11F89D75-9702-4774-9BE0-CB0E71CDC996}" srcOrd="12" destOrd="0" presId="urn:microsoft.com/office/officeart/2005/8/layout/pList1#3"/>
    <dgm:cxn modelId="{A02C05A0-4B54-4FD6-8EDC-1AED239D993D}" type="presParOf" srcId="{11F89D75-9702-4774-9BE0-CB0E71CDC996}" destId="{D64EC4E4-7937-4D55-894C-D703AC253000}" srcOrd="0" destOrd="0" presId="urn:microsoft.com/office/officeart/2005/8/layout/pList1#3"/>
    <dgm:cxn modelId="{9569AA7B-C472-41E9-B764-FF2FDD6EC33D}" type="presParOf" srcId="{11F89D75-9702-4774-9BE0-CB0E71CDC996}" destId="{78DA3309-0553-40BB-BDEF-045E35C6232F}" srcOrd="1" destOrd="0" presId="urn:microsoft.com/office/officeart/2005/8/layout/pList1#3"/>
    <dgm:cxn modelId="{A14E2BF6-CD4C-45CE-B483-52B36BB55D24}" type="presParOf" srcId="{CFA20B1F-F73A-481C-B8AD-D24B02D66534}" destId="{35D09577-1DE3-48C1-855B-184D62B89041}" srcOrd="13" destOrd="0" presId="urn:microsoft.com/office/officeart/2005/8/layout/pList1#3"/>
    <dgm:cxn modelId="{9EAA8B98-9576-43E0-9E72-6A20A0149C44}" type="presParOf" srcId="{CFA20B1F-F73A-481C-B8AD-D24B02D66534}" destId="{0AA75312-3A09-440F-B968-7F370EC9E9D2}" srcOrd="14" destOrd="0" presId="urn:microsoft.com/office/officeart/2005/8/layout/pList1#3"/>
    <dgm:cxn modelId="{9099FF84-C3AB-4520-A551-480A2C00FAF2}" type="presParOf" srcId="{0AA75312-3A09-440F-B968-7F370EC9E9D2}" destId="{4C9A6AAD-B814-4872-A46D-84182602708A}" srcOrd="0" destOrd="0" presId="urn:microsoft.com/office/officeart/2005/8/layout/pList1#3"/>
    <dgm:cxn modelId="{5136702E-DC30-405F-9823-7657312E24D2}" type="presParOf" srcId="{0AA75312-3A09-440F-B968-7F370EC9E9D2}" destId="{0983A7F0-FCCF-49D4-835C-658A60756CE1}" srcOrd="1" destOrd="0" presId="urn:microsoft.com/office/officeart/2005/8/layout/pList1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2CF17A-FE82-4CBA-9335-79B8BAA6B2C6}" type="doc">
      <dgm:prSet loTypeId="urn:microsoft.com/office/officeart/2005/8/layout/list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487A737A-293B-469D-ADB0-C7DE15707127}">
      <dgm:prSet phldrT="[Text]" custT="1"/>
      <dgm:spPr>
        <a:solidFill>
          <a:srgbClr val="CCFF99"/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GB" sz="2800" b="1" dirty="0" err="1" smtClean="0"/>
            <a:t>Folin-Ciocalteu</a:t>
          </a:r>
          <a:r>
            <a:rPr lang="en-GB" sz="2800" b="1" dirty="0" smtClean="0"/>
            <a:t> Method</a:t>
          </a:r>
          <a:endParaRPr lang="en-GB" sz="2800" b="1" dirty="0"/>
        </a:p>
      </dgm:t>
    </dgm:pt>
    <dgm:pt modelId="{EC46FB57-030E-45C0-B1F2-47A8B0D5F39B}" type="parTrans" cxnId="{05DF8316-3BC2-4759-AB95-29DB144FF088}">
      <dgm:prSet/>
      <dgm:spPr/>
      <dgm:t>
        <a:bodyPr/>
        <a:lstStyle/>
        <a:p>
          <a:endParaRPr lang="en-GB" sz="1600"/>
        </a:p>
      </dgm:t>
    </dgm:pt>
    <dgm:pt modelId="{EE934EC9-CD3E-470E-A883-6B9BE46FF5A3}" type="sibTrans" cxnId="{05DF8316-3BC2-4759-AB95-29DB144FF088}">
      <dgm:prSet/>
      <dgm:spPr/>
      <dgm:t>
        <a:bodyPr/>
        <a:lstStyle/>
        <a:p>
          <a:endParaRPr lang="en-GB" sz="1600"/>
        </a:p>
      </dgm:t>
    </dgm:pt>
    <dgm:pt modelId="{C01DA7C2-DA77-4F91-9D83-D54A1571C6C9}">
      <dgm:prSet phldrT="[Text]" custT="1"/>
      <dgm:spPr>
        <a:ln>
          <a:noFill/>
        </a:ln>
      </dgm:spPr>
      <dgm:t>
        <a:bodyPr/>
        <a:lstStyle/>
        <a:p>
          <a:r>
            <a:rPr lang="en-GB" sz="2000" dirty="0" smtClean="0"/>
            <a:t>Express as milligram </a:t>
          </a:r>
          <a:r>
            <a:rPr lang="en-GB" sz="2000" dirty="0" err="1" smtClean="0"/>
            <a:t>Pyrogallol</a:t>
          </a:r>
          <a:r>
            <a:rPr lang="en-GB" sz="2000" dirty="0" smtClean="0"/>
            <a:t> equivalent per gram of dry extract (mg </a:t>
          </a:r>
          <a:r>
            <a:rPr lang="en-GB" sz="2000" dirty="0" err="1" smtClean="0"/>
            <a:t>PyE</a:t>
          </a:r>
          <a:r>
            <a:rPr lang="en-GB" sz="2000" dirty="0" smtClean="0"/>
            <a:t>/g)</a:t>
          </a:r>
          <a:endParaRPr lang="en-GB" sz="2000" dirty="0"/>
        </a:p>
      </dgm:t>
    </dgm:pt>
    <dgm:pt modelId="{B3355C2E-E86E-47FD-9E3E-1B55C0B88525}" type="parTrans" cxnId="{B66AFDA8-316C-48D1-830E-5834CACD02EA}">
      <dgm:prSet/>
      <dgm:spPr/>
      <dgm:t>
        <a:bodyPr/>
        <a:lstStyle/>
        <a:p>
          <a:endParaRPr lang="en-GB" sz="1600"/>
        </a:p>
      </dgm:t>
    </dgm:pt>
    <dgm:pt modelId="{8DCA1317-86F5-4932-A932-8A591F531630}" type="sibTrans" cxnId="{B66AFDA8-316C-48D1-830E-5834CACD02EA}">
      <dgm:prSet/>
      <dgm:spPr/>
      <dgm:t>
        <a:bodyPr/>
        <a:lstStyle/>
        <a:p>
          <a:endParaRPr lang="en-GB" sz="1600"/>
        </a:p>
      </dgm:t>
    </dgm:pt>
    <dgm:pt modelId="{8A470596-994F-487D-A1EC-E72FF56C41EB}">
      <dgm:prSet phldrT="[Text]" custT="1"/>
      <dgm:spPr>
        <a:ln>
          <a:noFill/>
        </a:ln>
      </dgm:spPr>
      <dgm:t>
        <a:bodyPr/>
        <a:lstStyle/>
        <a:p>
          <a:r>
            <a:rPr lang="en-GB" sz="2000" dirty="0" smtClean="0"/>
            <a:t>Based on the ability of phenolic-OH group to convert a yellow </a:t>
          </a:r>
          <a:r>
            <a:rPr lang="en-GB" sz="2000" dirty="0" err="1" smtClean="0"/>
            <a:t>phosphomolibdic-phosphotunstic</a:t>
          </a:r>
          <a:r>
            <a:rPr lang="en-GB" sz="2000" dirty="0" smtClean="0"/>
            <a:t> complex to blue colour</a:t>
          </a:r>
          <a:endParaRPr lang="en-GB" sz="2000" dirty="0"/>
        </a:p>
      </dgm:t>
    </dgm:pt>
    <dgm:pt modelId="{D2567C83-5283-4F94-84C0-A490784B866D}" type="parTrans" cxnId="{3E58D725-23AF-4A4F-9ADD-8F32E88B6236}">
      <dgm:prSet/>
      <dgm:spPr/>
      <dgm:t>
        <a:bodyPr/>
        <a:lstStyle/>
        <a:p>
          <a:endParaRPr lang="en-GB" sz="1600"/>
        </a:p>
      </dgm:t>
    </dgm:pt>
    <dgm:pt modelId="{B2CC8F42-591F-4033-BD6A-90570CA21A37}" type="sibTrans" cxnId="{3E58D725-23AF-4A4F-9ADD-8F32E88B6236}">
      <dgm:prSet/>
      <dgm:spPr/>
      <dgm:t>
        <a:bodyPr/>
        <a:lstStyle/>
        <a:p>
          <a:endParaRPr lang="en-GB" sz="1600"/>
        </a:p>
      </dgm:t>
    </dgm:pt>
    <dgm:pt modelId="{EA790725-30A6-408F-86B9-909A13C8BE03}">
      <dgm:prSet phldrT="[Text]" custT="1"/>
      <dgm:spPr>
        <a:ln>
          <a:noFill/>
        </a:ln>
      </dgm:spPr>
      <dgm:t>
        <a:bodyPr/>
        <a:lstStyle/>
        <a:p>
          <a:r>
            <a:rPr lang="en-GB" sz="2000" dirty="0" smtClean="0"/>
            <a:t>Determination of total phenolic compounds in sample</a:t>
          </a:r>
          <a:endParaRPr lang="en-GB" sz="2000" dirty="0"/>
        </a:p>
      </dgm:t>
    </dgm:pt>
    <dgm:pt modelId="{194F19BD-5C8E-4EF6-A52A-FF2EC7676328}" type="parTrans" cxnId="{CB2E56DD-74E7-43E7-BE5F-9C04EE8D2FCD}">
      <dgm:prSet/>
      <dgm:spPr/>
      <dgm:t>
        <a:bodyPr/>
        <a:lstStyle/>
        <a:p>
          <a:endParaRPr lang="en-GB" sz="1600"/>
        </a:p>
      </dgm:t>
    </dgm:pt>
    <dgm:pt modelId="{8DFF0A34-631A-41D3-A2AB-A5DBBED1D246}" type="sibTrans" cxnId="{CB2E56DD-74E7-43E7-BE5F-9C04EE8D2FCD}">
      <dgm:prSet/>
      <dgm:spPr/>
      <dgm:t>
        <a:bodyPr/>
        <a:lstStyle/>
        <a:p>
          <a:endParaRPr lang="en-GB" sz="1600"/>
        </a:p>
      </dgm:t>
    </dgm:pt>
    <dgm:pt modelId="{D3C2C91F-8E4B-42FD-AEF8-4606C5E2CC2B}" type="pres">
      <dgm:prSet presAssocID="{FB2CF17A-FE82-4CBA-9335-79B8BAA6B2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4A310B3-846A-4100-9F35-823DD1A446C5}" type="pres">
      <dgm:prSet presAssocID="{487A737A-293B-469D-ADB0-C7DE15707127}" presName="parentLin" presStyleCnt="0"/>
      <dgm:spPr/>
    </dgm:pt>
    <dgm:pt modelId="{549CF307-C65B-46DB-8432-DB31BA13E55E}" type="pres">
      <dgm:prSet presAssocID="{487A737A-293B-469D-ADB0-C7DE15707127}" presName="parentLeftMargin" presStyleLbl="node1" presStyleIdx="0" presStyleCnt="1"/>
      <dgm:spPr/>
      <dgm:t>
        <a:bodyPr/>
        <a:lstStyle/>
        <a:p>
          <a:endParaRPr lang="en-GB"/>
        </a:p>
      </dgm:t>
    </dgm:pt>
    <dgm:pt modelId="{77CACF2B-F21C-4E1D-B840-D95D67C3E629}" type="pres">
      <dgm:prSet presAssocID="{487A737A-293B-469D-ADB0-C7DE15707127}" presName="parentText" presStyleLbl="node1" presStyleIdx="0" presStyleCnt="1" custScaleX="81319" custScaleY="70614" custLinFactX="13187" custLinFactNeighborX="100000" custLinFactNeighborY="430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654B4493-8195-44FF-853E-5CE46B044174}" type="pres">
      <dgm:prSet presAssocID="{487A737A-293B-469D-ADB0-C7DE15707127}" presName="negativeSpace" presStyleCnt="0"/>
      <dgm:spPr/>
    </dgm:pt>
    <dgm:pt modelId="{2C2EF5F9-5966-4C46-BEDC-500882812391}" type="pres">
      <dgm:prSet presAssocID="{487A737A-293B-469D-ADB0-C7DE1570712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66AFDA8-316C-48D1-830E-5834CACD02EA}" srcId="{487A737A-293B-469D-ADB0-C7DE15707127}" destId="{C01DA7C2-DA77-4F91-9D83-D54A1571C6C9}" srcOrd="2" destOrd="0" parTransId="{B3355C2E-E86E-47FD-9E3E-1B55C0B88525}" sibTransId="{8DCA1317-86F5-4932-A932-8A591F531630}"/>
    <dgm:cxn modelId="{1071363B-E0C5-49C3-A265-584C150387DF}" type="presOf" srcId="{8A470596-994F-487D-A1EC-E72FF56C41EB}" destId="{2C2EF5F9-5966-4C46-BEDC-500882812391}" srcOrd="0" destOrd="1" presId="urn:microsoft.com/office/officeart/2005/8/layout/list1"/>
    <dgm:cxn modelId="{D52F0A2F-8F3B-42AC-B268-D289825D95EE}" type="presOf" srcId="{FB2CF17A-FE82-4CBA-9335-79B8BAA6B2C6}" destId="{D3C2C91F-8E4B-42FD-AEF8-4606C5E2CC2B}" srcOrd="0" destOrd="0" presId="urn:microsoft.com/office/officeart/2005/8/layout/list1"/>
    <dgm:cxn modelId="{CB2E56DD-74E7-43E7-BE5F-9C04EE8D2FCD}" srcId="{487A737A-293B-469D-ADB0-C7DE15707127}" destId="{EA790725-30A6-408F-86B9-909A13C8BE03}" srcOrd="0" destOrd="0" parTransId="{194F19BD-5C8E-4EF6-A52A-FF2EC7676328}" sibTransId="{8DFF0A34-631A-41D3-A2AB-A5DBBED1D246}"/>
    <dgm:cxn modelId="{EE0C2E79-F669-4272-89F4-F808FC889C5A}" type="presOf" srcId="{C01DA7C2-DA77-4F91-9D83-D54A1571C6C9}" destId="{2C2EF5F9-5966-4C46-BEDC-500882812391}" srcOrd="0" destOrd="2" presId="urn:microsoft.com/office/officeart/2005/8/layout/list1"/>
    <dgm:cxn modelId="{D5A7813E-A1B9-43EA-8374-A6D7B2EC3ADC}" type="presOf" srcId="{487A737A-293B-469D-ADB0-C7DE15707127}" destId="{549CF307-C65B-46DB-8432-DB31BA13E55E}" srcOrd="0" destOrd="0" presId="urn:microsoft.com/office/officeart/2005/8/layout/list1"/>
    <dgm:cxn modelId="{748552F1-F336-48A8-ACC9-5F5CF439523B}" type="presOf" srcId="{EA790725-30A6-408F-86B9-909A13C8BE03}" destId="{2C2EF5F9-5966-4C46-BEDC-500882812391}" srcOrd="0" destOrd="0" presId="urn:microsoft.com/office/officeart/2005/8/layout/list1"/>
    <dgm:cxn modelId="{3E58D725-23AF-4A4F-9ADD-8F32E88B6236}" srcId="{487A737A-293B-469D-ADB0-C7DE15707127}" destId="{8A470596-994F-487D-A1EC-E72FF56C41EB}" srcOrd="1" destOrd="0" parTransId="{D2567C83-5283-4F94-84C0-A490784B866D}" sibTransId="{B2CC8F42-591F-4033-BD6A-90570CA21A37}"/>
    <dgm:cxn modelId="{05DF8316-3BC2-4759-AB95-29DB144FF088}" srcId="{FB2CF17A-FE82-4CBA-9335-79B8BAA6B2C6}" destId="{487A737A-293B-469D-ADB0-C7DE15707127}" srcOrd="0" destOrd="0" parTransId="{EC46FB57-030E-45C0-B1F2-47A8B0D5F39B}" sibTransId="{EE934EC9-CD3E-470E-A883-6B9BE46FF5A3}"/>
    <dgm:cxn modelId="{FDF01163-02B4-4E4A-9D31-3895087BDAAD}" type="presOf" srcId="{487A737A-293B-469D-ADB0-C7DE15707127}" destId="{77CACF2B-F21C-4E1D-B840-D95D67C3E629}" srcOrd="1" destOrd="0" presId="urn:microsoft.com/office/officeart/2005/8/layout/list1"/>
    <dgm:cxn modelId="{12324CD7-1425-4F43-A493-84DF988E1775}" type="presParOf" srcId="{D3C2C91F-8E4B-42FD-AEF8-4606C5E2CC2B}" destId="{64A310B3-846A-4100-9F35-823DD1A446C5}" srcOrd="0" destOrd="0" presId="urn:microsoft.com/office/officeart/2005/8/layout/list1"/>
    <dgm:cxn modelId="{06CDE427-B158-4C80-9E6C-A6B09E590753}" type="presParOf" srcId="{64A310B3-846A-4100-9F35-823DD1A446C5}" destId="{549CF307-C65B-46DB-8432-DB31BA13E55E}" srcOrd="0" destOrd="0" presId="urn:microsoft.com/office/officeart/2005/8/layout/list1"/>
    <dgm:cxn modelId="{02891FC6-E0E6-47C7-B7F6-574179ABF88E}" type="presParOf" srcId="{64A310B3-846A-4100-9F35-823DD1A446C5}" destId="{77CACF2B-F21C-4E1D-B840-D95D67C3E629}" srcOrd="1" destOrd="0" presId="urn:microsoft.com/office/officeart/2005/8/layout/list1"/>
    <dgm:cxn modelId="{23B5649B-F526-4489-81B3-102009076181}" type="presParOf" srcId="{D3C2C91F-8E4B-42FD-AEF8-4606C5E2CC2B}" destId="{654B4493-8195-44FF-853E-5CE46B044174}" srcOrd="1" destOrd="0" presId="urn:microsoft.com/office/officeart/2005/8/layout/list1"/>
    <dgm:cxn modelId="{7A34EF4C-A5D0-4584-BEB8-6995D85F0382}" type="presParOf" srcId="{D3C2C91F-8E4B-42FD-AEF8-4606C5E2CC2B}" destId="{2C2EF5F9-5966-4C46-BEDC-5008828123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D826C-1693-4918-A693-F5E8AA7EA68E}">
      <dsp:nvSpPr>
        <dsp:cNvPr id="0" name=""/>
        <dsp:cNvSpPr/>
      </dsp:nvSpPr>
      <dsp:spPr>
        <a:xfrm>
          <a:off x="4358" y="434372"/>
          <a:ext cx="2074214" cy="1429133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54ACDF-5962-4442-955F-8EB3682BF1C1}">
      <dsp:nvSpPr>
        <dsp:cNvPr id="0" name=""/>
        <dsp:cNvSpPr/>
      </dsp:nvSpPr>
      <dsp:spPr>
        <a:xfrm>
          <a:off x="4358" y="1894764"/>
          <a:ext cx="2074214" cy="769533"/>
        </a:xfrm>
        <a:prstGeom prst="rect">
          <a:avLst/>
        </a:prstGeom>
        <a:noFill/>
        <a:ln>
          <a:noFill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rgbClr val="002060"/>
              </a:solidFill>
            </a:rPr>
            <a:t>Extract fresh </a:t>
          </a:r>
          <a:r>
            <a:rPr lang="en-GB" sz="1000" b="1" i="1" kern="1200" dirty="0" err="1" smtClean="0">
              <a:solidFill>
                <a:srgbClr val="002060"/>
              </a:solidFill>
            </a:rPr>
            <a:t>Moringa</a:t>
          </a:r>
          <a:r>
            <a:rPr lang="en-GB" sz="1000" b="1" kern="1200" dirty="0" smtClean="0">
              <a:solidFill>
                <a:srgbClr val="002060"/>
              </a:solidFill>
            </a:rPr>
            <a:t> leaves with 50% methanol + 1% acetic acid</a:t>
          </a:r>
          <a:endParaRPr lang="en-GB" sz="1000" b="1" kern="1200" dirty="0">
            <a:solidFill>
              <a:srgbClr val="002060"/>
            </a:solidFill>
          </a:endParaRPr>
        </a:p>
      </dsp:txBody>
      <dsp:txXfrm>
        <a:off x="4358" y="1894764"/>
        <a:ext cx="2074214" cy="769533"/>
      </dsp:txXfrm>
    </dsp:sp>
    <dsp:sp modelId="{ED883ED4-8776-4960-A59D-D64182903C7F}">
      <dsp:nvSpPr>
        <dsp:cNvPr id="0" name=""/>
        <dsp:cNvSpPr/>
      </dsp:nvSpPr>
      <dsp:spPr>
        <a:xfrm>
          <a:off x="2286081" y="434372"/>
          <a:ext cx="2074214" cy="142913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74F6CC-7D91-43BD-B6A1-B9BE5581B88D}">
      <dsp:nvSpPr>
        <dsp:cNvPr id="0" name=""/>
        <dsp:cNvSpPr/>
      </dsp:nvSpPr>
      <dsp:spPr>
        <a:xfrm>
          <a:off x="2286081" y="1863506"/>
          <a:ext cx="2074214" cy="76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rgbClr val="002060"/>
              </a:solidFill>
            </a:rPr>
            <a:t>Filter and concentrate by evaporating at 40 </a:t>
          </a:r>
          <a:r>
            <a:rPr lang="en-GB" sz="1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º</a:t>
          </a:r>
          <a:r>
            <a:rPr lang="en-GB" sz="1000" b="1" kern="1200" dirty="0" smtClean="0">
              <a:solidFill>
                <a:srgbClr val="002060"/>
              </a:solidFill>
            </a:rPr>
            <a:t>C</a:t>
          </a:r>
          <a:endParaRPr lang="en-GB" sz="1000" b="1" kern="1200" dirty="0">
            <a:solidFill>
              <a:srgbClr val="002060"/>
            </a:solidFill>
          </a:endParaRPr>
        </a:p>
      </dsp:txBody>
      <dsp:txXfrm>
        <a:off x="2286081" y="1863506"/>
        <a:ext cx="2074214" cy="769533"/>
      </dsp:txXfrm>
    </dsp:sp>
    <dsp:sp modelId="{5D01BF26-9589-4F05-BF97-80EFECB4360F}">
      <dsp:nvSpPr>
        <dsp:cNvPr id="0" name=""/>
        <dsp:cNvSpPr/>
      </dsp:nvSpPr>
      <dsp:spPr>
        <a:xfrm>
          <a:off x="4567804" y="434372"/>
          <a:ext cx="2074214" cy="14291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5FA167-69CA-4365-8243-AFC2558EB7D4}">
      <dsp:nvSpPr>
        <dsp:cNvPr id="0" name=""/>
        <dsp:cNvSpPr/>
      </dsp:nvSpPr>
      <dsp:spPr>
        <a:xfrm>
          <a:off x="4567804" y="1863506"/>
          <a:ext cx="2074214" cy="76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rgbClr val="002060"/>
              </a:solidFill>
            </a:rPr>
            <a:t>Partition with distilled water and diethyl ether</a:t>
          </a:r>
          <a:endParaRPr lang="en-GB" sz="1000" b="1" kern="1200" dirty="0">
            <a:solidFill>
              <a:srgbClr val="002060"/>
            </a:solidFill>
          </a:endParaRPr>
        </a:p>
      </dsp:txBody>
      <dsp:txXfrm>
        <a:off x="4567804" y="1863506"/>
        <a:ext cx="2074214" cy="769533"/>
      </dsp:txXfrm>
    </dsp:sp>
    <dsp:sp modelId="{BC2EA17B-69F2-4CA6-9F53-473FFA6BF419}">
      <dsp:nvSpPr>
        <dsp:cNvPr id="0" name=""/>
        <dsp:cNvSpPr/>
      </dsp:nvSpPr>
      <dsp:spPr>
        <a:xfrm>
          <a:off x="6849527" y="434372"/>
          <a:ext cx="2074214" cy="14291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24275E4-4451-4B2E-A55F-F88508864FE7}">
      <dsp:nvSpPr>
        <dsp:cNvPr id="0" name=""/>
        <dsp:cNvSpPr/>
      </dsp:nvSpPr>
      <dsp:spPr>
        <a:xfrm>
          <a:off x="6849527" y="1863506"/>
          <a:ext cx="2074214" cy="76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rgbClr val="002060"/>
              </a:solidFill>
            </a:rPr>
            <a:t>Adjust pH of aqueous part to 8.5 to protein denature and convert of phenolic acid</a:t>
          </a:r>
          <a:endParaRPr lang="en-GB" sz="1000" b="1" kern="1200" baseline="-25000" dirty="0">
            <a:solidFill>
              <a:srgbClr val="002060"/>
            </a:solidFill>
          </a:endParaRPr>
        </a:p>
      </dsp:txBody>
      <dsp:txXfrm>
        <a:off x="6849527" y="1863506"/>
        <a:ext cx="2074214" cy="769533"/>
      </dsp:txXfrm>
    </dsp:sp>
    <dsp:sp modelId="{BD57E058-92E9-46F7-92BF-1523811D0761}">
      <dsp:nvSpPr>
        <dsp:cNvPr id="0" name=""/>
        <dsp:cNvSpPr/>
      </dsp:nvSpPr>
      <dsp:spPr>
        <a:xfrm>
          <a:off x="4358" y="2840461"/>
          <a:ext cx="2074214" cy="14291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3E7A9A-A594-4448-8896-1F4A305CBE02}">
      <dsp:nvSpPr>
        <dsp:cNvPr id="0" name=""/>
        <dsp:cNvSpPr/>
      </dsp:nvSpPr>
      <dsp:spPr>
        <a:xfrm>
          <a:off x="4358" y="4248471"/>
          <a:ext cx="2074214" cy="769533"/>
        </a:xfrm>
        <a:prstGeom prst="rect">
          <a:avLst/>
        </a:prstGeom>
        <a:noFill/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baseline="0" dirty="0" smtClean="0">
              <a:solidFill>
                <a:srgbClr val="002060"/>
              </a:solidFill>
            </a:rPr>
            <a:t>Partition with chloroform to separate non-phenolic</a:t>
          </a:r>
          <a:endParaRPr lang="en-GB" sz="1000" b="1" kern="1200" baseline="0" dirty="0">
            <a:solidFill>
              <a:srgbClr val="002060"/>
            </a:solidFill>
          </a:endParaRPr>
        </a:p>
      </dsp:txBody>
      <dsp:txXfrm>
        <a:off x="4358" y="4248471"/>
        <a:ext cx="2074214" cy="769533"/>
      </dsp:txXfrm>
    </dsp:sp>
    <dsp:sp modelId="{30EED91B-CDB4-40E5-9ABF-C2ECA50E6571}">
      <dsp:nvSpPr>
        <dsp:cNvPr id="0" name=""/>
        <dsp:cNvSpPr/>
      </dsp:nvSpPr>
      <dsp:spPr>
        <a:xfrm>
          <a:off x="2286081" y="2840461"/>
          <a:ext cx="2074214" cy="142913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BCB494-A309-478D-94F2-2193AC919DB9}">
      <dsp:nvSpPr>
        <dsp:cNvPr id="0" name=""/>
        <dsp:cNvSpPr/>
      </dsp:nvSpPr>
      <dsp:spPr>
        <a:xfrm>
          <a:off x="2286081" y="4269594"/>
          <a:ext cx="2074214" cy="76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rgbClr val="002060"/>
              </a:solidFill>
            </a:rPr>
            <a:t>Adjust pH to 3.5 to change phenolic sodium salt to phenolic acid</a:t>
          </a:r>
          <a:endParaRPr lang="en-GB" sz="1000" b="1" kern="1200" baseline="0" dirty="0">
            <a:solidFill>
              <a:srgbClr val="002060"/>
            </a:solidFill>
          </a:endParaRPr>
        </a:p>
      </dsp:txBody>
      <dsp:txXfrm>
        <a:off x="2286081" y="4269594"/>
        <a:ext cx="2074214" cy="769533"/>
      </dsp:txXfrm>
    </dsp:sp>
    <dsp:sp modelId="{D64EC4E4-7937-4D55-894C-D703AC253000}">
      <dsp:nvSpPr>
        <dsp:cNvPr id="0" name=""/>
        <dsp:cNvSpPr/>
      </dsp:nvSpPr>
      <dsp:spPr>
        <a:xfrm>
          <a:off x="4567804" y="2840461"/>
          <a:ext cx="2074214" cy="142913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DA3309-0553-40BB-BDEF-045E35C6232F}">
      <dsp:nvSpPr>
        <dsp:cNvPr id="0" name=""/>
        <dsp:cNvSpPr/>
      </dsp:nvSpPr>
      <dsp:spPr>
        <a:xfrm>
          <a:off x="4567804" y="4269594"/>
          <a:ext cx="2074214" cy="76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baseline="0" dirty="0" smtClean="0">
              <a:solidFill>
                <a:srgbClr val="002060"/>
              </a:solidFill>
            </a:rPr>
            <a:t>Extract with ethyl acetate to fully fractionate polyphenol form</a:t>
          </a:r>
          <a:endParaRPr lang="en-GB" sz="1000" b="1" kern="1200" baseline="0" dirty="0">
            <a:solidFill>
              <a:srgbClr val="002060"/>
            </a:solidFill>
          </a:endParaRPr>
        </a:p>
      </dsp:txBody>
      <dsp:txXfrm>
        <a:off x="4567804" y="4269594"/>
        <a:ext cx="2074214" cy="769533"/>
      </dsp:txXfrm>
    </dsp:sp>
    <dsp:sp modelId="{4C9A6AAD-B814-4872-A46D-84182602708A}">
      <dsp:nvSpPr>
        <dsp:cNvPr id="0" name=""/>
        <dsp:cNvSpPr/>
      </dsp:nvSpPr>
      <dsp:spPr>
        <a:xfrm>
          <a:off x="6849527" y="2840461"/>
          <a:ext cx="2074214" cy="142913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83A7F0-FCCF-49D4-835C-658A60756CE1}">
      <dsp:nvSpPr>
        <dsp:cNvPr id="0" name=""/>
        <dsp:cNvSpPr/>
      </dsp:nvSpPr>
      <dsp:spPr>
        <a:xfrm>
          <a:off x="6849527" y="4269594"/>
          <a:ext cx="2074214" cy="76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baseline="0" dirty="0" smtClean="0">
              <a:solidFill>
                <a:srgbClr val="002060"/>
              </a:solidFill>
            </a:rPr>
            <a:t>Obtain the extract and fractions</a:t>
          </a:r>
          <a:endParaRPr lang="en-GB" sz="1000" b="1" kern="1200" baseline="0" dirty="0">
            <a:solidFill>
              <a:srgbClr val="002060"/>
            </a:solidFill>
          </a:endParaRPr>
        </a:p>
      </dsp:txBody>
      <dsp:txXfrm>
        <a:off x="6849527" y="4269594"/>
        <a:ext cx="2074214" cy="769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EF5F9-5966-4C46-BEDC-500882812391}">
      <dsp:nvSpPr>
        <dsp:cNvPr id="0" name=""/>
        <dsp:cNvSpPr/>
      </dsp:nvSpPr>
      <dsp:spPr>
        <a:xfrm>
          <a:off x="0" y="576432"/>
          <a:ext cx="5616624" cy="4811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912" tIns="1353820" rIns="43591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Determination of total phenolic compounds in sample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Based on the ability of phenolic-OH group to convert a yellow </a:t>
          </a:r>
          <a:r>
            <a:rPr lang="en-GB" sz="2000" kern="1200" dirty="0" err="1" smtClean="0"/>
            <a:t>phosphomolibdic-phosphotunstic</a:t>
          </a:r>
          <a:r>
            <a:rPr lang="en-GB" sz="2000" kern="1200" dirty="0" smtClean="0"/>
            <a:t> complex to blue colour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Express as milligram </a:t>
          </a:r>
          <a:r>
            <a:rPr lang="en-GB" sz="2000" kern="1200" dirty="0" err="1" smtClean="0"/>
            <a:t>Pyrogallol</a:t>
          </a:r>
          <a:r>
            <a:rPr lang="en-GB" sz="2000" kern="1200" dirty="0" smtClean="0"/>
            <a:t> equivalent per gram of dry extract (mg </a:t>
          </a:r>
          <a:r>
            <a:rPr lang="en-GB" sz="2000" kern="1200" dirty="0" err="1" smtClean="0"/>
            <a:t>PyE</a:t>
          </a:r>
          <a:r>
            <a:rPr lang="en-GB" sz="2000" kern="1200" dirty="0" smtClean="0"/>
            <a:t>/g)</a:t>
          </a:r>
          <a:endParaRPr lang="en-GB" sz="2000" kern="1200" dirty="0"/>
        </a:p>
      </dsp:txBody>
      <dsp:txXfrm>
        <a:off x="0" y="576432"/>
        <a:ext cx="5616624" cy="4811625"/>
      </dsp:txXfrm>
    </dsp:sp>
    <dsp:sp modelId="{77CACF2B-F21C-4E1D-B840-D95D67C3E629}">
      <dsp:nvSpPr>
        <dsp:cNvPr id="0" name=""/>
        <dsp:cNvSpPr/>
      </dsp:nvSpPr>
      <dsp:spPr>
        <a:xfrm>
          <a:off x="1080127" y="263457"/>
          <a:ext cx="3197167" cy="1354941"/>
        </a:xfrm>
        <a:prstGeom prst="rect">
          <a:avLst/>
        </a:prstGeom>
        <a:solidFill>
          <a:srgbClr val="CCFF99"/>
        </a:solid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607" tIns="0" rIns="148607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err="1" smtClean="0"/>
            <a:t>Folin-Ciocalteu</a:t>
          </a:r>
          <a:r>
            <a:rPr lang="en-GB" sz="2800" b="1" kern="1200" dirty="0" smtClean="0"/>
            <a:t> Method</a:t>
          </a:r>
          <a:endParaRPr lang="en-GB" sz="2800" b="1" kern="1200" dirty="0"/>
        </a:p>
      </dsp:txBody>
      <dsp:txXfrm>
        <a:off x="1080127" y="263457"/>
        <a:ext cx="3197167" cy="1354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3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79B0C-374B-47E2-82F8-0329B5579E85}" type="datetimeFigureOut">
              <a:rPr lang="th-TH" smtClean="0"/>
              <a:pPr/>
              <a:t>01/10/57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B135C-BC6A-466E-8393-5CF9AC0A695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110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 </a:t>
            </a:r>
            <a:r>
              <a:rPr lang="th-TH" dirty="0" smtClean="0"/>
              <a:t>ควันบุหรี่สามารถกระตุ้นให้เกิด</a:t>
            </a:r>
            <a:r>
              <a:rPr lang="th-TH" baseline="0" dirty="0" smtClean="0"/>
              <a:t> </a:t>
            </a:r>
            <a:r>
              <a:rPr lang="en-GB" baseline="0" dirty="0" smtClean="0"/>
              <a:t>reactive oxygen </a:t>
            </a:r>
            <a:r>
              <a:rPr lang="th-TH" baseline="0" dirty="0" smtClean="0"/>
              <a:t>และ </a:t>
            </a:r>
            <a:r>
              <a:rPr lang="en-GB" baseline="0" dirty="0" smtClean="0"/>
              <a:t>nitrogen species </a:t>
            </a:r>
            <a:r>
              <a:rPr lang="th-TH" baseline="0" dirty="0" smtClean="0"/>
              <a:t>รวมถึง </a:t>
            </a:r>
            <a:r>
              <a:rPr lang="en-GB" baseline="0" dirty="0" smtClean="0"/>
              <a:t>free radicals </a:t>
            </a:r>
            <a:r>
              <a:rPr lang="th-TH" baseline="0" dirty="0" smtClean="0"/>
              <a:t>ต่างๆ</a:t>
            </a:r>
          </a:p>
          <a:p>
            <a:r>
              <a:rPr lang="th-TH" baseline="0" dirty="0" smtClean="0"/>
              <a:t>ซึ่งสามารถทำให้เกิดการทำลาย </a:t>
            </a:r>
            <a:r>
              <a:rPr lang="en-GB" baseline="0" dirty="0" smtClean="0"/>
              <a:t>cell </a:t>
            </a:r>
            <a:r>
              <a:rPr lang="th-TH" baseline="0" dirty="0" smtClean="0"/>
              <a:t>และ </a:t>
            </a:r>
            <a:r>
              <a:rPr lang="en-GB" baseline="0" dirty="0" smtClean="0"/>
              <a:t>tissue </a:t>
            </a:r>
            <a:r>
              <a:rPr lang="th-TH" baseline="0" dirty="0" smtClean="0"/>
              <a:t>ต่างๆได้</a:t>
            </a: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dirty="0" smtClean="0"/>
              <a:t>Monocyte</a:t>
            </a:r>
            <a:r>
              <a:rPr lang="en-GB" baseline="0" dirty="0" smtClean="0"/>
              <a:t>s </a:t>
            </a:r>
            <a:r>
              <a:rPr lang="th-TH" baseline="0" dirty="0" smtClean="0"/>
              <a:t>และ </a:t>
            </a:r>
            <a:r>
              <a:rPr lang="en-GB" baseline="0" dirty="0" smtClean="0"/>
              <a:t>macrophages </a:t>
            </a:r>
            <a:r>
              <a:rPr lang="th-TH" baseline="0" dirty="0" smtClean="0"/>
              <a:t>จะตอบสนองต่อ </a:t>
            </a:r>
            <a:r>
              <a:rPr lang="en-GB" baseline="0" dirty="0" smtClean="0"/>
              <a:t>stress </a:t>
            </a:r>
            <a:r>
              <a:rPr lang="th-TH" baseline="0" dirty="0" smtClean="0"/>
              <a:t>พวกนี้แล้วกระตุ้นให้เกิดการสร้างและหลั่งสารพวก </a:t>
            </a:r>
            <a:r>
              <a:rPr lang="en-GB" baseline="0" dirty="0" smtClean="0"/>
              <a:t>cytokines </a:t>
            </a:r>
            <a:r>
              <a:rPr lang="th-TH" baseline="0" dirty="0" smtClean="0"/>
              <a:t>มาตอบสนองต่อการอักเสบ</a:t>
            </a:r>
          </a:p>
          <a:p>
            <a:pPr marL="171450" indent="-171450">
              <a:buFontTx/>
              <a:buChar char="-"/>
            </a:pPr>
            <a:r>
              <a:rPr lang="th-TH" baseline="0" dirty="0" smtClean="0"/>
              <a:t>สาร </a:t>
            </a:r>
            <a:r>
              <a:rPr lang="en-GB" baseline="0" dirty="0" smtClean="0"/>
              <a:t>phenolic compound </a:t>
            </a:r>
            <a:r>
              <a:rPr lang="th-TH" baseline="0" dirty="0" smtClean="0"/>
              <a:t>ที่พบในมะรุมมีฤทธิ์เป็นสาร </a:t>
            </a:r>
            <a:r>
              <a:rPr lang="en-GB" baseline="0" dirty="0" smtClean="0"/>
              <a:t>anti-</a:t>
            </a:r>
            <a:r>
              <a:rPr lang="en-GB" baseline="0" dirty="0" err="1" smtClean="0"/>
              <a:t>ooxidant</a:t>
            </a:r>
            <a:r>
              <a:rPr lang="en-GB" baseline="0" dirty="0" smtClean="0"/>
              <a:t> </a:t>
            </a:r>
            <a:r>
              <a:rPr lang="th-TH" baseline="0" dirty="0" smtClean="0"/>
              <a:t>และ </a:t>
            </a:r>
            <a:r>
              <a:rPr lang="en-GB" baseline="0" dirty="0" smtClean="0"/>
              <a:t>anti-inflammatory activity</a:t>
            </a:r>
          </a:p>
          <a:p>
            <a:pPr marL="171450" indent="-171450">
              <a:buFontTx/>
              <a:buChar char="-"/>
            </a:pPr>
            <a:r>
              <a:rPr lang="th-TH" baseline="0" dirty="0" smtClean="0"/>
              <a:t>ดังนั้น คุณสมบัติที่ดีของมะรุมอาจจะเป็นประโยชน์คนที่สูบบุหรี่ หรือคนที่เผชิญกับ </a:t>
            </a:r>
            <a:r>
              <a:rPr lang="en-GB" baseline="0" dirty="0" smtClean="0"/>
              <a:t>oxidative stress </a:t>
            </a:r>
            <a:r>
              <a:rPr lang="th-TH" baseline="0" dirty="0" smtClean="0"/>
              <a:t>ได้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1EB9-945B-4A16-BB7E-E0BAED15E23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57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มะรุม มีชื่อทางวิทยาศาสตร์ว่า..</a:t>
            </a:r>
            <a:r>
              <a:rPr lang="en-GB" dirty="0" err="1" smtClean="0"/>
              <a:t>Moringa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oleifera</a:t>
            </a:r>
            <a:r>
              <a:rPr lang="en-GB" baseline="0" dirty="0" smtClean="0"/>
              <a:t> Lamarck</a:t>
            </a:r>
          </a:p>
          <a:p>
            <a:r>
              <a:rPr lang="th-TH" baseline="0" dirty="0" smtClean="0"/>
              <a:t>เป็นไม้ยืนต้นขนาดเล็กถึงกลาง ความสูงประมาณ </a:t>
            </a:r>
            <a:r>
              <a:rPr lang="en-GB" baseline="0" dirty="0" smtClean="0"/>
              <a:t>10-12</a:t>
            </a:r>
            <a:r>
              <a:rPr lang="th-TH" baseline="0" dirty="0" smtClean="0"/>
              <a:t> เมตร</a:t>
            </a:r>
          </a:p>
          <a:p>
            <a:r>
              <a:rPr lang="th-TH" baseline="0" dirty="0" smtClean="0"/>
              <a:t>พบได้ในพื้นที่เขตร้อนและเขตอบอุ่นทั่วโลก</a:t>
            </a:r>
          </a:p>
          <a:p>
            <a:r>
              <a:rPr lang="th-TH" baseline="0" dirty="0" smtClean="0"/>
              <a:t>ทนต่อสภาพแวดล้อมที่แห้งแล้ง สามารถเติบโตได้ในสภาพแวดล้อมหลายแบบ</a:t>
            </a:r>
          </a:p>
          <a:p>
            <a:r>
              <a:rPr lang="th-TH" baseline="0" dirty="0" smtClean="0"/>
              <a:t>ในมากกว่า </a:t>
            </a:r>
            <a:r>
              <a:rPr lang="en-GB" baseline="0" dirty="0" smtClean="0"/>
              <a:t>70 </a:t>
            </a:r>
            <a:r>
              <a:rPr lang="th-TH" baseline="0" dirty="0" smtClean="0"/>
              <a:t>ประเทศทั่วโลก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1EB9-945B-4A16-BB7E-E0BAED15E23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4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ในใบมะรุม มีสารประประกอบพวก</a:t>
            </a:r>
            <a:r>
              <a:rPr lang="th-TH" baseline="0" dirty="0" smtClean="0"/>
              <a:t> </a:t>
            </a:r>
            <a:r>
              <a:rPr lang="en-GB" baseline="0" dirty="0" smtClean="0"/>
              <a:t>phenolic </a:t>
            </a:r>
            <a:r>
              <a:rPr lang="th-TH" baseline="0" dirty="0" smtClean="0"/>
              <a:t>อยู่หลายชนิด ทั้ง </a:t>
            </a:r>
            <a:r>
              <a:rPr lang="en-GB" baseline="0" dirty="0" err="1" smtClean="0"/>
              <a:t>monophenol</a:t>
            </a:r>
            <a:r>
              <a:rPr lang="en-GB" baseline="0" dirty="0" smtClean="0"/>
              <a:t>, polyphenol, </a:t>
            </a:r>
            <a:r>
              <a:rPr lang="th-TH" baseline="0" dirty="0" smtClean="0"/>
              <a:t>และ</a:t>
            </a:r>
            <a:r>
              <a:rPr lang="en-GB" baseline="0" dirty="0" smtClean="0"/>
              <a:t> phenolic acid</a:t>
            </a:r>
          </a:p>
          <a:p>
            <a:r>
              <a:rPr lang="th-TH" baseline="0" dirty="0" smtClean="0"/>
              <a:t>สารพวก </a:t>
            </a:r>
            <a:r>
              <a:rPr lang="en-GB" baseline="0" dirty="0" smtClean="0"/>
              <a:t>phenolic </a:t>
            </a:r>
            <a:r>
              <a:rPr lang="th-TH" baseline="0" dirty="0" smtClean="0"/>
              <a:t>นี้เองที่มีผลทาง </a:t>
            </a:r>
            <a:r>
              <a:rPr lang="en-GB" baseline="0" dirty="0" smtClean="0"/>
              <a:t>biological activity </a:t>
            </a:r>
            <a:r>
              <a:rPr lang="th-TH" baseline="0" dirty="0" smtClean="0"/>
              <a:t>และเป็นประโยชน์ของมะรุม</a:t>
            </a:r>
          </a:p>
          <a:p>
            <a:r>
              <a:rPr lang="th-TH" baseline="0" dirty="0" smtClean="0"/>
              <a:t>ดังนั้นการศึกษาสารจากมะรุมอาจจะทำให้ได้ความรู้เกี่ยวกับสาร </a:t>
            </a:r>
            <a:r>
              <a:rPr lang="en-GB" baseline="0" dirty="0" smtClean="0"/>
              <a:t>phenolic </a:t>
            </a:r>
            <a:r>
              <a:rPr lang="th-TH" baseline="0" dirty="0" smtClean="0"/>
              <a:t>ในมะรุม และผลทาง </a:t>
            </a:r>
            <a:r>
              <a:rPr lang="en-GB" baseline="0" dirty="0" smtClean="0"/>
              <a:t>biological </a:t>
            </a:r>
            <a:r>
              <a:rPr lang="th-TH" baseline="0" dirty="0" smtClean="0"/>
              <a:t>ของสารสกัดนั้น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1EB9-945B-4A16-BB7E-E0BAED15E23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4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Scope </a:t>
            </a:r>
            <a:r>
              <a:rPr lang="th-TH" dirty="0" smtClean="0"/>
              <a:t>ของงานนี้</a:t>
            </a:r>
          </a:p>
          <a:p>
            <a:pPr marL="228600" indent="-228600">
              <a:buAutoNum type="arabicPeriod"/>
            </a:pPr>
            <a:r>
              <a:rPr lang="th-TH" baseline="0" dirty="0" smtClean="0"/>
              <a:t>ทำการสกัดและทำ </a:t>
            </a:r>
            <a:r>
              <a:rPr lang="en-GB" baseline="0" dirty="0" smtClean="0"/>
              <a:t>fraction </a:t>
            </a:r>
            <a:r>
              <a:rPr lang="th-TH" baseline="0" dirty="0" smtClean="0"/>
              <a:t>สารจากใบมะรุมสด</a:t>
            </a:r>
          </a:p>
          <a:p>
            <a:pPr marL="228600" indent="-228600">
              <a:buAutoNum type="arabicPeriod"/>
            </a:pPr>
            <a:r>
              <a:rPr lang="th-TH" baseline="0" dirty="0" smtClean="0"/>
              <a:t>ศึกษา </a:t>
            </a:r>
            <a:r>
              <a:rPr lang="en-GB" baseline="0" dirty="0" smtClean="0"/>
              <a:t>phenolic content </a:t>
            </a:r>
            <a:r>
              <a:rPr lang="th-TH" baseline="0" dirty="0" smtClean="0"/>
              <a:t>และ </a:t>
            </a:r>
            <a:r>
              <a:rPr lang="en-GB" baseline="0" dirty="0" smtClean="0"/>
              <a:t>antioxidant activities </a:t>
            </a:r>
            <a:r>
              <a:rPr lang="th-TH" baseline="0" dirty="0" smtClean="0"/>
              <a:t>ของสารสกัด</a:t>
            </a:r>
          </a:p>
          <a:p>
            <a:pPr marL="228600" indent="-228600">
              <a:buAutoNum type="arabicPeriod"/>
            </a:pPr>
            <a:r>
              <a:rPr lang="th-TH" baseline="0" dirty="0" smtClean="0"/>
              <a:t>ทำการแยก </a:t>
            </a:r>
            <a:r>
              <a:rPr lang="en-GB" baseline="0" dirty="0" smtClean="0"/>
              <a:t>cell monocytes </a:t>
            </a:r>
            <a:r>
              <a:rPr lang="th-TH" baseline="0" dirty="0" smtClean="0"/>
              <a:t>จากเลือด และ </a:t>
            </a:r>
            <a:r>
              <a:rPr lang="en-GB" baseline="0" dirty="0" smtClean="0"/>
              <a:t>differentiate </a:t>
            </a:r>
            <a:r>
              <a:rPr lang="th-TH" baseline="0" dirty="0" smtClean="0"/>
              <a:t>ให้เป็น </a:t>
            </a:r>
            <a:r>
              <a:rPr lang="en-GB" baseline="0" dirty="0" smtClean="0"/>
              <a:t>macrophages</a:t>
            </a:r>
          </a:p>
          <a:p>
            <a:pPr marL="228600" indent="-228600">
              <a:buAutoNum type="arabicPeriod"/>
            </a:pPr>
            <a:r>
              <a:rPr lang="th-TH" dirty="0" smtClean="0"/>
              <a:t>ทดสอบความเป็นพิษต่อ</a:t>
            </a:r>
            <a:r>
              <a:rPr lang="en-GB" dirty="0" smtClean="0"/>
              <a:t> cell</a:t>
            </a:r>
            <a:r>
              <a:rPr lang="th-TH" dirty="0" smtClean="0"/>
              <a:t> ของสารสกัดใบมะรุมและสารอื่นที่ใช้</a:t>
            </a:r>
          </a:p>
          <a:p>
            <a:pPr marL="228600" indent="-228600">
              <a:buAutoNum type="arabicPeriod"/>
            </a:pPr>
            <a:r>
              <a:rPr lang="th-TH" dirty="0" smtClean="0"/>
              <a:t>ใช้ </a:t>
            </a:r>
            <a:r>
              <a:rPr lang="en-GB" dirty="0" smtClean="0"/>
              <a:t>cigarette smoke extract</a:t>
            </a:r>
            <a:r>
              <a:rPr lang="en-GB" baseline="0" dirty="0" smtClean="0"/>
              <a:t> </a:t>
            </a:r>
            <a:r>
              <a:rPr lang="th-TH" baseline="0" dirty="0" smtClean="0"/>
              <a:t>กระตุ้น </a:t>
            </a:r>
            <a:r>
              <a:rPr lang="en-GB" baseline="0" dirty="0" smtClean="0"/>
              <a:t>cell macrophages </a:t>
            </a:r>
            <a:r>
              <a:rPr lang="th-TH" baseline="0" dirty="0" smtClean="0"/>
              <a:t>ให้เกิดการตอบสนองต่อการอักเสบ</a:t>
            </a:r>
          </a:p>
          <a:p>
            <a:pPr marL="228600" indent="-228600">
              <a:buAutoNum type="arabicPeriod"/>
            </a:pPr>
            <a:r>
              <a:rPr lang="th-TH" baseline="0" dirty="0" smtClean="0"/>
              <a:t>ใช้สรสกัดจากใบมะรุมในการลดระดับการตอบสนองต่อการอักเสบของ </a:t>
            </a:r>
            <a:r>
              <a:rPr lang="en-GB" baseline="0" dirty="0" smtClean="0"/>
              <a:t>cell</a:t>
            </a:r>
          </a:p>
          <a:p>
            <a:pPr marL="228600" indent="-228600">
              <a:buAutoNum type="arabicPeriod"/>
            </a:pPr>
            <a:r>
              <a:rPr lang="th-TH" baseline="0" dirty="0" smtClean="0"/>
              <a:t>ศึกษา </a:t>
            </a:r>
            <a:r>
              <a:rPr lang="en-GB" baseline="0" dirty="0" smtClean="0"/>
              <a:t>pro-inflammatory cytokines expression </a:t>
            </a:r>
            <a:r>
              <a:rPr lang="th-TH" baseline="0" dirty="0" smtClean="0"/>
              <a:t>ของ </a:t>
            </a:r>
            <a:r>
              <a:rPr lang="en-GB" baseline="0" dirty="0" smtClean="0"/>
              <a:t>cell</a:t>
            </a:r>
          </a:p>
          <a:p>
            <a:pPr marL="228600" indent="-228600">
              <a:buAutoNum type="arabicPeriod"/>
            </a:pPr>
            <a:r>
              <a:rPr lang="th-TH" baseline="0" dirty="0" smtClean="0"/>
              <a:t>ศึกษา </a:t>
            </a:r>
            <a:r>
              <a:rPr lang="en-GB" baseline="0" dirty="0" smtClean="0"/>
              <a:t>pro-inflammatory gene expression </a:t>
            </a:r>
            <a:r>
              <a:rPr lang="th-TH" baseline="0" dirty="0" smtClean="0"/>
              <a:t>ของ </a:t>
            </a:r>
            <a:r>
              <a:rPr lang="en-GB" baseline="0" dirty="0" smtClean="0"/>
              <a:t>cell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1EB9-945B-4A16-BB7E-E0BAED15E23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628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วิธีการทดลอง</a:t>
            </a:r>
            <a:r>
              <a:rPr lang="th-TH" baseline="0" dirty="0" smtClean="0"/>
              <a:t> และผลการทดลอง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1EB9-945B-4A16-BB7E-E0BAED15E23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344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การสกัดและ </a:t>
            </a:r>
            <a:r>
              <a:rPr lang="en-GB" dirty="0" smtClean="0"/>
              <a:t>fraction </a:t>
            </a:r>
            <a:r>
              <a:rPr lang="th-TH" dirty="0" smtClean="0"/>
              <a:t>มะรุม ตามวิธีของ</a:t>
            </a:r>
            <a:r>
              <a:rPr lang="th-TH" baseline="0" dirty="0" smtClean="0"/>
              <a:t> </a:t>
            </a:r>
            <a:r>
              <a:rPr lang="en-GB" baseline="0" dirty="0" err="1" smtClean="0"/>
              <a:t>chang</a:t>
            </a:r>
            <a:r>
              <a:rPr lang="en-GB" baseline="0" dirty="0" smtClean="0"/>
              <a:t> et al.</a:t>
            </a:r>
            <a:endParaRPr lang="th-TH" dirty="0" smtClean="0"/>
          </a:p>
          <a:p>
            <a:pPr marL="228600" indent="-228600">
              <a:buAutoNum type="arabicPeriod"/>
            </a:pPr>
            <a:r>
              <a:rPr lang="th-TH" baseline="0" dirty="0" smtClean="0"/>
              <a:t>เริ่มจากการสกัดใบมะรุมสดด้วย </a:t>
            </a:r>
            <a:r>
              <a:rPr lang="en-GB" baseline="0" dirty="0" smtClean="0"/>
              <a:t>50% methanol + 1% acetic acid</a:t>
            </a:r>
          </a:p>
          <a:p>
            <a:pPr marL="228600" indent="-228600">
              <a:buAutoNum type="arabicPeriod"/>
            </a:pPr>
            <a:r>
              <a:rPr lang="th-TH" baseline="0" dirty="0" smtClean="0"/>
              <a:t>ทำการระเหยสารสกัดให้ได้สารสกัดที่เข้มข้น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Partition </a:t>
            </a:r>
            <a:r>
              <a:rPr lang="th-TH" baseline="0" dirty="0" smtClean="0"/>
              <a:t>ด้วย </a:t>
            </a:r>
            <a:r>
              <a:rPr lang="en-GB" baseline="0" dirty="0" smtClean="0"/>
              <a:t>diethyl ether </a:t>
            </a:r>
            <a:r>
              <a:rPr lang="th-TH" baseline="0" dirty="0" smtClean="0"/>
              <a:t>เพื่อแยกสารที่ไม่มีขั้วออก</a:t>
            </a:r>
          </a:p>
          <a:p>
            <a:pPr marL="228600" indent="-228600">
              <a:buAutoNum type="arabicPeriod"/>
            </a:pPr>
            <a:r>
              <a:rPr lang="th-TH" baseline="0" dirty="0" smtClean="0"/>
              <a:t>ปรับ </a:t>
            </a:r>
            <a:r>
              <a:rPr lang="en-GB" baseline="0" dirty="0" smtClean="0"/>
              <a:t>pH </a:t>
            </a:r>
            <a:r>
              <a:rPr lang="th-TH" baseline="0" dirty="0" smtClean="0"/>
              <a:t>ให้เป็นด่างเพื่อเปลี่ยน </a:t>
            </a:r>
            <a:r>
              <a:rPr lang="en-GB" baseline="0" dirty="0" smtClean="0"/>
              <a:t>phenolic acid </a:t>
            </a:r>
            <a:r>
              <a:rPr lang="th-TH" baseline="0" dirty="0" smtClean="0"/>
              <a:t>เป็นเกลือของ </a:t>
            </a:r>
            <a:r>
              <a:rPr lang="en-GB" baseline="0" dirty="0" smtClean="0"/>
              <a:t>phenolic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Partition </a:t>
            </a:r>
            <a:r>
              <a:rPr lang="th-TH" baseline="0" dirty="0" smtClean="0"/>
              <a:t>ด้วย </a:t>
            </a:r>
            <a:r>
              <a:rPr lang="en-GB" baseline="0" dirty="0" smtClean="0"/>
              <a:t>chloroform </a:t>
            </a:r>
            <a:r>
              <a:rPr lang="th-TH" baseline="0" dirty="0" smtClean="0"/>
              <a:t>เพื่อแยกสารที่ไม่ใช้ </a:t>
            </a:r>
            <a:r>
              <a:rPr lang="en-GB" baseline="0" dirty="0" smtClean="0"/>
              <a:t>phenolic </a:t>
            </a:r>
            <a:r>
              <a:rPr lang="th-TH" baseline="0" dirty="0" smtClean="0"/>
              <a:t>ออก</a:t>
            </a:r>
          </a:p>
          <a:p>
            <a:pPr marL="228600" indent="-228600">
              <a:buAutoNum type="arabicPeriod"/>
            </a:pPr>
            <a:r>
              <a:rPr lang="th-TH" baseline="0" dirty="0" smtClean="0"/>
              <a:t>ปรับ </a:t>
            </a:r>
            <a:r>
              <a:rPr lang="en-GB" baseline="0" dirty="0" smtClean="0"/>
              <a:t>pH </a:t>
            </a:r>
            <a:r>
              <a:rPr lang="th-TH" baseline="0" dirty="0" smtClean="0"/>
              <a:t>ให้เป็นกรดเพื่อเปลี่ยน </a:t>
            </a:r>
            <a:r>
              <a:rPr lang="en-GB" baseline="0" dirty="0" smtClean="0"/>
              <a:t>phenolic salt </a:t>
            </a:r>
            <a:r>
              <a:rPr lang="th-TH" baseline="0" dirty="0" smtClean="0"/>
              <a:t>ให้กลับเป็น </a:t>
            </a:r>
            <a:r>
              <a:rPr lang="en-GB" baseline="0" dirty="0" smtClean="0"/>
              <a:t>phenolic acid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Fraction </a:t>
            </a:r>
            <a:r>
              <a:rPr lang="th-TH" baseline="0" dirty="0" smtClean="0"/>
              <a:t>เอาสารที่เป็น </a:t>
            </a:r>
            <a:r>
              <a:rPr lang="en-GB" baseline="0" dirty="0" smtClean="0"/>
              <a:t>phenolic acid </a:t>
            </a:r>
            <a:r>
              <a:rPr lang="th-TH" baseline="0" dirty="0" smtClean="0"/>
              <a:t>ออกด้วย </a:t>
            </a:r>
            <a:r>
              <a:rPr lang="en-GB" baseline="0" dirty="0" smtClean="0"/>
              <a:t>ethyl acetate</a:t>
            </a:r>
          </a:p>
          <a:p>
            <a:pPr marL="228600" indent="-228600">
              <a:buAutoNum type="arabicPeriod"/>
            </a:pPr>
            <a:r>
              <a:rPr lang="th-TH" baseline="0" dirty="0" smtClean="0"/>
              <a:t>และเหลือ </a:t>
            </a:r>
            <a:r>
              <a:rPr lang="en-GB" baseline="0" dirty="0" smtClean="0"/>
              <a:t>aqueous residual </a:t>
            </a:r>
            <a:r>
              <a:rPr lang="th-TH" baseline="0" dirty="0" smtClean="0"/>
              <a:t>ไว้</a:t>
            </a:r>
          </a:p>
          <a:p>
            <a:pPr marL="228600" indent="-228600">
              <a:buAutoNum type="arabicPeriod"/>
            </a:pPr>
            <a:r>
              <a:rPr lang="th-TH" baseline="0" dirty="0" smtClean="0"/>
              <a:t>จากนั้นเก็บสารสกัดทุกส่วน แล้วระเหย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1EB9-945B-4A16-BB7E-E0BAED15E23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453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การทดสอบหาปริมาณสาร</a:t>
            </a:r>
            <a:r>
              <a:rPr lang="th-TH" baseline="0" dirty="0" smtClean="0"/>
              <a:t> </a:t>
            </a:r>
            <a:r>
              <a:rPr lang="en-GB" baseline="0" dirty="0" smtClean="0"/>
              <a:t>phenolic</a:t>
            </a:r>
          </a:p>
          <a:p>
            <a:r>
              <a:rPr lang="th-TH" baseline="0" dirty="0" smtClean="0"/>
              <a:t>ด้วยวิธี </a:t>
            </a:r>
            <a:r>
              <a:rPr lang="en-GB" baseline="0" dirty="0" err="1" smtClean="0"/>
              <a:t>folin-ciocalteau</a:t>
            </a:r>
            <a:r>
              <a:rPr lang="en-GB" baseline="0" dirty="0" smtClean="0"/>
              <a:t> method</a:t>
            </a:r>
          </a:p>
          <a:p>
            <a:r>
              <a:rPr lang="th-TH" baseline="0" dirty="0" smtClean="0"/>
              <a:t>โดย</a:t>
            </a:r>
            <a:r>
              <a:rPr lang="en-GB" baseline="0" dirty="0" smtClean="0"/>
              <a:t> phenolic-hydroxyl group </a:t>
            </a:r>
            <a:r>
              <a:rPr lang="th-TH" baseline="0" dirty="0" smtClean="0"/>
              <a:t>ในสารประกอบ </a:t>
            </a:r>
            <a:r>
              <a:rPr lang="en-GB" baseline="0" dirty="0" smtClean="0"/>
              <a:t>phenolic </a:t>
            </a:r>
            <a:r>
              <a:rPr lang="th-TH" baseline="0" dirty="0" smtClean="0"/>
              <a:t>จะเปลี่ยน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phosphomolibdic-phosphotunstic</a:t>
            </a:r>
            <a:r>
              <a:rPr lang="en-GB" baseline="0" dirty="0" smtClean="0"/>
              <a:t> complex </a:t>
            </a:r>
            <a:r>
              <a:rPr lang="th-TH" baseline="0" dirty="0" smtClean="0"/>
              <a:t>จากสีเหลืองไปเป้นสีฟ้า</a:t>
            </a:r>
          </a:p>
          <a:p>
            <a:r>
              <a:rPr lang="th-TH" baseline="0" dirty="0" smtClean="0"/>
              <a:t>ปริมาณสาร </a:t>
            </a:r>
            <a:r>
              <a:rPr lang="en-GB" baseline="0" dirty="0" smtClean="0"/>
              <a:t>phenolic </a:t>
            </a:r>
            <a:r>
              <a:rPr lang="th-TH" baseline="0" dirty="0" smtClean="0"/>
              <a:t>จะหาเทียบกับ </a:t>
            </a:r>
            <a:r>
              <a:rPr lang="en-GB" baseline="0" dirty="0" smtClean="0"/>
              <a:t>standard </a:t>
            </a:r>
            <a:r>
              <a:rPr lang="th-TH" baseline="0" dirty="0" smtClean="0"/>
              <a:t>คือ </a:t>
            </a:r>
            <a:r>
              <a:rPr lang="en-GB" baseline="0" dirty="0" err="1" smtClean="0"/>
              <a:t>pyrogallol</a:t>
            </a:r>
            <a:r>
              <a:rPr lang="en-GB" baseline="0" dirty="0" smtClean="0"/>
              <a:t> </a:t>
            </a:r>
            <a:endParaRPr lang="th-T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1EB9-945B-4A16-BB7E-E0BAED15E23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537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การหา </a:t>
            </a:r>
            <a:r>
              <a:rPr lang="en-GB" dirty="0" smtClean="0"/>
              <a:t>anti-free radical activity</a:t>
            </a:r>
          </a:p>
          <a:p>
            <a:r>
              <a:rPr lang="th-TH" dirty="0" smtClean="0"/>
              <a:t>ทำด้วยวิธี </a:t>
            </a:r>
            <a:r>
              <a:rPr lang="en-GB" dirty="0" err="1" smtClean="0"/>
              <a:t>ABTS</a:t>
            </a:r>
            <a:r>
              <a:rPr lang="en-GB" dirty="0" smtClean="0"/>
              <a:t> </a:t>
            </a:r>
            <a:r>
              <a:rPr lang="en-GB" dirty="0" err="1" smtClean="0"/>
              <a:t>cation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decolorization</a:t>
            </a:r>
            <a:r>
              <a:rPr lang="en-GB" baseline="0" dirty="0" smtClean="0"/>
              <a:t> assay</a:t>
            </a:r>
          </a:p>
          <a:p>
            <a:r>
              <a:rPr lang="th-TH" baseline="0" dirty="0" smtClean="0"/>
              <a:t>อาศัยหลักการที่ </a:t>
            </a:r>
            <a:r>
              <a:rPr lang="en-GB" baseline="0" dirty="0" smtClean="0"/>
              <a:t>hydroxyl group </a:t>
            </a:r>
            <a:r>
              <a:rPr lang="th-TH" baseline="0" dirty="0" smtClean="0"/>
              <a:t>ในสารประกอบ </a:t>
            </a:r>
            <a:r>
              <a:rPr lang="en-GB" baseline="0" dirty="0" smtClean="0"/>
              <a:t>phenolic </a:t>
            </a:r>
            <a:r>
              <a:rPr lang="th-TH" baseline="0" dirty="0" smtClean="0"/>
              <a:t>จะ </a:t>
            </a:r>
            <a:r>
              <a:rPr lang="en-GB" baseline="0" dirty="0" smtClean="0"/>
              <a:t>donate electron </a:t>
            </a:r>
            <a:r>
              <a:rPr lang="th-TH" baseline="0" dirty="0" smtClean="0"/>
              <a:t>ให้ </a:t>
            </a:r>
            <a:r>
              <a:rPr lang="en-GB" baseline="0" dirty="0" err="1" smtClean="0"/>
              <a:t>ABTS</a:t>
            </a:r>
            <a:r>
              <a:rPr lang="en-GB" baseline="0" dirty="0" smtClean="0"/>
              <a:t> radical</a:t>
            </a:r>
          </a:p>
          <a:p>
            <a:r>
              <a:rPr lang="th-TH" baseline="0" dirty="0" smtClean="0"/>
              <a:t>แล้วสีฟ้าของ </a:t>
            </a:r>
            <a:r>
              <a:rPr lang="en-GB" baseline="0" dirty="0" err="1" smtClean="0"/>
              <a:t>ABTS</a:t>
            </a:r>
            <a:r>
              <a:rPr lang="en-GB" baseline="0" dirty="0" smtClean="0"/>
              <a:t> </a:t>
            </a:r>
            <a:r>
              <a:rPr lang="th-TH" baseline="0" dirty="0" smtClean="0"/>
              <a:t>ก็จะจางลง</a:t>
            </a:r>
          </a:p>
          <a:p>
            <a:r>
              <a:rPr lang="en-GB" baseline="0" dirty="0" smtClean="0"/>
              <a:t>Activity </a:t>
            </a:r>
            <a:r>
              <a:rPr lang="th-TH" baseline="0" dirty="0" smtClean="0"/>
              <a:t>ของสารที่ทดสอบจะทำเทียบกับ </a:t>
            </a:r>
            <a:r>
              <a:rPr lang="en-GB" baseline="0" dirty="0" err="1" smtClean="0"/>
              <a:t>trolox</a:t>
            </a:r>
            <a:r>
              <a:rPr lang="en-GB" baseline="0" dirty="0" smtClean="0"/>
              <a:t> </a:t>
            </a:r>
            <a:r>
              <a:rPr lang="th-TH" baseline="0" dirty="0" smtClean="0"/>
              <a:t>ซึ่งเป็น </a:t>
            </a:r>
            <a:r>
              <a:rPr lang="en-GB" baseline="0" dirty="0" smtClean="0"/>
              <a:t>derivative</a:t>
            </a:r>
            <a:r>
              <a:rPr lang="th-TH" baseline="0" dirty="0" smtClean="0"/>
              <a:t> ที่ละลายน้ำของวิตามินอี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1EB9-945B-4A16-BB7E-E0BAED15E23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5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การทดสอบ</a:t>
            </a:r>
            <a:r>
              <a:rPr lang="th-TH" baseline="0" dirty="0" smtClean="0"/>
              <a:t> </a:t>
            </a:r>
            <a:r>
              <a:rPr lang="en-GB" baseline="0" dirty="0" smtClean="0"/>
              <a:t>cytotoxicity </a:t>
            </a:r>
            <a:r>
              <a:rPr lang="th-TH" baseline="0" dirty="0" smtClean="0"/>
              <a:t>ของสารสกัดใช้วิธี </a:t>
            </a:r>
            <a:r>
              <a:rPr lang="en-GB" baseline="0" dirty="0" smtClean="0"/>
              <a:t>Neutral Red uptake Cytotoxicity Bioassay</a:t>
            </a:r>
            <a:endParaRPr lang="en-GB" dirty="0" smtClean="0"/>
          </a:p>
          <a:p>
            <a:r>
              <a:rPr lang="th-TH" dirty="0" smtClean="0"/>
              <a:t>อาศัยหลักการที่</a:t>
            </a:r>
            <a:r>
              <a:rPr lang="th-TH" baseline="0" dirty="0" smtClean="0"/>
              <a:t> </a:t>
            </a:r>
            <a:r>
              <a:rPr lang="en-GB" baseline="0" dirty="0" smtClean="0"/>
              <a:t>cell </a:t>
            </a:r>
            <a:r>
              <a:rPr lang="th-TH" baseline="0" dirty="0" smtClean="0"/>
              <a:t>มีชีวิตจะ </a:t>
            </a:r>
            <a:r>
              <a:rPr lang="en-GB" baseline="0" dirty="0" smtClean="0"/>
              <a:t>incorporate </a:t>
            </a:r>
            <a:r>
              <a:rPr lang="th-TH" baseline="0" dirty="0" smtClean="0"/>
              <a:t>สีเข้าไปในเซลล์</a:t>
            </a:r>
          </a:p>
          <a:p>
            <a:r>
              <a:rPr lang="th-TH" baseline="0" dirty="0" smtClean="0"/>
              <a:t>สี </a:t>
            </a:r>
            <a:r>
              <a:rPr lang="en-GB" baseline="0" dirty="0" smtClean="0"/>
              <a:t>neutral red </a:t>
            </a:r>
            <a:r>
              <a:rPr lang="th-TH" baseline="0" dirty="0" smtClean="0"/>
              <a:t>ซึ่งมีประจุบวก จะสะสมอยู่ใน </a:t>
            </a:r>
            <a:r>
              <a:rPr lang="en-GB" baseline="0" dirty="0" smtClean="0"/>
              <a:t>cytoplasm </a:t>
            </a:r>
            <a:r>
              <a:rPr lang="th-TH" baseline="0" dirty="0" smtClean="0"/>
              <a:t>และถูกเก็บไว้ใน </a:t>
            </a:r>
            <a:r>
              <a:rPr lang="en-GB" baseline="0" dirty="0" smtClean="0"/>
              <a:t>lysosome</a:t>
            </a:r>
          </a:p>
          <a:p>
            <a:r>
              <a:rPr lang="th-TH" baseline="0" dirty="0" smtClean="0"/>
              <a:t>โดยปริมาณของสีจะเป็นอัตราส่วนดดยตรงต่อจำนวนของ </a:t>
            </a:r>
            <a:r>
              <a:rPr lang="en-GB" baseline="0" dirty="0" smtClean="0"/>
              <a:t>cell </a:t>
            </a:r>
            <a:r>
              <a:rPr lang="th-TH" baseline="0" dirty="0" smtClean="0"/>
              <a:t>ที่มีชีวิต</a:t>
            </a:r>
          </a:p>
          <a:p>
            <a:r>
              <a:rPr lang="th-TH" baseline="0" dirty="0" smtClean="0"/>
              <a:t>ค่าของ </a:t>
            </a:r>
            <a:r>
              <a:rPr lang="en-GB" baseline="0" dirty="0" smtClean="0"/>
              <a:t>cell viability </a:t>
            </a:r>
            <a:r>
              <a:rPr lang="th-TH" baseline="0" dirty="0" smtClean="0"/>
              <a:t>จะถูกนำไปไปวิเคราะห์หา </a:t>
            </a:r>
            <a:r>
              <a:rPr lang="en-GB" baseline="0" dirty="0" smtClean="0"/>
              <a:t>median lethal concentration </a:t>
            </a:r>
            <a:r>
              <a:rPr lang="th-TH" baseline="0" dirty="0" smtClean="0"/>
              <a:t>ต่อไป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1EB9-945B-4A16-BB7E-E0BAED15E23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54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791CF1-F8CA-4E3B-9BA4-35A144D0A5BE}" type="datetimeFigureOut">
              <a:rPr lang="th-TH" smtClean="0"/>
              <a:pPr/>
              <a:t>01/10/57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7D166D-721B-49B4-B0E4-F648463D1CB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91CF1-F8CA-4E3B-9BA4-35A144D0A5BE}" type="datetimeFigureOut">
              <a:rPr lang="th-TH" smtClean="0"/>
              <a:pPr/>
              <a:t>01/10/57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D166D-721B-49B4-B0E4-F648463D1CB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91CF1-F8CA-4E3B-9BA4-35A144D0A5BE}" type="datetimeFigureOut">
              <a:rPr lang="th-TH" smtClean="0"/>
              <a:pPr/>
              <a:t>01/10/57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D166D-721B-49B4-B0E4-F648463D1CB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91CF1-F8CA-4E3B-9BA4-35A144D0A5BE}" type="datetimeFigureOut">
              <a:rPr lang="th-TH" smtClean="0"/>
              <a:pPr/>
              <a:t>01/10/57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D166D-721B-49B4-B0E4-F648463D1CB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91CF1-F8CA-4E3B-9BA4-35A144D0A5BE}" type="datetimeFigureOut">
              <a:rPr lang="th-TH" smtClean="0"/>
              <a:pPr/>
              <a:t>01/10/57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D166D-721B-49B4-B0E4-F648463D1CB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91CF1-F8CA-4E3B-9BA4-35A144D0A5BE}" type="datetimeFigureOut">
              <a:rPr lang="th-TH" smtClean="0"/>
              <a:pPr/>
              <a:t>01/10/57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D166D-721B-49B4-B0E4-F648463D1CB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91CF1-F8CA-4E3B-9BA4-35A144D0A5BE}" type="datetimeFigureOut">
              <a:rPr lang="th-TH" smtClean="0"/>
              <a:pPr/>
              <a:t>01/10/57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D166D-721B-49B4-B0E4-F648463D1CB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91CF1-F8CA-4E3B-9BA4-35A144D0A5BE}" type="datetimeFigureOut">
              <a:rPr lang="th-TH" smtClean="0"/>
              <a:pPr/>
              <a:t>01/10/57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D166D-721B-49B4-B0E4-F648463D1CB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91CF1-F8CA-4E3B-9BA4-35A144D0A5BE}" type="datetimeFigureOut">
              <a:rPr lang="th-TH" smtClean="0"/>
              <a:pPr/>
              <a:t>01/10/57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D166D-721B-49B4-B0E4-F648463D1CB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D791CF1-F8CA-4E3B-9BA4-35A144D0A5BE}" type="datetimeFigureOut">
              <a:rPr lang="th-TH" smtClean="0"/>
              <a:pPr/>
              <a:t>01/10/57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D166D-721B-49B4-B0E4-F648463D1CB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791CF1-F8CA-4E3B-9BA4-35A144D0A5BE}" type="datetimeFigureOut">
              <a:rPr lang="th-TH" smtClean="0"/>
              <a:pPr/>
              <a:t>01/10/57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7D166D-721B-49B4-B0E4-F648463D1CB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D791CF1-F8CA-4E3B-9BA4-35A144D0A5BE}" type="datetimeFigureOut">
              <a:rPr lang="th-TH" smtClean="0"/>
              <a:pPr/>
              <a:t>01/10/57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7D166D-721B-49B4-B0E4-F648463D1CB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clker.com/cliparts/7/d/x/J/L/9/red-petri-dish-md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clker.com/cliparts/7/d/x/J/L/9/red-petri-dish-md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clker.com/cliparts/7/d/x/J/L/9/red-petri-dish-md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.png"/><Relationship Id="rId5" Type="http://schemas.openxmlformats.org/officeDocument/2006/relationships/image" Target="../media/image4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microsoft.com/office/2007/relationships/hdphoto" Target="../media/hdphoto6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2.xml"/><Relationship Id="rId9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-319000" y="2463031"/>
            <a:ext cx="9715536" cy="147002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An Ethyl Acetate Fraction of 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i="1" dirty="0" err="1" smtClean="0">
                <a:solidFill>
                  <a:srgbClr val="002060"/>
                </a:solidFill>
              </a:rPr>
              <a:t>Moringa</a:t>
            </a:r>
            <a:r>
              <a:rPr lang="en-US" sz="4000" i="1" dirty="0" smtClean="0">
                <a:solidFill>
                  <a:srgbClr val="002060"/>
                </a:solidFill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</a:rPr>
              <a:t>oleifera</a:t>
            </a:r>
            <a:r>
              <a:rPr lang="en-US" sz="4000" i="1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Lam. 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Inhibits Human Macrophage 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Cytokine Production Induced by 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Cigarette Smoke</a:t>
            </a:r>
            <a:endParaRPr lang="th-TH" sz="4000" dirty="0">
              <a:solidFill>
                <a:srgbClr val="00206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-285784" y="4572008"/>
            <a:ext cx="9612560" cy="71438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Kanchana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Usuwanthim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Ph.D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9" descr="Naresuan Un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27506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-325652" y="4786322"/>
            <a:ext cx="9612560" cy="2214554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Department of Medical Technology, Faculty of Allied Health Sciences 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Naresuan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University 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Thailand 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48" y="413792"/>
            <a:ext cx="9612560" cy="1143000"/>
          </a:xfrm>
          <a:solidFill>
            <a:schemeClr val="lt1">
              <a:hueOff val="0"/>
              <a:satOff val="0"/>
              <a:lumOff val="0"/>
              <a:alpha val="40000"/>
            </a:schemeClr>
          </a:solidFill>
        </p:spPr>
        <p:txBody>
          <a:bodyPr lIns="0" tIns="0" rIns="0" bIns="0">
            <a:noAutofit/>
          </a:bodyPr>
          <a:lstStyle/>
          <a:p>
            <a:r>
              <a:rPr lang="en-GB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Determination of Free Radical Scavenging Activity</a:t>
            </a:r>
          </a:p>
        </p:txBody>
      </p:sp>
      <p:sp>
        <p:nvSpPr>
          <p:cNvPr id="12" name="Freeform 11"/>
          <p:cNvSpPr/>
          <p:nvPr/>
        </p:nvSpPr>
        <p:spPr>
          <a:xfrm>
            <a:off x="0" y="1628800"/>
            <a:ext cx="7740352" cy="4094476"/>
          </a:xfrm>
          <a:custGeom>
            <a:avLst/>
            <a:gdLst>
              <a:gd name="connsiteX0" fmla="*/ 0 w 5616624"/>
              <a:gd name="connsiteY0" fmla="*/ 0 h 1808099"/>
              <a:gd name="connsiteX1" fmla="*/ 5616624 w 5616624"/>
              <a:gd name="connsiteY1" fmla="*/ 0 h 1808099"/>
              <a:gd name="connsiteX2" fmla="*/ 5616624 w 5616624"/>
              <a:gd name="connsiteY2" fmla="*/ 1808099 h 1808099"/>
              <a:gd name="connsiteX3" fmla="*/ 0 w 5616624"/>
              <a:gd name="connsiteY3" fmla="*/ 1808099 h 1808099"/>
              <a:gd name="connsiteX4" fmla="*/ 0 w 5616624"/>
              <a:gd name="connsiteY4" fmla="*/ 0 h 180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6624" h="1808099">
                <a:moveTo>
                  <a:pt x="0" y="0"/>
                </a:moveTo>
                <a:lnTo>
                  <a:pt x="5616624" y="0"/>
                </a:lnTo>
                <a:lnTo>
                  <a:pt x="5616624" y="1808099"/>
                </a:lnTo>
                <a:lnTo>
                  <a:pt x="0" y="180809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5912" tIns="291592" rIns="435912" bIns="99568" numCol="1" spcCol="1270" anchor="b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000" kern="1200" dirty="0" smtClean="0"/>
              <a:t>Determination of total antioxidant of the sample</a:t>
            </a:r>
            <a:endParaRPr lang="en-GB" sz="20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000" kern="1200" dirty="0" smtClean="0"/>
              <a:t>Based on the ability of antioxidant to de-colorize the blue ABTS radical (2,2'-azino-bis(3-ethylbenzothiazoline-6-sulphonic acid)) by electron donation</a:t>
            </a:r>
            <a:endParaRPr lang="en-GB" sz="20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000" kern="1200" dirty="0" smtClean="0"/>
              <a:t>Express as </a:t>
            </a:r>
            <a:r>
              <a:rPr lang="en-US" sz="2000" kern="1200" dirty="0" smtClean="0"/>
              <a:t>µM </a:t>
            </a:r>
            <a:r>
              <a:rPr lang="en-US" sz="2000" kern="1200" dirty="0" err="1" smtClean="0"/>
              <a:t>Trolox</a:t>
            </a:r>
            <a:r>
              <a:rPr lang="en-US" sz="2000" kern="1200" dirty="0" smtClean="0"/>
              <a:t> equivalent/100 mg of dry extract</a:t>
            </a:r>
            <a:endParaRPr lang="en-GB" sz="2000" kern="1200" dirty="0"/>
          </a:p>
        </p:txBody>
      </p:sp>
      <p:sp>
        <p:nvSpPr>
          <p:cNvPr id="13" name="Rectangle 12"/>
          <p:cNvSpPr/>
          <p:nvPr/>
        </p:nvSpPr>
        <p:spPr>
          <a:xfrm>
            <a:off x="748374" y="1796819"/>
            <a:ext cx="4903746" cy="93588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68782" tIns="20175" rIns="168782" bIns="2017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kern="1200" dirty="0" smtClean="0"/>
              <a:t>ABTS Radical </a:t>
            </a:r>
            <a:r>
              <a:rPr lang="en-GB" b="1" kern="1200" dirty="0" err="1" smtClean="0"/>
              <a:t>Cation</a:t>
            </a:r>
            <a:r>
              <a:rPr lang="en-GB" b="1" kern="1200" dirty="0" smtClean="0"/>
              <a:t> </a:t>
            </a:r>
            <a:r>
              <a:rPr lang="en-GB" b="1" kern="1200" dirty="0" err="1" smtClean="0"/>
              <a:t>Decolorization</a:t>
            </a:r>
            <a:r>
              <a:rPr lang="en-GB" b="1" kern="1200" dirty="0" smtClean="0"/>
              <a:t> Assay </a:t>
            </a:r>
            <a:endParaRPr lang="en-GB" b="1" kern="1200" dirty="0"/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288" y="1628800"/>
            <a:ext cx="1800200" cy="23042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Picture 9" descr="Naresuan Univers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36509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386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07904" y="1683620"/>
            <a:ext cx="5040560" cy="496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-36512" y="413792"/>
            <a:ext cx="9180512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Result 1. Fractionation of the Phenolic and Antioxidant Activity of </a:t>
            </a:r>
            <a:r>
              <a:rPr lang="en-US" sz="3200" i="1" dirty="0" err="1" smtClean="0">
                <a:solidFill>
                  <a:srgbClr val="002060"/>
                </a:solidFill>
              </a:rPr>
              <a:t>Moringa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oleifera</a:t>
            </a:r>
            <a:r>
              <a:rPr lang="en-US" sz="3200" i="1" dirty="0" smtClean="0">
                <a:solidFill>
                  <a:srgbClr val="002060"/>
                </a:solidFill>
              </a:rPr>
              <a:t> Lam.</a:t>
            </a:r>
            <a:endParaRPr lang="th-TH" sz="3200" dirty="0">
              <a:solidFill>
                <a:srgbClr val="002060"/>
              </a:solidFill>
            </a:endParaRPr>
          </a:p>
        </p:txBody>
      </p:sp>
      <p:sp>
        <p:nvSpPr>
          <p:cNvPr id="4" name="วงรี 3"/>
          <p:cNvSpPr/>
          <p:nvPr/>
        </p:nvSpPr>
        <p:spPr>
          <a:xfrm rot="2488235">
            <a:off x="6362646" y="5510383"/>
            <a:ext cx="486324" cy="13538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9" descr="Naresuan Univer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6509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9512" y="2319063"/>
            <a:ext cx="34307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The ethyl acetate fraction 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had the highest amounts 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of phenolic  and oxidative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activity compare  to 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the other fractions.</a:t>
            </a:r>
          </a:p>
          <a:p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aresuan Un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36509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clker.com/cliparts/7/d/x/J/L/9/red-petri-dish-md.pn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7944" y="3048054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clker.com/cliparts/7/d/x/J/L/9/red-petri-dish-md.pn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594448" y="3063026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clker.com/cliparts/7/d/x/J/L/9/red-petri-dish-md.pn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290192" y="3063026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clker.com/cliparts/7/d/x/J/L/9/red-petri-dish-md.pn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26696" y="3063026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771800" y="4995173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Cytotoxicity Determination</a:t>
            </a:r>
            <a:endParaRPr lang="th-TH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39752" y="2340168"/>
            <a:ext cx="2321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Cigarrete</a:t>
            </a:r>
            <a:r>
              <a:rPr lang="en-US" sz="2000" b="1" dirty="0" smtClean="0">
                <a:solidFill>
                  <a:srgbClr val="FF0000"/>
                </a:solidFill>
              </a:rPr>
              <a:t> Smoke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Extract (CSE)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0642" y="2327974"/>
            <a:ext cx="1207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Nicotine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 (NIC)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2240" y="2060848"/>
            <a:ext cx="23391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Ethyl Acetate of </a:t>
            </a:r>
          </a:p>
          <a:p>
            <a:pPr algn="ctr"/>
            <a:r>
              <a:rPr lang="en-US" sz="2000" b="1" i="1" dirty="0" err="1" smtClean="0">
                <a:solidFill>
                  <a:srgbClr val="002060"/>
                </a:solidFill>
              </a:rPr>
              <a:t>Moringa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Oleifera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Lam. (MOEF)</a:t>
            </a:r>
            <a:endParaRPr lang="th-TH" sz="20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10229" y="2327974"/>
            <a:ext cx="1148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2060"/>
                </a:solidFill>
              </a:rPr>
              <a:t> </a:t>
            </a:r>
            <a:r>
              <a:rPr lang="en-US" sz="2000" b="1" smtClean="0">
                <a:solidFill>
                  <a:srgbClr val="002060"/>
                </a:solidFill>
              </a:rPr>
              <a:t>Aspirin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(ASA)</a:t>
            </a:r>
            <a:endParaRPr lang="th-TH" sz="2000" b="1" dirty="0">
              <a:solidFill>
                <a:srgbClr val="002060"/>
              </a:solidFill>
            </a:endParaRPr>
          </a:p>
        </p:txBody>
      </p:sp>
      <p:sp>
        <p:nvSpPr>
          <p:cNvPr id="26" name="ลูกศรขวาท้ายขีด 25"/>
          <p:cNvSpPr/>
          <p:nvPr/>
        </p:nvSpPr>
        <p:spPr>
          <a:xfrm rot="5400000">
            <a:off x="4310260" y="4338812"/>
            <a:ext cx="504056" cy="556640"/>
          </a:xfrm>
          <a:prstGeom prst="stripedRightArrow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ชื่อเรื่อง 8"/>
          <p:cNvSpPr>
            <a:spLocks noGrp="1"/>
          </p:cNvSpPr>
          <p:nvPr>
            <p:ph type="title"/>
          </p:nvPr>
        </p:nvSpPr>
        <p:spPr>
          <a:xfrm>
            <a:off x="216024" y="274638"/>
            <a:ext cx="8892480" cy="1143000"/>
          </a:xfrm>
        </p:spPr>
        <p:txBody>
          <a:bodyPr>
            <a:noAutofit/>
          </a:bodyPr>
          <a:lstStyle/>
          <a:p>
            <a:pPr algn="r"/>
            <a:r>
              <a:rPr lang="en-US" sz="4000" dirty="0" smtClean="0">
                <a:solidFill>
                  <a:srgbClr val="002060"/>
                </a:solidFill>
              </a:rPr>
              <a:t>Determination of Cellular </a:t>
            </a:r>
            <a:r>
              <a:rPr lang="en-US" sz="4000" dirty="0" err="1" smtClean="0">
                <a:solidFill>
                  <a:srgbClr val="002060"/>
                </a:solidFill>
              </a:rPr>
              <a:t>Cytotoxicity</a:t>
            </a:r>
            <a:endParaRPr lang="th-TH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D:\BB\BACK_NOV_2012\PHOTO\Neutral Red\D00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698923" y="2434608"/>
            <a:ext cx="3700467" cy="2088851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>
          <a:xfrm>
            <a:off x="2123728" y="1556792"/>
            <a:ext cx="6840760" cy="1117812"/>
          </a:xfrm>
          <a:custGeom>
            <a:avLst/>
            <a:gdLst>
              <a:gd name="connsiteX0" fmla="*/ 0 w 7213689"/>
              <a:gd name="connsiteY0" fmla="*/ 0 h 838357"/>
              <a:gd name="connsiteX1" fmla="*/ 6794511 w 7213689"/>
              <a:gd name="connsiteY1" fmla="*/ 0 h 838357"/>
              <a:gd name="connsiteX2" fmla="*/ 7213689 w 7213689"/>
              <a:gd name="connsiteY2" fmla="*/ 419179 h 838357"/>
              <a:gd name="connsiteX3" fmla="*/ 6794511 w 7213689"/>
              <a:gd name="connsiteY3" fmla="*/ 838357 h 838357"/>
              <a:gd name="connsiteX4" fmla="*/ 0 w 7213689"/>
              <a:gd name="connsiteY4" fmla="*/ 838357 h 838357"/>
              <a:gd name="connsiteX5" fmla="*/ 0 w 7213689"/>
              <a:gd name="connsiteY5" fmla="*/ 0 h 83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3689" h="838357">
                <a:moveTo>
                  <a:pt x="7213689" y="838356"/>
                </a:moveTo>
                <a:lnTo>
                  <a:pt x="419178" y="838356"/>
                </a:lnTo>
                <a:lnTo>
                  <a:pt x="0" y="419178"/>
                </a:lnTo>
                <a:lnTo>
                  <a:pt x="419178" y="1"/>
                </a:lnTo>
                <a:lnTo>
                  <a:pt x="7213689" y="1"/>
                </a:lnTo>
                <a:lnTo>
                  <a:pt x="7213689" y="838356"/>
                </a:lnTo>
                <a:close/>
              </a:path>
            </a:pathLst>
          </a:cu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79281" tIns="64771" rIns="120904" bIns="6477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b="1" kern="1200" dirty="0" smtClean="0"/>
              <a:t>The assay based on the ability of live cell to incorporate and bind to supra-vital dye, Neutral red.</a:t>
            </a:r>
            <a:endParaRPr lang="en-GB" sz="1800" b="1" kern="1200" dirty="0"/>
          </a:p>
        </p:txBody>
      </p:sp>
      <p:sp>
        <p:nvSpPr>
          <p:cNvPr id="15" name="Freeform 14"/>
          <p:cNvSpPr/>
          <p:nvPr/>
        </p:nvSpPr>
        <p:spPr>
          <a:xfrm>
            <a:off x="2123728" y="2900941"/>
            <a:ext cx="6840760" cy="1117812"/>
          </a:xfrm>
          <a:custGeom>
            <a:avLst/>
            <a:gdLst>
              <a:gd name="connsiteX0" fmla="*/ 0 w 7213689"/>
              <a:gd name="connsiteY0" fmla="*/ 0 h 838357"/>
              <a:gd name="connsiteX1" fmla="*/ 6794511 w 7213689"/>
              <a:gd name="connsiteY1" fmla="*/ 0 h 838357"/>
              <a:gd name="connsiteX2" fmla="*/ 7213689 w 7213689"/>
              <a:gd name="connsiteY2" fmla="*/ 419179 h 838357"/>
              <a:gd name="connsiteX3" fmla="*/ 6794511 w 7213689"/>
              <a:gd name="connsiteY3" fmla="*/ 838357 h 838357"/>
              <a:gd name="connsiteX4" fmla="*/ 0 w 7213689"/>
              <a:gd name="connsiteY4" fmla="*/ 838357 h 838357"/>
              <a:gd name="connsiteX5" fmla="*/ 0 w 7213689"/>
              <a:gd name="connsiteY5" fmla="*/ 0 h 83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3689" h="838357">
                <a:moveTo>
                  <a:pt x="7213689" y="838356"/>
                </a:moveTo>
                <a:lnTo>
                  <a:pt x="419178" y="838356"/>
                </a:lnTo>
                <a:lnTo>
                  <a:pt x="0" y="419178"/>
                </a:lnTo>
                <a:lnTo>
                  <a:pt x="419178" y="1"/>
                </a:lnTo>
                <a:lnTo>
                  <a:pt x="7213689" y="1"/>
                </a:lnTo>
                <a:lnTo>
                  <a:pt x="7213689" y="838356"/>
                </a:lnTo>
                <a:close/>
              </a:path>
            </a:pathLst>
          </a:cu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79281" tIns="64771" rIns="120904" bIns="6477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b="1" kern="1200" dirty="0" smtClean="0">
                <a:solidFill>
                  <a:srgbClr val="002060"/>
                </a:solidFill>
              </a:rPr>
              <a:t>The dye is positively charged, which accumulates in cellular cytoplasm  and store in acidic condition of </a:t>
            </a:r>
            <a:r>
              <a:rPr lang="en-GB" sz="1800" b="1" kern="1200" dirty="0" err="1" smtClean="0">
                <a:solidFill>
                  <a:srgbClr val="002060"/>
                </a:solidFill>
              </a:rPr>
              <a:t>lysosome</a:t>
            </a:r>
            <a:r>
              <a:rPr lang="en-GB" sz="1800" b="1" kern="1200" dirty="0" smtClean="0">
                <a:solidFill>
                  <a:srgbClr val="002060"/>
                </a:solidFill>
              </a:rPr>
              <a:t>.</a:t>
            </a:r>
            <a:endParaRPr lang="en-GB" sz="1800" b="1" kern="1200" dirty="0">
              <a:solidFill>
                <a:srgbClr val="00206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123728" y="4245091"/>
            <a:ext cx="6840760" cy="1117811"/>
          </a:xfrm>
          <a:custGeom>
            <a:avLst/>
            <a:gdLst>
              <a:gd name="connsiteX0" fmla="*/ 0 w 7213689"/>
              <a:gd name="connsiteY0" fmla="*/ 0 h 838357"/>
              <a:gd name="connsiteX1" fmla="*/ 6794511 w 7213689"/>
              <a:gd name="connsiteY1" fmla="*/ 0 h 838357"/>
              <a:gd name="connsiteX2" fmla="*/ 7213689 w 7213689"/>
              <a:gd name="connsiteY2" fmla="*/ 419179 h 838357"/>
              <a:gd name="connsiteX3" fmla="*/ 6794511 w 7213689"/>
              <a:gd name="connsiteY3" fmla="*/ 838357 h 838357"/>
              <a:gd name="connsiteX4" fmla="*/ 0 w 7213689"/>
              <a:gd name="connsiteY4" fmla="*/ 838357 h 838357"/>
              <a:gd name="connsiteX5" fmla="*/ 0 w 7213689"/>
              <a:gd name="connsiteY5" fmla="*/ 0 h 83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3689" h="838357">
                <a:moveTo>
                  <a:pt x="7213689" y="838356"/>
                </a:moveTo>
                <a:lnTo>
                  <a:pt x="419178" y="838356"/>
                </a:lnTo>
                <a:lnTo>
                  <a:pt x="0" y="419178"/>
                </a:lnTo>
                <a:lnTo>
                  <a:pt x="419178" y="1"/>
                </a:lnTo>
                <a:lnTo>
                  <a:pt x="7213689" y="1"/>
                </a:lnTo>
                <a:lnTo>
                  <a:pt x="7213689" y="838356"/>
                </a:lnTo>
                <a:close/>
              </a:path>
            </a:pathLst>
          </a:cu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79281" tIns="64771" rIns="120904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b="1" kern="1200" dirty="0" smtClean="0">
                <a:solidFill>
                  <a:srgbClr val="002060"/>
                </a:solidFill>
              </a:rPr>
              <a:t>The amount of accumulated </a:t>
            </a:r>
            <a:r>
              <a:rPr lang="en-GB" sz="1800" b="1" dirty="0" smtClean="0">
                <a:solidFill>
                  <a:srgbClr val="002060"/>
                </a:solidFill>
              </a:rPr>
              <a:t>Neutral red </a:t>
            </a:r>
            <a:r>
              <a:rPr lang="en-GB" sz="1800" b="1" kern="1200" dirty="0" smtClean="0">
                <a:solidFill>
                  <a:srgbClr val="002060"/>
                </a:solidFill>
              </a:rPr>
              <a:t>is directly proportional to the amount of live cells in the cell culture.</a:t>
            </a:r>
            <a:endParaRPr lang="en-GB" sz="1800" b="1" kern="1200" dirty="0">
              <a:solidFill>
                <a:srgbClr val="00206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123728" y="5623557"/>
            <a:ext cx="6840760" cy="1117811"/>
          </a:xfrm>
          <a:custGeom>
            <a:avLst/>
            <a:gdLst>
              <a:gd name="connsiteX0" fmla="*/ 0 w 7213689"/>
              <a:gd name="connsiteY0" fmla="*/ 0 h 838357"/>
              <a:gd name="connsiteX1" fmla="*/ 6794511 w 7213689"/>
              <a:gd name="connsiteY1" fmla="*/ 0 h 838357"/>
              <a:gd name="connsiteX2" fmla="*/ 7213689 w 7213689"/>
              <a:gd name="connsiteY2" fmla="*/ 419179 h 838357"/>
              <a:gd name="connsiteX3" fmla="*/ 6794511 w 7213689"/>
              <a:gd name="connsiteY3" fmla="*/ 838357 h 838357"/>
              <a:gd name="connsiteX4" fmla="*/ 0 w 7213689"/>
              <a:gd name="connsiteY4" fmla="*/ 838357 h 838357"/>
              <a:gd name="connsiteX5" fmla="*/ 0 w 7213689"/>
              <a:gd name="connsiteY5" fmla="*/ 0 h 83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3689" h="838357">
                <a:moveTo>
                  <a:pt x="7213689" y="838356"/>
                </a:moveTo>
                <a:lnTo>
                  <a:pt x="419178" y="838356"/>
                </a:lnTo>
                <a:lnTo>
                  <a:pt x="0" y="419178"/>
                </a:lnTo>
                <a:lnTo>
                  <a:pt x="419178" y="1"/>
                </a:lnTo>
                <a:lnTo>
                  <a:pt x="7213689" y="1"/>
                </a:lnTo>
                <a:lnTo>
                  <a:pt x="7213689" y="838356"/>
                </a:lnTo>
                <a:close/>
              </a:path>
            </a:pathLst>
          </a:cu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79281" tIns="64771" rIns="120904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b="1" kern="1200" dirty="0" smtClean="0">
                <a:solidFill>
                  <a:srgbClr val="002060"/>
                </a:solidFill>
              </a:rPr>
              <a:t>Viability of cells were used to calculate the median lethal concentration of substances by Dose Response Sigmoidal Curve Fitting analysis.</a:t>
            </a:r>
            <a:endParaRPr lang="en-GB" sz="1800" b="1" kern="1200" dirty="0">
              <a:solidFill>
                <a:srgbClr val="002060"/>
              </a:solidFill>
            </a:endParaRPr>
          </a:p>
        </p:txBody>
      </p:sp>
      <p:pic>
        <p:nvPicPr>
          <p:cNvPr id="8" name="Picture 9" descr="Naresuan Univers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6431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ชื่อเรื่อง 8"/>
          <p:cNvSpPr>
            <a:spLocks noGrp="1"/>
          </p:cNvSpPr>
          <p:nvPr>
            <p:ph type="title"/>
          </p:nvPr>
        </p:nvSpPr>
        <p:spPr>
          <a:xfrm>
            <a:off x="216024" y="274638"/>
            <a:ext cx="8892480" cy="1143000"/>
          </a:xfrm>
        </p:spPr>
        <p:txBody>
          <a:bodyPr>
            <a:noAutofit/>
          </a:bodyPr>
          <a:lstStyle/>
          <a:p>
            <a:pPr algn="r"/>
            <a:r>
              <a:rPr lang="en-US" sz="4000" dirty="0" smtClean="0">
                <a:solidFill>
                  <a:srgbClr val="002060"/>
                </a:solidFill>
              </a:rPr>
              <a:t>Determination of Cellular </a:t>
            </a:r>
            <a:r>
              <a:rPr lang="en-US" sz="4000" dirty="0" err="1" smtClean="0">
                <a:solidFill>
                  <a:srgbClr val="002060"/>
                </a:solidFill>
              </a:rPr>
              <a:t>Cytotoxicity</a:t>
            </a:r>
            <a:endParaRPr lang="th-TH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341784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Result 2. Dose-response curves of each test substances showing LC</a:t>
            </a:r>
            <a:r>
              <a:rPr lang="en-US" sz="3200" baseline="-25000" dirty="0" smtClean="0">
                <a:solidFill>
                  <a:srgbClr val="002060"/>
                </a:solidFill>
              </a:rPr>
              <a:t>50 </a:t>
            </a:r>
            <a:r>
              <a:rPr lang="en-US" sz="3200" dirty="0" smtClean="0">
                <a:solidFill>
                  <a:srgbClr val="002060"/>
                </a:solidFill>
              </a:rPr>
              <a:t>and LC</a:t>
            </a:r>
            <a:r>
              <a:rPr lang="en-US" sz="3200" baseline="-25000" dirty="0" smtClean="0">
                <a:solidFill>
                  <a:srgbClr val="002060"/>
                </a:solidFill>
              </a:rPr>
              <a:t>10</a:t>
            </a:r>
            <a:endParaRPr lang="th-TH" sz="3200" baseline="-250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4762" t="56129" r="17879" b="3795"/>
          <a:stretch>
            <a:fillRect/>
          </a:stretch>
        </p:blipFill>
        <p:spPr bwMode="auto">
          <a:xfrm>
            <a:off x="4575780" y="3933056"/>
            <a:ext cx="288032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Naresuan Univer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6509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0822" t="56129" r="42165" b="3795"/>
          <a:stretch>
            <a:fillRect/>
          </a:stretch>
        </p:blipFill>
        <p:spPr bwMode="auto">
          <a:xfrm>
            <a:off x="1296144" y="4005064"/>
            <a:ext cx="284380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0822" t="14126" r="42165" b="46187"/>
          <a:stretch>
            <a:fillRect/>
          </a:stretch>
        </p:blipFill>
        <p:spPr bwMode="auto">
          <a:xfrm>
            <a:off x="1440160" y="1556792"/>
            <a:ext cx="2843808" cy="26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54762" t="14126" r="17879" b="46060"/>
          <a:stretch>
            <a:fillRect/>
          </a:stretch>
        </p:blipFill>
        <p:spPr bwMode="auto">
          <a:xfrm>
            <a:off x="4860032" y="1556792"/>
            <a:ext cx="2880320" cy="26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0941" y="2463279"/>
            <a:ext cx="713658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NIC</a:t>
            </a:r>
            <a:endParaRPr lang="th-TH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1150" y="2391271"/>
            <a:ext cx="73129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CSE</a:t>
            </a:r>
            <a:endParaRPr lang="th-TH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869160"/>
            <a:ext cx="777777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ASA</a:t>
            </a:r>
            <a:endParaRPr lang="th-TH" sz="2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6336" y="4941168"/>
            <a:ext cx="1019831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MOEF</a:t>
            </a:r>
            <a:endParaRPr lang="th-TH" sz="24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4576" y="6557282"/>
            <a:ext cx="4573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LC</a:t>
            </a:r>
            <a:r>
              <a:rPr lang="en-US" sz="2000" baseline="-25000" dirty="0" smtClean="0">
                <a:solidFill>
                  <a:srgbClr val="FF0000"/>
                </a:solidFill>
              </a:rPr>
              <a:t>10 </a:t>
            </a:r>
            <a:r>
              <a:rPr lang="en-US" sz="2000" dirty="0" smtClean="0">
                <a:solidFill>
                  <a:srgbClr val="FF0000"/>
                </a:solidFill>
              </a:rPr>
              <a:t>had no effect on cell viability.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lker.com/cliparts/7/d/x/J/L/9/red-petri-dish-md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47800" y="2765956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สี่เหลี่ยมผืนผ้า 6"/>
          <p:cNvSpPr/>
          <p:nvPr/>
        </p:nvSpPr>
        <p:spPr>
          <a:xfrm>
            <a:off x="738324" y="1916832"/>
            <a:ext cx="1766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10 </a:t>
            </a:r>
            <a:r>
              <a:rPr lang="en-US" sz="2400" b="1" dirty="0" err="1" smtClean="0">
                <a:solidFill>
                  <a:srgbClr val="002060"/>
                </a:solidFill>
              </a:rPr>
              <a:t>ng</a:t>
            </a:r>
            <a:r>
              <a:rPr lang="en-US" sz="2400" b="1" dirty="0" smtClean="0">
                <a:solidFill>
                  <a:srgbClr val="002060"/>
                </a:solidFill>
              </a:rPr>
              <a:t>/</a:t>
            </a:r>
            <a:r>
              <a:rPr lang="en-US" sz="2400" b="1" dirty="0" err="1" smtClean="0">
                <a:solidFill>
                  <a:srgbClr val="002060"/>
                </a:solidFill>
              </a:rPr>
              <a:t>mL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of  LPS</a:t>
            </a:r>
            <a:endParaRPr lang="th-TH" sz="2400" b="1" dirty="0">
              <a:solidFill>
                <a:srgbClr val="002060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629838" y="3882534"/>
            <a:ext cx="18774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2 × 10</a:t>
            </a:r>
            <a:r>
              <a:rPr lang="en-US" sz="1600" b="1" baseline="30000" dirty="0" smtClean="0">
                <a:solidFill>
                  <a:srgbClr val="002060"/>
                </a:solidFill>
              </a:rPr>
              <a:t>5 </a:t>
            </a:r>
            <a:r>
              <a:rPr lang="en-US" sz="1600" b="1" dirty="0" smtClean="0">
                <a:solidFill>
                  <a:srgbClr val="002060"/>
                </a:solidFill>
              </a:rPr>
              <a:t>of MDMs</a:t>
            </a:r>
            <a:endParaRPr lang="th-TH" sz="1600" b="1" dirty="0">
              <a:solidFill>
                <a:srgbClr val="002060"/>
              </a:solidFill>
            </a:endParaRPr>
          </a:p>
        </p:txBody>
      </p:sp>
      <p:pic>
        <p:nvPicPr>
          <p:cNvPr id="13" name="Picture 2" descr="http://www.clker.com/cliparts/7/d/x/J/L/9/red-petri-dish-md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40896" y="2775084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สี่เหลี่ยมผืนผ้า 13"/>
          <p:cNvSpPr/>
          <p:nvPr/>
        </p:nvSpPr>
        <p:spPr>
          <a:xfrm>
            <a:off x="5993892" y="1916832"/>
            <a:ext cx="30957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33 </a:t>
            </a:r>
            <a:r>
              <a:rPr lang="en-US" sz="2400" b="1" dirty="0" err="1" smtClean="0">
                <a:solidFill>
                  <a:srgbClr val="002060"/>
                </a:solidFill>
              </a:rPr>
              <a:t>ng</a:t>
            </a:r>
            <a:r>
              <a:rPr lang="en-US" sz="2400" b="1" dirty="0" smtClean="0">
                <a:solidFill>
                  <a:srgbClr val="002060"/>
                </a:solidFill>
              </a:rPr>
              <a:t>/</a:t>
            </a:r>
            <a:r>
              <a:rPr lang="en-US" sz="2400" b="1" dirty="0" err="1" smtClean="0">
                <a:solidFill>
                  <a:srgbClr val="002060"/>
                </a:solidFill>
              </a:rPr>
              <a:t>mL</a:t>
            </a:r>
            <a:r>
              <a:rPr lang="en-US" sz="2400" b="1" dirty="0" smtClean="0">
                <a:solidFill>
                  <a:srgbClr val="002060"/>
                </a:solidFill>
              </a:rPr>
              <a:t> Nicotine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equivalent of CSE </a:t>
            </a:r>
            <a:endParaRPr lang="th-TH" sz="2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736" y="5046275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Real Time PCR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ELISA </a:t>
            </a:r>
          </a:p>
        </p:txBody>
      </p:sp>
      <p:pic>
        <p:nvPicPr>
          <p:cNvPr id="18" name="Picture 9" descr="Naresuan 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36509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สี่เหลี่ยมผืนผ้า 18"/>
          <p:cNvSpPr/>
          <p:nvPr/>
        </p:nvSpPr>
        <p:spPr>
          <a:xfrm>
            <a:off x="5996766" y="3882534"/>
            <a:ext cx="18774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2 × 10</a:t>
            </a:r>
            <a:r>
              <a:rPr lang="en-US" sz="1600" b="1" baseline="30000" dirty="0" smtClean="0">
                <a:solidFill>
                  <a:srgbClr val="002060"/>
                </a:solidFill>
              </a:rPr>
              <a:t>5 </a:t>
            </a:r>
            <a:r>
              <a:rPr lang="en-US" sz="1600" b="1" dirty="0" smtClean="0">
                <a:solidFill>
                  <a:srgbClr val="002060"/>
                </a:solidFill>
              </a:rPr>
              <a:t>of MDMs</a:t>
            </a:r>
            <a:endParaRPr lang="th-TH" sz="1600" b="1" dirty="0">
              <a:solidFill>
                <a:srgbClr val="002060"/>
              </a:solidFill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979712" y="407566"/>
            <a:ext cx="547260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Induction of an Acute Inflammatory Response</a:t>
            </a: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ลูกศรขวาท้ายขีด 21"/>
          <p:cNvSpPr/>
          <p:nvPr/>
        </p:nvSpPr>
        <p:spPr>
          <a:xfrm rot="5400000">
            <a:off x="4166244" y="4122788"/>
            <a:ext cx="792088" cy="556640"/>
          </a:xfrm>
          <a:prstGeom prst="stripedRightArrow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aresuan Un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36509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clker.com/cliparts/7/d/x/J/L/9/red-petri-dish-md.pn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7944" y="2688014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clker.com/cliparts/7/d/x/J/L/9/red-petri-dish-md.pn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594448" y="2702986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clker.com/cliparts/7/d/x/J/L/9/red-petri-dish-md.pn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290192" y="2702986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clker.com/cliparts/7/d/x/J/L/9/red-petri-dish-md.pn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26696" y="2702986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63688" y="5516117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Time PCR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ELISA</a:t>
            </a:r>
            <a:endParaRPr lang="th-TH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ลูกศรขวาท้ายขีด 14"/>
          <p:cNvSpPr/>
          <p:nvPr/>
        </p:nvSpPr>
        <p:spPr>
          <a:xfrm rot="5400000">
            <a:off x="3950220" y="4914876"/>
            <a:ext cx="504056" cy="556640"/>
          </a:xfrm>
          <a:prstGeom prst="stripedRightArrow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7"/>
          <p:cNvSpPr txBox="1"/>
          <p:nvPr/>
        </p:nvSpPr>
        <p:spPr>
          <a:xfrm>
            <a:off x="2635926" y="1980128"/>
            <a:ext cx="1909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57.53 </a:t>
            </a:r>
            <a:r>
              <a:rPr lang="en-US" sz="2000" b="1" dirty="0" err="1" smtClean="0">
                <a:solidFill>
                  <a:srgbClr val="002060"/>
                </a:solidFill>
              </a:rPr>
              <a:t>μg</a:t>
            </a:r>
            <a:r>
              <a:rPr lang="en-US" sz="2000" b="1" dirty="0" smtClean="0">
                <a:solidFill>
                  <a:srgbClr val="002060"/>
                </a:solidFill>
              </a:rPr>
              <a:t>/</a:t>
            </a:r>
            <a:r>
              <a:rPr lang="en-US" sz="2000" b="1" dirty="0" err="1" smtClean="0">
                <a:solidFill>
                  <a:srgbClr val="002060"/>
                </a:solidFill>
              </a:rPr>
              <a:t>mL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of MOEF</a:t>
            </a:r>
            <a:endParaRPr lang="th-TH" sz="20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967934"/>
            <a:ext cx="1989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341.38 </a:t>
            </a:r>
            <a:r>
              <a:rPr lang="en-US" sz="2000" b="1" dirty="0" err="1" smtClean="0">
                <a:solidFill>
                  <a:srgbClr val="C00000"/>
                </a:solidFill>
              </a:rPr>
              <a:t>μg</a:t>
            </a:r>
            <a:r>
              <a:rPr lang="en-US" sz="2000" b="1" dirty="0" smtClean="0">
                <a:solidFill>
                  <a:srgbClr val="C00000"/>
                </a:solidFill>
              </a:rPr>
              <a:t>/</a:t>
            </a:r>
            <a:r>
              <a:rPr lang="en-US" sz="2000" b="1" dirty="0" err="1" smtClean="0">
                <a:solidFill>
                  <a:srgbClr val="C00000"/>
                </a:solidFill>
              </a:rPr>
              <a:t>mL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 of ASA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5853" y="1980128"/>
            <a:ext cx="1909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57.53 </a:t>
            </a:r>
            <a:r>
              <a:rPr lang="en-US" sz="2000" b="1" dirty="0" err="1" smtClean="0">
                <a:solidFill>
                  <a:srgbClr val="002060"/>
                </a:solidFill>
              </a:rPr>
              <a:t>μg</a:t>
            </a:r>
            <a:r>
              <a:rPr lang="en-US" sz="2000" b="1" dirty="0" smtClean="0">
                <a:solidFill>
                  <a:srgbClr val="002060"/>
                </a:solidFill>
              </a:rPr>
              <a:t>/</a:t>
            </a:r>
            <a:r>
              <a:rPr lang="en-US" sz="2000" b="1" dirty="0" err="1" smtClean="0">
                <a:solidFill>
                  <a:srgbClr val="002060"/>
                </a:solidFill>
              </a:rPr>
              <a:t>mL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of MOEF</a:t>
            </a:r>
            <a:endParaRPr lang="th-TH" sz="20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89439" y="1967934"/>
            <a:ext cx="1989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341.38 </a:t>
            </a:r>
            <a:r>
              <a:rPr lang="en-US" sz="2000" b="1" dirty="0" err="1" smtClean="0">
                <a:solidFill>
                  <a:srgbClr val="C00000"/>
                </a:solidFill>
              </a:rPr>
              <a:t>μg</a:t>
            </a:r>
            <a:r>
              <a:rPr lang="en-US" sz="2000" b="1" dirty="0" smtClean="0">
                <a:solidFill>
                  <a:srgbClr val="C00000"/>
                </a:solidFill>
              </a:rPr>
              <a:t>/</a:t>
            </a:r>
            <a:r>
              <a:rPr lang="en-US" sz="2000" b="1" dirty="0" err="1" smtClean="0">
                <a:solidFill>
                  <a:srgbClr val="C00000"/>
                </a:solidFill>
              </a:rPr>
              <a:t>mL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 of ASA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345976" y="4201923"/>
            <a:ext cx="1372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10 </a:t>
            </a:r>
            <a:r>
              <a:rPr lang="en-US" sz="1800" b="1" dirty="0" err="1" smtClean="0">
                <a:solidFill>
                  <a:srgbClr val="002060"/>
                </a:solidFill>
              </a:rPr>
              <a:t>ng</a:t>
            </a:r>
            <a:r>
              <a:rPr lang="en-US" sz="1800" b="1" dirty="0" smtClean="0">
                <a:solidFill>
                  <a:srgbClr val="002060"/>
                </a:solidFill>
              </a:rPr>
              <a:t>/</a:t>
            </a:r>
            <a:r>
              <a:rPr lang="en-US" sz="1800" b="1" dirty="0" err="1" smtClean="0">
                <a:solidFill>
                  <a:srgbClr val="002060"/>
                </a:solidFill>
              </a:rPr>
              <a:t>mL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of  LPS</a:t>
            </a:r>
            <a:endParaRPr lang="th-TH" sz="1800" b="1" dirty="0">
              <a:solidFill>
                <a:srgbClr val="002060"/>
              </a:solidFill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2789908" y="4201923"/>
            <a:ext cx="1372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10 </a:t>
            </a:r>
            <a:r>
              <a:rPr lang="en-US" sz="1800" b="1" dirty="0" err="1" smtClean="0">
                <a:solidFill>
                  <a:srgbClr val="002060"/>
                </a:solidFill>
              </a:rPr>
              <a:t>ng</a:t>
            </a:r>
            <a:r>
              <a:rPr lang="en-US" sz="1800" b="1" dirty="0" smtClean="0">
                <a:solidFill>
                  <a:srgbClr val="002060"/>
                </a:solidFill>
              </a:rPr>
              <a:t>/</a:t>
            </a:r>
            <a:r>
              <a:rPr lang="en-US" sz="1800" b="1" dirty="0" err="1" smtClean="0">
                <a:solidFill>
                  <a:srgbClr val="002060"/>
                </a:solidFill>
              </a:rPr>
              <a:t>mL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of  LPS</a:t>
            </a:r>
            <a:endParaRPr lang="th-TH" sz="1800" b="1" dirty="0">
              <a:solidFill>
                <a:srgbClr val="002060"/>
              </a:solidFill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5677608" y="4201923"/>
            <a:ext cx="2369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33 </a:t>
            </a:r>
            <a:r>
              <a:rPr lang="en-US" sz="1800" b="1" dirty="0" err="1" smtClean="0">
                <a:solidFill>
                  <a:srgbClr val="002060"/>
                </a:solidFill>
              </a:rPr>
              <a:t>ng</a:t>
            </a:r>
            <a:r>
              <a:rPr lang="en-US" sz="1800" b="1" dirty="0" smtClean="0">
                <a:solidFill>
                  <a:srgbClr val="002060"/>
                </a:solidFill>
              </a:rPr>
              <a:t>/</a:t>
            </a:r>
            <a:r>
              <a:rPr lang="en-US" sz="1800" b="1" dirty="0" err="1" smtClean="0">
                <a:solidFill>
                  <a:srgbClr val="002060"/>
                </a:solidFill>
              </a:rPr>
              <a:t>mL</a:t>
            </a:r>
            <a:r>
              <a:rPr lang="en-US" sz="1800" b="1" dirty="0" smtClean="0">
                <a:solidFill>
                  <a:srgbClr val="002060"/>
                </a:solidFill>
              </a:rPr>
              <a:t> Nicotine </a:t>
            </a:r>
          </a:p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equivalent of CSE </a:t>
            </a:r>
            <a:endParaRPr lang="th-TH" sz="1800" b="1" dirty="0">
              <a:solidFill>
                <a:srgbClr val="002060"/>
              </a:solidFill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4427984" y="4901098"/>
            <a:ext cx="7489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h</a:t>
            </a:r>
            <a:endParaRPr lang="th-TH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ลูกศรขวาท้ายขีด 25"/>
          <p:cNvSpPr/>
          <p:nvPr/>
        </p:nvSpPr>
        <p:spPr>
          <a:xfrm rot="5400000">
            <a:off x="4310260" y="3690740"/>
            <a:ext cx="504056" cy="556640"/>
          </a:xfrm>
          <a:prstGeom prst="stripedRightArrow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4777068" y="3748970"/>
            <a:ext cx="587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h</a:t>
            </a:r>
            <a:endParaRPr lang="th-TH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467544" y="404664"/>
            <a:ext cx="813690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 of Anti-Inflammatory 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endParaRPr lang="th-T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8144" y="5589240"/>
            <a:ext cx="33329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</a:rPr>
              <a:t>LPS; untreated control</a:t>
            </a:r>
          </a:p>
          <a:p>
            <a:r>
              <a:rPr lang="en-US" sz="1800" b="1" dirty="0" smtClean="0">
                <a:solidFill>
                  <a:srgbClr val="C00000"/>
                </a:solidFill>
              </a:rPr>
              <a:t>Nicotine; control for CSE</a:t>
            </a:r>
          </a:p>
          <a:p>
            <a:r>
              <a:rPr lang="en-US" sz="1800" b="1" dirty="0" smtClean="0">
                <a:solidFill>
                  <a:srgbClr val="C00000"/>
                </a:solidFill>
              </a:rPr>
              <a:t>ASA</a:t>
            </a:r>
            <a:r>
              <a:rPr lang="en-US" sz="1800" b="1" dirty="0">
                <a:solidFill>
                  <a:srgbClr val="C00000"/>
                </a:solidFill>
              </a:rPr>
              <a:t>; positive control </a:t>
            </a:r>
            <a:r>
              <a:rPr lang="en-US" sz="1800" b="1" dirty="0" smtClean="0">
                <a:solidFill>
                  <a:srgbClr val="C00000"/>
                </a:solidFill>
              </a:rPr>
              <a:t>for </a:t>
            </a:r>
            <a:r>
              <a:rPr lang="en-US" sz="1800" b="1" dirty="0">
                <a:solidFill>
                  <a:srgbClr val="C00000"/>
                </a:solidFill>
              </a:rPr>
              <a:t>an 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r>
              <a:rPr lang="en-US" sz="1800" b="1" dirty="0" smtClean="0">
                <a:solidFill>
                  <a:srgbClr val="C00000"/>
                </a:solidFill>
              </a:rPr>
              <a:t>anti-inflammatory effect</a:t>
            </a:r>
            <a:endParaRPr lang="en-US" sz="1800" b="1" dirty="0">
              <a:solidFill>
                <a:srgbClr val="C00000"/>
              </a:solidFill>
            </a:endParaRPr>
          </a:p>
          <a:p>
            <a:endParaRPr lang="en-US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Result 3. Effects of MOEF on LPS- and CSE-induced </a:t>
            </a:r>
            <a:r>
              <a:rPr lang="en-US" sz="3200" i="1" dirty="0" smtClean="0">
                <a:solidFill>
                  <a:srgbClr val="002060"/>
                </a:solidFill>
              </a:rPr>
              <a:t>TNF, IL-6, IL-8 and </a:t>
            </a:r>
            <a:r>
              <a:rPr lang="en-US" sz="3200" i="1" dirty="0" err="1" smtClean="0">
                <a:solidFill>
                  <a:srgbClr val="002060"/>
                </a:solidFill>
              </a:rPr>
              <a:t>RelA</a:t>
            </a:r>
            <a:r>
              <a:rPr lang="en-US" sz="3200" i="1" dirty="0" smtClean="0">
                <a:solidFill>
                  <a:srgbClr val="002060"/>
                </a:solidFill>
              </a:rPr>
              <a:t> gene  </a:t>
            </a:r>
            <a:r>
              <a:rPr lang="en-US" sz="3200" dirty="0" smtClean="0">
                <a:solidFill>
                  <a:srgbClr val="002060"/>
                </a:solidFill>
              </a:rPr>
              <a:t>expression in human MDM. </a:t>
            </a:r>
            <a:endParaRPr lang="th-TH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04864"/>
            <a:ext cx="5735117" cy="327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Naresuan Univer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6509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496" y="2348880"/>
            <a:ext cx="300434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</a:rPr>
              <a:t>TNF</a:t>
            </a:r>
            <a:r>
              <a:rPr lang="en-US" sz="1600" dirty="0" smtClean="0">
                <a:solidFill>
                  <a:srgbClr val="C00000"/>
                </a:solidFill>
              </a:rPr>
              <a:t> from cell stimulated 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with either LPS or CSE 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were 40 fold relative to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 the non-stimulated cell.</a:t>
            </a:r>
          </a:p>
          <a:p>
            <a:endParaRPr lang="en-US" sz="1600" dirty="0">
              <a:solidFill>
                <a:srgbClr val="00B0F0"/>
              </a:solidFill>
            </a:endParaRPr>
          </a:p>
          <a:p>
            <a:r>
              <a:rPr lang="en-US" sz="1600" dirty="0" smtClean="0">
                <a:solidFill>
                  <a:srgbClr val="00B0F0"/>
                </a:solidFill>
              </a:rPr>
              <a:t>ASA and MOEF cause almost</a:t>
            </a:r>
          </a:p>
          <a:p>
            <a:r>
              <a:rPr lang="en-US" sz="1600" dirty="0" smtClean="0">
                <a:solidFill>
                  <a:srgbClr val="00B0F0"/>
                </a:solidFill>
              </a:rPr>
              <a:t>complete inhibition of </a:t>
            </a:r>
            <a:r>
              <a:rPr lang="en-US" sz="1600" i="1" dirty="0" smtClean="0">
                <a:solidFill>
                  <a:srgbClr val="00B0F0"/>
                </a:solidFill>
              </a:rPr>
              <a:t>TNF</a:t>
            </a:r>
            <a:r>
              <a:rPr lang="en-US" sz="1600" dirty="0" smtClean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516216" y="2924943"/>
            <a:ext cx="288032" cy="22322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11960" y="2924943"/>
            <a:ext cx="360040" cy="23846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91880" y="4869160"/>
            <a:ext cx="28803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08304" y="4581128"/>
            <a:ext cx="288032" cy="72846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00392" y="4581128"/>
            <a:ext cx="288032" cy="72846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Result 3. Effects of MOEF on LPS- and CSE-induced </a:t>
            </a:r>
            <a:r>
              <a:rPr lang="en-US" sz="3200" i="1" dirty="0" smtClean="0">
                <a:solidFill>
                  <a:srgbClr val="002060"/>
                </a:solidFill>
              </a:rPr>
              <a:t>TNF, IL-6, IL-8 and </a:t>
            </a:r>
            <a:r>
              <a:rPr lang="en-US" sz="3200" i="1" dirty="0" err="1" smtClean="0">
                <a:solidFill>
                  <a:srgbClr val="002060"/>
                </a:solidFill>
              </a:rPr>
              <a:t>RelA</a:t>
            </a:r>
            <a:r>
              <a:rPr lang="en-US" sz="3200" i="1" dirty="0" smtClean="0">
                <a:solidFill>
                  <a:srgbClr val="002060"/>
                </a:solidFill>
              </a:rPr>
              <a:t> gene  </a:t>
            </a:r>
            <a:r>
              <a:rPr lang="en-US" sz="3200" dirty="0" smtClean="0">
                <a:solidFill>
                  <a:srgbClr val="002060"/>
                </a:solidFill>
              </a:rPr>
              <a:t>expression in human MDM. </a:t>
            </a:r>
            <a:endParaRPr lang="th-TH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04864"/>
            <a:ext cx="5735117" cy="327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Naresuan Univer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6509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496" y="2348880"/>
            <a:ext cx="31822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00B050"/>
                </a:solidFill>
              </a:rPr>
              <a:t>ASA and MOEF cause a similar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 inhibition of the LPS and 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CSE-induced </a:t>
            </a:r>
            <a:r>
              <a:rPr lang="en-US" sz="1600" i="1" dirty="0" err="1" smtClean="0">
                <a:solidFill>
                  <a:srgbClr val="00B050"/>
                </a:solidFill>
              </a:rPr>
              <a:t>RelA</a:t>
            </a:r>
            <a:r>
              <a:rPr lang="en-US" sz="1600" i="1" dirty="0" smtClean="0">
                <a:solidFill>
                  <a:srgbClr val="00B050"/>
                </a:solidFill>
              </a:rPr>
              <a:t>, IL-6 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and </a:t>
            </a:r>
            <a:r>
              <a:rPr lang="en-US" sz="1600" i="1" dirty="0" smtClean="0">
                <a:solidFill>
                  <a:srgbClr val="00B050"/>
                </a:solidFill>
              </a:rPr>
              <a:t>IL-8</a:t>
            </a:r>
            <a:r>
              <a:rPr lang="en-US" sz="1600" dirty="0" smtClean="0">
                <a:solidFill>
                  <a:srgbClr val="00B050"/>
                </a:solidFill>
              </a:rPr>
              <a:t> gene expression.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16415" y="4077072"/>
            <a:ext cx="550541" cy="116051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49851" y="4077072"/>
            <a:ext cx="550541" cy="116051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12160" y="4509120"/>
            <a:ext cx="576064" cy="65645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20072" y="4581128"/>
            <a:ext cx="576064" cy="65645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-36512" y="332656"/>
            <a:ext cx="925252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Result 4. Effects of MOEF on LPS- and CSE-induced TNF, IL-6 and IL-8 production by human MDM.</a:t>
            </a:r>
            <a:endParaRPr lang="th-TH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822" t="27806" r="10679" b="10995"/>
          <a:stretch>
            <a:fillRect/>
          </a:stretch>
        </p:blipFill>
        <p:spPr bwMode="auto">
          <a:xfrm>
            <a:off x="2406458" y="1791412"/>
            <a:ext cx="6702046" cy="379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Naresuan Univer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6509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037" y="2271923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LPS and CSE caused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approximately 10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fold increase in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TNF, IL6 and IL-8.</a:t>
            </a:r>
          </a:p>
        </p:txBody>
      </p:sp>
      <p:sp>
        <p:nvSpPr>
          <p:cNvPr id="8" name="วงรี 3"/>
          <p:cNvSpPr/>
          <p:nvPr/>
        </p:nvSpPr>
        <p:spPr>
          <a:xfrm rot="288920">
            <a:off x="3920738" y="1747676"/>
            <a:ext cx="1199018" cy="1959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วงรี 3"/>
          <p:cNvSpPr/>
          <p:nvPr/>
        </p:nvSpPr>
        <p:spPr>
          <a:xfrm rot="288920">
            <a:off x="6433711" y="1925454"/>
            <a:ext cx="1226557" cy="1959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64637"/>
            <a:ext cx="8928992" cy="960107"/>
          </a:xfr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>
            <a:normAutofit/>
          </a:bodyPr>
          <a:lstStyle/>
          <a:p>
            <a:pPr algn="r"/>
            <a:r>
              <a:rPr lang="en-GB" sz="36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Background and Problems</a:t>
            </a:r>
          </a:p>
        </p:txBody>
      </p:sp>
      <p:sp>
        <p:nvSpPr>
          <p:cNvPr id="4" name="Freeform 3"/>
          <p:cNvSpPr/>
          <p:nvPr/>
        </p:nvSpPr>
        <p:spPr>
          <a:xfrm>
            <a:off x="1259633" y="1316765"/>
            <a:ext cx="7632849" cy="1200000"/>
          </a:xfrm>
          <a:custGeom>
            <a:avLst/>
            <a:gdLst>
              <a:gd name="connsiteX0" fmla="*/ 0 w 2725119"/>
              <a:gd name="connsiteY0" fmla="*/ 0 h 1232528"/>
              <a:gd name="connsiteX1" fmla="*/ 2725119 w 2725119"/>
              <a:gd name="connsiteY1" fmla="*/ 0 h 1232528"/>
              <a:gd name="connsiteX2" fmla="*/ 2725119 w 2725119"/>
              <a:gd name="connsiteY2" fmla="*/ 1232528 h 1232528"/>
              <a:gd name="connsiteX3" fmla="*/ 0 w 2725119"/>
              <a:gd name="connsiteY3" fmla="*/ 1232528 h 1232528"/>
              <a:gd name="connsiteX4" fmla="*/ 0 w 2725119"/>
              <a:gd name="connsiteY4" fmla="*/ 0 h 123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119" h="1232528">
                <a:moveTo>
                  <a:pt x="0" y="0"/>
                </a:moveTo>
                <a:lnTo>
                  <a:pt x="2725119" y="0"/>
                </a:lnTo>
                <a:lnTo>
                  <a:pt x="2725119" y="1232528"/>
                </a:lnTo>
                <a:lnTo>
                  <a:pt x="0" y="1232528"/>
                </a:lnTo>
                <a:lnTo>
                  <a:pt x="0" y="0"/>
                </a:lnTo>
                <a:close/>
              </a:path>
            </a:pathLst>
          </a:custGeom>
          <a:solidFill>
            <a:srgbClr val="CCFF33">
              <a:alpha val="5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b="1" dirty="0" smtClean="0"/>
              <a:t>Cigarette </a:t>
            </a:r>
            <a:r>
              <a:rPr lang="en-GB" sz="1500" b="1" dirty="0"/>
              <a:t>smoke </a:t>
            </a:r>
            <a:r>
              <a:rPr lang="en-GB" sz="1500" b="1" dirty="0" smtClean="0"/>
              <a:t>generates highly reactive oxygen and nitrogen species as well as free radicals, </a:t>
            </a:r>
            <a:r>
              <a:rPr lang="en-GB" sz="1500" b="1" dirty="0"/>
              <a:t>leading to oxidative stress and damage of the lung and even the whole </a:t>
            </a:r>
            <a:r>
              <a:rPr lang="en-GB" sz="1500" b="1" dirty="0" smtClean="0"/>
              <a:t>body.</a:t>
            </a:r>
            <a:endParaRPr lang="en-GB" sz="1500" b="1" kern="1200" dirty="0"/>
          </a:p>
        </p:txBody>
      </p:sp>
      <p:sp>
        <p:nvSpPr>
          <p:cNvPr id="5" name="Rectangle 4"/>
          <p:cNvSpPr/>
          <p:nvPr/>
        </p:nvSpPr>
        <p:spPr>
          <a:xfrm>
            <a:off x="251520" y="1316765"/>
            <a:ext cx="900000" cy="1200000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6" name="Freeform 5"/>
          <p:cNvSpPr/>
          <p:nvPr/>
        </p:nvSpPr>
        <p:spPr>
          <a:xfrm>
            <a:off x="1259632" y="2709053"/>
            <a:ext cx="7632848" cy="1200000"/>
          </a:xfrm>
          <a:custGeom>
            <a:avLst/>
            <a:gdLst>
              <a:gd name="connsiteX0" fmla="*/ 0 w 2725119"/>
              <a:gd name="connsiteY0" fmla="*/ 0 h 1232528"/>
              <a:gd name="connsiteX1" fmla="*/ 2725119 w 2725119"/>
              <a:gd name="connsiteY1" fmla="*/ 0 h 1232528"/>
              <a:gd name="connsiteX2" fmla="*/ 2725119 w 2725119"/>
              <a:gd name="connsiteY2" fmla="*/ 1232528 h 1232528"/>
              <a:gd name="connsiteX3" fmla="*/ 0 w 2725119"/>
              <a:gd name="connsiteY3" fmla="*/ 1232528 h 1232528"/>
              <a:gd name="connsiteX4" fmla="*/ 0 w 2725119"/>
              <a:gd name="connsiteY4" fmla="*/ 0 h 123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119" h="1232528">
                <a:moveTo>
                  <a:pt x="0" y="0"/>
                </a:moveTo>
                <a:lnTo>
                  <a:pt x="2725119" y="0"/>
                </a:lnTo>
                <a:lnTo>
                  <a:pt x="2725119" y="1232528"/>
                </a:lnTo>
                <a:lnTo>
                  <a:pt x="0" y="1232528"/>
                </a:lnTo>
                <a:lnTo>
                  <a:pt x="0" y="0"/>
                </a:lnTo>
                <a:close/>
              </a:path>
            </a:pathLst>
          </a:custGeom>
          <a:solidFill>
            <a:srgbClr val="99FF66">
              <a:alpha val="50000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b="1" kern="1200" dirty="0" smtClean="0"/>
              <a:t>Monocytes and tissue macrophages response to stress, resulting in the activation of NF-</a:t>
            </a:r>
            <a:r>
              <a:rPr lang="el-GR" sz="1500" b="1" kern="1200" dirty="0" smtClean="0"/>
              <a:t>κ</a:t>
            </a:r>
            <a:r>
              <a:rPr lang="en-GB" sz="1500" b="1" kern="1200" dirty="0" smtClean="0"/>
              <a:t>B-dependent pro-inflammatory genes and cytokines expression.</a:t>
            </a:r>
            <a:endParaRPr lang="en-GB" sz="1500" b="1" kern="1200" dirty="0"/>
          </a:p>
        </p:txBody>
      </p:sp>
      <p:sp>
        <p:nvSpPr>
          <p:cNvPr id="7" name="Rectangle 6"/>
          <p:cNvSpPr/>
          <p:nvPr/>
        </p:nvSpPr>
        <p:spPr>
          <a:xfrm>
            <a:off x="251520" y="2709053"/>
            <a:ext cx="900000" cy="1200000"/>
          </a:xfrm>
          <a:prstGeom prst="rect">
            <a:avLst/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2312758"/>
              <a:satOff val="-12398"/>
              <a:lumOff val="-1667"/>
              <a:alphaOff val="0"/>
            </a:schemeClr>
          </a:fillRef>
          <a:effectRef idx="0">
            <a:schemeClr val="accent3">
              <a:hueOff val="2312758"/>
              <a:satOff val="-12398"/>
              <a:lumOff val="-1667"/>
              <a:alphaOff val="0"/>
            </a:schemeClr>
          </a:effectRef>
          <a:fontRef idx="minor">
            <a:schemeClr val="dk1"/>
          </a:fontRef>
        </p:style>
      </p:sp>
      <p:sp>
        <p:nvSpPr>
          <p:cNvPr id="8" name="Freeform 7"/>
          <p:cNvSpPr/>
          <p:nvPr/>
        </p:nvSpPr>
        <p:spPr>
          <a:xfrm>
            <a:off x="1259633" y="4101075"/>
            <a:ext cx="7632849" cy="1200000"/>
          </a:xfrm>
          <a:custGeom>
            <a:avLst/>
            <a:gdLst>
              <a:gd name="connsiteX0" fmla="*/ 0 w 2725119"/>
              <a:gd name="connsiteY0" fmla="*/ 0 h 1232528"/>
              <a:gd name="connsiteX1" fmla="*/ 2725119 w 2725119"/>
              <a:gd name="connsiteY1" fmla="*/ 0 h 1232528"/>
              <a:gd name="connsiteX2" fmla="*/ 2725119 w 2725119"/>
              <a:gd name="connsiteY2" fmla="*/ 1232528 h 1232528"/>
              <a:gd name="connsiteX3" fmla="*/ 0 w 2725119"/>
              <a:gd name="connsiteY3" fmla="*/ 1232528 h 1232528"/>
              <a:gd name="connsiteX4" fmla="*/ 0 w 2725119"/>
              <a:gd name="connsiteY4" fmla="*/ 0 h 123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119" h="1232528">
                <a:moveTo>
                  <a:pt x="0" y="0"/>
                </a:moveTo>
                <a:lnTo>
                  <a:pt x="2725119" y="0"/>
                </a:lnTo>
                <a:lnTo>
                  <a:pt x="2725119" y="1232528"/>
                </a:lnTo>
                <a:lnTo>
                  <a:pt x="0" y="1232528"/>
                </a:lnTo>
                <a:lnTo>
                  <a:pt x="0" y="0"/>
                </a:lnTo>
                <a:close/>
              </a:path>
            </a:pathLst>
          </a:custGeom>
          <a:solidFill>
            <a:srgbClr val="CCFF99">
              <a:alpha val="50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b="1" dirty="0" err="1"/>
              <a:t>P</a:t>
            </a:r>
            <a:r>
              <a:rPr lang="en-GB" sz="1500" b="1" dirty="0" err="1" smtClean="0"/>
              <a:t>olyphenolic</a:t>
            </a:r>
            <a:r>
              <a:rPr lang="en-GB" sz="1500" b="1" dirty="0" smtClean="0"/>
              <a:t> compound found in </a:t>
            </a:r>
            <a:r>
              <a:rPr lang="en-GB" sz="1500" b="1" i="1" dirty="0" err="1" smtClean="0"/>
              <a:t>Moringa</a:t>
            </a:r>
            <a:r>
              <a:rPr lang="en-GB" sz="1500" b="1" i="1" dirty="0" smtClean="0"/>
              <a:t> </a:t>
            </a:r>
            <a:r>
              <a:rPr lang="en-GB" sz="1500" b="1" i="1" dirty="0" err="1"/>
              <a:t>oleifera</a:t>
            </a:r>
            <a:r>
              <a:rPr lang="en-GB" sz="1500" b="1" i="1" dirty="0"/>
              <a:t> </a:t>
            </a:r>
            <a:r>
              <a:rPr lang="en-GB" sz="1500" b="1" dirty="0"/>
              <a:t>Lam. </a:t>
            </a:r>
            <a:r>
              <a:rPr lang="en-GB" sz="1500" b="1" dirty="0" smtClean="0"/>
              <a:t>proposed to have an antioxidant activities as well as anti-inflammatory activity.</a:t>
            </a:r>
            <a:endParaRPr lang="en-GB" sz="1500" b="1" kern="1200" dirty="0"/>
          </a:p>
        </p:txBody>
      </p:sp>
      <p:sp>
        <p:nvSpPr>
          <p:cNvPr id="9" name="Rectangle 8"/>
          <p:cNvSpPr/>
          <p:nvPr/>
        </p:nvSpPr>
        <p:spPr>
          <a:xfrm>
            <a:off x="251520" y="4101075"/>
            <a:ext cx="900000" cy="1200000"/>
          </a:xfrm>
          <a:prstGeom prst="rect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4625516"/>
              <a:satOff val="-24796"/>
              <a:lumOff val="-3334"/>
              <a:alphaOff val="0"/>
            </a:schemeClr>
          </a:fillRef>
          <a:effectRef idx="0">
            <a:schemeClr val="accent3">
              <a:hueOff val="4625516"/>
              <a:satOff val="-24796"/>
              <a:lumOff val="-3334"/>
              <a:alphaOff val="0"/>
            </a:schemeClr>
          </a:effectRef>
          <a:fontRef idx="minor">
            <a:schemeClr val="dk1"/>
          </a:fontRef>
        </p:style>
      </p:sp>
      <p:sp>
        <p:nvSpPr>
          <p:cNvPr id="10" name="Freeform 9"/>
          <p:cNvSpPr/>
          <p:nvPr/>
        </p:nvSpPr>
        <p:spPr>
          <a:xfrm>
            <a:off x="1259632" y="5493363"/>
            <a:ext cx="7632848" cy="1200000"/>
          </a:xfrm>
          <a:custGeom>
            <a:avLst/>
            <a:gdLst>
              <a:gd name="connsiteX0" fmla="*/ 0 w 2725119"/>
              <a:gd name="connsiteY0" fmla="*/ 0 h 1232528"/>
              <a:gd name="connsiteX1" fmla="*/ 2725119 w 2725119"/>
              <a:gd name="connsiteY1" fmla="*/ 0 h 1232528"/>
              <a:gd name="connsiteX2" fmla="*/ 2725119 w 2725119"/>
              <a:gd name="connsiteY2" fmla="*/ 1232528 h 1232528"/>
              <a:gd name="connsiteX3" fmla="*/ 0 w 2725119"/>
              <a:gd name="connsiteY3" fmla="*/ 1232528 h 1232528"/>
              <a:gd name="connsiteX4" fmla="*/ 0 w 2725119"/>
              <a:gd name="connsiteY4" fmla="*/ 0 h 123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119" h="1232528">
                <a:moveTo>
                  <a:pt x="0" y="0"/>
                </a:moveTo>
                <a:lnTo>
                  <a:pt x="2725119" y="0"/>
                </a:lnTo>
                <a:lnTo>
                  <a:pt x="2725119" y="1232528"/>
                </a:lnTo>
                <a:lnTo>
                  <a:pt x="0" y="1232528"/>
                </a:lnTo>
                <a:lnTo>
                  <a:pt x="0" y="0"/>
                </a:lnTo>
                <a:close/>
              </a:path>
            </a:pathLst>
          </a:custGeom>
          <a:solidFill>
            <a:srgbClr val="99FFCC">
              <a:alpha val="50000"/>
            </a:srgb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2312758"/>
              <a:satOff val="-12398"/>
              <a:lumOff val="-1667"/>
              <a:alphaOff val="0"/>
            </a:schemeClr>
          </a:fillRef>
          <a:effectRef idx="1">
            <a:schemeClr val="accent3">
              <a:hueOff val="2312758"/>
              <a:satOff val="-12398"/>
              <a:lumOff val="-1667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b="1" dirty="0"/>
              <a:t>The useful medicinal plant </a:t>
            </a:r>
            <a:r>
              <a:rPr lang="en-GB" sz="1500" b="1" i="1" dirty="0" err="1"/>
              <a:t>Moringa</a:t>
            </a:r>
            <a:r>
              <a:rPr lang="en-GB" sz="1500" b="1" i="1" dirty="0"/>
              <a:t> </a:t>
            </a:r>
            <a:r>
              <a:rPr lang="en-GB" sz="1500" b="1" i="1" dirty="0" err="1"/>
              <a:t>oleifera</a:t>
            </a:r>
            <a:r>
              <a:rPr lang="en-GB" sz="1500" b="1" i="1" dirty="0"/>
              <a:t> </a:t>
            </a:r>
            <a:r>
              <a:rPr lang="en-GB" sz="1500" b="1" dirty="0"/>
              <a:t>Lam. may provide an essential health benefit for cigarette smoker or people who exposed to oxidative </a:t>
            </a:r>
            <a:r>
              <a:rPr lang="en-GB" sz="1500" b="1" dirty="0" smtClean="0"/>
              <a:t>stress.</a:t>
            </a:r>
            <a:endParaRPr lang="en-GB" sz="1500" b="1" kern="1200" dirty="0"/>
          </a:p>
        </p:txBody>
      </p:sp>
      <p:sp>
        <p:nvSpPr>
          <p:cNvPr id="11" name="Rectangle 10"/>
          <p:cNvSpPr/>
          <p:nvPr/>
        </p:nvSpPr>
        <p:spPr>
          <a:xfrm>
            <a:off x="251520" y="5493363"/>
            <a:ext cx="900000" cy="1200000"/>
          </a:xfrm>
          <a:prstGeom prst="rect">
            <a:avLst/>
          </a:prstGeom>
          <a:blipFill dpi="0"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2312758"/>
              <a:satOff val="-12398"/>
              <a:lumOff val="-1667"/>
              <a:alphaOff val="0"/>
            </a:schemeClr>
          </a:fillRef>
          <a:effectRef idx="0">
            <a:schemeClr val="accent3">
              <a:hueOff val="2312758"/>
              <a:satOff val="-12398"/>
              <a:lumOff val="-1667"/>
              <a:alphaOff val="0"/>
            </a:schemeClr>
          </a:effectRef>
          <a:fontRef idx="minor">
            <a:schemeClr val="dk1"/>
          </a:fontRef>
        </p:style>
      </p:sp>
      <p:pic>
        <p:nvPicPr>
          <p:cNvPr id="12" name="Picture 9" descr="Naresuan Universit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736509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38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-36512" y="332656"/>
            <a:ext cx="925252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Result 4. Effects of MOEF on LPS- and CSE-induced TNF, IL-6 and IL-8 production by human MDM.</a:t>
            </a:r>
            <a:endParaRPr lang="th-TH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822" t="27806" r="10679" b="10995"/>
          <a:stretch>
            <a:fillRect/>
          </a:stretch>
        </p:blipFill>
        <p:spPr bwMode="auto">
          <a:xfrm>
            <a:off x="2406458" y="1791412"/>
            <a:ext cx="6702046" cy="379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Naresuan Univer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6509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037" y="2271923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Both ASA and MOEF reduced LPS/CSE-induced cytokine production to basal level.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4882" y="5890046"/>
            <a:ext cx="5697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result show that pretreated MOEF can decreased production of TNF, IL-6 and IL-8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in response to both LPS and CSE.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0032" y="3861048"/>
            <a:ext cx="1656184" cy="17281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80312" y="3933056"/>
            <a:ext cx="1728192" cy="17281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31840" y="5301208"/>
            <a:ext cx="864096" cy="2964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The mechanism of the anti-inflammatory effects of MO which may explain the beneficial effects of this plant in treating chronic inflammatory diseases. 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err="1" smtClean="0">
                <a:solidFill>
                  <a:srgbClr val="002060"/>
                </a:solidFill>
              </a:rPr>
              <a:t>Phenolic</a:t>
            </a:r>
            <a:r>
              <a:rPr lang="en-US" b="1" dirty="0" smtClean="0">
                <a:solidFill>
                  <a:srgbClr val="002060"/>
                </a:solidFill>
              </a:rPr>
              <a:t> rich fraction of MO inhibits cytokine production by human macrophages in an </a:t>
            </a:r>
            <a:r>
              <a:rPr lang="en-US" b="1" i="1" dirty="0" smtClean="0">
                <a:solidFill>
                  <a:srgbClr val="002060"/>
                </a:solidFill>
              </a:rPr>
              <a:t>in vitro </a:t>
            </a:r>
            <a:r>
              <a:rPr lang="en-US" b="1" dirty="0" smtClean="0">
                <a:solidFill>
                  <a:srgbClr val="002060"/>
                </a:solidFill>
              </a:rPr>
              <a:t>model of CSE-induced macrophage TNF, IL-6 and IL-8 production. 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The MOEF depress the expression of </a:t>
            </a:r>
            <a:r>
              <a:rPr lang="en-US" b="1" i="1" dirty="0" err="1" smtClean="0">
                <a:solidFill>
                  <a:srgbClr val="002060"/>
                </a:solidFill>
              </a:rPr>
              <a:t>RelA</a:t>
            </a:r>
            <a:r>
              <a:rPr lang="en-US" b="1" i="1" dirty="0" smtClean="0">
                <a:solidFill>
                  <a:srgbClr val="002060"/>
                </a:solidFill>
              </a:rPr>
              <a:t>, a gene </a:t>
            </a:r>
            <a:r>
              <a:rPr lang="en-US" b="1" dirty="0" smtClean="0">
                <a:solidFill>
                  <a:srgbClr val="002060"/>
                </a:solidFill>
              </a:rPr>
              <a:t>important in NF-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</a:t>
            </a:r>
            <a:r>
              <a:rPr lang="en-US" b="1" dirty="0" smtClean="0">
                <a:solidFill>
                  <a:srgbClr val="002060"/>
                </a:solidFill>
              </a:rPr>
              <a:t>B signaling inflammatory reaction.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Similar results were found when LPS was used to stimulate these macrophage functions, suggesting an effect on a wider range of macrophage agonists.</a:t>
            </a:r>
            <a:endParaRPr lang="th-TH" b="1" dirty="0">
              <a:solidFill>
                <a:srgbClr val="002060"/>
              </a:solidFill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Conclusions</a:t>
            </a:r>
            <a:endParaRPr lang="th-TH" dirty="0">
              <a:solidFill>
                <a:srgbClr val="002060"/>
              </a:solidFill>
            </a:endParaRPr>
          </a:p>
        </p:txBody>
      </p:sp>
      <p:pic>
        <p:nvPicPr>
          <p:cNvPr id="5" name="Picture 9" descr="Naresuan Un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36509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Mr. </a:t>
            </a:r>
            <a:r>
              <a:rPr lang="en-US" sz="2800" dirty="0" err="1" smtClean="0">
                <a:solidFill>
                  <a:srgbClr val="002060"/>
                </a:solidFill>
              </a:rPr>
              <a:t>Nateelak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Kooltheat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Dr. </a:t>
            </a:r>
            <a:r>
              <a:rPr lang="en-US" sz="2800" dirty="0" err="1" smtClean="0">
                <a:solidFill>
                  <a:srgbClr val="002060"/>
                </a:solidFill>
              </a:rPr>
              <a:t>Rungnapa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Pankla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Sranujit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Dr. </a:t>
            </a:r>
            <a:r>
              <a:rPr lang="en-US" sz="2800" dirty="0" err="1" smtClean="0">
                <a:solidFill>
                  <a:srgbClr val="002060"/>
                </a:solidFill>
              </a:rPr>
              <a:t>Pilaipark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Chumark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Dr. </a:t>
            </a:r>
            <a:r>
              <a:rPr lang="en-US" sz="2800" dirty="0" err="1" smtClean="0">
                <a:solidFill>
                  <a:srgbClr val="002060"/>
                </a:solidFill>
              </a:rPr>
              <a:t>Pachuen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Potup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Assoc Prof. </a:t>
            </a:r>
            <a:r>
              <a:rPr lang="en-US" sz="2800" dirty="0" err="1" smtClean="0">
                <a:solidFill>
                  <a:srgbClr val="002060"/>
                </a:solidFill>
              </a:rPr>
              <a:t>Dr.Nongnit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Laytragoon-Lewin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AU" sz="2800" u="sng" dirty="0" smtClean="0">
              <a:solidFill>
                <a:srgbClr val="002060"/>
              </a:solidFill>
              <a:cs typeface="Arial" pitchFamily="34" charset="0"/>
            </a:endParaRPr>
          </a:p>
          <a:p>
            <a:r>
              <a:rPr lang="en-AU" sz="2800" dirty="0" smtClean="0">
                <a:solidFill>
                  <a:srgbClr val="002060"/>
                </a:solidFill>
                <a:cs typeface="Arial" pitchFamily="34" charset="0"/>
              </a:rPr>
              <a:t>Prof. Tony </a:t>
            </a:r>
            <a:r>
              <a:rPr lang="en-AU" sz="2800" dirty="0" err="1" smtClean="0">
                <a:solidFill>
                  <a:srgbClr val="002060"/>
                </a:solidFill>
                <a:cs typeface="Arial" pitchFamily="34" charset="0"/>
              </a:rPr>
              <a:t>Ferrante</a:t>
            </a:r>
            <a:r>
              <a:rPr lang="en-AU" sz="28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</a:p>
          <a:p>
            <a:endParaRPr lang="th-TH" sz="2800" dirty="0">
              <a:solidFill>
                <a:srgbClr val="002060"/>
              </a:solidFill>
            </a:endParaRPr>
          </a:p>
        </p:txBody>
      </p:sp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Acknowledgements</a:t>
            </a:r>
            <a:endParaRPr lang="th-TH" sz="4400" dirty="0">
              <a:solidFill>
                <a:srgbClr val="002060"/>
              </a:solidFill>
            </a:endParaRPr>
          </a:p>
        </p:txBody>
      </p:sp>
      <p:pic>
        <p:nvPicPr>
          <p:cNvPr id="5" name="Picture 9" descr="Naresuan Un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292" y="5301208"/>
            <a:ext cx="30900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Naresuan Un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36509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สำนักงานคณะกรรมการวิจัยแห่งชาติ (วช.) | National Research Council of Thailand (NRCT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013176"/>
            <a:ext cx="4479801" cy="1272154"/>
          </a:xfrm>
          <a:prstGeom prst="rect">
            <a:avLst/>
          </a:prstGeom>
          <a:noFill/>
        </p:spPr>
      </p:pic>
      <p:pic>
        <p:nvPicPr>
          <p:cNvPr id="8" name="Picture 10" descr="http://www.mua.go.th/know_ohec/images/oh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301208"/>
            <a:ext cx="1790700" cy="609601"/>
          </a:xfrm>
          <a:prstGeom prst="rect">
            <a:avLst/>
          </a:prstGeom>
          <a:noFill/>
        </p:spPr>
      </p:pic>
      <p:pic>
        <p:nvPicPr>
          <p:cNvPr id="9" name="Picture 6" descr="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5229200"/>
            <a:ext cx="1128717" cy="1083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9" descr="Naresuan Un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36509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256329" y="838200"/>
            <a:ext cx="4926349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002060"/>
                </a:solidFill>
                <a:latin typeface="Britannic Bold" pitchFamily="34" charset="0"/>
              </a:rPr>
              <a:t>Thank </a:t>
            </a:r>
            <a:r>
              <a:rPr lang="en-US" sz="8000" dirty="0" smtClean="0">
                <a:solidFill>
                  <a:srgbClr val="002060"/>
                </a:solidFill>
                <a:latin typeface="Britannic Bold" pitchFamily="34" charset="0"/>
              </a:rPr>
              <a:t>You</a:t>
            </a:r>
            <a:endParaRPr lang="fr-FR" sz="8000" dirty="0">
              <a:solidFill>
                <a:srgbClr val="002060"/>
              </a:solidFill>
              <a:latin typeface="Britannic Bold" pitchFamily="34" charset="0"/>
            </a:endParaRPr>
          </a:p>
        </p:txBody>
      </p:sp>
      <p:sp>
        <p:nvSpPr>
          <p:cNvPr id="7" name="ZoneTexte 8"/>
          <p:cNvSpPr txBox="1">
            <a:spLocks noChangeArrowheads="1"/>
          </p:cNvSpPr>
          <p:nvPr/>
        </p:nvSpPr>
        <p:spPr bwMode="auto">
          <a:xfrm>
            <a:off x="3929058" y="2590800"/>
            <a:ext cx="1370888" cy="1200329"/>
          </a:xfrm>
          <a:prstGeom prst="rect">
            <a:avLst/>
          </a:prstGeom>
          <a:solidFill>
            <a:srgbClr val="CCFF33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7200" dirty="0" smtClean="0">
                <a:solidFill>
                  <a:srgbClr val="002060"/>
                </a:solidFill>
                <a:latin typeface="Britannic Bold" pitchFamily="34" charset="0"/>
              </a:rPr>
              <a:t>for</a:t>
            </a:r>
            <a:endParaRPr lang="fr-FR" sz="7200" dirty="0">
              <a:solidFill>
                <a:srgbClr val="002060"/>
              </a:solidFill>
              <a:latin typeface="Britannic Bold" pitchFamily="34" charset="0"/>
            </a:endParaRPr>
          </a:p>
        </p:txBody>
      </p:sp>
      <p:sp>
        <p:nvSpPr>
          <p:cNvPr id="8" name="ZoneTexte 9"/>
          <p:cNvSpPr txBox="1">
            <a:spLocks noChangeArrowheads="1"/>
          </p:cNvSpPr>
          <p:nvPr/>
        </p:nvSpPr>
        <p:spPr bwMode="auto">
          <a:xfrm>
            <a:off x="2483768" y="4419600"/>
            <a:ext cx="4251325" cy="1323975"/>
          </a:xfrm>
          <a:prstGeom prst="rect">
            <a:avLst/>
          </a:prstGeom>
          <a:solidFill>
            <a:srgbClr val="99FF66"/>
          </a:solidFill>
          <a:ln>
            <a:solidFill>
              <a:srgbClr val="CCFF99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002060"/>
                </a:solidFill>
                <a:latin typeface="Britannic Bold" pitchFamily="34" charset="0"/>
              </a:rPr>
              <a:t>Attention</a:t>
            </a:r>
            <a:endParaRPr lang="fr-FR" sz="8000" dirty="0">
              <a:solidFill>
                <a:srgbClr val="002060"/>
              </a:solidFill>
              <a:latin typeface="Britannic Bold" pitchFamily="34" charset="0"/>
            </a:endParaRPr>
          </a:p>
        </p:txBody>
      </p:sp>
      <p:pic>
        <p:nvPicPr>
          <p:cNvPr id="1026" name="Picture 2" descr="สำนักงานคณะกรรมการวิจัยแห่งชาติ (วช.) | National Research Council of Thailand (NRCT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-1493838"/>
            <a:ext cx="4695825" cy="1333500"/>
          </a:xfrm>
          <a:prstGeom prst="rect">
            <a:avLst/>
          </a:prstGeom>
          <a:noFill/>
        </p:spPr>
      </p:pic>
      <p:pic>
        <p:nvPicPr>
          <p:cNvPr id="1032" name="Picture 8" descr="http://www.mua.go.th/image2009/head_51_edi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3624918" y="-1251520"/>
            <a:ext cx="4072594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64637"/>
            <a:ext cx="8928992" cy="1143000"/>
          </a:xfrm>
          <a:solidFill>
            <a:srgbClr val="FFFFFF">
              <a:alpha val="40000"/>
            </a:srgbClr>
          </a:solidFill>
        </p:spPr>
        <p:txBody>
          <a:bodyPr lIns="0" tIns="0" rIns="0" bIns="0">
            <a:normAutofit fontScale="90000"/>
          </a:bodyPr>
          <a:lstStyle/>
          <a:p>
            <a:r>
              <a:rPr lang="en-GB" sz="4000" i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				</a:t>
            </a:r>
            <a:r>
              <a:rPr lang="en-GB" sz="4000" i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Moringa</a:t>
            </a:r>
            <a:r>
              <a:rPr lang="en-GB" sz="4000" i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GB" sz="4000" i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oleifera</a:t>
            </a:r>
            <a:r>
              <a:rPr lang="en-GB" sz="4000" i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GB" sz="40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Lam.</a:t>
            </a:r>
            <a:endParaRPr lang="en-GB" sz="4000" i="1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1340768"/>
            <a:ext cx="3419872" cy="5157272"/>
          </a:xfrm>
          <a:prstGeom prst="round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249657" y="3431989"/>
            <a:ext cx="2736424" cy="2837588"/>
          </a:xfrm>
          <a:custGeom>
            <a:avLst/>
            <a:gdLst>
              <a:gd name="connsiteX0" fmla="*/ 0 w 2141244"/>
              <a:gd name="connsiteY0" fmla="*/ 0 h 2128191"/>
              <a:gd name="connsiteX1" fmla="*/ 2141244 w 2141244"/>
              <a:gd name="connsiteY1" fmla="*/ 0 h 2128191"/>
              <a:gd name="connsiteX2" fmla="*/ 2141244 w 2141244"/>
              <a:gd name="connsiteY2" fmla="*/ 2128191 h 2128191"/>
              <a:gd name="connsiteX3" fmla="*/ 0 w 2141244"/>
              <a:gd name="connsiteY3" fmla="*/ 2128191 h 2128191"/>
              <a:gd name="connsiteX4" fmla="*/ 0 w 2141244"/>
              <a:gd name="connsiteY4" fmla="*/ 0 h 212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244" h="2128191">
                <a:moveTo>
                  <a:pt x="0" y="0"/>
                </a:moveTo>
                <a:lnTo>
                  <a:pt x="2141244" y="0"/>
                </a:lnTo>
                <a:lnTo>
                  <a:pt x="2141244" y="2128191"/>
                </a:lnTo>
                <a:lnTo>
                  <a:pt x="0" y="212819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2240" tIns="142240" rIns="142240" bIns="142240" numCol="1" spcCol="1270" anchor="b" anchorCtr="0">
            <a:noAutofit/>
          </a:bodyPr>
          <a:lstStyle/>
          <a:p>
            <a:pPr lvl="0" algn="l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600" kern="1200"/>
          </a:p>
        </p:txBody>
      </p:sp>
      <p:sp>
        <p:nvSpPr>
          <p:cNvPr id="9" name="Freeform 8"/>
          <p:cNvSpPr/>
          <p:nvPr/>
        </p:nvSpPr>
        <p:spPr>
          <a:xfrm>
            <a:off x="3724978" y="1492970"/>
            <a:ext cx="5239510" cy="1144733"/>
          </a:xfrm>
          <a:custGeom>
            <a:avLst/>
            <a:gdLst>
              <a:gd name="connsiteX0" fmla="*/ 0 w 3720453"/>
              <a:gd name="connsiteY0" fmla="*/ 0 h 858550"/>
              <a:gd name="connsiteX1" fmla="*/ 3720453 w 3720453"/>
              <a:gd name="connsiteY1" fmla="*/ 0 h 858550"/>
              <a:gd name="connsiteX2" fmla="*/ 3720453 w 3720453"/>
              <a:gd name="connsiteY2" fmla="*/ 858550 h 858550"/>
              <a:gd name="connsiteX3" fmla="*/ 0 w 3720453"/>
              <a:gd name="connsiteY3" fmla="*/ 858550 h 858550"/>
              <a:gd name="connsiteX4" fmla="*/ 0 w 3720453"/>
              <a:gd name="connsiteY4" fmla="*/ 0 h 85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0453" h="858550">
                <a:moveTo>
                  <a:pt x="0" y="0"/>
                </a:moveTo>
                <a:lnTo>
                  <a:pt x="3720453" y="0"/>
                </a:lnTo>
                <a:lnTo>
                  <a:pt x="3720453" y="858550"/>
                </a:lnTo>
                <a:lnTo>
                  <a:pt x="0" y="858550"/>
                </a:lnTo>
                <a:lnTo>
                  <a:pt x="0" y="0"/>
                </a:lnTo>
                <a:close/>
              </a:path>
            </a:pathLst>
          </a:custGeom>
          <a:solidFill>
            <a:srgbClr val="99FF66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53340" tIns="26670" rIns="53340" bIns="2667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kern="1200" dirty="0" smtClean="0"/>
              <a:t>Small - medium sized tree, 10-12 m. in height</a:t>
            </a:r>
            <a:endParaRPr lang="en-GB" b="1" kern="1200" dirty="0"/>
          </a:p>
        </p:txBody>
      </p:sp>
      <p:sp>
        <p:nvSpPr>
          <p:cNvPr id="11" name="Freeform 10"/>
          <p:cNvSpPr/>
          <p:nvPr/>
        </p:nvSpPr>
        <p:spPr>
          <a:xfrm>
            <a:off x="3724978" y="2843756"/>
            <a:ext cx="5239510" cy="1144733"/>
          </a:xfrm>
          <a:custGeom>
            <a:avLst/>
            <a:gdLst>
              <a:gd name="connsiteX0" fmla="*/ 0 w 3720453"/>
              <a:gd name="connsiteY0" fmla="*/ 0 h 858550"/>
              <a:gd name="connsiteX1" fmla="*/ 3720453 w 3720453"/>
              <a:gd name="connsiteY1" fmla="*/ 0 h 858550"/>
              <a:gd name="connsiteX2" fmla="*/ 3720453 w 3720453"/>
              <a:gd name="connsiteY2" fmla="*/ 858550 h 858550"/>
              <a:gd name="connsiteX3" fmla="*/ 0 w 3720453"/>
              <a:gd name="connsiteY3" fmla="*/ 858550 h 858550"/>
              <a:gd name="connsiteX4" fmla="*/ 0 w 3720453"/>
              <a:gd name="connsiteY4" fmla="*/ 0 h 85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0453" h="858550">
                <a:moveTo>
                  <a:pt x="0" y="0"/>
                </a:moveTo>
                <a:lnTo>
                  <a:pt x="3720453" y="0"/>
                </a:lnTo>
                <a:lnTo>
                  <a:pt x="3720453" y="858550"/>
                </a:lnTo>
                <a:lnTo>
                  <a:pt x="0" y="85855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53340" tIns="26670" rIns="53340" bIns="2667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kern="1200" dirty="0" smtClean="0"/>
              <a:t>Found in tropical and sub-tropical climates</a:t>
            </a:r>
            <a:endParaRPr lang="en-GB" b="1" kern="1200" dirty="0"/>
          </a:p>
        </p:txBody>
      </p:sp>
      <p:sp>
        <p:nvSpPr>
          <p:cNvPr id="13" name="Freeform 12"/>
          <p:cNvSpPr/>
          <p:nvPr/>
        </p:nvSpPr>
        <p:spPr>
          <a:xfrm>
            <a:off x="3724978" y="4194543"/>
            <a:ext cx="5239510" cy="1144733"/>
          </a:xfrm>
          <a:custGeom>
            <a:avLst/>
            <a:gdLst>
              <a:gd name="connsiteX0" fmla="*/ 0 w 3720453"/>
              <a:gd name="connsiteY0" fmla="*/ 0 h 858550"/>
              <a:gd name="connsiteX1" fmla="*/ 3720453 w 3720453"/>
              <a:gd name="connsiteY1" fmla="*/ 0 h 858550"/>
              <a:gd name="connsiteX2" fmla="*/ 3720453 w 3720453"/>
              <a:gd name="connsiteY2" fmla="*/ 858550 h 858550"/>
              <a:gd name="connsiteX3" fmla="*/ 0 w 3720453"/>
              <a:gd name="connsiteY3" fmla="*/ 858550 h 858550"/>
              <a:gd name="connsiteX4" fmla="*/ 0 w 3720453"/>
              <a:gd name="connsiteY4" fmla="*/ 0 h 85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0453" h="858550">
                <a:moveTo>
                  <a:pt x="0" y="0"/>
                </a:moveTo>
                <a:lnTo>
                  <a:pt x="3720453" y="0"/>
                </a:lnTo>
                <a:lnTo>
                  <a:pt x="3720453" y="858550"/>
                </a:lnTo>
                <a:lnTo>
                  <a:pt x="0" y="858550"/>
                </a:lnTo>
                <a:lnTo>
                  <a:pt x="0" y="0"/>
                </a:lnTo>
                <a:close/>
              </a:path>
            </a:pathLst>
          </a:custGeom>
          <a:solidFill>
            <a:srgbClr val="CCFF99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53340" tIns="26670" rIns="53340" bIns="2667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kern="1200" dirty="0" smtClean="0"/>
              <a:t>Drought tolerance, can grow in various physical conditions</a:t>
            </a:r>
            <a:endParaRPr lang="en-GB" b="1" kern="1200" dirty="0"/>
          </a:p>
        </p:txBody>
      </p:sp>
      <p:sp>
        <p:nvSpPr>
          <p:cNvPr id="15" name="Freeform 14"/>
          <p:cNvSpPr/>
          <p:nvPr/>
        </p:nvSpPr>
        <p:spPr>
          <a:xfrm>
            <a:off x="3724978" y="5545328"/>
            <a:ext cx="5239510" cy="1144733"/>
          </a:xfrm>
          <a:custGeom>
            <a:avLst/>
            <a:gdLst>
              <a:gd name="connsiteX0" fmla="*/ 0 w 3720453"/>
              <a:gd name="connsiteY0" fmla="*/ 0 h 858550"/>
              <a:gd name="connsiteX1" fmla="*/ 3720453 w 3720453"/>
              <a:gd name="connsiteY1" fmla="*/ 0 h 858550"/>
              <a:gd name="connsiteX2" fmla="*/ 3720453 w 3720453"/>
              <a:gd name="connsiteY2" fmla="*/ 858550 h 858550"/>
              <a:gd name="connsiteX3" fmla="*/ 0 w 3720453"/>
              <a:gd name="connsiteY3" fmla="*/ 858550 h 858550"/>
              <a:gd name="connsiteX4" fmla="*/ 0 w 3720453"/>
              <a:gd name="connsiteY4" fmla="*/ 0 h 85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0453" h="858550">
                <a:moveTo>
                  <a:pt x="0" y="0"/>
                </a:moveTo>
                <a:lnTo>
                  <a:pt x="3720453" y="0"/>
                </a:lnTo>
                <a:lnTo>
                  <a:pt x="3720453" y="858550"/>
                </a:lnTo>
                <a:lnTo>
                  <a:pt x="0" y="858550"/>
                </a:lnTo>
                <a:lnTo>
                  <a:pt x="0" y="0"/>
                </a:lnTo>
                <a:close/>
              </a:path>
            </a:pathLst>
          </a:custGeom>
          <a:solidFill>
            <a:srgbClr val="CCFF33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53340" tIns="26670" rIns="53340" bIns="2667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kern="1200" dirty="0" smtClean="0"/>
              <a:t>Widespread cultivation over 70 countries </a:t>
            </a:r>
            <a:endParaRPr lang="en-GB" b="1" kern="1200" dirty="0"/>
          </a:p>
        </p:txBody>
      </p:sp>
      <p:pic>
        <p:nvPicPr>
          <p:cNvPr id="10" name="Picture 9" descr="Naresuan Univers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36509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71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928992" cy="1143000"/>
          </a:xfrm>
          <a:solidFill>
            <a:srgbClr val="FFFFFF">
              <a:alpha val="40000"/>
            </a:srgbClr>
          </a:solidFill>
        </p:spPr>
        <p:txBody>
          <a:bodyPr lIns="0" tIns="0" rIns="0" bIns="0">
            <a:normAutofit fontScale="90000"/>
          </a:bodyPr>
          <a:lstStyle/>
          <a:p>
            <a:r>
              <a:rPr lang="en-GB" sz="4000" dirty="0" smtClean="0">
                <a:ln>
                  <a:solidFill>
                    <a:schemeClr val="tx1"/>
                  </a:solidFill>
                </a:ln>
              </a:rPr>
              <a:t>Insight into the Activities of </a:t>
            </a:r>
            <a:r>
              <a:rPr lang="en-GB" sz="4000" i="1" dirty="0" err="1" smtClean="0">
                <a:ln>
                  <a:solidFill>
                    <a:schemeClr val="tx1"/>
                  </a:solidFill>
                </a:ln>
              </a:rPr>
              <a:t>Moringa</a:t>
            </a:r>
            <a:endParaRPr lang="en-GB" sz="4000" i="1" dirty="0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7504" y="1490890"/>
            <a:ext cx="3096344" cy="4818430"/>
            <a:chOff x="166540" y="782705"/>
            <a:chExt cx="3410320" cy="416530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  <a14:imgEffect>
                        <a14:saturation sat="40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66540" y="782705"/>
              <a:ext cx="3109316" cy="4165309"/>
            </a:xfrm>
            <a:prstGeom prst="rect">
              <a:avLst/>
            </a:prstGeom>
          </p:spPr>
        </p:pic>
        <p:pic>
          <p:nvPicPr>
            <p:cNvPr id="4100" name="Picture 4" descr="File:Curcumin.sv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66393">
              <a:off x="-144435" y="3047861"/>
              <a:ext cx="2438400" cy="714375"/>
            </a:xfrm>
            <a:prstGeom prst="rect">
              <a:avLst/>
            </a:prstGeom>
            <a:noFill/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File:Resveratrol.sv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3" y="1563638"/>
              <a:ext cx="1368151" cy="789092"/>
            </a:xfrm>
            <a:prstGeom prst="rect">
              <a:avLst/>
            </a:prstGeom>
            <a:noFill/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http://upload.wikimedia.org/wikipedia/commons/thumb/6/65/Tannic_acid.svg/290px-Tannic_acid.sv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2555283"/>
              <a:ext cx="1885180" cy="1885181"/>
            </a:xfrm>
            <a:prstGeom prst="rect">
              <a:avLst/>
            </a:prstGeom>
            <a:noFill/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File:Flavon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747488"/>
              <a:ext cx="1152526" cy="900113"/>
            </a:xfrm>
            <a:prstGeom prst="rect">
              <a:avLst/>
            </a:prstGeom>
            <a:noFill/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4"/>
          <p:cNvGrpSpPr/>
          <p:nvPr/>
        </p:nvGrpSpPr>
        <p:grpSpPr>
          <a:xfrm>
            <a:off x="3275856" y="1508788"/>
            <a:ext cx="5497306" cy="4440492"/>
            <a:chOff x="6743036" y="1076518"/>
            <a:chExt cx="2030126" cy="2639164"/>
          </a:xfrm>
        </p:grpSpPr>
        <p:sp>
          <p:nvSpPr>
            <p:cNvPr id="6" name="Freeform 5"/>
            <p:cNvSpPr/>
            <p:nvPr/>
          </p:nvSpPr>
          <p:spPr>
            <a:xfrm>
              <a:off x="6743036" y="1076518"/>
              <a:ext cx="2030126" cy="1218076"/>
            </a:xfrm>
            <a:custGeom>
              <a:avLst/>
              <a:gdLst>
                <a:gd name="connsiteX0" fmla="*/ 0 w 2030126"/>
                <a:gd name="connsiteY0" fmla="*/ 0 h 1218076"/>
                <a:gd name="connsiteX1" fmla="*/ 2030126 w 2030126"/>
                <a:gd name="connsiteY1" fmla="*/ 0 h 1218076"/>
                <a:gd name="connsiteX2" fmla="*/ 2030126 w 2030126"/>
                <a:gd name="connsiteY2" fmla="*/ 1218076 h 1218076"/>
                <a:gd name="connsiteX3" fmla="*/ 0 w 2030126"/>
                <a:gd name="connsiteY3" fmla="*/ 1218076 h 1218076"/>
                <a:gd name="connsiteX4" fmla="*/ 0 w 2030126"/>
                <a:gd name="connsiteY4" fmla="*/ 0 h 121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126" h="1218076">
                  <a:moveTo>
                    <a:pt x="0" y="0"/>
                  </a:moveTo>
                  <a:lnTo>
                    <a:pt x="2030126" y="0"/>
                  </a:lnTo>
                  <a:lnTo>
                    <a:pt x="2030126" y="1218076"/>
                  </a:lnTo>
                  <a:lnTo>
                    <a:pt x="0" y="1218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99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i="1" kern="1200" dirty="0" err="1" smtClean="0"/>
                <a:t>Moringa</a:t>
              </a:r>
              <a:r>
                <a:rPr lang="en-GB" sz="2400" b="1" i="1" kern="1200" dirty="0" smtClean="0"/>
                <a:t> </a:t>
              </a:r>
              <a:r>
                <a:rPr lang="en-GB" sz="2400" b="1" i="1" kern="1200" dirty="0" err="1" smtClean="0"/>
                <a:t>oleifera</a:t>
              </a:r>
              <a:r>
                <a:rPr lang="en-GB" sz="2400" b="1" i="1" kern="1200" dirty="0" smtClean="0"/>
                <a:t> </a:t>
              </a:r>
              <a:r>
                <a:rPr lang="en-GB" sz="2400" b="1" kern="1200" dirty="0" smtClean="0"/>
                <a:t>leaves contains a wide variety of phenolic compounds</a:t>
              </a:r>
              <a:endParaRPr lang="en-GB" sz="2400" b="1" kern="1200" dirty="0"/>
            </a:p>
            <a:p>
              <a:pPr marL="57150" lvl="1" indent="-5715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err="1" smtClean="0"/>
                <a:t>Monophenol</a:t>
              </a:r>
              <a:r>
                <a:rPr lang="en-GB" sz="1600" kern="1200" dirty="0" smtClean="0"/>
                <a:t>, Polyphenol, Phenolic acid, etc.</a:t>
              </a:r>
              <a:endParaRPr lang="en-GB" sz="16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6743036" y="2497606"/>
              <a:ext cx="2030126" cy="1218076"/>
            </a:xfrm>
            <a:custGeom>
              <a:avLst/>
              <a:gdLst>
                <a:gd name="connsiteX0" fmla="*/ 0 w 2030126"/>
                <a:gd name="connsiteY0" fmla="*/ 0 h 1218076"/>
                <a:gd name="connsiteX1" fmla="*/ 2030126 w 2030126"/>
                <a:gd name="connsiteY1" fmla="*/ 0 h 1218076"/>
                <a:gd name="connsiteX2" fmla="*/ 2030126 w 2030126"/>
                <a:gd name="connsiteY2" fmla="*/ 1218076 h 1218076"/>
                <a:gd name="connsiteX3" fmla="*/ 0 w 2030126"/>
                <a:gd name="connsiteY3" fmla="*/ 1218076 h 1218076"/>
                <a:gd name="connsiteX4" fmla="*/ 0 w 2030126"/>
                <a:gd name="connsiteY4" fmla="*/ 0 h 121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126" h="1218076">
                  <a:moveTo>
                    <a:pt x="0" y="0"/>
                  </a:moveTo>
                  <a:lnTo>
                    <a:pt x="2030126" y="0"/>
                  </a:lnTo>
                  <a:lnTo>
                    <a:pt x="2030126" y="1218076"/>
                  </a:lnTo>
                  <a:lnTo>
                    <a:pt x="0" y="121807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-4135930"/>
                <a:satOff val="23223"/>
                <a:lumOff val="-1078"/>
                <a:alphaOff val="0"/>
              </a:schemeClr>
            </a:fillRef>
            <a:effectRef idx="1">
              <a:schemeClr val="accent4">
                <a:hueOff val="-4135930"/>
                <a:satOff val="23223"/>
                <a:lumOff val="-1078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 smtClean="0"/>
                <a:t>The compounds are responsible for the biological activities of </a:t>
              </a:r>
              <a:r>
                <a:rPr lang="en-GB" sz="2400" b="1" i="1" kern="1200" dirty="0" err="1" smtClean="0"/>
                <a:t>Moringa</a:t>
              </a:r>
              <a:endParaRPr lang="en-GB" sz="2400" b="1" i="1" kern="1200" dirty="0"/>
            </a:p>
            <a:p>
              <a:pPr marL="57150" lvl="1" indent="-5715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i="0" kern="1200" dirty="0" smtClean="0"/>
                <a:t>Antioxidant, Antimicrobial, Anti-inflammation, etc.</a:t>
              </a:r>
              <a:endParaRPr lang="en-GB" sz="1600" i="0" kern="1200" dirty="0"/>
            </a:p>
          </p:txBody>
        </p:sp>
      </p:grpSp>
      <p:pic>
        <p:nvPicPr>
          <p:cNvPr id="14" name="Picture 9" descr="Naresuan Universit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736509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47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 smtClean="0">
                <a:solidFill>
                  <a:schemeClr val="bg2">
                    <a:lumMod val="25000"/>
                  </a:schemeClr>
                </a:solidFill>
              </a:rPr>
              <a:t>To study the effect of </a:t>
            </a:r>
            <a:r>
              <a:rPr lang="en-GB" sz="2800" b="1" i="1" dirty="0" err="1" smtClean="0">
                <a:solidFill>
                  <a:schemeClr val="bg2">
                    <a:lumMod val="25000"/>
                  </a:schemeClr>
                </a:solidFill>
              </a:rPr>
              <a:t>Moringa</a:t>
            </a:r>
            <a:r>
              <a:rPr lang="en-GB" sz="28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b="1" i="1" dirty="0" err="1" smtClean="0">
                <a:solidFill>
                  <a:schemeClr val="bg2">
                    <a:lumMod val="25000"/>
                  </a:schemeClr>
                </a:solidFill>
              </a:rPr>
              <a:t>oleifera</a:t>
            </a:r>
            <a:r>
              <a:rPr lang="en-GB" sz="2800" b="1" dirty="0" smtClean="0">
                <a:solidFill>
                  <a:schemeClr val="bg2">
                    <a:lumMod val="25000"/>
                  </a:schemeClr>
                </a:solidFill>
              </a:rPr>
              <a:t> Lam. leaves extract on cigarette smoke-induced cytokines expression in human monocyte–derived macrophages.</a:t>
            </a:r>
            <a:endParaRPr lang="th-TH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Aim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th-TH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9" descr="Naresuan Un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36509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ลูกศรขวา 19"/>
          <p:cNvSpPr/>
          <p:nvPr/>
        </p:nvSpPr>
        <p:spPr>
          <a:xfrm rot="5400000">
            <a:off x="6372200" y="2420888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2060"/>
              </a:solidFill>
            </a:endParaRPr>
          </a:p>
        </p:txBody>
      </p:sp>
      <p:sp>
        <p:nvSpPr>
          <p:cNvPr id="23" name="ลูกศรขวา 22"/>
          <p:cNvSpPr/>
          <p:nvPr/>
        </p:nvSpPr>
        <p:spPr>
          <a:xfrm rot="5400000">
            <a:off x="2018632" y="2420888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2060"/>
              </a:solidFill>
            </a:endParaRPr>
          </a:p>
        </p:txBody>
      </p:sp>
      <p:sp>
        <p:nvSpPr>
          <p:cNvPr id="37" name="ชื่อเรื่อง 2"/>
          <p:cNvSpPr>
            <a:spLocks noGrp="1"/>
          </p:cNvSpPr>
          <p:nvPr>
            <p:ph type="title"/>
          </p:nvPr>
        </p:nvSpPr>
        <p:spPr>
          <a:xfrm>
            <a:off x="302840" y="53752"/>
            <a:ext cx="8229600" cy="1143000"/>
          </a:xfrm>
        </p:spPr>
        <p:txBody>
          <a:bodyPr/>
          <a:lstStyle/>
          <a:p>
            <a:pPr algn="ctr"/>
            <a:r>
              <a:rPr lang="en-AU" sz="40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Experimental Design</a:t>
            </a:r>
            <a:endParaRPr lang="th-TH" dirty="0"/>
          </a:p>
        </p:txBody>
      </p:sp>
      <p:sp>
        <p:nvSpPr>
          <p:cNvPr id="21" name="TextBox 20"/>
          <p:cNvSpPr txBox="1"/>
          <p:nvPr/>
        </p:nvSpPr>
        <p:spPr>
          <a:xfrm>
            <a:off x="725479" y="1196752"/>
            <a:ext cx="3231975" cy="9356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Extraction and Fractionation 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Fresh </a:t>
            </a:r>
            <a:r>
              <a:rPr lang="en-GB" sz="1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Moringa</a:t>
            </a:r>
            <a:r>
              <a:rPr lang="en-GB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oleifera</a:t>
            </a:r>
            <a:r>
              <a:rPr lang="en-GB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Lam.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Leaves</a:t>
            </a:r>
            <a:endParaRPr lang="en-GB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121" y="4995173"/>
            <a:ext cx="3390672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/>
            <a:r>
              <a:rPr lang="en-GB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Cytotoxicity</a:t>
            </a:r>
            <a:r>
              <a:rPr lang="en-GB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Testing on human</a:t>
            </a:r>
          </a:p>
          <a:p>
            <a:pPr lvl="0" algn="ctr"/>
            <a:r>
              <a:rPr lang="en-GB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Monocyte</a:t>
            </a:r>
            <a:r>
              <a:rPr lang="en-GB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-derived Macrophages</a:t>
            </a:r>
          </a:p>
          <a:p>
            <a:pPr lvl="0" algn="ctr"/>
            <a:r>
              <a:rPr lang="en-GB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(MOEF, ASA, NIC, CSE)</a:t>
            </a:r>
          </a:p>
          <a:p>
            <a:pPr algn="ctr"/>
            <a:endParaRPr lang="th-TH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8512" y="2996952"/>
            <a:ext cx="2718112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GB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Determination of </a:t>
            </a:r>
          </a:p>
          <a:p>
            <a:pPr lvl="0" algn="ctr"/>
            <a:r>
              <a:rPr lang="en-GB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Phenolic</a:t>
            </a:r>
            <a:r>
              <a:rPr lang="en-GB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Content </a:t>
            </a:r>
          </a:p>
          <a:p>
            <a:pPr lvl="0" algn="ctr"/>
            <a:r>
              <a:rPr lang="en-GB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Antioxidant </a:t>
            </a:r>
          </a:p>
          <a:p>
            <a:pPr lvl="0" algn="ctr"/>
            <a:r>
              <a:rPr lang="en-GB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th-TH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ลูกศรขวา 30"/>
          <p:cNvSpPr/>
          <p:nvPr/>
        </p:nvSpPr>
        <p:spPr>
          <a:xfrm rot="5400000">
            <a:off x="2018632" y="4437112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91872" y="1196752"/>
            <a:ext cx="390363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of </a:t>
            </a:r>
            <a:r>
              <a:rPr lang="en-GB" sz="1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Moringa</a:t>
            </a:r>
            <a:r>
              <a:rPr lang="en-GB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oleifera</a:t>
            </a:r>
            <a:r>
              <a:rPr lang="en-GB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Lam.</a:t>
            </a:r>
          </a:p>
          <a:p>
            <a:pPr algn="ctr"/>
            <a:r>
              <a:rPr lang="en-GB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 on human </a:t>
            </a:r>
            <a:r>
              <a:rPr lang="en-GB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Monocyte</a:t>
            </a:r>
            <a:r>
              <a:rPr lang="en-GB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-derived </a:t>
            </a:r>
          </a:p>
          <a:p>
            <a:pPr algn="ctr"/>
            <a:r>
              <a:rPr lang="en-GB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Macrophages</a:t>
            </a:r>
          </a:p>
          <a:p>
            <a:pPr algn="ctr"/>
            <a:endParaRPr lang="th-TH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1151" y="2852936"/>
            <a:ext cx="310816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LPS or CSE 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Stimulation on Treated Cells </a:t>
            </a:r>
            <a:endParaRPr lang="th-TH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86984" y="4500409"/>
            <a:ext cx="269977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Pro-Inflammatory Genes </a:t>
            </a:r>
          </a:p>
          <a:p>
            <a:r>
              <a:rPr lang="en-GB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Transcription Factor.</a:t>
            </a:r>
            <a:endParaRPr lang="th-TH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95015" y="5838363"/>
            <a:ext cx="297228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/>
            <a:r>
              <a:rPr lang="en-GB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 Associated in </a:t>
            </a:r>
          </a:p>
          <a:p>
            <a:pPr lvl="0" algn="ctr"/>
            <a:r>
              <a:rPr lang="en-GB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Pro-Inflammatory Response</a:t>
            </a:r>
          </a:p>
          <a:p>
            <a:pPr algn="ctr"/>
            <a:endParaRPr lang="th-TH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ลูกศรขวา 40"/>
          <p:cNvSpPr/>
          <p:nvPr/>
        </p:nvSpPr>
        <p:spPr>
          <a:xfrm rot="5400000">
            <a:off x="6372200" y="3933056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2060"/>
              </a:solidFill>
            </a:endParaRPr>
          </a:p>
        </p:txBody>
      </p:sp>
      <p:sp>
        <p:nvSpPr>
          <p:cNvPr id="42" name="ลูกศรขวา 41"/>
          <p:cNvSpPr/>
          <p:nvPr/>
        </p:nvSpPr>
        <p:spPr>
          <a:xfrm rot="5400000">
            <a:off x="6372200" y="5373216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2060"/>
              </a:solidFill>
            </a:endParaRPr>
          </a:p>
        </p:txBody>
      </p:sp>
      <p:pic>
        <p:nvPicPr>
          <p:cNvPr id="43" name="Picture 9" descr="Naresuan Univer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6509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97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574032"/>
            <a:ext cx="8928992" cy="1143000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</a:rPr>
              <a:t>Methods and Results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3" name="Picture 9" descr="Naresuan Univer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6509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52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233202"/>
              </p:ext>
            </p:extLst>
          </p:nvPr>
        </p:nvGraphicFramePr>
        <p:xfrm>
          <a:off x="107950" y="1412776"/>
          <a:ext cx="8928100" cy="547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9" descr="Naresuan Universit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0"/>
            <a:ext cx="1763687" cy="41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35496" y="817548"/>
            <a:ext cx="9217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Preparation of </a:t>
            </a:r>
            <a:r>
              <a:rPr lang="en-GB" sz="3200" i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Moringa</a:t>
            </a:r>
            <a:r>
              <a:rPr lang="en-GB" sz="3200" i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GB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Extract and Fractions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8238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691134"/>
              </p:ext>
            </p:extLst>
          </p:nvPr>
        </p:nvGraphicFramePr>
        <p:xfrm>
          <a:off x="3059832" y="1221318"/>
          <a:ext cx="5616624" cy="5568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928992" cy="1143000"/>
          </a:xfrm>
          <a:solidFill>
            <a:schemeClr val="lt1">
              <a:hueOff val="0"/>
              <a:satOff val="0"/>
              <a:lumOff val="0"/>
              <a:alpha val="40000"/>
            </a:schemeClr>
          </a:solidFill>
        </p:spPr>
        <p:txBody>
          <a:bodyPr lIns="0" tIns="0" rIns="0" bIns="0">
            <a:normAutofit/>
          </a:bodyPr>
          <a:lstStyle/>
          <a:p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Determination of Total </a:t>
            </a:r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Phenolics</a:t>
            </a:r>
            <a:endParaRPr lang="en-GB" sz="4000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026" name="Picture 2" descr="C:\Users\NauthiZ\Desktop\1-s2.0-S0925521411002900-mmc1 - Copy.jpg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2636912"/>
            <a:ext cx="1584176" cy="208823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Naresuan Universit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736509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993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กำหนดเอง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92D05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3314</TotalTime>
  <Words>1621</Words>
  <Application>Microsoft Office PowerPoint</Application>
  <PresentationFormat>On-screen Show (4:3)</PresentationFormat>
  <Paragraphs>224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รวมกลุ่ม</vt:lpstr>
      <vt:lpstr>An Ethyl Acetate Fraction of  Moringa oleifera Lam.  Inhibits Human Macrophage  Cytokine Production Induced by  Cigarette Smoke</vt:lpstr>
      <vt:lpstr>Background and Problems</vt:lpstr>
      <vt:lpstr>    Moringa oleifera Lam.</vt:lpstr>
      <vt:lpstr>Insight into the Activities of Moringa</vt:lpstr>
      <vt:lpstr>Aim </vt:lpstr>
      <vt:lpstr>Experimental Design</vt:lpstr>
      <vt:lpstr>Methods and Results</vt:lpstr>
      <vt:lpstr>PowerPoint Presentation</vt:lpstr>
      <vt:lpstr>Determination of Total Phenolics</vt:lpstr>
      <vt:lpstr>Determination of Free Radical Scavenging Activity</vt:lpstr>
      <vt:lpstr>Result 1. Fractionation of the Phenolic and Antioxidant Activity of Moringa oleifera Lam.</vt:lpstr>
      <vt:lpstr>Determination of Cellular Cytotoxicity</vt:lpstr>
      <vt:lpstr>Determination of Cellular Cytotoxicity</vt:lpstr>
      <vt:lpstr>Result 2. Dose-response curves of each test substances showing LC50 and LC10</vt:lpstr>
      <vt:lpstr>PowerPoint Presentation</vt:lpstr>
      <vt:lpstr>PowerPoint Presentation</vt:lpstr>
      <vt:lpstr>Result 3. Effects of MOEF on LPS- and CSE-induced TNF, IL-6, IL-8 and RelA gene  expression in human MDM. </vt:lpstr>
      <vt:lpstr>Result 3. Effects of MOEF on LPS- and CSE-induced TNF, IL-6, IL-8 and RelA gene  expression in human MDM. </vt:lpstr>
      <vt:lpstr>Result 4. Effects of MOEF on LPS- and CSE-induced TNF, IL-6 and IL-8 production by human MDM.</vt:lpstr>
      <vt:lpstr>Result 4. Effects of MOEF on LPS- and CSE-induced TNF, IL-6 and IL-8 production by human MDM.</vt:lpstr>
      <vt:lpstr>Conclusions</vt:lpstr>
      <vt:lpstr>Acknowledgements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Phosphorus Removal by Acinetobacter species in Biological Wastewater</dc:title>
  <dc:creator>HomeUser</dc:creator>
  <cp:lastModifiedBy>OMICS Conferences</cp:lastModifiedBy>
  <cp:revision>323</cp:revision>
  <dcterms:created xsi:type="dcterms:W3CDTF">2014-08-10T04:34:10Z</dcterms:created>
  <dcterms:modified xsi:type="dcterms:W3CDTF">2014-10-01T12:39:14Z</dcterms:modified>
</cp:coreProperties>
</file>