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351" r:id="rId2"/>
    <p:sldId id="291" r:id="rId3"/>
    <p:sldId id="296" r:id="rId4"/>
    <p:sldId id="293" r:id="rId5"/>
    <p:sldId id="298" r:id="rId6"/>
    <p:sldId id="345" r:id="rId7"/>
    <p:sldId id="295" r:id="rId8"/>
    <p:sldId id="299" r:id="rId9"/>
    <p:sldId id="346" r:id="rId10"/>
    <p:sldId id="348" r:id="rId11"/>
    <p:sldId id="350" r:id="rId12"/>
    <p:sldId id="347" r:id="rId13"/>
    <p:sldId id="352" r:id="rId14"/>
    <p:sldId id="323" r:id="rId15"/>
    <p:sldId id="34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491" autoAdjust="0"/>
  </p:normalViewPr>
  <p:slideViewPr>
    <p:cSldViewPr>
      <p:cViewPr>
        <p:scale>
          <a:sx n="46" d="100"/>
          <a:sy n="46" d="100"/>
        </p:scale>
        <p:origin x="-1518" y="-6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AA3361E-9083-441F-8BE4-8DFB015142CC}" type="datetimeFigureOut">
              <a:rPr lang="en-US"/>
              <a:pPr>
                <a:defRPr/>
              </a:pPr>
              <a:t>10/28/2014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D563C02-6C2D-43FE-9D12-167CA44E5270}"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btindia.nic.in/index.asp"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dbtbiosafety.nic.in/Files/CDSCO-DBTSimilarBiologicsfinal.pdf" TargetMode="External"/><Relationship Id="rId4" Type="http://schemas.openxmlformats.org/officeDocument/2006/relationships/hyperlink" Target="http://dbtindia.nic.in/uniquepage.asp?ID_PK=9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D563C02-6C2D-43FE-9D12-167CA44E5270}" type="slidenum">
              <a:rPr lang="en-IN" smtClean="0"/>
              <a:pPr>
                <a:defRPr/>
              </a:pPr>
              <a:t>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Biosimilars</a:t>
            </a:r>
            <a:r>
              <a:rPr lang="en-US" dirty="0" smtClean="0"/>
              <a:t>, follow-on biologics, </a:t>
            </a:r>
            <a:r>
              <a:rPr lang="en-US" dirty="0" err="1" smtClean="0"/>
              <a:t>biogene</a:t>
            </a:r>
            <a:endParaRPr lang="en-US" dirty="0" smtClean="0"/>
          </a:p>
          <a:p>
            <a:r>
              <a:rPr lang="en-US" dirty="0" err="1" smtClean="0"/>
              <a:t>Biosimilars</a:t>
            </a:r>
            <a:r>
              <a:rPr lang="en-US" dirty="0" smtClean="0"/>
              <a:t> are known as follow-on biologics in the US but this term is misleading because it could also refer to second and third generation antibodies (that will be defined and illustrated below) and should be </a:t>
            </a:r>
            <a:r>
              <a:rPr lang="en-US" dirty="0" err="1" smtClean="0"/>
              <a:t>avoidedrics</a:t>
            </a:r>
            <a:r>
              <a:rPr lang="en-US" dirty="0" smtClean="0"/>
              <a:t>, </a:t>
            </a:r>
            <a:r>
              <a:rPr lang="en-US" dirty="0" err="1" smtClean="0"/>
              <a:t>biobetters</a:t>
            </a:r>
            <a:r>
              <a:rPr lang="en-US" dirty="0" smtClean="0"/>
              <a:t>, </a:t>
            </a:r>
            <a:r>
              <a:rPr lang="en-US" dirty="0" err="1" smtClean="0"/>
              <a:t>biosuperiors</a:t>
            </a:r>
            <a:r>
              <a:rPr lang="en-US" dirty="0" smtClean="0"/>
              <a:t>, second and third generation antibodies are terms used in a sometimes confusing way</a:t>
            </a:r>
            <a:endParaRPr lang="en-US" dirty="0"/>
          </a:p>
        </p:txBody>
      </p:sp>
      <p:sp>
        <p:nvSpPr>
          <p:cNvPr id="4" name="Slide Number Placeholder 3"/>
          <p:cNvSpPr>
            <a:spLocks noGrp="1"/>
          </p:cNvSpPr>
          <p:nvPr>
            <p:ph type="sldNum" sz="quarter" idx="10"/>
          </p:nvPr>
        </p:nvSpPr>
        <p:spPr/>
        <p:txBody>
          <a:bodyPr/>
          <a:lstStyle/>
          <a:p>
            <a:pPr>
              <a:defRPr/>
            </a:pPr>
            <a:fld id="{7D563C02-6C2D-43FE-9D12-167CA44E5270}" type="slidenum">
              <a:rPr lang="en-IN" smtClean="0"/>
              <a:pPr>
                <a:defRPr/>
              </a:pPr>
              <a:t>3</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D563C02-6C2D-43FE-9D12-167CA44E5270}" type="slidenum">
              <a:rPr lang="en-IN" smtClean="0"/>
              <a:pPr>
                <a:defRPr/>
              </a:pPr>
              <a:t>4</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 name="Slide Number Placeholder 3"/>
          <p:cNvSpPr>
            <a:spLocks noGrp="1"/>
          </p:cNvSpPr>
          <p:nvPr>
            <p:ph type="sldNum" sz="quarter" idx="5"/>
          </p:nvPr>
        </p:nvSpPr>
        <p:spPr/>
        <p:txBody>
          <a:bodyPr/>
          <a:lstStyle/>
          <a:p>
            <a:pPr>
              <a:defRPr/>
            </a:pPr>
            <a:fld id="{2DBBDDB2-7D71-46B3-8889-7F1227F039AC}"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hangingPunct="1">
              <a:defRPr/>
            </a:pPr>
            <a:endParaRPr lang="en-US" dirty="0" smtClean="0"/>
          </a:p>
          <a:p>
            <a:pPr lvl="1" eaLnBrk="1" hangingPunct="1">
              <a:defRPr/>
            </a:pPr>
            <a:endParaRPr lang="en-US" b="1" dirty="0" smtClean="0"/>
          </a:p>
        </p:txBody>
      </p:sp>
      <p:sp>
        <p:nvSpPr>
          <p:cNvPr id="4" name="Slide Number Placeholder 3"/>
          <p:cNvSpPr>
            <a:spLocks noGrp="1"/>
          </p:cNvSpPr>
          <p:nvPr>
            <p:ph type="sldNum" sz="quarter" idx="5"/>
          </p:nvPr>
        </p:nvSpPr>
        <p:spPr/>
        <p:txBody>
          <a:bodyPr/>
          <a:lstStyle/>
          <a:p>
            <a:pPr>
              <a:defRPr/>
            </a:pPr>
            <a:fld id="{D5E957A1-D370-412C-9485-89AC94D7B97D}"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CDSCO and </a:t>
            </a:r>
            <a:r>
              <a:rPr lang="en-US" dirty="0" smtClean="0">
                <a:hlinkClick r:id="rId3" tooltip="Department of Biotechnology "/>
              </a:rPr>
              <a:t>Department of Biotechnology </a:t>
            </a:r>
            <a:r>
              <a:rPr lang="en-US" dirty="0" smtClean="0"/>
              <a:t>(DBT) through the </a:t>
            </a:r>
            <a:r>
              <a:rPr lang="en-US" dirty="0" smtClean="0">
                <a:hlinkClick r:id="rId4" tooltip="Review Committee on Genetic Manipulation"/>
              </a:rPr>
              <a:t>Review Committee on Genetic Manipulation</a:t>
            </a:r>
            <a:r>
              <a:rPr lang="en-US" dirty="0" smtClean="0"/>
              <a:t> (RCGM), approve similar biologics using an abbreviated version of the pathway applicable to new drugs. CDSCO is the highest regulatory authority in India, addresses issues and challenges for ensuring the safety and efficacy of similar biologics and establishes the appropriate regulatory pathways. Specifically, with respect to similar biologics, CDSCO is responsible for granting import/export licenses, clinical trial approvals and permission for marketing and manufacturing. The RCGM is responsible for monitoring all research scale activity and the approval of nonclinical studies. The DBT is responsible for overseeing the development and preclinical evaluation of recombinant biologics.</a:t>
            </a:r>
          </a:p>
          <a:p>
            <a:r>
              <a:rPr lang="en-US" dirty="0" smtClean="0"/>
              <a:t>In 2012, CDSCO, in collaboration with the DBT, issued the </a:t>
            </a:r>
            <a:r>
              <a:rPr lang="en-US" i="1" dirty="0" smtClean="0">
                <a:hlinkClick r:id="rId5"/>
              </a:rPr>
              <a:t>Guidelines on Similar Biologics: Regulatory Requirements for Marketing Authorization in India</a:t>
            </a:r>
            <a:r>
              <a:rPr lang="en-US" dirty="0" smtClean="0"/>
              <a:t> (Guidelines). The Guidelines detail the regulatory requirements, such as data requirements for the manufacturing, characterization, preclinical studies and clinical trials, for receiving marketing authorization of similar biologics. The Guidelines are applicable for similar biologics developed in or imported into India.</a:t>
            </a:r>
          </a:p>
          <a:p>
            <a:r>
              <a:rPr lang="en-US" dirty="0" smtClean="0"/>
              <a:t>Roche’s block buster drug </a:t>
            </a:r>
            <a:r>
              <a:rPr lang="en-US" dirty="0" err="1" smtClean="0"/>
              <a:t>Herceptin</a:t>
            </a:r>
            <a:r>
              <a:rPr lang="en-US" dirty="0" smtClean="0"/>
              <a:t> (</a:t>
            </a:r>
            <a:r>
              <a:rPr lang="en-US" dirty="0" err="1" smtClean="0"/>
              <a:t>trastuzumab</a:t>
            </a:r>
            <a:r>
              <a:rPr lang="en-US" dirty="0" smtClean="0"/>
              <a:t>) is used to treat HER2+ breast cancer. Generally, it is prescribed during post-surgery chemotherapy for women suffering from metastatic breast cancer and has been sold in India under the international brand name </a:t>
            </a:r>
            <a:r>
              <a:rPr lang="en-US" dirty="0" err="1" smtClean="0"/>
              <a:t>Herceptin</a:t>
            </a:r>
            <a:r>
              <a:rPr lang="en-US" dirty="0" smtClean="0"/>
              <a:t> as well as under a second off-brand name, </a:t>
            </a:r>
            <a:r>
              <a:rPr lang="en-US" dirty="0" err="1" smtClean="0"/>
              <a:t>Herclon</a:t>
            </a:r>
            <a:r>
              <a:rPr lang="en-US" dirty="0" smtClean="0"/>
              <a:t>. The cost of </a:t>
            </a:r>
            <a:r>
              <a:rPr lang="en-US" dirty="0" err="1" smtClean="0"/>
              <a:t>Herceptin</a:t>
            </a:r>
            <a:r>
              <a:rPr lang="en-US" dirty="0" smtClean="0"/>
              <a:t> in India is 15 times the per capital monthly income. The maximum price of lower cost </a:t>
            </a:r>
            <a:r>
              <a:rPr lang="en-US" dirty="0" err="1" smtClean="0"/>
              <a:t>Herclon</a:t>
            </a:r>
            <a:r>
              <a:rPr lang="en-US" dirty="0" smtClean="0"/>
              <a:t> is $75,000 rupees (US$1249.00) for a 440-mg vial.</a:t>
            </a:r>
          </a:p>
          <a:p>
            <a:r>
              <a:rPr lang="en-US" dirty="0" smtClean="0"/>
              <a:t>While there is no compound patent covering </a:t>
            </a:r>
            <a:r>
              <a:rPr lang="en-US" dirty="0" err="1" smtClean="0"/>
              <a:t>trastuzumab</a:t>
            </a:r>
            <a:r>
              <a:rPr lang="en-US" dirty="0" smtClean="0"/>
              <a:t> (It was a pre-1995 compound and Indian patent law at the time did not allow product patent applications to be examined), Roche received Indian Patent No. 205534 (the ‘534 patent) claiming a formulation containing </a:t>
            </a:r>
            <a:r>
              <a:rPr lang="en-US" dirty="0" err="1" smtClean="0"/>
              <a:t>trastuzumab</a:t>
            </a:r>
            <a:r>
              <a:rPr lang="en-US" dirty="0" smtClean="0"/>
              <a:t>. The patent issued on April 6, 2007 with an expiration date of May 3, 2019. Specifically, the patent claims “a composition comprising a mixture of an anti-HER2 antibody and one or more acidic variants thereof, wherein the amount of acidic variants(s) is less than about 25%”.</a:t>
            </a:r>
          </a:p>
          <a:p>
            <a:r>
              <a:rPr lang="en-US" dirty="0" smtClean="0"/>
              <a:t>Roche filed three divisional patent applications: (a) 1638/KOLNP/2005 (a divisional of the ‘534 patent) filed August 16, 2005; (b) 3272/KOLNP/2008 a divisional application off of (a) and filed February 12, 2009; and (c) 3273/KOLNP/2008, a divisional off of (a) and filed February 12, 2009.</a:t>
            </a:r>
          </a:p>
          <a:p>
            <a:r>
              <a:rPr lang="en-US" dirty="0" smtClean="0"/>
              <a:t>A post-grant opposition was filed by </a:t>
            </a:r>
            <a:r>
              <a:rPr lang="en-US" dirty="0" err="1" smtClean="0"/>
              <a:t>Glenmark</a:t>
            </a:r>
            <a:r>
              <a:rPr lang="en-US" dirty="0" smtClean="0"/>
              <a:t> Pharmaceuticals. During the opposition, it came to light that Roche had failed to pay the 15</a:t>
            </a:r>
            <a:r>
              <a:rPr lang="en-US" baseline="30000" dirty="0" smtClean="0"/>
              <a:t>th</a:t>
            </a:r>
            <a:r>
              <a:rPr lang="en-US" dirty="0" smtClean="0"/>
              <a:t> annuity on the ‘534 patent and as a result, the patent lapsed. There is speculation that Roche did not pay the annuity because the Ministry of Health was poised to issue a compulsory license for </a:t>
            </a:r>
            <a:r>
              <a:rPr lang="en-US" dirty="0" err="1" smtClean="0"/>
              <a:t>Herceptin</a:t>
            </a:r>
            <a:r>
              <a:rPr lang="en-US" dirty="0" smtClean="0"/>
              <a:t> pursuant to Section 92 of the Indian Patents Act, 1970. Roche avoided the issuance of the compulsory license by abandoning its patents and patent applications.</a:t>
            </a:r>
          </a:p>
          <a:p>
            <a:r>
              <a:rPr lang="en-US" dirty="0" smtClean="0"/>
              <a:t>With respect to the divisional applications, the Controller found that a request for examination had been filed in 1638/KOLNP/2005 on March 17, 2006, one month later than the due date of February 16, 2006 (the request for examination had to be filed within 6 months of its filing date). As a result, the application was deemed to be withdrawn. With respect to the remaining two divisional applications, the Controller found that these applications had been filed after the grant of the first filed application and were not permissible. Thus, these applications were also deemed to be withdrawn.</a:t>
            </a:r>
          </a:p>
          <a:p>
            <a:r>
              <a:rPr lang="en-US" dirty="0" smtClean="0"/>
              <a:t>In December 2013, </a:t>
            </a:r>
            <a:r>
              <a:rPr lang="en-US" dirty="0" err="1" smtClean="0"/>
              <a:t>Biocon</a:t>
            </a:r>
            <a:r>
              <a:rPr lang="en-US" dirty="0" smtClean="0"/>
              <a:t> announced that it had received authorization from the DCGI to market its jointly developed (with </a:t>
            </a:r>
            <a:r>
              <a:rPr lang="en-US" dirty="0" err="1" smtClean="0"/>
              <a:t>Mylan</a:t>
            </a:r>
            <a:r>
              <a:rPr lang="en-US" dirty="0" smtClean="0"/>
              <a:t>) </a:t>
            </a:r>
            <a:r>
              <a:rPr lang="en-US" dirty="0" err="1" smtClean="0"/>
              <a:t>trastuzumab</a:t>
            </a:r>
            <a:r>
              <a:rPr lang="en-US" dirty="0" smtClean="0"/>
              <a:t> similar biologic (under the name </a:t>
            </a:r>
            <a:r>
              <a:rPr lang="en-US" dirty="0" err="1" smtClean="0"/>
              <a:t>CANMAb</a:t>
            </a:r>
            <a:r>
              <a:rPr lang="en-US" dirty="0" smtClean="0"/>
              <a:t>) for the treatment of breast cancer. However, in early 2014, Roche sued </a:t>
            </a:r>
            <a:r>
              <a:rPr lang="en-US" dirty="0" err="1" smtClean="0"/>
              <a:t>Biocon</a:t>
            </a:r>
            <a:r>
              <a:rPr lang="en-US" dirty="0" smtClean="0"/>
              <a:t> and </a:t>
            </a:r>
            <a:r>
              <a:rPr lang="en-US" dirty="0" err="1" smtClean="0"/>
              <a:t>Mylan</a:t>
            </a:r>
            <a:r>
              <a:rPr lang="en-US" dirty="0" smtClean="0"/>
              <a:t> in the Delhi High Court over the impending launch of its </a:t>
            </a:r>
            <a:r>
              <a:rPr lang="en-US" dirty="0" err="1" smtClean="0"/>
              <a:t>trastuzumab</a:t>
            </a:r>
            <a:r>
              <a:rPr lang="en-US" dirty="0" smtClean="0"/>
              <a:t> similar biologic. Roche made two arguments. First, Roche argued that </a:t>
            </a:r>
            <a:r>
              <a:rPr lang="en-US" dirty="0" err="1" smtClean="0"/>
              <a:t>Biocon</a:t>
            </a:r>
            <a:r>
              <a:rPr lang="en-US" dirty="0" smtClean="0"/>
              <a:t> and </a:t>
            </a:r>
            <a:r>
              <a:rPr lang="en-US" dirty="0" err="1" smtClean="0"/>
              <a:t>Mylan</a:t>
            </a:r>
            <a:r>
              <a:rPr lang="en-US" dirty="0" smtClean="0"/>
              <a:t> were misrepresenting their drugs as “</a:t>
            </a:r>
            <a:r>
              <a:rPr lang="en-US" dirty="0" err="1" smtClean="0"/>
              <a:t>trastuzumab</a:t>
            </a:r>
            <a:r>
              <a:rPr lang="en-US" dirty="0" smtClean="0"/>
              <a:t>”, “</a:t>
            </a:r>
            <a:r>
              <a:rPr lang="en-US" dirty="0" err="1" smtClean="0"/>
              <a:t>biosimilar</a:t>
            </a:r>
            <a:r>
              <a:rPr lang="en-US" dirty="0" smtClean="0"/>
              <a:t> </a:t>
            </a:r>
            <a:r>
              <a:rPr lang="en-US" dirty="0" err="1" smtClean="0"/>
              <a:t>trastuzumab</a:t>
            </a:r>
            <a:r>
              <a:rPr lang="en-US" dirty="0" smtClean="0"/>
              <a:t>” and a “</a:t>
            </a:r>
            <a:r>
              <a:rPr lang="en-US" dirty="0" err="1" smtClean="0"/>
              <a:t>biosimilar</a:t>
            </a:r>
            <a:r>
              <a:rPr lang="en-US" dirty="0" smtClean="0"/>
              <a:t> version of </a:t>
            </a:r>
            <a:r>
              <a:rPr lang="en-US" dirty="0" err="1" smtClean="0"/>
              <a:t>Herceptin</a:t>
            </a:r>
            <a:r>
              <a:rPr lang="en-US" dirty="0" smtClean="0"/>
              <a:t>” without following the due process for their drugs being approved as </a:t>
            </a:r>
            <a:r>
              <a:rPr lang="en-US" dirty="0" err="1" smtClean="0"/>
              <a:t>biosimilars</a:t>
            </a:r>
            <a:r>
              <a:rPr lang="en-US" dirty="0" smtClean="0"/>
              <a:t> in accordance with the Guidelines issued in 2012. The second argument accused </a:t>
            </a:r>
            <a:r>
              <a:rPr lang="en-US" dirty="0" err="1" smtClean="0"/>
              <a:t>Biocon</a:t>
            </a:r>
            <a:r>
              <a:rPr lang="en-US" dirty="0" smtClean="0"/>
              <a:t> and </a:t>
            </a:r>
            <a:r>
              <a:rPr lang="en-US" dirty="0" err="1" smtClean="0"/>
              <a:t>Mylan</a:t>
            </a:r>
            <a:r>
              <a:rPr lang="en-US" dirty="0" smtClean="0"/>
              <a:t> of passing off their goods as “</a:t>
            </a:r>
            <a:r>
              <a:rPr lang="en-US" dirty="0" err="1" smtClean="0"/>
              <a:t>trastuzumab</a:t>
            </a:r>
            <a:r>
              <a:rPr lang="en-US" dirty="0" smtClean="0"/>
              <a:t>”, “</a:t>
            </a:r>
            <a:r>
              <a:rPr lang="en-US" dirty="0" err="1" smtClean="0"/>
              <a:t>biosimilar</a:t>
            </a:r>
            <a:r>
              <a:rPr lang="en-US" dirty="0" smtClean="0"/>
              <a:t> </a:t>
            </a:r>
            <a:r>
              <a:rPr lang="en-US" dirty="0" err="1" smtClean="0"/>
              <a:t>trastuzumab</a:t>
            </a:r>
            <a:r>
              <a:rPr lang="en-US" dirty="0" smtClean="0"/>
              <a:t>” and a “</a:t>
            </a:r>
            <a:r>
              <a:rPr lang="en-US" dirty="0" err="1" smtClean="0"/>
              <a:t>biosimilar</a:t>
            </a:r>
            <a:r>
              <a:rPr lang="en-US" dirty="0" smtClean="0"/>
              <a:t> version of </a:t>
            </a:r>
            <a:r>
              <a:rPr lang="en-US" dirty="0" err="1" smtClean="0"/>
              <a:t>Herceptin</a:t>
            </a:r>
            <a:r>
              <a:rPr lang="en-US" dirty="0" smtClean="0"/>
              <a:t>”. The DGCI was also made a party to the suit for giving permission to </a:t>
            </a:r>
            <a:r>
              <a:rPr lang="en-US" dirty="0" err="1" smtClean="0"/>
              <a:t>Mylan</a:t>
            </a:r>
            <a:r>
              <a:rPr lang="en-US" dirty="0" smtClean="0"/>
              <a:t> and </a:t>
            </a:r>
            <a:r>
              <a:rPr lang="en-US" dirty="0" err="1" smtClean="0"/>
              <a:t>Biocon</a:t>
            </a:r>
            <a:r>
              <a:rPr lang="en-US" dirty="0" smtClean="0"/>
              <a:t> to launch their generic versions of the drug. Moreover, Roche argued that that the approvals received by </a:t>
            </a:r>
            <a:r>
              <a:rPr lang="en-US" dirty="0" err="1" smtClean="0"/>
              <a:t>Biocon</a:t>
            </a:r>
            <a:r>
              <a:rPr lang="en-US" dirty="0" smtClean="0"/>
              <a:t> and </a:t>
            </a:r>
            <a:r>
              <a:rPr lang="en-US" dirty="0" err="1" smtClean="0"/>
              <a:t>Mylan</a:t>
            </a:r>
            <a:r>
              <a:rPr lang="en-US" dirty="0" smtClean="0"/>
              <a:t> could not have satisfied the requirements for a </a:t>
            </a:r>
            <a:r>
              <a:rPr lang="en-US" dirty="0" err="1" smtClean="0"/>
              <a:t>biosimilar</a:t>
            </a:r>
            <a:r>
              <a:rPr lang="en-US" dirty="0" smtClean="0"/>
              <a:t> drug under the Guidelines, because the protocol and design study for </a:t>
            </a:r>
            <a:r>
              <a:rPr lang="en-US" dirty="0" err="1" smtClean="0"/>
              <a:t>CANMAb</a:t>
            </a:r>
            <a:r>
              <a:rPr lang="en-US" dirty="0" smtClean="0"/>
              <a:t> was filed and approved prior to the Guidelines becoming effective. Furthermore, the approval had been granted very quickly which made a weak case for compliance with the Guidelines.</a:t>
            </a:r>
            <a:r>
              <a:rPr lang="en-US" i="1" dirty="0" smtClean="0"/>
              <a:t> </a:t>
            </a:r>
            <a:endParaRPr lang="en-US" dirty="0" smtClean="0"/>
          </a:p>
          <a:p>
            <a:r>
              <a:rPr lang="en-US" dirty="0" smtClean="0"/>
              <a:t>The Court issued an injunction in early February 2014 against </a:t>
            </a:r>
            <a:r>
              <a:rPr lang="en-US" dirty="0" err="1" smtClean="0"/>
              <a:t>Biocon</a:t>
            </a:r>
            <a:r>
              <a:rPr lang="en-US" dirty="0" smtClean="0"/>
              <a:t> and </a:t>
            </a:r>
            <a:r>
              <a:rPr lang="en-US" dirty="0" err="1" smtClean="0"/>
              <a:t>Mylan</a:t>
            </a:r>
            <a:r>
              <a:rPr lang="en-US" dirty="0" smtClean="0"/>
              <a:t> stating that the companies were “not entitled to introduce or launch the drug” until they persuaded the Court that their product had undergone sufficient testing and attained requisite approvals.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D563C02-6C2D-43FE-9D12-167CA44E5270}" type="slidenum">
              <a:rPr lang="en-IN" smtClean="0"/>
              <a:pPr>
                <a:defRPr/>
              </a:pPr>
              <a:t>12</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The development of legal and regulatory pathways for </a:t>
            </a:r>
            <a:r>
              <a:rPr lang="en-US" sz="1200" b="1" dirty="0" err="1" smtClean="0"/>
              <a:t>biosimilars</a:t>
            </a:r>
            <a:r>
              <a:rPr lang="en-US" sz="1200" b="1" dirty="0" smtClean="0"/>
              <a:t> </a:t>
            </a:r>
            <a:r>
              <a:rPr lang="en-US" sz="1200" b="1" dirty="0" err="1" smtClean="0"/>
              <a:t>mAbs</a:t>
            </a:r>
            <a:r>
              <a:rPr lang="en-US" sz="1200" b="1" dirty="0" smtClean="0"/>
              <a:t> will continue to raise much debate among lawmakers, regulators, originator and generic industry, patent attorneys, academia and health care professionals, and </a:t>
            </a:r>
            <a:r>
              <a:rPr lang="en-US" sz="1200" b="1" dirty="0" err="1" smtClean="0"/>
              <a:t>mAbs</a:t>
            </a:r>
            <a:r>
              <a:rPr lang="en-US" sz="1200" b="1" dirty="0" smtClean="0"/>
              <a:t> looks forward to contributing to the discussions</a:t>
            </a:r>
          </a:p>
          <a:p>
            <a:endParaRPr lang="en-US" dirty="0"/>
          </a:p>
        </p:txBody>
      </p:sp>
      <p:sp>
        <p:nvSpPr>
          <p:cNvPr id="4" name="Slide Number Placeholder 3"/>
          <p:cNvSpPr>
            <a:spLocks noGrp="1"/>
          </p:cNvSpPr>
          <p:nvPr>
            <p:ph type="sldNum" sz="quarter" idx="10"/>
          </p:nvPr>
        </p:nvSpPr>
        <p:spPr/>
        <p:txBody>
          <a:bodyPr/>
          <a:lstStyle/>
          <a:p>
            <a:pPr>
              <a:defRPr/>
            </a:pPr>
            <a:fld id="{7D563C02-6C2D-43FE-9D12-167CA44E5270}" type="slidenum">
              <a:rPr lang="en-IN" smtClean="0"/>
              <a:pPr>
                <a:defRPr/>
              </a:pPr>
              <a:t>15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1884759" y="1371600"/>
            <a:ext cx="53721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2103120" y="1557867"/>
            <a:ext cx="4937760" cy="2560320"/>
          </a:xfrm>
        </p:spPr>
        <p:txBody>
          <a:bodyPr/>
          <a:lstStyle>
            <a:lvl1pPr algn="ctr">
              <a:lnSpc>
                <a:spcPct val="80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103120" y="4185919"/>
            <a:ext cx="4937760" cy="1097278"/>
          </a:xfrm>
        </p:spPr>
        <p:txBody>
          <a:bodyPr>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9A02DE-B618-4884-851D-77D414EB308D}" type="datetime1">
              <a:rPr lang="en-US"/>
              <a:pPr>
                <a:defRPr/>
              </a:pPr>
              <a:t>10/28/2014</a:t>
            </a:fld>
            <a:endParaRPr lang="en-IN"/>
          </a:p>
        </p:txBody>
      </p:sp>
      <p:sp>
        <p:nvSpPr>
          <p:cNvPr id="3" name="Footer Placeholder 4"/>
          <p:cNvSpPr>
            <a:spLocks noGrp="1"/>
          </p:cNvSpPr>
          <p:nvPr>
            <p:ph type="ftr" sz="quarter" idx="11"/>
          </p:nvPr>
        </p:nvSpPr>
        <p:spPr/>
        <p:txBody>
          <a:bodyPr/>
          <a:lstStyle>
            <a:lvl1pPr>
              <a:defRPr/>
            </a:lvl1p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a:t>
            </a:r>
            <a:r>
              <a:rPr lang="en-US" dirty="0" smtClean="0"/>
              <a:t> Biologics &amp; </a:t>
            </a:r>
            <a:r>
              <a:rPr lang="en-US" dirty="0" err="1" smtClean="0"/>
              <a:t>Biosimilar</a:t>
            </a:r>
            <a:r>
              <a:rPr lang="en-US" dirty="0" smtClean="0"/>
              <a:t> 2014</a:t>
            </a:r>
            <a:endParaRPr lang="en-IN" dirty="0"/>
          </a:p>
        </p:txBody>
      </p:sp>
      <p:sp>
        <p:nvSpPr>
          <p:cNvPr id="4" name="Slide Number Placeholder 5"/>
          <p:cNvSpPr>
            <a:spLocks noGrp="1"/>
          </p:cNvSpPr>
          <p:nvPr>
            <p:ph type="sldNum" sz="quarter" idx="12"/>
          </p:nvPr>
        </p:nvSpPr>
        <p:spPr/>
        <p:txBody>
          <a:bodyPr/>
          <a:lstStyle>
            <a:lvl1pPr>
              <a:defRPr/>
            </a:lvl1pPr>
          </a:lstStyle>
          <a:p>
            <a:pPr>
              <a:defRPr/>
            </a:pPr>
            <a:fld id="{33B398A0-D2B9-4B63-A425-DF074DA69F47}" type="slidenum">
              <a:rPr lang="en-IN"/>
              <a:pPr>
                <a:defRPr/>
              </a:pPr>
              <a:t>‹#›</a:t>
            </a:fld>
            <a:endParaRPr lang="en-IN"/>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3300" y="1143001"/>
            <a:ext cx="2603501" cy="2285999"/>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57199" y="982132"/>
            <a:ext cx="5246370" cy="507492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83301" y="3513665"/>
            <a:ext cx="2603500"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BBB97E-E153-40D9-9D96-846C0DB40565}" type="datetime1">
              <a:rPr lang="en-US"/>
              <a:pPr>
                <a:defRPr/>
              </a:pPr>
              <a:t>10/28/2014</a:t>
            </a:fld>
            <a:endParaRPr lang="en-IN"/>
          </a:p>
        </p:txBody>
      </p:sp>
      <p:sp>
        <p:nvSpPr>
          <p:cNvPr id="6" name="Footer Placeholder 4"/>
          <p:cNvSpPr>
            <a:spLocks noGrp="1"/>
          </p:cNvSpPr>
          <p:nvPr>
            <p:ph type="ftr" sz="quarter" idx="11"/>
          </p:nvPr>
        </p:nvSpPr>
        <p:spPr/>
        <p:txBody>
          <a:bodyPr/>
          <a:lstStyle>
            <a:lvl1pPr>
              <a:defRPr/>
            </a:lvl1p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a:t>
            </a:r>
            <a:r>
              <a:rPr lang="en-US" dirty="0" smtClean="0"/>
              <a:t> Biologics &amp; </a:t>
            </a:r>
            <a:r>
              <a:rPr lang="en-US" dirty="0" err="1" smtClean="0"/>
              <a:t>Biosimilar</a:t>
            </a:r>
            <a:r>
              <a:rPr lang="en-US" dirty="0" smtClean="0"/>
              <a:t> 2014</a:t>
            </a:r>
            <a:endParaRPr lang="en-IN" dirty="0"/>
          </a:p>
        </p:txBody>
      </p:sp>
      <p:sp>
        <p:nvSpPr>
          <p:cNvPr id="7" name="Slide Number Placeholder 5"/>
          <p:cNvSpPr>
            <a:spLocks noGrp="1"/>
          </p:cNvSpPr>
          <p:nvPr>
            <p:ph type="sldNum" sz="quarter" idx="12"/>
          </p:nvPr>
        </p:nvSpPr>
        <p:spPr/>
        <p:txBody>
          <a:bodyPr/>
          <a:lstStyle>
            <a:lvl1pPr>
              <a:defRPr/>
            </a:lvl1pPr>
          </a:lstStyle>
          <a:p>
            <a:pPr>
              <a:defRPr/>
            </a:pPr>
            <a:fld id="{5CCEC9E2-C46A-4E41-B339-21256CAECD68}" type="slidenum">
              <a:rPr lang="en-IN"/>
              <a:pPr>
                <a:defRPr/>
              </a:pPr>
              <a:t>‹#›</a:t>
            </a:fld>
            <a:endParaRPr lang="en-IN"/>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ltGray">
          <a:xfrm>
            <a:off x="520699" y="1051560"/>
            <a:ext cx="51435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083300" y="1143001"/>
            <a:ext cx="2603501" cy="2285999"/>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083301" y="3513665"/>
            <a:ext cx="2603500"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a:xfrm>
            <a:off x="579038" y="1143000"/>
            <a:ext cx="5014518" cy="4754880"/>
          </a:xfrm>
          <a:solidFill>
            <a:schemeClr val="bg2">
              <a:lumMod val="40000"/>
              <a:lumOff val="60000"/>
            </a:schemeClr>
          </a:solidFill>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6" name="Date Placeholder 8"/>
          <p:cNvSpPr>
            <a:spLocks noGrp="1"/>
          </p:cNvSpPr>
          <p:nvPr>
            <p:ph type="dt" sz="half" idx="10"/>
          </p:nvPr>
        </p:nvSpPr>
        <p:spPr/>
        <p:txBody>
          <a:bodyPr/>
          <a:lstStyle>
            <a:lvl1pPr>
              <a:defRPr/>
            </a:lvl1pPr>
          </a:lstStyle>
          <a:p>
            <a:pPr>
              <a:defRPr/>
            </a:pPr>
            <a:fld id="{C9441BA2-896A-4FE5-8071-784D1702089F}" type="datetime1">
              <a:rPr lang="en-US"/>
              <a:pPr>
                <a:defRPr/>
              </a:pPr>
              <a:t>10/28/2014</a:t>
            </a:fld>
            <a:endParaRPr lang="en-IN"/>
          </a:p>
        </p:txBody>
      </p:sp>
      <p:sp>
        <p:nvSpPr>
          <p:cNvPr id="7" name="Footer Placeholder 9"/>
          <p:cNvSpPr>
            <a:spLocks noGrp="1"/>
          </p:cNvSpPr>
          <p:nvPr>
            <p:ph type="ftr" sz="quarter" idx="11"/>
          </p:nvPr>
        </p:nvSpPr>
        <p:spPr/>
        <p:txBody>
          <a:bodyPr/>
          <a:lstStyle>
            <a:lvl1pPr>
              <a:defRPr/>
            </a:lvl1p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a:t>
            </a:r>
            <a:r>
              <a:rPr lang="en-US" dirty="0" smtClean="0"/>
              <a:t> Biologics &amp; </a:t>
            </a:r>
            <a:r>
              <a:rPr lang="en-US" dirty="0" err="1" smtClean="0"/>
              <a:t>Biosimilar</a:t>
            </a:r>
            <a:r>
              <a:rPr lang="en-US" dirty="0" smtClean="0"/>
              <a:t> 2014</a:t>
            </a:r>
            <a:endParaRPr lang="en-IN" dirty="0"/>
          </a:p>
        </p:txBody>
      </p:sp>
      <p:sp>
        <p:nvSpPr>
          <p:cNvPr id="8" name="Slide Number Placeholder 10"/>
          <p:cNvSpPr>
            <a:spLocks noGrp="1"/>
          </p:cNvSpPr>
          <p:nvPr>
            <p:ph type="sldNum" sz="quarter" idx="12"/>
          </p:nvPr>
        </p:nvSpPr>
        <p:spPr/>
        <p:txBody>
          <a:bodyPr/>
          <a:lstStyle>
            <a:lvl1pPr>
              <a:defRPr/>
            </a:lvl1pPr>
          </a:lstStyle>
          <a:p>
            <a:pPr>
              <a:defRPr/>
            </a:pPr>
            <a:fld id="{C141ADBF-E002-4C03-A79E-51EA728FFAAC}" type="slidenum">
              <a:rPr lang="en-IN"/>
              <a:pPr>
                <a:defRPr/>
              </a:pPr>
              <a:t>‹#›</a:t>
            </a:fld>
            <a:endParaRPr lang="en-IN"/>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4F5434-2F4F-4BA1-8CC4-EC1F36CFF2AB}" type="datetime1">
              <a:rPr lang="en-US"/>
              <a:pPr>
                <a:defRPr/>
              </a:pPr>
              <a:t>10/28/2014</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a:t>
            </a:r>
            <a:r>
              <a:rPr lang="en-US" dirty="0" smtClean="0"/>
              <a:t> Biologics &amp; </a:t>
            </a:r>
            <a:r>
              <a:rPr lang="en-US" dirty="0" err="1" smtClean="0"/>
              <a:t>Biosimilar</a:t>
            </a:r>
            <a:r>
              <a:rPr lang="en-US" dirty="0" smtClean="0"/>
              <a:t> 2014</a:t>
            </a:r>
            <a:endParaRPr lang="en-IN" dirty="0"/>
          </a:p>
        </p:txBody>
      </p:sp>
      <p:sp>
        <p:nvSpPr>
          <p:cNvPr id="9" name="Slide Number Placeholder 5"/>
          <p:cNvSpPr>
            <a:spLocks noGrp="1"/>
          </p:cNvSpPr>
          <p:nvPr>
            <p:ph type="sldNum" sz="quarter" idx="12"/>
          </p:nvPr>
        </p:nvSpPr>
        <p:spPr/>
        <p:txBody>
          <a:bodyPr/>
          <a:lstStyle>
            <a:lvl1pPr>
              <a:defRPr/>
            </a:lvl1pPr>
          </a:lstStyle>
          <a:p>
            <a:pPr>
              <a:defRPr/>
            </a:pPr>
            <a:fld id="{DBF2FD32-1FC1-40CC-9FC6-73C5C7C7DEF6}" type="slidenum">
              <a:rPr lang="en-IN"/>
              <a:pPr>
                <a:defRPr/>
              </a:pPr>
              <a:t>‹#›</a:t>
            </a:fld>
            <a:endParaRPr lang="en-IN"/>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846667"/>
            <a:ext cx="1371600" cy="55541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0099" y="846667"/>
            <a:ext cx="5897880" cy="5554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646FE0-D6DC-4D36-A4E5-4B3E94E8BFA7}" type="datetime1">
              <a:rPr lang="en-US"/>
              <a:pPr>
                <a:defRPr/>
              </a:pPr>
              <a:t>10/28/2014</a:t>
            </a:fld>
            <a:endParaRPr lang="en-IN"/>
          </a:p>
        </p:txBody>
      </p:sp>
      <p:sp>
        <p:nvSpPr>
          <p:cNvPr id="5" name="Footer Placeholder 4"/>
          <p:cNvSpPr>
            <a:spLocks noGrp="1"/>
          </p:cNvSpPr>
          <p:nvPr>
            <p:ph type="ftr" sz="quarter" idx="11"/>
          </p:nvPr>
        </p:nvSpPr>
        <p:spPr/>
        <p:txBody>
          <a:bodyPr/>
          <a:lstStyle>
            <a:lvl1pPr>
              <a:defRPr/>
            </a:lvl1p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a:t>
            </a:r>
            <a:r>
              <a:rPr lang="en-US" dirty="0" smtClean="0"/>
              <a:t> Biologics &amp; </a:t>
            </a:r>
            <a:r>
              <a:rPr lang="en-US" dirty="0" err="1" smtClean="0"/>
              <a:t>Biosimilar</a:t>
            </a:r>
            <a:r>
              <a:rPr lang="en-US" dirty="0" smtClean="0"/>
              <a:t> 2014</a:t>
            </a:r>
            <a:endParaRPr lang="en-IN" dirty="0"/>
          </a:p>
        </p:txBody>
      </p:sp>
      <p:sp>
        <p:nvSpPr>
          <p:cNvPr id="6" name="Slide Number Placeholder 5"/>
          <p:cNvSpPr>
            <a:spLocks noGrp="1"/>
          </p:cNvSpPr>
          <p:nvPr>
            <p:ph type="sldNum" sz="quarter" idx="12"/>
          </p:nvPr>
        </p:nvSpPr>
        <p:spPr/>
        <p:txBody>
          <a:bodyPr/>
          <a:lstStyle>
            <a:lvl1pPr>
              <a:defRPr/>
            </a:lvl1pPr>
          </a:lstStyle>
          <a:p>
            <a:pPr>
              <a:defRPr/>
            </a:pPr>
            <a:fld id="{42ED5020-3F4E-4C48-9185-70CCB4D4ED73}" type="slidenum">
              <a:rPr lang="en-IN"/>
              <a:pPr>
                <a:defRPr/>
              </a:pPr>
              <a:t>‹#›</a:t>
            </a:fld>
            <a:endParaRPr lang="en-IN"/>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E904C5-B779-432A-AC3D-7B7E99E56404}" type="datetime1">
              <a:rPr lang="en-US"/>
              <a:pPr>
                <a:defRPr/>
              </a:pPr>
              <a:t>10/28/2014</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a:t>
            </a:r>
            <a:r>
              <a:rPr lang="en-US" dirty="0" smtClean="0"/>
              <a:t> Biologics &amp; </a:t>
            </a:r>
            <a:r>
              <a:rPr lang="en-US" dirty="0" err="1" smtClean="0"/>
              <a:t>Biosimilar</a:t>
            </a:r>
            <a:r>
              <a:rPr lang="en-US" dirty="0" smtClean="0"/>
              <a:t> 2014</a:t>
            </a:r>
            <a:endParaRPr lang="en-IN" dirty="0"/>
          </a:p>
        </p:txBody>
      </p:sp>
      <p:sp>
        <p:nvSpPr>
          <p:cNvPr id="9" name="Slide Number Placeholder 5"/>
          <p:cNvSpPr>
            <a:spLocks noGrp="1"/>
          </p:cNvSpPr>
          <p:nvPr>
            <p:ph type="sldNum" sz="quarter" idx="12"/>
          </p:nvPr>
        </p:nvSpPr>
        <p:spPr/>
        <p:txBody>
          <a:bodyPr/>
          <a:lstStyle>
            <a:lvl1pPr>
              <a:defRPr/>
            </a:lvl1pPr>
          </a:lstStyle>
          <a:p>
            <a:pPr>
              <a:defRPr/>
            </a:pPr>
            <a:fld id="{EAF35B0D-315D-4E79-8299-921F31D1C8BA}" type="slidenum">
              <a:rPr lang="en-IN"/>
              <a:pPr>
                <a:defRPr/>
              </a:pPr>
              <a:t>‹#›</a:t>
            </a:fld>
            <a:endParaRPr lang="en-IN"/>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240530" y="1016001"/>
            <a:ext cx="4320540" cy="1828800"/>
          </a:xfrm>
        </p:spPr>
        <p:txBody>
          <a:bodyPr/>
          <a:lstStyle>
            <a:lvl1pPr algn="ctr">
              <a:lnSpc>
                <a:spcPct val="80000"/>
              </a:lnSpc>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4240530" y="2980267"/>
            <a:ext cx="432054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ummer 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240530" y="1016001"/>
            <a:ext cx="4320540" cy="1828800"/>
          </a:xfrm>
        </p:spPr>
        <p:txBody>
          <a:bodyPr/>
          <a:lstStyle>
            <a:lvl1pPr algn="ctr">
              <a:lnSpc>
                <a:spcPct val="80000"/>
              </a:lnSpc>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4240530" y="2980267"/>
            <a:ext cx="432054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utumn 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240530" y="1016001"/>
            <a:ext cx="4320540" cy="1828800"/>
          </a:xfrm>
        </p:spPr>
        <p:txBody>
          <a:bodyPr/>
          <a:lstStyle>
            <a:lvl1pPr algn="ctr">
              <a:lnSpc>
                <a:spcPct val="80000"/>
              </a:lnSpc>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4240530" y="2980267"/>
            <a:ext cx="432054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Winter 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240530" y="1016001"/>
            <a:ext cx="4320540" cy="1828800"/>
          </a:xfrm>
        </p:spPr>
        <p:txBody>
          <a:bodyPr/>
          <a:lstStyle>
            <a:lvl1pPr algn="ctr">
              <a:lnSpc>
                <a:spcPct val="80000"/>
              </a:lnSpc>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4240530" y="2980267"/>
            <a:ext cx="432054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0100" y="2057400"/>
            <a:ext cx="363474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9160" y="2057400"/>
            <a:ext cx="363474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972F9341-7284-4E58-B504-A2EA48136E73}" type="datetime1">
              <a:rPr lang="en-US"/>
              <a:pPr>
                <a:defRPr/>
              </a:pPr>
              <a:t>10/28/2014</a:t>
            </a:fld>
            <a:endParaRPr lang="en-IN"/>
          </a:p>
        </p:txBody>
      </p:sp>
      <p:sp>
        <p:nvSpPr>
          <p:cNvPr id="9" name="Footer Placeholder 5"/>
          <p:cNvSpPr>
            <a:spLocks noGrp="1"/>
          </p:cNvSpPr>
          <p:nvPr>
            <p:ph type="ftr" sz="quarter" idx="11"/>
          </p:nvPr>
        </p:nvSpPr>
        <p:spPr/>
        <p:txBody>
          <a:bodyPr/>
          <a:lstStyle>
            <a:lvl1pPr>
              <a:defRPr/>
            </a:lvl1p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a:t>
            </a:r>
            <a:r>
              <a:rPr lang="en-US" dirty="0" smtClean="0"/>
              <a:t> Biologics &amp; </a:t>
            </a:r>
            <a:r>
              <a:rPr lang="en-US" dirty="0" err="1" smtClean="0"/>
              <a:t>Biosimilar</a:t>
            </a:r>
            <a:r>
              <a:rPr lang="en-US" dirty="0" smtClean="0"/>
              <a:t> 2014</a:t>
            </a:r>
            <a:endParaRPr lang="en-IN" dirty="0"/>
          </a:p>
        </p:txBody>
      </p:sp>
      <p:sp>
        <p:nvSpPr>
          <p:cNvPr id="10" name="Slide Number Placeholder 6"/>
          <p:cNvSpPr>
            <a:spLocks noGrp="1"/>
          </p:cNvSpPr>
          <p:nvPr>
            <p:ph type="sldNum" sz="quarter" idx="12"/>
          </p:nvPr>
        </p:nvSpPr>
        <p:spPr/>
        <p:txBody>
          <a:bodyPr/>
          <a:lstStyle>
            <a:lvl1pPr>
              <a:defRPr/>
            </a:lvl1pPr>
          </a:lstStyle>
          <a:p>
            <a:pPr>
              <a:defRPr/>
            </a:pPr>
            <a:fld id="{05961B00-3856-4E5B-BB1B-9712A51F5263}" type="slidenum">
              <a:rPr lang="en-IN"/>
              <a:pPr>
                <a:defRPr/>
              </a:pPr>
              <a:t>‹#›</a:t>
            </a:fld>
            <a:endParaRPr lang="en-IN"/>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800100" y="2057400"/>
            <a:ext cx="363474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0100" y="2926080"/>
            <a:ext cx="36347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09160" y="2057400"/>
            <a:ext cx="363474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926080"/>
            <a:ext cx="36347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fld id="{483D7F76-877F-496B-9EC0-8E50DD8819C5}" type="datetime1">
              <a:rPr lang="en-US"/>
              <a:pPr>
                <a:defRPr/>
              </a:pPr>
              <a:t>10/28/2014</a:t>
            </a:fld>
            <a:endParaRPr lang="en-IN"/>
          </a:p>
        </p:txBody>
      </p:sp>
      <p:sp>
        <p:nvSpPr>
          <p:cNvPr id="11" name="Footer Placeholder 7"/>
          <p:cNvSpPr>
            <a:spLocks noGrp="1"/>
          </p:cNvSpPr>
          <p:nvPr>
            <p:ph type="ftr" sz="quarter" idx="11"/>
          </p:nvPr>
        </p:nvSpPr>
        <p:spPr/>
        <p:txBody>
          <a:bodyPr/>
          <a:lstStyle>
            <a:lvl1pPr>
              <a:defRPr/>
            </a:lvl1p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a:t>
            </a:r>
            <a:r>
              <a:rPr lang="en-US" dirty="0" smtClean="0"/>
              <a:t> Biologics &amp; </a:t>
            </a:r>
            <a:r>
              <a:rPr lang="en-US" dirty="0" err="1" smtClean="0"/>
              <a:t>Biosimilar</a:t>
            </a:r>
            <a:r>
              <a:rPr lang="en-US" dirty="0" smtClean="0"/>
              <a:t> 2014</a:t>
            </a:r>
            <a:endParaRPr lang="en-IN" dirty="0"/>
          </a:p>
        </p:txBody>
      </p:sp>
      <p:sp>
        <p:nvSpPr>
          <p:cNvPr id="12" name="Slide Number Placeholder 8"/>
          <p:cNvSpPr>
            <a:spLocks noGrp="1"/>
          </p:cNvSpPr>
          <p:nvPr>
            <p:ph type="sldNum" sz="quarter" idx="12"/>
          </p:nvPr>
        </p:nvSpPr>
        <p:spPr/>
        <p:txBody>
          <a:bodyPr/>
          <a:lstStyle>
            <a:lvl1pPr>
              <a:defRPr/>
            </a:lvl1pPr>
          </a:lstStyle>
          <a:p>
            <a:pPr>
              <a:defRPr/>
            </a:pPr>
            <a:fld id="{81A0C6AD-2ABD-4CAD-A2BD-62B3758DB9F5}" type="slidenum">
              <a:rPr lang="en-IN"/>
              <a:pPr>
                <a:defRPr/>
              </a:pPr>
              <a:t>‹#›</a:t>
            </a:fld>
            <a:endParaRPr lang="en-IN"/>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fld id="{FF0B92E8-41CC-4440-B886-57F10A9431BF}" type="datetime1">
              <a:rPr lang="en-US"/>
              <a:pPr>
                <a:defRPr/>
              </a:pPr>
              <a:t>10/28/2014</a:t>
            </a:fld>
            <a:endParaRPr lang="en-IN"/>
          </a:p>
        </p:txBody>
      </p:sp>
      <p:sp>
        <p:nvSpPr>
          <p:cNvPr id="7" name="Footer Placeholder 3"/>
          <p:cNvSpPr>
            <a:spLocks noGrp="1"/>
          </p:cNvSpPr>
          <p:nvPr>
            <p:ph type="ftr" sz="quarter" idx="11"/>
          </p:nvPr>
        </p:nvSpPr>
        <p:spPr/>
        <p:txBody>
          <a:bodyPr/>
          <a:lstStyle>
            <a:lvl1pPr>
              <a:defRPr/>
            </a:lvl1p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a:t>
            </a:r>
            <a:r>
              <a:rPr lang="en-US" dirty="0" smtClean="0"/>
              <a:t> Biologics &amp; </a:t>
            </a:r>
            <a:r>
              <a:rPr lang="en-US" dirty="0" err="1" smtClean="0"/>
              <a:t>Biosimilar</a:t>
            </a:r>
            <a:r>
              <a:rPr lang="en-US" dirty="0" smtClean="0"/>
              <a:t> 2014</a:t>
            </a:r>
            <a:endParaRPr lang="en-IN" dirty="0"/>
          </a:p>
        </p:txBody>
      </p:sp>
      <p:sp>
        <p:nvSpPr>
          <p:cNvPr id="8" name="Slide Number Placeholder 4"/>
          <p:cNvSpPr>
            <a:spLocks noGrp="1"/>
          </p:cNvSpPr>
          <p:nvPr>
            <p:ph type="sldNum" sz="quarter" idx="12"/>
          </p:nvPr>
        </p:nvSpPr>
        <p:spPr/>
        <p:txBody>
          <a:bodyPr/>
          <a:lstStyle>
            <a:lvl1pPr>
              <a:defRPr/>
            </a:lvl1pPr>
          </a:lstStyle>
          <a:p>
            <a:pPr>
              <a:defRPr/>
            </a:pPr>
            <a:fld id="{0D5C020D-DA2B-48AA-9BF4-BBB4A48EBD26}" type="slidenum">
              <a:rPr lang="en-IN"/>
              <a:pPr>
                <a:defRPr/>
              </a:pPr>
              <a:t>‹#›</a:t>
            </a:fld>
            <a:endParaRPr lang="en-IN"/>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6"/>
          <p:cNvPicPr>
            <a:picLocks noChangeAspect="1"/>
          </p:cNvPicPr>
          <p:nvPr/>
        </p:nvPicPr>
        <p:blipFill>
          <a:blip r:embed="rId16" cstate="print"/>
          <a:srcRect/>
          <a:stretch>
            <a:fillRect/>
          </a:stretch>
        </p:blipFill>
        <p:spPr bwMode="auto">
          <a:xfrm>
            <a:off x="0" y="0"/>
            <a:ext cx="9142413" cy="455613"/>
          </a:xfrm>
          <a:prstGeom prst="rect">
            <a:avLst/>
          </a:prstGeom>
          <a:noFill/>
          <a:ln w="9525">
            <a:noFill/>
            <a:miter lim="800000"/>
            <a:headEnd/>
            <a:tailEnd/>
          </a:ln>
        </p:spPr>
      </p:pic>
      <p:sp>
        <p:nvSpPr>
          <p:cNvPr id="10" name="Rectangle 9"/>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00100" y="561975"/>
            <a:ext cx="7543800" cy="1096963"/>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4103" name="Text Placeholder 2"/>
          <p:cNvSpPr>
            <a:spLocks noGrp="1"/>
          </p:cNvSpPr>
          <p:nvPr>
            <p:ph type="body" idx="1"/>
          </p:nvPr>
        </p:nvSpPr>
        <p:spPr bwMode="auto">
          <a:xfrm>
            <a:off x="800100" y="2057400"/>
            <a:ext cx="75438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0" y="6519863"/>
            <a:ext cx="1200150" cy="201612"/>
          </a:xfrm>
          <a:prstGeom prst="rect">
            <a:avLst/>
          </a:prstGeom>
        </p:spPr>
        <p:txBody>
          <a:bodyPr vert="horz" lIns="91440" tIns="45720" rIns="91440" bIns="45720" rtlCol="0" anchor="ctr"/>
          <a:lstStyle>
            <a:lvl1pPr algn="r" fontAlgn="auto">
              <a:spcBef>
                <a:spcPts val="0"/>
              </a:spcBef>
              <a:spcAft>
                <a:spcPts val="0"/>
              </a:spcAft>
              <a:defRPr sz="800">
                <a:solidFill>
                  <a:schemeClr val="tx1"/>
                </a:solidFill>
                <a:latin typeface="+mn-lt"/>
                <a:cs typeface="+mn-cs"/>
              </a:defRPr>
            </a:lvl1pPr>
          </a:lstStyle>
          <a:p>
            <a:pPr>
              <a:defRPr/>
            </a:pPr>
            <a:fld id="{C7B58D9F-522A-42B7-8F10-928F93D9ABC3}" type="datetime1">
              <a:rPr lang="en-US"/>
              <a:pPr>
                <a:defRPr/>
              </a:pPr>
              <a:t>10/28/2014</a:t>
            </a:fld>
            <a:endParaRPr lang="en-IN"/>
          </a:p>
        </p:txBody>
      </p:sp>
      <p:sp>
        <p:nvSpPr>
          <p:cNvPr id="5" name="Footer Placeholder 4"/>
          <p:cNvSpPr>
            <a:spLocks noGrp="1"/>
          </p:cNvSpPr>
          <p:nvPr>
            <p:ph type="ftr" sz="quarter" idx="3"/>
          </p:nvPr>
        </p:nvSpPr>
        <p:spPr>
          <a:xfrm>
            <a:off x="800100" y="6519863"/>
            <a:ext cx="5314950" cy="201612"/>
          </a:xfrm>
          <a:prstGeom prst="rect">
            <a:avLst/>
          </a:prstGeom>
        </p:spPr>
        <p:txBody>
          <a:bodyPr vert="horz" lIns="91440" tIns="45720" rIns="91440" bIns="45720" rtlCol="0" anchor="ctr"/>
          <a:lstStyle>
            <a:lvl1pPr algn="l" fontAlgn="auto">
              <a:spcBef>
                <a:spcPts val="0"/>
              </a:spcBef>
              <a:spcAft>
                <a:spcPts val="0"/>
              </a:spcAft>
              <a:defRPr sz="800">
                <a:solidFill>
                  <a:schemeClr val="tx1"/>
                </a:solidFill>
                <a:latin typeface="+mn-lt"/>
                <a:cs typeface="+mn-cs"/>
              </a:defRPr>
            </a:lvl1p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a:t>
            </a:r>
            <a:r>
              <a:rPr lang="en-US" dirty="0" smtClean="0"/>
              <a:t> Biologics &amp; </a:t>
            </a:r>
            <a:r>
              <a:rPr lang="en-US" dirty="0" err="1" smtClean="0"/>
              <a:t>Biosimilar</a:t>
            </a:r>
            <a:r>
              <a:rPr lang="en-US" dirty="0" smtClean="0"/>
              <a:t> 2014</a:t>
            </a:r>
            <a:endParaRPr lang="en-IN" dirty="0"/>
          </a:p>
        </p:txBody>
      </p:sp>
      <p:sp>
        <p:nvSpPr>
          <p:cNvPr id="6" name="Slide Number Placeholder 5"/>
          <p:cNvSpPr>
            <a:spLocks noGrp="1"/>
          </p:cNvSpPr>
          <p:nvPr>
            <p:ph type="sldNum" sz="quarter" idx="4"/>
          </p:nvPr>
        </p:nvSpPr>
        <p:spPr>
          <a:xfrm>
            <a:off x="7658100" y="6519863"/>
            <a:ext cx="685800" cy="201612"/>
          </a:xfrm>
          <a:prstGeom prst="rect">
            <a:avLst/>
          </a:prstGeom>
        </p:spPr>
        <p:txBody>
          <a:bodyPr vert="horz" lIns="91440" tIns="45720" rIns="91440" bIns="45720" rtlCol="0" anchor="ctr"/>
          <a:lstStyle>
            <a:lvl1pPr algn="r" fontAlgn="auto">
              <a:spcBef>
                <a:spcPts val="0"/>
              </a:spcBef>
              <a:spcAft>
                <a:spcPts val="0"/>
              </a:spcAft>
              <a:defRPr sz="800">
                <a:solidFill>
                  <a:schemeClr val="tx1"/>
                </a:solidFill>
                <a:latin typeface="+mn-lt"/>
                <a:cs typeface="+mn-cs"/>
              </a:defRPr>
            </a:lvl1pPr>
          </a:lstStyle>
          <a:p>
            <a:pPr>
              <a:defRPr/>
            </a:pPr>
            <a:fld id="{BA1B11A4-A847-4480-A881-E82B2D437545}"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797" r:id="rId10"/>
    <p:sldLayoutId id="2147483798" r:id="rId11"/>
    <p:sldLayoutId id="2147483809" r:id="rId12"/>
    <p:sldLayoutId id="2147483810" r:id="rId13"/>
    <p:sldLayoutId id="2147483799" r:id="rId14"/>
  </p:sldLayoutIdLst>
  <p:transition spd="med">
    <p:fade/>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kern="1200" cap="small">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Constantia" pitchFamily="18" charset="0"/>
        </a:defRPr>
      </a:lvl2pPr>
      <a:lvl3pPr algn="l" rtl="0" eaLnBrk="0" fontAlgn="base" hangingPunct="0">
        <a:lnSpc>
          <a:spcPct val="90000"/>
        </a:lnSpc>
        <a:spcBef>
          <a:spcPct val="0"/>
        </a:spcBef>
        <a:spcAft>
          <a:spcPct val="0"/>
        </a:spcAft>
        <a:defRPr sz="3600">
          <a:solidFill>
            <a:schemeClr val="tx1"/>
          </a:solidFill>
          <a:latin typeface="Constantia" pitchFamily="18" charset="0"/>
        </a:defRPr>
      </a:lvl3pPr>
      <a:lvl4pPr algn="l" rtl="0" eaLnBrk="0" fontAlgn="base" hangingPunct="0">
        <a:lnSpc>
          <a:spcPct val="90000"/>
        </a:lnSpc>
        <a:spcBef>
          <a:spcPct val="0"/>
        </a:spcBef>
        <a:spcAft>
          <a:spcPct val="0"/>
        </a:spcAft>
        <a:defRPr sz="3600">
          <a:solidFill>
            <a:schemeClr val="tx1"/>
          </a:solidFill>
          <a:latin typeface="Constantia" pitchFamily="18" charset="0"/>
        </a:defRPr>
      </a:lvl4pPr>
      <a:lvl5pPr algn="l" rtl="0" eaLnBrk="0" fontAlgn="base" hangingPunct="0">
        <a:lnSpc>
          <a:spcPct val="90000"/>
        </a:lnSpc>
        <a:spcBef>
          <a:spcPct val="0"/>
        </a:spcBef>
        <a:spcAft>
          <a:spcPct val="0"/>
        </a:spcAft>
        <a:defRPr sz="3600">
          <a:solidFill>
            <a:schemeClr val="tx1"/>
          </a:solidFill>
          <a:latin typeface="Constantia" pitchFamily="18" charset="0"/>
        </a:defRPr>
      </a:lvl5pPr>
      <a:lvl6pPr marL="457200" algn="l" rtl="0" eaLnBrk="1" fontAlgn="base" hangingPunct="1">
        <a:lnSpc>
          <a:spcPct val="90000"/>
        </a:lnSpc>
        <a:spcBef>
          <a:spcPct val="0"/>
        </a:spcBef>
        <a:spcAft>
          <a:spcPct val="0"/>
        </a:spcAft>
        <a:defRPr sz="3600">
          <a:solidFill>
            <a:schemeClr val="tx1"/>
          </a:solidFill>
          <a:latin typeface="Constantia" pitchFamily="18" charset="0"/>
        </a:defRPr>
      </a:lvl6pPr>
      <a:lvl7pPr marL="914400" algn="l" rtl="0" eaLnBrk="1" fontAlgn="base" hangingPunct="1">
        <a:lnSpc>
          <a:spcPct val="90000"/>
        </a:lnSpc>
        <a:spcBef>
          <a:spcPct val="0"/>
        </a:spcBef>
        <a:spcAft>
          <a:spcPct val="0"/>
        </a:spcAft>
        <a:defRPr sz="3600">
          <a:solidFill>
            <a:schemeClr val="tx1"/>
          </a:solidFill>
          <a:latin typeface="Constantia" pitchFamily="18" charset="0"/>
        </a:defRPr>
      </a:lvl7pPr>
      <a:lvl8pPr marL="1371600" algn="l" rtl="0" eaLnBrk="1" fontAlgn="base" hangingPunct="1">
        <a:lnSpc>
          <a:spcPct val="90000"/>
        </a:lnSpc>
        <a:spcBef>
          <a:spcPct val="0"/>
        </a:spcBef>
        <a:spcAft>
          <a:spcPct val="0"/>
        </a:spcAft>
        <a:defRPr sz="3600">
          <a:solidFill>
            <a:schemeClr val="tx1"/>
          </a:solidFill>
          <a:latin typeface="Constantia" pitchFamily="18" charset="0"/>
        </a:defRPr>
      </a:lvl8pPr>
      <a:lvl9pPr marL="1828800" algn="l" rtl="0" eaLnBrk="1" fontAlgn="base" hangingPunct="1">
        <a:lnSpc>
          <a:spcPct val="90000"/>
        </a:lnSpc>
        <a:spcBef>
          <a:spcPct val="0"/>
        </a:spcBef>
        <a:spcAft>
          <a:spcPct val="0"/>
        </a:spcAft>
        <a:defRPr sz="3600">
          <a:solidFill>
            <a:schemeClr val="tx1"/>
          </a:solidFill>
          <a:latin typeface="Constantia" pitchFamily="18" charset="0"/>
        </a:defRPr>
      </a:lvl9pPr>
    </p:titleStyle>
    <p:bodyStyle>
      <a:lvl1pPr marL="228600" indent="-228600" algn="l" rtl="0" eaLnBrk="0" fontAlgn="base" hangingPunct="0">
        <a:lnSpc>
          <a:spcPct val="90000"/>
        </a:lnSpc>
        <a:spcBef>
          <a:spcPts val="1800"/>
        </a:spcBef>
        <a:spcAft>
          <a:spcPct val="0"/>
        </a:spcAft>
        <a:buClr>
          <a:schemeClr val="bg2"/>
        </a:buClr>
        <a:buSzPct val="90000"/>
        <a:buFont typeface="Wingdings" pitchFamily="2" charset="2"/>
        <a:buChar char="§"/>
        <a:defRPr sz="2400" kern="1200">
          <a:solidFill>
            <a:schemeClr val="tx1"/>
          </a:solidFill>
          <a:latin typeface="+mn-lt"/>
          <a:ea typeface="+mn-ea"/>
          <a:cs typeface="+mn-cs"/>
        </a:defRPr>
      </a:lvl1pPr>
      <a:lvl2pPr marL="501650" indent="-228600" algn="l" rtl="0" eaLnBrk="0" fontAlgn="base" hangingPunct="0">
        <a:lnSpc>
          <a:spcPct val="90000"/>
        </a:lnSpc>
        <a:spcBef>
          <a:spcPts val="1200"/>
        </a:spcBef>
        <a:spcAft>
          <a:spcPct val="0"/>
        </a:spcAft>
        <a:buClr>
          <a:schemeClr val="bg2"/>
        </a:buClr>
        <a:buSzPct val="90000"/>
        <a:buFont typeface="Wingdings" pitchFamily="2" charset="2"/>
        <a:buChar char="§"/>
        <a:defRPr sz="2000" kern="1200">
          <a:solidFill>
            <a:schemeClr val="tx1"/>
          </a:solidFill>
          <a:latin typeface="+mn-lt"/>
          <a:ea typeface="+mn-ea"/>
          <a:cs typeface="+mn-cs"/>
        </a:defRPr>
      </a:lvl2pPr>
      <a:lvl3pPr marL="776288" indent="-228600" algn="l" rtl="0" eaLnBrk="0" fontAlgn="base" hangingPunct="0">
        <a:lnSpc>
          <a:spcPct val="90000"/>
        </a:lnSpc>
        <a:spcBef>
          <a:spcPts val="800"/>
        </a:spcBef>
        <a:spcAft>
          <a:spcPct val="0"/>
        </a:spcAft>
        <a:buClr>
          <a:schemeClr val="bg2"/>
        </a:buClr>
        <a:buSzPct val="90000"/>
        <a:buFont typeface="Wingdings" pitchFamily="2" charset="2"/>
        <a:buChar char="§"/>
        <a:defRPr sz="2400" kern="1200">
          <a:solidFill>
            <a:schemeClr val="tx1"/>
          </a:solidFill>
          <a:latin typeface="+mn-lt"/>
          <a:ea typeface="+mn-ea"/>
          <a:cs typeface="+mn-cs"/>
        </a:defRPr>
      </a:lvl3pPr>
      <a:lvl4pPr marL="1050925" indent="-182563" algn="l" rtl="0" eaLnBrk="0" fontAlgn="base" hangingPunct="0">
        <a:lnSpc>
          <a:spcPct val="90000"/>
        </a:lnSpc>
        <a:spcBef>
          <a:spcPts val="600"/>
        </a:spcBef>
        <a:spcAft>
          <a:spcPct val="0"/>
        </a:spcAft>
        <a:buClr>
          <a:schemeClr val="bg2"/>
        </a:buClr>
        <a:buSzPct val="90000"/>
        <a:buFont typeface="Wingdings" pitchFamily="2" charset="2"/>
        <a:buChar char="§"/>
        <a:defRPr sz="1600" kern="1200">
          <a:solidFill>
            <a:schemeClr val="tx1"/>
          </a:solidFill>
          <a:latin typeface="+mn-lt"/>
          <a:ea typeface="+mn-ea"/>
          <a:cs typeface="+mn-cs"/>
        </a:defRPr>
      </a:lvl4pPr>
      <a:lvl5pPr marL="1325563" indent="-182563" algn="l" rtl="0" eaLnBrk="0" fontAlgn="base" hangingPunct="0">
        <a:lnSpc>
          <a:spcPct val="90000"/>
        </a:lnSpc>
        <a:spcBef>
          <a:spcPts val="600"/>
        </a:spcBef>
        <a:spcAft>
          <a:spcPct val="0"/>
        </a:spcAft>
        <a:buClr>
          <a:schemeClr val="bg2"/>
        </a:buClr>
        <a:buSzPct val="90000"/>
        <a:buFont typeface="Wingdings"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ricwallblog.files.wordpress.com/2014/05/table5.pn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3438" y="1557338"/>
            <a:ext cx="4937125" cy="2560637"/>
          </a:xfrm>
        </p:spPr>
        <p:txBody>
          <a:bodyPr>
            <a:noAutofit/>
          </a:bodyPr>
          <a:lstStyle/>
          <a:p>
            <a:pPr eaLnBrk="1" hangingPunct="1">
              <a:defRPr/>
            </a:pPr>
            <a:r>
              <a:rPr lang="en-US" sz="3600" b="1" dirty="0" smtClean="0"/>
              <a:t>Future of Next generation </a:t>
            </a:r>
            <a:r>
              <a:rPr lang="en-US" sz="3600" b="1" dirty="0" err="1" smtClean="0"/>
              <a:t>biosimilar</a:t>
            </a:r>
            <a:r>
              <a:rPr lang="en-US" sz="3600" b="1" dirty="0" smtClean="0"/>
              <a:t> </a:t>
            </a:r>
            <a:endParaRPr lang="en-US" sz="3600" dirty="0"/>
          </a:p>
        </p:txBody>
      </p:sp>
      <p:sp>
        <p:nvSpPr>
          <p:cNvPr id="16387" name="Subtitle 2"/>
          <p:cNvSpPr>
            <a:spLocks noGrp="1"/>
          </p:cNvSpPr>
          <p:nvPr>
            <p:ph type="subTitle" idx="1"/>
          </p:nvPr>
        </p:nvSpPr>
        <p:spPr>
          <a:xfrm>
            <a:off x="2103438" y="4186238"/>
            <a:ext cx="4937125" cy="1096962"/>
          </a:xfrm>
        </p:spPr>
        <p:txBody>
          <a:bodyPr/>
          <a:lstStyle/>
          <a:p>
            <a:pPr algn="l" eaLnBrk="1" hangingPunct="1"/>
            <a:r>
              <a:rPr lang="en-US" sz="1600" b="1" smtClean="0"/>
              <a:t>Dr. Kamlesh Patel, M.D.</a:t>
            </a:r>
          </a:p>
          <a:p>
            <a:pPr algn="l" eaLnBrk="1" hangingPunct="1"/>
            <a:r>
              <a:rPr lang="en-US" sz="1600" b="1" smtClean="0"/>
              <a:t>GM, Medical Affairs, Abbott Health Care</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therapy area in biologics </a:t>
            </a:r>
            <a:br>
              <a:rPr lang="en-US" dirty="0" smtClean="0"/>
            </a:br>
            <a:endParaRPr lang="en-US" dirty="0"/>
          </a:p>
        </p:txBody>
      </p:sp>
      <p:sp>
        <p:nvSpPr>
          <p:cNvPr id="4" name="Date Placeholder 3"/>
          <p:cNvSpPr>
            <a:spLocks noGrp="1"/>
          </p:cNvSpPr>
          <p:nvPr>
            <p:ph type="dt" sz="half" idx="10"/>
          </p:nvPr>
        </p:nvSpPr>
        <p:spPr/>
        <p:txBody>
          <a:bodyPr/>
          <a:lstStyle/>
          <a:p>
            <a:pPr>
              <a:defRPr/>
            </a:pPr>
            <a:fld id="{B2E904C5-B779-432A-AC3D-7B7E99E56404}" type="datetime1">
              <a:rPr lang="en-US" smtClean="0"/>
              <a:pPr>
                <a:defRPr/>
              </a:pPr>
              <a:t>10/28/2014</a:t>
            </a:fld>
            <a:endParaRPr lang="en-IN"/>
          </a:p>
        </p:txBody>
      </p:sp>
      <p:sp>
        <p:nvSpPr>
          <p:cNvPr id="5" name="Footer Placeholder 4"/>
          <p:cNvSpPr>
            <a:spLocks noGrp="1"/>
          </p:cNvSpPr>
          <p:nvPr>
            <p:ph type="ftr" sz="quarter" idx="11"/>
          </p:nvPr>
        </p:nvSpPr>
        <p:spPr/>
        <p:txBody>
          <a:body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Biowaivers</a:t>
            </a:r>
            <a:r>
              <a:rPr lang="en-US" dirty="0" smtClean="0"/>
              <a:t> Biologics &amp; </a:t>
            </a:r>
            <a:r>
              <a:rPr lang="en-US" dirty="0" err="1" smtClean="0"/>
              <a:t>Biosimilar</a:t>
            </a:r>
            <a:r>
              <a:rPr lang="en-US" dirty="0" smtClean="0"/>
              <a:t> 2014 </a:t>
            </a:r>
            <a:endParaRPr lang="en-IN" dirty="0"/>
          </a:p>
        </p:txBody>
      </p:sp>
      <p:sp>
        <p:nvSpPr>
          <p:cNvPr id="6" name="Slide Number Placeholder 5"/>
          <p:cNvSpPr>
            <a:spLocks noGrp="1"/>
          </p:cNvSpPr>
          <p:nvPr>
            <p:ph type="sldNum" sz="quarter" idx="12"/>
          </p:nvPr>
        </p:nvSpPr>
        <p:spPr/>
        <p:txBody>
          <a:bodyPr/>
          <a:lstStyle/>
          <a:p>
            <a:pPr>
              <a:defRPr/>
            </a:pPr>
            <a:fld id="{EAF35B0D-315D-4E79-8299-921F31D1C8BA}" type="slidenum">
              <a:rPr lang="en-IN" smtClean="0"/>
              <a:pPr>
                <a:defRPr/>
              </a:pPr>
              <a:t>10</a:t>
            </a:fld>
            <a:endParaRPr lang="en-IN"/>
          </a:p>
        </p:txBody>
      </p:sp>
      <p:pic>
        <p:nvPicPr>
          <p:cNvPr id="82946" name="Picture 2"/>
          <p:cNvPicPr>
            <a:picLocks noGrp="1" noChangeAspect="1" noChangeArrowheads="1"/>
          </p:cNvPicPr>
          <p:nvPr>
            <p:ph idx="1"/>
          </p:nvPr>
        </p:nvPicPr>
        <p:blipFill>
          <a:blip r:embed="rId2" cstate="print"/>
          <a:srcRect/>
          <a:stretch>
            <a:fillRect/>
          </a:stretch>
        </p:blipFill>
        <p:spPr bwMode="auto">
          <a:xfrm>
            <a:off x="1117946" y="2262807"/>
            <a:ext cx="6838430" cy="4046513"/>
          </a:xfrm>
          <a:prstGeom prst="rect">
            <a:avLst/>
          </a:prstGeom>
          <a:noFill/>
          <a:ln w="9525">
            <a:noFill/>
            <a:miter lim="800000"/>
            <a:headEnd/>
            <a:tailEnd/>
          </a:ln>
        </p:spPr>
      </p:pic>
      <p:sp>
        <p:nvSpPr>
          <p:cNvPr id="8" name="Rectangle 7"/>
          <p:cNvSpPr/>
          <p:nvPr/>
        </p:nvSpPr>
        <p:spPr>
          <a:xfrm>
            <a:off x="3419872" y="5949280"/>
            <a:ext cx="1146468" cy="369332"/>
          </a:xfrm>
          <a:prstGeom prst="rect">
            <a:avLst/>
          </a:prstGeom>
        </p:spPr>
        <p:txBody>
          <a:bodyPr wrap="none">
            <a:spAutoFit/>
          </a:bodyPr>
          <a:lstStyle/>
          <a:p>
            <a:r>
              <a:rPr lang="en-US" dirty="0" smtClean="0"/>
              <a:t>(Billion $)</a:t>
            </a:r>
            <a:endParaRPr lang="en-US" dirty="0"/>
          </a:p>
        </p:txBody>
      </p:sp>
      <p:pic>
        <p:nvPicPr>
          <p:cNvPr id="9" name="Picture 2"/>
          <p:cNvPicPr>
            <a:picLocks noChangeAspect="1" noChangeArrowheads="1"/>
          </p:cNvPicPr>
          <p:nvPr/>
        </p:nvPicPr>
        <p:blipFill>
          <a:blip r:embed="rId3" cstate="print"/>
          <a:srcRect t="21000"/>
          <a:stretch>
            <a:fillRect/>
          </a:stretch>
        </p:blipFill>
        <p:spPr bwMode="auto">
          <a:xfrm>
            <a:off x="467544" y="1052736"/>
            <a:ext cx="7400925" cy="1083568"/>
          </a:xfrm>
          <a:prstGeom prst="rect">
            <a:avLst/>
          </a:prstGeom>
          <a:noFill/>
          <a:ln w="9525">
            <a:noFill/>
            <a:miter lim="800000"/>
            <a:headEnd/>
            <a:tailEnd/>
          </a:ln>
        </p:spPr>
      </p:pic>
      <p:sp>
        <p:nvSpPr>
          <p:cNvPr id="11" name="Rectangle 10"/>
          <p:cNvSpPr/>
          <p:nvPr/>
        </p:nvSpPr>
        <p:spPr>
          <a:xfrm>
            <a:off x="1403648" y="6237312"/>
            <a:ext cx="6408712" cy="288032"/>
          </a:xfrm>
          <a:prstGeom prst="rect">
            <a:avLst/>
          </a:prstGeom>
        </p:spPr>
        <p:txBody>
          <a:bodyPr wrap="square">
            <a:spAutoFit/>
          </a:bodyPr>
          <a:lstStyle/>
          <a:p>
            <a:r>
              <a:rPr lang="en-US" sz="1200" b="1" dirty="0" smtClean="0"/>
              <a:t>International Journal of </a:t>
            </a:r>
            <a:r>
              <a:rPr lang="en-US" sz="1200" b="1" dirty="0" err="1" smtClean="0"/>
              <a:t>PharmTech</a:t>
            </a:r>
            <a:r>
              <a:rPr lang="en-US" sz="1200" b="1" dirty="0" smtClean="0"/>
              <a:t> Research, Vol.5, No.3, pp 924-935, July-Sept 2013</a:t>
            </a:r>
            <a:endParaRPr lang="en-US" sz="1200"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Best selling biologics-up to ?</a:t>
            </a:r>
            <a:endParaRPr lang="en-US" dirty="0"/>
          </a:p>
        </p:txBody>
      </p:sp>
      <p:sp>
        <p:nvSpPr>
          <p:cNvPr id="7" name="Date Placeholder 6"/>
          <p:cNvSpPr>
            <a:spLocks noGrp="1"/>
          </p:cNvSpPr>
          <p:nvPr>
            <p:ph type="dt" sz="half" idx="10"/>
          </p:nvPr>
        </p:nvSpPr>
        <p:spPr/>
        <p:txBody>
          <a:bodyPr/>
          <a:lstStyle/>
          <a:p>
            <a:pPr>
              <a:defRPr/>
            </a:pPr>
            <a:fld id="{483D7F76-877F-496B-9EC0-8E50DD8819C5}" type="datetime1">
              <a:rPr lang="en-US" smtClean="0"/>
              <a:pPr>
                <a:defRPr/>
              </a:pPr>
              <a:t>10/28/2014</a:t>
            </a:fld>
            <a:endParaRPr lang="en-IN"/>
          </a:p>
        </p:txBody>
      </p:sp>
      <p:sp>
        <p:nvSpPr>
          <p:cNvPr id="8" name="Footer Placeholder 7"/>
          <p:cNvSpPr>
            <a:spLocks noGrp="1"/>
          </p:cNvSpPr>
          <p:nvPr>
            <p:ph type="ftr" sz="quarter" idx="11"/>
          </p:nvPr>
        </p:nvSpPr>
        <p:spPr/>
        <p:txBody>
          <a:body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Biowaivers</a:t>
            </a:r>
            <a:r>
              <a:rPr lang="en-US" dirty="0" smtClean="0"/>
              <a:t> Biologics &amp; </a:t>
            </a:r>
            <a:r>
              <a:rPr lang="en-US" dirty="0" err="1" smtClean="0"/>
              <a:t>Biosimilar</a:t>
            </a:r>
            <a:r>
              <a:rPr lang="en-US" dirty="0" smtClean="0"/>
              <a:t> 2014 </a:t>
            </a:r>
            <a:endParaRPr lang="en-IN" dirty="0"/>
          </a:p>
        </p:txBody>
      </p:sp>
      <p:sp>
        <p:nvSpPr>
          <p:cNvPr id="9" name="Slide Number Placeholder 8"/>
          <p:cNvSpPr>
            <a:spLocks noGrp="1"/>
          </p:cNvSpPr>
          <p:nvPr>
            <p:ph type="sldNum" sz="quarter" idx="12"/>
          </p:nvPr>
        </p:nvSpPr>
        <p:spPr/>
        <p:txBody>
          <a:bodyPr/>
          <a:lstStyle/>
          <a:p>
            <a:pPr>
              <a:defRPr/>
            </a:pPr>
            <a:fld id="{81A0C6AD-2ABD-4CAD-A2BD-62B3758DB9F5}" type="slidenum">
              <a:rPr lang="en-IN" smtClean="0"/>
              <a:pPr>
                <a:defRPr/>
              </a:pPr>
              <a:t>11</a:t>
            </a:fld>
            <a:endParaRPr lang="en-IN"/>
          </a:p>
        </p:txBody>
      </p:sp>
      <p:pic>
        <p:nvPicPr>
          <p:cNvPr id="84994" name="Picture 2"/>
          <p:cNvPicPr>
            <a:picLocks noGrp="1" noChangeAspect="1" noChangeArrowheads="1"/>
          </p:cNvPicPr>
          <p:nvPr>
            <p:ph idx="1"/>
          </p:nvPr>
        </p:nvPicPr>
        <p:blipFill>
          <a:blip r:embed="rId2" cstate="print"/>
          <a:srcRect/>
          <a:stretch>
            <a:fillRect/>
          </a:stretch>
        </p:blipFill>
        <p:spPr bwMode="auto">
          <a:xfrm>
            <a:off x="1547664" y="1799309"/>
            <a:ext cx="5727427" cy="460149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Rise of Similar Biologics in India</a:t>
            </a:r>
            <a:endParaRPr lang="en-US" dirty="0"/>
          </a:p>
        </p:txBody>
      </p:sp>
      <p:sp>
        <p:nvSpPr>
          <p:cNvPr id="15" name="Text Placeholder 14"/>
          <p:cNvSpPr>
            <a:spLocks noGrp="1"/>
          </p:cNvSpPr>
          <p:nvPr>
            <p:ph type="body" idx="1"/>
          </p:nvPr>
        </p:nvSpPr>
        <p:spPr>
          <a:xfrm>
            <a:off x="1808212" y="1412776"/>
            <a:ext cx="6148164" cy="868681"/>
          </a:xfrm>
        </p:spPr>
        <p:txBody>
          <a:bodyPr/>
          <a:lstStyle/>
          <a:p>
            <a:r>
              <a:rPr lang="en-US" dirty="0" smtClean="0"/>
              <a:t>“Similar Biologics” Approved in India </a:t>
            </a:r>
            <a:endParaRPr lang="en-US" dirty="0"/>
          </a:p>
        </p:txBody>
      </p:sp>
      <p:pic>
        <p:nvPicPr>
          <p:cNvPr id="78856" name="Picture 8" descr="Table5">
            <a:hlinkClick r:id="rId3"/>
          </p:cNvPr>
          <p:cNvPicPr>
            <a:picLocks noGrp="1" noChangeAspect="1" noChangeArrowheads="1"/>
          </p:cNvPicPr>
          <p:nvPr>
            <p:ph sz="half" idx="2"/>
          </p:nvPr>
        </p:nvPicPr>
        <p:blipFill>
          <a:blip r:embed="rId4" cstate="print"/>
          <a:stretch>
            <a:fillRect/>
          </a:stretch>
        </p:blipFill>
        <p:spPr bwMode="auto">
          <a:xfrm>
            <a:off x="1644210" y="2132856"/>
            <a:ext cx="6240158" cy="3613563"/>
          </a:xfrm>
          <a:prstGeom prst="rect">
            <a:avLst/>
          </a:prstGeom>
          <a:noFill/>
        </p:spPr>
      </p:pic>
      <p:sp>
        <p:nvSpPr>
          <p:cNvPr id="16" name="Text Placeholder 15"/>
          <p:cNvSpPr>
            <a:spLocks noGrp="1"/>
          </p:cNvSpPr>
          <p:nvPr>
            <p:ph type="body" sz="quarter" idx="3"/>
          </p:nvPr>
        </p:nvSpPr>
        <p:spPr>
          <a:xfrm>
            <a:off x="971600" y="5445224"/>
            <a:ext cx="8064896" cy="1084705"/>
          </a:xfrm>
        </p:spPr>
        <p:txBody>
          <a:bodyPr/>
          <a:lstStyle/>
          <a:p>
            <a:r>
              <a:rPr lang="en-US" sz="1800" dirty="0" err="1" smtClean="0"/>
              <a:t>Bicon</a:t>
            </a:r>
            <a:r>
              <a:rPr lang="en-US" sz="1800" dirty="0" smtClean="0"/>
              <a:t> (April 2014 investor report)  : working on </a:t>
            </a:r>
            <a:r>
              <a:rPr lang="en-US" sz="1800" dirty="0" err="1" smtClean="0"/>
              <a:t>biosimilar</a:t>
            </a:r>
            <a:r>
              <a:rPr lang="en-US" sz="1800" dirty="0" smtClean="0"/>
              <a:t> versions of </a:t>
            </a:r>
            <a:r>
              <a:rPr lang="en-US" sz="1800" dirty="0" err="1" smtClean="0"/>
              <a:t>Bevacizumab</a:t>
            </a:r>
            <a:r>
              <a:rPr lang="en-US" sz="1800" dirty="0" smtClean="0"/>
              <a:t> (</a:t>
            </a:r>
            <a:r>
              <a:rPr lang="en-US" sz="1800" dirty="0" err="1" smtClean="0"/>
              <a:t>Avastin</a:t>
            </a:r>
            <a:r>
              <a:rPr lang="en-US" sz="1800" dirty="0" smtClean="0"/>
              <a:t>), </a:t>
            </a:r>
            <a:r>
              <a:rPr lang="en-US" sz="1800" dirty="0" err="1" smtClean="0"/>
              <a:t>Adalimumab</a:t>
            </a:r>
            <a:r>
              <a:rPr lang="en-US" sz="1800" dirty="0" smtClean="0"/>
              <a:t> (</a:t>
            </a:r>
            <a:r>
              <a:rPr lang="en-US" sz="1800" dirty="0" err="1" smtClean="0"/>
              <a:t>Humira</a:t>
            </a:r>
            <a:r>
              <a:rPr lang="en-US" sz="1800" dirty="0" smtClean="0"/>
              <a:t>), </a:t>
            </a:r>
            <a:r>
              <a:rPr lang="en-US" sz="1800" dirty="0" err="1" smtClean="0"/>
              <a:t>Etanercept</a:t>
            </a:r>
            <a:r>
              <a:rPr lang="en-US" sz="1800" dirty="0" smtClean="0"/>
              <a:t> (</a:t>
            </a:r>
            <a:r>
              <a:rPr lang="en-US" sz="1800" dirty="0" err="1" smtClean="0"/>
              <a:t>Enbrel</a:t>
            </a:r>
            <a:r>
              <a:rPr lang="en-US" sz="1800" dirty="0" smtClean="0"/>
              <a:t>), Peg-</a:t>
            </a:r>
            <a:r>
              <a:rPr lang="en-US" sz="1800" dirty="0" err="1" smtClean="0"/>
              <a:t>filgrastim</a:t>
            </a:r>
            <a:r>
              <a:rPr lang="en-US" sz="1800" dirty="0" smtClean="0"/>
              <a:t> (</a:t>
            </a:r>
            <a:r>
              <a:rPr lang="en-US" sz="1800" dirty="0" err="1" smtClean="0"/>
              <a:t>Neulasta</a:t>
            </a:r>
            <a:r>
              <a:rPr lang="en-US" sz="1800" dirty="0" smtClean="0"/>
              <a:t>), </a:t>
            </a:r>
            <a:r>
              <a:rPr lang="en-US" sz="1800" dirty="0" err="1" smtClean="0"/>
              <a:t>rh</a:t>
            </a:r>
            <a:r>
              <a:rPr lang="en-US" sz="1800" dirty="0" smtClean="0"/>
              <a:t>-insulin, </a:t>
            </a:r>
            <a:r>
              <a:rPr lang="en-US" sz="1800" dirty="0" err="1" smtClean="0"/>
              <a:t>Glargine</a:t>
            </a:r>
            <a:r>
              <a:rPr lang="en-US" sz="1800" dirty="0" smtClean="0"/>
              <a:t>, </a:t>
            </a:r>
            <a:r>
              <a:rPr lang="en-US" sz="1800" dirty="0" err="1" smtClean="0"/>
              <a:t>Lispro</a:t>
            </a:r>
            <a:r>
              <a:rPr lang="en-US" sz="1800" dirty="0" smtClean="0"/>
              <a:t> and </a:t>
            </a:r>
            <a:r>
              <a:rPr lang="en-US" sz="1800" dirty="0" err="1" smtClean="0"/>
              <a:t>Aspart</a:t>
            </a:r>
            <a:r>
              <a:rPr lang="en-US" sz="1800" dirty="0" smtClean="0"/>
              <a:t>.</a:t>
            </a:r>
            <a:endParaRPr lang="en-US" sz="1800" dirty="0"/>
          </a:p>
        </p:txBody>
      </p:sp>
      <p:sp>
        <p:nvSpPr>
          <p:cNvPr id="5" name="Date Placeholder 4"/>
          <p:cNvSpPr>
            <a:spLocks noGrp="1"/>
          </p:cNvSpPr>
          <p:nvPr>
            <p:ph type="dt" sz="half" idx="10"/>
          </p:nvPr>
        </p:nvSpPr>
        <p:spPr/>
        <p:txBody>
          <a:bodyPr/>
          <a:lstStyle/>
          <a:p>
            <a:pPr>
              <a:defRPr/>
            </a:pPr>
            <a:fld id="{972F9341-7284-4E58-B504-A2EA48136E73}" type="datetime1">
              <a:rPr lang="en-US" smtClean="0"/>
              <a:pPr>
                <a:defRPr/>
              </a:pPr>
              <a:t>10/28/2014</a:t>
            </a:fld>
            <a:endParaRPr lang="en-IN"/>
          </a:p>
        </p:txBody>
      </p:sp>
      <p:sp>
        <p:nvSpPr>
          <p:cNvPr id="6" name="Footer Placeholder 5"/>
          <p:cNvSpPr>
            <a:spLocks noGrp="1"/>
          </p:cNvSpPr>
          <p:nvPr>
            <p:ph type="ftr" sz="quarter" idx="11"/>
          </p:nvPr>
        </p:nvSpPr>
        <p:spPr/>
        <p:txBody>
          <a:body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Biowaivers</a:t>
            </a:r>
            <a:r>
              <a:rPr lang="en-US" dirty="0" smtClean="0"/>
              <a:t> Biologics &amp; </a:t>
            </a:r>
            <a:r>
              <a:rPr lang="en-US" dirty="0" err="1" smtClean="0"/>
              <a:t>Biosimilar</a:t>
            </a:r>
            <a:r>
              <a:rPr lang="en-US" dirty="0" smtClean="0"/>
              <a:t> 2014 </a:t>
            </a:r>
            <a:endParaRPr lang="en-IN" dirty="0"/>
          </a:p>
        </p:txBody>
      </p:sp>
      <p:sp>
        <p:nvSpPr>
          <p:cNvPr id="7" name="Slide Number Placeholder 6"/>
          <p:cNvSpPr>
            <a:spLocks noGrp="1"/>
          </p:cNvSpPr>
          <p:nvPr>
            <p:ph type="sldNum" sz="quarter" idx="12"/>
          </p:nvPr>
        </p:nvSpPr>
        <p:spPr/>
        <p:txBody>
          <a:bodyPr/>
          <a:lstStyle/>
          <a:p>
            <a:pPr>
              <a:defRPr/>
            </a:pPr>
            <a:fld id="{05961B00-3856-4E5B-BB1B-9712A51F5263}" type="slidenum">
              <a:rPr lang="en-IN" smtClean="0"/>
              <a:pPr>
                <a:defRPr/>
              </a:pPr>
              <a:t>12</a:t>
            </a:fld>
            <a:endParaRPr lang="en-IN"/>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Safety First- </a:t>
            </a:r>
            <a:br>
              <a:rPr lang="en-US" dirty="0" smtClean="0"/>
            </a:br>
            <a:r>
              <a:rPr lang="en-US" dirty="0" err="1" smtClean="0"/>
              <a:t>Tranforming</a:t>
            </a:r>
            <a:r>
              <a:rPr lang="en-US" dirty="0" smtClean="0"/>
              <a:t> life</a:t>
            </a:r>
            <a:endParaRPr lang="en-US" dirty="0"/>
          </a:p>
        </p:txBody>
      </p:sp>
      <p:sp>
        <p:nvSpPr>
          <p:cNvPr id="4" name="Content Placeholder 3"/>
          <p:cNvSpPr>
            <a:spLocks noGrp="1"/>
          </p:cNvSpPr>
          <p:nvPr>
            <p:ph sz="half" idx="2"/>
          </p:nvPr>
        </p:nvSpPr>
        <p:spPr>
          <a:xfrm>
            <a:off x="800100" y="1988840"/>
            <a:ext cx="7804348" cy="4411960"/>
          </a:xfrm>
        </p:spPr>
        <p:txBody>
          <a:bodyPr/>
          <a:lstStyle/>
          <a:p>
            <a:r>
              <a:rPr lang="en-US" sz="3200" dirty="0" smtClean="0"/>
              <a:t>Worldwide, nearly </a:t>
            </a:r>
            <a:r>
              <a:rPr lang="en-US" sz="3200" dirty="0" smtClean="0"/>
              <a:t>200 biologic </a:t>
            </a:r>
            <a:r>
              <a:rPr lang="en-US" sz="3200" dirty="0" smtClean="0"/>
              <a:t>medicines </a:t>
            </a:r>
            <a:r>
              <a:rPr lang="en-US" sz="3200" dirty="0" smtClean="0"/>
              <a:t>have transformed </a:t>
            </a:r>
            <a:r>
              <a:rPr lang="en-US" sz="3200" dirty="0" smtClean="0"/>
              <a:t>the lives of </a:t>
            </a:r>
            <a:r>
              <a:rPr lang="en-US" sz="3200" dirty="0" smtClean="0"/>
              <a:t>over 800 </a:t>
            </a:r>
            <a:r>
              <a:rPr lang="en-US" sz="3200" dirty="0" smtClean="0"/>
              <a:t>million patients </a:t>
            </a:r>
            <a:r>
              <a:rPr lang="en-US" sz="3200" dirty="0" smtClean="0"/>
              <a:t>with serious illnesses</a:t>
            </a:r>
          </a:p>
          <a:p>
            <a:r>
              <a:rPr lang="en-US" sz="3200" dirty="0" smtClean="0"/>
              <a:t>A “True”  </a:t>
            </a:r>
            <a:r>
              <a:rPr lang="en-US" sz="3200" dirty="0" err="1" smtClean="0"/>
              <a:t>Biosimilar</a:t>
            </a:r>
            <a:r>
              <a:rPr lang="en-US" sz="3200" dirty="0" smtClean="0"/>
              <a:t> with a SMART  approach</a:t>
            </a:r>
          </a:p>
          <a:p>
            <a:r>
              <a:rPr lang="en-US" sz="3200" dirty="0" smtClean="0"/>
              <a:t>Authorized </a:t>
            </a:r>
            <a:r>
              <a:rPr lang="en-US" sz="3200" dirty="0" err="1" smtClean="0"/>
              <a:t>biosimilars</a:t>
            </a:r>
            <a:r>
              <a:rPr lang="en-US" sz="3200" dirty="0" smtClean="0"/>
              <a:t> should be “as good, safe and efficacious as originator biologics.” </a:t>
            </a:r>
            <a:endParaRPr lang="en-US" sz="3200" dirty="0"/>
          </a:p>
        </p:txBody>
      </p:sp>
      <p:sp>
        <p:nvSpPr>
          <p:cNvPr id="7" name="Date Placeholder 6"/>
          <p:cNvSpPr>
            <a:spLocks noGrp="1"/>
          </p:cNvSpPr>
          <p:nvPr>
            <p:ph type="dt" sz="half" idx="10"/>
          </p:nvPr>
        </p:nvSpPr>
        <p:spPr/>
        <p:txBody>
          <a:bodyPr/>
          <a:lstStyle/>
          <a:p>
            <a:pPr>
              <a:defRPr/>
            </a:pPr>
            <a:fld id="{483D7F76-877F-496B-9EC0-8E50DD8819C5}" type="datetime1">
              <a:rPr lang="en-US" smtClean="0"/>
              <a:pPr>
                <a:defRPr/>
              </a:pPr>
              <a:t>10/28/2014</a:t>
            </a:fld>
            <a:endParaRPr lang="en-IN"/>
          </a:p>
        </p:txBody>
      </p:sp>
      <p:sp>
        <p:nvSpPr>
          <p:cNvPr id="8" name="Footer Placeholder 7"/>
          <p:cNvSpPr>
            <a:spLocks noGrp="1"/>
          </p:cNvSpPr>
          <p:nvPr>
            <p:ph type="ftr" sz="quarter" idx="11"/>
          </p:nvPr>
        </p:nvSpPr>
        <p:spPr/>
        <p:txBody>
          <a:bodyPr/>
          <a:lstStyle/>
          <a:p>
            <a:pPr>
              <a:defRPr/>
            </a:pPr>
            <a:r>
              <a:rPr lang="en-US" smtClean="0"/>
              <a:t>3</a:t>
            </a:r>
            <a:r>
              <a:rPr lang="en-US" baseline="30000" smtClean="0"/>
              <a:t>rd</a:t>
            </a:r>
            <a:r>
              <a:rPr lang="en-US" smtClean="0"/>
              <a:t> Int Conf Biowaiver Biologics &amp; Biosimilar 2014</a:t>
            </a:r>
            <a:endParaRPr lang="en-IN" dirty="0"/>
          </a:p>
        </p:txBody>
      </p:sp>
      <p:sp>
        <p:nvSpPr>
          <p:cNvPr id="9" name="Slide Number Placeholder 8"/>
          <p:cNvSpPr>
            <a:spLocks noGrp="1"/>
          </p:cNvSpPr>
          <p:nvPr>
            <p:ph type="sldNum" sz="quarter" idx="12"/>
          </p:nvPr>
        </p:nvSpPr>
        <p:spPr/>
        <p:txBody>
          <a:bodyPr/>
          <a:lstStyle/>
          <a:p>
            <a:pPr>
              <a:defRPr/>
            </a:pPr>
            <a:fld id="{81A0C6AD-2ABD-4CAD-A2BD-62B3758DB9F5}" type="slidenum">
              <a:rPr lang="en-IN" smtClean="0"/>
              <a:pPr>
                <a:defRPr/>
              </a:pPr>
              <a:t>13</a:t>
            </a:fld>
            <a:endParaRPr lang="en-IN"/>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2" cstate="print"/>
          <a:srcRect/>
          <a:stretch>
            <a:fillRect/>
          </a:stretch>
        </p:blipFill>
        <p:spPr bwMode="auto">
          <a:xfrm>
            <a:off x="-131763" y="-228600"/>
            <a:ext cx="9310688" cy="7239000"/>
          </a:xfrm>
          <a:prstGeom prst="rect">
            <a:avLst/>
          </a:prstGeom>
          <a:noFill/>
          <a:ln w="12700" cap="rnd">
            <a:noFill/>
            <a:round/>
            <a:headEnd/>
            <a:tailEnd/>
          </a:ln>
        </p:spPr>
      </p:pic>
      <p:sp>
        <p:nvSpPr>
          <p:cNvPr id="3" name="Date Placeholder 2"/>
          <p:cNvSpPr>
            <a:spLocks noGrp="1"/>
          </p:cNvSpPr>
          <p:nvPr>
            <p:ph type="dt" sz="quarter" idx="10"/>
          </p:nvPr>
        </p:nvSpPr>
        <p:spPr/>
        <p:txBody>
          <a:bodyPr/>
          <a:lstStyle/>
          <a:p>
            <a:pPr>
              <a:defRPr/>
            </a:pPr>
            <a:fld id="{E4F3BE4B-D391-4838-99F2-6C3290E8883F}" type="datetime1">
              <a:rPr lang="en-US"/>
              <a:pPr>
                <a:defRPr/>
              </a:pPr>
              <a:t>10/28/2014</a:t>
            </a:fld>
            <a:endParaRPr lang="en-IN"/>
          </a:p>
        </p:txBody>
      </p:sp>
      <p:sp>
        <p:nvSpPr>
          <p:cNvPr id="4" name="Slide Number Placeholder 3"/>
          <p:cNvSpPr>
            <a:spLocks noGrp="1"/>
          </p:cNvSpPr>
          <p:nvPr>
            <p:ph type="sldNum" sz="quarter" idx="12"/>
          </p:nvPr>
        </p:nvSpPr>
        <p:spPr/>
        <p:txBody>
          <a:bodyPr/>
          <a:lstStyle/>
          <a:p>
            <a:pPr>
              <a:defRPr/>
            </a:pPr>
            <a:fld id="{7915B0E7-849B-4AAD-A4C5-34B1D159B61F}" type="slidenum">
              <a:rPr lang="en-IN" smtClean="0"/>
              <a:pPr>
                <a:defRPr/>
              </a:pPr>
              <a:t>14</a:t>
            </a:fld>
            <a:endParaRPr lang="en-IN"/>
          </a:p>
        </p:txBody>
      </p:sp>
      <p:sp>
        <p:nvSpPr>
          <p:cNvPr id="5" name="Footer Placeholder 4"/>
          <p:cNvSpPr>
            <a:spLocks noGrp="1"/>
          </p:cNvSpPr>
          <p:nvPr>
            <p:ph type="ftr" sz="quarter" idx="11"/>
          </p:nvPr>
        </p:nvSpPr>
        <p:spPr/>
        <p:txBody>
          <a:bodyPr/>
          <a:lstStyle/>
          <a:p>
            <a:pPr>
              <a:defRPr/>
            </a:pPr>
            <a:r>
              <a:rPr lang="en-US"/>
              <a:t>Medical Affairs Forum Asia 2014</a:t>
            </a:r>
            <a:endParaRPr lang="en-IN"/>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endParaRPr lang="en-US"/>
          </a:p>
        </p:txBody>
      </p:sp>
      <p:pic>
        <p:nvPicPr>
          <p:cNvPr id="62467" name="Picture 4"/>
          <p:cNvPicPr>
            <a:picLocks noGrp="1" noChangeAspect="1" noChangeArrowheads="1"/>
          </p:cNvPicPr>
          <p:nvPr>
            <p:ph sz="half" idx="1"/>
          </p:nvPr>
        </p:nvPicPr>
        <p:blipFill>
          <a:blip r:embed="rId3" cstate="print"/>
          <a:srcRect/>
          <a:stretch>
            <a:fillRect/>
          </a:stretch>
        </p:blipFill>
        <p:spPr>
          <a:xfrm>
            <a:off x="179388" y="2413000"/>
            <a:ext cx="3635375" cy="3632200"/>
          </a:xfrm>
        </p:spPr>
      </p:pic>
      <p:sp>
        <p:nvSpPr>
          <p:cNvPr id="5" name="Date Placeholder 4"/>
          <p:cNvSpPr>
            <a:spLocks noGrp="1"/>
          </p:cNvSpPr>
          <p:nvPr>
            <p:ph type="dt" sz="quarter" idx="10"/>
          </p:nvPr>
        </p:nvSpPr>
        <p:spPr/>
        <p:txBody>
          <a:bodyPr/>
          <a:lstStyle/>
          <a:p>
            <a:pPr>
              <a:defRPr/>
            </a:pPr>
            <a:fld id="{7945D81C-9189-4AEE-ABE5-FA1B34BC15B9}" type="datetime1">
              <a:rPr lang="en-US"/>
              <a:pPr>
                <a:defRPr/>
              </a:pPr>
              <a:t>10/28/2014</a:t>
            </a:fld>
            <a:endParaRPr lang="en-IN"/>
          </a:p>
        </p:txBody>
      </p:sp>
      <p:sp>
        <p:nvSpPr>
          <p:cNvPr id="7" name="Footer Placeholder 6"/>
          <p:cNvSpPr>
            <a:spLocks noGrp="1"/>
          </p:cNvSpPr>
          <p:nvPr>
            <p:ph type="ftr" sz="quarter" idx="11"/>
          </p:nvPr>
        </p:nvSpPr>
        <p:spPr/>
        <p:txBody>
          <a:bodyPr/>
          <a:lstStyle/>
          <a:p>
            <a:pPr>
              <a:defRPr/>
            </a:pPr>
            <a:r>
              <a:rPr lang="en-US"/>
              <a:t>Medical Affairs Forum Asia 2014</a:t>
            </a:r>
            <a:endParaRPr lang="en-IN"/>
          </a:p>
        </p:txBody>
      </p:sp>
      <p:sp>
        <p:nvSpPr>
          <p:cNvPr id="6" name="Slide Number Placeholder 5"/>
          <p:cNvSpPr>
            <a:spLocks noGrp="1"/>
          </p:cNvSpPr>
          <p:nvPr>
            <p:ph type="sldNum" sz="quarter" idx="12"/>
          </p:nvPr>
        </p:nvSpPr>
        <p:spPr/>
        <p:txBody>
          <a:bodyPr/>
          <a:lstStyle/>
          <a:p>
            <a:pPr>
              <a:defRPr/>
            </a:pPr>
            <a:fld id="{102B14D0-8D0E-494B-BC31-C9B46B81089E}" type="slidenum">
              <a:rPr lang="en-IN" smtClean="0"/>
              <a:pPr>
                <a:defRPr/>
              </a:pPr>
              <a:t>15</a:t>
            </a:fld>
            <a:endParaRPr lang="en-IN"/>
          </a:p>
        </p:txBody>
      </p:sp>
      <p:sp>
        <p:nvSpPr>
          <p:cNvPr id="9" name="Content Placeholder 8"/>
          <p:cNvSpPr>
            <a:spLocks noGrp="1"/>
          </p:cNvSpPr>
          <p:nvPr>
            <p:ph sz="half" idx="2"/>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t>Disclaimer </a:t>
            </a:r>
            <a:endParaRPr lang="en-US" sz="3200" dirty="0"/>
          </a:p>
        </p:txBody>
      </p:sp>
      <p:sp>
        <p:nvSpPr>
          <p:cNvPr id="17411" name="Content Placeholder 2"/>
          <p:cNvSpPr>
            <a:spLocks noGrp="1"/>
          </p:cNvSpPr>
          <p:nvPr>
            <p:ph idx="1"/>
          </p:nvPr>
        </p:nvSpPr>
        <p:spPr/>
        <p:txBody>
          <a:bodyPr/>
          <a:lstStyle/>
          <a:p>
            <a:pPr eaLnBrk="1" hangingPunct="1"/>
            <a:r>
              <a:rPr lang="en-US" dirty="0" smtClean="0"/>
              <a:t>Employee of Abbott Health Care</a:t>
            </a:r>
          </a:p>
          <a:p>
            <a:pPr eaLnBrk="1" hangingPunct="1"/>
            <a:r>
              <a:rPr lang="en-US" dirty="0" smtClean="0"/>
              <a:t>Content is solely my personal view and based on limited experience</a:t>
            </a:r>
          </a:p>
          <a:p>
            <a:pPr eaLnBrk="1" hangingPunct="1"/>
            <a:r>
              <a:rPr lang="en-US" dirty="0" smtClean="0"/>
              <a:t>No conflict of interest </a:t>
            </a:r>
          </a:p>
          <a:p>
            <a:pPr eaLnBrk="1" hangingPunct="1"/>
            <a:r>
              <a:rPr lang="en-US" dirty="0" smtClean="0"/>
              <a:t>Examples quoted here have nothing to do with any favor or criticism of any company/molecule/brand   </a:t>
            </a:r>
          </a:p>
          <a:p>
            <a:pPr eaLnBrk="1" hangingPunct="1"/>
            <a:r>
              <a:rPr lang="en-US" dirty="0" smtClean="0"/>
              <a:t>Out of scope : Regulatory Clinical and PV guidelines &amp; Pathways</a:t>
            </a:r>
          </a:p>
        </p:txBody>
      </p:sp>
      <p:sp>
        <p:nvSpPr>
          <p:cNvPr id="4" name="Date Placeholder 3"/>
          <p:cNvSpPr>
            <a:spLocks noGrp="1"/>
          </p:cNvSpPr>
          <p:nvPr>
            <p:ph type="dt" sz="quarter" idx="10"/>
          </p:nvPr>
        </p:nvSpPr>
        <p:spPr/>
        <p:txBody>
          <a:bodyPr/>
          <a:lstStyle/>
          <a:p>
            <a:pPr>
              <a:defRPr/>
            </a:pPr>
            <a:fld id="{EA2707A0-65FA-4AA9-A652-E59AD3E8A39E}" type="datetime1">
              <a:rPr lang="en-US"/>
              <a:pPr>
                <a:defRPr/>
              </a:pPr>
              <a:t>10/28/2014</a:t>
            </a:fld>
            <a:endParaRPr lang="en-IN"/>
          </a:p>
        </p:txBody>
      </p:sp>
      <p:sp>
        <p:nvSpPr>
          <p:cNvPr id="5" name="Slide Number Placeholder 4"/>
          <p:cNvSpPr>
            <a:spLocks noGrp="1"/>
          </p:cNvSpPr>
          <p:nvPr>
            <p:ph type="sldNum" sz="quarter" idx="12"/>
          </p:nvPr>
        </p:nvSpPr>
        <p:spPr/>
        <p:txBody>
          <a:bodyPr/>
          <a:lstStyle/>
          <a:p>
            <a:pPr>
              <a:defRPr/>
            </a:pPr>
            <a:fld id="{BE8A8923-E59F-43EB-93D3-FCCD01E30AC4}" type="slidenum">
              <a:rPr lang="en-IN" smtClean="0"/>
              <a:pPr>
                <a:defRPr/>
              </a:pPr>
              <a:t>2</a:t>
            </a:fld>
            <a:endParaRPr lang="en-IN"/>
          </a:p>
        </p:txBody>
      </p:sp>
      <p:sp>
        <p:nvSpPr>
          <p:cNvPr id="6" name="Footer Placeholder 5"/>
          <p:cNvSpPr>
            <a:spLocks noGrp="1"/>
          </p:cNvSpPr>
          <p:nvPr>
            <p:ph type="ftr" sz="quarter" idx="11"/>
          </p:nvPr>
        </p:nvSpPr>
        <p:spPr>
          <a:xfrm>
            <a:off x="800100" y="6309320"/>
            <a:ext cx="4347964" cy="412155"/>
          </a:xfrm>
        </p:spPr>
        <p:txBody>
          <a:bodyPr/>
          <a:lstStyle/>
          <a:p>
            <a:pPr>
              <a:defRPr/>
            </a:pPr>
            <a:r>
              <a:rPr lang="en-US" sz="1100" dirty="0" smtClean="0"/>
              <a:t>3</a:t>
            </a:r>
            <a:r>
              <a:rPr lang="en-US" sz="1100" baseline="30000" dirty="0" smtClean="0"/>
              <a:t>rd</a:t>
            </a:r>
            <a:r>
              <a:rPr lang="en-US" sz="1100" dirty="0" smtClean="0"/>
              <a:t> </a:t>
            </a:r>
            <a:r>
              <a:rPr lang="en-US" sz="1100" dirty="0" err="1" smtClean="0"/>
              <a:t>Int</a:t>
            </a:r>
            <a:r>
              <a:rPr lang="en-US" sz="1100" dirty="0" smtClean="0"/>
              <a:t> Conf </a:t>
            </a:r>
            <a:r>
              <a:rPr lang="en-US" sz="1100" dirty="0" err="1" smtClean="0"/>
              <a:t>Biowaivers</a:t>
            </a:r>
            <a:r>
              <a:rPr lang="en-US" sz="1100" dirty="0" smtClean="0"/>
              <a:t> Biologics &amp; </a:t>
            </a:r>
            <a:r>
              <a:rPr lang="en-US" sz="1100" dirty="0" err="1" smtClean="0"/>
              <a:t>Biosimilar</a:t>
            </a:r>
            <a:r>
              <a:rPr lang="en-US" sz="1100" dirty="0" smtClean="0"/>
              <a:t> 2014 </a:t>
            </a:r>
            <a:endParaRPr lang="en-IN" sz="1100"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t>Convince  or confuse  </a:t>
            </a:r>
            <a:endParaRPr lang="en-US" sz="3200" dirty="0"/>
          </a:p>
        </p:txBody>
      </p:sp>
      <p:sp>
        <p:nvSpPr>
          <p:cNvPr id="22531" name="Content Placeholder 3"/>
          <p:cNvSpPr>
            <a:spLocks noGrp="1"/>
          </p:cNvSpPr>
          <p:nvPr>
            <p:ph sz="half" idx="2"/>
          </p:nvPr>
        </p:nvSpPr>
        <p:spPr>
          <a:xfrm>
            <a:off x="179512" y="2174875"/>
            <a:ext cx="8964488" cy="3951288"/>
          </a:xfrm>
        </p:spPr>
        <p:txBody>
          <a:bodyPr/>
          <a:lstStyle/>
          <a:p>
            <a:pPr eaLnBrk="1" hangingPunct="1">
              <a:buNone/>
            </a:pPr>
            <a:r>
              <a:rPr lang="en-US" dirty="0" err="1" smtClean="0"/>
              <a:t>Biosimilars</a:t>
            </a:r>
            <a:r>
              <a:rPr lang="en-US" dirty="0" smtClean="0"/>
              <a:t>/ </a:t>
            </a:r>
            <a:r>
              <a:rPr lang="en-US" dirty="0" err="1" smtClean="0"/>
              <a:t>biogenerics</a:t>
            </a:r>
            <a:r>
              <a:rPr lang="en-US" dirty="0" smtClean="0"/>
              <a:t>/ </a:t>
            </a:r>
            <a:r>
              <a:rPr lang="en-US" dirty="0" err="1" smtClean="0"/>
              <a:t>biobetters</a:t>
            </a:r>
            <a:r>
              <a:rPr lang="en-US" dirty="0" smtClean="0"/>
              <a:t>/ </a:t>
            </a:r>
            <a:r>
              <a:rPr lang="en-US" dirty="0" err="1" smtClean="0"/>
              <a:t>biosuperiors</a:t>
            </a:r>
            <a:r>
              <a:rPr lang="en-US" dirty="0" smtClean="0"/>
              <a:t>,</a:t>
            </a:r>
          </a:p>
          <a:p>
            <a:pPr eaLnBrk="1" hangingPunct="1">
              <a:buNone/>
            </a:pPr>
            <a:r>
              <a:rPr lang="en-US" dirty="0" smtClean="0"/>
              <a:t>Follow-on biologics, 2</a:t>
            </a:r>
            <a:r>
              <a:rPr lang="en-US" baseline="30000" dirty="0" smtClean="0"/>
              <a:t>nd</a:t>
            </a:r>
            <a:r>
              <a:rPr lang="en-US" dirty="0" smtClean="0"/>
              <a:t> /3</a:t>
            </a:r>
            <a:r>
              <a:rPr lang="en-US" baseline="30000" dirty="0" smtClean="0"/>
              <a:t>rd</a:t>
            </a:r>
            <a:r>
              <a:rPr lang="en-US" dirty="0" smtClean="0"/>
              <a:t> generation antibodies</a:t>
            </a:r>
          </a:p>
          <a:p>
            <a:pPr eaLnBrk="1" hangingPunct="1">
              <a:buNone/>
            </a:pPr>
            <a:endParaRPr lang="en-US" dirty="0" smtClean="0"/>
          </a:p>
        </p:txBody>
      </p:sp>
      <p:sp>
        <p:nvSpPr>
          <p:cNvPr id="5" name="Date Placeholder 4"/>
          <p:cNvSpPr>
            <a:spLocks noGrp="1"/>
          </p:cNvSpPr>
          <p:nvPr>
            <p:ph type="dt" sz="quarter" idx="10"/>
          </p:nvPr>
        </p:nvSpPr>
        <p:spPr/>
        <p:txBody>
          <a:bodyPr/>
          <a:lstStyle/>
          <a:p>
            <a:pPr>
              <a:defRPr/>
            </a:pPr>
            <a:fld id="{A3B97C6C-21C9-48ED-8207-88276DE5E12B}" type="datetime1">
              <a:rPr lang="en-US"/>
              <a:pPr>
                <a:defRPr/>
              </a:pPr>
              <a:t>10/28/2014</a:t>
            </a:fld>
            <a:endParaRPr lang="en-IN"/>
          </a:p>
        </p:txBody>
      </p:sp>
      <p:sp>
        <p:nvSpPr>
          <p:cNvPr id="6" name="Slide Number Placeholder 5"/>
          <p:cNvSpPr>
            <a:spLocks noGrp="1"/>
          </p:cNvSpPr>
          <p:nvPr>
            <p:ph type="sldNum" sz="quarter" idx="12"/>
          </p:nvPr>
        </p:nvSpPr>
        <p:spPr/>
        <p:txBody>
          <a:bodyPr/>
          <a:lstStyle/>
          <a:p>
            <a:pPr>
              <a:defRPr/>
            </a:pPr>
            <a:fld id="{2D092815-AB11-4CBE-A663-772684E7A2C0}" type="slidenum">
              <a:rPr lang="en-IN" smtClean="0"/>
              <a:pPr>
                <a:defRPr/>
              </a:pPr>
              <a:t>3</a:t>
            </a:fld>
            <a:endParaRPr lang="en-IN"/>
          </a:p>
        </p:txBody>
      </p:sp>
      <p:sp>
        <p:nvSpPr>
          <p:cNvPr id="7" name="Footer Placeholder 6"/>
          <p:cNvSpPr>
            <a:spLocks noGrp="1"/>
          </p:cNvSpPr>
          <p:nvPr>
            <p:ph type="ftr" sz="quarter" idx="11"/>
          </p:nvPr>
        </p:nvSpPr>
        <p:spPr/>
        <p:txBody>
          <a:body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Biowaivers</a:t>
            </a:r>
            <a:r>
              <a:rPr lang="en-US" dirty="0" smtClean="0"/>
              <a:t> Biologics &amp; </a:t>
            </a:r>
            <a:r>
              <a:rPr lang="en-US" dirty="0" err="1" smtClean="0"/>
              <a:t>Biosimilar</a:t>
            </a:r>
            <a:r>
              <a:rPr lang="en-US" dirty="0" smtClean="0"/>
              <a:t> 2014 </a:t>
            </a:r>
            <a:endParaRPr lang="en-IN" dirty="0"/>
          </a:p>
        </p:txBody>
      </p:sp>
      <p:pic>
        <p:nvPicPr>
          <p:cNvPr id="15365" name="Picture 5" descr="C:\Users\719749\Pictures\confuse.png"/>
          <p:cNvPicPr>
            <a:picLocks noGrp="1" noChangeAspect="1" noChangeArrowheads="1"/>
          </p:cNvPicPr>
          <p:nvPr>
            <p:ph sz="quarter" idx="4"/>
          </p:nvPr>
        </p:nvPicPr>
        <p:blipFill>
          <a:blip r:embed="rId3" cstate="print"/>
          <a:srcRect/>
          <a:stretch>
            <a:fillRect/>
          </a:stretch>
        </p:blipFill>
        <p:spPr bwMode="auto">
          <a:xfrm>
            <a:off x="6677025" y="1772816"/>
            <a:ext cx="2466975" cy="1857375"/>
          </a:xfrm>
          <a:prstGeom prst="rect">
            <a:avLst/>
          </a:prstGeom>
          <a:noFill/>
        </p:spPr>
      </p:pic>
      <p:pic>
        <p:nvPicPr>
          <p:cNvPr id="8" name="Picture 1"/>
          <p:cNvPicPr>
            <a:picLocks noChangeAspect="1" noChangeArrowheads="1"/>
          </p:cNvPicPr>
          <p:nvPr/>
        </p:nvPicPr>
        <p:blipFill>
          <a:blip r:embed="rId4" cstate="print"/>
          <a:srcRect/>
          <a:stretch>
            <a:fillRect/>
          </a:stretch>
        </p:blipFill>
        <p:spPr bwMode="auto">
          <a:xfrm>
            <a:off x="107504" y="4149080"/>
            <a:ext cx="8928992" cy="1558516"/>
          </a:xfrm>
          <a:prstGeom prst="rect">
            <a:avLst/>
          </a:prstGeom>
          <a:noFill/>
          <a:ln w="9525">
            <a:noFill/>
            <a:miter lim="800000"/>
            <a:headEnd/>
            <a:tailEnd/>
          </a:ln>
        </p:spPr>
      </p:pic>
      <p:sp>
        <p:nvSpPr>
          <p:cNvPr id="9" name="Rectangle 8"/>
          <p:cNvSpPr/>
          <p:nvPr/>
        </p:nvSpPr>
        <p:spPr>
          <a:xfrm>
            <a:off x="3467883" y="6433591"/>
            <a:ext cx="3120341" cy="307777"/>
          </a:xfrm>
          <a:prstGeom prst="rect">
            <a:avLst/>
          </a:prstGeom>
        </p:spPr>
        <p:txBody>
          <a:bodyPr wrap="none">
            <a:spAutoFit/>
          </a:bodyPr>
          <a:lstStyle/>
          <a:p>
            <a:r>
              <a:rPr lang="pt-BR" sz="1400" dirty="0" smtClean="0"/>
              <a:t>MAbs. 2011 Mar-Apr; 3(2): 107–110. </a:t>
            </a:r>
            <a:endParaRPr lang="en-US" sz="1400" dirty="0"/>
          </a:p>
        </p:txBody>
      </p:sp>
      <p:pic>
        <p:nvPicPr>
          <p:cNvPr id="1026" name="Picture 2"/>
          <p:cNvPicPr>
            <a:picLocks noChangeAspect="1" noChangeArrowheads="1"/>
          </p:cNvPicPr>
          <p:nvPr/>
        </p:nvPicPr>
        <p:blipFill>
          <a:blip r:embed="rId5" cstate="print"/>
          <a:srcRect/>
          <a:stretch>
            <a:fillRect/>
          </a:stretch>
        </p:blipFill>
        <p:spPr bwMode="auto">
          <a:xfrm>
            <a:off x="35496" y="1772816"/>
            <a:ext cx="9066147" cy="403244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531">
                                            <p:txEl>
                                              <p:pRg st="0" end="0"/>
                                            </p:txEl>
                                          </p:spTgt>
                                        </p:tgtEl>
                                        <p:attrNameLst>
                                          <p:attrName>style.visibility</p:attrName>
                                        </p:attrNameLst>
                                      </p:cBhvr>
                                      <p:to>
                                        <p:strVal val="visible"/>
                                      </p:to>
                                    </p:set>
                                    <p:anim calcmode="discrete" valueType="clr">
                                      <p:cBhvr override="childStyle">
                                        <p:cTn id="7" dur="80"/>
                                        <p:tgtEl>
                                          <p:spTgt spid="225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531">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2531">
                                            <p:txEl>
                                              <p:pRg st="1" end="1"/>
                                            </p:txEl>
                                          </p:spTgt>
                                        </p:tgtEl>
                                        <p:attrNameLst>
                                          <p:attrName>style.visibility</p:attrName>
                                        </p:attrNameLst>
                                      </p:cBhvr>
                                      <p:to>
                                        <p:strVal val="visible"/>
                                      </p:to>
                                    </p:set>
                                    <p:anim calcmode="discrete" valueType="clr">
                                      <p:cBhvr override="childStyle">
                                        <p:cTn id="14" dur="80"/>
                                        <p:tgtEl>
                                          <p:spTgt spid="2253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2531">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2531">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amond(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checkerboard(across)">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t>cost Effective copies </a:t>
            </a:r>
            <a:endParaRPr lang="en-US" sz="3200" dirty="0"/>
          </a:p>
        </p:txBody>
      </p:sp>
      <p:sp>
        <p:nvSpPr>
          <p:cNvPr id="19459" name="Content Placeholder 2"/>
          <p:cNvSpPr>
            <a:spLocks noGrp="1"/>
          </p:cNvSpPr>
          <p:nvPr>
            <p:ph sz="half" idx="1"/>
          </p:nvPr>
        </p:nvSpPr>
        <p:spPr>
          <a:xfrm>
            <a:off x="800100" y="1965919"/>
            <a:ext cx="7732340" cy="4343401"/>
          </a:xfrm>
        </p:spPr>
        <p:txBody>
          <a:bodyPr/>
          <a:lstStyle/>
          <a:p>
            <a:pPr eaLnBrk="1" hangingPunct="1"/>
            <a:r>
              <a:rPr lang="en-US" sz="2000" dirty="0" smtClean="0"/>
              <a:t>Copies of </a:t>
            </a:r>
            <a:r>
              <a:rPr lang="en-US" sz="2000" dirty="0" err="1" smtClean="0"/>
              <a:t>rituximab</a:t>
            </a:r>
            <a:r>
              <a:rPr lang="en-US" sz="2000" dirty="0" smtClean="0"/>
              <a:t>, </a:t>
            </a:r>
            <a:r>
              <a:rPr lang="en-US" sz="2000" dirty="0" err="1" smtClean="0"/>
              <a:t>trastuzumab</a:t>
            </a:r>
            <a:r>
              <a:rPr lang="en-US" sz="2000" dirty="0" smtClean="0"/>
              <a:t>, </a:t>
            </a:r>
            <a:r>
              <a:rPr lang="en-US" sz="2000" dirty="0" err="1" smtClean="0"/>
              <a:t>bevacizumab</a:t>
            </a:r>
            <a:r>
              <a:rPr lang="en-US" sz="2000" dirty="0" smtClean="0"/>
              <a:t> with a mutation of two or three amino acids in the </a:t>
            </a:r>
            <a:r>
              <a:rPr lang="en-US" sz="2000" dirty="0" err="1" smtClean="0"/>
              <a:t>Fc</a:t>
            </a:r>
            <a:r>
              <a:rPr lang="en-US" sz="2000" dirty="0" smtClean="0"/>
              <a:t> domain</a:t>
            </a:r>
          </a:p>
          <a:p>
            <a:pPr eaLnBrk="1" hangingPunct="1"/>
            <a:r>
              <a:rPr lang="en-US" sz="2000" dirty="0" smtClean="0"/>
              <a:t>Resulting in extended pharmacokinetics</a:t>
            </a:r>
          </a:p>
          <a:p>
            <a:pPr eaLnBrk="1" hangingPunct="1"/>
            <a:r>
              <a:rPr lang="en-US" sz="2000" dirty="0" smtClean="0"/>
              <a:t>Low Cost of treatment</a:t>
            </a:r>
          </a:p>
          <a:p>
            <a:pPr lvl="1" eaLnBrk="1" hangingPunct="1"/>
            <a:r>
              <a:rPr lang="en-US" sz="1600" dirty="0" smtClean="0"/>
              <a:t>lower cost of the products</a:t>
            </a:r>
          </a:p>
          <a:p>
            <a:pPr lvl="1" eaLnBrk="1" hangingPunct="1"/>
            <a:r>
              <a:rPr lang="en-US" sz="1600" dirty="0" smtClean="0"/>
              <a:t>less frequent administration regimens or lower dosages.</a:t>
            </a:r>
          </a:p>
          <a:p>
            <a:pPr eaLnBrk="1" hangingPunct="1">
              <a:buNone/>
            </a:pPr>
            <a:r>
              <a:rPr lang="en-US" sz="1800" dirty="0" smtClean="0"/>
              <a:t>The EMA has pioneered the regulatory framework </a:t>
            </a:r>
          </a:p>
          <a:p>
            <a:pPr eaLnBrk="1" hangingPunct="1">
              <a:buNone/>
            </a:pPr>
            <a:r>
              <a:rPr lang="en-US" sz="1800" dirty="0" smtClean="0"/>
              <a:t>The first wave of </a:t>
            </a:r>
            <a:r>
              <a:rPr lang="en-US" sz="1800" dirty="0" err="1" smtClean="0"/>
              <a:t>biosimilar</a:t>
            </a:r>
            <a:r>
              <a:rPr lang="en-US" sz="1800" dirty="0" smtClean="0"/>
              <a:t> antibodies were copies of current important therapeutic antibodies </a:t>
            </a:r>
          </a:p>
          <a:p>
            <a:pPr eaLnBrk="1" hangingPunct="1">
              <a:buFont typeface="Wingdings" pitchFamily="2" charset="2"/>
              <a:buChar char="ü"/>
            </a:pPr>
            <a:r>
              <a:rPr lang="en-US" sz="1800" dirty="0" smtClean="0"/>
              <a:t>	</a:t>
            </a:r>
            <a:r>
              <a:rPr lang="en-US" sz="1800" dirty="0" err="1" smtClean="0"/>
              <a:t>Rituximab</a:t>
            </a:r>
            <a:r>
              <a:rPr lang="en-US" sz="1800" dirty="0" smtClean="0"/>
              <a:t>, India (</a:t>
            </a:r>
            <a:r>
              <a:rPr lang="en-US" sz="1800" dirty="0" err="1" smtClean="0"/>
              <a:t>Reditux</a:t>
            </a:r>
            <a:r>
              <a:rPr lang="en-US" sz="1800" dirty="0" smtClean="0"/>
              <a:t>; DRL) - (</a:t>
            </a:r>
            <a:r>
              <a:rPr lang="en-US" sz="1800" dirty="0" err="1" smtClean="0"/>
              <a:t>Rituxan</a:t>
            </a:r>
            <a:r>
              <a:rPr lang="en-US" sz="1800" dirty="0" smtClean="0"/>
              <a:t>/</a:t>
            </a:r>
            <a:r>
              <a:rPr lang="en-US" sz="1800" dirty="0" err="1" smtClean="0"/>
              <a:t>Mabthera</a:t>
            </a:r>
            <a:r>
              <a:rPr lang="en-US" sz="1800" dirty="0" smtClean="0"/>
              <a:t>) </a:t>
            </a:r>
          </a:p>
          <a:p>
            <a:pPr eaLnBrk="1" hangingPunct="1">
              <a:buFont typeface="Wingdings" pitchFamily="2" charset="2"/>
              <a:buChar char="ü"/>
            </a:pPr>
            <a:r>
              <a:rPr lang="en-US" sz="1800" dirty="0" smtClean="0"/>
              <a:t>	</a:t>
            </a:r>
            <a:r>
              <a:rPr lang="en-US" sz="1800" dirty="0" err="1" smtClean="0"/>
              <a:t>Abciximab</a:t>
            </a:r>
            <a:r>
              <a:rPr lang="en-US" sz="1800" dirty="0" smtClean="0"/>
              <a:t>, S. Korea (</a:t>
            </a:r>
            <a:r>
              <a:rPr lang="en-US" sz="1800" dirty="0" err="1" smtClean="0"/>
              <a:t>Clotinab</a:t>
            </a:r>
            <a:r>
              <a:rPr lang="en-US" sz="1800" dirty="0" smtClean="0"/>
              <a:t>; Abu </a:t>
            </a:r>
            <a:r>
              <a:rPr lang="en-US" sz="1800" dirty="0" err="1" smtClean="0"/>
              <a:t>Abxis</a:t>
            </a:r>
            <a:r>
              <a:rPr lang="en-US" sz="1800" dirty="0" smtClean="0"/>
              <a:t>)-</a:t>
            </a:r>
            <a:r>
              <a:rPr lang="en-US" sz="1800" dirty="0" err="1" smtClean="0"/>
              <a:t>Centocor</a:t>
            </a:r>
            <a:r>
              <a:rPr lang="en-US" sz="1800" dirty="0" smtClean="0"/>
              <a:t> (</a:t>
            </a:r>
            <a:r>
              <a:rPr lang="en-US" sz="1800" dirty="0" err="1" smtClean="0"/>
              <a:t>Reopro</a:t>
            </a:r>
            <a:r>
              <a:rPr lang="en-US" sz="1800" dirty="0" smtClean="0"/>
              <a:t>)</a:t>
            </a:r>
          </a:p>
          <a:p>
            <a:pPr eaLnBrk="1" hangingPunct="1"/>
            <a:endParaRPr lang="en-US" sz="2000" dirty="0" smtClean="0"/>
          </a:p>
        </p:txBody>
      </p:sp>
      <p:sp>
        <p:nvSpPr>
          <p:cNvPr id="4" name="Date Placeholder 3"/>
          <p:cNvSpPr>
            <a:spLocks noGrp="1"/>
          </p:cNvSpPr>
          <p:nvPr>
            <p:ph type="dt" sz="half" idx="10"/>
          </p:nvPr>
        </p:nvSpPr>
        <p:spPr/>
        <p:txBody>
          <a:bodyPr/>
          <a:lstStyle/>
          <a:p>
            <a:pPr>
              <a:defRPr/>
            </a:pPr>
            <a:fld id="{20E5A88D-23C1-4C88-8F51-06364C3F2132}" type="datetime1">
              <a:rPr lang="en-US"/>
              <a:pPr>
                <a:defRPr/>
              </a:pPr>
              <a:t>10/28/2014</a:t>
            </a:fld>
            <a:endParaRPr lang="en-IN"/>
          </a:p>
        </p:txBody>
      </p:sp>
      <p:sp>
        <p:nvSpPr>
          <p:cNvPr id="6" name="Footer Placeholder 5"/>
          <p:cNvSpPr>
            <a:spLocks noGrp="1"/>
          </p:cNvSpPr>
          <p:nvPr>
            <p:ph type="ftr" sz="quarter" idx="11"/>
          </p:nvPr>
        </p:nvSpPr>
        <p:spPr/>
        <p:txBody>
          <a:body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Biowaivers</a:t>
            </a:r>
            <a:r>
              <a:rPr lang="en-US" dirty="0" smtClean="0"/>
              <a:t> Biologics &amp; </a:t>
            </a:r>
            <a:r>
              <a:rPr lang="en-US" dirty="0" err="1" smtClean="0"/>
              <a:t>Biosimilar</a:t>
            </a:r>
            <a:r>
              <a:rPr lang="en-US" dirty="0" smtClean="0"/>
              <a:t> 2014 </a:t>
            </a:r>
            <a:endParaRPr lang="en-IN" dirty="0"/>
          </a:p>
        </p:txBody>
      </p:sp>
      <p:sp>
        <p:nvSpPr>
          <p:cNvPr id="5" name="Slide Number Placeholder 4"/>
          <p:cNvSpPr>
            <a:spLocks noGrp="1"/>
          </p:cNvSpPr>
          <p:nvPr>
            <p:ph type="sldNum" sz="quarter" idx="12"/>
          </p:nvPr>
        </p:nvSpPr>
        <p:spPr/>
        <p:txBody>
          <a:bodyPr/>
          <a:lstStyle/>
          <a:p>
            <a:pPr>
              <a:defRPr/>
            </a:pPr>
            <a:fld id="{FBE6EA3D-6090-4B0F-A5A4-5F7C3D161055}" type="slidenum">
              <a:rPr lang="en-IN" smtClean="0"/>
              <a:pPr>
                <a:defRPr/>
              </a:pPr>
              <a:t>4</a:t>
            </a:fld>
            <a:endParaRPr lang="en-IN"/>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561975"/>
            <a:ext cx="7804150" cy="1096963"/>
          </a:xfrm>
        </p:spPr>
        <p:txBody>
          <a:bodyPr>
            <a:noAutofit/>
          </a:bodyPr>
          <a:lstStyle/>
          <a:p>
            <a:pPr eaLnBrk="1" hangingPunct="1">
              <a:defRPr/>
            </a:pPr>
            <a:r>
              <a:rPr lang="en-US" sz="3200" dirty="0" smtClean="0"/>
              <a:t/>
            </a:r>
            <a:br>
              <a:rPr lang="en-US" sz="3200" dirty="0" smtClean="0"/>
            </a:br>
            <a:r>
              <a:rPr lang="en-US" sz="3200" dirty="0" smtClean="0"/>
              <a:t>advancing toward multiple </a:t>
            </a:r>
            <a:r>
              <a:rPr lang="en-US" sz="3200" dirty="0" err="1" smtClean="0"/>
              <a:t>biosimilars</a:t>
            </a:r>
            <a:r>
              <a:rPr lang="en-US" sz="3200" dirty="0" smtClean="0"/>
              <a:t> development milestones</a:t>
            </a:r>
            <a:endParaRPr lang="en-US" sz="3200" dirty="0"/>
          </a:p>
        </p:txBody>
      </p:sp>
      <p:sp>
        <p:nvSpPr>
          <p:cNvPr id="4" name="Date Placeholder 3"/>
          <p:cNvSpPr>
            <a:spLocks noGrp="1"/>
          </p:cNvSpPr>
          <p:nvPr>
            <p:ph type="dt" sz="quarter" idx="10"/>
          </p:nvPr>
        </p:nvSpPr>
        <p:spPr/>
        <p:txBody>
          <a:bodyPr/>
          <a:lstStyle/>
          <a:p>
            <a:pPr>
              <a:defRPr/>
            </a:pPr>
            <a:fld id="{212C4E14-A9A7-44EB-87C3-F6D22D1EAA1D}" type="datetime1">
              <a:rPr lang="en-US"/>
              <a:pPr>
                <a:defRPr/>
              </a:pPr>
              <a:t>10/28/2014</a:t>
            </a:fld>
            <a:endParaRPr lang="en-IN"/>
          </a:p>
        </p:txBody>
      </p:sp>
      <p:sp>
        <p:nvSpPr>
          <p:cNvPr id="5" name="Slide Number Placeholder 4"/>
          <p:cNvSpPr>
            <a:spLocks noGrp="1"/>
          </p:cNvSpPr>
          <p:nvPr>
            <p:ph type="sldNum" sz="quarter" idx="12"/>
          </p:nvPr>
        </p:nvSpPr>
        <p:spPr/>
        <p:txBody>
          <a:bodyPr/>
          <a:lstStyle/>
          <a:p>
            <a:pPr>
              <a:defRPr/>
            </a:pPr>
            <a:fld id="{C72E3A53-26C7-4CF0-B641-AA23B0EC2B87}" type="slidenum">
              <a:rPr lang="en-IN" smtClean="0"/>
              <a:pPr>
                <a:defRPr/>
              </a:pPr>
              <a:t>5</a:t>
            </a:fld>
            <a:endParaRPr lang="en-IN"/>
          </a:p>
        </p:txBody>
      </p:sp>
      <p:sp>
        <p:nvSpPr>
          <p:cNvPr id="7" name="Footer Placeholder 6"/>
          <p:cNvSpPr>
            <a:spLocks noGrp="1"/>
          </p:cNvSpPr>
          <p:nvPr>
            <p:ph type="ftr" sz="quarter" idx="11"/>
          </p:nvPr>
        </p:nvSpPr>
        <p:spPr/>
        <p:txBody>
          <a:body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Biowaivers</a:t>
            </a:r>
            <a:r>
              <a:rPr lang="en-US" dirty="0" smtClean="0"/>
              <a:t> Biologics &amp; </a:t>
            </a:r>
            <a:r>
              <a:rPr lang="en-US" dirty="0" err="1" smtClean="0"/>
              <a:t>Biosimilar</a:t>
            </a:r>
            <a:r>
              <a:rPr lang="en-US" dirty="0" smtClean="0"/>
              <a:t> 2014 </a:t>
            </a:r>
            <a:endParaRPr lang="en-IN" dirty="0"/>
          </a:p>
        </p:txBody>
      </p:sp>
      <p:pic>
        <p:nvPicPr>
          <p:cNvPr id="9217" name="Picture 1"/>
          <p:cNvPicPr>
            <a:picLocks noGrp="1" noChangeAspect="1" noChangeArrowheads="1"/>
          </p:cNvPicPr>
          <p:nvPr>
            <p:ph sz="quarter" idx="4"/>
          </p:nvPr>
        </p:nvPicPr>
        <p:blipFill>
          <a:blip r:embed="rId3" cstate="print"/>
          <a:srcRect t="9871" r="337" b="9944"/>
          <a:stretch>
            <a:fillRect/>
          </a:stretch>
        </p:blipFill>
        <p:spPr bwMode="auto">
          <a:xfrm>
            <a:off x="1096129" y="1772816"/>
            <a:ext cx="7004263" cy="3168352"/>
          </a:xfrm>
          <a:prstGeom prst="rect">
            <a:avLst/>
          </a:prstGeom>
          <a:noFill/>
          <a:ln w="9525">
            <a:noFill/>
            <a:miter lim="800000"/>
            <a:headEnd/>
            <a:tailEnd/>
          </a:ln>
        </p:spPr>
      </p:pic>
      <p:sp>
        <p:nvSpPr>
          <p:cNvPr id="8" name="Rectangle 7"/>
          <p:cNvSpPr/>
          <p:nvPr/>
        </p:nvSpPr>
        <p:spPr>
          <a:xfrm>
            <a:off x="107504" y="5301208"/>
            <a:ext cx="5288627" cy="369332"/>
          </a:xfrm>
          <a:prstGeom prst="rect">
            <a:avLst/>
          </a:prstGeom>
        </p:spPr>
        <p:txBody>
          <a:bodyPr wrap="none">
            <a:spAutoFit/>
          </a:bodyPr>
          <a:lstStyle/>
          <a:p>
            <a:r>
              <a:rPr lang="en-US" dirty="0" err="1" smtClean="0"/>
              <a:t>Herceptin</a:t>
            </a:r>
            <a:r>
              <a:rPr lang="en-US" dirty="0" smtClean="0"/>
              <a:t> (</a:t>
            </a:r>
            <a:r>
              <a:rPr lang="en-US" dirty="0" err="1" smtClean="0"/>
              <a:t>trastuzumab</a:t>
            </a:r>
            <a:r>
              <a:rPr lang="en-US" dirty="0" smtClean="0"/>
              <a:t>)- July 28, 2014, in Europe</a:t>
            </a:r>
            <a:endParaRPr lang="en-US" dirty="0"/>
          </a:p>
        </p:txBody>
      </p:sp>
      <p:sp>
        <p:nvSpPr>
          <p:cNvPr id="11" name="Rectangle 10"/>
          <p:cNvSpPr/>
          <p:nvPr/>
        </p:nvSpPr>
        <p:spPr>
          <a:xfrm>
            <a:off x="107504" y="5661248"/>
            <a:ext cx="3877985" cy="369332"/>
          </a:xfrm>
          <a:prstGeom prst="rect">
            <a:avLst/>
          </a:prstGeom>
        </p:spPr>
        <p:txBody>
          <a:bodyPr wrap="none">
            <a:spAutoFit/>
          </a:bodyPr>
          <a:lstStyle/>
          <a:p>
            <a:r>
              <a:rPr lang="en-US" dirty="0" err="1" smtClean="0"/>
              <a:t>Humira</a:t>
            </a:r>
            <a:r>
              <a:rPr lang="en-US" dirty="0" smtClean="0"/>
              <a:t> (</a:t>
            </a:r>
            <a:r>
              <a:rPr lang="en-US" dirty="0" err="1" smtClean="0"/>
              <a:t>adalimumab</a:t>
            </a:r>
            <a:r>
              <a:rPr lang="en-US" dirty="0" smtClean="0"/>
              <a:t>), 2016 in U.S</a:t>
            </a:r>
            <a:endParaRPr lang="en-US" dirty="0"/>
          </a:p>
        </p:txBody>
      </p:sp>
      <p:sp>
        <p:nvSpPr>
          <p:cNvPr id="12" name="Rectangle 11"/>
          <p:cNvSpPr/>
          <p:nvPr/>
        </p:nvSpPr>
        <p:spPr>
          <a:xfrm>
            <a:off x="107504" y="6021288"/>
            <a:ext cx="2621230" cy="369332"/>
          </a:xfrm>
          <a:prstGeom prst="rect">
            <a:avLst/>
          </a:prstGeom>
        </p:spPr>
        <p:txBody>
          <a:bodyPr wrap="none">
            <a:spAutoFit/>
          </a:bodyPr>
          <a:lstStyle/>
          <a:p>
            <a:r>
              <a:rPr lang="en-US" dirty="0" err="1" smtClean="0"/>
              <a:t>Neulasta</a:t>
            </a:r>
            <a:r>
              <a:rPr lang="en-US" dirty="0" smtClean="0"/>
              <a:t> (</a:t>
            </a:r>
            <a:r>
              <a:rPr lang="en-US" dirty="0" err="1" smtClean="0"/>
              <a:t>pegfilgrastim</a:t>
            </a:r>
            <a:r>
              <a:rPr lang="en-US" dirty="0" smtClean="0"/>
              <a:t>)</a:t>
            </a:r>
            <a:endParaRPr lang="en-US" dirty="0"/>
          </a:p>
        </p:txBody>
      </p:sp>
      <p:sp>
        <p:nvSpPr>
          <p:cNvPr id="13" name="Rectangle 12"/>
          <p:cNvSpPr/>
          <p:nvPr/>
        </p:nvSpPr>
        <p:spPr>
          <a:xfrm>
            <a:off x="5868144" y="5805264"/>
            <a:ext cx="2569934" cy="369332"/>
          </a:xfrm>
          <a:prstGeom prst="rect">
            <a:avLst/>
          </a:prstGeom>
        </p:spPr>
        <p:txBody>
          <a:bodyPr wrap="none">
            <a:spAutoFit/>
          </a:bodyPr>
          <a:lstStyle/>
          <a:p>
            <a:r>
              <a:rPr lang="en-US" b="1" dirty="0" err="1" smtClean="0"/>
              <a:t>Neupogen</a:t>
            </a:r>
            <a:r>
              <a:rPr lang="en-US" b="1" dirty="0" smtClean="0"/>
              <a:t> (</a:t>
            </a:r>
            <a:r>
              <a:rPr lang="en-US" b="1" dirty="0" err="1" smtClean="0"/>
              <a:t>filgrastim</a:t>
            </a:r>
            <a:r>
              <a:rPr lang="en-US" b="1" dirty="0" smtClean="0"/>
              <a:t>)</a:t>
            </a:r>
            <a:endParaRPr lang="en-US" dirty="0"/>
          </a:p>
        </p:txBody>
      </p:sp>
      <p:sp>
        <p:nvSpPr>
          <p:cNvPr id="14" name="Rectangle 13"/>
          <p:cNvSpPr/>
          <p:nvPr/>
        </p:nvSpPr>
        <p:spPr>
          <a:xfrm>
            <a:off x="5796136" y="5301208"/>
            <a:ext cx="2569934" cy="369332"/>
          </a:xfrm>
          <a:prstGeom prst="rect">
            <a:avLst/>
          </a:prstGeom>
        </p:spPr>
        <p:txBody>
          <a:bodyPr wrap="none">
            <a:spAutoFit/>
          </a:bodyPr>
          <a:lstStyle/>
          <a:p>
            <a:r>
              <a:rPr lang="en-US" b="1" dirty="0" err="1" smtClean="0"/>
              <a:t>Remicade</a:t>
            </a:r>
            <a:r>
              <a:rPr lang="en-US" b="1" dirty="0" smtClean="0"/>
              <a:t> (</a:t>
            </a:r>
            <a:r>
              <a:rPr lang="en-US" b="1" dirty="0" err="1" smtClean="0"/>
              <a:t>infliximab</a:t>
            </a:r>
            <a:r>
              <a:rPr lang="en-US" b="1" dirty="0" smtClean="0"/>
              <a:t>)</a:t>
            </a:r>
            <a:endParaRPr lang="en-US" dirty="0"/>
          </a:p>
        </p:txBody>
      </p:sp>
      <p:sp>
        <p:nvSpPr>
          <p:cNvPr id="15" name="Rectangle 14"/>
          <p:cNvSpPr/>
          <p:nvPr/>
        </p:nvSpPr>
        <p:spPr>
          <a:xfrm>
            <a:off x="5508104" y="6165304"/>
            <a:ext cx="3570208" cy="369332"/>
          </a:xfrm>
          <a:prstGeom prst="rect">
            <a:avLst/>
          </a:prstGeom>
        </p:spPr>
        <p:txBody>
          <a:bodyPr wrap="none">
            <a:spAutoFit/>
          </a:bodyPr>
          <a:lstStyle/>
          <a:p>
            <a:r>
              <a:rPr lang="en-US" b="1" dirty="0" err="1" smtClean="0"/>
              <a:t>Rituxan</a:t>
            </a:r>
            <a:r>
              <a:rPr lang="en-US" b="1" dirty="0" smtClean="0"/>
              <a:t> / </a:t>
            </a:r>
            <a:r>
              <a:rPr lang="en-US" b="1" dirty="0" err="1" smtClean="0"/>
              <a:t>MabThera</a:t>
            </a:r>
            <a:r>
              <a:rPr lang="en-US" b="1" dirty="0" smtClean="0"/>
              <a:t> (</a:t>
            </a:r>
            <a:r>
              <a:rPr lang="en-US" b="1" dirty="0" err="1" smtClean="0"/>
              <a:t>rituximab</a:t>
            </a:r>
            <a:r>
              <a:rPr lang="en-US" b="1" dirty="0" smtClean="0"/>
              <a:t>)</a:t>
            </a:r>
            <a:endParaRPr lang="en-US"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The manufacturing, regulatory, and commercial issues</a:t>
            </a:r>
            <a:endParaRPr lang="en-US" dirty="0"/>
          </a:p>
        </p:txBody>
      </p:sp>
      <p:sp>
        <p:nvSpPr>
          <p:cNvPr id="11" name="Content Placeholder 10"/>
          <p:cNvSpPr>
            <a:spLocks noGrp="1"/>
          </p:cNvSpPr>
          <p:nvPr>
            <p:ph idx="1"/>
          </p:nvPr>
        </p:nvSpPr>
        <p:spPr/>
        <p:txBody>
          <a:bodyPr/>
          <a:lstStyle/>
          <a:p>
            <a:r>
              <a:rPr lang="en-US" dirty="0" smtClean="0"/>
              <a:t>Pose significant challenges and leave their short- and medium-term success an open question</a:t>
            </a:r>
          </a:p>
          <a:p>
            <a:r>
              <a:rPr lang="en-US" dirty="0" smtClean="0"/>
              <a:t>However, given the widespread adoption of small-molecule generics, these issues will not necessarily preclude the long-term acceptance and uptake of </a:t>
            </a:r>
            <a:r>
              <a:rPr lang="en-US" dirty="0" err="1" smtClean="0"/>
              <a:t>biosimilars</a:t>
            </a:r>
            <a:r>
              <a:rPr lang="en-US" dirty="0" smtClean="0"/>
              <a:t> </a:t>
            </a:r>
          </a:p>
          <a:p>
            <a:r>
              <a:rPr lang="en-US" dirty="0" smtClean="0"/>
              <a:t>Medical practices and reimbursement procedures will evolve to be more receptive to the use of </a:t>
            </a:r>
            <a:r>
              <a:rPr lang="en-US" dirty="0" err="1" smtClean="0"/>
              <a:t>biosimilars</a:t>
            </a:r>
            <a:r>
              <a:rPr lang="en-US" dirty="0" smtClean="0"/>
              <a:t> over time, assuming that experience with them is favorable</a:t>
            </a:r>
          </a:p>
        </p:txBody>
      </p:sp>
      <p:sp>
        <p:nvSpPr>
          <p:cNvPr id="7" name="Date Placeholder 6"/>
          <p:cNvSpPr>
            <a:spLocks noGrp="1"/>
          </p:cNvSpPr>
          <p:nvPr>
            <p:ph type="dt" sz="half" idx="10"/>
          </p:nvPr>
        </p:nvSpPr>
        <p:spPr/>
        <p:txBody>
          <a:bodyPr/>
          <a:lstStyle/>
          <a:p>
            <a:pPr>
              <a:defRPr/>
            </a:pPr>
            <a:fld id="{483D7F76-877F-496B-9EC0-8E50DD8819C5}" type="datetime1">
              <a:rPr lang="en-US" smtClean="0"/>
              <a:pPr>
                <a:defRPr/>
              </a:pPr>
              <a:t>10/28/2014</a:t>
            </a:fld>
            <a:endParaRPr lang="en-IN"/>
          </a:p>
        </p:txBody>
      </p:sp>
      <p:sp>
        <p:nvSpPr>
          <p:cNvPr id="8" name="Footer Placeholder 7"/>
          <p:cNvSpPr>
            <a:spLocks noGrp="1"/>
          </p:cNvSpPr>
          <p:nvPr>
            <p:ph type="ftr" sz="quarter" idx="11"/>
          </p:nvPr>
        </p:nvSpPr>
        <p:spPr/>
        <p:txBody>
          <a:body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Biowaivers</a:t>
            </a:r>
            <a:r>
              <a:rPr lang="en-US" dirty="0" smtClean="0"/>
              <a:t> Biologics &amp; </a:t>
            </a:r>
            <a:r>
              <a:rPr lang="en-US" dirty="0" err="1" smtClean="0"/>
              <a:t>Biosimilar</a:t>
            </a:r>
            <a:r>
              <a:rPr lang="en-US" dirty="0" smtClean="0"/>
              <a:t> 2014 </a:t>
            </a:r>
            <a:endParaRPr lang="en-IN" dirty="0"/>
          </a:p>
        </p:txBody>
      </p:sp>
      <p:sp>
        <p:nvSpPr>
          <p:cNvPr id="9" name="Slide Number Placeholder 8"/>
          <p:cNvSpPr>
            <a:spLocks noGrp="1"/>
          </p:cNvSpPr>
          <p:nvPr>
            <p:ph type="sldNum" sz="quarter" idx="12"/>
          </p:nvPr>
        </p:nvSpPr>
        <p:spPr/>
        <p:txBody>
          <a:bodyPr/>
          <a:lstStyle/>
          <a:p>
            <a:pPr>
              <a:defRPr/>
            </a:pPr>
            <a:fld id="{81A0C6AD-2ABD-4CAD-A2BD-62B3758DB9F5}" type="slidenum">
              <a:rPr lang="en-IN" smtClean="0"/>
              <a:pPr>
                <a:defRPr/>
              </a:pPr>
              <a:t>6</a:t>
            </a:fld>
            <a:endParaRPr lang="en-IN"/>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sz="3200" dirty="0" err="1" smtClean="0"/>
              <a:t>Biosimilar</a:t>
            </a:r>
            <a:r>
              <a:rPr lang="en-US" sz="3200" dirty="0" smtClean="0"/>
              <a:t> Regulations</a:t>
            </a:r>
            <a:endParaRPr lang="en-US" sz="3200" dirty="0"/>
          </a:p>
        </p:txBody>
      </p:sp>
      <p:pic>
        <p:nvPicPr>
          <p:cNvPr id="7170" name="Picture 2"/>
          <p:cNvPicPr>
            <a:picLocks noGrp="1" noChangeAspect="1" noChangeArrowheads="1"/>
          </p:cNvPicPr>
          <p:nvPr>
            <p:ph sz="half" idx="2"/>
          </p:nvPr>
        </p:nvPicPr>
        <p:blipFill>
          <a:blip r:embed="rId2" cstate="print"/>
          <a:stretch>
            <a:fillRect/>
          </a:stretch>
        </p:blipFill>
        <p:spPr bwMode="auto">
          <a:xfrm>
            <a:off x="243417" y="1844824"/>
            <a:ext cx="4688623" cy="4560328"/>
          </a:xfrm>
          <a:prstGeom prst="rect">
            <a:avLst/>
          </a:prstGeom>
          <a:noFill/>
          <a:ln w="9525">
            <a:noFill/>
            <a:miter lim="800000"/>
            <a:headEnd/>
            <a:tailEnd/>
          </a:ln>
        </p:spPr>
      </p:pic>
      <p:sp>
        <p:nvSpPr>
          <p:cNvPr id="10" name="Date Placeholder 9"/>
          <p:cNvSpPr>
            <a:spLocks noGrp="1"/>
          </p:cNvSpPr>
          <p:nvPr>
            <p:ph type="dt" sz="half" idx="10"/>
          </p:nvPr>
        </p:nvSpPr>
        <p:spPr/>
        <p:txBody>
          <a:bodyPr/>
          <a:lstStyle/>
          <a:p>
            <a:pPr>
              <a:defRPr/>
            </a:pPr>
            <a:fld id="{BC171B56-E61C-49E3-B218-B83CDA2829E5}" type="datetime1">
              <a:rPr lang="en-US"/>
              <a:pPr>
                <a:defRPr/>
              </a:pPr>
              <a:t>10/28/2014</a:t>
            </a:fld>
            <a:endParaRPr lang="en-IN"/>
          </a:p>
        </p:txBody>
      </p:sp>
      <p:sp>
        <p:nvSpPr>
          <p:cNvPr id="12" name="Footer Placeholder 11"/>
          <p:cNvSpPr>
            <a:spLocks noGrp="1"/>
          </p:cNvSpPr>
          <p:nvPr>
            <p:ph type="ftr" sz="quarter" idx="11"/>
          </p:nvPr>
        </p:nvSpPr>
        <p:spPr/>
        <p:txBody>
          <a:body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Biowaivers</a:t>
            </a:r>
            <a:r>
              <a:rPr lang="en-US" dirty="0" smtClean="0"/>
              <a:t> Biologics &amp; </a:t>
            </a:r>
            <a:r>
              <a:rPr lang="en-US" dirty="0" err="1" smtClean="0"/>
              <a:t>Biosimilar</a:t>
            </a:r>
            <a:r>
              <a:rPr lang="en-US" dirty="0" smtClean="0"/>
              <a:t> 2014 </a:t>
            </a:r>
            <a:endParaRPr lang="en-IN" dirty="0"/>
          </a:p>
        </p:txBody>
      </p:sp>
      <p:sp>
        <p:nvSpPr>
          <p:cNvPr id="11" name="Slide Number Placeholder 10"/>
          <p:cNvSpPr>
            <a:spLocks noGrp="1"/>
          </p:cNvSpPr>
          <p:nvPr>
            <p:ph type="sldNum" sz="quarter" idx="12"/>
          </p:nvPr>
        </p:nvSpPr>
        <p:spPr/>
        <p:txBody>
          <a:bodyPr/>
          <a:lstStyle/>
          <a:p>
            <a:pPr>
              <a:defRPr/>
            </a:pPr>
            <a:fld id="{0C8B1AB9-5B36-45C4-9E28-21D530E8B527}" type="slidenum">
              <a:rPr lang="en-IN" smtClean="0"/>
              <a:pPr>
                <a:defRPr/>
              </a:pPr>
              <a:t>7</a:t>
            </a:fld>
            <a:endParaRPr lang="en-IN"/>
          </a:p>
        </p:txBody>
      </p:sp>
      <p:pic>
        <p:nvPicPr>
          <p:cNvPr id="7172" name="Picture 4"/>
          <p:cNvPicPr>
            <a:picLocks noGrp="1" noChangeAspect="1" noChangeArrowheads="1"/>
          </p:cNvPicPr>
          <p:nvPr>
            <p:ph sz="quarter" idx="4"/>
          </p:nvPr>
        </p:nvPicPr>
        <p:blipFill>
          <a:blip r:embed="rId3" cstate="print"/>
          <a:srcRect/>
          <a:stretch>
            <a:fillRect/>
          </a:stretch>
        </p:blipFill>
        <p:spPr bwMode="auto">
          <a:xfrm>
            <a:off x="5436096" y="2330227"/>
            <a:ext cx="3165616" cy="34750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eaLnBrk="1" hangingPunct="1">
              <a:defRPr/>
            </a:pPr>
            <a:r>
              <a:rPr lang="en-US" sz="3200" b="1" dirty="0" smtClean="0"/>
              <a:t>FDA throws the (Purple) Book at </a:t>
            </a:r>
            <a:r>
              <a:rPr lang="en-US" sz="3200" b="1" dirty="0" err="1" smtClean="0"/>
              <a:t>biosimilars</a:t>
            </a:r>
            <a:r>
              <a:rPr lang="en-US" sz="3200" b="1" dirty="0" smtClean="0"/>
              <a:t> - Purple v. Orange (</a:t>
            </a:r>
            <a:r>
              <a:rPr lang="en-US" sz="3200" b="1" dirty="0" err="1" smtClean="0"/>
              <a:t>sept</a:t>
            </a:r>
            <a:r>
              <a:rPr lang="en-US" sz="3200" b="1" dirty="0" smtClean="0"/>
              <a:t> 2014)</a:t>
            </a:r>
            <a:endParaRPr lang="en-US" sz="3200" dirty="0"/>
          </a:p>
        </p:txBody>
      </p:sp>
      <p:sp>
        <p:nvSpPr>
          <p:cNvPr id="11" name="Content Placeholder 10"/>
          <p:cNvSpPr>
            <a:spLocks noGrp="1"/>
          </p:cNvSpPr>
          <p:nvPr>
            <p:ph sz="half" idx="2"/>
          </p:nvPr>
        </p:nvSpPr>
        <p:spPr>
          <a:xfrm>
            <a:off x="4709160" y="2057400"/>
            <a:ext cx="4111312" cy="4343401"/>
          </a:xfrm>
        </p:spPr>
        <p:txBody>
          <a:bodyPr/>
          <a:lstStyle/>
          <a:p>
            <a:r>
              <a:rPr lang="en-US" dirty="0" smtClean="0"/>
              <a:t>Valuable reference tool in developing a </a:t>
            </a:r>
            <a:r>
              <a:rPr lang="en-US" dirty="0" err="1" smtClean="0"/>
              <a:t>biosimilar</a:t>
            </a:r>
            <a:r>
              <a:rPr lang="en-US" dirty="0" smtClean="0"/>
              <a:t> or interchangeable biologic product</a:t>
            </a:r>
          </a:p>
          <a:p>
            <a:r>
              <a:rPr lang="en-US" dirty="0" smtClean="0"/>
              <a:t>Lists biological products, including any </a:t>
            </a:r>
            <a:r>
              <a:rPr lang="en-US" dirty="0" err="1" smtClean="0"/>
              <a:t>biosimilar</a:t>
            </a:r>
            <a:r>
              <a:rPr lang="en-US" dirty="0" smtClean="0"/>
              <a:t> and interchangeable biological products licensed by FDA</a:t>
            </a:r>
          </a:p>
          <a:p>
            <a:r>
              <a:rPr lang="en-US" dirty="0" smtClean="0"/>
              <a:t>Orange Book lists small molecule reference listed drugs and their approved counterpart generic drugs</a:t>
            </a:r>
            <a:endParaRPr lang="en-US" dirty="0"/>
          </a:p>
        </p:txBody>
      </p:sp>
      <p:sp>
        <p:nvSpPr>
          <p:cNvPr id="4" name="Date Placeholder 3"/>
          <p:cNvSpPr>
            <a:spLocks noGrp="1"/>
          </p:cNvSpPr>
          <p:nvPr>
            <p:ph type="dt" sz="half" idx="10"/>
          </p:nvPr>
        </p:nvSpPr>
        <p:spPr/>
        <p:txBody>
          <a:bodyPr/>
          <a:lstStyle/>
          <a:p>
            <a:pPr>
              <a:defRPr/>
            </a:pPr>
            <a:fld id="{2A6A6A49-AC23-45E0-954D-55434051C7DB}" type="datetime1">
              <a:rPr lang="en-US"/>
              <a:pPr>
                <a:defRPr/>
              </a:pPr>
              <a:t>10/28/2014</a:t>
            </a:fld>
            <a:endParaRPr lang="en-IN"/>
          </a:p>
        </p:txBody>
      </p:sp>
      <p:sp>
        <p:nvSpPr>
          <p:cNvPr id="6" name="Footer Placeholder 5"/>
          <p:cNvSpPr>
            <a:spLocks noGrp="1"/>
          </p:cNvSpPr>
          <p:nvPr>
            <p:ph type="ftr" sz="quarter" idx="11"/>
          </p:nvPr>
        </p:nvSpPr>
        <p:spPr/>
        <p:txBody>
          <a:body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Biowaivers</a:t>
            </a:r>
            <a:r>
              <a:rPr lang="en-US" dirty="0" smtClean="0"/>
              <a:t> Biologics &amp; </a:t>
            </a:r>
            <a:r>
              <a:rPr lang="en-US" dirty="0" err="1" smtClean="0"/>
              <a:t>Biosimilar</a:t>
            </a:r>
            <a:r>
              <a:rPr lang="en-US" dirty="0" smtClean="0"/>
              <a:t> 2014 </a:t>
            </a:r>
            <a:endParaRPr lang="en-IN" dirty="0"/>
          </a:p>
        </p:txBody>
      </p:sp>
      <p:sp>
        <p:nvSpPr>
          <p:cNvPr id="5" name="Slide Number Placeholder 4"/>
          <p:cNvSpPr>
            <a:spLocks noGrp="1"/>
          </p:cNvSpPr>
          <p:nvPr>
            <p:ph type="sldNum" sz="quarter" idx="12"/>
          </p:nvPr>
        </p:nvSpPr>
        <p:spPr/>
        <p:txBody>
          <a:bodyPr/>
          <a:lstStyle/>
          <a:p>
            <a:pPr>
              <a:defRPr/>
            </a:pPr>
            <a:fld id="{589807AD-A5B7-4058-A4D3-872191370A38}" type="slidenum">
              <a:rPr lang="en-IN" smtClean="0"/>
              <a:pPr>
                <a:defRPr/>
              </a:pPr>
              <a:t>8</a:t>
            </a:fld>
            <a:endParaRPr lang="en-IN"/>
          </a:p>
        </p:txBody>
      </p:sp>
      <p:pic>
        <p:nvPicPr>
          <p:cNvPr id="6145" name="Picture 1" descr="C:\Users\719749\Pictures\purple book.png"/>
          <p:cNvPicPr>
            <a:picLocks noGrp="1" noChangeAspect="1" noChangeArrowheads="1"/>
          </p:cNvPicPr>
          <p:nvPr>
            <p:ph sz="half" idx="1"/>
          </p:nvPr>
        </p:nvPicPr>
        <p:blipFill>
          <a:blip r:embed="rId3" cstate="print"/>
          <a:srcRect/>
          <a:stretch>
            <a:fillRect/>
          </a:stretch>
        </p:blipFill>
        <p:spPr bwMode="auto">
          <a:xfrm>
            <a:off x="192710" y="2348880"/>
            <a:ext cx="4242766" cy="1777747"/>
          </a:xfrm>
          <a:prstGeom prst="rect">
            <a:avLst/>
          </a:prstGeom>
          <a:noFill/>
        </p:spPr>
      </p:pic>
      <p:pic>
        <p:nvPicPr>
          <p:cNvPr id="6146" name="Picture 2" descr="C:\Users\719749\Pictures\orange book.jpg"/>
          <p:cNvPicPr>
            <a:picLocks noChangeAspect="1" noChangeArrowheads="1"/>
          </p:cNvPicPr>
          <p:nvPr/>
        </p:nvPicPr>
        <p:blipFill>
          <a:blip r:embed="rId4" cstate="print"/>
          <a:srcRect/>
          <a:stretch>
            <a:fillRect/>
          </a:stretch>
        </p:blipFill>
        <p:spPr bwMode="auto">
          <a:xfrm>
            <a:off x="971600" y="4869160"/>
            <a:ext cx="2996030" cy="988690"/>
          </a:xfrm>
          <a:prstGeom prst="rect">
            <a:avLst/>
          </a:prstGeom>
          <a:noFill/>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Market attractiveness scoring and solutions</a:t>
            </a:r>
            <a:endParaRPr lang="en-US" dirty="0"/>
          </a:p>
        </p:txBody>
      </p:sp>
      <p:sp>
        <p:nvSpPr>
          <p:cNvPr id="4" name="Date Placeholder 3"/>
          <p:cNvSpPr>
            <a:spLocks noGrp="1"/>
          </p:cNvSpPr>
          <p:nvPr>
            <p:ph type="dt" sz="half" idx="10"/>
          </p:nvPr>
        </p:nvSpPr>
        <p:spPr/>
        <p:txBody>
          <a:bodyPr/>
          <a:lstStyle/>
          <a:p>
            <a:pPr>
              <a:defRPr/>
            </a:pPr>
            <a:fld id="{B2E904C5-B779-432A-AC3D-7B7E99E56404}" type="datetime1">
              <a:rPr lang="en-US" smtClean="0"/>
              <a:pPr>
                <a:defRPr/>
              </a:pPr>
              <a:t>10/28/2014</a:t>
            </a:fld>
            <a:endParaRPr lang="en-IN"/>
          </a:p>
        </p:txBody>
      </p:sp>
      <p:sp>
        <p:nvSpPr>
          <p:cNvPr id="5" name="Footer Placeholder 4"/>
          <p:cNvSpPr>
            <a:spLocks noGrp="1"/>
          </p:cNvSpPr>
          <p:nvPr>
            <p:ph type="ftr" sz="quarter" idx="11"/>
          </p:nvPr>
        </p:nvSpPr>
        <p:spPr/>
        <p:txBody>
          <a:bodyPr/>
          <a:lstStyle/>
          <a:p>
            <a:pPr>
              <a:defRPr/>
            </a:pPr>
            <a:r>
              <a:rPr lang="en-US" dirty="0" smtClean="0"/>
              <a:t>3</a:t>
            </a:r>
            <a:r>
              <a:rPr lang="en-US" baseline="30000" dirty="0" smtClean="0"/>
              <a:t>rd</a:t>
            </a:r>
            <a:r>
              <a:rPr lang="en-US" dirty="0" smtClean="0"/>
              <a:t> </a:t>
            </a:r>
            <a:r>
              <a:rPr lang="en-US" dirty="0" err="1" smtClean="0"/>
              <a:t>Int</a:t>
            </a:r>
            <a:r>
              <a:rPr lang="en-US" dirty="0" smtClean="0"/>
              <a:t> Conf </a:t>
            </a:r>
            <a:r>
              <a:rPr lang="en-US" dirty="0" err="1" smtClean="0"/>
              <a:t>Biowaivers</a:t>
            </a:r>
            <a:r>
              <a:rPr lang="en-US" dirty="0" smtClean="0"/>
              <a:t> Biologics &amp; </a:t>
            </a:r>
            <a:r>
              <a:rPr lang="en-US" dirty="0" err="1" smtClean="0"/>
              <a:t>Biosimilar</a:t>
            </a:r>
            <a:r>
              <a:rPr lang="en-US" dirty="0" smtClean="0"/>
              <a:t> 2014 </a:t>
            </a:r>
            <a:endParaRPr lang="en-IN" dirty="0"/>
          </a:p>
        </p:txBody>
      </p:sp>
      <p:sp>
        <p:nvSpPr>
          <p:cNvPr id="6" name="Slide Number Placeholder 5"/>
          <p:cNvSpPr>
            <a:spLocks noGrp="1"/>
          </p:cNvSpPr>
          <p:nvPr>
            <p:ph type="sldNum" sz="quarter" idx="12"/>
          </p:nvPr>
        </p:nvSpPr>
        <p:spPr/>
        <p:txBody>
          <a:bodyPr/>
          <a:lstStyle/>
          <a:p>
            <a:pPr>
              <a:defRPr/>
            </a:pPr>
            <a:fld id="{EAF35B0D-315D-4E79-8299-921F31D1C8BA}" type="slidenum">
              <a:rPr lang="en-IN" smtClean="0"/>
              <a:pPr>
                <a:defRPr/>
              </a:pPr>
              <a:t>9</a:t>
            </a:fld>
            <a:endParaRPr lang="en-IN"/>
          </a:p>
        </p:txBody>
      </p:sp>
      <p:pic>
        <p:nvPicPr>
          <p:cNvPr id="77826" name="Picture 2"/>
          <p:cNvPicPr>
            <a:picLocks noGrp="1" noChangeAspect="1" noChangeArrowheads="1"/>
          </p:cNvPicPr>
          <p:nvPr>
            <p:ph idx="1"/>
          </p:nvPr>
        </p:nvPicPr>
        <p:blipFill>
          <a:blip r:embed="rId2" cstate="print"/>
          <a:srcRect/>
          <a:stretch>
            <a:fillRect/>
          </a:stretch>
        </p:blipFill>
        <p:spPr bwMode="auto">
          <a:xfrm>
            <a:off x="755576" y="1700808"/>
            <a:ext cx="7848872" cy="4625099"/>
          </a:xfrm>
          <a:prstGeom prst="rect">
            <a:avLst/>
          </a:prstGeom>
          <a:noFill/>
          <a:ln w="9525">
            <a:noFill/>
            <a:miter lim="800000"/>
            <a:headEnd/>
            <a:tailEnd/>
          </a:ln>
        </p:spPr>
      </p:pic>
      <p:sp>
        <p:nvSpPr>
          <p:cNvPr id="8" name="Rectangle 7"/>
          <p:cNvSpPr/>
          <p:nvPr/>
        </p:nvSpPr>
        <p:spPr>
          <a:xfrm>
            <a:off x="4608512" y="6309320"/>
            <a:ext cx="4572000" cy="276999"/>
          </a:xfrm>
          <a:prstGeom prst="rect">
            <a:avLst/>
          </a:prstGeom>
        </p:spPr>
        <p:txBody>
          <a:bodyPr>
            <a:spAutoFit/>
          </a:bodyPr>
          <a:lstStyle/>
          <a:p>
            <a:r>
              <a:rPr lang="da-DK" sz="1200" b="1" dirty="0" smtClean="0"/>
              <a:t>Sruthi Konangi et al /Int.J.PharmTech Res.2013,5(3)</a:t>
            </a:r>
            <a:endParaRPr lang="en-US" sz="1200"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S104001541">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ourSeasons_16x9.potx" id="{C09F2ED6-7B68-4305-826F-E326D3225887}" vid="{B7CA04BF-89D1-446E-AA25-D46A142298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seasons</Template>
  <TotalTime>1013</TotalTime>
  <Words>1643</Words>
  <Application>Microsoft Office PowerPoint</Application>
  <PresentationFormat>On-screen Show (4:3)</PresentationFormat>
  <Paragraphs>113</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TS104001541</vt:lpstr>
      <vt:lpstr>Future of Next generation biosimilar </vt:lpstr>
      <vt:lpstr>Disclaimer </vt:lpstr>
      <vt:lpstr>Convince  or confuse  </vt:lpstr>
      <vt:lpstr>cost Effective copies </vt:lpstr>
      <vt:lpstr> advancing toward multiple biosimilars development milestones</vt:lpstr>
      <vt:lpstr>The manufacturing, regulatory, and commercial issues</vt:lpstr>
      <vt:lpstr>Biosimilar Regulations</vt:lpstr>
      <vt:lpstr>FDA throws the (Purple) Book at biosimilars - Purple v. Orange (sept 2014)</vt:lpstr>
      <vt:lpstr>Market attractiveness scoring and solutions</vt:lpstr>
      <vt:lpstr>Core therapy area in biologics  </vt:lpstr>
      <vt:lpstr>Best selling biologics-up to ?</vt:lpstr>
      <vt:lpstr>Rise of Similar Biologics in India</vt:lpstr>
      <vt:lpstr>Patient Safety First-  Tranforming life</vt:lpstr>
      <vt:lpstr>Slide 14</vt:lpstr>
      <vt:lpstr>Slide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biswasa</dc:creator>
  <cp:lastModifiedBy>719749</cp:lastModifiedBy>
  <cp:revision>46</cp:revision>
  <dcterms:created xsi:type="dcterms:W3CDTF">2014-06-24T09:36:14Z</dcterms:created>
  <dcterms:modified xsi:type="dcterms:W3CDTF">2014-10-28T07:01:32Z</dcterms:modified>
</cp:coreProperties>
</file>