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0" r:id="rId2"/>
    <p:sldId id="331" r:id="rId3"/>
    <p:sldId id="332" r:id="rId4"/>
    <p:sldId id="259" r:id="rId5"/>
    <p:sldId id="260" r:id="rId6"/>
    <p:sldId id="313" r:id="rId7"/>
    <p:sldId id="333" r:id="rId8"/>
    <p:sldId id="339" r:id="rId9"/>
    <p:sldId id="334" r:id="rId10"/>
    <p:sldId id="336" r:id="rId11"/>
    <p:sldId id="268" r:id="rId12"/>
    <p:sldId id="290" r:id="rId13"/>
    <p:sldId id="305" r:id="rId14"/>
    <p:sldId id="283" r:id="rId15"/>
    <p:sldId id="284" r:id="rId16"/>
    <p:sldId id="325" r:id="rId17"/>
    <p:sldId id="326" r:id="rId18"/>
    <p:sldId id="338" r:id="rId19"/>
    <p:sldId id="33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1065" autoAdjust="0"/>
  </p:normalViewPr>
  <p:slideViewPr>
    <p:cSldViewPr>
      <p:cViewPr varScale="1">
        <p:scale>
          <a:sx n="57" d="100"/>
          <a:sy n="57" d="100"/>
        </p:scale>
        <p:origin x="1075" y="62"/>
      </p:cViewPr>
      <p:guideLst>
        <p:guide orient="horz" pos="2160"/>
        <p:guide pos="2880"/>
      </p:guideLst>
    </p:cSldViewPr>
  </p:slideViewPr>
  <p:outlineViewPr>
    <p:cViewPr>
      <p:scale>
        <a:sx n="33" d="100"/>
        <a:sy n="33" d="100"/>
      </p:scale>
      <p:origin x="0" y="-653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18" Type="http://schemas.openxmlformats.org/officeDocument/2006/relationships/image" Target="../media/image35.emf"/><Relationship Id="rId26" Type="http://schemas.openxmlformats.org/officeDocument/2006/relationships/image" Target="../media/image43.emf"/><Relationship Id="rId3" Type="http://schemas.openxmlformats.org/officeDocument/2006/relationships/image" Target="../media/image20.emf"/><Relationship Id="rId21" Type="http://schemas.openxmlformats.org/officeDocument/2006/relationships/image" Target="../media/image38.emf"/><Relationship Id="rId7" Type="http://schemas.openxmlformats.org/officeDocument/2006/relationships/image" Target="../media/image24.emf"/><Relationship Id="rId12" Type="http://schemas.openxmlformats.org/officeDocument/2006/relationships/image" Target="../media/image29.emf"/><Relationship Id="rId17" Type="http://schemas.openxmlformats.org/officeDocument/2006/relationships/image" Target="../media/image34.emf"/><Relationship Id="rId25" Type="http://schemas.openxmlformats.org/officeDocument/2006/relationships/image" Target="../media/image42.emf"/><Relationship Id="rId2" Type="http://schemas.openxmlformats.org/officeDocument/2006/relationships/image" Target="../media/image19.emf"/><Relationship Id="rId16" Type="http://schemas.openxmlformats.org/officeDocument/2006/relationships/image" Target="../media/image33.emf"/><Relationship Id="rId20" Type="http://schemas.openxmlformats.org/officeDocument/2006/relationships/image" Target="../media/image37.emf"/><Relationship Id="rId29" Type="http://schemas.openxmlformats.org/officeDocument/2006/relationships/image" Target="../media/image46.emf"/><Relationship Id="rId1" Type="http://schemas.openxmlformats.org/officeDocument/2006/relationships/image" Target="../media/image18.emf"/><Relationship Id="rId6" Type="http://schemas.openxmlformats.org/officeDocument/2006/relationships/image" Target="../media/image23.emf"/><Relationship Id="rId11" Type="http://schemas.openxmlformats.org/officeDocument/2006/relationships/image" Target="../media/image28.emf"/><Relationship Id="rId24" Type="http://schemas.openxmlformats.org/officeDocument/2006/relationships/image" Target="../media/image41.emf"/><Relationship Id="rId32" Type="http://schemas.openxmlformats.org/officeDocument/2006/relationships/image" Target="../media/image49.emf"/><Relationship Id="rId5" Type="http://schemas.openxmlformats.org/officeDocument/2006/relationships/image" Target="../media/image22.emf"/><Relationship Id="rId15" Type="http://schemas.openxmlformats.org/officeDocument/2006/relationships/image" Target="../media/image32.emf"/><Relationship Id="rId23" Type="http://schemas.openxmlformats.org/officeDocument/2006/relationships/image" Target="../media/image40.emf"/><Relationship Id="rId28" Type="http://schemas.openxmlformats.org/officeDocument/2006/relationships/image" Target="../media/image45.emf"/><Relationship Id="rId10" Type="http://schemas.openxmlformats.org/officeDocument/2006/relationships/image" Target="../media/image27.emf"/><Relationship Id="rId19" Type="http://schemas.openxmlformats.org/officeDocument/2006/relationships/image" Target="../media/image36.emf"/><Relationship Id="rId31" Type="http://schemas.openxmlformats.org/officeDocument/2006/relationships/image" Target="../media/image48.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emf"/><Relationship Id="rId22" Type="http://schemas.openxmlformats.org/officeDocument/2006/relationships/image" Target="../media/image39.emf"/><Relationship Id="rId27" Type="http://schemas.openxmlformats.org/officeDocument/2006/relationships/image" Target="../media/image44.emf"/><Relationship Id="rId30"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5" Type="http://schemas.openxmlformats.org/officeDocument/2006/relationships/image" Target="../media/image61.emf"/><Relationship Id="rId4"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5" Type="http://schemas.openxmlformats.org/officeDocument/2006/relationships/image" Target="../media/image66.wmf"/><Relationship Id="rId4"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03F31-A940-44C1-B256-374AD2E7E598}" type="datetimeFigureOut">
              <a:rPr lang="en-US" smtClean="0"/>
              <a:pPr/>
              <a:t>10/1/2014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97969-07A3-4A31-A85D-809A9F6C739E}" type="slidenum">
              <a:rPr lang="en-US" smtClean="0"/>
              <a:pPr/>
              <a:t>‹#›</a:t>
            </a:fld>
            <a:endParaRPr lang="en-US" dirty="0"/>
          </a:p>
        </p:txBody>
      </p:sp>
    </p:spTree>
    <p:extLst>
      <p:ext uri="{BB962C8B-B14F-4D97-AF65-F5344CB8AC3E}">
        <p14:creationId xmlns:p14="http://schemas.microsoft.com/office/powerpoint/2010/main" val="165322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Pain or tenderness in the joints</a:t>
            </a:r>
          </a:p>
          <a:p>
            <a:r>
              <a:rPr lang="en-US" dirty="0" smtClean="0"/>
              <a:t>Swelling in one or more joints</a:t>
            </a:r>
          </a:p>
          <a:p>
            <a:r>
              <a:rPr lang="en-US" dirty="0" smtClean="0"/>
              <a:t>Warmth and redness in a joint</a:t>
            </a:r>
          </a:p>
          <a:p>
            <a:r>
              <a:rPr lang="en-US" dirty="0" smtClean="0"/>
              <a:t>Stiffness</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2</a:t>
            </a:fld>
            <a:endParaRPr lang="en-US" dirty="0"/>
          </a:p>
        </p:txBody>
      </p:sp>
    </p:spTree>
    <p:extLst>
      <p:ext uri="{BB962C8B-B14F-4D97-AF65-F5344CB8AC3E}">
        <p14:creationId xmlns:p14="http://schemas.microsoft.com/office/powerpoint/2010/main" val="371595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found these corelation between the frequency of ccp+ antibodies and the serum CCP titer</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12</a:t>
            </a:fld>
            <a:endParaRPr lang="en-US" dirty="0"/>
          </a:p>
        </p:txBody>
      </p:sp>
    </p:spTree>
    <p:extLst>
      <p:ext uri="{BB962C8B-B14F-4D97-AF65-F5344CB8AC3E}">
        <p14:creationId xmlns:p14="http://schemas.microsoft.com/office/powerpoint/2010/main" val="141837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elisa for fine specificity, in</a:t>
            </a:r>
            <a:r>
              <a:rPr lang="en-US" baseline="0" dirty="0" smtClean="0"/>
              <a:t> the result, each lane is result from one person or patients, the first lane is test of cEno……</a:t>
            </a:r>
            <a:r>
              <a:rPr lang="en-US" dirty="0" smtClean="0"/>
              <a:t>we in</a:t>
            </a:r>
            <a:r>
              <a:rPr lang="en-US" baseline="0" dirty="0" smtClean="0"/>
              <a:t> deed find some antibodies that bind with the citurllinated peptide but fail to bind the native form. For example, The cutoff is .5 for them according to the data from healthy control. There are some antibodies that bind with cEno but not Eno., especially in RA 78 79 97. same thing also occurs in fib and vim.</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13</a:t>
            </a:fld>
            <a:endParaRPr lang="en-US" dirty="0"/>
          </a:p>
        </p:txBody>
      </p:sp>
    </p:spTree>
    <p:extLst>
      <p:ext uri="{BB962C8B-B14F-4D97-AF65-F5344CB8AC3E}">
        <p14:creationId xmlns:p14="http://schemas.microsoft.com/office/powerpoint/2010/main" val="403976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we</a:t>
            </a:r>
            <a:r>
              <a:rPr lang="en-US" baseline="0" dirty="0" smtClean="0"/>
              <a:t> found parts of antibodies from 6 RA patients are ACPA by fine specificity, but not in the CCP- patient and 3 HCs.</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14</a:t>
            </a:fld>
            <a:endParaRPr lang="en-US" dirty="0"/>
          </a:p>
        </p:txBody>
      </p:sp>
    </p:spTree>
    <p:extLst>
      <p:ext uri="{BB962C8B-B14F-4D97-AF65-F5344CB8AC3E}">
        <p14:creationId xmlns:p14="http://schemas.microsoft.com/office/powerpoint/2010/main" val="7475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we want to know the reason of the RA-specific presence of ACPA in plasma cell compartment. we tried to test whether the B cell tolerance checkpoints are defective in RA. </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16</a:t>
            </a:fld>
            <a:endParaRPr lang="en-US" dirty="0"/>
          </a:p>
        </p:txBody>
      </p:sp>
    </p:spTree>
    <p:extLst>
      <p:ext uri="{BB962C8B-B14F-4D97-AF65-F5344CB8AC3E}">
        <p14:creationId xmlns:p14="http://schemas.microsoft.com/office/powerpoint/2010/main" val="20876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a:lstStyle/>
          <a:p>
            <a:fld id="{73C5D313-9B32-47D8-8AB9-36988AAF8314}" type="slidenum">
              <a:rPr lang="zh-CN" altLang="en-US"/>
              <a:pPr/>
              <a:t>19</a:t>
            </a:fld>
            <a:endParaRPr lang="en-US" altLang="zh-CN" dirty="0"/>
          </a:p>
        </p:txBody>
      </p:sp>
    </p:spTree>
    <p:extLst>
      <p:ext uri="{BB962C8B-B14F-4D97-AF65-F5344CB8AC3E}">
        <p14:creationId xmlns:p14="http://schemas.microsoft.com/office/powerpoint/2010/main" val="425685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etiology of RA</a:t>
            </a:r>
            <a:r>
              <a:rPr lang="en-US" baseline="0" dirty="0" smtClean="0"/>
              <a:t> is not clear. Association studies we generally think the genetic factors account to 50-60% and environmental factors account to 40-50% of the cause of RA. And the factors work cooperately.  For example, ,,,,</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3</a:t>
            </a:fld>
            <a:endParaRPr lang="en-US" dirty="0"/>
          </a:p>
        </p:txBody>
      </p:sp>
    </p:spTree>
    <p:extLst>
      <p:ext uri="{BB962C8B-B14F-4D97-AF65-F5344CB8AC3E}">
        <p14:creationId xmlns:p14="http://schemas.microsoft.com/office/powerpoint/2010/main" val="10590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a:t>
            </a:r>
            <a:r>
              <a:rPr lang="en-US" baseline="0" dirty="0" smtClean="0"/>
              <a:t> is also considered as autoimmune disease because the production of autoantibodies by RA patients. The first autoantibody discovered in RA was rheumatoid arthritis, which recognize the Fc part of other IgG antibodies. it has 70% sensitivities, which means 70% RA patients have detectable this antibody, but the specificity is very low. Healthy people and other patients may also have this antibody. after that, some other autoantibodies, such as … were discovered. </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4</a:t>
            </a:fld>
            <a:endParaRPr lang="en-US" dirty="0"/>
          </a:p>
        </p:txBody>
      </p:sp>
    </p:spTree>
    <p:extLst>
      <p:ext uri="{BB962C8B-B14F-4D97-AF65-F5344CB8AC3E}">
        <p14:creationId xmlns:p14="http://schemas.microsoft.com/office/powerpoint/2010/main" val="287210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Autoantibodies</a:t>
            </a:r>
            <a:r>
              <a:rPr lang="en-US" i="1" baseline="0" dirty="0" smtClean="0"/>
              <a:t> bind to perinuclear granules in the superficial cells of the human buccal mucosa epithelium</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Anti-keratin antibody  50%</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Until 1995, Filiggrin was the target of APF and AKA</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The non classical amino acid citrulline </a:t>
            </a:r>
            <a:r>
              <a:rPr lang="en-US" i="0" baseline="0" dirty="0" smtClean="0"/>
              <a:t> is a product of post-translational modification of arginine. This conversion process needs peptidylarginine deiminase (PAD).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After that, many citrullinated antigens were discovered…. And commercial kits were invented to detect the ACPA. 70-80% sensitivity with 98% specificity. Included in the ra diagnosis criteria in 2010.  </a:t>
            </a:r>
            <a:endParaRPr lang="en-US" i="1" dirty="0" smtClean="0"/>
          </a:p>
        </p:txBody>
      </p:sp>
      <p:sp>
        <p:nvSpPr>
          <p:cNvPr id="4" name="Slide Number Placeholder 3"/>
          <p:cNvSpPr>
            <a:spLocks noGrp="1"/>
          </p:cNvSpPr>
          <p:nvPr>
            <p:ph type="sldNum" sz="quarter" idx="10"/>
          </p:nvPr>
        </p:nvSpPr>
        <p:spPr/>
        <p:txBody>
          <a:bodyPr/>
          <a:lstStyle/>
          <a:p>
            <a:fld id="{0FB97969-07A3-4A31-A85D-809A9F6C739E}" type="slidenum">
              <a:rPr lang="en-US" smtClean="0"/>
              <a:pPr/>
              <a:t>5</a:t>
            </a:fld>
            <a:endParaRPr lang="en-US" dirty="0"/>
          </a:p>
        </p:txBody>
      </p:sp>
    </p:spTree>
    <p:extLst>
      <p:ext uri="{BB962C8B-B14F-4D97-AF65-F5344CB8AC3E}">
        <p14:creationId xmlns:p14="http://schemas.microsoft.com/office/powerpoint/2010/main" val="239504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Hundreds</a:t>
            </a:r>
            <a:r>
              <a:rPr lang="en-US" baseline="0" dirty="0" smtClean="0"/>
              <a:t> studies focus on ACPA were done, but the characteristic and the trigger of ACPAs is not clear. </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6</a:t>
            </a:fld>
            <a:endParaRPr lang="en-US" dirty="0"/>
          </a:p>
        </p:txBody>
      </p:sp>
    </p:spTree>
    <p:extLst>
      <p:ext uri="{BB962C8B-B14F-4D97-AF65-F5344CB8AC3E}">
        <p14:creationId xmlns:p14="http://schemas.microsoft.com/office/powerpoint/2010/main" val="196556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Short-lived plasmablasts</a:t>
            </a:r>
            <a:r>
              <a:rPr lang="en-US" baseline="0" dirty="0" smtClean="0"/>
              <a:t> provide a first line of defense to infections, primarily secreting IgM; In GC, somatic mutation for affinity maturation  and class-switch occurs. </a:t>
            </a:r>
          </a:p>
          <a:p>
            <a:r>
              <a:rPr lang="en-US" baseline="0" dirty="0" smtClean="0"/>
              <a:t>Plasmablasts are antibody-secreting cells undergoing proliferation. Plasma cells are not proliferating. About 80% of CD19dimCd27 high cells in blood are plasmablasts (express high levels of HLA-DR) and the rest 20% are plasma cells (express low levels of HLA-DR).</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7</a:t>
            </a:fld>
            <a:endParaRPr lang="en-US" dirty="0"/>
          </a:p>
        </p:txBody>
      </p:sp>
    </p:spTree>
    <p:extLst>
      <p:ext uri="{BB962C8B-B14F-4D97-AF65-F5344CB8AC3E}">
        <p14:creationId xmlns:p14="http://schemas.microsoft.com/office/powerpoint/2010/main" val="355505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VDJ recombination</a:t>
            </a:r>
            <a:r>
              <a:rPr lang="en-US" baseline="0" dirty="0" smtClean="0"/>
              <a:t> happens in bone marrow like this</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8</a:t>
            </a:fld>
            <a:endParaRPr lang="en-US"/>
          </a:p>
        </p:txBody>
      </p:sp>
    </p:spTree>
    <p:extLst>
      <p:ext uri="{BB962C8B-B14F-4D97-AF65-F5344CB8AC3E}">
        <p14:creationId xmlns:p14="http://schemas.microsoft.com/office/powerpoint/2010/main" val="405223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Short-lived plasmablasts</a:t>
            </a:r>
            <a:r>
              <a:rPr lang="en-US" baseline="0" dirty="0" smtClean="0"/>
              <a:t> provide a first line of defense to infections, primarily secreting IgM; In GC, somatic mutation for affinity maturation  and class-switch occurs. </a:t>
            </a:r>
          </a:p>
          <a:p>
            <a:r>
              <a:rPr lang="en-US" baseline="0" dirty="0" smtClean="0"/>
              <a:t>Plasmablasts are antibody-secreting cells undergoing proliferation. Plasma cells are not proliferating. About 80% of CD19dimCd27 high cells in blood are plasmablasts (express high levels of HLA-DR) and the rest 20% are plasma cells (express low levels of HLA-DR).</a:t>
            </a:r>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9</a:t>
            </a:fld>
            <a:endParaRPr lang="en-US" dirty="0"/>
          </a:p>
        </p:txBody>
      </p:sp>
    </p:spTree>
    <p:extLst>
      <p:ext uri="{BB962C8B-B14F-4D97-AF65-F5344CB8AC3E}">
        <p14:creationId xmlns:p14="http://schemas.microsoft.com/office/powerpoint/2010/main" val="284834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97969-07A3-4A31-A85D-809A9F6C739E}" type="slidenum">
              <a:rPr lang="en-US" smtClean="0"/>
              <a:pPr/>
              <a:t>11</a:t>
            </a:fld>
            <a:endParaRPr lang="en-US" dirty="0"/>
          </a:p>
        </p:txBody>
      </p:sp>
    </p:spTree>
    <p:extLst>
      <p:ext uri="{BB962C8B-B14F-4D97-AF65-F5344CB8AC3E}">
        <p14:creationId xmlns:p14="http://schemas.microsoft.com/office/powerpoint/2010/main" val="227555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3" Type="http://schemas.openxmlformats.org/officeDocument/2006/relationships/image" Target="../media/image22.emf"/><Relationship Id="rId18" Type="http://schemas.openxmlformats.org/officeDocument/2006/relationships/oleObject" Target="../embeddings/oleObject10.bin"/><Relationship Id="rId26" Type="http://schemas.openxmlformats.org/officeDocument/2006/relationships/oleObject" Target="../embeddings/oleObject14.bin"/><Relationship Id="rId39" Type="http://schemas.openxmlformats.org/officeDocument/2006/relationships/image" Target="../media/image35.emf"/><Relationship Id="rId21" Type="http://schemas.openxmlformats.org/officeDocument/2006/relationships/image" Target="../media/image26.emf"/><Relationship Id="rId34" Type="http://schemas.openxmlformats.org/officeDocument/2006/relationships/oleObject" Target="../embeddings/oleObject18.bin"/><Relationship Id="rId42" Type="http://schemas.openxmlformats.org/officeDocument/2006/relationships/oleObject" Target="../embeddings/oleObject22.bin"/><Relationship Id="rId47" Type="http://schemas.openxmlformats.org/officeDocument/2006/relationships/image" Target="../media/image39.emf"/><Relationship Id="rId50" Type="http://schemas.openxmlformats.org/officeDocument/2006/relationships/oleObject" Target="../embeddings/oleObject26.bin"/><Relationship Id="rId55" Type="http://schemas.openxmlformats.org/officeDocument/2006/relationships/image" Target="../media/image43.emf"/><Relationship Id="rId63" Type="http://schemas.openxmlformats.org/officeDocument/2006/relationships/image" Target="../media/image47.emf"/><Relationship Id="rId7" Type="http://schemas.openxmlformats.org/officeDocument/2006/relationships/image" Target="../media/image19.emf"/><Relationship Id="rId2" Type="http://schemas.openxmlformats.org/officeDocument/2006/relationships/slideLayout" Target="../slideLayouts/slideLayout2.xml"/><Relationship Id="rId16" Type="http://schemas.openxmlformats.org/officeDocument/2006/relationships/oleObject" Target="../embeddings/oleObject9.bin"/><Relationship Id="rId29" Type="http://schemas.openxmlformats.org/officeDocument/2006/relationships/image" Target="../media/image30.e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emf"/><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34.emf"/><Relationship Id="rId40" Type="http://schemas.openxmlformats.org/officeDocument/2006/relationships/oleObject" Target="../embeddings/oleObject21.bin"/><Relationship Id="rId45" Type="http://schemas.openxmlformats.org/officeDocument/2006/relationships/image" Target="../media/image38.emf"/><Relationship Id="rId53" Type="http://schemas.openxmlformats.org/officeDocument/2006/relationships/image" Target="../media/image42.emf"/><Relationship Id="rId58" Type="http://schemas.openxmlformats.org/officeDocument/2006/relationships/oleObject" Target="../embeddings/oleObject30.bin"/><Relationship Id="rId66" Type="http://schemas.openxmlformats.org/officeDocument/2006/relationships/oleObject" Target="../embeddings/oleObject34.bin"/><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oleObject" Target="../embeddings/oleObject15.bin"/><Relationship Id="rId36" Type="http://schemas.openxmlformats.org/officeDocument/2006/relationships/oleObject" Target="../embeddings/oleObject19.bin"/><Relationship Id="rId49" Type="http://schemas.openxmlformats.org/officeDocument/2006/relationships/image" Target="../media/image40.emf"/><Relationship Id="rId57" Type="http://schemas.openxmlformats.org/officeDocument/2006/relationships/image" Target="../media/image44.emf"/><Relationship Id="rId61" Type="http://schemas.openxmlformats.org/officeDocument/2006/relationships/image" Target="../media/image46.emf"/><Relationship Id="rId10" Type="http://schemas.openxmlformats.org/officeDocument/2006/relationships/oleObject" Target="../embeddings/oleObject6.bin"/><Relationship Id="rId19" Type="http://schemas.openxmlformats.org/officeDocument/2006/relationships/image" Target="../media/image25.emf"/><Relationship Id="rId31" Type="http://schemas.openxmlformats.org/officeDocument/2006/relationships/image" Target="../media/image31.emf"/><Relationship Id="rId44" Type="http://schemas.openxmlformats.org/officeDocument/2006/relationships/oleObject" Target="../embeddings/oleObject23.bin"/><Relationship Id="rId52" Type="http://schemas.openxmlformats.org/officeDocument/2006/relationships/oleObject" Target="../embeddings/oleObject27.bin"/><Relationship Id="rId60" Type="http://schemas.openxmlformats.org/officeDocument/2006/relationships/oleObject" Target="../embeddings/oleObject31.bin"/><Relationship Id="rId65" Type="http://schemas.openxmlformats.org/officeDocument/2006/relationships/image" Target="../media/image48.emf"/><Relationship Id="rId4" Type="http://schemas.openxmlformats.org/officeDocument/2006/relationships/oleObject" Target="../embeddings/oleObject3.bin"/><Relationship Id="rId9" Type="http://schemas.openxmlformats.org/officeDocument/2006/relationships/image" Target="../media/image20.e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29.emf"/><Relationship Id="rId30" Type="http://schemas.openxmlformats.org/officeDocument/2006/relationships/oleObject" Target="../embeddings/oleObject16.bin"/><Relationship Id="rId35" Type="http://schemas.openxmlformats.org/officeDocument/2006/relationships/image" Target="../media/image33.emf"/><Relationship Id="rId43" Type="http://schemas.openxmlformats.org/officeDocument/2006/relationships/image" Target="../media/image37.emf"/><Relationship Id="rId48" Type="http://schemas.openxmlformats.org/officeDocument/2006/relationships/oleObject" Target="../embeddings/oleObject25.bin"/><Relationship Id="rId56" Type="http://schemas.openxmlformats.org/officeDocument/2006/relationships/oleObject" Target="../embeddings/oleObject29.bin"/><Relationship Id="rId64" Type="http://schemas.openxmlformats.org/officeDocument/2006/relationships/oleObject" Target="../embeddings/oleObject33.bin"/><Relationship Id="rId8" Type="http://schemas.openxmlformats.org/officeDocument/2006/relationships/oleObject" Target="../embeddings/oleObject5.bin"/><Relationship Id="rId51" Type="http://schemas.openxmlformats.org/officeDocument/2006/relationships/image" Target="../media/image41.emf"/><Relationship Id="rId3" Type="http://schemas.openxmlformats.org/officeDocument/2006/relationships/notesSlide" Target="../notesSlides/notesSlide11.xml"/><Relationship Id="rId12" Type="http://schemas.openxmlformats.org/officeDocument/2006/relationships/oleObject" Target="../embeddings/oleObject7.bin"/><Relationship Id="rId17" Type="http://schemas.openxmlformats.org/officeDocument/2006/relationships/image" Target="../media/image24.emf"/><Relationship Id="rId25" Type="http://schemas.openxmlformats.org/officeDocument/2006/relationships/image" Target="../media/image28.emf"/><Relationship Id="rId33" Type="http://schemas.openxmlformats.org/officeDocument/2006/relationships/image" Target="../media/image32.emf"/><Relationship Id="rId38" Type="http://schemas.openxmlformats.org/officeDocument/2006/relationships/oleObject" Target="../embeddings/oleObject20.bin"/><Relationship Id="rId46" Type="http://schemas.openxmlformats.org/officeDocument/2006/relationships/oleObject" Target="../embeddings/oleObject24.bin"/><Relationship Id="rId59" Type="http://schemas.openxmlformats.org/officeDocument/2006/relationships/image" Target="../media/image45.emf"/><Relationship Id="rId67" Type="http://schemas.openxmlformats.org/officeDocument/2006/relationships/image" Target="../media/image49.emf"/><Relationship Id="rId20" Type="http://schemas.openxmlformats.org/officeDocument/2006/relationships/oleObject" Target="../embeddings/oleObject11.bin"/><Relationship Id="rId41" Type="http://schemas.openxmlformats.org/officeDocument/2006/relationships/image" Target="../media/image36.emf"/><Relationship Id="rId54" Type="http://schemas.openxmlformats.org/officeDocument/2006/relationships/oleObject" Target="../embeddings/oleObject28.bin"/><Relationship Id="rId62"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4.emf"/><Relationship Id="rId3" Type="http://schemas.openxmlformats.org/officeDocument/2006/relationships/notesSlide" Target="../notesSlides/notesSlide12.xml"/><Relationship Id="rId7" Type="http://schemas.openxmlformats.org/officeDocument/2006/relationships/image" Target="../media/image51.emf"/><Relationship Id="rId12" Type="http://schemas.openxmlformats.org/officeDocument/2006/relationships/oleObject" Target="../embeddings/oleObject39.bin"/><Relationship Id="rId17" Type="http://schemas.openxmlformats.org/officeDocument/2006/relationships/image" Target="../media/image56.emf"/><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3.vml"/><Relationship Id="rId6" Type="http://schemas.openxmlformats.org/officeDocument/2006/relationships/oleObject" Target="../embeddings/oleObject36.bin"/><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55.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2.emf"/><Relationship Id="rId14"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8.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6.wmf"/><Relationship Id="rId3" Type="http://schemas.openxmlformats.org/officeDocument/2006/relationships/notesSlide" Target="../notesSlides/notesSlide13.xml"/><Relationship Id="rId7" Type="http://schemas.openxmlformats.org/officeDocument/2006/relationships/image" Target="../media/image63.emf"/><Relationship Id="rId12"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8.bin"/><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6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8.emf"/><Relationship Id="rId5" Type="http://schemas.openxmlformats.org/officeDocument/2006/relationships/oleObject" Target="../embeddings/oleObject53.bin"/><Relationship Id="rId4" Type="http://schemas.openxmlformats.org/officeDocument/2006/relationships/image" Target="../media/image6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28600" y="1908363"/>
            <a:ext cx="8686800" cy="2492990"/>
          </a:xfrm>
          <a:prstGeom prst="rect">
            <a:avLst/>
          </a:prstGeom>
          <a:noFill/>
          <a:ln w="9525">
            <a:noFill/>
            <a:miter lim="800000"/>
            <a:headEnd/>
            <a:tailEnd/>
          </a:ln>
        </p:spPr>
        <p:txBody>
          <a:bodyPr wrap="square" anchor="ctr">
            <a:spAutoFit/>
          </a:bodyPr>
          <a:lstStyle/>
          <a:p>
            <a:pPr algn="ctr"/>
            <a:r>
              <a:rPr lang="en-US" sz="2800" b="1" dirty="0">
                <a:solidFill>
                  <a:srgbClr val="3333CC"/>
                </a:solidFill>
              </a:rPr>
              <a:t>Autoantibodies from single circulating plasmablasts react with citrullinated antigens and </a:t>
            </a:r>
            <a:r>
              <a:rPr lang="en-US" sz="2800" b="1" i="1" dirty="0">
                <a:solidFill>
                  <a:srgbClr val="3333CC"/>
                </a:solidFill>
              </a:rPr>
              <a:t>Porphyromonas gingivalis</a:t>
            </a:r>
            <a:r>
              <a:rPr lang="en-US" sz="2800" b="1" dirty="0">
                <a:solidFill>
                  <a:srgbClr val="3333CC"/>
                </a:solidFill>
              </a:rPr>
              <a:t> in rheumatoid arthritis  </a:t>
            </a:r>
            <a:endParaRPr lang="en-US" altLang="zh-CN" sz="2000" b="1" dirty="0">
              <a:solidFill>
                <a:srgbClr val="3333CC"/>
              </a:solidFill>
              <a:ea typeface="宋体" pitchFamily="2" charset="-122"/>
            </a:endParaRPr>
          </a:p>
          <a:p>
            <a:pPr algn="ctr"/>
            <a:endParaRPr lang="en-US" altLang="zh-CN" sz="2400" b="1" dirty="0">
              <a:solidFill>
                <a:srgbClr val="0000CC"/>
              </a:solidFill>
              <a:ea typeface="宋体" pitchFamily="2" charset="-122"/>
            </a:endParaRPr>
          </a:p>
          <a:p>
            <a:pPr algn="ctr"/>
            <a:r>
              <a:rPr lang="en-US" altLang="zh-CN" sz="2400" b="1" dirty="0">
                <a:solidFill>
                  <a:srgbClr val="0000CC"/>
                </a:solidFill>
                <a:ea typeface="宋体" pitchFamily="2" charset="-122"/>
              </a:rPr>
              <a:t>Kaihong Su, Ph.D</a:t>
            </a:r>
            <a:r>
              <a:rPr lang="en-US" altLang="zh-CN" sz="2400" b="1" dirty="0" smtClean="0">
                <a:solidFill>
                  <a:srgbClr val="0000CC"/>
                </a:solidFill>
                <a:ea typeface="宋体" pitchFamily="2" charset="-122"/>
              </a:rPr>
              <a:t>.</a:t>
            </a:r>
            <a:endParaRPr lang="en-US" altLang="zh-CN" sz="2400" b="1" dirty="0">
              <a:solidFill>
                <a:srgbClr val="0000CC"/>
              </a:solidFill>
              <a:ea typeface="宋体" pitchFamily="2" charset="-122"/>
            </a:endParaRPr>
          </a:p>
          <a:p>
            <a:pPr algn="ctr"/>
            <a:r>
              <a:rPr lang="en-US" altLang="zh-CN" sz="2400" b="1" dirty="0" smtClean="0">
                <a:solidFill>
                  <a:srgbClr val="0000CC"/>
                </a:solidFill>
                <a:ea typeface="宋体" pitchFamily="2" charset="-122"/>
              </a:rPr>
              <a:t>Associate Professor</a:t>
            </a:r>
          </a:p>
        </p:txBody>
      </p:sp>
      <p:pic>
        <p:nvPicPr>
          <p:cNvPr id="2058" name="Picture 11" descr="bar1blk.jpg"/>
          <p:cNvPicPr>
            <a:picLocks noChangeAspect="1"/>
          </p:cNvPicPr>
          <p:nvPr/>
        </p:nvPicPr>
        <p:blipFill rotWithShape="1">
          <a:blip r:embed="rId2" cstate="print"/>
          <a:srcRect l="14716" t="7418" r="62159" b="3567"/>
          <a:stretch/>
        </p:blipFill>
        <p:spPr bwMode="auto">
          <a:xfrm>
            <a:off x="0" y="1"/>
            <a:ext cx="1676400" cy="914399"/>
          </a:xfrm>
          <a:prstGeom prst="rect">
            <a:avLst/>
          </a:prstGeom>
          <a:noFill/>
          <a:ln w="9525">
            <a:noFill/>
            <a:miter lim="800000"/>
            <a:headEnd/>
            <a:tailEnd/>
          </a:ln>
        </p:spPr>
      </p:pic>
      <p:pic>
        <p:nvPicPr>
          <p:cNvPr id="2059" name="Picture 12" descr="bar2blk.jpg"/>
          <p:cNvPicPr>
            <a:picLocks noChangeAspect="1"/>
          </p:cNvPicPr>
          <p:nvPr/>
        </p:nvPicPr>
        <p:blipFill>
          <a:blip r:embed="rId3" cstate="print"/>
          <a:srcRect l="44667" r="30000"/>
          <a:stretch>
            <a:fillRect/>
          </a:stretch>
        </p:blipFill>
        <p:spPr bwMode="auto">
          <a:xfrm>
            <a:off x="4819297" y="-3963"/>
            <a:ext cx="1635125" cy="914400"/>
          </a:xfrm>
          <a:prstGeom prst="rect">
            <a:avLst/>
          </a:prstGeom>
          <a:noFill/>
          <a:ln w="9525">
            <a:noFill/>
            <a:miter lim="800000"/>
            <a:headEnd/>
            <a:tailEnd/>
          </a:ln>
        </p:spPr>
      </p:pic>
      <p:pic>
        <p:nvPicPr>
          <p:cNvPr id="2060" name="Picture 13" descr="bar11blk.jpg"/>
          <p:cNvPicPr>
            <a:picLocks noChangeAspect="1"/>
          </p:cNvPicPr>
          <p:nvPr/>
        </p:nvPicPr>
        <p:blipFill>
          <a:blip r:embed="rId4" cstate="print"/>
          <a:srcRect l="55333" r="17999"/>
          <a:stretch>
            <a:fillRect/>
          </a:stretch>
        </p:blipFill>
        <p:spPr bwMode="auto">
          <a:xfrm>
            <a:off x="3109736" y="928"/>
            <a:ext cx="1720850" cy="914400"/>
          </a:xfrm>
          <a:prstGeom prst="rect">
            <a:avLst/>
          </a:prstGeom>
          <a:noFill/>
          <a:ln w="9525">
            <a:noFill/>
            <a:miter lim="800000"/>
            <a:headEnd/>
            <a:tailEnd/>
          </a:ln>
        </p:spPr>
      </p:pic>
      <p:pic>
        <p:nvPicPr>
          <p:cNvPr id="2061" name="Picture 14" descr="SorrellCenter_Graphic.jpg"/>
          <p:cNvPicPr>
            <a:picLocks noChangeAspect="1"/>
          </p:cNvPicPr>
          <p:nvPr/>
        </p:nvPicPr>
        <p:blipFill>
          <a:blip r:embed="rId5" cstate="print"/>
          <a:srcRect b="22078"/>
          <a:stretch>
            <a:fillRect/>
          </a:stretch>
        </p:blipFill>
        <p:spPr bwMode="auto">
          <a:xfrm>
            <a:off x="7391400" y="-1"/>
            <a:ext cx="1752600" cy="914400"/>
          </a:xfrm>
          <a:prstGeom prst="rect">
            <a:avLst/>
          </a:prstGeom>
          <a:noFill/>
          <a:ln w="9525">
            <a:noFill/>
            <a:miter lim="800000"/>
            <a:headEnd/>
            <a:tailEnd/>
          </a:ln>
        </p:spPr>
      </p:pic>
      <p:pic>
        <p:nvPicPr>
          <p:cNvPr id="2063" name="Picture 16" descr="lieddoc.jpg"/>
          <p:cNvPicPr>
            <a:picLocks noChangeAspect="1"/>
          </p:cNvPicPr>
          <p:nvPr/>
        </p:nvPicPr>
        <p:blipFill>
          <a:blip r:embed="rId6" cstate="print"/>
          <a:srcRect/>
          <a:stretch>
            <a:fillRect/>
          </a:stretch>
        </p:blipFill>
        <p:spPr bwMode="auto">
          <a:xfrm>
            <a:off x="6454422" y="8467"/>
            <a:ext cx="1212850" cy="914400"/>
          </a:xfrm>
          <a:prstGeom prst="rect">
            <a:avLst/>
          </a:prstGeom>
          <a:noFill/>
          <a:ln w="9525">
            <a:noFill/>
            <a:miter lim="800000"/>
            <a:headEnd/>
            <a:tailEnd/>
          </a:ln>
        </p:spPr>
      </p:pic>
      <p:pic>
        <p:nvPicPr>
          <p:cNvPr id="2064" name="Picture 17" descr="bar2blk.jpg"/>
          <p:cNvPicPr>
            <a:picLocks noChangeAspect="1"/>
          </p:cNvPicPr>
          <p:nvPr/>
        </p:nvPicPr>
        <p:blipFill rotWithShape="1">
          <a:blip r:embed="rId3" cstate="print"/>
          <a:srcRect l="89999" t="1" b="20819"/>
          <a:stretch/>
        </p:blipFill>
        <p:spPr bwMode="auto">
          <a:xfrm>
            <a:off x="1676399" y="-1"/>
            <a:ext cx="1444625" cy="914401"/>
          </a:xfrm>
          <a:prstGeom prst="rect">
            <a:avLst/>
          </a:prstGeom>
          <a:noFill/>
          <a:ln w="9525">
            <a:noFill/>
            <a:miter lim="800000"/>
            <a:headEnd/>
            <a:tailEnd/>
          </a:ln>
        </p:spPr>
      </p:pic>
      <p:pic>
        <p:nvPicPr>
          <p:cNvPr id="2" name="Picture 2" descr="I:\powerpoint\UNMC logo\UNMCredtagpc.png"/>
          <p:cNvPicPr>
            <a:picLocks noChangeAspect="1" noChangeArrowheads="1"/>
          </p:cNvPicPr>
          <p:nvPr/>
        </p:nvPicPr>
        <p:blipFill>
          <a:blip r:embed="rId7" cstate="print"/>
          <a:srcRect/>
          <a:stretch>
            <a:fillRect/>
          </a:stretch>
        </p:blipFill>
        <p:spPr bwMode="auto">
          <a:xfrm>
            <a:off x="609600" y="5257800"/>
            <a:ext cx="2681287" cy="1163637"/>
          </a:xfrm>
          <a:prstGeom prst="rect">
            <a:avLst/>
          </a:prstGeom>
          <a:noFill/>
        </p:spPr>
      </p:pic>
      <p:pic>
        <p:nvPicPr>
          <p:cNvPr id="3" name="Picture 3" descr="I:\powerpoint\UNMC logo\UNMC_sig_prim_pms186.png"/>
          <p:cNvPicPr>
            <a:picLocks noChangeAspect="1" noChangeArrowheads="1"/>
          </p:cNvPicPr>
          <p:nvPr/>
        </p:nvPicPr>
        <p:blipFill>
          <a:blip r:embed="rId8" cstate="print"/>
          <a:srcRect/>
          <a:stretch>
            <a:fillRect/>
          </a:stretch>
        </p:blipFill>
        <p:spPr bwMode="auto">
          <a:xfrm>
            <a:off x="6324600" y="5257800"/>
            <a:ext cx="2221221" cy="1295400"/>
          </a:xfrm>
          <a:prstGeom prst="rect">
            <a:avLst/>
          </a:prstGeom>
          <a:noFill/>
        </p:spPr>
      </p:pic>
    </p:spTree>
    <p:extLst>
      <p:ext uri="{BB962C8B-B14F-4D97-AF65-F5344CB8AC3E}">
        <p14:creationId xmlns:p14="http://schemas.microsoft.com/office/powerpoint/2010/main" val="249245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1645352"/>
            <a:ext cx="9067800" cy="3522711"/>
            <a:chOff x="602706" y="300192"/>
            <a:chExt cx="5340620" cy="2214408"/>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114" y="735013"/>
              <a:ext cx="1700212"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p:cNvSpPr txBox="1"/>
            <p:nvPr/>
          </p:nvSpPr>
          <p:spPr>
            <a:xfrm rot="16200000">
              <a:off x="3255900" y="1340190"/>
              <a:ext cx="1828803" cy="5200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Arial" panose="020B0604020202020204" pitchFamily="34" charset="0"/>
                  <a:cs typeface="Arial" panose="020B0604020202020204" pitchFamily="34" charset="0"/>
                </a:rPr>
                <a:t>Frequency of plasmablasts</a:t>
              </a:r>
            </a:p>
            <a:p>
              <a:pPr algn="ctr"/>
              <a:r>
                <a:rPr lang="en-US" sz="1600" dirty="0" smtClean="0">
                  <a:latin typeface="Arial" panose="020B0604020202020204" pitchFamily="34" charset="0"/>
                  <a:cs typeface="Arial" panose="020B0604020202020204" pitchFamily="34" charset="0"/>
                </a:rPr>
                <a:t>in CD19</a:t>
              </a:r>
              <a:r>
                <a:rPr lang="en-US" sz="1600" baseline="300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B cells (%)</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3834941" y="300192"/>
              <a:ext cx="301137" cy="4115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latin typeface="Arial" panose="020B0604020202020204" pitchFamily="34" charset="0"/>
                  <a:cs typeface="Arial" panose="020B0604020202020204" pitchFamily="34" charset="0"/>
                </a:rPr>
                <a:t>B</a:t>
              </a:r>
              <a:endParaRPr lang="en-US" sz="3200" b="1" dirty="0">
                <a:latin typeface="Arial" panose="020B0604020202020204" pitchFamily="34" charset="0"/>
                <a:cs typeface="Arial" panose="020B0604020202020204" pitchFamily="34" charset="0"/>
              </a:endParaRPr>
            </a:p>
          </p:txBody>
        </p:sp>
        <p:sp>
          <p:nvSpPr>
            <p:cNvPr id="8" name="TextBox 7"/>
            <p:cNvSpPr txBox="1"/>
            <p:nvPr/>
          </p:nvSpPr>
          <p:spPr>
            <a:xfrm>
              <a:off x="602850" y="315908"/>
              <a:ext cx="301137" cy="4115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latin typeface="Arial" panose="020B0604020202020204" pitchFamily="34" charset="0"/>
                  <a:cs typeface="Arial" panose="020B0604020202020204" pitchFamily="34" charset="0"/>
                </a:rPr>
                <a:t>A</a:t>
              </a:r>
              <a:endParaRPr lang="en-US" sz="3200" b="1" dirty="0">
                <a:latin typeface="Arial" panose="020B0604020202020204" pitchFamily="34" charset="0"/>
                <a:cs typeface="Arial" panose="020B0604020202020204" pitchFamily="34" charset="0"/>
              </a:endParaRPr>
            </a:p>
          </p:txBody>
        </p:sp>
        <p:pic>
          <p:nvPicPr>
            <p:cNvPr id="9" name="Picture 8" descr="F:\FLOW CYTOMETRY\Figure_1.emf"/>
            <p:cNvPicPr>
              <a:picLocks noChangeAspect="1" noChangeArrowheads="1"/>
            </p:cNvPicPr>
            <p:nvPr/>
          </p:nvPicPr>
          <p:blipFill>
            <a:blip r:embed="rId3" cstate="print"/>
            <a:srcRect/>
            <a:stretch>
              <a:fillRect/>
            </a:stretch>
          </p:blipFill>
          <p:spPr bwMode="auto">
            <a:xfrm>
              <a:off x="862283" y="783592"/>
              <a:ext cx="2909887" cy="1529887"/>
            </a:xfrm>
            <a:prstGeom prst="rect">
              <a:avLst/>
            </a:prstGeom>
            <a:noFill/>
          </p:spPr>
        </p:pic>
        <p:sp>
          <p:nvSpPr>
            <p:cNvPr id="10" name="Rectangle 9"/>
            <p:cNvSpPr/>
            <p:nvPr/>
          </p:nvSpPr>
          <p:spPr>
            <a:xfrm>
              <a:off x="2922456" y="920279"/>
              <a:ext cx="152400" cy="228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1525456" y="920279"/>
              <a:ext cx="152400" cy="228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latin typeface="Arial" panose="020B0604020202020204" pitchFamily="34" charset="0"/>
                <a:cs typeface="Arial" panose="020B0604020202020204" pitchFamily="34" charset="0"/>
              </a:endParaRPr>
            </a:p>
          </p:txBody>
        </p:sp>
        <p:sp>
          <p:nvSpPr>
            <p:cNvPr id="12" name="Rectangle 11"/>
            <p:cNvSpPr/>
            <p:nvPr/>
          </p:nvSpPr>
          <p:spPr>
            <a:xfrm>
              <a:off x="3074856" y="998687"/>
              <a:ext cx="304800" cy="53119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latin typeface="Arial" panose="020B0604020202020204" pitchFamily="34" charset="0"/>
                <a:cs typeface="Arial" panose="020B0604020202020204" pitchFamily="34" charset="0"/>
              </a:endParaRPr>
            </a:p>
          </p:txBody>
        </p:sp>
        <p:sp>
          <p:nvSpPr>
            <p:cNvPr id="13" name="Rectangle 12"/>
            <p:cNvSpPr/>
            <p:nvPr/>
          </p:nvSpPr>
          <p:spPr>
            <a:xfrm>
              <a:off x="3074856" y="1529879"/>
              <a:ext cx="304800" cy="60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latin typeface="Arial" panose="020B0604020202020204" pitchFamily="34" charset="0"/>
                <a:cs typeface="Arial" panose="020B0604020202020204" pitchFamily="34" charset="0"/>
              </a:endParaRPr>
            </a:p>
          </p:txBody>
        </p:sp>
        <p:sp>
          <p:nvSpPr>
            <p:cNvPr id="14" name="Rectangle 13"/>
            <p:cNvSpPr/>
            <p:nvPr/>
          </p:nvSpPr>
          <p:spPr>
            <a:xfrm>
              <a:off x="1677856" y="998687"/>
              <a:ext cx="304800" cy="53119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2809601" y="1111706"/>
              <a:ext cx="381000" cy="238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p:txBody>
        </p:sp>
        <p:sp>
          <p:nvSpPr>
            <p:cNvPr id="16" name="TextBox 15"/>
            <p:cNvSpPr txBox="1"/>
            <p:nvPr/>
          </p:nvSpPr>
          <p:spPr>
            <a:xfrm>
              <a:off x="3321569" y="1689556"/>
              <a:ext cx="441960" cy="238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anose="020B0604020202020204" pitchFamily="34" charset="0"/>
                  <a:cs typeface="Arial" panose="020B0604020202020204" pitchFamily="34" charset="0"/>
                </a:rPr>
                <a:t>83%</a:t>
              </a:r>
              <a:endParaRPr lang="en-US" sz="1600" b="1" dirty="0">
                <a:latin typeface="Arial" panose="020B0604020202020204" pitchFamily="34" charset="0"/>
                <a:cs typeface="Arial" panose="020B0604020202020204" pitchFamily="34" charset="0"/>
              </a:endParaRPr>
            </a:p>
          </p:txBody>
        </p:sp>
        <p:sp>
          <p:nvSpPr>
            <p:cNvPr id="17" name="TextBox 16"/>
            <p:cNvSpPr txBox="1"/>
            <p:nvPr/>
          </p:nvSpPr>
          <p:spPr>
            <a:xfrm>
              <a:off x="3307441" y="1143000"/>
              <a:ext cx="441960" cy="238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anose="020B0604020202020204" pitchFamily="34" charset="0"/>
                  <a:cs typeface="Arial" panose="020B0604020202020204" pitchFamily="34" charset="0"/>
                </a:rPr>
                <a:t>12%</a:t>
              </a:r>
              <a:endParaRPr lang="en-US" sz="1600" b="1" dirty="0">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788856" y="844084"/>
              <a:ext cx="0" cy="1447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706" y="1295392"/>
              <a:ext cx="269639" cy="477738"/>
            </a:xfrm>
            <a:prstGeom prst="rect">
              <a:avLst/>
            </a:prstGeom>
            <a:solidFill>
              <a:schemeClr val="bg1"/>
            </a:solid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CD27</a:t>
              </a:r>
              <a:endParaRPr lang="en-US" sz="1600" dirty="0">
                <a:latin typeface="Arial" panose="020B0604020202020204" pitchFamily="34" charset="0"/>
                <a:cs typeface="Arial" panose="020B0604020202020204" pitchFamily="34" charset="0"/>
              </a:endParaRPr>
            </a:p>
          </p:txBody>
        </p:sp>
        <p:cxnSp>
          <p:nvCxnSpPr>
            <p:cNvPr id="20" name="Straight Arrow Connector 19"/>
            <p:cNvCxnSpPr/>
            <p:nvPr/>
          </p:nvCxnSpPr>
          <p:spPr>
            <a:xfrm>
              <a:off x="788856" y="2291879"/>
              <a:ext cx="2895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31533" y="2198063"/>
              <a:ext cx="442577" cy="238261"/>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panose="020B0604020202020204" pitchFamily="34" charset="0"/>
                  <a:cs typeface="Arial" panose="020B0604020202020204" pitchFamily="34" charset="0"/>
                </a:rPr>
                <a:t>CD19</a:t>
              </a:r>
              <a:endParaRPr lang="en-US" sz="1600" dirty="0">
                <a:latin typeface="Arial" panose="020B0604020202020204" pitchFamily="34" charset="0"/>
                <a:cs typeface="Arial" panose="020B0604020202020204" pitchFamily="34" charset="0"/>
              </a:endParaRPr>
            </a:p>
          </p:txBody>
        </p:sp>
        <p:sp>
          <p:nvSpPr>
            <p:cNvPr id="22" name="TextBox 21"/>
            <p:cNvSpPr txBox="1"/>
            <p:nvPr/>
          </p:nvSpPr>
          <p:spPr>
            <a:xfrm>
              <a:off x="1411156" y="1105356"/>
              <a:ext cx="375646" cy="238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p:txBody>
        </p:sp>
        <p:sp>
          <p:nvSpPr>
            <p:cNvPr id="23" name="Rectangle 22"/>
            <p:cNvSpPr/>
            <p:nvPr/>
          </p:nvSpPr>
          <p:spPr>
            <a:xfrm>
              <a:off x="1677856" y="1529879"/>
              <a:ext cx="304800" cy="60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latin typeface="Arial" panose="020B0604020202020204" pitchFamily="34" charset="0"/>
                <a:cs typeface="Arial" panose="020B0604020202020204" pitchFamily="34" charset="0"/>
              </a:endParaRPr>
            </a:p>
          </p:txBody>
        </p:sp>
        <p:sp>
          <p:nvSpPr>
            <p:cNvPr id="24" name="TextBox 23"/>
            <p:cNvSpPr txBox="1"/>
            <p:nvPr/>
          </p:nvSpPr>
          <p:spPr>
            <a:xfrm>
              <a:off x="1916791" y="1143000"/>
              <a:ext cx="441960" cy="238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anose="020B0604020202020204" pitchFamily="34" charset="0"/>
                  <a:cs typeface="Arial" panose="020B0604020202020204" pitchFamily="34" charset="0"/>
                </a:rPr>
                <a:t>48%</a:t>
              </a:r>
              <a:endParaRPr lang="en-US" sz="1600" b="1" dirty="0">
                <a:latin typeface="Arial" panose="020B0604020202020204" pitchFamily="34" charset="0"/>
                <a:cs typeface="Arial" panose="020B0604020202020204" pitchFamily="34" charset="0"/>
              </a:endParaRPr>
            </a:p>
          </p:txBody>
        </p:sp>
        <p:sp>
          <p:nvSpPr>
            <p:cNvPr id="25" name="TextBox 24"/>
            <p:cNvSpPr txBox="1"/>
            <p:nvPr/>
          </p:nvSpPr>
          <p:spPr>
            <a:xfrm>
              <a:off x="1916791" y="1689556"/>
              <a:ext cx="441960" cy="2166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anose="020B0604020202020204" pitchFamily="34" charset="0"/>
                  <a:cs typeface="Arial" panose="020B0604020202020204" pitchFamily="34" charset="0"/>
                </a:rPr>
                <a:t>45%</a:t>
              </a:r>
              <a:endParaRPr lang="en-US" sz="1400" b="1" dirty="0">
                <a:latin typeface="Arial" panose="020B0604020202020204" pitchFamily="34" charset="0"/>
                <a:cs typeface="Arial" panose="020B0604020202020204" pitchFamily="34" charset="0"/>
              </a:endParaRPr>
            </a:p>
          </p:txBody>
        </p:sp>
        <p:sp>
          <p:nvSpPr>
            <p:cNvPr id="26" name="TextBox 25"/>
            <p:cNvSpPr txBox="1"/>
            <p:nvPr/>
          </p:nvSpPr>
          <p:spPr>
            <a:xfrm>
              <a:off x="1139551" y="628650"/>
              <a:ext cx="971222" cy="2382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panose="020B0604020202020204" pitchFamily="34" charset="0"/>
                  <a:cs typeface="Arial" panose="020B0604020202020204" pitchFamily="34" charset="0"/>
                </a:rPr>
                <a:t>Healthy control</a:t>
              </a:r>
              <a:endParaRPr lang="en-US" sz="1600" dirty="0">
                <a:latin typeface="Arial" panose="020B0604020202020204" pitchFamily="34" charset="0"/>
                <a:cs typeface="Arial" panose="020B0604020202020204" pitchFamily="34" charset="0"/>
              </a:endParaRPr>
            </a:p>
          </p:txBody>
        </p:sp>
        <p:sp>
          <p:nvSpPr>
            <p:cNvPr id="27" name="TextBox 26"/>
            <p:cNvSpPr txBox="1"/>
            <p:nvPr/>
          </p:nvSpPr>
          <p:spPr>
            <a:xfrm>
              <a:off x="2615741" y="628650"/>
              <a:ext cx="707320" cy="2382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panose="020B0604020202020204" pitchFamily="34" charset="0"/>
                  <a:cs typeface="Arial" panose="020B0604020202020204" pitchFamily="34" charset="0"/>
                </a:rPr>
                <a:t>RA patient</a:t>
              </a:r>
              <a:endParaRPr lang="en-US" sz="1600" dirty="0">
                <a:latin typeface="Arial" panose="020B0604020202020204" pitchFamily="34" charset="0"/>
                <a:cs typeface="Arial" panose="020B0604020202020204" pitchFamily="34" charset="0"/>
              </a:endParaRPr>
            </a:p>
          </p:txBody>
        </p:sp>
        <p:sp>
          <p:nvSpPr>
            <p:cNvPr id="28" name="TextBox 27"/>
            <p:cNvSpPr txBox="1"/>
            <p:nvPr/>
          </p:nvSpPr>
          <p:spPr>
            <a:xfrm>
              <a:off x="4540423" y="2200267"/>
              <a:ext cx="528845" cy="2382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panose="020B0604020202020204" pitchFamily="34" charset="0"/>
                  <a:cs typeface="Arial" panose="020B0604020202020204" pitchFamily="34" charset="0"/>
                </a:rPr>
                <a:t>Control</a:t>
              </a:r>
              <a:endParaRPr lang="en-US" sz="1600" dirty="0">
                <a:latin typeface="Arial" panose="020B0604020202020204" pitchFamily="34" charset="0"/>
                <a:cs typeface="Arial" panose="020B0604020202020204" pitchFamily="34" charset="0"/>
              </a:endParaRPr>
            </a:p>
          </p:txBody>
        </p:sp>
        <p:sp>
          <p:nvSpPr>
            <p:cNvPr id="29" name="TextBox 28"/>
            <p:cNvSpPr txBox="1"/>
            <p:nvPr/>
          </p:nvSpPr>
          <p:spPr>
            <a:xfrm>
              <a:off x="5187861" y="2200267"/>
              <a:ext cx="293112" cy="2382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panose="020B0604020202020204" pitchFamily="34" charset="0"/>
                  <a:cs typeface="Arial" panose="020B0604020202020204" pitchFamily="34" charset="0"/>
                </a:rPr>
                <a:t>RA</a:t>
              </a:r>
              <a:endParaRPr lang="en-US" sz="1600" dirty="0">
                <a:latin typeface="Arial" panose="020B0604020202020204" pitchFamily="34" charset="0"/>
                <a:cs typeface="Arial" panose="020B0604020202020204" pitchFamily="34" charset="0"/>
              </a:endParaRPr>
            </a:p>
          </p:txBody>
        </p:sp>
        <p:sp>
          <p:nvSpPr>
            <p:cNvPr id="30" name="TextBox 29"/>
            <p:cNvSpPr txBox="1"/>
            <p:nvPr/>
          </p:nvSpPr>
          <p:spPr>
            <a:xfrm>
              <a:off x="4600301" y="698956"/>
              <a:ext cx="805707" cy="2382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 &lt; 0.001</a:t>
              </a:r>
              <a:endParaRPr lang="en-US" sz="1600" dirty="0">
                <a:latin typeface="Arial" panose="020B0604020202020204" pitchFamily="34" charset="0"/>
                <a:cs typeface="Arial" panose="020B0604020202020204" pitchFamily="34" charset="0"/>
              </a:endParaRPr>
            </a:p>
          </p:txBody>
        </p:sp>
        <p:grpSp>
          <p:nvGrpSpPr>
            <p:cNvPr id="31" name="Group 30"/>
            <p:cNvGrpSpPr/>
            <p:nvPr/>
          </p:nvGrpSpPr>
          <p:grpSpPr>
            <a:xfrm>
              <a:off x="4800600" y="922488"/>
              <a:ext cx="533400" cy="76200"/>
              <a:chOff x="990600" y="1219200"/>
              <a:chExt cx="304800" cy="76200"/>
            </a:xfrm>
          </p:grpSpPr>
          <p:cxnSp>
            <p:nvCxnSpPr>
              <p:cNvPr id="32" name="Straight Connector 31"/>
              <p:cNvCxnSpPr/>
              <p:nvPr/>
            </p:nvCxnSpPr>
            <p:spPr>
              <a:xfrm>
                <a:off x="990600" y="1219200"/>
                <a:ext cx="3048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90600" y="1219200"/>
                <a:ext cx="0" cy="7620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1295400" y="1219200"/>
                <a:ext cx="0" cy="7620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36" name="Title 1"/>
          <p:cNvSpPr>
            <a:spLocks noGrp="1"/>
          </p:cNvSpPr>
          <p:nvPr>
            <p:ph type="title"/>
          </p:nvPr>
        </p:nvSpPr>
        <p:spPr>
          <a:xfrm>
            <a:off x="533400" y="152400"/>
            <a:ext cx="8229600" cy="1143000"/>
          </a:xfrm>
        </p:spPr>
        <p:txBody>
          <a:bodyPr>
            <a:normAutofit/>
          </a:bodyPr>
          <a:lstStyle/>
          <a:p>
            <a:r>
              <a:rPr lang="en-US" sz="3200" b="1" dirty="0" smtClean="0">
                <a:solidFill>
                  <a:srgbClr val="3333CC"/>
                </a:solidFill>
                <a:latin typeface="Arial" pitchFamily="34" charset="0"/>
                <a:cs typeface="Arial" pitchFamily="34" charset="0"/>
              </a:rPr>
              <a:t>Frequency of circulating plasmablasts is increased in RA patients </a:t>
            </a:r>
            <a:endParaRPr lang="en-US" sz="3200" b="1" dirty="0">
              <a:solidFill>
                <a:srgbClr val="3333CC"/>
              </a:solidFill>
              <a:latin typeface="Arial" pitchFamily="34" charset="0"/>
              <a:cs typeface="Arial" pitchFamily="34" charset="0"/>
            </a:endParaRPr>
          </a:p>
        </p:txBody>
      </p:sp>
    </p:spTree>
    <p:extLst>
      <p:ext uri="{BB962C8B-B14F-4D97-AF65-F5344CB8AC3E}">
        <p14:creationId xmlns:p14="http://schemas.microsoft.com/office/powerpoint/2010/main" val="2320039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CR96FLT"/>
          <p:cNvPicPr>
            <a:picLocks noChangeAspect="1" noChangeArrowheads="1"/>
          </p:cNvPicPr>
          <p:nvPr/>
        </p:nvPicPr>
        <p:blipFill>
          <a:blip r:embed="rId3" cstate="print"/>
          <a:srcRect/>
          <a:stretch>
            <a:fillRect/>
          </a:stretch>
        </p:blipFill>
        <p:spPr bwMode="auto">
          <a:xfrm>
            <a:off x="5655468" y="1329531"/>
            <a:ext cx="2462213" cy="1395412"/>
          </a:xfrm>
          <a:prstGeom prst="rect">
            <a:avLst/>
          </a:prstGeom>
          <a:noFill/>
          <a:ln w="9525">
            <a:noFill/>
            <a:miter lim="800000"/>
            <a:headEnd/>
            <a:tailEnd/>
          </a:ln>
        </p:spPr>
      </p:pic>
      <p:sp>
        <p:nvSpPr>
          <p:cNvPr id="7" name="AutoShape 4"/>
          <p:cNvSpPr>
            <a:spLocks noChangeArrowheads="1"/>
          </p:cNvSpPr>
          <p:nvPr/>
        </p:nvSpPr>
        <p:spPr bwMode="auto">
          <a:xfrm>
            <a:off x="485775" y="4232275"/>
            <a:ext cx="1993900" cy="57785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en-US" altLang="zh-CN" b="1" dirty="0">
                <a:latin typeface="Symbol" pitchFamily="18" charset="2"/>
                <a:ea typeface="宋体" pitchFamily="2" charset="-122"/>
                <a:cs typeface="Arial" charset="0"/>
              </a:rPr>
              <a:t>g</a:t>
            </a:r>
          </a:p>
        </p:txBody>
      </p:sp>
      <p:sp>
        <p:nvSpPr>
          <p:cNvPr id="8" name="AutoShape 5"/>
          <p:cNvSpPr>
            <a:spLocks noChangeArrowheads="1"/>
          </p:cNvSpPr>
          <p:nvPr/>
        </p:nvSpPr>
        <p:spPr bwMode="auto">
          <a:xfrm>
            <a:off x="711200" y="4087813"/>
            <a:ext cx="385763" cy="288925"/>
          </a:xfrm>
          <a:prstGeom prst="rightArrow">
            <a:avLst>
              <a:gd name="adj1" fmla="val 50000"/>
              <a:gd name="adj2" fmla="val 33379"/>
            </a:avLst>
          </a:prstGeom>
          <a:solidFill>
            <a:srgbClr val="FFFF00"/>
          </a:solidFill>
          <a:ln w="28575">
            <a:solidFill>
              <a:schemeClr val="tx1"/>
            </a:solidFill>
            <a:miter lim="800000"/>
            <a:headEnd/>
            <a:tailEnd/>
          </a:ln>
        </p:spPr>
        <p:txBody>
          <a:bodyPr wrap="none" anchor="ctr"/>
          <a:lstStyle/>
          <a:p>
            <a:endParaRPr lang="en-US" dirty="0"/>
          </a:p>
        </p:txBody>
      </p:sp>
      <p:sp>
        <p:nvSpPr>
          <p:cNvPr id="9" name="Text Box 6"/>
          <p:cNvSpPr txBox="1">
            <a:spLocks noChangeArrowheads="1"/>
          </p:cNvSpPr>
          <p:nvPr/>
        </p:nvSpPr>
        <p:spPr bwMode="auto">
          <a:xfrm>
            <a:off x="520700" y="3821113"/>
            <a:ext cx="692150" cy="366712"/>
          </a:xfrm>
          <a:prstGeom prst="rect">
            <a:avLst/>
          </a:prstGeom>
          <a:noFill/>
          <a:ln w="9525">
            <a:noFill/>
            <a:miter lim="800000"/>
            <a:headEnd/>
            <a:tailEnd/>
          </a:ln>
        </p:spPr>
        <p:txBody>
          <a:bodyPr wrap="none">
            <a:spAutoFit/>
          </a:bodyPr>
          <a:lstStyle/>
          <a:p>
            <a:r>
              <a:rPr lang="en-US" altLang="zh-CN" b="1" dirty="0">
                <a:latin typeface="Arial" pitchFamily="34" charset="0"/>
                <a:ea typeface="宋体" pitchFamily="2" charset="-122"/>
                <a:cs typeface="Arial" pitchFamily="34" charset="0"/>
              </a:rPr>
              <a:t>CMV</a:t>
            </a:r>
          </a:p>
        </p:txBody>
      </p:sp>
      <p:sp>
        <p:nvSpPr>
          <p:cNvPr id="10" name="Rectangle 7"/>
          <p:cNvSpPr>
            <a:spLocks noChangeArrowheads="1"/>
          </p:cNvSpPr>
          <p:nvPr/>
        </p:nvSpPr>
        <p:spPr bwMode="auto">
          <a:xfrm>
            <a:off x="1096963" y="4137025"/>
            <a:ext cx="1220787" cy="192088"/>
          </a:xfrm>
          <a:prstGeom prst="rect">
            <a:avLst/>
          </a:prstGeom>
          <a:solidFill>
            <a:schemeClr val="bg1"/>
          </a:solidFill>
          <a:ln w="28575">
            <a:solidFill>
              <a:schemeClr val="tx1"/>
            </a:solidFill>
            <a:miter lim="800000"/>
            <a:headEnd/>
            <a:tailEnd/>
          </a:ln>
        </p:spPr>
        <p:txBody>
          <a:bodyPr wrap="none" anchor="ctr"/>
          <a:lstStyle/>
          <a:p>
            <a:pPr algn="ctr"/>
            <a:endParaRPr lang="zh-CN" altLang="en-US" sz="2400">
              <a:latin typeface="Times New Roman" pitchFamily="18" charset="0"/>
              <a:ea typeface="宋体" pitchFamily="2" charset="-122"/>
              <a:cs typeface="Arial" charset="0"/>
            </a:endParaRPr>
          </a:p>
        </p:txBody>
      </p:sp>
      <p:sp>
        <p:nvSpPr>
          <p:cNvPr id="11" name="Rectangle 8"/>
          <p:cNvSpPr>
            <a:spLocks noChangeArrowheads="1"/>
          </p:cNvSpPr>
          <p:nvPr/>
        </p:nvSpPr>
        <p:spPr bwMode="auto">
          <a:xfrm>
            <a:off x="1162050" y="4137025"/>
            <a:ext cx="449263" cy="192088"/>
          </a:xfrm>
          <a:prstGeom prst="rect">
            <a:avLst/>
          </a:prstGeom>
          <a:solidFill>
            <a:srgbClr val="FF0000"/>
          </a:solidFill>
          <a:ln w="9525">
            <a:solidFill>
              <a:schemeClr val="tx1"/>
            </a:solidFill>
            <a:miter lim="800000"/>
            <a:headEnd/>
            <a:tailEnd/>
          </a:ln>
        </p:spPr>
        <p:txBody>
          <a:bodyPr wrap="none" anchor="ctr"/>
          <a:lstStyle/>
          <a:p>
            <a:pPr algn="ctr"/>
            <a:r>
              <a:rPr lang="en-US" altLang="zh-CN" b="1" dirty="0">
                <a:latin typeface="Arial" pitchFamily="34" charset="0"/>
                <a:ea typeface="宋体" pitchFamily="2" charset="-122"/>
                <a:cs typeface="Arial" pitchFamily="34" charset="0"/>
              </a:rPr>
              <a:t>V</a:t>
            </a:r>
            <a:r>
              <a:rPr lang="en-US" altLang="zh-CN" b="1" baseline="-25000" dirty="0">
                <a:latin typeface="Arial" pitchFamily="34" charset="0"/>
                <a:ea typeface="宋体" pitchFamily="2" charset="-122"/>
                <a:cs typeface="Arial" pitchFamily="34" charset="0"/>
              </a:rPr>
              <a:t>H</a:t>
            </a:r>
            <a:r>
              <a:rPr lang="en-US" altLang="zh-CN" b="1" dirty="0">
                <a:latin typeface="Arial" pitchFamily="34" charset="0"/>
                <a:ea typeface="宋体" pitchFamily="2" charset="-122"/>
                <a:cs typeface="Arial" pitchFamily="34" charset="0"/>
              </a:rPr>
              <a:t>DJ</a:t>
            </a:r>
          </a:p>
        </p:txBody>
      </p:sp>
      <p:sp>
        <p:nvSpPr>
          <p:cNvPr id="12" name="Text Box 9"/>
          <p:cNvSpPr txBox="1">
            <a:spLocks noChangeArrowheads="1"/>
          </p:cNvSpPr>
          <p:nvPr/>
        </p:nvSpPr>
        <p:spPr bwMode="auto">
          <a:xfrm>
            <a:off x="1752600" y="4040188"/>
            <a:ext cx="442913" cy="366712"/>
          </a:xfrm>
          <a:prstGeom prst="rect">
            <a:avLst/>
          </a:prstGeom>
          <a:noFill/>
          <a:ln w="9525">
            <a:noFill/>
            <a:miter lim="800000"/>
            <a:headEnd/>
            <a:tailEnd/>
          </a:ln>
        </p:spPr>
        <p:txBody>
          <a:bodyPr wrap="none">
            <a:spAutoFit/>
          </a:bodyPr>
          <a:lstStyle/>
          <a:p>
            <a:r>
              <a:rPr lang="en-US" altLang="zh-CN" b="1" dirty="0">
                <a:ea typeface="宋体" pitchFamily="2" charset="-122"/>
                <a:cs typeface="Arial" charset="0"/>
              </a:rPr>
              <a:t>C</a:t>
            </a:r>
            <a:r>
              <a:rPr lang="en-US" altLang="zh-CN" b="1" dirty="0">
                <a:latin typeface="Symbol" pitchFamily="18" charset="2"/>
                <a:ea typeface="宋体" pitchFamily="2" charset="-122"/>
                <a:cs typeface="Arial" charset="0"/>
              </a:rPr>
              <a:t>g</a:t>
            </a:r>
          </a:p>
        </p:txBody>
      </p:sp>
      <p:sp>
        <p:nvSpPr>
          <p:cNvPr id="13" name="AutoShape 10"/>
          <p:cNvSpPr>
            <a:spLocks noChangeArrowheads="1"/>
          </p:cNvSpPr>
          <p:nvPr/>
        </p:nvSpPr>
        <p:spPr bwMode="auto">
          <a:xfrm>
            <a:off x="2590800" y="4224338"/>
            <a:ext cx="1993900" cy="576262"/>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en-US" altLang="zh-CN" b="1" dirty="0">
                <a:latin typeface="Symbol" pitchFamily="18" charset="2"/>
                <a:ea typeface="宋体" pitchFamily="2" charset="-122"/>
                <a:cs typeface="Arial" charset="0"/>
              </a:rPr>
              <a:t>k</a:t>
            </a:r>
          </a:p>
        </p:txBody>
      </p:sp>
      <p:sp>
        <p:nvSpPr>
          <p:cNvPr id="14" name="AutoShape 11"/>
          <p:cNvSpPr>
            <a:spLocks noChangeArrowheads="1"/>
          </p:cNvSpPr>
          <p:nvPr/>
        </p:nvSpPr>
        <p:spPr bwMode="auto">
          <a:xfrm>
            <a:off x="2817812" y="4079875"/>
            <a:ext cx="384175" cy="287338"/>
          </a:xfrm>
          <a:prstGeom prst="rightArrow">
            <a:avLst>
              <a:gd name="adj1" fmla="val 50000"/>
              <a:gd name="adj2" fmla="val 33425"/>
            </a:avLst>
          </a:prstGeom>
          <a:solidFill>
            <a:srgbClr val="FFFF00"/>
          </a:solidFill>
          <a:ln w="28575">
            <a:solidFill>
              <a:schemeClr val="tx1"/>
            </a:solidFill>
            <a:miter lim="800000"/>
            <a:headEnd/>
            <a:tailEnd/>
          </a:ln>
        </p:spPr>
        <p:txBody>
          <a:bodyPr wrap="none" anchor="ctr"/>
          <a:lstStyle/>
          <a:p>
            <a:endParaRPr lang="en-US" dirty="0"/>
          </a:p>
        </p:txBody>
      </p:sp>
      <p:sp>
        <p:nvSpPr>
          <p:cNvPr id="15" name="Text Box 12"/>
          <p:cNvSpPr txBox="1">
            <a:spLocks noChangeArrowheads="1"/>
          </p:cNvSpPr>
          <p:nvPr/>
        </p:nvSpPr>
        <p:spPr bwMode="auto">
          <a:xfrm>
            <a:off x="2624137" y="3810000"/>
            <a:ext cx="692150" cy="366713"/>
          </a:xfrm>
          <a:prstGeom prst="rect">
            <a:avLst/>
          </a:prstGeom>
          <a:noFill/>
          <a:ln w="9525">
            <a:noFill/>
            <a:miter lim="800000"/>
            <a:headEnd/>
            <a:tailEnd/>
          </a:ln>
        </p:spPr>
        <p:txBody>
          <a:bodyPr wrap="none">
            <a:spAutoFit/>
          </a:bodyPr>
          <a:lstStyle/>
          <a:p>
            <a:r>
              <a:rPr lang="en-US" altLang="zh-CN" b="1" dirty="0">
                <a:latin typeface="Arial" pitchFamily="34" charset="0"/>
                <a:ea typeface="宋体" pitchFamily="2" charset="-122"/>
                <a:cs typeface="Arial" pitchFamily="34" charset="0"/>
              </a:rPr>
              <a:t>CMV</a:t>
            </a:r>
          </a:p>
        </p:txBody>
      </p:sp>
      <p:sp>
        <p:nvSpPr>
          <p:cNvPr id="16" name="Rectangle 13"/>
          <p:cNvSpPr>
            <a:spLocks noChangeArrowheads="1"/>
          </p:cNvSpPr>
          <p:nvPr/>
        </p:nvSpPr>
        <p:spPr bwMode="auto">
          <a:xfrm>
            <a:off x="3201987" y="4127500"/>
            <a:ext cx="1222375" cy="192088"/>
          </a:xfrm>
          <a:prstGeom prst="rect">
            <a:avLst/>
          </a:prstGeom>
          <a:solidFill>
            <a:schemeClr val="bg1"/>
          </a:solidFill>
          <a:ln w="28575">
            <a:solidFill>
              <a:schemeClr val="tx1"/>
            </a:solidFill>
            <a:miter lim="800000"/>
            <a:headEnd/>
            <a:tailEnd/>
          </a:ln>
        </p:spPr>
        <p:txBody>
          <a:bodyPr wrap="none" anchor="ctr"/>
          <a:lstStyle/>
          <a:p>
            <a:pPr algn="ctr"/>
            <a:endParaRPr lang="zh-CN" altLang="en-US" sz="2400">
              <a:latin typeface="Times New Roman" pitchFamily="18" charset="0"/>
              <a:ea typeface="宋体" pitchFamily="2" charset="-122"/>
              <a:cs typeface="Arial" charset="0"/>
            </a:endParaRPr>
          </a:p>
        </p:txBody>
      </p:sp>
      <p:sp>
        <p:nvSpPr>
          <p:cNvPr id="17" name="Rectangle 14"/>
          <p:cNvSpPr>
            <a:spLocks noChangeArrowheads="1"/>
          </p:cNvSpPr>
          <p:nvPr/>
        </p:nvSpPr>
        <p:spPr bwMode="auto">
          <a:xfrm>
            <a:off x="3265487" y="4137025"/>
            <a:ext cx="449263" cy="192088"/>
          </a:xfrm>
          <a:prstGeom prst="rect">
            <a:avLst/>
          </a:prstGeom>
          <a:solidFill>
            <a:srgbClr val="FF0000"/>
          </a:solidFill>
          <a:ln w="9525">
            <a:solidFill>
              <a:schemeClr val="tx1"/>
            </a:solidFill>
            <a:miter lim="800000"/>
            <a:headEnd/>
            <a:tailEnd/>
          </a:ln>
        </p:spPr>
        <p:txBody>
          <a:bodyPr wrap="none" anchor="ctr"/>
          <a:lstStyle/>
          <a:p>
            <a:pPr algn="ctr"/>
            <a:r>
              <a:rPr lang="en-US" altLang="zh-CN" b="1" dirty="0">
                <a:latin typeface="Arial" pitchFamily="34" charset="0"/>
                <a:ea typeface="宋体" pitchFamily="2" charset="-122"/>
                <a:cs typeface="Arial" pitchFamily="34" charset="0"/>
              </a:rPr>
              <a:t>VkJk</a:t>
            </a:r>
          </a:p>
        </p:txBody>
      </p:sp>
      <p:sp>
        <p:nvSpPr>
          <p:cNvPr id="18" name="Text Box 15"/>
          <p:cNvSpPr txBox="1">
            <a:spLocks noChangeArrowheads="1"/>
          </p:cNvSpPr>
          <p:nvPr/>
        </p:nvSpPr>
        <p:spPr bwMode="auto">
          <a:xfrm>
            <a:off x="3900487" y="4040188"/>
            <a:ext cx="433132" cy="369332"/>
          </a:xfrm>
          <a:prstGeom prst="rect">
            <a:avLst/>
          </a:prstGeom>
          <a:noFill/>
          <a:ln w="9525">
            <a:noFill/>
            <a:miter lim="800000"/>
            <a:headEnd/>
            <a:tailEnd/>
          </a:ln>
        </p:spPr>
        <p:txBody>
          <a:bodyPr wrap="none">
            <a:spAutoFit/>
          </a:bodyPr>
          <a:lstStyle/>
          <a:p>
            <a:r>
              <a:rPr lang="en-US" altLang="zh-CN" b="1" dirty="0">
                <a:ea typeface="宋体" pitchFamily="2" charset="-122"/>
                <a:cs typeface="Arial" charset="0"/>
              </a:rPr>
              <a:t>C</a:t>
            </a:r>
            <a:r>
              <a:rPr lang="en-US" altLang="zh-CN" b="1" dirty="0">
                <a:latin typeface="Symbol" pitchFamily="18" charset="2"/>
                <a:ea typeface="宋体" pitchFamily="2" charset="-122"/>
                <a:cs typeface="Arial" charset="0"/>
              </a:rPr>
              <a:t>k</a:t>
            </a:r>
          </a:p>
        </p:txBody>
      </p:sp>
      <p:sp>
        <p:nvSpPr>
          <p:cNvPr id="19" name="AutoShape 16"/>
          <p:cNvSpPr>
            <a:spLocks noChangeArrowheads="1"/>
          </p:cNvSpPr>
          <p:nvPr/>
        </p:nvSpPr>
        <p:spPr bwMode="auto">
          <a:xfrm>
            <a:off x="4724400" y="4224338"/>
            <a:ext cx="1993900" cy="576262"/>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en-US" altLang="zh-CN" b="1" dirty="0">
                <a:latin typeface="Symbol" pitchFamily="18" charset="2"/>
                <a:ea typeface="宋体" pitchFamily="2" charset="-122"/>
                <a:cs typeface="Arial" charset="0"/>
              </a:rPr>
              <a:t>l</a:t>
            </a:r>
          </a:p>
        </p:txBody>
      </p:sp>
      <p:sp>
        <p:nvSpPr>
          <p:cNvPr id="20" name="AutoShape 17"/>
          <p:cNvSpPr>
            <a:spLocks noChangeArrowheads="1"/>
          </p:cNvSpPr>
          <p:nvPr/>
        </p:nvSpPr>
        <p:spPr bwMode="auto">
          <a:xfrm>
            <a:off x="4949825" y="4079875"/>
            <a:ext cx="387350" cy="287338"/>
          </a:xfrm>
          <a:prstGeom prst="rightArrow">
            <a:avLst>
              <a:gd name="adj1" fmla="val 50000"/>
              <a:gd name="adj2" fmla="val 33702"/>
            </a:avLst>
          </a:prstGeom>
          <a:solidFill>
            <a:srgbClr val="FFFF00"/>
          </a:solidFill>
          <a:ln w="28575">
            <a:solidFill>
              <a:schemeClr val="tx1"/>
            </a:solidFill>
            <a:miter lim="800000"/>
            <a:headEnd/>
            <a:tailEnd/>
          </a:ln>
        </p:spPr>
        <p:txBody>
          <a:bodyPr wrap="none" anchor="ctr"/>
          <a:lstStyle/>
          <a:p>
            <a:endParaRPr lang="en-US" dirty="0"/>
          </a:p>
        </p:txBody>
      </p:sp>
      <p:sp>
        <p:nvSpPr>
          <p:cNvPr id="21" name="Text Box 18"/>
          <p:cNvSpPr txBox="1">
            <a:spLocks noChangeArrowheads="1"/>
          </p:cNvSpPr>
          <p:nvPr/>
        </p:nvSpPr>
        <p:spPr bwMode="auto">
          <a:xfrm>
            <a:off x="4756150" y="3810000"/>
            <a:ext cx="692150" cy="366713"/>
          </a:xfrm>
          <a:prstGeom prst="rect">
            <a:avLst/>
          </a:prstGeom>
          <a:noFill/>
          <a:ln w="9525">
            <a:noFill/>
            <a:miter lim="800000"/>
            <a:headEnd/>
            <a:tailEnd/>
          </a:ln>
        </p:spPr>
        <p:txBody>
          <a:bodyPr wrap="none">
            <a:spAutoFit/>
          </a:bodyPr>
          <a:lstStyle/>
          <a:p>
            <a:r>
              <a:rPr lang="en-US" altLang="zh-CN" b="1" dirty="0">
                <a:latin typeface="Arial" pitchFamily="34" charset="0"/>
                <a:ea typeface="宋体" pitchFamily="2" charset="-122"/>
                <a:cs typeface="Arial" pitchFamily="34" charset="0"/>
              </a:rPr>
              <a:t>CMV</a:t>
            </a:r>
          </a:p>
        </p:txBody>
      </p:sp>
      <p:sp>
        <p:nvSpPr>
          <p:cNvPr id="22" name="Rectangle 19"/>
          <p:cNvSpPr>
            <a:spLocks noChangeArrowheads="1"/>
          </p:cNvSpPr>
          <p:nvPr/>
        </p:nvSpPr>
        <p:spPr bwMode="auto">
          <a:xfrm>
            <a:off x="5337175" y="4127500"/>
            <a:ext cx="1219200" cy="192088"/>
          </a:xfrm>
          <a:prstGeom prst="rect">
            <a:avLst/>
          </a:prstGeom>
          <a:solidFill>
            <a:schemeClr val="bg1"/>
          </a:solidFill>
          <a:ln w="28575">
            <a:solidFill>
              <a:schemeClr val="tx1"/>
            </a:solidFill>
            <a:miter lim="800000"/>
            <a:headEnd/>
            <a:tailEnd/>
          </a:ln>
        </p:spPr>
        <p:txBody>
          <a:bodyPr wrap="none" anchor="ctr"/>
          <a:lstStyle/>
          <a:p>
            <a:pPr algn="ctr"/>
            <a:endParaRPr lang="zh-CN" altLang="en-US" sz="2400">
              <a:latin typeface="Times New Roman" pitchFamily="18" charset="0"/>
              <a:ea typeface="宋体" pitchFamily="2" charset="-122"/>
              <a:cs typeface="Arial" charset="0"/>
            </a:endParaRPr>
          </a:p>
        </p:txBody>
      </p:sp>
      <p:sp>
        <p:nvSpPr>
          <p:cNvPr id="23" name="Rectangle 20"/>
          <p:cNvSpPr>
            <a:spLocks noChangeArrowheads="1"/>
          </p:cNvSpPr>
          <p:nvPr/>
        </p:nvSpPr>
        <p:spPr bwMode="auto">
          <a:xfrm>
            <a:off x="5399088" y="4137025"/>
            <a:ext cx="450850" cy="192088"/>
          </a:xfrm>
          <a:prstGeom prst="rect">
            <a:avLst/>
          </a:prstGeom>
          <a:solidFill>
            <a:srgbClr val="FF0000"/>
          </a:solidFill>
          <a:ln w="9525">
            <a:solidFill>
              <a:schemeClr val="tx1"/>
            </a:solidFill>
            <a:miter lim="800000"/>
            <a:headEnd/>
            <a:tailEnd/>
          </a:ln>
        </p:spPr>
        <p:txBody>
          <a:bodyPr wrap="none" anchor="ctr"/>
          <a:lstStyle/>
          <a:p>
            <a:pPr algn="ctr"/>
            <a:r>
              <a:rPr lang="en-US" altLang="zh-CN" b="1" dirty="0">
                <a:latin typeface="Arial" pitchFamily="34" charset="0"/>
                <a:ea typeface="宋体" pitchFamily="2" charset="-122"/>
                <a:cs typeface="Arial" pitchFamily="34" charset="0"/>
              </a:rPr>
              <a:t>VlJl</a:t>
            </a:r>
          </a:p>
        </p:txBody>
      </p:sp>
      <p:sp>
        <p:nvSpPr>
          <p:cNvPr id="24" name="Text Box 21"/>
          <p:cNvSpPr txBox="1">
            <a:spLocks noChangeArrowheads="1"/>
          </p:cNvSpPr>
          <p:nvPr/>
        </p:nvSpPr>
        <p:spPr bwMode="auto">
          <a:xfrm>
            <a:off x="6030913" y="4040188"/>
            <a:ext cx="474662" cy="366712"/>
          </a:xfrm>
          <a:prstGeom prst="rect">
            <a:avLst/>
          </a:prstGeom>
          <a:noFill/>
          <a:ln w="9525">
            <a:noFill/>
            <a:miter lim="800000"/>
            <a:headEnd/>
            <a:tailEnd/>
          </a:ln>
        </p:spPr>
        <p:txBody>
          <a:bodyPr wrap="none">
            <a:spAutoFit/>
          </a:bodyPr>
          <a:lstStyle/>
          <a:p>
            <a:r>
              <a:rPr lang="en-US" altLang="zh-CN" b="1" dirty="0">
                <a:ea typeface="宋体" pitchFamily="2" charset="-122"/>
                <a:cs typeface="Arial" charset="0"/>
              </a:rPr>
              <a:t>C</a:t>
            </a:r>
            <a:r>
              <a:rPr lang="en-US" altLang="zh-CN" b="1" dirty="0">
                <a:latin typeface="Symbol" pitchFamily="18" charset="2"/>
                <a:ea typeface="宋体" pitchFamily="2" charset="-122"/>
                <a:cs typeface="Arial" charset="0"/>
              </a:rPr>
              <a:t>l</a:t>
            </a:r>
          </a:p>
        </p:txBody>
      </p:sp>
      <p:sp>
        <p:nvSpPr>
          <p:cNvPr id="25" name="AutoShape 22"/>
          <p:cNvSpPr>
            <a:spLocks noChangeArrowheads="1"/>
          </p:cNvSpPr>
          <p:nvPr/>
        </p:nvSpPr>
        <p:spPr bwMode="auto">
          <a:xfrm>
            <a:off x="2012950" y="5562600"/>
            <a:ext cx="433387" cy="204788"/>
          </a:xfrm>
          <a:prstGeom prst="rightArrow">
            <a:avLst>
              <a:gd name="adj1" fmla="val 50000"/>
              <a:gd name="adj2" fmla="val 52907"/>
            </a:avLst>
          </a:prstGeom>
          <a:solidFill>
            <a:srgbClr val="3333FF"/>
          </a:solid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26" name="AutoShape 23"/>
          <p:cNvSpPr>
            <a:spLocks noChangeArrowheads="1"/>
          </p:cNvSpPr>
          <p:nvPr/>
        </p:nvSpPr>
        <p:spPr bwMode="auto">
          <a:xfrm>
            <a:off x="3886200" y="5562600"/>
            <a:ext cx="433387" cy="204788"/>
          </a:xfrm>
          <a:prstGeom prst="rightArrow">
            <a:avLst>
              <a:gd name="adj1" fmla="val 50000"/>
              <a:gd name="adj2" fmla="val 52907"/>
            </a:avLst>
          </a:prstGeom>
          <a:solidFill>
            <a:srgbClr val="3333FF"/>
          </a:solid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27" name="AutoShape 24"/>
          <p:cNvSpPr>
            <a:spLocks noChangeArrowheads="1"/>
          </p:cNvSpPr>
          <p:nvPr/>
        </p:nvSpPr>
        <p:spPr bwMode="auto">
          <a:xfrm>
            <a:off x="5410200" y="5105400"/>
            <a:ext cx="869950" cy="203200"/>
          </a:xfrm>
          <a:prstGeom prst="curvedDownArrow">
            <a:avLst>
              <a:gd name="adj1" fmla="val 85625"/>
              <a:gd name="adj2" fmla="val 171250"/>
              <a:gd name="adj3" fmla="val 33333"/>
            </a:avLst>
          </a:prstGeom>
          <a:solidFill>
            <a:srgbClr val="3333FF"/>
          </a:solidFill>
          <a:ln w="952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28" name="AutoShape 25"/>
          <p:cNvSpPr>
            <a:spLocks noChangeArrowheads="1"/>
          </p:cNvSpPr>
          <p:nvPr/>
        </p:nvSpPr>
        <p:spPr bwMode="auto">
          <a:xfrm>
            <a:off x="381000" y="5240338"/>
            <a:ext cx="654050" cy="273050"/>
          </a:xfrm>
          <a:prstGeom prst="curvedDownArrow">
            <a:avLst>
              <a:gd name="adj1" fmla="val 47907"/>
              <a:gd name="adj2" fmla="val 95814"/>
              <a:gd name="adj3" fmla="val 33333"/>
            </a:avLst>
          </a:prstGeom>
          <a:solidFill>
            <a:srgbClr val="3333FF"/>
          </a:solidFill>
          <a:ln w="952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29" name="AutoShape 26"/>
          <p:cNvSpPr>
            <a:spLocks noChangeArrowheads="1"/>
          </p:cNvSpPr>
          <p:nvPr/>
        </p:nvSpPr>
        <p:spPr bwMode="auto">
          <a:xfrm>
            <a:off x="6048375" y="5383213"/>
            <a:ext cx="217488" cy="544512"/>
          </a:xfrm>
          <a:prstGeom prst="can">
            <a:avLst>
              <a:gd name="adj" fmla="val 62591"/>
            </a:avLst>
          </a:prstGeom>
          <a:no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grpSp>
        <p:nvGrpSpPr>
          <p:cNvPr id="30" name="Group 27"/>
          <p:cNvGrpSpPr>
            <a:grpSpLocks/>
          </p:cNvGrpSpPr>
          <p:nvPr/>
        </p:nvGrpSpPr>
        <p:grpSpPr bwMode="auto">
          <a:xfrm>
            <a:off x="658813" y="5530850"/>
            <a:ext cx="1196975" cy="271463"/>
            <a:chOff x="2270" y="1217"/>
            <a:chExt cx="720" cy="240"/>
          </a:xfrm>
        </p:grpSpPr>
        <p:sp>
          <p:nvSpPr>
            <p:cNvPr id="31" name="Oval 28"/>
            <p:cNvSpPr>
              <a:spLocks noChangeArrowheads="1"/>
            </p:cNvSpPr>
            <p:nvPr/>
          </p:nvSpPr>
          <p:spPr bwMode="auto">
            <a:xfrm>
              <a:off x="2270" y="1313"/>
              <a:ext cx="720" cy="144"/>
            </a:xfrm>
            <a:prstGeom prst="ellipse">
              <a:avLst/>
            </a:prstGeom>
            <a:solidFill>
              <a:srgbClr val="FFCCCC"/>
            </a:solid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32" name="Oval 29"/>
            <p:cNvSpPr>
              <a:spLocks noChangeArrowheads="1"/>
            </p:cNvSpPr>
            <p:nvPr/>
          </p:nvSpPr>
          <p:spPr bwMode="auto">
            <a:xfrm>
              <a:off x="2270" y="1217"/>
              <a:ext cx="720" cy="144"/>
            </a:xfrm>
            <a:prstGeom prst="ellipse">
              <a:avLst/>
            </a:prstGeom>
            <a:no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grpSp>
          <p:nvGrpSpPr>
            <p:cNvPr id="33" name="Group 30"/>
            <p:cNvGrpSpPr>
              <a:grpSpLocks/>
            </p:cNvGrpSpPr>
            <p:nvPr/>
          </p:nvGrpSpPr>
          <p:grpSpPr bwMode="auto">
            <a:xfrm>
              <a:off x="2270" y="1289"/>
              <a:ext cx="720" cy="96"/>
              <a:chOff x="912" y="1680"/>
              <a:chExt cx="1008" cy="96"/>
            </a:xfrm>
          </p:grpSpPr>
          <p:sp>
            <p:nvSpPr>
              <p:cNvPr id="34" name="Line 31"/>
              <p:cNvSpPr>
                <a:spLocks noChangeShapeType="1"/>
              </p:cNvSpPr>
              <p:nvPr/>
            </p:nvSpPr>
            <p:spPr bwMode="auto">
              <a:xfrm>
                <a:off x="912" y="1680"/>
                <a:ext cx="0" cy="96"/>
              </a:xfrm>
              <a:prstGeom prst="line">
                <a:avLst/>
              </a:prstGeom>
              <a:noFill/>
              <a:ln w="28575">
                <a:solidFill>
                  <a:schemeClr val="tx1"/>
                </a:solidFill>
                <a:round/>
                <a:headEnd/>
                <a:tailEnd/>
              </a:ln>
            </p:spPr>
            <p:txBody>
              <a:bodyPr/>
              <a:lstStyle/>
              <a:p>
                <a:endParaRPr lang="en-US" dirty="0">
                  <a:latin typeface="Arial" pitchFamily="34" charset="0"/>
                  <a:cs typeface="Arial" pitchFamily="34" charset="0"/>
                </a:endParaRPr>
              </a:p>
            </p:txBody>
          </p:sp>
          <p:sp>
            <p:nvSpPr>
              <p:cNvPr id="35" name="Line 32"/>
              <p:cNvSpPr>
                <a:spLocks noChangeShapeType="1"/>
              </p:cNvSpPr>
              <p:nvPr/>
            </p:nvSpPr>
            <p:spPr bwMode="auto">
              <a:xfrm>
                <a:off x="1920" y="1680"/>
                <a:ext cx="0" cy="96"/>
              </a:xfrm>
              <a:prstGeom prst="line">
                <a:avLst/>
              </a:prstGeom>
              <a:noFill/>
              <a:ln w="28575">
                <a:solidFill>
                  <a:schemeClr val="tx1"/>
                </a:solidFill>
                <a:round/>
                <a:headEnd/>
                <a:tailEnd/>
              </a:ln>
            </p:spPr>
            <p:txBody>
              <a:bodyPr/>
              <a:lstStyle/>
              <a:p>
                <a:endParaRPr lang="en-US" dirty="0">
                  <a:latin typeface="Arial" pitchFamily="34" charset="0"/>
                  <a:cs typeface="Arial" pitchFamily="34" charset="0"/>
                </a:endParaRPr>
              </a:p>
            </p:txBody>
          </p:sp>
        </p:grpSp>
      </p:grpSp>
      <p:grpSp>
        <p:nvGrpSpPr>
          <p:cNvPr id="36" name="Group 33"/>
          <p:cNvGrpSpPr>
            <a:grpSpLocks/>
          </p:cNvGrpSpPr>
          <p:nvPr/>
        </p:nvGrpSpPr>
        <p:grpSpPr bwMode="auto">
          <a:xfrm>
            <a:off x="2544762" y="5530850"/>
            <a:ext cx="1196975" cy="271463"/>
            <a:chOff x="2270" y="1217"/>
            <a:chExt cx="720" cy="240"/>
          </a:xfrm>
        </p:grpSpPr>
        <p:sp>
          <p:nvSpPr>
            <p:cNvPr id="37" name="Oval 34"/>
            <p:cNvSpPr>
              <a:spLocks noChangeArrowheads="1"/>
            </p:cNvSpPr>
            <p:nvPr/>
          </p:nvSpPr>
          <p:spPr bwMode="auto">
            <a:xfrm>
              <a:off x="2270" y="1313"/>
              <a:ext cx="720" cy="144"/>
            </a:xfrm>
            <a:prstGeom prst="ellipse">
              <a:avLst/>
            </a:prstGeom>
            <a:solidFill>
              <a:srgbClr val="FFCCCC"/>
            </a:solid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38" name="Oval 35"/>
            <p:cNvSpPr>
              <a:spLocks noChangeArrowheads="1"/>
            </p:cNvSpPr>
            <p:nvPr/>
          </p:nvSpPr>
          <p:spPr bwMode="auto">
            <a:xfrm>
              <a:off x="2270" y="1217"/>
              <a:ext cx="720" cy="144"/>
            </a:xfrm>
            <a:prstGeom prst="ellipse">
              <a:avLst/>
            </a:prstGeom>
            <a:no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grpSp>
          <p:nvGrpSpPr>
            <p:cNvPr id="39" name="Group 36"/>
            <p:cNvGrpSpPr>
              <a:grpSpLocks/>
            </p:cNvGrpSpPr>
            <p:nvPr/>
          </p:nvGrpSpPr>
          <p:grpSpPr bwMode="auto">
            <a:xfrm>
              <a:off x="2270" y="1289"/>
              <a:ext cx="720" cy="96"/>
              <a:chOff x="912" y="1680"/>
              <a:chExt cx="1008" cy="96"/>
            </a:xfrm>
          </p:grpSpPr>
          <p:sp>
            <p:nvSpPr>
              <p:cNvPr id="40" name="Line 37"/>
              <p:cNvSpPr>
                <a:spLocks noChangeShapeType="1"/>
              </p:cNvSpPr>
              <p:nvPr/>
            </p:nvSpPr>
            <p:spPr bwMode="auto">
              <a:xfrm>
                <a:off x="912" y="1680"/>
                <a:ext cx="0" cy="96"/>
              </a:xfrm>
              <a:prstGeom prst="line">
                <a:avLst/>
              </a:prstGeom>
              <a:noFill/>
              <a:ln w="28575">
                <a:solidFill>
                  <a:schemeClr val="tx1"/>
                </a:solidFill>
                <a:round/>
                <a:headEnd/>
                <a:tailEnd/>
              </a:ln>
            </p:spPr>
            <p:txBody>
              <a:bodyPr/>
              <a:lstStyle/>
              <a:p>
                <a:endParaRPr lang="en-US" dirty="0">
                  <a:latin typeface="Arial" pitchFamily="34" charset="0"/>
                  <a:cs typeface="Arial" pitchFamily="34" charset="0"/>
                </a:endParaRPr>
              </a:p>
            </p:txBody>
          </p:sp>
          <p:sp>
            <p:nvSpPr>
              <p:cNvPr id="41" name="Line 38"/>
              <p:cNvSpPr>
                <a:spLocks noChangeShapeType="1"/>
              </p:cNvSpPr>
              <p:nvPr/>
            </p:nvSpPr>
            <p:spPr bwMode="auto">
              <a:xfrm>
                <a:off x="1920" y="1680"/>
                <a:ext cx="0" cy="96"/>
              </a:xfrm>
              <a:prstGeom prst="line">
                <a:avLst/>
              </a:prstGeom>
              <a:noFill/>
              <a:ln w="28575">
                <a:solidFill>
                  <a:schemeClr val="tx1"/>
                </a:solidFill>
                <a:round/>
                <a:headEnd/>
                <a:tailEnd/>
              </a:ln>
            </p:spPr>
            <p:txBody>
              <a:bodyPr/>
              <a:lstStyle/>
              <a:p>
                <a:endParaRPr lang="en-US" dirty="0">
                  <a:latin typeface="Arial" pitchFamily="34" charset="0"/>
                  <a:cs typeface="Arial" pitchFamily="34" charset="0"/>
                </a:endParaRPr>
              </a:p>
            </p:txBody>
          </p:sp>
        </p:grpSp>
      </p:grpSp>
      <p:grpSp>
        <p:nvGrpSpPr>
          <p:cNvPr id="42" name="Group 39"/>
          <p:cNvGrpSpPr>
            <a:grpSpLocks/>
          </p:cNvGrpSpPr>
          <p:nvPr/>
        </p:nvGrpSpPr>
        <p:grpSpPr bwMode="auto">
          <a:xfrm>
            <a:off x="4381500" y="5521325"/>
            <a:ext cx="1198563" cy="271463"/>
            <a:chOff x="2270" y="1217"/>
            <a:chExt cx="720" cy="240"/>
          </a:xfrm>
        </p:grpSpPr>
        <p:sp>
          <p:nvSpPr>
            <p:cNvPr id="43" name="Oval 40"/>
            <p:cNvSpPr>
              <a:spLocks noChangeArrowheads="1"/>
            </p:cNvSpPr>
            <p:nvPr/>
          </p:nvSpPr>
          <p:spPr bwMode="auto">
            <a:xfrm>
              <a:off x="2270" y="1313"/>
              <a:ext cx="720" cy="144"/>
            </a:xfrm>
            <a:prstGeom prst="ellipse">
              <a:avLst/>
            </a:prstGeom>
            <a:solidFill>
              <a:srgbClr val="FFCCCC"/>
            </a:solid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44" name="Oval 41"/>
            <p:cNvSpPr>
              <a:spLocks noChangeArrowheads="1"/>
            </p:cNvSpPr>
            <p:nvPr/>
          </p:nvSpPr>
          <p:spPr bwMode="auto">
            <a:xfrm>
              <a:off x="2270" y="1217"/>
              <a:ext cx="720" cy="144"/>
            </a:xfrm>
            <a:prstGeom prst="ellipse">
              <a:avLst/>
            </a:prstGeom>
            <a:no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grpSp>
          <p:nvGrpSpPr>
            <p:cNvPr id="45" name="Group 42"/>
            <p:cNvGrpSpPr>
              <a:grpSpLocks/>
            </p:cNvGrpSpPr>
            <p:nvPr/>
          </p:nvGrpSpPr>
          <p:grpSpPr bwMode="auto">
            <a:xfrm>
              <a:off x="2270" y="1289"/>
              <a:ext cx="720" cy="96"/>
              <a:chOff x="912" y="1680"/>
              <a:chExt cx="1008" cy="96"/>
            </a:xfrm>
          </p:grpSpPr>
          <p:sp>
            <p:nvSpPr>
              <p:cNvPr id="46" name="Line 43"/>
              <p:cNvSpPr>
                <a:spLocks noChangeShapeType="1"/>
              </p:cNvSpPr>
              <p:nvPr/>
            </p:nvSpPr>
            <p:spPr bwMode="auto">
              <a:xfrm>
                <a:off x="912" y="1680"/>
                <a:ext cx="0" cy="96"/>
              </a:xfrm>
              <a:prstGeom prst="line">
                <a:avLst/>
              </a:prstGeom>
              <a:noFill/>
              <a:ln w="28575">
                <a:solidFill>
                  <a:schemeClr val="tx1"/>
                </a:solidFill>
                <a:round/>
                <a:headEnd/>
                <a:tailEnd/>
              </a:ln>
            </p:spPr>
            <p:txBody>
              <a:bodyPr/>
              <a:lstStyle/>
              <a:p>
                <a:endParaRPr lang="en-US" dirty="0">
                  <a:latin typeface="Arial" pitchFamily="34" charset="0"/>
                  <a:cs typeface="Arial" pitchFamily="34" charset="0"/>
                </a:endParaRPr>
              </a:p>
            </p:txBody>
          </p:sp>
          <p:sp>
            <p:nvSpPr>
              <p:cNvPr id="47" name="Line 44"/>
              <p:cNvSpPr>
                <a:spLocks noChangeShapeType="1"/>
              </p:cNvSpPr>
              <p:nvPr/>
            </p:nvSpPr>
            <p:spPr bwMode="auto">
              <a:xfrm>
                <a:off x="1920" y="1680"/>
                <a:ext cx="0" cy="96"/>
              </a:xfrm>
              <a:prstGeom prst="line">
                <a:avLst/>
              </a:prstGeom>
              <a:noFill/>
              <a:ln w="28575">
                <a:solidFill>
                  <a:schemeClr val="tx1"/>
                </a:solidFill>
                <a:round/>
                <a:headEnd/>
                <a:tailEnd/>
              </a:ln>
            </p:spPr>
            <p:txBody>
              <a:bodyPr/>
              <a:lstStyle/>
              <a:p>
                <a:endParaRPr lang="en-US" dirty="0">
                  <a:latin typeface="Arial" pitchFamily="34" charset="0"/>
                  <a:cs typeface="Arial" pitchFamily="34" charset="0"/>
                </a:endParaRPr>
              </a:p>
            </p:txBody>
          </p:sp>
        </p:grpSp>
      </p:grpSp>
      <p:sp>
        <p:nvSpPr>
          <p:cNvPr id="48" name="Text Box 45"/>
          <p:cNvSpPr txBox="1">
            <a:spLocks noChangeArrowheads="1"/>
          </p:cNvSpPr>
          <p:nvPr/>
        </p:nvSpPr>
        <p:spPr bwMode="auto">
          <a:xfrm>
            <a:off x="5549801" y="2853542"/>
            <a:ext cx="3365599" cy="646331"/>
          </a:xfrm>
          <a:prstGeom prst="rect">
            <a:avLst/>
          </a:prstGeom>
          <a:noFill/>
          <a:ln w="9525" algn="ctr">
            <a:noFill/>
            <a:miter lim="800000"/>
            <a:headEnd/>
            <a:tailEnd/>
          </a:ln>
        </p:spPr>
        <p:txBody>
          <a:bodyPr wrap="square">
            <a:spAutoFit/>
          </a:bodyPr>
          <a:lstStyle/>
          <a:p>
            <a:r>
              <a:rPr lang="en-US" altLang="zh-CN" b="1" dirty="0" smtClean="0">
                <a:latin typeface="Arial" pitchFamily="34" charset="0"/>
                <a:ea typeface="宋体" pitchFamily="2" charset="-122"/>
                <a:cs typeface="Arial" pitchFamily="34" charset="0"/>
              </a:rPr>
              <a:t>Two more </a:t>
            </a:r>
            <a:r>
              <a:rPr lang="en-US" altLang="zh-CN" b="1" dirty="0">
                <a:latin typeface="Arial" pitchFamily="34" charset="0"/>
                <a:ea typeface="宋体" pitchFamily="2" charset="-122"/>
                <a:cs typeface="Arial" pitchFamily="34" charset="0"/>
              </a:rPr>
              <a:t>rounds of PCR to amplify IgH and IgL genes </a:t>
            </a:r>
          </a:p>
        </p:txBody>
      </p:sp>
      <p:sp>
        <p:nvSpPr>
          <p:cNvPr id="49" name="Text Box 46"/>
          <p:cNvSpPr txBox="1">
            <a:spLocks noChangeArrowheads="1"/>
          </p:cNvSpPr>
          <p:nvPr/>
        </p:nvSpPr>
        <p:spPr bwMode="auto">
          <a:xfrm>
            <a:off x="544513" y="5848350"/>
            <a:ext cx="1313180" cy="369332"/>
          </a:xfrm>
          <a:prstGeom prst="rect">
            <a:avLst/>
          </a:prstGeom>
          <a:noFill/>
          <a:ln w="9525" algn="ctr">
            <a:noFill/>
            <a:miter lim="800000"/>
            <a:headEnd/>
            <a:tailEnd/>
          </a:ln>
        </p:spPr>
        <p:txBody>
          <a:bodyPr wrap="none">
            <a:spAutoFit/>
          </a:bodyPr>
          <a:lstStyle/>
          <a:p>
            <a:r>
              <a:rPr lang="en-US" altLang="zh-CN" b="1" dirty="0" smtClean="0">
                <a:latin typeface="Arial" pitchFamily="34" charset="0"/>
                <a:ea typeface="宋体" pitchFamily="2" charset="-122"/>
                <a:cs typeface="Arial" pitchFamily="34" charset="0"/>
              </a:rPr>
              <a:t>293T </a:t>
            </a:r>
            <a:r>
              <a:rPr lang="en-US" altLang="zh-CN" b="1" dirty="0">
                <a:latin typeface="Arial" pitchFamily="34" charset="0"/>
                <a:ea typeface="宋体" pitchFamily="2" charset="-122"/>
                <a:cs typeface="Arial" pitchFamily="34" charset="0"/>
              </a:rPr>
              <a:t>cells</a:t>
            </a:r>
          </a:p>
        </p:txBody>
      </p:sp>
      <p:sp>
        <p:nvSpPr>
          <p:cNvPr id="50" name="Text Box 47"/>
          <p:cNvSpPr txBox="1">
            <a:spLocks noChangeArrowheads="1"/>
          </p:cNvSpPr>
          <p:nvPr/>
        </p:nvSpPr>
        <p:spPr bwMode="auto">
          <a:xfrm>
            <a:off x="4972050" y="5954713"/>
            <a:ext cx="2009909" cy="369332"/>
          </a:xfrm>
          <a:prstGeom prst="rect">
            <a:avLst/>
          </a:prstGeom>
          <a:noFill/>
          <a:ln w="9525" algn="ctr">
            <a:noFill/>
            <a:miter lim="800000"/>
            <a:headEnd/>
            <a:tailEnd/>
          </a:ln>
        </p:spPr>
        <p:txBody>
          <a:bodyPr wrap="none">
            <a:spAutoFit/>
          </a:bodyPr>
          <a:lstStyle/>
          <a:p>
            <a:r>
              <a:rPr lang="en-US" altLang="zh-CN" b="1" dirty="0">
                <a:latin typeface="Arial" pitchFamily="34" charset="0"/>
                <a:ea typeface="宋体" pitchFamily="2" charset="-122"/>
                <a:cs typeface="Arial" pitchFamily="34" charset="0"/>
              </a:rPr>
              <a:t>Recombinant Ab</a:t>
            </a:r>
          </a:p>
        </p:txBody>
      </p:sp>
      <p:grpSp>
        <p:nvGrpSpPr>
          <p:cNvPr id="51" name="Group 48"/>
          <p:cNvGrpSpPr>
            <a:grpSpLocks/>
          </p:cNvGrpSpPr>
          <p:nvPr/>
        </p:nvGrpSpPr>
        <p:grpSpPr bwMode="auto">
          <a:xfrm>
            <a:off x="6038850" y="5638800"/>
            <a:ext cx="152400" cy="228600"/>
            <a:chOff x="5232" y="2352"/>
            <a:chExt cx="96" cy="144"/>
          </a:xfrm>
        </p:grpSpPr>
        <p:sp>
          <p:nvSpPr>
            <p:cNvPr id="52" name="Line 49"/>
            <p:cNvSpPr>
              <a:spLocks noChangeShapeType="1"/>
            </p:cNvSpPr>
            <p:nvPr/>
          </p:nvSpPr>
          <p:spPr bwMode="auto">
            <a:xfrm>
              <a:off x="5232" y="2352"/>
              <a:ext cx="38" cy="48"/>
            </a:xfrm>
            <a:prstGeom prst="line">
              <a:avLst/>
            </a:prstGeom>
            <a:noFill/>
            <a:ln w="28575">
              <a:solidFill>
                <a:srgbClr val="FF0000"/>
              </a:solidFill>
              <a:round/>
              <a:headEnd/>
              <a:tailEnd/>
            </a:ln>
          </p:spPr>
          <p:txBody>
            <a:bodyPr>
              <a:spAutoFit/>
            </a:bodyPr>
            <a:lstStyle/>
            <a:p>
              <a:endParaRPr lang="en-US" dirty="0">
                <a:latin typeface="Arial" pitchFamily="34" charset="0"/>
                <a:cs typeface="Arial" pitchFamily="34" charset="0"/>
              </a:endParaRPr>
            </a:p>
          </p:txBody>
        </p:sp>
        <p:sp>
          <p:nvSpPr>
            <p:cNvPr id="53" name="Line 50"/>
            <p:cNvSpPr>
              <a:spLocks noChangeShapeType="1"/>
            </p:cNvSpPr>
            <p:nvPr/>
          </p:nvSpPr>
          <p:spPr bwMode="auto">
            <a:xfrm>
              <a:off x="5270" y="2400"/>
              <a:ext cx="0" cy="96"/>
            </a:xfrm>
            <a:prstGeom prst="line">
              <a:avLst/>
            </a:prstGeom>
            <a:noFill/>
            <a:ln w="28575">
              <a:solidFill>
                <a:srgbClr val="FF0000"/>
              </a:solidFill>
              <a:round/>
              <a:headEnd/>
              <a:tailEnd/>
            </a:ln>
          </p:spPr>
          <p:txBody>
            <a:bodyPr>
              <a:spAutoFit/>
            </a:bodyPr>
            <a:lstStyle/>
            <a:p>
              <a:endParaRPr lang="en-US" dirty="0">
                <a:latin typeface="Arial" pitchFamily="34" charset="0"/>
                <a:cs typeface="Arial" pitchFamily="34" charset="0"/>
              </a:endParaRPr>
            </a:p>
          </p:txBody>
        </p:sp>
        <p:sp>
          <p:nvSpPr>
            <p:cNvPr id="54" name="Line 51"/>
            <p:cNvSpPr>
              <a:spLocks noChangeShapeType="1"/>
            </p:cNvSpPr>
            <p:nvPr/>
          </p:nvSpPr>
          <p:spPr bwMode="auto">
            <a:xfrm>
              <a:off x="5232" y="2376"/>
              <a:ext cx="19" cy="24"/>
            </a:xfrm>
            <a:prstGeom prst="line">
              <a:avLst/>
            </a:prstGeom>
            <a:noFill/>
            <a:ln w="28575">
              <a:solidFill>
                <a:srgbClr val="FF0000"/>
              </a:solidFill>
              <a:round/>
              <a:headEnd/>
              <a:tailEnd/>
            </a:ln>
          </p:spPr>
          <p:txBody>
            <a:bodyPr>
              <a:spAutoFit/>
            </a:bodyPr>
            <a:lstStyle/>
            <a:p>
              <a:endParaRPr lang="en-US" dirty="0">
                <a:latin typeface="Arial" pitchFamily="34" charset="0"/>
                <a:cs typeface="Arial" pitchFamily="34" charset="0"/>
              </a:endParaRPr>
            </a:p>
          </p:txBody>
        </p:sp>
        <p:sp>
          <p:nvSpPr>
            <p:cNvPr id="55" name="Line 52"/>
            <p:cNvSpPr>
              <a:spLocks noChangeShapeType="1"/>
            </p:cNvSpPr>
            <p:nvPr/>
          </p:nvSpPr>
          <p:spPr bwMode="auto">
            <a:xfrm flipH="1">
              <a:off x="5290" y="2352"/>
              <a:ext cx="38" cy="48"/>
            </a:xfrm>
            <a:prstGeom prst="line">
              <a:avLst/>
            </a:prstGeom>
            <a:noFill/>
            <a:ln w="28575">
              <a:solidFill>
                <a:srgbClr val="FF0000"/>
              </a:solidFill>
              <a:round/>
              <a:headEnd/>
              <a:tailEnd/>
            </a:ln>
          </p:spPr>
          <p:txBody>
            <a:bodyPr>
              <a:spAutoFit/>
            </a:bodyPr>
            <a:lstStyle/>
            <a:p>
              <a:endParaRPr lang="en-US" dirty="0">
                <a:latin typeface="Arial" pitchFamily="34" charset="0"/>
                <a:cs typeface="Arial" pitchFamily="34" charset="0"/>
              </a:endParaRPr>
            </a:p>
          </p:txBody>
        </p:sp>
        <p:sp>
          <p:nvSpPr>
            <p:cNvPr id="56" name="Line 53"/>
            <p:cNvSpPr>
              <a:spLocks noChangeShapeType="1"/>
            </p:cNvSpPr>
            <p:nvPr/>
          </p:nvSpPr>
          <p:spPr bwMode="auto">
            <a:xfrm>
              <a:off x="5290" y="2391"/>
              <a:ext cx="0" cy="96"/>
            </a:xfrm>
            <a:prstGeom prst="line">
              <a:avLst/>
            </a:prstGeom>
            <a:noFill/>
            <a:ln w="28575">
              <a:solidFill>
                <a:srgbClr val="FF0000"/>
              </a:solidFill>
              <a:round/>
              <a:headEnd/>
              <a:tailEnd/>
            </a:ln>
          </p:spPr>
          <p:txBody>
            <a:bodyPr>
              <a:spAutoFit/>
            </a:bodyPr>
            <a:lstStyle/>
            <a:p>
              <a:endParaRPr lang="en-US" dirty="0">
                <a:latin typeface="Arial" pitchFamily="34" charset="0"/>
                <a:cs typeface="Arial" pitchFamily="34" charset="0"/>
              </a:endParaRPr>
            </a:p>
          </p:txBody>
        </p:sp>
        <p:sp>
          <p:nvSpPr>
            <p:cNvPr id="57" name="Line 54"/>
            <p:cNvSpPr>
              <a:spLocks noChangeShapeType="1"/>
            </p:cNvSpPr>
            <p:nvPr/>
          </p:nvSpPr>
          <p:spPr bwMode="auto">
            <a:xfrm flipH="1">
              <a:off x="5309" y="2376"/>
              <a:ext cx="19" cy="24"/>
            </a:xfrm>
            <a:prstGeom prst="line">
              <a:avLst/>
            </a:prstGeom>
            <a:noFill/>
            <a:ln w="28575">
              <a:solidFill>
                <a:srgbClr val="FF0000"/>
              </a:solidFill>
              <a:round/>
              <a:headEnd/>
              <a:tailEnd/>
            </a:ln>
          </p:spPr>
          <p:txBody>
            <a:bodyPr>
              <a:spAutoFit/>
            </a:bodyPr>
            <a:lstStyle/>
            <a:p>
              <a:endParaRPr lang="en-US" dirty="0">
                <a:latin typeface="Arial" pitchFamily="34" charset="0"/>
                <a:cs typeface="Arial" pitchFamily="34" charset="0"/>
              </a:endParaRPr>
            </a:p>
          </p:txBody>
        </p:sp>
      </p:grpSp>
      <p:grpSp>
        <p:nvGrpSpPr>
          <p:cNvPr id="58" name="Group 55"/>
          <p:cNvGrpSpPr>
            <a:grpSpLocks/>
          </p:cNvGrpSpPr>
          <p:nvPr/>
        </p:nvGrpSpPr>
        <p:grpSpPr bwMode="auto">
          <a:xfrm>
            <a:off x="6115050" y="5562600"/>
            <a:ext cx="152400" cy="228600"/>
            <a:chOff x="5328" y="2640"/>
            <a:chExt cx="96" cy="144"/>
          </a:xfrm>
        </p:grpSpPr>
        <p:sp>
          <p:nvSpPr>
            <p:cNvPr id="59" name="Line 56"/>
            <p:cNvSpPr>
              <a:spLocks noChangeShapeType="1"/>
            </p:cNvSpPr>
            <p:nvPr/>
          </p:nvSpPr>
          <p:spPr bwMode="auto">
            <a:xfrm>
              <a:off x="5328" y="2640"/>
              <a:ext cx="38" cy="48"/>
            </a:xfrm>
            <a:prstGeom prst="line">
              <a:avLst/>
            </a:prstGeom>
            <a:noFill/>
            <a:ln w="28575">
              <a:solidFill>
                <a:schemeClr val="accent1"/>
              </a:solidFill>
              <a:round/>
              <a:headEnd/>
              <a:tailEnd/>
            </a:ln>
          </p:spPr>
          <p:txBody>
            <a:bodyPr>
              <a:spAutoFit/>
            </a:bodyPr>
            <a:lstStyle/>
            <a:p>
              <a:endParaRPr lang="en-US" dirty="0">
                <a:latin typeface="Arial" pitchFamily="34" charset="0"/>
                <a:cs typeface="Arial" pitchFamily="34" charset="0"/>
              </a:endParaRPr>
            </a:p>
          </p:txBody>
        </p:sp>
        <p:sp>
          <p:nvSpPr>
            <p:cNvPr id="60" name="Line 57"/>
            <p:cNvSpPr>
              <a:spLocks noChangeShapeType="1"/>
            </p:cNvSpPr>
            <p:nvPr/>
          </p:nvSpPr>
          <p:spPr bwMode="auto">
            <a:xfrm>
              <a:off x="5366" y="2688"/>
              <a:ext cx="0" cy="96"/>
            </a:xfrm>
            <a:prstGeom prst="line">
              <a:avLst/>
            </a:prstGeom>
            <a:noFill/>
            <a:ln w="28575">
              <a:solidFill>
                <a:schemeClr val="accent1"/>
              </a:solidFill>
              <a:round/>
              <a:headEnd/>
              <a:tailEnd/>
            </a:ln>
          </p:spPr>
          <p:txBody>
            <a:bodyPr>
              <a:spAutoFit/>
            </a:bodyPr>
            <a:lstStyle/>
            <a:p>
              <a:endParaRPr lang="en-US" dirty="0">
                <a:latin typeface="Arial" pitchFamily="34" charset="0"/>
                <a:cs typeface="Arial" pitchFamily="34" charset="0"/>
              </a:endParaRPr>
            </a:p>
          </p:txBody>
        </p:sp>
        <p:sp>
          <p:nvSpPr>
            <p:cNvPr id="61" name="Line 58"/>
            <p:cNvSpPr>
              <a:spLocks noChangeShapeType="1"/>
            </p:cNvSpPr>
            <p:nvPr/>
          </p:nvSpPr>
          <p:spPr bwMode="auto">
            <a:xfrm>
              <a:off x="5328" y="2664"/>
              <a:ext cx="19" cy="24"/>
            </a:xfrm>
            <a:prstGeom prst="line">
              <a:avLst/>
            </a:prstGeom>
            <a:noFill/>
            <a:ln w="28575">
              <a:solidFill>
                <a:schemeClr val="accent1"/>
              </a:solidFill>
              <a:round/>
              <a:headEnd/>
              <a:tailEnd/>
            </a:ln>
          </p:spPr>
          <p:txBody>
            <a:bodyPr>
              <a:spAutoFit/>
            </a:bodyPr>
            <a:lstStyle/>
            <a:p>
              <a:endParaRPr lang="en-US" dirty="0">
                <a:latin typeface="Arial" pitchFamily="34" charset="0"/>
                <a:cs typeface="Arial" pitchFamily="34" charset="0"/>
              </a:endParaRPr>
            </a:p>
          </p:txBody>
        </p:sp>
        <p:sp>
          <p:nvSpPr>
            <p:cNvPr id="62" name="Line 59"/>
            <p:cNvSpPr>
              <a:spLocks noChangeShapeType="1"/>
            </p:cNvSpPr>
            <p:nvPr/>
          </p:nvSpPr>
          <p:spPr bwMode="auto">
            <a:xfrm flipH="1">
              <a:off x="5386" y="2640"/>
              <a:ext cx="38" cy="48"/>
            </a:xfrm>
            <a:prstGeom prst="line">
              <a:avLst/>
            </a:prstGeom>
            <a:noFill/>
            <a:ln w="28575">
              <a:solidFill>
                <a:schemeClr val="accent1"/>
              </a:solidFill>
              <a:round/>
              <a:headEnd/>
              <a:tailEnd/>
            </a:ln>
          </p:spPr>
          <p:txBody>
            <a:bodyPr>
              <a:spAutoFit/>
            </a:bodyPr>
            <a:lstStyle/>
            <a:p>
              <a:endParaRPr lang="en-US" dirty="0">
                <a:latin typeface="Arial" pitchFamily="34" charset="0"/>
                <a:cs typeface="Arial" pitchFamily="34" charset="0"/>
              </a:endParaRPr>
            </a:p>
          </p:txBody>
        </p:sp>
        <p:sp>
          <p:nvSpPr>
            <p:cNvPr id="63" name="Line 60"/>
            <p:cNvSpPr>
              <a:spLocks noChangeShapeType="1"/>
            </p:cNvSpPr>
            <p:nvPr/>
          </p:nvSpPr>
          <p:spPr bwMode="auto">
            <a:xfrm>
              <a:off x="5386" y="2679"/>
              <a:ext cx="0" cy="96"/>
            </a:xfrm>
            <a:prstGeom prst="line">
              <a:avLst/>
            </a:prstGeom>
            <a:noFill/>
            <a:ln w="28575">
              <a:solidFill>
                <a:schemeClr val="accent1"/>
              </a:solidFill>
              <a:round/>
              <a:headEnd/>
              <a:tailEnd/>
            </a:ln>
          </p:spPr>
          <p:txBody>
            <a:bodyPr>
              <a:spAutoFit/>
            </a:bodyPr>
            <a:lstStyle/>
            <a:p>
              <a:endParaRPr lang="en-US" dirty="0">
                <a:latin typeface="Arial" pitchFamily="34" charset="0"/>
                <a:cs typeface="Arial" pitchFamily="34" charset="0"/>
              </a:endParaRPr>
            </a:p>
          </p:txBody>
        </p:sp>
        <p:sp>
          <p:nvSpPr>
            <p:cNvPr id="64" name="Line 61"/>
            <p:cNvSpPr>
              <a:spLocks noChangeShapeType="1"/>
            </p:cNvSpPr>
            <p:nvPr/>
          </p:nvSpPr>
          <p:spPr bwMode="auto">
            <a:xfrm flipH="1">
              <a:off x="5405" y="2664"/>
              <a:ext cx="19" cy="24"/>
            </a:xfrm>
            <a:prstGeom prst="line">
              <a:avLst/>
            </a:prstGeom>
            <a:noFill/>
            <a:ln w="28575">
              <a:solidFill>
                <a:schemeClr val="accent1"/>
              </a:solidFill>
              <a:round/>
              <a:headEnd/>
              <a:tailEnd/>
            </a:ln>
          </p:spPr>
          <p:txBody>
            <a:bodyPr>
              <a:spAutoFit/>
            </a:bodyPr>
            <a:lstStyle/>
            <a:p>
              <a:endParaRPr lang="en-US" dirty="0">
                <a:latin typeface="Arial" pitchFamily="34" charset="0"/>
                <a:cs typeface="Arial" pitchFamily="34" charset="0"/>
              </a:endParaRPr>
            </a:p>
          </p:txBody>
        </p:sp>
      </p:grpSp>
      <p:sp>
        <p:nvSpPr>
          <p:cNvPr id="65" name="Text Box 62"/>
          <p:cNvSpPr txBox="1">
            <a:spLocks noChangeArrowheads="1"/>
          </p:cNvSpPr>
          <p:nvPr/>
        </p:nvSpPr>
        <p:spPr bwMode="auto">
          <a:xfrm>
            <a:off x="3886200" y="1939925"/>
            <a:ext cx="838200" cy="641350"/>
          </a:xfrm>
          <a:prstGeom prst="rect">
            <a:avLst/>
          </a:prstGeom>
          <a:noFill/>
          <a:ln w="9525">
            <a:noFill/>
            <a:miter lim="800000"/>
            <a:headEnd/>
            <a:tailEnd/>
          </a:ln>
        </p:spPr>
        <p:txBody>
          <a:bodyPr>
            <a:spAutoFit/>
          </a:bodyPr>
          <a:lstStyle/>
          <a:p>
            <a:r>
              <a:rPr lang="en-US" altLang="zh-CN" b="1" dirty="0">
                <a:latin typeface="Arial" pitchFamily="34" charset="0"/>
                <a:ea typeface="宋体" pitchFamily="2" charset="-122"/>
                <a:cs typeface="Arial" pitchFamily="34" charset="0"/>
              </a:rPr>
              <a:t>FACS</a:t>
            </a:r>
          </a:p>
          <a:p>
            <a:r>
              <a:rPr lang="en-US" altLang="zh-CN" b="1" dirty="0">
                <a:latin typeface="Arial" pitchFamily="34" charset="0"/>
                <a:ea typeface="宋体" pitchFamily="2" charset="-122"/>
                <a:cs typeface="Arial" pitchFamily="34" charset="0"/>
              </a:rPr>
              <a:t>sort</a:t>
            </a:r>
          </a:p>
        </p:txBody>
      </p:sp>
      <p:sp>
        <p:nvSpPr>
          <p:cNvPr id="66" name="Text Box 63"/>
          <p:cNvSpPr txBox="1">
            <a:spLocks noChangeArrowheads="1"/>
          </p:cNvSpPr>
          <p:nvPr/>
        </p:nvSpPr>
        <p:spPr bwMode="auto">
          <a:xfrm>
            <a:off x="0" y="914400"/>
            <a:ext cx="404813" cy="457200"/>
          </a:xfrm>
          <a:prstGeom prst="rect">
            <a:avLst/>
          </a:prstGeom>
          <a:noFill/>
          <a:ln w="9525">
            <a:noFill/>
            <a:miter lim="800000"/>
            <a:headEnd/>
            <a:tailEnd/>
          </a:ln>
        </p:spPr>
        <p:txBody>
          <a:bodyPr wrap="none">
            <a:spAutoFit/>
          </a:bodyPr>
          <a:lstStyle/>
          <a:p>
            <a:r>
              <a:rPr lang="en-US" altLang="zh-CN" sz="2400" b="1" dirty="0">
                <a:latin typeface="Arial" pitchFamily="34" charset="0"/>
                <a:ea typeface="宋体" pitchFamily="2" charset="-122"/>
                <a:cs typeface="Arial" pitchFamily="34" charset="0"/>
              </a:rPr>
              <a:t>A</a:t>
            </a:r>
          </a:p>
        </p:txBody>
      </p:sp>
      <p:sp>
        <p:nvSpPr>
          <p:cNvPr id="67" name="Text Box 64"/>
          <p:cNvSpPr txBox="1">
            <a:spLocks noChangeArrowheads="1"/>
          </p:cNvSpPr>
          <p:nvPr/>
        </p:nvSpPr>
        <p:spPr bwMode="auto">
          <a:xfrm>
            <a:off x="0" y="3657600"/>
            <a:ext cx="404813" cy="457200"/>
          </a:xfrm>
          <a:prstGeom prst="rect">
            <a:avLst/>
          </a:prstGeom>
          <a:noFill/>
          <a:ln w="9525">
            <a:noFill/>
            <a:miter lim="800000"/>
            <a:headEnd/>
            <a:tailEnd/>
          </a:ln>
        </p:spPr>
        <p:txBody>
          <a:bodyPr wrap="none">
            <a:spAutoFit/>
          </a:bodyPr>
          <a:lstStyle/>
          <a:p>
            <a:r>
              <a:rPr lang="en-US" altLang="zh-CN" sz="2400" b="1" dirty="0">
                <a:latin typeface="Arial" pitchFamily="34" charset="0"/>
                <a:ea typeface="宋体" pitchFamily="2" charset="-122"/>
                <a:cs typeface="Arial" pitchFamily="34" charset="0"/>
              </a:rPr>
              <a:t>B</a:t>
            </a:r>
          </a:p>
        </p:txBody>
      </p:sp>
      <p:grpSp>
        <p:nvGrpSpPr>
          <p:cNvPr id="2" name="Group 1"/>
          <p:cNvGrpSpPr/>
          <p:nvPr/>
        </p:nvGrpSpPr>
        <p:grpSpPr>
          <a:xfrm>
            <a:off x="566738" y="1295400"/>
            <a:ext cx="2252662" cy="1976437"/>
            <a:chOff x="227013" y="1389881"/>
            <a:chExt cx="2252662" cy="1976437"/>
          </a:xfrm>
        </p:grpSpPr>
        <p:sp>
          <p:nvSpPr>
            <p:cNvPr id="70" name="Line 67"/>
            <p:cNvSpPr>
              <a:spLocks noChangeShapeType="1"/>
            </p:cNvSpPr>
            <p:nvPr/>
          </p:nvSpPr>
          <p:spPr bwMode="auto">
            <a:xfrm flipH="1" flipV="1">
              <a:off x="400050" y="1410518"/>
              <a:ext cx="9525" cy="1790700"/>
            </a:xfrm>
            <a:prstGeom prst="line">
              <a:avLst/>
            </a:prstGeom>
            <a:noFill/>
            <a:ln w="28575">
              <a:solidFill>
                <a:schemeClr val="tx1"/>
              </a:solidFill>
              <a:round/>
              <a:headEnd/>
              <a:tailEnd type="triangle" w="lg" len="lg"/>
            </a:ln>
          </p:spPr>
          <p:txBody>
            <a:bodyPr/>
            <a:lstStyle/>
            <a:p>
              <a:endParaRPr lang="en-US" dirty="0">
                <a:latin typeface="Arial" pitchFamily="34" charset="0"/>
                <a:cs typeface="Arial" pitchFamily="34" charset="0"/>
              </a:endParaRPr>
            </a:p>
          </p:txBody>
        </p:sp>
        <p:sp>
          <p:nvSpPr>
            <p:cNvPr id="71" name="Text Box 68"/>
            <p:cNvSpPr txBox="1">
              <a:spLocks noChangeArrowheads="1"/>
            </p:cNvSpPr>
            <p:nvPr/>
          </p:nvSpPr>
          <p:spPr bwMode="auto">
            <a:xfrm rot="-5400000">
              <a:off x="7144" y="2017737"/>
              <a:ext cx="806450" cy="366712"/>
            </a:xfrm>
            <a:prstGeom prst="rect">
              <a:avLst/>
            </a:prstGeom>
            <a:solidFill>
              <a:schemeClr val="bg1"/>
            </a:solidFill>
            <a:ln w="9525">
              <a:noFill/>
              <a:miter lim="800000"/>
              <a:headEnd/>
              <a:tailEnd/>
            </a:ln>
          </p:spPr>
          <p:txBody>
            <a:bodyPr>
              <a:spAutoFit/>
            </a:bodyPr>
            <a:lstStyle/>
            <a:p>
              <a:r>
                <a:rPr lang="en-US" b="1" dirty="0">
                  <a:latin typeface="Arial" pitchFamily="34" charset="0"/>
                  <a:cs typeface="Arial" pitchFamily="34" charset="0"/>
                </a:rPr>
                <a:t>CD27</a:t>
              </a:r>
            </a:p>
          </p:txBody>
        </p:sp>
        <p:pic>
          <p:nvPicPr>
            <p:cNvPr id="73" name="Picture 70"/>
            <p:cNvPicPr>
              <a:picLocks noChangeAspect="1" noChangeArrowheads="1"/>
            </p:cNvPicPr>
            <p:nvPr/>
          </p:nvPicPr>
          <p:blipFill>
            <a:blip r:embed="rId4" cstate="print"/>
            <a:srcRect r="2734"/>
            <a:stretch>
              <a:fillRect/>
            </a:stretch>
          </p:blipFill>
          <p:spPr bwMode="auto">
            <a:xfrm>
              <a:off x="838200" y="1389881"/>
              <a:ext cx="1593850" cy="1531937"/>
            </a:xfrm>
            <a:prstGeom prst="rect">
              <a:avLst/>
            </a:prstGeom>
            <a:noFill/>
            <a:ln w="28575">
              <a:solidFill>
                <a:srgbClr val="000000"/>
              </a:solidFill>
              <a:miter lim="800000"/>
              <a:headEnd/>
              <a:tailEnd/>
            </a:ln>
          </p:spPr>
        </p:pic>
        <p:sp>
          <p:nvSpPr>
            <p:cNvPr id="74" name="Line 71"/>
            <p:cNvSpPr>
              <a:spLocks noChangeShapeType="1"/>
            </p:cNvSpPr>
            <p:nvPr/>
          </p:nvSpPr>
          <p:spPr bwMode="auto">
            <a:xfrm>
              <a:off x="406400" y="3182168"/>
              <a:ext cx="2073275" cy="11882"/>
            </a:xfrm>
            <a:prstGeom prst="line">
              <a:avLst/>
            </a:prstGeom>
            <a:noFill/>
            <a:ln w="28575">
              <a:solidFill>
                <a:schemeClr val="tx1"/>
              </a:solidFill>
              <a:round/>
              <a:headEnd/>
              <a:tailEnd type="triangle" w="lg" len="lg"/>
            </a:ln>
          </p:spPr>
          <p:txBody>
            <a:bodyPr/>
            <a:lstStyle/>
            <a:p>
              <a:endParaRPr lang="en-US" dirty="0">
                <a:latin typeface="Arial" pitchFamily="34" charset="0"/>
                <a:cs typeface="Arial" pitchFamily="34" charset="0"/>
              </a:endParaRPr>
            </a:p>
          </p:txBody>
        </p:sp>
        <p:sp>
          <p:nvSpPr>
            <p:cNvPr id="75" name="Text Box 72"/>
            <p:cNvSpPr txBox="1">
              <a:spLocks noChangeArrowheads="1"/>
            </p:cNvSpPr>
            <p:nvPr/>
          </p:nvSpPr>
          <p:spPr bwMode="auto">
            <a:xfrm>
              <a:off x="1212850" y="2999606"/>
              <a:ext cx="768350" cy="366712"/>
            </a:xfrm>
            <a:prstGeom prst="rect">
              <a:avLst/>
            </a:prstGeom>
            <a:solidFill>
              <a:schemeClr val="bg1"/>
            </a:solidFill>
            <a:ln w="9525">
              <a:noFill/>
              <a:miter lim="800000"/>
              <a:headEnd/>
              <a:tailEnd/>
            </a:ln>
          </p:spPr>
          <p:txBody>
            <a:bodyPr wrap="none">
              <a:spAutoFit/>
            </a:bodyPr>
            <a:lstStyle/>
            <a:p>
              <a:r>
                <a:rPr lang="en-US" b="1" dirty="0">
                  <a:latin typeface="Arial" pitchFamily="34" charset="0"/>
                  <a:cs typeface="Arial" pitchFamily="34" charset="0"/>
                </a:rPr>
                <a:t>CD19</a:t>
              </a:r>
            </a:p>
          </p:txBody>
        </p:sp>
        <p:sp>
          <p:nvSpPr>
            <p:cNvPr id="77" name="Rectangle 74"/>
            <p:cNvSpPr>
              <a:spLocks noChangeArrowheads="1"/>
            </p:cNvSpPr>
            <p:nvPr/>
          </p:nvSpPr>
          <p:spPr bwMode="auto">
            <a:xfrm>
              <a:off x="1714500" y="2355081"/>
              <a:ext cx="522287" cy="555625"/>
            </a:xfrm>
            <a:prstGeom prst="rect">
              <a:avLst/>
            </a:prstGeom>
            <a:no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79" name="Rectangle 76"/>
            <p:cNvSpPr>
              <a:spLocks noChangeArrowheads="1"/>
            </p:cNvSpPr>
            <p:nvPr/>
          </p:nvSpPr>
          <p:spPr bwMode="auto">
            <a:xfrm>
              <a:off x="1714500" y="1791518"/>
              <a:ext cx="522287" cy="539750"/>
            </a:xfrm>
            <a:prstGeom prst="rect">
              <a:avLst/>
            </a:prstGeom>
            <a:no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81" name="Oval 78"/>
            <p:cNvSpPr>
              <a:spLocks noChangeArrowheads="1"/>
            </p:cNvSpPr>
            <p:nvPr/>
          </p:nvSpPr>
          <p:spPr bwMode="auto">
            <a:xfrm>
              <a:off x="1398587" y="1624831"/>
              <a:ext cx="306388" cy="422275"/>
            </a:xfrm>
            <a:prstGeom prst="ellipse">
              <a:avLst/>
            </a:prstGeom>
            <a:noFill/>
            <a:ln w="28575">
              <a:solidFill>
                <a:schemeClr val="tx1"/>
              </a:solidFill>
              <a:round/>
              <a:headEnd/>
              <a:tailEnd/>
            </a:ln>
          </p:spPr>
          <p:txBody>
            <a:bodyPr wrap="none" anchor="ctr"/>
            <a:lstStyle/>
            <a:p>
              <a:endParaRPr lang="en-US" dirty="0">
                <a:latin typeface="Arial" pitchFamily="34" charset="0"/>
                <a:cs typeface="Arial" pitchFamily="34" charset="0"/>
              </a:endParaRPr>
            </a:p>
          </p:txBody>
        </p:sp>
      </p:grpSp>
      <p:sp>
        <p:nvSpPr>
          <p:cNvPr id="82" name="Line 79"/>
          <p:cNvSpPr>
            <a:spLocks noChangeShapeType="1"/>
          </p:cNvSpPr>
          <p:nvPr/>
        </p:nvSpPr>
        <p:spPr bwMode="auto">
          <a:xfrm>
            <a:off x="3355180" y="1703387"/>
            <a:ext cx="1928813" cy="0"/>
          </a:xfrm>
          <a:prstGeom prst="line">
            <a:avLst/>
          </a:prstGeom>
          <a:noFill/>
          <a:ln w="28575">
            <a:solidFill>
              <a:schemeClr val="tx1"/>
            </a:solidFill>
            <a:round/>
            <a:headEnd/>
            <a:tailEnd type="triangle" w="lg" len="lg"/>
          </a:ln>
        </p:spPr>
        <p:txBody>
          <a:bodyPr/>
          <a:lstStyle/>
          <a:p>
            <a:endParaRPr lang="en-US" dirty="0">
              <a:latin typeface="Arial" pitchFamily="34" charset="0"/>
              <a:cs typeface="Arial" pitchFamily="34" charset="0"/>
            </a:endParaRPr>
          </a:p>
        </p:txBody>
      </p:sp>
      <p:sp>
        <p:nvSpPr>
          <p:cNvPr id="84" name="Rectangle 81"/>
          <p:cNvSpPr>
            <a:spLocks noChangeArrowheads="1"/>
          </p:cNvSpPr>
          <p:nvPr/>
        </p:nvSpPr>
        <p:spPr bwMode="auto">
          <a:xfrm>
            <a:off x="5718175" y="914400"/>
            <a:ext cx="2279650" cy="366712"/>
          </a:xfrm>
          <a:prstGeom prst="rect">
            <a:avLst/>
          </a:prstGeom>
          <a:noFill/>
          <a:ln w="9525">
            <a:noFill/>
            <a:miter lim="800000"/>
            <a:headEnd/>
            <a:tailEnd/>
          </a:ln>
        </p:spPr>
        <p:txBody>
          <a:bodyPr wrap="none">
            <a:spAutoFit/>
          </a:bodyPr>
          <a:lstStyle/>
          <a:p>
            <a:r>
              <a:rPr lang="en-US" altLang="zh-CN" b="1" dirty="0">
                <a:latin typeface="Arial" pitchFamily="34" charset="0"/>
                <a:ea typeface="宋体" pitchFamily="2" charset="-122"/>
                <a:cs typeface="Arial" pitchFamily="34" charset="0"/>
              </a:rPr>
              <a:t>Single-Cell RT PCR</a:t>
            </a:r>
            <a:endParaRPr lang="en-US" b="1" dirty="0">
              <a:latin typeface="Arial" pitchFamily="34" charset="0"/>
              <a:cs typeface="Arial" pitchFamily="34" charset="0"/>
            </a:endParaRPr>
          </a:p>
        </p:txBody>
      </p:sp>
      <p:sp>
        <p:nvSpPr>
          <p:cNvPr id="85" name="AutoShape 23"/>
          <p:cNvSpPr>
            <a:spLocks noChangeArrowheads="1"/>
          </p:cNvSpPr>
          <p:nvPr/>
        </p:nvSpPr>
        <p:spPr bwMode="auto">
          <a:xfrm>
            <a:off x="6858000" y="5562600"/>
            <a:ext cx="274320" cy="204788"/>
          </a:xfrm>
          <a:prstGeom prst="rightArrow">
            <a:avLst>
              <a:gd name="adj1" fmla="val 50000"/>
              <a:gd name="adj2" fmla="val 52907"/>
            </a:avLst>
          </a:prstGeom>
          <a:solidFill>
            <a:srgbClr val="FF0000"/>
          </a:solid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86" name="AutoShape 23"/>
          <p:cNvSpPr>
            <a:spLocks noChangeArrowheads="1"/>
          </p:cNvSpPr>
          <p:nvPr/>
        </p:nvSpPr>
        <p:spPr bwMode="auto">
          <a:xfrm>
            <a:off x="6858000" y="4419600"/>
            <a:ext cx="274320" cy="204788"/>
          </a:xfrm>
          <a:prstGeom prst="rightArrow">
            <a:avLst>
              <a:gd name="adj1" fmla="val 50000"/>
              <a:gd name="adj2" fmla="val 52907"/>
            </a:avLst>
          </a:prstGeom>
          <a:solidFill>
            <a:srgbClr val="FF0000"/>
          </a:solid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87" name="TextBox 86"/>
          <p:cNvSpPr txBox="1"/>
          <p:nvPr/>
        </p:nvSpPr>
        <p:spPr>
          <a:xfrm>
            <a:off x="7164288" y="4191000"/>
            <a:ext cx="2086853" cy="646331"/>
          </a:xfrm>
          <a:prstGeom prst="rect">
            <a:avLst/>
          </a:prstGeom>
          <a:noFill/>
        </p:spPr>
        <p:txBody>
          <a:bodyPr wrap="none" rtlCol="0">
            <a:spAutoFit/>
          </a:bodyPr>
          <a:lstStyle/>
          <a:p>
            <a:r>
              <a:rPr lang="en-US" b="1" dirty="0" smtClean="0">
                <a:latin typeface="Arial" pitchFamily="34" charset="0"/>
                <a:cs typeface="Arial" pitchFamily="34" charset="0"/>
              </a:rPr>
              <a:t>DNA sequencing </a:t>
            </a:r>
          </a:p>
          <a:p>
            <a:r>
              <a:rPr lang="en-US" b="1" dirty="0" smtClean="0">
                <a:latin typeface="Arial" pitchFamily="34" charset="0"/>
                <a:cs typeface="Arial" pitchFamily="34" charset="0"/>
              </a:rPr>
              <a:t>and analysis</a:t>
            </a:r>
            <a:endParaRPr lang="en-US" b="1" dirty="0">
              <a:latin typeface="Arial" pitchFamily="34" charset="0"/>
              <a:cs typeface="Arial" pitchFamily="34" charset="0"/>
            </a:endParaRPr>
          </a:p>
        </p:txBody>
      </p:sp>
      <p:sp>
        <p:nvSpPr>
          <p:cNvPr id="88" name="TextBox 87"/>
          <p:cNvSpPr txBox="1"/>
          <p:nvPr/>
        </p:nvSpPr>
        <p:spPr>
          <a:xfrm>
            <a:off x="7164288" y="5228272"/>
            <a:ext cx="1752600" cy="923330"/>
          </a:xfrm>
          <a:prstGeom prst="rect">
            <a:avLst/>
          </a:prstGeom>
          <a:noFill/>
        </p:spPr>
        <p:txBody>
          <a:bodyPr wrap="square" rtlCol="0">
            <a:spAutoFit/>
          </a:bodyPr>
          <a:lstStyle/>
          <a:p>
            <a:r>
              <a:rPr lang="en-US" b="1" dirty="0" smtClean="0">
                <a:latin typeface="Arial" pitchFamily="34" charset="0"/>
                <a:cs typeface="Arial" pitchFamily="34" charset="0"/>
              </a:rPr>
              <a:t>ELISA to test the reactivity of Ab</a:t>
            </a:r>
            <a:endParaRPr lang="en-US" b="1" dirty="0">
              <a:latin typeface="Arial" pitchFamily="34" charset="0"/>
              <a:cs typeface="Arial" pitchFamily="34" charset="0"/>
            </a:endParaRPr>
          </a:p>
        </p:txBody>
      </p:sp>
      <p:sp>
        <p:nvSpPr>
          <p:cNvPr id="89" name="Text Box 4"/>
          <p:cNvSpPr txBox="1">
            <a:spLocks noChangeArrowheads="1"/>
          </p:cNvSpPr>
          <p:nvPr/>
        </p:nvSpPr>
        <p:spPr bwMode="auto">
          <a:xfrm>
            <a:off x="-152400" y="76200"/>
            <a:ext cx="9396536" cy="584775"/>
          </a:xfrm>
          <a:prstGeom prst="rect">
            <a:avLst/>
          </a:prstGeom>
          <a:noFill/>
          <a:ln w="9525">
            <a:noFill/>
            <a:miter lim="800000"/>
            <a:headEnd/>
            <a:tailEnd/>
          </a:ln>
        </p:spPr>
        <p:txBody>
          <a:bodyPr wrap="square">
            <a:spAutoFit/>
          </a:bodyPr>
          <a:lstStyle/>
          <a:p>
            <a:pPr algn="ctr" eaLnBrk="0" hangingPunct="0"/>
            <a:r>
              <a:rPr lang="en-US" sz="3200" b="1" dirty="0" smtClean="0">
                <a:solidFill>
                  <a:srgbClr val="3333CC"/>
                </a:solidFill>
                <a:latin typeface="Arial" pitchFamily="34" charset="0"/>
                <a:cs typeface="Arial" pitchFamily="34" charset="0"/>
              </a:rPr>
              <a:t>Single Cell RT-PCR</a:t>
            </a:r>
            <a:endParaRPr lang="en-US" altLang="zh-CN" sz="3200" b="1" dirty="0">
              <a:solidFill>
                <a:srgbClr val="3333CC"/>
              </a:solidFill>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1066800"/>
            <a:ext cx="8915400" cy="5759530"/>
            <a:chOff x="700710" y="533400"/>
            <a:chExt cx="5166690" cy="3655521"/>
          </a:xfrm>
        </p:grpSpPr>
        <p:sp>
          <p:nvSpPr>
            <p:cNvPr id="6" name="TextBox 5"/>
            <p:cNvSpPr txBox="1"/>
            <p:nvPr/>
          </p:nvSpPr>
          <p:spPr>
            <a:xfrm>
              <a:off x="700710" y="2609119"/>
              <a:ext cx="236147" cy="293015"/>
            </a:xfrm>
            <a:prstGeom prst="rect">
              <a:avLst/>
            </a:prstGeom>
            <a:noFill/>
          </p:spPr>
          <p:txBody>
            <a:bodyPr wrap="none" rtlCol="0">
              <a:spAutoFit/>
            </a:bodyPr>
            <a:lstStyle/>
            <a:p>
              <a:r>
                <a:rPr lang="en-US" sz="2400" b="1" dirty="0" smtClean="0">
                  <a:latin typeface="Arial" pitchFamily="34" charset="0"/>
                  <a:cs typeface="Arial" pitchFamily="34" charset="0"/>
                </a:rPr>
                <a:t>B</a:t>
              </a:r>
              <a:endParaRPr lang="en-US" sz="2800" b="1" dirty="0">
                <a:latin typeface="Arial" pitchFamily="34" charset="0"/>
                <a:cs typeface="Arial" pitchFamily="34" charset="0"/>
              </a:endParaRPr>
            </a:p>
          </p:txBody>
        </p:sp>
        <p:sp>
          <p:nvSpPr>
            <p:cNvPr id="7" name="TextBox 6"/>
            <p:cNvSpPr txBox="1"/>
            <p:nvPr/>
          </p:nvSpPr>
          <p:spPr>
            <a:xfrm rot="16200000">
              <a:off x="421980" y="3224765"/>
              <a:ext cx="1224149" cy="303219"/>
            </a:xfrm>
            <a:prstGeom prst="rect">
              <a:avLst/>
            </a:prstGeom>
            <a:noFill/>
          </p:spPr>
          <p:txBody>
            <a:bodyPr wrap="none" rtlCol="0">
              <a:spAutoFit/>
            </a:bodyPr>
            <a:lstStyle/>
            <a:p>
              <a:pPr algn="ctr"/>
              <a:r>
                <a:rPr lang="en-US" sz="1400" dirty="0" smtClean="0">
                  <a:latin typeface="Arial" pitchFamily="34" charset="0"/>
                  <a:cs typeface="Arial" pitchFamily="34" charset="0"/>
                </a:rPr>
                <a:t>Frequency of </a:t>
              </a:r>
            </a:p>
            <a:p>
              <a:pPr algn="ctr"/>
              <a:r>
                <a:rPr lang="en-US" sz="1400" dirty="0" smtClean="0">
                  <a:latin typeface="Arial" pitchFamily="34" charset="0"/>
                  <a:cs typeface="Arial" pitchFamily="34" charset="0"/>
                </a:rPr>
                <a:t>CCP2</a:t>
              </a:r>
              <a:r>
                <a:rPr lang="en-US" sz="1400" baseline="30000" dirty="0" smtClean="0">
                  <a:latin typeface="Arial" pitchFamily="34" charset="0"/>
                  <a:cs typeface="Arial" pitchFamily="34" charset="0"/>
                </a:rPr>
                <a:t>+</a:t>
              </a:r>
              <a:r>
                <a:rPr lang="en-US" sz="1400" dirty="0" smtClean="0">
                  <a:latin typeface="Arial" pitchFamily="34" charset="0"/>
                  <a:cs typeface="Arial" pitchFamily="34" charset="0"/>
                </a:rPr>
                <a:t> antibodies (%)</a:t>
              </a:r>
              <a:endParaRPr lang="en-US" sz="1400" dirty="0">
                <a:latin typeface="Arial" pitchFamily="34" charset="0"/>
                <a:cs typeface="Arial" pitchFamily="34" charset="0"/>
              </a:endParaRPr>
            </a:p>
          </p:txBody>
        </p:sp>
        <p:sp>
          <p:nvSpPr>
            <p:cNvPr id="8" name="TextBox 7"/>
            <p:cNvSpPr txBox="1"/>
            <p:nvPr/>
          </p:nvSpPr>
          <p:spPr>
            <a:xfrm>
              <a:off x="1275756" y="3993578"/>
              <a:ext cx="1341632" cy="195343"/>
            </a:xfrm>
            <a:prstGeom prst="rect">
              <a:avLst/>
            </a:prstGeom>
            <a:noFill/>
          </p:spPr>
          <p:txBody>
            <a:bodyPr wrap="none" rtlCol="0">
              <a:spAutoFit/>
            </a:bodyPr>
            <a:lstStyle/>
            <a:p>
              <a:r>
                <a:rPr lang="en-US" sz="1400" dirty="0" smtClean="0">
                  <a:latin typeface="Arial" pitchFamily="34" charset="0"/>
                  <a:cs typeface="Arial" pitchFamily="34" charset="0"/>
                </a:rPr>
                <a:t>Serum anti-CCP2 (RU/mL)</a:t>
              </a:r>
              <a:endParaRPr lang="en-US" sz="1400" dirty="0"/>
            </a:p>
          </p:txBody>
        </p:sp>
        <p:sp>
          <p:nvSpPr>
            <p:cNvPr id="9" name="TextBox 8"/>
            <p:cNvSpPr txBox="1"/>
            <p:nvPr/>
          </p:nvSpPr>
          <p:spPr>
            <a:xfrm>
              <a:off x="2953372" y="2286000"/>
              <a:ext cx="1412566" cy="195343"/>
            </a:xfrm>
            <a:prstGeom prst="rect">
              <a:avLst/>
            </a:prstGeom>
            <a:noFill/>
          </p:spPr>
          <p:txBody>
            <a:bodyPr wrap="square" rtlCol="0">
              <a:spAutoFit/>
            </a:bodyPr>
            <a:lstStyle/>
            <a:p>
              <a:pPr algn="ctr"/>
              <a:r>
                <a:rPr lang="en-US" sz="1400" b="1" dirty="0" smtClean="0">
                  <a:latin typeface="Arial" pitchFamily="34" charset="0"/>
                  <a:cs typeface="Arial" pitchFamily="34" charset="0"/>
                </a:rPr>
                <a:t>11.8% (23/195)</a:t>
              </a:r>
              <a:endParaRPr lang="en-US" sz="1400" b="1" dirty="0">
                <a:latin typeface="Arial" pitchFamily="34" charset="0"/>
                <a:cs typeface="Arial" pitchFamily="34" charset="0"/>
              </a:endParaRPr>
            </a:p>
          </p:txBody>
        </p:sp>
        <p:cxnSp>
          <p:nvCxnSpPr>
            <p:cNvPr id="10" name="Straight Connector 9"/>
            <p:cNvCxnSpPr/>
            <p:nvPr/>
          </p:nvCxnSpPr>
          <p:spPr>
            <a:xfrm>
              <a:off x="2877172" y="2296160"/>
              <a:ext cx="1828800" cy="0"/>
            </a:xfrm>
            <a:prstGeom prst="line">
              <a:avLst/>
            </a:prstGeom>
            <a:ln w="9525"/>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3725157" y="1806719"/>
              <a:ext cx="422125" cy="468345"/>
              <a:chOff x="2727994" y="2129140"/>
              <a:chExt cx="422125" cy="468345"/>
            </a:xfrm>
          </p:grpSpPr>
          <p:sp>
            <p:nvSpPr>
              <p:cNvPr id="53" name="TextBox 52"/>
              <p:cNvSpPr txBox="1"/>
              <p:nvPr/>
            </p:nvSpPr>
            <p:spPr>
              <a:xfrm>
                <a:off x="2727994" y="2129140"/>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RA40</a:t>
                </a:r>
                <a:endParaRPr lang="en-US" sz="1400" dirty="0">
                  <a:latin typeface="Arial" pitchFamily="34" charset="0"/>
                  <a:cs typeface="Arial" pitchFamily="34" charset="0"/>
                </a:endParaRPr>
              </a:p>
            </p:txBody>
          </p:sp>
          <p:sp>
            <p:nvSpPr>
              <p:cNvPr id="54" name="TextBox 53"/>
              <p:cNvSpPr txBox="1"/>
              <p:nvPr/>
            </p:nvSpPr>
            <p:spPr>
              <a:xfrm>
                <a:off x="2748615" y="2265402"/>
                <a:ext cx="401504" cy="332083"/>
              </a:xfrm>
              <a:prstGeom prst="rect">
                <a:avLst/>
              </a:prstGeom>
              <a:noFill/>
            </p:spPr>
            <p:txBody>
              <a:bodyPr wrap="none" rtlCol="0">
                <a:spAutoFit/>
              </a:bodyPr>
              <a:lstStyle/>
              <a:p>
                <a:pPr algn="ctr"/>
                <a:r>
                  <a:rPr lang="en-US" sz="1400" dirty="0" smtClean="0">
                    <a:latin typeface="Arial" pitchFamily="34" charset="0"/>
                    <a:cs typeface="Arial" pitchFamily="34" charset="0"/>
                  </a:rPr>
                  <a:t>18.2%</a:t>
                </a:r>
              </a:p>
              <a:p>
                <a:pPr algn="ctr"/>
                <a:r>
                  <a:rPr lang="en-US" sz="1400" dirty="0" smtClean="0">
                    <a:latin typeface="Arial" pitchFamily="34" charset="0"/>
                    <a:cs typeface="Arial" pitchFamily="34" charset="0"/>
                  </a:rPr>
                  <a:t>(6/33)</a:t>
                </a:r>
                <a:endParaRPr lang="en-US" sz="1400" dirty="0">
                  <a:latin typeface="Arial" pitchFamily="34" charset="0"/>
                  <a:cs typeface="Arial" pitchFamily="34" charset="0"/>
                </a:endParaRPr>
              </a:p>
            </p:txBody>
          </p:sp>
        </p:grpSp>
        <p:grpSp>
          <p:nvGrpSpPr>
            <p:cNvPr id="12" name="Group 11"/>
            <p:cNvGrpSpPr/>
            <p:nvPr/>
          </p:nvGrpSpPr>
          <p:grpSpPr>
            <a:xfrm>
              <a:off x="3014643" y="1806719"/>
              <a:ext cx="410050" cy="468345"/>
              <a:chOff x="2010855" y="2111519"/>
              <a:chExt cx="410050" cy="468345"/>
            </a:xfrm>
          </p:grpSpPr>
          <p:sp>
            <p:nvSpPr>
              <p:cNvPr id="51" name="TextBox 50"/>
              <p:cNvSpPr txBox="1"/>
              <p:nvPr/>
            </p:nvSpPr>
            <p:spPr>
              <a:xfrm>
                <a:off x="2010855" y="2111519"/>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RA70</a:t>
                </a:r>
                <a:endParaRPr lang="en-US" sz="1400" dirty="0">
                  <a:latin typeface="Arial" pitchFamily="34" charset="0"/>
                  <a:cs typeface="Arial" pitchFamily="34" charset="0"/>
                </a:endParaRPr>
              </a:p>
            </p:txBody>
          </p:sp>
          <p:sp>
            <p:nvSpPr>
              <p:cNvPr id="52" name="TextBox 51"/>
              <p:cNvSpPr txBox="1"/>
              <p:nvPr/>
            </p:nvSpPr>
            <p:spPr>
              <a:xfrm>
                <a:off x="2043554" y="2247781"/>
                <a:ext cx="377351" cy="332083"/>
              </a:xfrm>
              <a:prstGeom prst="rect">
                <a:avLst/>
              </a:prstGeom>
              <a:noFill/>
            </p:spPr>
            <p:txBody>
              <a:bodyPr wrap="none" rtlCol="0">
                <a:spAutoFit/>
              </a:bodyPr>
              <a:lstStyle/>
              <a:p>
                <a:pPr algn="ctr"/>
                <a:r>
                  <a:rPr lang="en-US" sz="1400" dirty="0" smtClean="0">
                    <a:latin typeface="Arial" pitchFamily="34" charset="0"/>
                    <a:cs typeface="Arial" pitchFamily="34" charset="0"/>
                  </a:rPr>
                  <a:t>4.8%</a:t>
                </a:r>
              </a:p>
              <a:p>
                <a:pPr algn="ctr"/>
                <a:r>
                  <a:rPr lang="en-US" sz="1400" dirty="0" smtClean="0">
                    <a:latin typeface="Arial" pitchFamily="34" charset="0"/>
                    <a:cs typeface="Arial" pitchFamily="34" charset="0"/>
                  </a:rPr>
                  <a:t>(1/21)</a:t>
                </a:r>
                <a:endParaRPr lang="en-US" sz="1400" dirty="0">
                  <a:latin typeface="Arial" pitchFamily="34" charset="0"/>
                  <a:cs typeface="Arial" pitchFamily="34" charset="0"/>
                </a:endParaRPr>
              </a:p>
            </p:txBody>
          </p:sp>
        </p:grpSp>
        <p:grpSp>
          <p:nvGrpSpPr>
            <p:cNvPr id="13" name="Group 12"/>
            <p:cNvGrpSpPr/>
            <p:nvPr/>
          </p:nvGrpSpPr>
          <p:grpSpPr>
            <a:xfrm>
              <a:off x="4073595" y="1806719"/>
              <a:ext cx="410050" cy="468345"/>
              <a:chOff x="3108994" y="2133600"/>
              <a:chExt cx="410050" cy="468345"/>
            </a:xfrm>
          </p:grpSpPr>
          <p:sp>
            <p:nvSpPr>
              <p:cNvPr id="49" name="TextBox 48"/>
              <p:cNvSpPr txBox="1"/>
              <p:nvPr/>
            </p:nvSpPr>
            <p:spPr>
              <a:xfrm>
                <a:off x="3108994" y="2133600"/>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RA97</a:t>
                </a:r>
                <a:endParaRPr lang="en-US" sz="1400" dirty="0">
                  <a:latin typeface="Arial" pitchFamily="34" charset="0"/>
                  <a:cs typeface="Arial" pitchFamily="34" charset="0"/>
                </a:endParaRPr>
              </a:p>
            </p:txBody>
          </p:sp>
          <p:sp>
            <p:nvSpPr>
              <p:cNvPr id="50" name="TextBox 49"/>
              <p:cNvSpPr txBox="1"/>
              <p:nvPr/>
            </p:nvSpPr>
            <p:spPr>
              <a:xfrm>
                <a:off x="3141693" y="2269862"/>
                <a:ext cx="377351" cy="332083"/>
              </a:xfrm>
              <a:prstGeom prst="rect">
                <a:avLst/>
              </a:prstGeom>
              <a:noFill/>
            </p:spPr>
            <p:txBody>
              <a:bodyPr wrap="none" rtlCol="0">
                <a:spAutoFit/>
              </a:bodyPr>
              <a:lstStyle/>
              <a:p>
                <a:pPr algn="ctr"/>
                <a:r>
                  <a:rPr lang="en-US" sz="1400" dirty="0" smtClean="0">
                    <a:latin typeface="Arial" pitchFamily="34" charset="0"/>
                    <a:cs typeface="Arial" pitchFamily="34" charset="0"/>
                  </a:rPr>
                  <a:t>8.3%</a:t>
                </a:r>
              </a:p>
              <a:p>
                <a:pPr algn="ctr"/>
                <a:r>
                  <a:rPr lang="en-US" sz="1400" dirty="0" smtClean="0">
                    <a:latin typeface="Arial" pitchFamily="34" charset="0"/>
                    <a:cs typeface="Arial" pitchFamily="34" charset="0"/>
                  </a:rPr>
                  <a:t>(4/48)</a:t>
                </a:r>
                <a:endParaRPr lang="en-US" sz="1400" dirty="0">
                  <a:latin typeface="Arial" pitchFamily="34" charset="0"/>
                  <a:cs typeface="Arial" pitchFamily="34" charset="0"/>
                </a:endParaRPr>
              </a:p>
            </p:txBody>
          </p:sp>
        </p:grpSp>
        <p:grpSp>
          <p:nvGrpSpPr>
            <p:cNvPr id="14" name="Group 13"/>
            <p:cNvGrpSpPr/>
            <p:nvPr/>
          </p:nvGrpSpPr>
          <p:grpSpPr>
            <a:xfrm>
              <a:off x="3345448" y="1806719"/>
              <a:ext cx="441376" cy="468345"/>
              <a:chOff x="2339769" y="2111519"/>
              <a:chExt cx="441376" cy="468345"/>
            </a:xfrm>
          </p:grpSpPr>
          <p:sp>
            <p:nvSpPr>
              <p:cNvPr id="47" name="TextBox 46"/>
              <p:cNvSpPr txBox="1"/>
              <p:nvPr/>
            </p:nvSpPr>
            <p:spPr>
              <a:xfrm>
                <a:off x="2339769" y="2111519"/>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RA79</a:t>
                </a:r>
                <a:endParaRPr lang="en-US" sz="1400" dirty="0">
                  <a:latin typeface="Arial" pitchFamily="34" charset="0"/>
                  <a:cs typeface="Arial" pitchFamily="34" charset="0"/>
                </a:endParaRPr>
              </a:p>
            </p:txBody>
          </p:sp>
          <p:sp>
            <p:nvSpPr>
              <p:cNvPr id="48" name="TextBox 47"/>
              <p:cNvSpPr txBox="1"/>
              <p:nvPr/>
            </p:nvSpPr>
            <p:spPr>
              <a:xfrm>
                <a:off x="2379641" y="2247781"/>
                <a:ext cx="401504" cy="332083"/>
              </a:xfrm>
              <a:prstGeom prst="rect">
                <a:avLst/>
              </a:prstGeom>
              <a:noFill/>
            </p:spPr>
            <p:txBody>
              <a:bodyPr wrap="none" rtlCol="0">
                <a:spAutoFit/>
              </a:bodyPr>
              <a:lstStyle/>
              <a:p>
                <a:pPr algn="ctr"/>
                <a:r>
                  <a:rPr lang="en-US" sz="1400" dirty="0" smtClean="0">
                    <a:latin typeface="Arial" pitchFamily="34" charset="0"/>
                    <a:cs typeface="Arial" pitchFamily="34" charset="0"/>
                  </a:rPr>
                  <a:t>15.2%</a:t>
                </a:r>
              </a:p>
              <a:p>
                <a:pPr algn="ctr"/>
                <a:r>
                  <a:rPr lang="en-US" sz="1400" dirty="0" smtClean="0">
                    <a:latin typeface="Arial" pitchFamily="34" charset="0"/>
                    <a:cs typeface="Arial" pitchFamily="34" charset="0"/>
                  </a:rPr>
                  <a:t>(5/33)</a:t>
                </a:r>
                <a:endParaRPr lang="en-US" sz="1400" dirty="0">
                  <a:latin typeface="Arial" pitchFamily="34" charset="0"/>
                  <a:cs typeface="Arial" pitchFamily="34" charset="0"/>
                </a:endParaRPr>
              </a:p>
            </p:txBody>
          </p:sp>
        </p:grpSp>
        <p:grpSp>
          <p:nvGrpSpPr>
            <p:cNvPr id="15" name="Group 14"/>
            <p:cNvGrpSpPr/>
            <p:nvPr/>
          </p:nvGrpSpPr>
          <p:grpSpPr>
            <a:xfrm>
              <a:off x="2666205" y="1806719"/>
              <a:ext cx="422125" cy="468345"/>
              <a:chOff x="1636372" y="2111519"/>
              <a:chExt cx="422125" cy="468345"/>
            </a:xfrm>
          </p:grpSpPr>
          <p:sp>
            <p:nvSpPr>
              <p:cNvPr id="45" name="TextBox 44"/>
              <p:cNvSpPr txBox="1"/>
              <p:nvPr/>
            </p:nvSpPr>
            <p:spPr>
              <a:xfrm>
                <a:off x="1636372" y="2111519"/>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RA78</a:t>
                </a:r>
                <a:endParaRPr lang="en-US" sz="1400" dirty="0">
                  <a:latin typeface="Arial" pitchFamily="34" charset="0"/>
                  <a:cs typeface="Arial" pitchFamily="34" charset="0"/>
                </a:endParaRPr>
              </a:p>
            </p:txBody>
          </p:sp>
          <p:sp>
            <p:nvSpPr>
              <p:cNvPr id="46" name="TextBox 45"/>
              <p:cNvSpPr txBox="1"/>
              <p:nvPr/>
            </p:nvSpPr>
            <p:spPr>
              <a:xfrm>
                <a:off x="1656993" y="2247781"/>
                <a:ext cx="401504" cy="332083"/>
              </a:xfrm>
              <a:prstGeom prst="rect">
                <a:avLst/>
              </a:prstGeom>
              <a:noFill/>
            </p:spPr>
            <p:txBody>
              <a:bodyPr wrap="none" rtlCol="0">
                <a:spAutoFit/>
              </a:bodyPr>
              <a:lstStyle/>
              <a:p>
                <a:pPr algn="ctr"/>
                <a:r>
                  <a:rPr lang="en-US" sz="1400" dirty="0" smtClean="0">
                    <a:latin typeface="Arial" pitchFamily="34" charset="0"/>
                    <a:cs typeface="Arial" pitchFamily="34" charset="0"/>
                  </a:rPr>
                  <a:t>20.7%</a:t>
                </a:r>
              </a:p>
              <a:p>
                <a:pPr algn="ctr"/>
                <a:r>
                  <a:rPr lang="en-US" sz="1400" dirty="0" smtClean="0">
                    <a:latin typeface="Arial" pitchFamily="34" charset="0"/>
                    <a:cs typeface="Arial" pitchFamily="34" charset="0"/>
                  </a:rPr>
                  <a:t>(6/29)</a:t>
                </a:r>
                <a:endParaRPr lang="en-US" sz="1400" dirty="0">
                  <a:latin typeface="Arial" pitchFamily="34" charset="0"/>
                  <a:cs typeface="Arial" pitchFamily="34" charset="0"/>
                </a:endParaRPr>
              </a:p>
            </p:txBody>
          </p:sp>
        </p:grpSp>
        <p:grpSp>
          <p:nvGrpSpPr>
            <p:cNvPr id="16" name="Group 15"/>
            <p:cNvGrpSpPr/>
            <p:nvPr/>
          </p:nvGrpSpPr>
          <p:grpSpPr>
            <a:xfrm>
              <a:off x="4410012" y="1806719"/>
              <a:ext cx="410050" cy="468345"/>
              <a:chOff x="3458655" y="2129140"/>
              <a:chExt cx="410050" cy="468345"/>
            </a:xfrm>
          </p:grpSpPr>
          <p:sp>
            <p:nvSpPr>
              <p:cNvPr id="43" name="TextBox 42"/>
              <p:cNvSpPr txBox="1"/>
              <p:nvPr/>
            </p:nvSpPr>
            <p:spPr>
              <a:xfrm>
                <a:off x="3458655" y="2129140"/>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RA89</a:t>
                </a:r>
                <a:endParaRPr lang="en-US" sz="1400" dirty="0">
                  <a:latin typeface="Arial" pitchFamily="34" charset="0"/>
                  <a:cs typeface="Arial" pitchFamily="34" charset="0"/>
                </a:endParaRPr>
              </a:p>
            </p:txBody>
          </p:sp>
          <p:sp>
            <p:nvSpPr>
              <p:cNvPr id="44" name="TextBox 43"/>
              <p:cNvSpPr txBox="1"/>
              <p:nvPr/>
            </p:nvSpPr>
            <p:spPr>
              <a:xfrm>
                <a:off x="3491354" y="2265402"/>
                <a:ext cx="377351" cy="332083"/>
              </a:xfrm>
              <a:prstGeom prst="rect">
                <a:avLst/>
              </a:prstGeom>
              <a:noFill/>
            </p:spPr>
            <p:txBody>
              <a:bodyPr wrap="none" rtlCol="0">
                <a:spAutoFit/>
              </a:bodyPr>
              <a:lstStyle/>
              <a:p>
                <a:pPr algn="ctr"/>
                <a:r>
                  <a:rPr lang="en-US" sz="1400" dirty="0" smtClean="0">
                    <a:latin typeface="Arial" pitchFamily="34" charset="0"/>
                    <a:cs typeface="Arial" pitchFamily="34" charset="0"/>
                  </a:rPr>
                  <a:t>3.2%</a:t>
                </a:r>
              </a:p>
              <a:p>
                <a:pPr algn="ctr"/>
                <a:r>
                  <a:rPr lang="en-US" sz="1400" dirty="0" smtClean="0">
                    <a:latin typeface="Arial" pitchFamily="34" charset="0"/>
                    <a:cs typeface="Arial" pitchFamily="34" charset="0"/>
                  </a:rPr>
                  <a:t>(1/31)</a:t>
                </a:r>
                <a:endParaRPr lang="en-US" sz="1400" dirty="0">
                  <a:latin typeface="Arial" pitchFamily="34" charset="0"/>
                  <a:cs typeface="Arial" pitchFamily="34" charset="0"/>
                </a:endParaRPr>
              </a:p>
            </p:txBody>
          </p:sp>
        </p:grpSp>
        <p:grpSp>
          <p:nvGrpSpPr>
            <p:cNvPr id="17" name="Group 16"/>
            <p:cNvGrpSpPr/>
            <p:nvPr/>
          </p:nvGrpSpPr>
          <p:grpSpPr>
            <a:xfrm>
              <a:off x="4867212" y="1806719"/>
              <a:ext cx="410050" cy="468345"/>
              <a:chOff x="3839655" y="2129140"/>
              <a:chExt cx="410050" cy="468345"/>
            </a:xfrm>
          </p:grpSpPr>
          <p:sp>
            <p:nvSpPr>
              <p:cNvPr id="41" name="TextBox 40"/>
              <p:cNvSpPr txBox="1"/>
              <p:nvPr/>
            </p:nvSpPr>
            <p:spPr>
              <a:xfrm>
                <a:off x="3839655" y="2129140"/>
                <a:ext cx="367133" cy="195343"/>
              </a:xfrm>
              <a:prstGeom prst="rect">
                <a:avLst/>
              </a:prstGeom>
              <a:noFill/>
            </p:spPr>
            <p:txBody>
              <a:bodyPr wrap="none" rtlCol="0">
                <a:spAutoFit/>
              </a:bodyPr>
              <a:lstStyle/>
              <a:p>
                <a:r>
                  <a:rPr lang="en-US" sz="1400" dirty="0" smtClean="0">
                    <a:latin typeface="Arial" pitchFamily="34" charset="0"/>
                    <a:cs typeface="Arial" pitchFamily="34" charset="0"/>
                  </a:rPr>
                  <a:t>RA88</a:t>
                </a:r>
                <a:endParaRPr lang="en-US" sz="1400" dirty="0">
                  <a:latin typeface="Arial" pitchFamily="34" charset="0"/>
                  <a:cs typeface="Arial" pitchFamily="34" charset="0"/>
                </a:endParaRPr>
              </a:p>
            </p:txBody>
          </p:sp>
          <p:sp>
            <p:nvSpPr>
              <p:cNvPr id="42" name="TextBox 41"/>
              <p:cNvSpPr txBox="1"/>
              <p:nvPr/>
            </p:nvSpPr>
            <p:spPr>
              <a:xfrm>
                <a:off x="3872354" y="2265402"/>
                <a:ext cx="377351" cy="332083"/>
              </a:xfrm>
              <a:prstGeom prst="rect">
                <a:avLst/>
              </a:prstGeom>
              <a:noFill/>
            </p:spPr>
            <p:txBody>
              <a:bodyPr wrap="none" rtlCol="0">
                <a:spAutoFit/>
              </a:bodyPr>
              <a:lstStyle/>
              <a:p>
                <a:pPr algn="ctr"/>
                <a:r>
                  <a:rPr lang="en-US" sz="1400" dirty="0" smtClean="0">
                    <a:latin typeface="Arial" pitchFamily="34" charset="0"/>
                    <a:cs typeface="Arial" pitchFamily="34" charset="0"/>
                  </a:rPr>
                  <a:t>0%</a:t>
                </a:r>
              </a:p>
              <a:p>
                <a:pPr algn="ctr"/>
                <a:r>
                  <a:rPr lang="en-US" sz="1400" dirty="0" smtClean="0">
                    <a:latin typeface="Arial" pitchFamily="34" charset="0"/>
                    <a:cs typeface="Arial" pitchFamily="34" charset="0"/>
                  </a:rPr>
                  <a:t>(</a:t>
                </a:r>
                <a:r>
                  <a:rPr lang="en-US" sz="1400" dirty="0">
                    <a:latin typeface="Arial" pitchFamily="34" charset="0"/>
                    <a:cs typeface="Arial" pitchFamily="34" charset="0"/>
                  </a:rPr>
                  <a:t>0</a:t>
                </a:r>
                <a:r>
                  <a:rPr lang="en-US" sz="1400" dirty="0" smtClean="0">
                    <a:latin typeface="Arial" pitchFamily="34" charset="0"/>
                    <a:cs typeface="Arial" pitchFamily="34" charset="0"/>
                  </a:rPr>
                  <a:t>/22)</a:t>
                </a:r>
                <a:endParaRPr lang="en-US" sz="1400" dirty="0">
                  <a:latin typeface="Arial" pitchFamily="34" charset="0"/>
                  <a:cs typeface="Arial" pitchFamily="34" charset="0"/>
                </a:endParaRPr>
              </a:p>
            </p:txBody>
          </p:sp>
        </p:grpSp>
        <p:sp>
          <p:nvSpPr>
            <p:cNvPr id="18" name="TextBox 17"/>
            <p:cNvSpPr txBox="1"/>
            <p:nvPr/>
          </p:nvSpPr>
          <p:spPr>
            <a:xfrm>
              <a:off x="700710" y="533400"/>
              <a:ext cx="236147" cy="293015"/>
            </a:xfrm>
            <a:prstGeom prst="rect">
              <a:avLst/>
            </a:prstGeom>
            <a:noFill/>
          </p:spPr>
          <p:txBody>
            <a:bodyPr wrap="none" rtlCol="0">
              <a:spAutoFit/>
            </a:bodyPr>
            <a:lstStyle/>
            <a:p>
              <a:r>
                <a:rPr lang="en-US" sz="2400" b="1" dirty="0" smtClean="0">
                  <a:latin typeface="Arial" pitchFamily="34" charset="0"/>
                  <a:cs typeface="Arial" pitchFamily="34" charset="0"/>
                </a:rPr>
                <a:t>A</a:t>
              </a:r>
              <a:endParaRPr lang="en-US" sz="2800" b="1" dirty="0">
                <a:latin typeface="Arial" pitchFamily="34" charset="0"/>
                <a:cs typeface="Arial" pitchFamily="34" charset="0"/>
              </a:endParaRPr>
            </a:p>
          </p:txBody>
        </p:sp>
        <p:cxnSp>
          <p:nvCxnSpPr>
            <p:cNvPr id="19" name="Straight Connector 18"/>
            <p:cNvCxnSpPr/>
            <p:nvPr/>
          </p:nvCxnSpPr>
          <p:spPr>
            <a:xfrm>
              <a:off x="1810372" y="2544465"/>
              <a:ext cx="19050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1810372" y="2296160"/>
              <a:ext cx="0" cy="248305"/>
            </a:xfrm>
            <a:prstGeom prst="line">
              <a:avLst/>
            </a:prstGeom>
            <a:ln w="9525"/>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321986" y="2356078"/>
              <a:ext cx="705281" cy="195343"/>
            </a:xfrm>
            <a:prstGeom prst="rect">
              <a:avLst/>
            </a:prstGeom>
            <a:noFill/>
          </p:spPr>
          <p:txBody>
            <a:bodyPr wrap="none" rtlCol="0">
              <a:spAutoFit/>
            </a:bodyPr>
            <a:lstStyle/>
            <a:p>
              <a:pPr algn="ctr"/>
              <a:r>
                <a:rPr lang="en-US" sz="1400" dirty="0" smtClean="0">
                  <a:latin typeface="Arial" pitchFamily="34" charset="0"/>
                  <a:cs typeface="Arial" pitchFamily="34" charset="0"/>
                </a:rPr>
                <a:t> ***</a:t>
              </a:r>
              <a:r>
                <a:rPr lang="en-US" sz="1400" i="1" dirty="0" smtClean="0">
                  <a:latin typeface="Arial" pitchFamily="34" charset="0"/>
                  <a:cs typeface="Arial" pitchFamily="34" charset="0"/>
                </a:rPr>
                <a:t>P</a:t>
              </a:r>
              <a:r>
                <a:rPr lang="en-US" sz="1400" dirty="0" smtClean="0">
                  <a:latin typeface="Arial" pitchFamily="34" charset="0"/>
                  <a:cs typeface="Arial" pitchFamily="34" charset="0"/>
                </a:rPr>
                <a:t> &lt; 0.001</a:t>
              </a:r>
            </a:p>
          </p:txBody>
        </p:sp>
        <p:graphicFrame>
          <p:nvGraphicFramePr>
            <p:cNvPr id="22" name="Object 2"/>
            <p:cNvGraphicFramePr>
              <a:graphicFrameLocks noChangeAspect="1"/>
            </p:cNvGraphicFramePr>
            <p:nvPr>
              <p:extLst>
                <p:ext uri="{D42A27DB-BD31-4B8C-83A1-F6EECF244321}">
                  <p14:modId xmlns:p14="http://schemas.microsoft.com/office/powerpoint/2010/main" val="2589406567"/>
                </p:ext>
              </p:extLst>
            </p:nvPr>
          </p:nvGraphicFramePr>
          <p:xfrm>
            <a:off x="929310" y="571500"/>
            <a:ext cx="4532312" cy="1395413"/>
          </p:xfrm>
          <a:graphic>
            <a:graphicData uri="http://schemas.openxmlformats.org/presentationml/2006/ole">
              <mc:AlternateContent xmlns:mc="http://schemas.openxmlformats.org/markup-compatibility/2006">
                <mc:Choice xmlns:v="urn:schemas-microsoft-com:vml" Requires="v">
                  <p:oleObj spid="_x0000_s2066" name="Prism 6" r:id="rId4" imgW="7846997" imgH="2584465" progId="Prism6.Document">
                    <p:embed/>
                  </p:oleObj>
                </mc:Choice>
                <mc:Fallback>
                  <p:oleObj name="Prism 6" r:id="rId4" imgW="7846997" imgH="2584465"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310" y="571500"/>
                          <a:ext cx="4532312"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Box 22"/>
            <p:cNvSpPr txBox="1"/>
            <p:nvPr/>
          </p:nvSpPr>
          <p:spPr>
            <a:xfrm rot="16200000">
              <a:off x="869191" y="1129230"/>
              <a:ext cx="421412" cy="178364"/>
            </a:xfrm>
            <a:prstGeom prst="rect">
              <a:avLst/>
            </a:prstGeom>
            <a:noFill/>
          </p:spPr>
          <p:txBody>
            <a:bodyPr wrap="none" rtlCol="0">
              <a:spAutoFit/>
            </a:bodyPr>
            <a:lstStyle/>
            <a:p>
              <a:pPr algn="ctr"/>
              <a:r>
                <a:rPr lang="en-US" sz="1400" dirty="0" smtClean="0">
                  <a:latin typeface="Arial" pitchFamily="34" charset="0"/>
                  <a:cs typeface="Arial" pitchFamily="34" charset="0"/>
                </a:rPr>
                <a:t>CCP2</a:t>
              </a:r>
            </a:p>
          </p:txBody>
        </p:sp>
        <p:sp>
          <p:nvSpPr>
            <p:cNvPr id="24" name="TextBox 23"/>
            <p:cNvSpPr txBox="1"/>
            <p:nvPr/>
          </p:nvSpPr>
          <p:spPr>
            <a:xfrm>
              <a:off x="1246052" y="1806719"/>
              <a:ext cx="297459" cy="195343"/>
            </a:xfrm>
            <a:prstGeom prst="rect">
              <a:avLst/>
            </a:prstGeom>
            <a:noFill/>
          </p:spPr>
          <p:txBody>
            <a:bodyPr wrap="none" rtlCol="0">
              <a:spAutoFit/>
            </a:bodyPr>
            <a:lstStyle/>
            <a:p>
              <a:r>
                <a:rPr lang="en-US" sz="1400" dirty="0" smtClean="0">
                  <a:latin typeface="Arial" pitchFamily="34" charset="0"/>
                  <a:cs typeface="Arial" pitchFamily="34" charset="0"/>
                </a:rPr>
                <a:t>U95</a:t>
              </a:r>
              <a:endParaRPr lang="en-US" sz="1400" dirty="0">
                <a:latin typeface="Arial" pitchFamily="34" charset="0"/>
                <a:cs typeface="Arial" pitchFamily="34" charset="0"/>
              </a:endParaRPr>
            </a:p>
          </p:txBody>
        </p:sp>
        <p:sp>
          <p:nvSpPr>
            <p:cNvPr id="25" name="TextBox 24"/>
            <p:cNvSpPr txBox="1"/>
            <p:nvPr/>
          </p:nvSpPr>
          <p:spPr>
            <a:xfrm>
              <a:off x="1550022" y="1806719"/>
              <a:ext cx="347327" cy="195343"/>
            </a:xfrm>
            <a:prstGeom prst="rect">
              <a:avLst/>
            </a:prstGeom>
            <a:noFill/>
          </p:spPr>
          <p:txBody>
            <a:bodyPr wrap="none" rtlCol="0">
              <a:spAutoFit/>
            </a:bodyPr>
            <a:lstStyle/>
            <a:p>
              <a:r>
                <a:rPr lang="en-US" sz="1400" dirty="0" smtClean="0">
                  <a:latin typeface="Arial" pitchFamily="34" charset="0"/>
                  <a:cs typeface="Arial" pitchFamily="34" charset="0"/>
                </a:rPr>
                <a:t>U110</a:t>
              </a:r>
              <a:endParaRPr lang="en-US" sz="1400" dirty="0">
                <a:latin typeface="Arial" pitchFamily="34" charset="0"/>
                <a:cs typeface="Arial" pitchFamily="34" charset="0"/>
              </a:endParaRPr>
            </a:p>
          </p:txBody>
        </p:sp>
        <p:sp>
          <p:nvSpPr>
            <p:cNvPr id="26" name="TextBox 25"/>
            <p:cNvSpPr txBox="1"/>
            <p:nvPr/>
          </p:nvSpPr>
          <p:spPr>
            <a:xfrm>
              <a:off x="1886572" y="1806719"/>
              <a:ext cx="339598" cy="195343"/>
            </a:xfrm>
            <a:prstGeom prst="rect">
              <a:avLst/>
            </a:prstGeom>
            <a:noFill/>
          </p:spPr>
          <p:txBody>
            <a:bodyPr wrap="none" rtlCol="0">
              <a:spAutoFit/>
            </a:bodyPr>
            <a:lstStyle/>
            <a:p>
              <a:r>
                <a:rPr lang="en-US" sz="1400" dirty="0" smtClean="0">
                  <a:latin typeface="Arial" pitchFamily="34" charset="0"/>
                  <a:cs typeface="Arial" pitchFamily="34" charset="0"/>
                </a:rPr>
                <a:t>U111</a:t>
              </a:r>
              <a:endParaRPr lang="en-US" sz="1400" dirty="0">
                <a:latin typeface="Arial" pitchFamily="34" charset="0"/>
                <a:cs typeface="Arial" pitchFamily="34" charset="0"/>
              </a:endParaRPr>
            </a:p>
          </p:txBody>
        </p:sp>
        <p:sp>
          <p:nvSpPr>
            <p:cNvPr id="27" name="TextBox 26"/>
            <p:cNvSpPr txBox="1"/>
            <p:nvPr/>
          </p:nvSpPr>
          <p:spPr>
            <a:xfrm>
              <a:off x="1264581" y="2045156"/>
              <a:ext cx="1412566" cy="195343"/>
            </a:xfrm>
            <a:prstGeom prst="rect">
              <a:avLst/>
            </a:prstGeom>
            <a:noFill/>
          </p:spPr>
          <p:txBody>
            <a:bodyPr wrap="square" rtlCol="0">
              <a:spAutoFit/>
            </a:bodyPr>
            <a:lstStyle/>
            <a:p>
              <a:pPr algn="ctr"/>
              <a:r>
                <a:rPr lang="en-US" sz="1400" b="1" dirty="0" smtClean="0">
                  <a:latin typeface="Arial" pitchFamily="34" charset="0"/>
                  <a:cs typeface="Arial" pitchFamily="34" charset="0"/>
                </a:rPr>
                <a:t>0.0% (0/107)</a:t>
              </a:r>
              <a:endParaRPr lang="en-US" sz="1400" b="1" dirty="0">
                <a:latin typeface="Arial" pitchFamily="34" charset="0"/>
                <a:cs typeface="Arial" pitchFamily="34" charset="0"/>
              </a:endParaRPr>
            </a:p>
          </p:txBody>
        </p:sp>
        <p:cxnSp>
          <p:nvCxnSpPr>
            <p:cNvPr id="28" name="Straight Connector 27"/>
            <p:cNvCxnSpPr/>
            <p:nvPr/>
          </p:nvCxnSpPr>
          <p:spPr>
            <a:xfrm flipH="1">
              <a:off x="1414134" y="2016761"/>
              <a:ext cx="100584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353172" y="787400"/>
              <a:ext cx="118872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800972" y="787400"/>
              <a:ext cx="1828800" cy="0"/>
            </a:xfrm>
            <a:prstGeom prst="line">
              <a:avLst/>
            </a:prstGeom>
            <a:ln w="9525"/>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231574" y="574040"/>
              <a:ext cx="1412566" cy="195343"/>
            </a:xfrm>
            <a:prstGeom prst="rect">
              <a:avLst/>
            </a:prstGeom>
            <a:noFill/>
          </p:spPr>
          <p:txBody>
            <a:bodyPr wrap="square" rtlCol="0">
              <a:spAutoFit/>
            </a:bodyPr>
            <a:lstStyle/>
            <a:p>
              <a:pPr algn="ctr"/>
              <a:r>
                <a:rPr lang="en-US" sz="1400" dirty="0" smtClean="0">
                  <a:latin typeface="Arial" pitchFamily="34" charset="0"/>
                  <a:cs typeface="Arial" pitchFamily="34" charset="0"/>
                </a:rPr>
                <a:t>Healthy control (n = 4)</a:t>
              </a:r>
              <a:endParaRPr lang="en-US" sz="1400" dirty="0">
                <a:latin typeface="Arial" pitchFamily="34" charset="0"/>
                <a:cs typeface="Arial" pitchFamily="34" charset="0"/>
              </a:endParaRPr>
            </a:p>
          </p:txBody>
        </p:sp>
        <p:sp>
          <p:nvSpPr>
            <p:cNvPr id="32" name="TextBox 31"/>
            <p:cNvSpPr txBox="1"/>
            <p:nvPr/>
          </p:nvSpPr>
          <p:spPr>
            <a:xfrm>
              <a:off x="3101958" y="579566"/>
              <a:ext cx="1412566" cy="195343"/>
            </a:xfrm>
            <a:prstGeom prst="rect">
              <a:avLst/>
            </a:prstGeom>
            <a:noFill/>
          </p:spPr>
          <p:txBody>
            <a:bodyPr wrap="square" rtlCol="0">
              <a:spAutoFit/>
            </a:bodyPr>
            <a:lstStyle/>
            <a:p>
              <a:pPr algn="ctr"/>
              <a:r>
                <a:rPr lang="en-US" sz="1400" dirty="0" smtClean="0">
                  <a:latin typeface="Arial" pitchFamily="34" charset="0"/>
                  <a:cs typeface="Arial" pitchFamily="34" charset="0"/>
                </a:rPr>
                <a:t>CCP</a:t>
              </a:r>
              <a:r>
                <a:rPr lang="en-US" sz="1400" baseline="30000" dirty="0" smtClean="0">
                  <a:latin typeface="Arial" pitchFamily="34" charset="0"/>
                  <a:cs typeface="Arial" pitchFamily="34" charset="0"/>
                </a:rPr>
                <a:t>+</a:t>
              </a:r>
              <a:r>
                <a:rPr lang="en-US" sz="1400" dirty="0" smtClean="0">
                  <a:latin typeface="Arial" pitchFamily="34" charset="0"/>
                  <a:cs typeface="Arial" pitchFamily="34" charset="0"/>
                </a:rPr>
                <a:t> RA (n = 6)</a:t>
              </a:r>
              <a:endParaRPr lang="en-US" sz="1400" dirty="0">
                <a:latin typeface="Arial" pitchFamily="34" charset="0"/>
                <a:cs typeface="Arial" pitchFamily="34" charset="0"/>
              </a:endParaRPr>
            </a:p>
          </p:txBody>
        </p:sp>
        <p:sp>
          <p:nvSpPr>
            <p:cNvPr id="33" name="TextBox 32"/>
            <p:cNvSpPr txBox="1"/>
            <p:nvPr/>
          </p:nvSpPr>
          <p:spPr>
            <a:xfrm>
              <a:off x="4324972" y="568960"/>
              <a:ext cx="1412566" cy="195343"/>
            </a:xfrm>
            <a:prstGeom prst="rect">
              <a:avLst/>
            </a:prstGeom>
            <a:noFill/>
          </p:spPr>
          <p:txBody>
            <a:bodyPr wrap="square" rtlCol="0">
              <a:spAutoFit/>
            </a:bodyPr>
            <a:lstStyle/>
            <a:p>
              <a:pPr algn="ctr"/>
              <a:r>
                <a:rPr lang="en-US" sz="1400" dirty="0" smtClean="0">
                  <a:latin typeface="Arial" pitchFamily="34" charset="0"/>
                  <a:cs typeface="Arial" pitchFamily="34" charset="0"/>
                </a:rPr>
                <a:t>CCP</a:t>
              </a:r>
              <a:r>
                <a:rPr lang="en-US" sz="1400" baseline="34000" dirty="0" smtClean="0">
                  <a:latin typeface="Arial" pitchFamily="34" charset="0"/>
                  <a:cs typeface="Arial" pitchFamily="34" charset="0"/>
                </a:rPr>
                <a:t>-</a:t>
              </a:r>
              <a:r>
                <a:rPr lang="en-US" sz="1400" baseline="40000" dirty="0" smtClean="0">
                  <a:latin typeface="Arial" pitchFamily="34" charset="0"/>
                  <a:cs typeface="Arial" pitchFamily="34" charset="0"/>
                </a:rPr>
                <a:t> </a:t>
              </a:r>
              <a:r>
                <a:rPr lang="en-US" sz="1400" dirty="0" smtClean="0">
                  <a:latin typeface="Arial" pitchFamily="34" charset="0"/>
                  <a:cs typeface="Arial" pitchFamily="34" charset="0"/>
                </a:rPr>
                <a:t>RA (n = 1)</a:t>
              </a:r>
              <a:endParaRPr lang="en-US" sz="1400" dirty="0">
                <a:latin typeface="Arial" pitchFamily="34" charset="0"/>
                <a:cs typeface="Arial" pitchFamily="34" charset="0"/>
              </a:endParaRPr>
            </a:p>
          </p:txBody>
        </p:sp>
        <p:cxnSp>
          <p:nvCxnSpPr>
            <p:cNvPr id="34" name="Straight Connector 33"/>
            <p:cNvCxnSpPr/>
            <p:nvPr/>
          </p:nvCxnSpPr>
          <p:spPr>
            <a:xfrm>
              <a:off x="4888852" y="787400"/>
              <a:ext cx="27432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3715372" y="2464842"/>
              <a:ext cx="0" cy="86360"/>
            </a:xfrm>
            <a:prstGeom prst="line">
              <a:avLst/>
            </a:prstGeom>
            <a:ln w="9525"/>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23122" y="1806719"/>
              <a:ext cx="347327" cy="195343"/>
            </a:xfrm>
            <a:prstGeom prst="rect">
              <a:avLst/>
            </a:prstGeom>
            <a:noFill/>
          </p:spPr>
          <p:txBody>
            <a:bodyPr wrap="none" rtlCol="0">
              <a:spAutoFit/>
            </a:bodyPr>
            <a:lstStyle/>
            <a:p>
              <a:r>
                <a:rPr lang="en-US" sz="1400" dirty="0" smtClean="0">
                  <a:latin typeface="Arial" pitchFamily="34" charset="0"/>
                  <a:cs typeface="Arial" pitchFamily="34" charset="0"/>
                </a:rPr>
                <a:t>U113</a:t>
              </a:r>
              <a:endParaRPr lang="en-US" sz="1400" dirty="0">
                <a:latin typeface="Arial" pitchFamily="34" charset="0"/>
                <a:cs typeface="Arial" pitchFamily="34" charset="0"/>
              </a:endParaRPr>
            </a:p>
          </p:txBody>
        </p:sp>
        <p:graphicFrame>
          <p:nvGraphicFramePr>
            <p:cNvPr id="37" name="Object 22"/>
            <p:cNvGraphicFramePr>
              <a:graphicFrameLocks noChangeAspect="1"/>
            </p:cNvGraphicFramePr>
            <p:nvPr>
              <p:extLst>
                <p:ext uri="{D42A27DB-BD31-4B8C-83A1-F6EECF244321}">
                  <p14:modId xmlns:p14="http://schemas.microsoft.com/office/powerpoint/2010/main" val="2995184797"/>
                </p:ext>
              </p:extLst>
            </p:nvPr>
          </p:nvGraphicFramePr>
          <p:xfrm>
            <a:off x="1145849" y="2692400"/>
            <a:ext cx="1295400" cy="1393825"/>
          </p:xfrm>
          <a:graphic>
            <a:graphicData uri="http://schemas.openxmlformats.org/presentationml/2006/ole">
              <mc:AlternateContent xmlns:mc="http://schemas.openxmlformats.org/markup-compatibility/2006">
                <mc:Choice xmlns:v="urn:schemas-microsoft-com:vml" Requires="v">
                  <p:oleObj spid="_x0000_s2067" name="Prism 6" r:id="rId6" imgW="2295865" imgH="2500550" progId="Prism6.Document">
                    <p:embed/>
                  </p:oleObj>
                </mc:Choice>
                <mc:Fallback>
                  <p:oleObj name="Prism 6" r:id="rId6" imgW="2295865" imgH="2500550"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5849" y="2692400"/>
                          <a:ext cx="1295400"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858181" y="2038806"/>
              <a:ext cx="904566" cy="195343"/>
            </a:xfrm>
            <a:prstGeom prst="rect">
              <a:avLst/>
            </a:prstGeom>
            <a:noFill/>
          </p:spPr>
          <p:txBody>
            <a:bodyPr wrap="square" rtlCol="0">
              <a:spAutoFit/>
            </a:bodyPr>
            <a:lstStyle/>
            <a:p>
              <a:pPr algn="ctr"/>
              <a:r>
                <a:rPr lang="en-US" sz="1400" dirty="0" smtClean="0">
                  <a:latin typeface="Arial" pitchFamily="34" charset="0"/>
                  <a:cs typeface="Arial" pitchFamily="34" charset="0"/>
                </a:rPr>
                <a:t>CCP2</a:t>
              </a:r>
              <a:r>
                <a:rPr lang="en-US" sz="1400" baseline="30000" dirty="0" smtClean="0">
                  <a:latin typeface="Arial" pitchFamily="34" charset="0"/>
                  <a:cs typeface="Arial" pitchFamily="34" charset="0"/>
                </a:rPr>
                <a:t>+ </a:t>
              </a:r>
              <a:r>
                <a:rPr lang="en-US" sz="1400" dirty="0" smtClean="0">
                  <a:latin typeface="Arial" pitchFamily="34" charset="0"/>
                  <a:cs typeface="Arial" pitchFamily="34" charset="0"/>
                </a:rPr>
                <a:t>/ total </a:t>
              </a:r>
              <a:endParaRPr lang="en-US" sz="1400" dirty="0">
                <a:latin typeface="Arial" pitchFamily="34" charset="0"/>
                <a:cs typeface="Arial" pitchFamily="34" charset="0"/>
              </a:endParaRPr>
            </a:p>
          </p:txBody>
        </p:sp>
        <p:sp>
          <p:nvSpPr>
            <p:cNvPr id="39" name="TextBox 38"/>
            <p:cNvSpPr txBox="1"/>
            <p:nvPr/>
          </p:nvSpPr>
          <p:spPr>
            <a:xfrm>
              <a:off x="5117774" y="1439446"/>
              <a:ext cx="749626" cy="332083"/>
            </a:xfrm>
            <a:prstGeom prst="rect">
              <a:avLst/>
            </a:prstGeom>
            <a:noFill/>
          </p:spPr>
          <p:txBody>
            <a:bodyPr wrap="square" rtlCol="0">
              <a:spAutoFit/>
            </a:bodyPr>
            <a:lstStyle/>
            <a:p>
              <a:pPr algn="ctr"/>
              <a:r>
                <a:rPr lang="en-US" sz="1400" dirty="0" smtClean="0">
                  <a:latin typeface="Arial" pitchFamily="34" charset="0"/>
                  <a:cs typeface="Arial" pitchFamily="34" charset="0"/>
                </a:rPr>
                <a:t>Cut-off for positivity</a:t>
              </a:r>
              <a:endParaRPr lang="en-US" sz="1400" dirty="0">
                <a:latin typeface="Arial" pitchFamily="34" charset="0"/>
                <a:cs typeface="Arial" pitchFamily="34" charset="0"/>
              </a:endParaRPr>
            </a:p>
          </p:txBody>
        </p:sp>
        <p:sp>
          <p:nvSpPr>
            <p:cNvPr id="40" name="Rectangle 39"/>
            <p:cNvSpPr/>
            <p:nvPr/>
          </p:nvSpPr>
          <p:spPr>
            <a:xfrm>
              <a:off x="2131455" y="2763007"/>
              <a:ext cx="1123321" cy="195343"/>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&lt; 0.05</a:t>
              </a:r>
              <a:r>
                <a:rPr lang="en-US" sz="1400" i="1" dirty="0" smtClean="0"/>
                <a:t>,</a:t>
              </a:r>
              <a:r>
                <a:rPr lang="en-US" sz="1400" dirty="0" smtClean="0"/>
                <a:t> </a:t>
              </a:r>
              <a:r>
                <a:rPr lang="en-US" sz="1400" dirty="0">
                  <a:latin typeface="Arial" panose="020B0604020202020204" pitchFamily="34" charset="0"/>
                  <a:cs typeface="Arial" panose="020B0604020202020204" pitchFamily="34" charset="0"/>
                </a:rPr>
                <a:t>R</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 0.548 </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grpSp>
      <p:sp>
        <p:nvSpPr>
          <p:cNvPr id="105" name="Title 1"/>
          <p:cNvSpPr>
            <a:spLocks noGrp="1"/>
          </p:cNvSpPr>
          <p:nvPr>
            <p:ph type="title"/>
          </p:nvPr>
        </p:nvSpPr>
        <p:spPr>
          <a:xfrm>
            <a:off x="533400" y="0"/>
            <a:ext cx="8229600" cy="1143000"/>
          </a:xfrm>
        </p:spPr>
        <p:txBody>
          <a:bodyPr>
            <a:normAutofit/>
          </a:bodyPr>
          <a:lstStyle/>
          <a:p>
            <a:r>
              <a:rPr lang="en-US" sz="2800" b="1" dirty="0" smtClean="0">
                <a:solidFill>
                  <a:srgbClr val="3333CC"/>
                </a:solidFill>
                <a:latin typeface="Arial" pitchFamily="34" charset="0"/>
                <a:cs typeface="Arial" pitchFamily="34" charset="0"/>
              </a:rPr>
              <a:t>Circulating plasmablasts in RA patients produce anti-CCP Abs </a:t>
            </a:r>
            <a:endParaRPr lang="en-US" sz="2800" b="1" dirty="0">
              <a:solidFill>
                <a:srgbClr val="33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0"/>
            <a:ext cx="7696200" cy="584775"/>
          </a:xfrm>
          <a:prstGeom prst="rect">
            <a:avLst/>
          </a:prstGeom>
          <a:noFill/>
        </p:spPr>
        <p:txBody>
          <a:bodyPr wrap="square" rtlCol="0">
            <a:spAutoFit/>
          </a:bodyPr>
          <a:lstStyle/>
          <a:p>
            <a:pPr algn="ctr"/>
            <a:r>
              <a:rPr lang="en-US" sz="3200" b="1" dirty="0">
                <a:solidFill>
                  <a:srgbClr val="3333CC"/>
                </a:solidFill>
                <a:latin typeface="Arial" pitchFamily="34" charset="0"/>
                <a:cs typeface="Arial" pitchFamily="34" charset="0"/>
              </a:rPr>
              <a:t>F</a:t>
            </a:r>
            <a:r>
              <a:rPr lang="en-US" sz="3200" b="1" dirty="0" smtClean="0">
                <a:solidFill>
                  <a:srgbClr val="3333CC"/>
                </a:solidFill>
                <a:latin typeface="Arial" pitchFamily="34" charset="0"/>
                <a:cs typeface="Arial" pitchFamily="34" charset="0"/>
              </a:rPr>
              <a:t>ine specificity of ACPAs</a:t>
            </a:r>
            <a:endParaRPr lang="en-US" sz="3200" b="1" dirty="0">
              <a:solidFill>
                <a:srgbClr val="3333CC"/>
              </a:solidFill>
              <a:latin typeface="Arial" pitchFamily="34" charset="0"/>
              <a:cs typeface="Arial" pitchFamily="34" charset="0"/>
            </a:endParaRPr>
          </a:p>
        </p:txBody>
      </p:sp>
      <p:sp>
        <p:nvSpPr>
          <p:cNvPr id="10" name="TextBox 9"/>
          <p:cNvSpPr txBox="1"/>
          <p:nvPr/>
        </p:nvSpPr>
        <p:spPr>
          <a:xfrm>
            <a:off x="-46921" y="449883"/>
            <a:ext cx="417860" cy="489302"/>
          </a:xfrm>
          <a:prstGeom prst="rect">
            <a:avLst/>
          </a:prstGeom>
          <a:noFill/>
        </p:spPr>
        <p:txBody>
          <a:bodyPr wrap="none" rtlCol="0">
            <a:spAutoFit/>
          </a:bodyPr>
          <a:lstStyle/>
          <a:p>
            <a:r>
              <a:rPr lang="en-US" sz="2400" b="1" dirty="0" smtClean="0">
                <a:latin typeface="Arial" pitchFamily="34" charset="0"/>
                <a:cs typeface="Arial" pitchFamily="34" charset="0"/>
              </a:rPr>
              <a:t>A</a:t>
            </a:r>
            <a:endParaRPr lang="en-US" sz="2400" b="1" dirty="0">
              <a:latin typeface="Arial" pitchFamily="34" charset="0"/>
              <a:cs typeface="Arial" pitchFamily="34" charset="0"/>
            </a:endParaRPr>
          </a:p>
        </p:txBody>
      </p:sp>
      <p:graphicFrame>
        <p:nvGraphicFramePr>
          <p:cNvPr id="11" name="Object 33"/>
          <p:cNvGraphicFramePr>
            <a:graphicFrameLocks noChangeAspect="1"/>
          </p:cNvGraphicFramePr>
          <p:nvPr>
            <p:extLst>
              <p:ext uri="{D42A27DB-BD31-4B8C-83A1-F6EECF244321}">
                <p14:modId xmlns:p14="http://schemas.microsoft.com/office/powerpoint/2010/main" val="3096220839"/>
              </p:ext>
            </p:extLst>
          </p:nvPr>
        </p:nvGraphicFramePr>
        <p:xfrm>
          <a:off x="7405956" y="1677461"/>
          <a:ext cx="1740894" cy="1054042"/>
        </p:xfrm>
        <a:graphic>
          <a:graphicData uri="http://schemas.openxmlformats.org/presentationml/2006/ole">
            <mc:AlternateContent xmlns:mc="http://schemas.openxmlformats.org/markup-compatibility/2006">
              <mc:Choice xmlns:v="urn:schemas-microsoft-com:vml" Requires="v">
                <p:oleObj spid="_x0000_s3362" name="Prism 6" r:id="rId4" imgW="3544816" imgH="2637768" progId="Prism6.Document">
                  <p:embed/>
                </p:oleObj>
              </mc:Choice>
              <mc:Fallback>
                <p:oleObj name="Prism 6" r:id="rId4" imgW="3544816" imgH="2637768"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956" y="1677461"/>
                        <a:ext cx="1740894" cy="105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34"/>
          <p:cNvGraphicFramePr>
            <a:graphicFrameLocks noChangeAspect="1"/>
          </p:cNvGraphicFramePr>
          <p:nvPr>
            <p:extLst>
              <p:ext uri="{D42A27DB-BD31-4B8C-83A1-F6EECF244321}">
                <p14:modId xmlns:p14="http://schemas.microsoft.com/office/powerpoint/2010/main" val="654933132"/>
              </p:ext>
            </p:extLst>
          </p:nvPr>
        </p:nvGraphicFramePr>
        <p:xfrm>
          <a:off x="7395040" y="758354"/>
          <a:ext cx="1751809" cy="1052215"/>
        </p:xfrm>
        <a:graphic>
          <a:graphicData uri="http://schemas.openxmlformats.org/presentationml/2006/ole">
            <mc:AlternateContent xmlns:mc="http://schemas.openxmlformats.org/markup-compatibility/2006">
              <mc:Choice xmlns:v="urn:schemas-microsoft-com:vml" Requires="v">
                <p:oleObj spid="_x0000_s3363" name="Prism 6" r:id="rId6" imgW="3544816" imgH="2619400" progId="Prism6.Document">
                  <p:embed/>
                </p:oleObj>
              </mc:Choice>
              <mc:Fallback>
                <p:oleObj name="Prism 6" r:id="rId6" imgW="3544816" imgH="2619400"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5040" y="758354"/>
                        <a:ext cx="1751809"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6012753"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RA97</a:t>
            </a:r>
            <a:endParaRPr lang="en-US" sz="1200" b="1" dirty="0">
              <a:latin typeface="Arial" pitchFamily="34" charset="0"/>
              <a:cs typeface="Arial" pitchFamily="34" charset="0"/>
            </a:endParaRPr>
          </a:p>
        </p:txBody>
      </p:sp>
      <p:sp>
        <p:nvSpPr>
          <p:cNvPr id="14" name="TextBox 13"/>
          <p:cNvSpPr txBox="1"/>
          <p:nvPr/>
        </p:nvSpPr>
        <p:spPr>
          <a:xfrm>
            <a:off x="5030303"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RA40</a:t>
            </a:r>
            <a:endParaRPr lang="en-US" sz="1200" b="1" dirty="0">
              <a:latin typeface="Arial" pitchFamily="34" charset="0"/>
              <a:cs typeface="Arial" pitchFamily="34" charset="0"/>
            </a:endParaRPr>
          </a:p>
        </p:txBody>
      </p:sp>
      <p:sp>
        <p:nvSpPr>
          <p:cNvPr id="15" name="TextBox 14"/>
          <p:cNvSpPr txBox="1"/>
          <p:nvPr/>
        </p:nvSpPr>
        <p:spPr>
          <a:xfrm>
            <a:off x="525464" y="604970"/>
            <a:ext cx="802514" cy="489302"/>
          </a:xfrm>
          <a:prstGeom prst="rect">
            <a:avLst/>
          </a:prstGeom>
          <a:noFill/>
        </p:spPr>
        <p:txBody>
          <a:bodyPr wrap="none" rtlCol="0">
            <a:spAutoFit/>
          </a:bodyPr>
          <a:lstStyle/>
          <a:p>
            <a:r>
              <a:rPr lang="en-US" sz="1200" b="1" dirty="0" smtClean="0">
                <a:latin typeface="Arial" pitchFamily="34" charset="0"/>
                <a:cs typeface="Arial" pitchFamily="34" charset="0"/>
              </a:rPr>
              <a:t>Healthy </a:t>
            </a:r>
          </a:p>
          <a:p>
            <a:r>
              <a:rPr lang="en-US" sz="1200" b="1" dirty="0" smtClean="0">
                <a:latin typeface="Arial" pitchFamily="34" charset="0"/>
                <a:cs typeface="Arial" pitchFamily="34" charset="0"/>
              </a:rPr>
              <a:t>Control</a:t>
            </a:r>
            <a:endParaRPr lang="en-US" sz="1200" b="1" dirty="0">
              <a:latin typeface="Arial" pitchFamily="34" charset="0"/>
              <a:cs typeface="Arial" pitchFamily="34" charset="0"/>
            </a:endParaRPr>
          </a:p>
        </p:txBody>
      </p:sp>
      <p:sp>
        <p:nvSpPr>
          <p:cNvPr id="16" name="TextBox 15"/>
          <p:cNvSpPr txBox="1"/>
          <p:nvPr/>
        </p:nvSpPr>
        <p:spPr>
          <a:xfrm>
            <a:off x="3065403"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RA70</a:t>
            </a:r>
            <a:endParaRPr lang="en-US" sz="1200" b="1" dirty="0">
              <a:latin typeface="Arial" pitchFamily="34" charset="0"/>
              <a:cs typeface="Arial" pitchFamily="34" charset="0"/>
            </a:endParaRPr>
          </a:p>
        </p:txBody>
      </p:sp>
      <p:sp>
        <p:nvSpPr>
          <p:cNvPr id="17" name="TextBox 16"/>
          <p:cNvSpPr txBox="1"/>
          <p:nvPr/>
        </p:nvSpPr>
        <p:spPr>
          <a:xfrm>
            <a:off x="2082953"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RA78</a:t>
            </a:r>
            <a:endParaRPr lang="en-US" sz="1200" b="1" dirty="0">
              <a:latin typeface="Arial" pitchFamily="34" charset="0"/>
              <a:cs typeface="Arial" pitchFamily="34" charset="0"/>
            </a:endParaRPr>
          </a:p>
        </p:txBody>
      </p:sp>
      <p:sp>
        <p:nvSpPr>
          <p:cNvPr id="18" name="TextBox 17"/>
          <p:cNvSpPr txBox="1"/>
          <p:nvPr/>
        </p:nvSpPr>
        <p:spPr>
          <a:xfrm>
            <a:off x="7977656"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RA88</a:t>
            </a:r>
            <a:endParaRPr lang="en-US" sz="1200" b="1" dirty="0">
              <a:latin typeface="Arial" pitchFamily="34" charset="0"/>
              <a:cs typeface="Arial" pitchFamily="34" charset="0"/>
            </a:endParaRPr>
          </a:p>
        </p:txBody>
      </p:sp>
      <p:sp>
        <p:nvSpPr>
          <p:cNvPr id="19" name="TextBox 18"/>
          <p:cNvSpPr txBox="1"/>
          <p:nvPr/>
        </p:nvSpPr>
        <p:spPr>
          <a:xfrm>
            <a:off x="4047853"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RA79</a:t>
            </a:r>
            <a:endParaRPr lang="en-US" sz="1200" b="1" dirty="0">
              <a:latin typeface="Arial" pitchFamily="34" charset="0"/>
              <a:cs typeface="Arial" pitchFamily="34" charset="0"/>
            </a:endParaRPr>
          </a:p>
        </p:txBody>
      </p:sp>
      <p:sp>
        <p:nvSpPr>
          <p:cNvPr id="20" name="TextBox 19"/>
          <p:cNvSpPr txBox="1"/>
          <p:nvPr/>
        </p:nvSpPr>
        <p:spPr>
          <a:xfrm>
            <a:off x="6995203" y="604970"/>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RA89</a:t>
            </a:r>
            <a:endParaRPr lang="en-US" sz="1200" b="1" dirty="0">
              <a:latin typeface="Arial" pitchFamily="34" charset="0"/>
              <a:cs typeface="Arial" pitchFamily="34" charset="0"/>
            </a:endParaRPr>
          </a:p>
        </p:txBody>
      </p:sp>
      <p:sp>
        <p:nvSpPr>
          <p:cNvPr id="21" name="TextBox 20"/>
          <p:cNvSpPr txBox="1"/>
          <p:nvPr/>
        </p:nvSpPr>
        <p:spPr>
          <a:xfrm rot="16200000">
            <a:off x="-55827" y="3026983"/>
            <a:ext cx="581859" cy="284052"/>
          </a:xfrm>
          <a:prstGeom prst="rect">
            <a:avLst/>
          </a:prstGeom>
          <a:noFill/>
        </p:spPr>
        <p:txBody>
          <a:bodyPr wrap="none" rtlCol="0">
            <a:spAutoFit/>
          </a:bodyPr>
          <a:lstStyle/>
          <a:p>
            <a:r>
              <a:rPr lang="en-US" sz="1200" b="1" dirty="0" smtClean="0">
                <a:latin typeface="Arial" pitchFamily="34" charset="0"/>
                <a:cs typeface="Arial" pitchFamily="34" charset="0"/>
              </a:rPr>
              <a:t>cVim</a:t>
            </a:r>
            <a:endParaRPr lang="en-US" sz="1200" b="1" dirty="0">
              <a:latin typeface="Arial" pitchFamily="34" charset="0"/>
              <a:cs typeface="Arial" pitchFamily="34" charset="0"/>
            </a:endParaRPr>
          </a:p>
        </p:txBody>
      </p:sp>
      <p:sp>
        <p:nvSpPr>
          <p:cNvPr id="22" name="TextBox 21"/>
          <p:cNvSpPr txBox="1"/>
          <p:nvPr/>
        </p:nvSpPr>
        <p:spPr>
          <a:xfrm rot="16200000">
            <a:off x="-30952" y="1114549"/>
            <a:ext cx="532115" cy="284052"/>
          </a:xfrm>
          <a:prstGeom prst="rect">
            <a:avLst/>
          </a:prstGeom>
          <a:noFill/>
        </p:spPr>
        <p:txBody>
          <a:bodyPr wrap="none" rtlCol="0">
            <a:spAutoFit/>
          </a:bodyPr>
          <a:lstStyle/>
          <a:p>
            <a:r>
              <a:rPr lang="en-US" sz="1200" b="1" dirty="0" smtClean="0">
                <a:latin typeface="Arial" pitchFamily="34" charset="0"/>
                <a:cs typeface="Arial" pitchFamily="34" charset="0"/>
              </a:rPr>
              <a:t>cFib</a:t>
            </a:r>
            <a:endParaRPr lang="en-US" sz="1400" b="1" dirty="0">
              <a:latin typeface="Arial" pitchFamily="34" charset="0"/>
              <a:cs typeface="Arial" pitchFamily="34" charset="0"/>
            </a:endParaRPr>
          </a:p>
        </p:txBody>
      </p:sp>
      <p:sp>
        <p:nvSpPr>
          <p:cNvPr id="23" name="TextBox 22"/>
          <p:cNvSpPr txBox="1"/>
          <p:nvPr/>
        </p:nvSpPr>
        <p:spPr>
          <a:xfrm rot="16200000">
            <a:off x="-62382" y="2026253"/>
            <a:ext cx="594976" cy="284052"/>
          </a:xfrm>
          <a:prstGeom prst="rect">
            <a:avLst/>
          </a:prstGeom>
          <a:noFill/>
        </p:spPr>
        <p:txBody>
          <a:bodyPr wrap="none" rtlCol="0">
            <a:spAutoFit/>
          </a:bodyPr>
          <a:lstStyle/>
          <a:p>
            <a:r>
              <a:rPr lang="en-US" sz="1200" b="1" dirty="0" smtClean="0">
                <a:latin typeface="Arial" pitchFamily="34" charset="0"/>
                <a:cs typeface="Arial" pitchFamily="34" charset="0"/>
              </a:rPr>
              <a:t>cEno</a:t>
            </a:r>
            <a:endParaRPr lang="en-US" sz="1200" b="1" dirty="0">
              <a:latin typeface="Arial" pitchFamily="34" charset="0"/>
              <a:cs typeface="Arial" pitchFamily="34" charset="0"/>
            </a:endParaRPr>
          </a:p>
        </p:txBody>
      </p:sp>
      <p:graphicFrame>
        <p:nvGraphicFramePr>
          <p:cNvPr id="24" name="Object 48"/>
          <p:cNvGraphicFramePr>
            <a:graphicFrameLocks noChangeAspect="1"/>
          </p:cNvGraphicFramePr>
          <p:nvPr>
            <p:extLst>
              <p:ext uri="{D42A27DB-BD31-4B8C-83A1-F6EECF244321}">
                <p14:modId xmlns:p14="http://schemas.microsoft.com/office/powerpoint/2010/main" val="1320273802"/>
              </p:ext>
            </p:extLst>
          </p:nvPr>
        </p:nvGraphicFramePr>
        <p:xfrm>
          <a:off x="6436511" y="1677461"/>
          <a:ext cx="1610920" cy="1052215"/>
        </p:xfrm>
        <a:graphic>
          <a:graphicData uri="http://schemas.openxmlformats.org/presentationml/2006/ole">
            <mc:AlternateContent xmlns:mc="http://schemas.openxmlformats.org/markup-compatibility/2006">
              <mc:Choice xmlns:v="urn:schemas-microsoft-com:vml" Requires="v">
                <p:oleObj spid="_x0000_s3364" name="Prism 6" r:id="rId8" imgW="3284078" imgH="2637768" progId="Prism6.Document">
                  <p:embed/>
                </p:oleObj>
              </mc:Choice>
              <mc:Fallback>
                <p:oleObj name="Prism 6" r:id="rId8" imgW="3284078" imgH="2637768" progId="Prism6.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6511" y="1677461"/>
                        <a:ext cx="1610920"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25"/>
          <p:cNvGraphicFramePr>
            <a:graphicFrameLocks noChangeAspect="1"/>
          </p:cNvGraphicFramePr>
          <p:nvPr>
            <p:extLst>
              <p:ext uri="{D42A27DB-BD31-4B8C-83A1-F6EECF244321}">
                <p14:modId xmlns:p14="http://schemas.microsoft.com/office/powerpoint/2010/main" val="436881700"/>
              </p:ext>
            </p:extLst>
          </p:nvPr>
        </p:nvGraphicFramePr>
        <p:xfrm>
          <a:off x="5455780" y="1677461"/>
          <a:ext cx="1622209" cy="1052215"/>
        </p:xfrm>
        <a:graphic>
          <a:graphicData uri="http://schemas.openxmlformats.org/presentationml/2006/ole">
            <mc:AlternateContent xmlns:mc="http://schemas.openxmlformats.org/markup-compatibility/2006">
              <mc:Choice xmlns:v="urn:schemas-microsoft-com:vml" Requires="v">
                <p:oleObj spid="_x0000_s3365" name="Prism 6" r:id="rId10" imgW="3284078" imgH="2619400" progId="Prism6.Document">
                  <p:embed/>
                </p:oleObj>
              </mc:Choice>
              <mc:Fallback>
                <p:oleObj name="Prism 6" r:id="rId10" imgW="3284078" imgH="2619400" progId="Prism6.Documen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5780" y="1677461"/>
                        <a:ext cx="1622209"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0"/>
          <p:cNvGraphicFramePr>
            <a:graphicFrameLocks noChangeAspect="1"/>
          </p:cNvGraphicFramePr>
          <p:nvPr>
            <p:extLst>
              <p:ext uri="{D42A27DB-BD31-4B8C-83A1-F6EECF244321}">
                <p14:modId xmlns:p14="http://schemas.microsoft.com/office/powerpoint/2010/main" val="1889745058"/>
              </p:ext>
            </p:extLst>
          </p:nvPr>
        </p:nvGraphicFramePr>
        <p:xfrm>
          <a:off x="4490070" y="1677461"/>
          <a:ext cx="1607189" cy="1052215"/>
        </p:xfrm>
        <a:graphic>
          <a:graphicData uri="http://schemas.openxmlformats.org/presentationml/2006/ole">
            <mc:AlternateContent xmlns:mc="http://schemas.openxmlformats.org/markup-compatibility/2006">
              <mc:Choice xmlns:v="urn:schemas-microsoft-com:vml" Requires="v">
                <p:oleObj spid="_x0000_s3366" name="Prism 6" r:id="rId12" imgW="3265711" imgH="2628404" progId="Prism6.Document">
                  <p:embed/>
                </p:oleObj>
              </mc:Choice>
              <mc:Fallback>
                <p:oleObj name="Prism 6" r:id="rId12" imgW="3265711" imgH="2628404" progId="Prism6.Document">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0070" y="1677461"/>
                        <a:ext cx="1607189"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17"/>
          <p:cNvGraphicFramePr>
            <a:graphicFrameLocks noChangeAspect="1"/>
          </p:cNvGraphicFramePr>
          <p:nvPr>
            <p:extLst>
              <p:ext uri="{D42A27DB-BD31-4B8C-83A1-F6EECF244321}">
                <p14:modId xmlns:p14="http://schemas.microsoft.com/office/powerpoint/2010/main" val="2652325727"/>
              </p:ext>
            </p:extLst>
          </p:nvPr>
        </p:nvGraphicFramePr>
        <p:xfrm>
          <a:off x="3507179" y="1677461"/>
          <a:ext cx="1624369" cy="1052215"/>
        </p:xfrm>
        <a:graphic>
          <a:graphicData uri="http://schemas.openxmlformats.org/presentationml/2006/ole">
            <mc:AlternateContent xmlns:mc="http://schemas.openxmlformats.org/markup-compatibility/2006">
              <mc:Choice xmlns:v="urn:schemas-microsoft-com:vml" Requires="v">
                <p:oleObj spid="_x0000_s3367" name="Prism 6" r:id="rId14" imgW="3284078" imgH="2619400" progId="Prism6.Document">
                  <p:embed/>
                </p:oleObj>
              </mc:Choice>
              <mc:Fallback>
                <p:oleObj name="Prism 6" r:id="rId14" imgW="3284078" imgH="2619400" progId="Prism6.Document">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7179" y="1677461"/>
                        <a:ext cx="1624369"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3925960231"/>
              </p:ext>
            </p:extLst>
          </p:nvPr>
        </p:nvGraphicFramePr>
        <p:xfrm>
          <a:off x="2526450" y="1677461"/>
          <a:ext cx="1622208" cy="1052215"/>
        </p:xfrm>
        <a:graphic>
          <a:graphicData uri="http://schemas.openxmlformats.org/presentationml/2006/ole">
            <mc:AlternateContent xmlns:mc="http://schemas.openxmlformats.org/markup-compatibility/2006">
              <mc:Choice xmlns:v="urn:schemas-microsoft-com:vml" Requires="v">
                <p:oleObj spid="_x0000_s3368" name="Prism 6" r:id="rId16" imgW="3284078" imgH="2619400" progId="Prism6.Document">
                  <p:embed/>
                </p:oleObj>
              </mc:Choice>
              <mc:Fallback>
                <p:oleObj name="Prism 6" r:id="rId16" imgW="3284078" imgH="2619400" progId="Prism6.Document">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6450" y="1677461"/>
                        <a:ext cx="1622208"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8"/>
          <p:cNvGraphicFramePr>
            <a:graphicFrameLocks noChangeAspect="1"/>
          </p:cNvGraphicFramePr>
          <p:nvPr>
            <p:extLst>
              <p:ext uri="{D42A27DB-BD31-4B8C-83A1-F6EECF244321}">
                <p14:modId xmlns:p14="http://schemas.microsoft.com/office/powerpoint/2010/main" val="3059811683"/>
              </p:ext>
            </p:extLst>
          </p:nvPr>
        </p:nvGraphicFramePr>
        <p:xfrm>
          <a:off x="1543471" y="1677461"/>
          <a:ext cx="1615102" cy="1052215"/>
        </p:xfrm>
        <a:graphic>
          <a:graphicData uri="http://schemas.openxmlformats.org/presentationml/2006/ole">
            <mc:AlternateContent xmlns:mc="http://schemas.openxmlformats.org/markup-compatibility/2006">
              <mc:Choice xmlns:v="urn:schemas-microsoft-com:vml" Requires="v">
                <p:oleObj spid="_x0000_s3369" name="Prism 6" r:id="rId18" imgW="3284078" imgH="2628404" progId="Prism6.Document">
                  <p:embed/>
                </p:oleObj>
              </mc:Choice>
              <mc:Fallback>
                <p:oleObj name="Prism 6" r:id="rId18" imgW="3284078" imgH="2628404" progId="Prism6.Document">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3471" y="1677461"/>
                        <a:ext cx="1615102"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31"/>
          <p:cNvGraphicFramePr>
            <a:graphicFrameLocks noChangeAspect="1"/>
          </p:cNvGraphicFramePr>
          <p:nvPr>
            <p:extLst>
              <p:ext uri="{D42A27DB-BD31-4B8C-83A1-F6EECF244321}">
                <p14:modId xmlns:p14="http://schemas.microsoft.com/office/powerpoint/2010/main" val="1596878842"/>
              </p:ext>
            </p:extLst>
          </p:nvPr>
        </p:nvGraphicFramePr>
        <p:xfrm>
          <a:off x="6413425" y="758354"/>
          <a:ext cx="1624367" cy="1052215"/>
        </p:xfrm>
        <a:graphic>
          <a:graphicData uri="http://schemas.openxmlformats.org/presentationml/2006/ole">
            <mc:AlternateContent xmlns:mc="http://schemas.openxmlformats.org/markup-compatibility/2006">
              <mc:Choice xmlns:v="urn:schemas-microsoft-com:vml" Requires="v">
                <p:oleObj spid="_x0000_s3370" name="Prism 6" r:id="rId20" imgW="3284078" imgH="2619400" progId="Prism6.Document">
                  <p:embed/>
                </p:oleObj>
              </mc:Choice>
              <mc:Fallback>
                <p:oleObj name="Prism 6" r:id="rId20" imgW="3284078" imgH="2619400" progId="Prism6.Document">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13425" y="758354"/>
                        <a:ext cx="1624367"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380058102"/>
              </p:ext>
            </p:extLst>
          </p:nvPr>
        </p:nvGraphicFramePr>
        <p:xfrm>
          <a:off x="5436131" y="758354"/>
          <a:ext cx="1620047" cy="1052215"/>
        </p:xfrm>
        <a:graphic>
          <a:graphicData uri="http://schemas.openxmlformats.org/presentationml/2006/ole">
            <mc:AlternateContent xmlns:mc="http://schemas.openxmlformats.org/markup-compatibility/2006">
              <mc:Choice xmlns:v="urn:schemas-microsoft-com:vml" Requires="v">
                <p:oleObj spid="_x0000_s3371" name="Prism 6" r:id="rId22" imgW="3284078" imgH="2619400" progId="Prism6.Document">
                  <p:embed/>
                </p:oleObj>
              </mc:Choice>
              <mc:Fallback>
                <p:oleObj name="Prism 6" r:id="rId22" imgW="3284078" imgH="2619400" progId="Prism6.Document">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36131" y="758354"/>
                        <a:ext cx="1620047"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21"/>
          <p:cNvGraphicFramePr>
            <a:graphicFrameLocks noChangeAspect="1"/>
          </p:cNvGraphicFramePr>
          <p:nvPr>
            <p:extLst>
              <p:ext uri="{D42A27DB-BD31-4B8C-83A1-F6EECF244321}">
                <p14:modId xmlns:p14="http://schemas.microsoft.com/office/powerpoint/2010/main" val="946348765"/>
              </p:ext>
            </p:extLst>
          </p:nvPr>
        </p:nvGraphicFramePr>
        <p:xfrm>
          <a:off x="4472770" y="758354"/>
          <a:ext cx="1606115" cy="1052215"/>
        </p:xfrm>
        <a:graphic>
          <a:graphicData uri="http://schemas.openxmlformats.org/presentationml/2006/ole">
            <mc:AlternateContent xmlns:mc="http://schemas.openxmlformats.org/markup-compatibility/2006">
              <mc:Choice xmlns:v="urn:schemas-microsoft-com:vml" Requires="v">
                <p:oleObj spid="_x0000_s3372" name="Prism 6" r:id="rId24" imgW="3265711" imgH="2628404" progId="Prism6.Document">
                  <p:embed/>
                </p:oleObj>
              </mc:Choice>
              <mc:Fallback>
                <p:oleObj name="Prism 6" r:id="rId24" imgW="3265711" imgH="2628404" progId="Prism6.Document">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72770" y="758354"/>
                        <a:ext cx="1606115"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18"/>
          <p:cNvGraphicFramePr>
            <a:graphicFrameLocks noChangeAspect="1"/>
          </p:cNvGraphicFramePr>
          <p:nvPr>
            <p:extLst>
              <p:ext uri="{D42A27DB-BD31-4B8C-83A1-F6EECF244321}">
                <p14:modId xmlns:p14="http://schemas.microsoft.com/office/powerpoint/2010/main" val="1743407097"/>
              </p:ext>
            </p:extLst>
          </p:nvPr>
        </p:nvGraphicFramePr>
        <p:xfrm>
          <a:off x="3504078" y="758354"/>
          <a:ext cx="1611445" cy="1052215"/>
        </p:xfrm>
        <a:graphic>
          <a:graphicData uri="http://schemas.openxmlformats.org/presentationml/2006/ole">
            <mc:AlternateContent xmlns:mc="http://schemas.openxmlformats.org/markup-compatibility/2006">
              <mc:Choice xmlns:v="urn:schemas-microsoft-com:vml" Requires="v">
                <p:oleObj spid="_x0000_s3373" name="Prism 6" r:id="rId26" imgW="3284078" imgH="2637768" progId="Prism6.Document">
                  <p:embed/>
                </p:oleObj>
              </mc:Choice>
              <mc:Fallback>
                <p:oleObj name="Prism 6" r:id="rId26" imgW="3284078" imgH="2637768" progId="Prism6.Document">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04078" y="758354"/>
                        <a:ext cx="1611445"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14"/>
          <p:cNvGraphicFramePr>
            <a:graphicFrameLocks noChangeAspect="1"/>
          </p:cNvGraphicFramePr>
          <p:nvPr>
            <p:extLst>
              <p:ext uri="{D42A27DB-BD31-4B8C-83A1-F6EECF244321}">
                <p14:modId xmlns:p14="http://schemas.microsoft.com/office/powerpoint/2010/main" val="1489142644"/>
              </p:ext>
            </p:extLst>
          </p:nvPr>
        </p:nvGraphicFramePr>
        <p:xfrm>
          <a:off x="2504894" y="756773"/>
          <a:ext cx="1617347" cy="1052215"/>
        </p:xfrm>
        <a:graphic>
          <a:graphicData uri="http://schemas.openxmlformats.org/presentationml/2006/ole">
            <mc:AlternateContent xmlns:mc="http://schemas.openxmlformats.org/markup-compatibility/2006">
              <mc:Choice xmlns:v="urn:schemas-microsoft-com:vml" Requires="v">
                <p:oleObj spid="_x0000_s3374" name="Prism 6" r:id="rId28" imgW="3284078" imgH="2619400" progId="Prism6.Document">
                  <p:embed/>
                </p:oleObj>
              </mc:Choice>
              <mc:Fallback>
                <p:oleObj name="Prism 6" r:id="rId28" imgW="3284078" imgH="2619400" progId="Prism6.Document">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04894" y="756773"/>
                        <a:ext cx="1617347"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9"/>
          <p:cNvGraphicFramePr>
            <a:graphicFrameLocks noChangeAspect="1"/>
          </p:cNvGraphicFramePr>
          <p:nvPr>
            <p:extLst>
              <p:ext uri="{D42A27DB-BD31-4B8C-83A1-F6EECF244321}">
                <p14:modId xmlns:p14="http://schemas.microsoft.com/office/powerpoint/2010/main" val="3401086380"/>
              </p:ext>
            </p:extLst>
          </p:nvPr>
        </p:nvGraphicFramePr>
        <p:xfrm>
          <a:off x="1534485" y="753120"/>
          <a:ext cx="1599377" cy="1059522"/>
        </p:xfrm>
        <a:graphic>
          <a:graphicData uri="http://schemas.openxmlformats.org/presentationml/2006/ole">
            <mc:AlternateContent xmlns:mc="http://schemas.openxmlformats.org/markup-compatibility/2006">
              <mc:Choice xmlns:v="urn:schemas-microsoft-com:vml" Requires="v">
                <p:oleObj spid="_x0000_s3375" name="Prism 6" r:id="rId30" imgW="3284078" imgH="2646772" progId="Prism6.Document">
                  <p:embed/>
                </p:oleObj>
              </mc:Choice>
              <mc:Fallback>
                <p:oleObj name="Prism 6" r:id="rId30" imgW="3284078" imgH="2646772" progId="Prism6.Document">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34485" y="753120"/>
                        <a:ext cx="1599377" cy="105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02944319"/>
              </p:ext>
            </p:extLst>
          </p:nvPr>
        </p:nvGraphicFramePr>
        <p:xfrm>
          <a:off x="7392877" y="2599976"/>
          <a:ext cx="1753973" cy="1052215"/>
        </p:xfrm>
        <a:graphic>
          <a:graphicData uri="http://schemas.openxmlformats.org/presentationml/2006/ole">
            <mc:AlternateContent xmlns:mc="http://schemas.openxmlformats.org/markup-compatibility/2006">
              <mc:Choice xmlns:v="urn:schemas-microsoft-com:vml" Requires="v">
                <p:oleObj spid="_x0000_s3376" name="Prism 6" r:id="rId32" imgW="3544816" imgH="2619400" progId="Prism6.Document">
                  <p:embed/>
                </p:oleObj>
              </mc:Choice>
              <mc:Fallback>
                <p:oleObj name="Prism 6" r:id="rId32" imgW="3544816" imgH="2619400" progId="Prism6.Document">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92877" y="2599976"/>
                        <a:ext cx="1753973"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32"/>
          <p:cNvGraphicFramePr>
            <a:graphicFrameLocks noChangeAspect="1"/>
          </p:cNvGraphicFramePr>
          <p:nvPr>
            <p:extLst>
              <p:ext uri="{D42A27DB-BD31-4B8C-83A1-F6EECF244321}">
                <p14:modId xmlns:p14="http://schemas.microsoft.com/office/powerpoint/2010/main" val="1772073638"/>
              </p:ext>
            </p:extLst>
          </p:nvPr>
        </p:nvGraphicFramePr>
        <p:xfrm>
          <a:off x="6413786" y="2599976"/>
          <a:ext cx="1622208" cy="1052215"/>
        </p:xfrm>
        <a:graphic>
          <a:graphicData uri="http://schemas.openxmlformats.org/presentationml/2006/ole">
            <mc:AlternateContent xmlns:mc="http://schemas.openxmlformats.org/markup-compatibility/2006">
              <mc:Choice xmlns:v="urn:schemas-microsoft-com:vml" Requires="v">
                <p:oleObj spid="_x0000_s3377" name="Prism 6" r:id="rId34" imgW="3284078" imgH="2619400" progId="Prism6.Document">
                  <p:embed/>
                </p:oleObj>
              </mc:Choice>
              <mc:Fallback>
                <p:oleObj name="Prism 6" r:id="rId34" imgW="3284078" imgH="2619400" progId="Prism6.Document">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13786" y="2599976"/>
                        <a:ext cx="1622208"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28"/>
          <p:cNvGraphicFramePr>
            <a:graphicFrameLocks noChangeAspect="1"/>
          </p:cNvGraphicFramePr>
          <p:nvPr>
            <p:extLst>
              <p:ext uri="{D42A27DB-BD31-4B8C-83A1-F6EECF244321}">
                <p14:modId xmlns:p14="http://schemas.microsoft.com/office/powerpoint/2010/main" val="1849125239"/>
              </p:ext>
            </p:extLst>
          </p:nvPr>
        </p:nvGraphicFramePr>
        <p:xfrm>
          <a:off x="5434697" y="2599976"/>
          <a:ext cx="1622208" cy="1052215"/>
        </p:xfrm>
        <a:graphic>
          <a:graphicData uri="http://schemas.openxmlformats.org/presentationml/2006/ole">
            <mc:AlternateContent xmlns:mc="http://schemas.openxmlformats.org/markup-compatibility/2006">
              <mc:Choice xmlns:v="urn:schemas-microsoft-com:vml" Requires="v">
                <p:oleObj spid="_x0000_s3378" name="Prism 6" r:id="rId36" imgW="3284078" imgH="2619400" progId="Prism6.Document">
                  <p:embed/>
                </p:oleObj>
              </mc:Choice>
              <mc:Fallback>
                <p:oleObj name="Prism 6" r:id="rId36" imgW="3284078" imgH="2619400" progId="Prism6.Document">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434697" y="2599976"/>
                        <a:ext cx="1622208"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23"/>
          <p:cNvGraphicFramePr>
            <a:graphicFrameLocks noChangeAspect="1"/>
          </p:cNvGraphicFramePr>
          <p:nvPr>
            <p:extLst>
              <p:ext uri="{D42A27DB-BD31-4B8C-83A1-F6EECF244321}">
                <p14:modId xmlns:p14="http://schemas.microsoft.com/office/powerpoint/2010/main" val="2133175173"/>
              </p:ext>
            </p:extLst>
          </p:nvPr>
        </p:nvGraphicFramePr>
        <p:xfrm>
          <a:off x="4471700" y="2599976"/>
          <a:ext cx="1606115" cy="1052215"/>
        </p:xfrm>
        <a:graphic>
          <a:graphicData uri="http://schemas.openxmlformats.org/presentationml/2006/ole">
            <mc:AlternateContent xmlns:mc="http://schemas.openxmlformats.org/markup-compatibility/2006">
              <mc:Choice xmlns:v="urn:schemas-microsoft-com:vml" Requires="v">
                <p:oleObj spid="_x0000_s3379" name="Prism 6" r:id="rId38" imgW="3265711" imgH="2628404" progId="Prism6.Document">
                  <p:embed/>
                </p:oleObj>
              </mc:Choice>
              <mc:Fallback>
                <p:oleObj name="Prism 6" r:id="rId38" imgW="3265711" imgH="2628404" progId="Prism6.Document">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71700" y="2599976"/>
                        <a:ext cx="1606115"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9"/>
          <p:cNvGraphicFramePr>
            <a:graphicFrameLocks noChangeAspect="1"/>
          </p:cNvGraphicFramePr>
          <p:nvPr>
            <p:extLst>
              <p:ext uri="{D42A27DB-BD31-4B8C-83A1-F6EECF244321}">
                <p14:modId xmlns:p14="http://schemas.microsoft.com/office/powerpoint/2010/main" val="410519559"/>
              </p:ext>
            </p:extLst>
          </p:nvPr>
        </p:nvGraphicFramePr>
        <p:xfrm>
          <a:off x="3503898" y="2599976"/>
          <a:ext cx="1610920" cy="1052215"/>
        </p:xfrm>
        <a:graphic>
          <a:graphicData uri="http://schemas.openxmlformats.org/presentationml/2006/ole">
            <mc:AlternateContent xmlns:mc="http://schemas.openxmlformats.org/markup-compatibility/2006">
              <mc:Choice xmlns:v="urn:schemas-microsoft-com:vml" Requires="v">
                <p:oleObj spid="_x0000_s3380" name="Prism 6" r:id="rId40" imgW="3284078" imgH="2637768" progId="Prism6.Document">
                  <p:embed/>
                </p:oleObj>
              </mc:Choice>
              <mc:Fallback>
                <p:oleObj name="Prism 6" r:id="rId40" imgW="3284078" imgH="2637768" progId="Prism6.Document">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503898" y="2599976"/>
                        <a:ext cx="1610920"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5"/>
          <p:cNvGraphicFramePr>
            <a:graphicFrameLocks noChangeAspect="1"/>
          </p:cNvGraphicFramePr>
          <p:nvPr>
            <p:extLst>
              <p:ext uri="{D42A27DB-BD31-4B8C-83A1-F6EECF244321}">
                <p14:modId xmlns:p14="http://schemas.microsoft.com/office/powerpoint/2010/main" val="4069747244"/>
              </p:ext>
            </p:extLst>
          </p:nvPr>
        </p:nvGraphicFramePr>
        <p:xfrm>
          <a:off x="2524808" y="2599976"/>
          <a:ext cx="1622208" cy="1052215"/>
        </p:xfrm>
        <a:graphic>
          <a:graphicData uri="http://schemas.openxmlformats.org/presentationml/2006/ole">
            <mc:AlternateContent xmlns:mc="http://schemas.openxmlformats.org/markup-compatibility/2006">
              <mc:Choice xmlns:v="urn:schemas-microsoft-com:vml" Requires="v">
                <p:oleObj spid="_x0000_s3381" name="Prism 6" r:id="rId42" imgW="3284078" imgH="2619400" progId="Prism6.Document">
                  <p:embed/>
                </p:oleObj>
              </mc:Choice>
              <mc:Fallback>
                <p:oleObj name="Prism 6" r:id="rId42" imgW="3284078" imgH="2619400" progId="Prism6.Document">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24808" y="2599976"/>
                        <a:ext cx="1622208"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0"/>
          <p:cNvGraphicFramePr>
            <a:graphicFrameLocks noChangeAspect="1"/>
          </p:cNvGraphicFramePr>
          <p:nvPr>
            <p:extLst>
              <p:ext uri="{D42A27DB-BD31-4B8C-83A1-F6EECF244321}">
                <p14:modId xmlns:p14="http://schemas.microsoft.com/office/powerpoint/2010/main" val="4066730871"/>
              </p:ext>
            </p:extLst>
          </p:nvPr>
        </p:nvGraphicFramePr>
        <p:xfrm>
          <a:off x="1543471" y="2599976"/>
          <a:ext cx="1615102" cy="1052215"/>
        </p:xfrm>
        <a:graphic>
          <a:graphicData uri="http://schemas.openxmlformats.org/presentationml/2006/ole">
            <mc:AlternateContent xmlns:mc="http://schemas.openxmlformats.org/markup-compatibility/2006">
              <mc:Choice xmlns:v="urn:schemas-microsoft-com:vml" Requires="v">
                <p:oleObj spid="_x0000_s3382" name="Prism 6" r:id="rId44" imgW="3284078" imgH="2628404" progId="Prism6.Document">
                  <p:embed/>
                </p:oleObj>
              </mc:Choice>
              <mc:Fallback>
                <p:oleObj name="Prism 6" r:id="rId44" imgW="3284078" imgH="2628404" progId="Prism6.Document">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43471" y="2599976"/>
                        <a:ext cx="1615102"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TextBox 42"/>
          <p:cNvSpPr txBox="1"/>
          <p:nvPr/>
        </p:nvSpPr>
        <p:spPr>
          <a:xfrm>
            <a:off x="554186" y="3586244"/>
            <a:ext cx="670376" cy="461665"/>
          </a:xfrm>
          <a:prstGeom prst="rect">
            <a:avLst/>
          </a:prstGeom>
          <a:noFill/>
        </p:spPr>
        <p:txBody>
          <a:bodyPr wrap="none" rtlCol="0">
            <a:spAutoFit/>
          </a:bodyPr>
          <a:lstStyle/>
          <a:p>
            <a:pPr algn="ctr"/>
            <a:r>
              <a:rPr lang="en-US" sz="1200" b="1" dirty="0" smtClean="0">
                <a:solidFill>
                  <a:srgbClr val="FF0000"/>
                </a:solidFill>
                <a:latin typeface="Arial" pitchFamily="34" charset="0"/>
                <a:cs typeface="Arial" pitchFamily="34" charset="0"/>
              </a:rPr>
              <a:t>0%</a:t>
            </a:r>
          </a:p>
          <a:p>
            <a:pPr algn="ctr"/>
            <a:r>
              <a:rPr lang="en-US" sz="1200" b="1" dirty="0" smtClean="0">
                <a:solidFill>
                  <a:srgbClr val="FF0000"/>
                </a:solidFill>
                <a:latin typeface="Arial" pitchFamily="34" charset="0"/>
                <a:cs typeface="Arial" pitchFamily="34" charset="0"/>
              </a:rPr>
              <a:t>(0/107)</a:t>
            </a:r>
          </a:p>
        </p:txBody>
      </p:sp>
      <p:graphicFrame>
        <p:nvGraphicFramePr>
          <p:cNvPr id="44" name="Object 73"/>
          <p:cNvGraphicFramePr>
            <a:graphicFrameLocks noChangeAspect="1"/>
          </p:cNvGraphicFramePr>
          <p:nvPr>
            <p:extLst>
              <p:ext uri="{D42A27DB-BD31-4B8C-83A1-F6EECF244321}">
                <p14:modId xmlns:p14="http://schemas.microsoft.com/office/powerpoint/2010/main" val="2356441988"/>
              </p:ext>
            </p:extLst>
          </p:nvPr>
        </p:nvGraphicFramePr>
        <p:xfrm>
          <a:off x="1893896" y="4805202"/>
          <a:ext cx="1035102" cy="841772"/>
        </p:xfrm>
        <a:graphic>
          <a:graphicData uri="http://schemas.openxmlformats.org/presentationml/2006/ole">
            <mc:AlternateContent xmlns:mc="http://schemas.openxmlformats.org/markup-compatibility/2006">
              <mc:Choice xmlns:v="urn:schemas-microsoft-com:vml" Requires="v">
                <p:oleObj spid="_x0000_s3383" name="Prism 6" r:id="rId46" imgW="1555066" imgH="1555145" progId="Prism6.Document">
                  <p:embed/>
                </p:oleObj>
              </mc:Choice>
              <mc:Fallback>
                <p:oleObj name="Prism 6" r:id="rId46" imgW="1555066" imgH="1555145" progId="Prism6.Document">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893896" y="4805202"/>
                        <a:ext cx="1035102" cy="84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74"/>
          <p:cNvGraphicFramePr>
            <a:graphicFrameLocks noChangeAspect="1"/>
          </p:cNvGraphicFramePr>
          <p:nvPr>
            <p:extLst>
              <p:ext uri="{D42A27DB-BD31-4B8C-83A1-F6EECF244321}">
                <p14:modId xmlns:p14="http://schemas.microsoft.com/office/powerpoint/2010/main" val="3327671623"/>
              </p:ext>
            </p:extLst>
          </p:nvPr>
        </p:nvGraphicFramePr>
        <p:xfrm>
          <a:off x="2882275" y="4803238"/>
          <a:ext cx="1035552" cy="840310"/>
        </p:xfrm>
        <a:graphic>
          <a:graphicData uri="http://schemas.openxmlformats.org/presentationml/2006/ole">
            <mc:AlternateContent xmlns:mc="http://schemas.openxmlformats.org/markup-compatibility/2006">
              <mc:Choice xmlns:v="urn:schemas-microsoft-com:vml" Requires="v">
                <p:oleObj spid="_x0000_s3384" name="Prism 6" r:id="rId48" imgW="1555066" imgH="1555145" progId="Prism6.Document">
                  <p:embed/>
                </p:oleObj>
              </mc:Choice>
              <mc:Fallback>
                <p:oleObj name="Prism 6" r:id="rId48" imgW="1555066" imgH="1555145" progId="Prism6.Document">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882275" y="4803238"/>
                        <a:ext cx="1035552" cy="84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75"/>
          <p:cNvGraphicFramePr>
            <a:graphicFrameLocks noChangeAspect="1"/>
          </p:cNvGraphicFramePr>
          <p:nvPr>
            <p:extLst>
              <p:ext uri="{D42A27DB-BD31-4B8C-83A1-F6EECF244321}">
                <p14:modId xmlns:p14="http://schemas.microsoft.com/office/powerpoint/2010/main" val="3387254284"/>
              </p:ext>
            </p:extLst>
          </p:nvPr>
        </p:nvGraphicFramePr>
        <p:xfrm>
          <a:off x="3870804" y="4805202"/>
          <a:ext cx="1035102" cy="841772"/>
        </p:xfrm>
        <a:graphic>
          <a:graphicData uri="http://schemas.openxmlformats.org/presentationml/2006/ole">
            <mc:AlternateContent xmlns:mc="http://schemas.openxmlformats.org/markup-compatibility/2006">
              <mc:Choice xmlns:v="urn:schemas-microsoft-com:vml" Requires="v">
                <p:oleObj spid="_x0000_s3385" name="Prism 6" r:id="rId50" imgW="1555066" imgH="1555145" progId="Prism6.Document">
                  <p:embed/>
                </p:oleObj>
              </mc:Choice>
              <mc:Fallback>
                <p:oleObj name="Prism 6" r:id="rId50" imgW="1555066" imgH="1555145" progId="Prism6.Document">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870804" y="4805202"/>
                        <a:ext cx="1035102" cy="84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76"/>
          <p:cNvGraphicFramePr>
            <a:graphicFrameLocks noChangeAspect="1"/>
          </p:cNvGraphicFramePr>
          <p:nvPr>
            <p:extLst>
              <p:ext uri="{D42A27DB-BD31-4B8C-83A1-F6EECF244321}">
                <p14:modId xmlns:p14="http://schemas.microsoft.com/office/powerpoint/2010/main" val="2749104091"/>
              </p:ext>
            </p:extLst>
          </p:nvPr>
        </p:nvGraphicFramePr>
        <p:xfrm>
          <a:off x="4859033" y="4805065"/>
          <a:ext cx="1035552" cy="843964"/>
        </p:xfrm>
        <a:graphic>
          <a:graphicData uri="http://schemas.openxmlformats.org/presentationml/2006/ole">
            <mc:AlternateContent xmlns:mc="http://schemas.openxmlformats.org/markup-compatibility/2006">
              <mc:Choice xmlns:v="urn:schemas-microsoft-com:vml" Requires="v">
                <p:oleObj spid="_x0000_s3386" name="Prism 6" r:id="rId52" imgW="1555066" imgH="1561268" progId="Prism6.Document">
                  <p:embed/>
                </p:oleObj>
              </mc:Choice>
              <mc:Fallback>
                <p:oleObj name="Prism 6" r:id="rId52" imgW="1555066" imgH="1561268" progId="Prism6.Document">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859033" y="4805065"/>
                        <a:ext cx="1035552" cy="84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77"/>
          <p:cNvGraphicFramePr>
            <a:graphicFrameLocks noChangeAspect="1"/>
          </p:cNvGraphicFramePr>
          <p:nvPr>
            <p:extLst>
              <p:ext uri="{D42A27DB-BD31-4B8C-83A1-F6EECF244321}">
                <p14:modId xmlns:p14="http://schemas.microsoft.com/office/powerpoint/2010/main" val="3522490986"/>
              </p:ext>
            </p:extLst>
          </p:nvPr>
        </p:nvGraphicFramePr>
        <p:xfrm>
          <a:off x="5847262" y="4805202"/>
          <a:ext cx="1035102" cy="841772"/>
        </p:xfrm>
        <a:graphic>
          <a:graphicData uri="http://schemas.openxmlformats.org/presentationml/2006/ole">
            <mc:AlternateContent xmlns:mc="http://schemas.openxmlformats.org/markup-compatibility/2006">
              <mc:Choice xmlns:v="urn:schemas-microsoft-com:vml" Requires="v">
                <p:oleObj spid="_x0000_s3387" name="Prism 6" r:id="rId54" imgW="1555066" imgH="1555145" progId="Prism6.Document">
                  <p:embed/>
                </p:oleObj>
              </mc:Choice>
              <mc:Fallback>
                <p:oleObj name="Prism 6" r:id="rId54" imgW="1555066" imgH="1555145" progId="Prism6.Document">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847262" y="4805202"/>
                        <a:ext cx="1035102" cy="84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78"/>
          <p:cNvGraphicFramePr>
            <a:graphicFrameLocks noChangeAspect="1"/>
          </p:cNvGraphicFramePr>
          <p:nvPr>
            <p:extLst>
              <p:ext uri="{D42A27DB-BD31-4B8C-83A1-F6EECF244321}">
                <p14:modId xmlns:p14="http://schemas.microsoft.com/office/powerpoint/2010/main" val="3448298024"/>
              </p:ext>
            </p:extLst>
          </p:nvPr>
        </p:nvGraphicFramePr>
        <p:xfrm>
          <a:off x="6835791" y="4753916"/>
          <a:ext cx="1035552" cy="856751"/>
        </p:xfrm>
        <a:graphic>
          <a:graphicData uri="http://schemas.openxmlformats.org/presentationml/2006/ole">
            <mc:AlternateContent xmlns:mc="http://schemas.openxmlformats.org/markup-compatibility/2006">
              <mc:Choice xmlns:v="urn:schemas-microsoft-com:vml" Requires="v">
                <p:oleObj spid="_x0000_s3388" name="Prism 6" r:id="rId56" imgW="1555066" imgH="1582517" progId="Prism6.Document">
                  <p:embed/>
                </p:oleObj>
              </mc:Choice>
              <mc:Fallback>
                <p:oleObj name="Prism 6" r:id="rId56" imgW="1555066" imgH="1582517" progId="Prism6.Document">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835791" y="4753916"/>
                        <a:ext cx="1035552" cy="85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79"/>
          <p:cNvGraphicFramePr>
            <a:graphicFrameLocks noChangeAspect="1"/>
          </p:cNvGraphicFramePr>
          <p:nvPr>
            <p:extLst>
              <p:ext uri="{D42A27DB-BD31-4B8C-83A1-F6EECF244321}">
                <p14:modId xmlns:p14="http://schemas.microsoft.com/office/powerpoint/2010/main" val="1559316679"/>
              </p:ext>
            </p:extLst>
          </p:nvPr>
        </p:nvGraphicFramePr>
        <p:xfrm>
          <a:off x="7824170" y="4805202"/>
          <a:ext cx="1035102" cy="841772"/>
        </p:xfrm>
        <a:graphic>
          <a:graphicData uri="http://schemas.openxmlformats.org/presentationml/2006/ole">
            <mc:AlternateContent xmlns:mc="http://schemas.openxmlformats.org/markup-compatibility/2006">
              <mc:Choice xmlns:v="urn:schemas-microsoft-com:vml" Requires="v">
                <p:oleObj spid="_x0000_s3389" name="Prism 6" r:id="rId58" imgW="1555066" imgH="1555145" progId="Prism6.Document">
                  <p:embed/>
                </p:oleObj>
              </mc:Choice>
              <mc:Fallback>
                <p:oleObj name="Prism 6" r:id="rId58" imgW="1555066" imgH="1555145" progId="Prism6.Document">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824170" y="4805202"/>
                        <a:ext cx="1035102" cy="84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80"/>
          <p:cNvGraphicFramePr>
            <a:graphicFrameLocks noChangeAspect="1"/>
          </p:cNvGraphicFramePr>
          <p:nvPr>
            <p:extLst>
              <p:ext uri="{D42A27DB-BD31-4B8C-83A1-F6EECF244321}">
                <p14:modId xmlns:p14="http://schemas.microsoft.com/office/powerpoint/2010/main" val="3645956186"/>
              </p:ext>
            </p:extLst>
          </p:nvPr>
        </p:nvGraphicFramePr>
        <p:xfrm>
          <a:off x="384372" y="4804837"/>
          <a:ext cx="1035552" cy="842136"/>
        </p:xfrm>
        <a:graphic>
          <a:graphicData uri="http://schemas.openxmlformats.org/presentationml/2006/ole">
            <mc:AlternateContent xmlns:mc="http://schemas.openxmlformats.org/markup-compatibility/2006">
              <mc:Choice xmlns:v="urn:schemas-microsoft-com:vml" Requires="v">
                <p:oleObj spid="_x0000_s3390" name="Prism 6" r:id="rId60" imgW="1555066" imgH="1555145" progId="Prism6.Document">
                  <p:embed/>
                </p:oleObj>
              </mc:Choice>
              <mc:Fallback>
                <p:oleObj name="Prism 6" r:id="rId60" imgW="1555066" imgH="1555145" progId="Prism6.Document">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84372" y="4804837"/>
                        <a:ext cx="1035552" cy="84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TextBox 51"/>
          <p:cNvSpPr txBox="1"/>
          <p:nvPr/>
        </p:nvSpPr>
        <p:spPr>
          <a:xfrm>
            <a:off x="6012753"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RA97</a:t>
            </a:r>
            <a:endParaRPr lang="en-US" sz="1200" b="1" dirty="0">
              <a:latin typeface="Arial" pitchFamily="34" charset="0"/>
              <a:cs typeface="Arial" pitchFamily="34" charset="0"/>
            </a:endParaRPr>
          </a:p>
        </p:txBody>
      </p:sp>
      <p:sp>
        <p:nvSpPr>
          <p:cNvPr id="53" name="TextBox 52"/>
          <p:cNvSpPr txBox="1"/>
          <p:nvPr/>
        </p:nvSpPr>
        <p:spPr>
          <a:xfrm>
            <a:off x="5030303"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RA40</a:t>
            </a:r>
            <a:endParaRPr lang="en-US" sz="1200" b="1" dirty="0">
              <a:latin typeface="Arial" pitchFamily="34" charset="0"/>
              <a:cs typeface="Arial" pitchFamily="34" charset="0"/>
            </a:endParaRPr>
          </a:p>
        </p:txBody>
      </p:sp>
      <p:sp>
        <p:nvSpPr>
          <p:cNvPr id="54" name="TextBox 53"/>
          <p:cNvSpPr txBox="1"/>
          <p:nvPr/>
        </p:nvSpPr>
        <p:spPr>
          <a:xfrm>
            <a:off x="525464" y="4561603"/>
            <a:ext cx="751554" cy="293581"/>
          </a:xfrm>
          <a:prstGeom prst="rect">
            <a:avLst/>
          </a:prstGeom>
          <a:noFill/>
        </p:spPr>
        <p:txBody>
          <a:bodyPr wrap="none" rtlCol="0">
            <a:spAutoFit/>
          </a:bodyPr>
          <a:lstStyle/>
          <a:p>
            <a:r>
              <a:rPr lang="en-US" sz="1200" b="1" dirty="0" smtClean="0">
                <a:latin typeface="Arial" pitchFamily="34" charset="0"/>
                <a:cs typeface="Arial" pitchFamily="34" charset="0"/>
              </a:rPr>
              <a:t>Control</a:t>
            </a:r>
            <a:endParaRPr lang="en-US" sz="1200" b="1" dirty="0">
              <a:latin typeface="Arial" pitchFamily="34" charset="0"/>
              <a:cs typeface="Arial" pitchFamily="34" charset="0"/>
            </a:endParaRPr>
          </a:p>
        </p:txBody>
      </p:sp>
      <p:sp>
        <p:nvSpPr>
          <p:cNvPr id="55" name="TextBox 54"/>
          <p:cNvSpPr txBox="1"/>
          <p:nvPr/>
        </p:nvSpPr>
        <p:spPr>
          <a:xfrm>
            <a:off x="3065403"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RA70</a:t>
            </a:r>
            <a:endParaRPr lang="en-US" sz="1200" b="1" dirty="0">
              <a:latin typeface="Arial" pitchFamily="34" charset="0"/>
              <a:cs typeface="Arial" pitchFamily="34" charset="0"/>
            </a:endParaRPr>
          </a:p>
        </p:txBody>
      </p:sp>
      <p:sp>
        <p:nvSpPr>
          <p:cNvPr id="56" name="TextBox 55"/>
          <p:cNvSpPr txBox="1"/>
          <p:nvPr/>
        </p:nvSpPr>
        <p:spPr>
          <a:xfrm>
            <a:off x="2082953"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RA78</a:t>
            </a:r>
            <a:endParaRPr lang="en-US" sz="1200" b="1" dirty="0">
              <a:latin typeface="Arial" pitchFamily="34" charset="0"/>
              <a:cs typeface="Arial" pitchFamily="34" charset="0"/>
            </a:endParaRPr>
          </a:p>
        </p:txBody>
      </p:sp>
      <p:sp>
        <p:nvSpPr>
          <p:cNvPr id="57" name="TextBox 56"/>
          <p:cNvSpPr txBox="1"/>
          <p:nvPr/>
        </p:nvSpPr>
        <p:spPr>
          <a:xfrm>
            <a:off x="7977656"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RA88</a:t>
            </a:r>
            <a:endParaRPr lang="en-US" sz="1200" b="1" dirty="0">
              <a:latin typeface="Arial" pitchFamily="34" charset="0"/>
              <a:cs typeface="Arial" pitchFamily="34" charset="0"/>
            </a:endParaRPr>
          </a:p>
        </p:txBody>
      </p:sp>
      <p:sp>
        <p:nvSpPr>
          <p:cNvPr id="58" name="TextBox 57"/>
          <p:cNvSpPr txBox="1"/>
          <p:nvPr/>
        </p:nvSpPr>
        <p:spPr>
          <a:xfrm>
            <a:off x="4047853"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RA79</a:t>
            </a:r>
            <a:endParaRPr lang="en-US" sz="1200" b="1" dirty="0">
              <a:latin typeface="Arial" pitchFamily="34" charset="0"/>
              <a:cs typeface="Arial" pitchFamily="34" charset="0"/>
            </a:endParaRPr>
          </a:p>
        </p:txBody>
      </p:sp>
      <p:sp>
        <p:nvSpPr>
          <p:cNvPr id="59" name="TextBox 58"/>
          <p:cNvSpPr txBox="1"/>
          <p:nvPr/>
        </p:nvSpPr>
        <p:spPr>
          <a:xfrm>
            <a:off x="6995203" y="4561603"/>
            <a:ext cx="590461" cy="293581"/>
          </a:xfrm>
          <a:prstGeom prst="rect">
            <a:avLst/>
          </a:prstGeom>
          <a:noFill/>
        </p:spPr>
        <p:txBody>
          <a:bodyPr wrap="none" rtlCol="0">
            <a:spAutoFit/>
          </a:bodyPr>
          <a:lstStyle/>
          <a:p>
            <a:r>
              <a:rPr lang="en-US" sz="1200" b="1" dirty="0" smtClean="0">
                <a:latin typeface="Arial" pitchFamily="34" charset="0"/>
                <a:cs typeface="Arial" pitchFamily="34" charset="0"/>
              </a:rPr>
              <a:t>RA89</a:t>
            </a:r>
            <a:endParaRPr lang="en-US" sz="1200" b="1" dirty="0">
              <a:latin typeface="Arial" pitchFamily="34" charset="0"/>
              <a:cs typeface="Arial" pitchFamily="34" charset="0"/>
            </a:endParaRPr>
          </a:p>
        </p:txBody>
      </p:sp>
      <p:sp>
        <p:nvSpPr>
          <p:cNvPr id="60" name="TextBox 59"/>
          <p:cNvSpPr txBox="1"/>
          <p:nvPr/>
        </p:nvSpPr>
        <p:spPr>
          <a:xfrm>
            <a:off x="-46921" y="4382808"/>
            <a:ext cx="417860" cy="489302"/>
          </a:xfrm>
          <a:prstGeom prst="rect">
            <a:avLst/>
          </a:prstGeom>
          <a:noFill/>
        </p:spPr>
        <p:txBody>
          <a:bodyPr wrap="none" rtlCol="0">
            <a:spAutoFit/>
          </a:bodyPr>
          <a:lstStyle/>
          <a:p>
            <a:r>
              <a:rPr lang="en-US" sz="2400" b="1" dirty="0" smtClean="0">
                <a:latin typeface="Arial" pitchFamily="34" charset="0"/>
                <a:cs typeface="Arial" pitchFamily="34" charset="0"/>
              </a:rPr>
              <a:t>B</a:t>
            </a:r>
            <a:endParaRPr lang="en-US" sz="2400" b="1" dirty="0">
              <a:latin typeface="Arial" pitchFamily="34" charset="0"/>
              <a:cs typeface="Arial" pitchFamily="34" charset="0"/>
            </a:endParaRPr>
          </a:p>
        </p:txBody>
      </p:sp>
      <p:sp>
        <p:nvSpPr>
          <p:cNvPr id="61" name="TextBox 60"/>
          <p:cNvSpPr txBox="1"/>
          <p:nvPr/>
        </p:nvSpPr>
        <p:spPr>
          <a:xfrm>
            <a:off x="4248638" y="6227753"/>
            <a:ext cx="1233030" cy="276999"/>
          </a:xfrm>
          <a:prstGeom prst="rect">
            <a:avLst/>
          </a:prstGeom>
          <a:noFill/>
        </p:spPr>
        <p:txBody>
          <a:bodyPr wrap="none" rtlCol="0">
            <a:spAutoFit/>
          </a:bodyPr>
          <a:lstStyle/>
          <a:p>
            <a:pPr algn="ctr"/>
            <a:r>
              <a:rPr lang="en-US" sz="1200" b="1" dirty="0" smtClean="0">
                <a:solidFill>
                  <a:srgbClr val="FF0000"/>
                </a:solidFill>
                <a:latin typeface="Arial" pitchFamily="34" charset="0"/>
                <a:cs typeface="Arial" pitchFamily="34" charset="0"/>
              </a:rPr>
              <a:t>19.5% (38/195)</a:t>
            </a:r>
            <a:endParaRPr lang="en-US" sz="1200" b="1" dirty="0">
              <a:solidFill>
                <a:srgbClr val="FF0000"/>
              </a:solidFill>
              <a:latin typeface="Arial" pitchFamily="34" charset="0"/>
              <a:cs typeface="Arial" pitchFamily="34" charset="0"/>
            </a:endParaRPr>
          </a:p>
        </p:txBody>
      </p:sp>
      <p:sp>
        <p:nvSpPr>
          <p:cNvPr id="62" name="TextBox 61"/>
          <p:cNvSpPr txBox="1"/>
          <p:nvPr/>
        </p:nvSpPr>
        <p:spPr>
          <a:xfrm>
            <a:off x="4899568" y="5964699"/>
            <a:ext cx="947170"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&lt; 0.0001</a:t>
            </a:r>
          </a:p>
        </p:txBody>
      </p:sp>
      <p:sp>
        <p:nvSpPr>
          <p:cNvPr id="63" name="TextBox 62"/>
          <p:cNvSpPr txBox="1"/>
          <p:nvPr/>
        </p:nvSpPr>
        <p:spPr>
          <a:xfrm>
            <a:off x="2899627" y="5964705"/>
            <a:ext cx="947170"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 0.1641</a:t>
            </a:r>
          </a:p>
        </p:txBody>
      </p:sp>
      <p:sp>
        <p:nvSpPr>
          <p:cNvPr id="64" name="TextBox 63"/>
          <p:cNvSpPr txBox="1"/>
          <p:nvPr/>
        </p:nvSpPr>
        <p:spPr>
          <a:xfrm>
            <a:off x="3885506" y="5964705"/>
            <a:ext cx="947170"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&lt; 0.0001</a:t>
            </a:r>
          </a:p>
        </p:txBody>
      </p:sp>
      <p:sp>
        <p:nvSpPr>
          <p:cNvPr id="65" name="TextBox 64"/>
          <p:cNvSpPr txBox="1"/>
          <p:nvPr/>
        </p:nvSpPr>
        <p:spPr>
          <a:xfrm>
            <a:off x="1901472" y="5964705"/>
            <a:ext cx="947170"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&lt; 0.0001</a:t>
            </a:r>
          </a:p>
        </p:txBody>
      </p:sp>
      <p:sp>
        <p:nvSpPr>
          <p:cNvPr id="66" name="TextBox 65"/>
          <p:cNvSpPr txBox="1"/>
          <p:nvPr/>
        </p:nvSpPr>
        <p:spPr>
          <a:xfrm>
            <a:off x="7881286" y="5944416"/>
            <a:ext cx="947170"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 1.0000</a:t>
            </a:r>
          </a:p>
        </p:txBody>
      </p:sp>
      <p:sp>
        <p:nvSpPr>
          <p:cNvPr id="67" name="TextBox 66"/>
          <p:cNvSpPr txBox="1"/>
          <p:nvPr/>
        </p:nvSpPr>
        <p:spPr>
          <a:xfrm>
            <a:off x="6974805" y="5964705"/>
            <a:ext cx="772924"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a:t>
            </a:r>
            <a:r>
              <a:rPr lang="en-US" sz="1200" b="1" dirty="0">
                <a:latin typeface="Arial" pitchFamily="34" charset="0"/>
                <a:cs typeface="Arial" pitchFamily="34" charset="0"/>
              </a:rPr>
              <a:t>&lt; </a:t>
            </a:r>
            <a:r>
              <a:rPr lang="en-US" sz="1200" b="1" dirty="0" smtClean="0">
                <a:latin typeface="Arial" pitchFamily="34" charset="0"/>
                <a:cs typeface="Arial" pitchFamily="34" charset="0"/>
              </a:rPr>
              <a:t>0.05</a:t>
            </a:r>
          </a:p>
        </p:txBody>
      </p:sp>
      <p:sp>
        <p:nvSpPr>
          <p:cNvPr id="68" name="TextBox 67"/>
          <p:cNvSpPr txBox="1"/>
          <p:nvPr/>
        </p:nvSpPr>
        <p:spPr>
          <a:xfrm>
            <a:off x="5940472" y="5964705"/>
            <a:ext cx="947170" cy="293581"/>
          </a:xfrm>
          <a:prstGeom prst="rect">
            <a:avLst/>
          </a:prstGeom>
          <a:noFill/>
        </p:spPr>
        <p:txBody>
          <a:bodyPr wrap="none" rtlCol="0">
            <a:spAutoFit/>
          </a:bodyPr>
          <a:lstStyle/>
          <a:p>
            <a:pPr algn="ctr"/>
            <a:r>
              <a:rPr lang="en-US" sz="1200" b="1" i="1" dirty="0" smtClean="0">
                <a:latin typeface="Arial" pitchFamily="34" charset="0"/>
                <a:cs typeface="Arial" pitchFamily="34" charset="0"/>
              </a:rPr>
              <a:t>p </a:t>
            </a:r>
            <a:r>
              <a:rPr lang="en-US" sz="1200" b="1" dirty="0" smtClean="0">
                <a:latin typeface="Arial" pitchFamily="34" charset="0"/>
                <a:cs typeface="Arial" pitchFamily="34" charset="0"/>
              </a:rPr>
              <a:t>&lt; 0.0001</a:t>
            </a:r>
          </a:p>
        </p:txBody>
      </p:sp>
      <p:cxnSp>
        <p:nvCxnSpPr>
          <p:cNvPr id="69" name="Straight Connector 68"/>
          <p:cNvCxnSpPr/>
          <p:nvPr/>
        </p:nvCxnSpPr>
        <p:spPr>
          <a:xfrm flipV="1">
            <a:off x="2076356" y="6248030"/>
            <a:ext cx="5714627" cy="1"/>
          </a:xfrm>
          <a:prstGeom prst="line">
            <a:avLst/>
          </a:prstGeom>
          <a:ln w="12700"/>
        </p:spPr>
        <p:style>
          <a:lnRef idx="1">
            <a:schemeClr val="dk1"/>
          </a:lnRef>
          <a:fillRef idx="0">
            <a:schemeClr val="dk1"/>
          </a:fillRef>
          <a:effectRef idx="0">
            <a:schemeClr val="dk1"/>
          </a:effectRef>
          <a:fontRef idx="minor">
            <a:schemeClr val="tx1"/>
          </a:fontRef>
        </p:style>
      </p:cxnSp>
      <p:grpSp>
        <p:nvGrpSpPr>
          <p:cNvPr id="70" name="Group 69"/>
          <p:cNvGrpSpPr/>
          <p:nvPr/>
        </p:nvGrpSpPr>
        <p:grpSpPr>
          <a:xfrm>
            <a:off x="883976" y="6315294"/>
            <a:ext cx="4420750" cy="542706"/>
            <a:chOff x="738547" y="5993963"/>
            <a:chExt cx="3124200" cy="471625"/>
          </a:xfrm>
        </p:grpSpPr>
        <p:cxnSp>
          <p:nvCxnSpPr>
            <p:cNvPr id="104" name="Straight Connector 103"/>
            <p:cNvCxnSpPr/>
            <p:nvPr/>
          </p:nvCxnSpPr>
          <p:spPr>
            <a:xfrm>
              <a:off x="738547" y="6222444"/>
              <a:ext cx="3124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flipV="1">
              <a:off x="738547" y="5993963"/>
              <a:ext cx="0" cy="228600"/>
            </a:xfrm>
            <a:prstGeom prst="line">
              <a:avLst/>
            </a:prstGeom>
            <a:ln w="12700"/>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1905493" y="6210459"/>
              <a:ext cx="834338" cy="255129"/>
            </a:xfrm>
            <a:prstGeom prst="rect">
              <a:avLst/>
            </a:prstGeom>
            <a:noFill/>
          </p:spPr>
          <p:txBody>
            <a:bodyPr wrap="none" rtlCol="0">
              <a:spAutoFit/>
            </a:bodyPr>
            <a:lstStyle/>
            <a:p>
              <a:pPr algn="ctr"/>
              <a:r>
                <a:rPr lang="en-US" sz="1200" b="1" i="1" dirty="0" smtClean="0">
                  <a:latin typeface="Arial" pitchFamily="34" charset="0"/>
                  <a:cs typeface="Arial" pitchFamily="34" charset="0"/>
                </a:rPr>
                <a:t>****p</a:t>
              </a:r>
              <a:r>
                <a:rPr lang="en-US" sz="1200" b="1" dirty="0" smtClean="0">
                  <a:latin typeface="Arial" pitchFamily="34" charset="0"/>
                  <a:cs typeface="Arial" pitchFamily="34" charset="0"/>
                </a:rPr>
                <a:t> &lt; 0.0001</a:t>
              </a:r>
            </a:p>
          </p:txBody>
        </p:sp>
        <p:cxnSp>
          <p:nvCxnSpPr>
            <p:cNvPr id="107" name="Straight Connector 106"/>
            <p:cNvCxnSpPr/>
            <p:nvPr/>
          </p:nvCxnSpPr>
          <p:spPr>
            <a:xfrm flipV="1">
              <a:off x="3862747" y="6144940"/>
              <a:ext cx="0" cy="76200"/>
            </a:xfrm>
            <a:prstGeom prst="line">
              <a:avLst/>
            </a:prstGeom>
            <a:ln w="12700"/>
          </p:spPr>
          <p:style>
            <a:lnRef idx="1">
              <a:schemeClr val="dk1"/>
            </a:lnRef>
            <a:fillRef idx="0">
              <a:schemeClr val="dk1"/>
            </a:fillRef>
            <a:effectRef idx="0">
              <a:schemeClr val="dk1"/>
            </a:effectRef>
            <a:fontRef idx="minor">
              <a:schemeClr val="tx1"/>
            </a:fontRef>
          </p:style>
        </p:cxnSp>
      </p:grpSp>
      <p:sp>
        <p:nvSpPr>
          <p:cNvPr id="71" name="TextBox 70"/>
          <p:cNvSpPr txBox="1"/>
          <p:nvPr/>
        </p:nvSpPr>
        <p:spPr>
          <a:xfrm>
            <a:off x="573459" y="5576146"/>
            <a:ext cx="670375" cy="461665"/>
          </a:xfrm>
          <a:prstGeom prst="rect">
            <a:avLst/>
          </a:prstGeom>
          <a:noFill/>
        </p:spPr>
        <p:txBody>
          <a:bodyPr wrap="none" rtlCol="0">
            <a:spAutoFit/>
          </a:bodyPr>
          <a:lstStyle/>
          <a:p>
            <a:pPr algn="ctr"/>
            <a:r>
              <a:rPr lang="en-US" sz="1200" b="1" dirty="0" smtClean="0">
                <a:solidFill>
                  <a:srgbClr val="FF0000"/>
                </a:solidFill>
                <a:latin typeface="Arial" pitchFamily="34" charset="0"/>
                <a:cs typeface="Arial" pitchFamily="34" charset="0"/>
              </a:rPr>
              <a:t>0%</a:t>
            </a:r>
          </a:p>
          <a:p>
            <a:pPr algn="ctr"/>
            <a:r>
              <a:rPr lang="en-US" sz="1200" b="1" dirty="0" smtClean="0">
                <a:solidFill>
                  <a:srgbClr val="FF0000"/>
                </a:solidFill>
                <a:latin typeface="Arial" pitchFamily="34" charset="0"/>
                <a:cs typeface="Arial" pitchFamily="34" charset="0"/>
              </a:rPr>
              <a:t>(0/107)</a:t>
            </a:r>
          </a:p>
        </p:txBody>
      </p:sp>
      <p:sp>
        <p:nvSpPr>
          <p:cNvPr id="72" name="TextBox 71"/>
          <p:cNvSpPr txBox="1"/>
          <p:nvPr/>
        </p:nvSpPr>
        <p:spPr>
          <a:xfrm>
            <a:off x="5056926" y="5576140"/>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24.2%</a:t>
            </a:r>
          </a:p>
          <a:p>
            <a:pPr algn="ctr"/>
            <a:r>
              <a:rPr lang="en-US" sz="1200" b="1" dirty="0" smtClean="0">
                <a:latin typeface="Arial" pitchFamily="34" charset="0"/>
                <a:cs typeface="Arial" pitchFamily="34" charset="0"/>
              </a:rPr>
              <a:t>(8/33)</a:t>
            </a:r>
            <a:endParaRPr lang="en-US" sz="1200" b="1" dirty="0">
              <a:latin typeface="Arial" pitchFamily="34" charset="0"/>
              <a:cs typeface="Arial" pitchFamily="34" charset="0"/>
            </a:endParaRPr>
          </a:p>
        </p:txBody>
      </p:sp>
      <p:sp>
        <p:nvSpPr>
          <p:cNvPr id="73" name="TextBox 72"/>
          <p:cNvSpPr txBox="1"/>
          <p:nvPr/>
        </p:nvSpPr>
        <p:spPr>
          <a:xfrm>
            <a:off x="2081194" y="5576146"/>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31.0%</a:t>
            </a:r>
          </a:p>
          <a:p>
            <a:pPr algn="ctr"/>
            <a:r>
              <a:rPr lang="en-US" sz="1200" b="1" dirty="0" smtClean="0">
                <a:latin typeface="Arial" pitchFamily="34" charset="0"/>
                <a:cs typeface="Arial" pitchFamily="34" charset="0"/>
              </a:rPr>
              <a:t>(9/29)</a:t>
            </a:r>
            <a:endParaRPr lang="en-US" sz="1200" b="1" dirty="0">
              <a:latin typeface="Arial" pitchFamily="34" charset="0"/>
              <a:cs typeface="Arial" pitchFamily="34" charset="0"/>
            </a:endParaRPr>
          </a:p>
        </p:txBody>
      </p:sp>
      <p:sp>
        <p:nvSpPr>
          <p:cNvPr id="74" name="TextBox 73"/>
          <p:cNvSpPr txBox="1"/>
          <p:nvPr/>
        </p:nvSpPr>
        <p:spPr>
          <a:xfrm>
            <a:off x="4087721" y="5576146"/>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27.3%</a:t>
            </a:r>
          </a:p>
          <a:p>
            <a:pPr algn="ctr"/>
            <a:r>
              <a:rPr lang="en-US" sz="1200" b="1" dirty="0" smtClean="0">
                <a:latin typeface="Arial" pitchFamily="34" charset="0"/>
                <a:cs typeface="Arial" pitchFamily="34" charset="0"/>
              </a:rPr>
              <a:t>(9/33)</a:t>
            </a:r>
            <a:endParaRPr lang="en-US" sz="1200" b="1" dirty="0">
              <a:latin typeface="Arial" pitchFamily="34" charset="0"/>
              <a:cs typeface="Arial" pitchFamily="34" charset="0"/>
            </a:endParaRPr>
          </a:p>
        </p:txBody>
      </p:sp>
      <p:sp>
        <p:nvSpPr>
          <p:cNvPr id="75" name="TextBox 74"/>
          <p:cNvSpPr txBox="1"/>
          <p:nvPr/>
        </p:nvSpPr>
        <p:spPr>
          <a:xfrm>
            <a:off x="8022798" y="5555864"/>
            <a:ext cx="600323"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0%</a:t>
            </a:r>
          </a:p>
          <a:p>
            <a:pPr algn="ctr"/>
            <a:r>
              <a:rPr lang="en-US" sz="1200" b="1" dirty="0" smtClean="0">
                <a:latin typeface="Arial" pitchFamily="34" charset="0"/>
                <a:cs typeface="Arial" pitchFamily="34" charset="0"/>
              </a:rPr>
              <a:t>(0/22)</a:t>
            </a:r>
            <a:endParaRPr lang="en-US" sz="1200" b="1" dirty="0">
              <a:latin typeface="Arial" pitchFamily="34" charset="0"/>
              <a:cs typeface="Arial" pitchFamily="34" charset="0"/>
            </a:endParaRPr>
          </a:p>
        </p:txBody>
      </p:sp>
      <p:sp>
        <p:nvSpPr>
          <p:cNvPr id="76" name="TextBox 75"/>
          <p:cNvSpPr txBox="1"/>
          <p:nvPr/>
        </p:nvSpPr>
        <p:spPr>
          <a:xfrm>
            <a:off x="7041928" y="5576146"/>
            <a:ext cx="600323"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6.5%</a:t>
            </a:r>
          </a:p>
          <a:p>
            <a:pPr algn="ctr"/>
            <a:r>
              <a:rPr lang="en-US" sz="1200" b="1" dirty="0" smtClean="0">
                <a:latin typeface="Arial" pitchFamily="34" charset="0"/>
                <a:cs typeface="Arial" pitchFamily="34" charset="0"/>
              </a:rPr>
              <a:t>(2/31)</a:t>
            </a:r>
            <a:endParaRPr lang="en-US" sz="1200" b="1" dirty="0">
              <a:latin typeface="Arial" pitchFamily="34" charset="0"/>
              <a:cs typeface="Arial" pitchFamily="34" charset="0"/>
            </a:endParaRPr>
          </a:p>
        </p:txBody>
      </p:sp>
      <p:sp>
        <p:nvSpPr>
          <p:cNvPr id="77" name="TextBox 76"/>
          <p:cNvSpPr txBox="1"/>
          <p:nvPr/>
        </p:nvSpPr>
        <p:spPr>
          <a:xfrm>
            <a:off x="6059576" y="5576146"/>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18.8%</a:t>
            </a:r>
          </a:p>
          <a:p>
            <a:pPr algn="ctr"/>
            <a:r>
              <a:rPr lang="en-US" sz="1200" b="1" dirty="0" smtClean="0">
                <a:latin typeface="Arial" pitchFamily="34" charset="0"/>
                <a:cs typeface="Arial" pitchFamily="34" charset="0"/>
              </a:rPr>
              <a:t>(9/48)</a:t>
            </a:r>
            <a:endParaRPr lang="en-US" sz="1200" b="1" dirty="0">
              <a:latin typeface="Arial" pitchFamily="34" charset="0"/>
              <a:cs typeface="Arial" pitchFamily="34" charset="0"/>
            </a:endParaRPr>
          </a:p>
        </p:txBody>
      </p:sp>
      <p:sp>
        <p:nvSpPr>
          <p:cNvPr id="78" name="TextBox 77"/>
          <p:cNvSpPr txBox="1"/>
          <p:nvPr/>
        </p:nvSpPr>
        <p:spPr>
          <a:xfrm>
            <a:off x="3088414" y="5576146"/>
            <a:ext cx="600323"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4.8%</a:t>
            </a:r>
          </a:p>
          <a:p>
            <a:pPr algn="ctr"/>
            <a:r>
              <a:rPr lang="en-US" sz="1200" b="1" dirty="0" smtClean="0">
                <a:latin typeface="Arial" pitchFamily="34" charset="0"/>
                <a:cs typeface="Arial" pitchFamily="34" charset="0"/>
              </a:rPr>
              <a:t>(1/21)</a:t>
            </a:r>
            <a:endParaRPr lang="en-US" sz="1200" b="1" dirty="0">
              <a:latin typeface="Arial" pitchFamily="34" charset="0"/>
              <a:cs typeface="Arial" pitchFamily="34" charset="0"/>
            </a:endParaRPr>
          </a:p>
        </p:txBody>
      </p:sp>
      <p:sp>
        <p:nvSpPr>
          <p:cNvPr id="79" name="TextBox 78"/>
          <p:cNvSpPr txBox="1"/>
          <p:nvPr/>
        </p:nvSpPr>
        <p:spPr>
          <a:xfrm>
            <a:off x="3817346" y="3958675"/>
            <a:ext cx="1233030" cy="276999"/>
          </a:xfrm>
          <a:prstGeom prst="rect">
            <a:avLst/>
          </a:prstGeom>
          <a:noFill/>
        </p:spPr>
        <p:txBody>
          <a:bodyPr wrap="none" rtlCol="0">
            <a:spAutoFit/>
          </a:bodyPr>
          <a:lstStyle/>
          <a:p>
            <a:pPr algn="ctr"/>
            <a:r>
              <a:rPr lang="en-US" sz="1200" b="1" dirty="0" smtClean="0">
                <a:solidFill>
                  <a:srgbClr val="FF0000"/>
                </a:solidFill>
                <a:latin typeface="Arial" pitchFamily="34" charset="0"/>
                <a:cs typeface="Arial" pitchFamily="34" charset="0"/>
              </a:rPr>
              <a:t>18.5% (36/195)</a:t>
            </a:r>
            <a:endParaRPr lang="en-US" sz="1200" b="1" dirty="0">
              <a:solidFill>
                <a:srgbClr val="FF0000"/>
              </a:solidFill>
              <a:latin typeface="Arial" pitchFamily="34" charset="0"/>
              <a:cs typeface="Arial" pitchFamily="34" charset="0"/>
            </a:endParaRPr>
          </a:p>
        </p:txBody>
      </p:sp>
      <p:cxnSp>
        <p:nvCxnSpPr>
          <p:cNvPr id="80" name="Straight Connector 79"/>
          <p:cNvCxnSpPr/>
          <p:nvPr/>
        </p:nvCxnSpPr>
        <p:spPr>
          <a:xfrm>
            <a:off x="2049400" y="4001102"/>
            <a:ext cx="5714627" cy="0"/>
          </a:xfrm>
          <a:prstGeom prst="line">
            <a:avLst/>
          </a:prstGeom>
          <a:ln w="12700"/>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5124888" y="3586244"/>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21.2%</a:t>
            </a:r>
          </a:p>
          <a:p>
            <a:pPr algn="ctr"/>
            <a:r>
              <a:rPr lang="en-US" sz="1200" b="1" dirty="0" smtClean="0">
                <a:latin typeface="Arial" pitchFamily="34" charset="0"/>
                <a:cs typeface="Arial" pitchFamily="34" charset="0"/>
              </a:rPr>
              <a:t>(7/33)</a:t>
            </a:r>
            <a:endParaRPr lang="en-US" sz="1200" b="1" dirty="0">
              <a:latin typeface="Arial" pitchFamily="34" charset="0"/>
              <a:cs typeface="Arial" pitchFamily="34" charset="0"/>
            </a:endParaRPr>
          </a:p>
        </p:txBody>
      </p:sp>
      <p:sp>
        <p:nvSpPr>
          <p:cNvPr id="82" name="TextBox 81"/>
          <p:cNvSpPr txBox="1"/>
          <p:nvPr/>
        </p:nvSpPr>
        <p:spPr>
          <a:xfrm>
            <a:off x="2153076" y="3586244"/>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31.0%</a:t>
            </a:r>
          </a:p>
          <a:p>
            <a:pPr algn="ctr"/>
            <a:r>
              <a:rPr lang="en-US" sz="1200" b="1" dirty="0" smtClean="0">
                <a:latin typeface="Arial" pitchFamily="34" charset="0"/>
                <a:cs typeface="Arial" pitchFamily="34" charset="0"/>
              </a:rPr>
              <a:t>(9/29)</a:t>
            </a:r>
            <a:endParaRPr lang="en-US" sz="1200" b="1" dirty="0">
              <a:latin typeface="Arial" pitchFamily="34" charset="0"/>
              <a:cs typeface="Arial" pitchFamily="34" charset="0"/>
            </a:endParaRPr>
          </a:p>
        </p:txBody>
      </p:sp>
      <p:sp>
        <p:nvSpPr>
          <p:cNvPr id="83" name="TextBox 82"/>
          <p:cNvSpPr txBox="1"/>
          <p:nvPr/>
        </p:nvSpPr>
        <p:spPr>
          <a:xfrm>
            <a:off x="4121432" y="3586244"/>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27.3%</a:t>
            </a:r>
          </a:p>
          <a:p>
            <a:pPr algn="ctr"/>
            <a:r>
              <a:rPr lang="en-US" sz="1200" b="1" dirty="0" smtClean="0">
                <a:latin typeface="Arial" pitchFamily="34" charset="0"/>
                <a:cs typeface="Arial" pitchFamily="34" charset="0"/>
              </a:rPr>
              <a:t>(9/33)</a:t>
            </a:r>
            <a:endParaRPr lang="en-US" sz="1200" b="1" dirty="0">
              <a:latin typeface="Arial" pitchFamily="34" charset="0"/>
              <a:cs typeface="Arial" pitchFamily="34" charset="0"/>
            </a:endParaRPr>
          </a:p>
        </p:txBody>
      </p:sp>
      <p:sp>
        <p:nvSpPr>
          <p:cNvPr id="84" name="TextBox 83"/>
          <p:cNvSpPr txBox="1"/>
          <p:nvPr/>
        </p:nvSpPr>
        <p:spPr>
          <a:xfrm>
            <a:off x="8094681" y="3586244"/>
            <a:ext cx="600323"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0%</a:t>
            </a:r>
          </a:p>
          <a:p>
            <a:pPr algn="ctr"/>
            <a:r>
              <a:rPr lang="en-US" sz="1200" b="1" dirty="0" smtClean="0">
                <a:latin typeface="Arial" pitchFamily="34" charset="0"/>
                <a:cs typeface="Arial" pitchFamily="34" charset="0"/>
              </a:rPr>
              <a:t>(0/22)</a:t>
            </a:r>
            <a:endParaRPr lang="en-US" sz="1200" b="1" dirty="0">
              <a:latin typeface="Arial" pitchFamily="34" charset="0"/>
              <a:cs typeface="Arial" pitchFamily="34" charset="0"/>
            </a:endParaRPr>
          </a:p>
        </p:txBody>
      </p:sp>
      <p:sp>
        <p:nvSpPr>
          <p:cNvPr id="85" name="TextBox 84"/>
          <p:cNvSpPr txBox="1"/>
          <p:nvPr/>
        </p:nvSpPr>
        <p:spPr>
          <a:xfrm>
            <a:off x="7129786" y="3586244"/>
            <a:ext cx="600323"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3.2%</a:t>
            </a:r>
          </a:p>
          <a:p>
            <a:pPr algn="ctr"/>
            <a:r>
              <a:rPr lang="en-US" sz="1200" b="1" dirty="0" smtClean="0">
                <a:latin typeface="Arial" pitchFamily="34" charset="0"/>
                <a:cs typeface="Arial" pitchFamily="34" charset="0"/>
              </a:rPr>
              <a:t>(1/31)</a:t>
            </a:r>
            <a:endParaRPr lang="en-US" sz="1200" b="1" dirty="0">
              <a:latin typeface="Arial" pitchFamily="34" charset="0"/>
              <a:cs typeface="Arial" pitchFamily="34" charset="0"/>
            </a:endParaRPr>
          </a:p>
        </p:txBody>
      </p:sp>
      <p:sp>
        <p:nvSpPr>
          <p:cNvPr id="86" name="TextBox 85"/>
          <p:cNvSpPr txBox="1"/>
          <p:nvPr/>
        </p:nvSpPr>
        <p:spPr>
          <a:xfrm>
            <a:off x="6128346" y="3586244"/>
            <a:ext cx="634842"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18.8%</a:t>
            </a:r>
          </a:p>
          <a:p>
            <a:pPr algn="ctr"/>
            <a:r>
              <a:rPr lang="en-US" sz="1200" b="1" dirty="0" smtClean="0">
                <a:latin typeface="Arial" pitchFamily="34" charset="0"/>
                <a:cs typeface="Arial" pitchFamily="34" charset="0"/>
              </a:rPr>
              <a:t>(9/48)</a:t>
            </a:r>
            <a:endParaRPr lang="en-US" sz="1200" b="1" dirty="0">
              <a:latin typeface="Arial" pitchFamily="34" charset="0"/>
              <a:cs typeface="Arial" pitchFamily="34" charset="0"/>
            </a:endParaRPr>
          </a:p>
        </p:txBody>
      </p:sp>
      <p:sp>
        <p:nvSpPr>
          <p:cNvPr id="87" name="TextBox 86"/>
          <p:cNvSpPr txBox="1"/>
          <p:nvPr/>
        </p:nvSpPr>
        <p:spPr>
          <a:xfrm>
            <a:off x="3154517" y="3586244"/>
            <a:ext cx="600323" cy="489302"/>
          </a:xfrm>
          <a:prstGeom prst="rect">
            <a:avLst/>
          </a:prstGeom>
          <a:noFill/>
        </p:spPr>
        <p:txBody>
          <a:bodyPr wrap="none" rtlCol="0">
            <a:spAutoFit/>
          </a:bodyPr>
          <a:lstStyle/>
          <a:p>
            <a:pPr algn="ctr"/>
            <a:r>
              <a:rPr lang="en-US" sz="1200" b="1" dirty="0" smtClean="0">
                <a:latin typeface="Arial" pitchFamily="34" charset="0"/>
                <a:cs typeface="Arial" pitchFamily="34" charset="0"/>
              </a:rPr>
              <a:t>4.8%</a:t>
            </a:r>
          </a:p>
          <a:p>
            <a:pPr algn="ctr"/>
            <a:r>
              <a:rPr lang="en-US" sz="1200" b="1" dirty="0" smtClean="0">
                <a:latin typeface="Arial" pitchFamily="34" charset="0"/>
                <a:cs typeface="Arial" pitchFamily="34" charset="0"/>
              </a:rPr>
              <a:t>(1/21)</a:t>
            </a:r>
            <a:endParaRPr lang="en-US" sz="1200" b="1" dirty="0">
              <a:latin typeface="Arial" pitchFamily="34" charset="0"/>
              <a:cs typeface="Arial" pitchFamily="34" charset="0"/>
            </a:endParaRPr>
          </a:p>
        </p:txBody>
      </p:sp>
      <p:grpSp>
        <p:nvGrpSpPr>
          <p:cNvPr id="88" name="Group 87"/>
          <p:cNvGrpSpPr/>
          <p:nvPr/>
        </p:nvGrpSpPr>
        <p:grpSpPr>
          <a:xfrm>
            <a:off x="7249193" y="4371619"/>
            <a:ext cx="1999219" cy="277271"/>
            <a:chOff x="1729170" y="4223560"/>
            <a:chExt cx="1412873" cy="240955"/>
          </a:xfrm>
        </p:grpSpPr>
        <p:sp>
          <p:nvSpPr>
            <p:cNvPr id="102" name="TextBox 101"/>
            <p:cNvSpPr txBox="1"/>
            <p:nvPr/>
          </p:nvSpPr>
          <p:spPr>
            <a:xfrm>
              <a:off x="1769834" y="4223560"/>
              <a:ext cx="1372209" cy="240955"/>
            </a:xfrm>
            <a:prstGeom prst="rect">
              <a:avLst/>
            </a:prstGeom>
            <a:noFill/>
          </p:spPr>
          <p:txBody>
            <a:bodyPr wrap="none" rtlCol="0">
              <a:spAutoFit/>
            </a:bodyPr>
            <a:lstStyle/>
            <a:p>
              <a:r>
                <a:rPr lang="en-US" sz="1100" b="1" dirty="0" smtClean="0">
                  <a:latin typeface="Arial" pitchFamily="34" charset="0"/>
                  <a:cs typeface="Arial" pitchFamily="34" charset="0"/>
                </a:rPr>
                <a:t>CCP2</a:t>
              </a:r>
              <a:r>
                <a:rPr lang="en-US" sz="1100" b="1" baseline="30000" dirty="0" smtClean="0">
                  <a:latin typeface="Arial" pitchFamily="34" charset="0"/>
                  <a:cs typeface="Arial" pitchFamily="34" charset="0"/>
                </a:rPr>
                <a:t>+</a:t>
              </a:r>
              <a:r>
                <a:rPr lang="en-US" sz="1100" b="1" dirty="0" smtClean="0">
                  <a:latin typeface="Arial" pitchFamily="34" charset="0"/>
                  <a:cs typeface="Arial" pitchFamily="34" charset="0"/>
                </a:rPr>
                <a:t> and cFib/Eno/Vim</a:t>
              </a:r>
              <a:r>
                <a:rPr lang="en-US" sz="1100" b="1" baseline="30000" dirty="0" smtClean="0">
                  <a:latin typeface="Arial" pitchFamily="34" charset="0"/>
                  <a:cs typeface="Arial" pitchFamily="34" charset="0"/>
                </a:rPr>
                <a:t>+</a:t>
              </a:r>
              <a:endParaRPr lang="en-US" sz="2800" b="1" baseline="30000" dirty="0">
                <a:latin typeface="Arial" pitchFamily="34" charset="0"/>
                <a:cs typeface="Arial" pitchFamily="34" charset="0"/>
              </a:endParaRPr>
            </a:p>
          </p:txBody>
        </p:sp>
        <p:sp>
          <p:nvSpPr>
            <p:cNvPr id="103" name="Rectangle 102"/>
            <p:cNvSpPr/>
            <p:nvPr/>
          </p:nvSpPr>
          <p:spPr>
            <a:xfrm>
              <a:off x="1729170" y="4294075"/>
              <a:ext cx="73152" cy="7315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grpSp>
      <p:grpSp>
        <p:nvGrpSpPr>
          <p:cNvPr id="89" name="Group 88"/>
          <p:cNvGrpSpPr/>
          <p:nvPr/>
        </p:nvGrpSpPr>
        <p:grpSpPr>
          <a:xfrm>
            <a:off x="4648200" y="4371619"/>
            <a:ext cx="1017194" cy="277271"/>
            <a:chOff x="887922" y="4228640"/>
            <a:chExt cx="718864" cy="240955"/>
          </a:xfrm>
        </p:grpSpPr>
        <p:sp>
          <p:nvSpPr>
            <p:cNvPr id="100" name="Rectangle 99"/>
            <p:cNvSpPr/>
            <p:nvPr/>
          </p:nvSpPr>
          <p:spPr>
            <a:xfrm>
              <a:off x="887922" y="4297123"/>
              <a:ext cx="73152" cy="73152"/>
            </a:xfrm>
            <a:prstGeom prst="rect">
              <a:avLst/>
            </a:prstGeom>
            <a:solidFill>
              <a:schemeClr val="bg1">
                <a:lumMod val="8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1" name="TextBox 100"/>
            <p:cNvSpPr txBox="1"/>
            <p:nvPr/>
          </p:nvSpPr>
          <p:spPr>
            <a:xfrm>
              <a:off x="921145" y="4228640"/>
              <a:ext cx="685641" cy="240955"/>
            </a:xfrm>
            <a:prstGeom prst="rect">
              <a:avLst/>
            </a:prstGeom>
            <a:noFill/>
          </p:spPr>
          <p:txBody>
            <a:bodyPr wrap="none" rtlCol="0">
              <a:spAutoFit/>
            </a:bodyPr>
            <a:lstStyle/>
            <a:p>
              <a:r>
                <a:rPr lang="en-US" sz="1100" b="1" dirty="0" smtClean="0">
                  <a:latin typeface="Arial" pitchFamily="34" charset="0"/>
                  <a:cs typeface="Arial" pitchFamily="34" charset="0"/>
                </a:rPr>
                <a:t>CCP2</a:t>
              </a:r>
              <a:r>
                <a:rPr lang="en-US" sz="1100" b="1" baseline="30000" dirty="0" smtClean="0">
                  <a:latin typeface="Arial" pitchFamily="34" charset="0"/>
                  <a:cs typeface="Arial" pitchFamily="34" charset="0"/>
                </a:rPr>
                <a:t>+</a:t>
              </a:r>
              <a:r>
                <a:rPr lang="en-US" sz="1100" b="1" dirty="0" smtClean="0">
                  <a:latin typeface="Arial" pitchFamily="34" charset="0"/>
                  <a:cs typeface="Arial" pitchFamily="34" charset="0"/>
                </a:rPr>
                <a:t> only</a:t>
              </a:r>
              <a:endParaRPr lang="en-US" sz="2800" b="1" dirty="0">
                <a:latin typeface="Arial" pitchFamily="34" charset="0"/>
                <a:cs typeface="Arial" pitchFamily="34" charset="0"/>
              </a:endParaRPr>
            </a:p>
          </p:txBody>
        </p:sp>
      </p:grpSp>
      <p:grpSp>
        <p:nvGrpSpPr>
          <p:cNvPr id="90" name="Group 89"/>
          <p:cNvGrpSpPr/>
          <p:nvPr/>
        </p:nvGrpSpPr>
        <p:grpSpPr>
          <a:xfrm>
            <a:off x="5715000" y="4371619"/>
            <a:ext cx="1579929" cy="277271"/>
            <a:chOff x="1726122" y="4066080"/>
            <a:chExt cx="1116556" cy="240955"/>
          </a:xfrm>
        </p:grpSpPr>
        <p:sp>
          <p:nvSpPr>
            <p:cNvPr id="98" name="Rectangle 97"/>
            <p:cNvSpPr/>
            <p:nvPr/>
          </p:nvSpPr>
          <p:spPr>
            <a:xfrm>
              <a:off x="1726122" y="4141675"/>
              <a:ext cx="73152" cy="73152"/>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99" name="TextBox 98"/>
            <p:cNvSpPr txBox="1"/>
            <p:nvPr/>
          </p:nvSpPr>
          <p:spPr>
            <a:xfrm>
              <a:off x="1784130" y="4066080"/>
              <a:ext cx="1058548" cy="240955"/>
            </a:xfrm>
            <a:prstGeom prst="rect">
              <a:avLst/>
            </a:prstGeom>
            <a:noFill/>
          </p:spPr>
          <p:txBody>
            <a:bodyPr wrap="none" rtlCol="0">
              <a:spAutoFit/>
            </a:bodyPr>
            <a:lstStyle/>
            <a:p>
              <a:r>
                <a:rPr lang="en-US" sz="1100" b="1" dirty="0" smtClean="0">
                  <a:latin typeface="Arial" pitchFamily="34" charset="0"/>
                  <a:cs typeface="Arial" pitchFamily="34" charset="0"/>
                </a:rPr>
                <a:t>cFib/Eno/Vim</a:t>
              </a:r>
              <a:r>
                <a:rPr lang="en-US" sz="1100" b="1" baseline="30000" dirty="0" smtClean="0">
                  <a:latin typeface="Arial" pitchFamily="34" charset="0"/>
                  <a:cs typeface="Arial" pitchFamily="34" charset="0"/>
                </a:rPr>
                <a:t>+</a:t>
              </a:r>
              <a:r>
                <a:rPr lang="en-US" sz="1100" b="1" dirty="0" smtClean="0">
                  <a:latin typeface="Arial" pitchFamily="34" charset="0"/>
                  <a:cs typeface="Arial" pitchFamily="34" charset="0"/>
                </a:rPr>
                <a:t> only</a:t>
              </a:r>
              <a:endParaRPr lang="en-US" sz="2800" b="1" dirty="0">
                <a:latin typeface="Arial" pitchFamily="34" charset="0"/>
                <a:cs typeface="Arial" pitchFamily="34" charset="0"/>
              </a:endParaRPr>
            </a:p>
          </p:txBody>
        </p:sp>
      </p:grpSp>
      <p:sp>
        <p:nvSpPr>
          <p:cNvPr id="91" name="TextBox 90"/>
          <p:cNvSpPr txBox="1"/>
          <p:nvPr/>
        </p:nvSpPr>
        <p:spPr>
          <a:xfrm>
            <a:off x="245618" y="3958675"/>
            <a:ext cx="1281324" cy="293581"/>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cFib/Eno/Vim+</a:t>
            </a:r>
            <a:endParaRPr lang="en-US" sz="1200" b="1" dirty="0">
              <a:latin typeface="Arial" panose="020B0604020202020204" pitchFamily="34" charset="0"/>
              <a:cs typeface="Arial" panose="020B0604020202020204" pitchFamily="34" charset="0"/>
            </a:endParaRPr>
          </a:p>
        </p:txBody>
      </p:sp>
      <p:sp>
        <p:nvSpPr>
          <p:cNvPr id="92" name="TextBox 91"/>
          <p:cNvSpPr txBox="1"/>
          <p:nvPr/>
        </p:nvSpPr>
        <p:spPr>
          <a:xfrm>
            <a:off x="545877" y="5973472"/>
            <a:ext cx="666977" cy="276999"/>
          </a:xfrm>
          <a:prstGeom prst="rect">
            <a:avLst/>
          </a:prstGeom>
          <a:noFill/>
        </p:spPr>
        <p:txBody>
          <a:bodyPr wrap="none" rtlCol="0">
            <a:spAutoFit/>
          </a:bodyPr>
          <a:lstStyle/>
          <a:p>
            <a:r>
              <a:rPr lang="en-US" sz="1200" b="1" dirty="0" smtClean="0">
                <a:solidFill>
                  <a:srgbClr val="FF0000"/>
                </a:solidFill>
                <a:latin typeface="Arial" panose="020B0604020202020204" pitchFamily="34" charset="0"/>
                <a:cs typeface="Arial" panose="020B0604020202020204" pitchFamily="34" charset="0"/>
              </a:rPr>
              <a:t>ACPA</a:t>
            </a:r>
            <a:r>
              <a:rPr lang="en-US" sz="1200" b="1" baseline="30000" dirty="0" smtClean="0">
                <a:solidFill>
                  <a:srgbClr val="FF0000"/>
                </a:solidFill>
                <a:latin typeface="Arial" panose="020B0604020202020204" pitchFamily="34" charset="0"/>
                <a:cs typeface="Arial" panose="020B0604020202020204" pitchFamily="34" charset="0"/>
              </a:rPr>
              <a:t>+</a:t>
            </a:r>
            <a:endParaRPr lang="en-US" sz="1200" b="1" baseline="30000" dirty="0">
              <a:solidFill>
                <a:srgbClr val="FF0000"/>
              </a:solidFill>
              <a:latin typeface="Arial" panose="020B0604020202020204" pitchFamily="34" charset="0"/>
              <a:cs typeface="Arial" panose="020B0604020202020204" pitchFamily="34" charset="0"/>
            </a:endParaRPr>
          </a:p>
        </p:txBody>
      </p:sp>
      <p:sp>
        <p:nvSpPr>
          <p:cNvPr id="93" name="TextBox 92"/>
          <p:cNvSpPr txBox="1"/>
          <p:nvPr/>
        </p:nvSpPr>
        <p:spPr>
          <a:xfrm>
            <a:off x="5033055" y="3958675"/>
            <a:ext cx="1281324" cy="293581"/>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cFib/Eno/Vim+</a:t>
            </a:r>
            <a:endParaRPr lang="en-US" sz="1200" b="1" dirty="0">
              <a:latin typeface="Arial" panose="020B0604020202020204" pitchFamily="34" charset="0"/>
              <a:cs typeface="Arial" panose="020B0604020202020204" pitchFamily="34" charset="0"/>
            </a:endParaRPr>
          </a:p>
        </p:txBody>
      </p:sp>
      <p:sp>
        <p:nvSpPr>
          <p:cNvPr id="94" name="TextBox 93"/>
          <p:cNvSpPr txBox="1"/>
          <p:nvPr/>
        </p:nvSpPr>
        <p:spPr>
          <a:xfrm>
            <a:off x="5418834" y="6227021"/>
            <a:ext cx="666977" cy="276999"/>
          </a:xfrm>
          <a:prstGeom prst="rect">
            <a:avLst/>
          </a:prstGeom>
          <a:noFill/>
        </p:spPr>
        <p:txBody>
          <a:bodyPr wrap="none" rtlCol="0">
            <a:spAutoFit/>
          </a:bodyPr>
          <a:lstStyle/>
          <a:p>
            <a:r>
              <a:rPr lang="en-US" sz="1200" b="1" dirty="0" smtClean="0">
                <a:solidFill>
                  <a:srgbClr val="FF0000"/>
                </a:solidFill>
                <a:latin typeface="Arial" panose="020B0604020202020204" pitchFamily="34" charset="0"/>
                <a:cs typeface="Arial" panose="020B0604020202020204" pitchFamily="34" charset="0"/>
              </a:rPr>
              <a:t>ACPA</a:t>
            </a:r>
            <a:r>
              <a:rPr lang="en-US" sz="1200" b="1" baseline="30000" dirty="0" smtClean="0">
                <a:solidFill>
                  <a:srgbClr val="FF0000"/>
                </a:solidFill>
                <a:latin typeface="Arial" panose="020B0604020202020204" pitchFamily="34" charset="0"/>
                <a:cs typeface="Arial" panose="020B0604020202020204" pitchFamily="34" charset="0"/>
              </a:rPr>
              <a:t>+</a:t>
            </a:r>
            <a:endParaRPr lang="en-US" sz="1200" b="1" baseline="30000" dirty="0">
              <a:solidFill>
                <a:srgbClr val="FF0000"/>
              </a:solidFill>
              <a:latin typeface="Arial" panose="020B0604020202020204" pitchFamily="34" charset="0"/>
              <a:cs typeface="Arial" panose="020B0604020202020204" pitchFamily="34" charset="0"/>
            </a:endParaRPr>
          </a:p>
        </p:txBody>
      </p:sp>
      <p:graphicFrame>
        <p:nvGraphicFramePr>
          <p:cNvPr id="95" name="Object 1684"/>
          <p:cNvGraphicFramePr>
            <a:graphicFrameLocks noChangeAspect="1"/>
          </p:cNvGraphicFramePr>
          <p:nvPr>
            <p:extLst>
              <p:ext uri="{D42A27DB-BD31-4B8C-83A1-F6EECF244321}">
                <p14:modId xmlns:p14="http://schemas.microsoft.com/office/powerpoint/2010/main" val="3489097944"/>
              </p:ext>
            </p:extLst>
          </p:nvPr>
        </p:nvGraphicFramePr>
        <p:xfrm>
          <a:off x="52839" y="1677461"/>
          <a:ext cx="1752126" cy="1052215"/>
        </p:xfrm>
        <a:graphic>
          <a:graphicData uri="http://schemas.openxmlformats.org/presentationml/2006/ole">
            <mc:AlternateContent xmlns:mc="http://schemas.openxmlformats.org/markup-compatibility/2006">
              <mc:Choice xmlns:v="urn:schemas-microsoft-com:vml" Requires="v">
                <p:oleObj spid="_x0000_s3391" name="Prism 6" r:id="rId62" imgW="3566064" imgH="2626964" progId="Prism6.Document">
                  <p:embed/>
                </p:oleObj>
              </mc:Choice>
              <mc:Fallback>
                <p:oleObj name="Prism 6" r:id="rId62" imgW="3566064" imgH="2626964" progId="Prism6.Document">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2839" y="1677461"/>
                        <a:ext cx="1752126"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 name="Object 1685"/>
          <p:cNvGraphicFramePr>
            <a:graphicFrameLocks noChangeAspect="1"/>
          </p:cNvGraphicFramePr>
          <p:nvPr>
            <p:extLst>
              <p:ext uri="{D42A27DB-BD31-4B8C-83A1-F6EECF244321}">
                <p14:modId xmlns:p14="http://schemas.microsoft.com/office/powerpoint/2010/main" val="1274442311"/>
              </p:ext>
            </p:extLst>
          </p:nvPr>
        </p:nvGraphicFramePr>
        <p:xfrm>
          <a:off x="57332" y="753120"/>
          <a:ext cx="1617347" cy="1052215"/>
        </p:xfrm>
        <a:graphic>
          <a:graphicData uri="http://schemas.openxmlformats.org/presentationml/2006/ole">
            <mc:AlternateContent xmlns:mc="http://schemas.openxmlformats.org/markup-compatibility/2006">
              <mc:Choice xmlns:v="urn:schemas-microsoft-com:vml" Requires="v">
                <p:oleObj spid="_x0000_s3392" name="Prism 6" r:id="rId64" imgW="3284078" imgH="2628404" progId="Prism6.Document">
                  <p:embed/>
                </p:oleObj>
              </mc:Choice>
              <mc:Fallback>
                <p:oleObj name="Prism 6" r:id="rId64" imgW="3284078" imgH="2628404" progId="Prism6.Document">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7332" y="753120"/>
                        <a:ext cx="1617347"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 name="Object 1686"/>
          <p:cNvGraphicFramePr>
            <a:graphicFrameLocks noChangeAspect="1"/>
          </p:cNvGraphicFramePr>
          <p:nvPr>
            <p:extLst>
              <p:ext uri="{D42A27DB-BD31-4B8C-83A1-F6EECF244321}">
                <p14:modId xmlns:p14="http://schemas.microsoft.com/office/powerpoint/2010/main" val="1966782301"/>
              </p:ext>
            </p:extLst>
          </p:nvPr>
        </p:nvGraphicFramePr>
        <p:xfrm>
          <a:off x="66317" y="2599976"/>
          <a:ext cx="1747634" cy="1052215"/>
        </p:xfrm>
        <a:graphic>
          <a:graphicData uri="http://schemas.openxmlformats.org/presentationml/2006/ole">
            <mc:AlternateContent xmlns:mc="http://schemas.openxmlformats.org/markup-compatibility/2006">
              <mc:Choice xmlns:v="urn:schemas-microsoft-com:vml" Requires="v">
                <p:oleObj spid="_x0000_s3393" name="Prism 6" r:id="rId66" imgW="3553819" imgH="2628404" progId="Prism6.Document">
                  <p:embed/>
                </p:oleObj>
              </mc:Choice>
              <mc:Fallback>
                <p:oleObj name="Prism 6" r:id="rId66" imgW="3553819" imgH="2628404" progId="Prism6.Document">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6317" y="2599976"/>
                        <a:ext cx="1747634" cy="105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10600" cy="584775"/>
          </a:xfrm>
          <a:prstGeom prst="rect">
            <a:avLst/>
          </a:prstGeom>
          <a:noFill/>
        </p:spPr>
        <p:txBody>
          <a:bodyPr wrap="square" rtlCol="0">
            <a:spAutoFit/>
          </a:bodyPr>
          <a:lstStyle/>
          <a:p>
            <a:pPr algn="ctr"/>
            <a:r>
              <a:rPr lang="en-US" sz="3200" b="1" dirty="0" smtClean="0">
                <a:solidFill>
                  <a:srgbClr val="3333CC"/>
                </a:solidFill>
                <a:latin typeface="Arial" pitchFamily="34" charset="0"/>
                <a:cs typeface="Arial" pitchFamily="34" charset="0"/>
              </a:rPr>
              <a:t>The generation of ACPA is antigen-driven </a:t>
            </a:r>
            <a:endParaRPr lang="en-US" sz="3200" b="1" dirty="0">
              <a:solidFill>
                <a:srgbClr val="3333CC"/>
              </a:solidFill>
              <a:latin typeface="Arial" pitchFamily="34" charset="0"/>
              <a:cs typeface="Arial" pitchFamily="34" charset="0"/>
            </a:endParaRPr>
          </a:p>
        </p:txBody>
      </p:sp>
      <p:sp>
        <p:nvSpPr>
          <p:cNvPr id="10" name="TextBox 9"/>
          <p:cNvSpPr txBox="1"/>
          <p:nvPr/>
        </p:nvSpPr>
        <p:spPr>
          <a:xfrm rot="16200000">
            <a:off x="-810772" y="2477629"/>
            <a:ext cx="2363147" cy="307777"/>
          </a:xfrm>
          <a:prstGeom prst="rect">
            <a:avLst/>
          </a:prstGeom>
          <a:noFill/>
        </p:spPr>
        <p:txBody>
          <a:bodyPr wrap="none" rtlCol="0">
            <a:spAutoFit/>
          </a:bodyPr>
          <a:lstStyle/>
          <a:p>
            <a:pPr algn="ctr"/>
            <a:r>
              <a:rPr lang="en-US" sz="1400" dirty="0" smtClean="0">
                <a:latin typeface="Arial" pitchFamily="34" charset="0"/>
                <a:cs typeface="Arial" pitchFamily="34" charset="0"/>
              </a:rPr>
              <a:t>Absolute mutation numbers</a:t>
            </a:r>
          </a:p>
        </p:txBody>
      </p:sp>
      <p:sp>
        <p:nvSpPr>
          <p:cNvPr id="11" name="TextBox 10"/>
          <p:cNvSpPr txBox="1"/>
          <p:nvPr/>
        </p:nvSpPr>
        <p:spPr>
          <a:xfrm>
            <a:off x="76200" y="1200091"/>
            <a:ext cx="370615" cy="400109"/>
          </a:xfrm>
          <a:prstGeom prst="rect">
            <a:avLst/>
          </a:prstGeom>
          <a:noFill/>
        </p:spPr>
        <p:txBody>
          <a:bodyPr wrap="none" rtlCol="0">
            <a:spAutoFit/>
          </a:bodyPr>
          <a:lstStyle/>
          <a:p>
            <a:r>
              <a:rPr lang="en-US" sz="2000" b="1" dirty="0" smtClean="0">
                <a:latin typeface="Arial" pitchFamily="34" charset="0"/>
                <a:cs typeface="Arial" pitchFamily="34" charset="0"/>
              </a:rPr>
              <a:t>A</a:t>
            </a:r>
            <a:endParaRPr lang="en-US" sz="2000" b="1" dirty="0">
              <a:latin typeface="Arial" pitchFamily="34" charset="0"/>
              <a:cs typeface="Arial" pitchFamily="34" charset="0"/>
            </a:endParaRPr>
          </a:p>
        </p:txBody>
      </p:sp>
      <p:sp>
        <p:nvSpPr>
          <p:cNvPr id="12" name="TextBox 11"/>
          <p:cNvSpPr txBox="1"/>
          <p:nvPr/>
        </p:nvSpPr>
        <p:spPr>
          <a:xfrm>
            <a:off x="3931862" y="1200082"/>
            <a:ext cx="370615" cy="400109"/>
          </a:xfrm>
          <a:prstGeom prst="rect">
            <a:avLst/>
          </a:prstGeom>
          <a:noFill/>
        </p:spPr>
        <p:txBody>
          <a:bodyPr wrap="none" rtlCol="0">
            <a:spAutoFit/>
          </a:bodyPr>
          <a:lstStyle/>
          <a:p>
            <a:r>
              <a:rPr lang="en-US" sz="2000" b="1" dirty="0" smtClean="0">
                <a:latin typeface="Arial" pitchFamily="34" charset="0"/>
                <a:cs typeface="Arial" pitchFamily="34" charset="0"/>
              </a:rPr>
              <a:t>B</a:t>
            </a:r>
            <a:endParaRPr lang="en-US" sz="2000" b="1" dirty="0">
              <a:latin typeface="Arial" pitchFamily="34" charset="0"/>
              <a:cs typeface="Arial" pitchFamily="34" charset="0"/>
            </a:endParaRPr>
          </a:p>
        </p:txBody>
      </p:sp>
      <p:grpSp>
        <p:nvGrpSpPr>
          <p:cNvPr id="13" name="Group 12"/>
          <p:cNvGrpSpPr/>
          <p:nvPr/>
        </p:nvGrpSpPr>
        <p:grpSpPr>
          <a:xfrm>
            <a:off x="8079785" y="1408817"/>
            <a:ext cx="958021" cy="571711"/>
            <a:chOff x="4338751" y="6400800"/>
            <a:chExt cx="509019" cy="304800"/>
          </a:xfrm>
        </p:grpSpPr>
        <p:sp>
          <p:nvSpPr>
            <p:cNvPr id="42" name="TextBox 41"/>
            <p:cNvSpPr txBox="1"/>
            <p:nvPr/>
          </p:nvSpPr>
          <p:spPr>
            <a:xfrm>
              <a:off x="4387674" y="6553200"/>
              <a:ext cx="460096" cy="139474"/>
            </a:xfrm>
            <a:prstGeom prst="rect">
              <a:avLst/>
            </a:prstGeom>
            <a:noFill/>
          </p:spPr>
          <p:txBody>
            <a:bodyPr wrap="none" rtlCol="0">
              <a:spAutoFit/>
            </a:bodyPr>
            <a:lstStyle/>
            <a:p>
              <a:r>
                <a:rPr lang="en-US" sz="1100" dirty="0" smtClean="0">
                  <a:latin typeface="Arial" pitchFamily="34" charset="0"/>
                  <a:cs typeface="Arial" pitchFamily="34" charset="0"/>
                </a:rPr>
                <a:t>R mutation</a:t>
              </a:r>
              <a:endParaRPr lang="en-US" sz="1100" dirty="0">
                <a:latin typeface="Arial" pitchFamily="34" charset="0"/>
                <a:cs typeface="Arial" pitchFamily="34" charset="0"/>
              </a:endParaRPr>
            </a:p>
          </p:txBody>
        </p:sp>
        <p:sp>
          <p:nvSpPr>
            <p:cNvPr id="43" name="TextBox 42"/>
            <p:cNvSpPr txBox="1"/>
            <p:nvPr/>
          </p:nvSpPr>
          <p:spPr>
            <a:xfrm>
              <a:off x="4387684" y="6400800"/>
              <a:ext cx="455837" cy="139474"/>
            </a:xfrm>
            <a:prstGeom prst="rect">
              <a:avLst/>
            </a:prstGeom>
            <a:noFill/>
          </p:spPr>
          <p:txBody>
            <a:bodyPr wrap="none" rtlCol="0">
              <a:spAutoFit/>
            </a:bodyPr>
            <a:lstStyle/>
            <a:p>
              <a:r>
                <a:rPr lang="en-US" sz="1100" dirty="0" smtClean="0">
                  <a:latin typeface="Arial" pitchFamily="34" charset="0"/>
                  <a:cs typeface="Arial" pitchFamily="34" charset="0"/>
                </a:rPr>
                <a:t>S mutation</a:t>
              </a:r>
              <a:endParaRPr lang="en-US" sz="1100" dirty="0">
                <a:latin typeface="Symbol" pitchFamily="18" charset="2"/>
                <a:cs typeface="Arial" pitchFamily="34" charset="0"/>
              </a:endParaRPr>
            </a:p>
          </p:txBody>
        </p:sp>
        <p:sp>
          <p:nvSpPr>
            <p:cNvPr id="44" name="Rectangle 43"/>
            <p:cNvSpPr/>
            <p:nvPr/>
          </p:nvSpPr>
          <p:spPr>
            <a:xfrm>
              <a:off x="4338751" y="6477000"/>
              <a:ext cx="71551"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5" name="Rectangle 44"/>
            <p:cNvSpPr/>
            <p:nvPr/>
          </p:nvSpPr>
          <p:spPr>
            <a:xfrm>
              <a:off x="4338751" y="6629400"/>
              <a:ext cx="80848"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14" name="TextBox 13"/>
          <p:cNvSpPr txBox="1"/>
          <p:nvPr/>
        </p:nvSpPr>
        <p:spPr>
          <a:xfrm>
            <a:off x="76200" y="4482008"/>
            <a:ext cx="370615" cy="400109"/>
          </a:xfrm>
          <a:prstGeom prst="rect">
            <a:avLst/>
          </a:prstGeom>
          <a:noFill/>
        </p:spPr>
        <p:txBody>
          <a:bodyPr wrap="none" rtlCol="0">
            <a:spAutoFit/>
          </a:bodyPr>
          <a:lstStyle/>
          <a:p>
            <a:r>
              <a:rPr lang="en-US" sz="2000" b="1" dirty="0" smtClean="0">
                <a:latin typeface="Arial" pitchFamily="34" charset="0"/>
                <a:cs typeface="Arial" pitchFamily="34" charset="0"/>
              </a:rPr>
              <a:t>C</a:t>
            </a:r>
            <a:endParaRPr lang="en-US" sz="2000" b="1" dirty="0">
              <a:latin typeface="Arial" pitchFamily="34" charset="0"/>
              <a:cs typeface="Arial" pitchFamily="34" charset="0"/>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951202222"/>
              </p:ext>
            </p:extLst>
          </p:nvPr>
        </p:nvGraphicFramePr>
        <p:xfrm>
          <a:off x="417236" y="1200255"/>
          <a:ext cx="3268461" cy="3166367"/>
        </p:xfrm>
        <a:graphic>
          <a:graphicData uri="http://schemas.openxmlformats.org/presentationml/2006/ole">
            <mc:AlternateContent xmlns:mc="http://schemas.openxmlformats.org/markup-compatibility/2006">
              <mc:Choice xmlns:v="urn:schemas-microsoft-com:vml" Requires="v">
                <p:oleObj spid="_x0000_s4154" name="Prism 6" r:id="rId4" imgW="2771604" imgH="2876910" progId="Prism6.Document">
                  <p:embed/>
                </p:oleObj>
              </mc:Choice>
              <mc:Fallback>
                <p:oleObj name="Prism 6" r:id="rId4" imgW="2771604" imgH="2876910"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36" y="1200255"/>
                        <a:ext cx="3268461" cy="316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985212" y="3582383"/>
            <a:ext cx="391454" cy="307777"/>
          </a:xfrm>
          <a:prstGeom prst="rect">
            <a:avLst/>
          </a:prstGeom>
          <a:noFill/>
        </p:spPr>
        <p:txBody>
          <a:bodyPr wrap="none" rtlCol="0">
            <a:spAutoFit/>
          </a:bodyPr>
          <a:lstStyle/>
          <a:p>
            <a:pPr algn="ctr"/>
            <a:r>
              <a:rPr lang="en-US" sz="1400" dirty="0" smtClean="0">
                <a:latin typeface="Arial" pitchFamily="34" charset="0"/>
                <a:cs typeface="Arial" pitchFamily="34" charset="0"/>
              </a:rPr>
              <a:t>V</a:t>
            </a:r>
            <a:r>
              <a:rPr lang="en-US" sz="1400" baseline="-25000" dirty="0" smtClean="0">
                <a:latin typeface="Arial" pitchFamily="34" charset="0"/>
                <a:cs typeface="Arial" pitchFamily="34" charset="0"/>
              </a:rPr>
              <a:t>H</a:t>
            </a:r>
          </a:p>
        </p:txBody>
      </p:sp>
      <p:sp>
        <p:nvSpPr>
          <p:cNvPr id="17" name="TextBox 16"/>
          <p:cNvSpPr txBox="1"/>
          <p:nvPr/>
        </p:nvSpPr>
        <p:spPr>
          <a:xfrm>
            <a:off x="1731342" y="3582383"/>
            <a:ext cx="372218" cy="307777"/>
          </a:xfrm>
          <a:prstGeom prst="rect">
            <a:avLst/>
          </a:prstGeom>
          <a:noFill/>
        </p:spPr>
        <p:txBody>
          <a:bodyPr wrap="none" rtlCol="0">
            <a:spAutoFit/>
          </a:bodyPr>
          <a:lstStyle/>
          <a:p>
            <a:pPr algn="ctr"/>
            <a:r>
              <a:rPr lang="en-US" sz="1400" dirty="0" smtClean="0">
                <a:latin typeface="Arial" pitchFamily="34" charset="0"/>
                <a:cs typeface="Arial" pitchFamily="34" charset="0"/>
              </a:rPr>
              <a:t>V</a:t>
            </a:r>
            <a:r>
              <a:rPr lang="en-US" sz="1400" baseline="-25000" dirty="0" smtClean="0">
                <a:latin typeface="Arial" pitchFamily="34" charset="0"/>
                <a:cs typeface="Arial" pitchFamily="34" charset="0"/>
              </a:rPr>
              <a:t>L</a:t>
            </a:r>
          </a:p>
        </p:txBody>
      </p:sp>
      <p:sp>
        <p:nvSpPr>
          <p:cNvPr id="18" name="TextBox 17"/>
          <p:cNvSpPr txBox="1"/>
          <p:nvPr/>
        </p:nvSpPr>
        <p:spPr>
          <a:xfrm>
            <a:off x="2403692" y="3582383"/>
            <a:ext cx="391454" cy="307777"/>
          </a:xfrm>
          <a:prstGeom prst="rect">
            <a:avLst/>
          </a:prstGeom>
          <a:noFill/>
        </p:spPr>
        <p:txBody>
          <a:bodyPr wrap="none" rtlCol="0">
            <a:spAutoFit/>
          </a:bodyPr>
          <a:lstStyle/>
          <a:p>
            <a:pPr algn="ctr"/>
            <a:r>
              <a:rPr lang="en-US" sz="1400" dirty="0" smtClean="0">
                <a:latin typeface="Arial" pitchFamily="34" charset="0"/>
                <a:cs typeface="Arial" pitchFamily="34" charset="0"/>
              </a:rPr>
              <a:t>V</a:t>
            </a:r>
            <a:r>
              <a:rPr lang="en-US" sz="1400" baseline="-25000" dirty="0" smtClean="0">
                <a:latin typeface="Arial" pitchFamily="34" charset="0"/>
                <a:cs typeface="Arial" pitchFamily="34" charset="0"/>
              </a:rPr>
              <a:t>H</a:t>
            </a:r>
          </a:p>
        </p:txBody>
      </p:sp>
      <p:sp>
        <p:nvSpPr>
          <p:cNvPr id="19" name="TextBox 18"/>
          <p:cNvSpPr txBox="1"/>
          <p:nvPr/>
        </p:nvSpPr>
        <p:spPr>
          <a:xfrm>
            <a:off x="3113913" y="3582383"/>
            <a:ext cx="372218" cy="307777"/>
          </a:xfrm>
          <a:prstGeom prst="rect">
            <a:avLst/>
          </a:prstGeom>
          <a:noFill/>
        </p:spPr>
        <p:txBody>
          <a:bodyPr wrap="none" rtlCol="0">
            <a:spAutoFit/>
          </a:bodyPr>
          <a:lstStyle/>
          <a:p>
            <a:pPr algn="ctr"/>
            <a:r>
              <a:rPr lang="en-US" sz="1400" dirty="0" smtClean="0">
                <a:latin typeface="Arial" pitchFamily="34" charset="0"/>
                <a:cs typeface="Arial" pitchFamily="34" charset="0"/>
              </a:rPr>
              <a:t>V</a:t>
            </a:r>
            <a:r>
              <a:rPr lang="en-US" sz="1400" baseline="-25000" dirty="0" smtClean="0">
                <a:latin typeface="Arial" pitchFamily="34" charset="0"/>
                <a:cs typeface="Arial" pitchFamily="34" charset="0"/>
              </a:rPr>
              <a:t>L</a:t>
            </a:r>
          </a:p>
        </p:txBody>
      </p:sp>
      <p:cxnSp>
        <p:nvCxnSpPr>
          <p:cNvPr id="20" name="Straight Connector 19"/>
          <p:cNvCxnSpPr/>
          <p:nvPr/>
        </p:nvCxnSpPr>
        <p:spPr>
          <a:xfrm>
            <a:off x="1100138" y="3832578"/>
            <a:ext cx="91850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473733" y="3832578"/>
            <a:ext cx="981347" cy="0"/>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223916" y="3817188"/>
            <a:ext cx="681084"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ACPA</a:t>
            </a:r>
            <a:endParaRPr lang="en-US" sz="1400" b="1" baseline="-25000" dirty="0" smtClean="0">
              <a:latin typeface="Arial" pitchFamily="34" charset="0"/>
              <a:cs typeface="Arial" pitchFamily="34" charset="0"/>
            </a:endParaRPr>
          </a:p>
        </p:txBody>
      </p:sp>
      <p:sp>
        <p:nvSpPr>
          <p:cNvPr id="23" name="TextBox 22"/>
          <p:cNvSpPr txBox="1"/>
          <p:nvPr/>
        </p:nvSpPr>
        <p:spPr>
          <a:xfrm>
            <a:off x="2405319" y="3810000"/>
            <a:ext cx="1088247"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Non-ACPA</a:t>
            </a:r>
            <a:endParaRPr lang="en-US" sz="1400" b="1" baseline="-25000" dirty="0" smtClean="0">
              <a:latin typeface="Arial" pitchFamily="34" charset="0"/>
              <a:cs typeface="Arial" pitchFamily="34" charset="0"/>
            </a:endParaRPr>
          </a:p>
        </p:txBody>
      </p:sp>
      <p:graphicFrame>
        <p:nvGraphicFramePr>
          <p:cNvPr id="24" name="Object 44"/>
          <p:cNvGraphicFramePr>
            <a:graphicFrameLocks noChangeAspect="1"/>
          </p:cNvGraphicFramePr>
          <p:nvPr>
            <p:extLst>
              <p:ext uri="{D42A27DB-BD31-4B8C-83A1-F6EECF244321}">
                <p14:modId xmlns:p14="http://schemas.microsoft.com/office/powerpoint/2010/main" val="3401959188"/>
              </p:ext>
            </p:extLst>
          </p:nvPr>
        </p:nvGraphicFramePr>
        <p:xfrm>
          <a:off x="4147264" y="1380232"/>
          <a:ext cx="2692719" cy="2744211"/>
        </p:xfrm>
        <a:graphic>
          <a:graphicData uri="http://schemas.openxmlformats.org/presentationml/2006/ole">
            <mc:AlternateContent xmlns:mc="http://schemas.openxmlformats.org/markup-compatibility/2006">
              <mc:Choice xmlns:v="urn:schemas-microsoft-com:vml" Requires="v">
                <p:oleObj spid="_x0000_s4155" name="Prism 6" r:id="rId6" imgW="2771604" imgH="2661899" progId="Prism6.Document">
                  <p:embed/>
                </p:oleObj>
              </mc:Choice>
              <mc:Fallback>
                <p:oleObj name="Prism 6" r:id="rId6" imgW="2771604" imgH="2661899"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7264" y="1380232"/>
                        <a:ext cx="2692719" cy="274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47"/>
          <p:cNvGraphicFramePr>
            <a:graphicFrameLocks noChangeAspect="1"/>
          </p:cNvGraphicFramePr>
          <p:nvPr>
            <p:extLst>
              <p:ext uri="{D42A27DB-BD31-4B8C-83A1-F6EECF244321}">
                <p14:modId xmlns:p14="http://schemas.microsoft.com/office/powerpoint/2010/main" val="351417779"/>
              </p:ext>
            </p:extLst>
          </p:nvPr>
        </p:nvGraphicFramePr>
        <p:xfrm>
          <a:off x="6410646" y="1380230"/>
          <a:ext cx="2611797" cy="2744211"/>
        </p:xfrm>
        <a:graphic>
          <a:graphicData uri="http://schemas.openxmlformats.org/presentationml/2006/ole">
            <mc:AlternateContent xmlns:mc="http://schemas.openxmlformats.org/markup-compatibility/2006">
              <mc:Choice xmlns:v="urn:schemas-microsoft-com:vml" Requires="v">
                <p:oleObj spid="_x0000_s4156" name="Prism 6" r:id="rId8" imgW="2671127" imgH="2648213" progId="Prism6.Document">
                  <p:embed/>
                </p:oleObj>
              </mc:Choice>
              <mc:Fallback>
                <p:oleObj name="Prism 6" r:id="rId8" imgW="2671127" imgH="2648213" progId="Prism6.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0646" y="1380230"/>
                        <a:ext cx="2611797" cy="274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rot="16200000">
            <a:off x="3461403" y="2460567"/>
            <a:ext cx="1556836" cy="307777"/>
          </a:xfrm>
          <a:prstGeom prst="rect">
            <a:avLst/>
          </a:prstGeom>
          <a:noFill/>
        </p:spPr>
        <p:txBody>
          <a:bodyPr wrap="none" rtlCol="0">
            <a:spAutoFit/>
          </a:bodyPr>
          <a:lstStyle/>
          <a:p>
            <a:pPr algn="ctr"/>
            <a:r>
              <a:rPr lang="en-US" sz="1400" dirty="0" smtClean="0">
                <a:latin typeface="Arial" pitchFamily="34" charset="0"/>
                <a:cs typeface="Arial" pitchFamily="34" charset="0"/>
              </a:rPr>
              <a:t>Mutation rate (%)</a:t>
            </a:r>
            <a:endParaRPr lang="en-US" sz="1400" dirty="0">
              <a:latin typeface="Arial" pitchFamily="34" charset="0"/>
              <a:cs typeface="Arial" pitchFamily="34" charset="0"/>
            </a:endParaRPr>
          </a:p>
        </p:txBody>
      </p:sp>
      <p:sp>
        <p:nvSpPr>
          <p:cNvPr id="27" name="TextBox 26"/>
          <p:cNvSpPr txBox="1"/>
          <p:nvPr/>
        </p:nvSpPr>
        <p:spPr>
          <a:xfrm>
            <a:off x="7369460" y="1523159"/>
            <a:ext cx="413896" cy="307777"/>
          </a:xfrm>
          <a:prstGeom prst="rect">
            <a:avLst/>
          </a:prstGeom>
          <a:noFill/>
        </p:spPr>
        <p:txBody>
          <a:bodyPr wrap="none" rtlCol="0">
            <a:spAutoFit/>
          </a:bodyPr>
          <a:lstStyle/>
          <a:p>
            <a:r>
              <a:rPr lang="en-US" sz="1400" b="1" dirty="0" smtClean="0">
                <a:latin typeface="Arial" pitchFamily="34" charset="0"/>
                <a:cs typeface="Arial" pitchFamily="34" charset="0"/>
              </a:rPr>
              <a:t>VL</a:t>
            </a:r>
            <a:endParaRPr lang="en-US" sz="1400" b="1" dirty="0">
              <a:latin typeface="Arial" pitchFamily="34" charset="0"/>
              <a:cs typeface="Arial" pitchFamily="34" charset="0"/>
            </a:endParaRPr>
          </a:p>
        </p:txBody>
      </p:sp>
      <p:sp>
        <p:nvSpPr>
          <p:cNvPr id="28" name="TextBox 27"/>
          <p:cNvSpPr txBox="1"/>
          <p:nvPr/>
        </p:nvSpPr>
        <p:spPr>
          <a:xfrm>
            <a:off x="5122447" y="1523169"/>
            <a:ext cx="434734" cy="307777"/>
          </a:xfrm>
          <a:prstGeom prst="rect">
            <a:avLst/>
          </a:prstGeom>
          <a:noFill/>
        </p:spPr>
        <p:txBody>
          <a:bodyPr wrap="none" rtlCol="0">
            <a:spAutoFit/>
          </a:bodyPr>
          <a:lstStyle/>
          <a:p>
            <a:r>
              <a:rPr lang="en-US" sz="1400" b="1" dirty="0" smtClean="0">
                <a:latin typeface="Arial" pitchFamily="34" charset="0"/>
                <a:cs typeface="Arial" pitchFamily="34" charset="0"/>
              </a:rPr>
              <a:t>VH</a:t>
            </a:r>
            <a:endParaRPr lang="en-US" sz="1400" b="1" dirty="0">
              <a:latin typeface="Arial" pitchFamily="34" charset="0"/>
              <a:cs typeface="Arial" pitchFamily="34" charset="0"/>
            </a:endParaRPr>
          </a:p>
        </p:txBody>
      </p:sp>
      <p:sp>
        <p:nvSpPr>
          <p:cNvPr id="29" name="TextBox 28"/>
          <p:cNvSpPr txBox="1"/>
          <p:nvPr/>
        </p:nvSpPr>
        <p:spPr>
          <a:xfrm>
            <a:off x="2819400" y="4482008"/>
            <a:ext cx="370615" cy="400109"/>
          </a:xfrm>
          <a:prstGeom prst="rect">
            <a:avLst/>
          </a:prstGeom>
          <a:noFill/>
        </p:spPr>
        <p:txBody>
          <a:bodyPr wrap="none" rtlCol="0">
            <a:spAutoFit/>
          </a:bodyPr>
          <a:lstStyle/>
          <a:p>
            <a:r>
              <a:rPr lang="en-US" sz="2000" b="1" dirty="0" smtClean="0">
                <a:latin typeface="Arial" pitchFamily="34" charset="0"/>
                <a:cs typeface="Arial" pitchFamily="34" charset="0"/>
              </a:rPr>
              <a:t>D</a:t>
            </a:r>
            <a:endParaRPr lang="en-US" sz="2000" b="1" dirty="0">
              <a:latin typeface="Arial" pitchFamily="34" charset="0"/>
              <a:cs typeface="Arial" pitchFamily="34" charset="0"/>
            </a:endParaRPr>
          </a:p>
        </p:txBody>
      </p:sp>
      <p:grpSp>
        <p:nvGrpSpPr>
          <p:cNvPr id="30" name="Group 29"/>
          <p:cNvGrpSpPr/>
          <p:nvPr/>
        </p:nvGrpSpPr>
        <p:grpSpPr>
          <a:xfrm>
            <a:off x="225622" y="4647442"/>
            <a:ext cx="2515608" cy="2058158"/>
            <a:chOff x="940793" y="4267200"/>
            <a:chExt cx="1423441" cy="1097280"/>
          </a:xfrm>
        </p:grpSpPr>
        <p:sp>
          <p:nvSpPr>
            <p:cNvPr id="40" name="TextBox 39"/>
            <p:cNvSpPr txBox="1"/>
            <p:nvPr/>
          </p:nvSpPr>
          <p:spPr>
            <a:xfrm rot="16200000">
              <a:off x="499834" y="4738639"/>
              <a:ext cx="1056071" cy="174154"/>
            </a:xfrm>
            <a:prstGeom prst="rect">
              <a:avLst/>
            </a:prstGeom>
            <a:noFill/>
          </p:spPr>
          <p:txBody>
            <a:bodyPr wrap="square" rtlCol="0">
              <a:spAutoFit/>
            </a:bodyPr>
            <a:lstStyle/>
            <a:p>
              <a:pPr algn="ctr"/>
              <a:r>
                <a:rPr lang="en-US" sz="1400" b="1" dirty="0" smtClean="0">
                  <a:latin typeface="Arial" pitchFamily="34" charset="0"/>
                  <a:cs typeface="Arial" pitchFamily="34" charset="0"/>
                </a:rPr>
                <a:t>CCP2</a:t>
              </a:r>
              <a:endParaRPr lang="en-US" sz="1400" b="1" baseline="-25000" dirty="0" smtClean="0">
                <a:latin typeface="Arial" pitchFamily="34" charset="0"/>
                <a:cs typeface="Arial" pitchFamily="34" charset="0"/>
              </a:endParaRPr>
            </a:p>
          </p:txBody>
        </p:sp>
        <p:graphicFrame>
          <p:nvGraphicFramePr>
            <p:cNvPr id="41" name="Object 149"/>
            <p:cNvGraphicFramePr>
              <a:graphicFrameLocks noChangeAspect="1"/>
            </p:cNvGraphicFramePr>
            <p:nvPr/>
          </p:nvGraphicFramePr>
          <p:xfrm>
            <a:off x="965792" y="4267200"/>
            <a:ext cx="1398442" cy="1097280"/>
          </p:xfrm>
          <a:graphic>
            <a:graphicData uri="http://schemas.openxmlformats.org/presentationml/2006/ole">
              <mc:AlternateContent xmlns:mc="http://schemas.openxmlformats.org/markup-compatibility/2006">
                <mc:Choice xmlns:v="urn:schemas-microsoft-com:vml" Requires="v">
                  <p:oleObj spid="_x0000_s4157" name="Prism 6" r:id="rId10" imgW="3286959" imgH="2579783" progId="Prism6.Document">
                    <p:embed/>
                  </p:oleObj>
                </mc:Choice>
                <mc:Fallback>
                  <p:oleObj name="Prism 6" r:id="rId10" imgW="3286959" imgH="2579783" progId="Prism6.Documen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5792" y="4267200"/>
                          <a:ext cx="1398442"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1" name="Group 30"/>
          <p:cNvGrpSpPr/>
          <p:nvPr/>
        </p:nvGrpSpPr>
        <p:grpSpPr>
          <a:xfrm>
            <a:off x="2940375" y="4610991"/>
            <a:ext cx="2105002" cy="2057562"/>
            <a:chOff x="904147" y="5715001"/>
            <a:chExt cx="1191102" cy="1096962"/>
          </a:xfrm>
        </p:grpSpPr>
        <p:graphicFrame>
          <p:nvGraphicFramePr>
            <p:cNvPr id="38" name="Object 151"/>
            <p:cNvGraphicFramePr>
              <a:graphicFrameLocks noChangeAspect="1"/>
            </p:cNvGraphicFramePr>
            <p:nvPr/>
          </p:nvGraphicFramePr>
          <p:xfrm>
            <a:off x="974474" y="5715001"/>
            <a:ext cx="1120775" cy="1096962"/>
          </p:xfrm>
          <a:graphic>
            <a:graphicData uri="http://schemas.openxmlformats.org/presentationml/2006/ole">
              <mc:AlternateContent xmlns:mc="http://schemas.openxmlformats.org/markup-compatibility/2006">
                <mc:Choice xmlns:v="urn:schemas-microsoft-com:vml" Requires="v">
                  <p:oleObj spid="_x0000_s4158" name="Prism 6" r:id="rId12" imgW="2632952" imgH="2579783" progId="Prism6.Document">
                    <p:embed/>
                  </p:oleObj>
                </mc:Choice>
                <mc:Fallback>
                  <p:oleObj name="Prism 6" r:id="rId12" imgW="2632952" imgH="2579783" progId="Prism6.Document">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474" y="5715001"/>
                          <a:ext cx="11207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38"/>
            <p:cNvSpPr txBox="1"/>
            <p:nvPr/>
          </p:nvSpPr>
          <p:spPr>
            <a:xfrm rot="16200000">
              <a:off x="794613" y="6088123"/>
              <a:ext cx="410637" cy="191569"/>
            </a:xfrm>
            <a:prstGeom prst="rect">
              <a:avLst/>
            </a:prstGeom>
            <a:noFill/>
          </p:spPr>
          <p:txBody>
            <a:bodyPr wrap="square" rtlCol="0">
              <a:spAutoFit/>
            </a:bodyPr>
            <a:lstStyle/>
            <a:p>
              <a:r>
                <a:rPr lang="en-US" sz="1600" dirty="0" smtClean="0">
                  <a:latin typeface="Arial" pitchFamily="34" charset="0"/>
                  <a:cs typeface="Arial" pitchFamily="34" charset="0"/>
                </a:rPr>
                <a:t>cFib</a:t>
              </a:r>
              <a:endParaRPr lang="en-US" sz="1600" dirty="0">
                <a:latin typeface="Arial" pitchFamily="34" charset="0"/>
                <a:cs typeface="Arial" pitchFamily="34" charset="0"/>
              </a:endParaRPr>
            </a:p>
          </p:txBody>
        </p:sp>
      </p:grpSp>
      <p:grpSp>
        <p:nvGrpSpPr>
          <p:cNvPr id="32" name="Group 31"/>
          <p:cNvGrpSpPr/>
          <p:nvPr/>
        </p:nvGrpSpPr>
        <p:grpSpPr>
          <a:xfrm>
            <a:off x="4800600" y="4610991"/>
            <a:ext cx="2099513" cy="2057562"/>
            <a:chOff x="2675807" y="5791201"/>
            <a:chExt cx="1187996" cy="1096962"/>
          </a:xfrm>
        </p:grpSpPr>
        <p:graphicFrame>
          <p:nvGraphicFramePr>
            <p:cNvPr id="36" name="Object 152"/>
            <p:cNvGraphicFramePr>
              <a:graphicFrameLocks noChangeAspect="1"/>
            </p:cNvGraphicFramePr>
            <p:nvPr/>
          </p:nvGraphicFramePr>
          <p:xfrm>
            <a:off x="2744616" y="5791201"/>
            <a:ext cx="1119187" cy="1096962"/>
          </p:xfrm>
          <a:graphic>
            <a:graphicData uri="http://schemas.openxmlformats.org/presentationml/2006/ole">
              <mc:AlternateContent xmlns:mc="http://schemas.openxmlformats.org/markup-compatibility/2006">
                <mc:Choice xmlns:v="urn:schemas-microsoft-com:vml" Requires="v">
                  <p:oleObj spid="_x0000_s4159" name="Prism 6" r:id="rId14" imgW="2632952" imgH="2579783" progId="Prism6.Document">
                    <p:embed/>
                  </p:oleObj>
                </mc:Choice>
                <mc:Fallback>
                  <p:oleObj name="Prism 6" r:id="rId14" imgW="2632952" imgH="2579783" progId="Prism6.Document">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4616" y="5791201"/>
                          <a:ext cx="111918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TextBox 36"/>
            <p:cNvSpPr txBox="1"/>
            <p:nvPr/>
          </p:nvSpPr>
          <p:spPr>
            <a:xfrm rot="16200000">
              <a:off x="2597002" y="6228717"/>
              <a:ext cx="331764" cy="174154"/>
            </a:xfrm>
            <a:prstGeom prst="rect">
              <a:avLst/>
            </a:prstGeom>
            <a:noFill/>
          </p:spPr>
          <p:txBody>
            <a:bodyPr wrap="none" rtlCol="0">
              <a:spAutoFit/>
            </a:bodyPr>
            <a:lstStyle/>
            <a:p>
              <a:r>
                <a:rPr lang="en-US" sz="1400" b="1" dirty="0" smtClean="0">
                  <a:latin typeface="Arial" pitchFamily="34" charset="0"/>
                  <a:cs typeface="Arial" pitchFamily="34" charset="0"/>
                </a:rPr>
                <a:t>cEno</a:t>
              </a:r>
              <a:endParaRPr lang="en-US" sz="1100" b="1" dirty="0">
                <a:latin typeface="Arial" pitchFamily="34" charset="0"/>
                <a:cs typeface="Arial" pitchFamily="34" charset="0"/>
              </a:endParaRPr>
            </a:p>
          </p:txBody>
        </p:sp>
      </p:grpSp>
      <p:grpSp>
        <p:nvGrpSpPr>
          <p:cNvPr id="33" name="Group 32"/>
          <p:cNvGrpSpPr/>
          <p:nvPr/>
        </p:nvGrpSpPr>
        <p:grpSpPr>
          <a:xfrm>
            <a:off x="6626421" y="4610395"/>
            <a:ext cx="2524174" cy="2058158"/>
            <a:chOff x="4286712" y="5791200"/>
            <a:chExt cx="1428288" cy="1097280"/>
          </a:xfrm>
        </p:grpSpPr>
        <p:graphicFrame>
          <p:nvGraphicFramePr>
            <p:cNvPr id="34" name="Object 153"/>
            <p:cNvGraphicFramePr>
              <a:graphicFrameLocks noChangeAspect="1"/>
            </p:cNvGraphicFramePr>
            <p:nvPr/>
          </p:nvGraphicFramePr>
          <p:xfrm>
            <a:off x="4316558" y="5791200"/>
            <a:ext cx="1398442" cy="1097280"/>
          </p:xfrm>
          <a:graphic>
            <a:graphicData uri="http://schemas.openxmlformats.org/presentationml/2006/ole">
              <mc:AlternateContent xmlns:mc="http://schemas.openxmlformats.org/markup-compatibility/2006">
                <mc:Choice xmlns:v="urn:schemas-microsoft-com:vml" Requires="v">
                  <p:oleObj spid="_x0000_s4160" name="Prism 6" r:id="rId16" imgW="3286959" imgH="2579783" progId="Prism6.Document">
                    <p:embed/>
                  </p:oleObj>
                </mc:Choice>
                <mc:Fallback>
                  <p:oleObj name="Prism 6" r:id="rId16" imgW="3286959" imgH="2579783" progId="Prism6.Document">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6558" y="5791200"/>
                          <a:ext cx="1398442"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Box 34"/>
            <p:cNvSpPr txBox="1"/>
            <p:nvPr/>
          </p:nvSpPr>
          <p:spPr>
            <a:xfrm rot="16200000">
              <a:off x="4210915" y="6205721"/>
              <a:ext cx="325747" cy="174154"/>
            </a:xfrm>
            <a:prstGeom prst="rect">
              <a:avLst/>
            </a:prstGeom>
            <a:noFill/>
          </p:spPr>
          <p:txBody>
            <a:bodyPr wrap="none" rtlCol="0">
              <a:spAutoFit/>
            </a:bodyPr>
            <a:lstStyle/>
            <a:p>
              <a:r>
                <a:rPr lang="en-US" sz="1400" b="1" dirty="0" smtClean="0">
                  <a:latin typeface="Arial" pitchFamily="34" charset="0"/>
                  <a:cs typeface="Arial" pitchFamily="34" charset="0"/>
                </a:rPr>
                <a:t>cVim</a:t>
              </a:r>
              <a:endParaRPr lang="en-US" sz="14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
            <a:ext cx="8153399" cy="954107"/>
          </a:xfrm>
          <a:prstGeom prst="rect">
            <a:avLst/>
          </a:prstGeom>
          <a:noFill/>
        </p:spPr>
        <p:txBody>
          <a:bodyPr wrap="square" rtlCol="0">
            <a:spAutoFit/>
          </a:bodyPr>
          <a:lstStyle/>
          <a:p>
            <a:pPr algn="ctr"/>
            <a:r>
              <a:rPr lang="en-US" sz="2800" b="1" dirty="0" smtClean="0">
                <a:solidFill>
                  <a:srgbClr val="3333CC"/>
                </a:solidFill>
                <a:latin typeface="Arial" pitchFamily="34" charset="0"/>
                <a:cs typeface="Arial" pitchFamily="34" charset="0"/>
              </a:rPr>
              <a:t>RA patient-derived ACPAs react with </a:t>
            </a:r>
          </a:p>
          <a:p>
            <a:pPr algn="ctr"/>
            <a:r>
              <a:rPr lang="en-US" sz="2800" b="1" i="1" dirty="0" smtClean="0">
                <a:solidFill>
                  <a:srgbClr val="3333CC"/>
                </a:solidFill>
                <a:latin typeface="Arial" pitchFamily="34" charset="0"/>
                <a:cs typeface="Arial" pitchFamily="34" charset="0"/>
              </a:rPr>
              <a:t>P. Gingivalis</a:t>
            </a:r>
            <a:r>
              <a:rPr lang="en-US" sz="2800" b="1" i="1" dirty="0">
                <a:solidFill>
                  <a:srgbClr val="3333CC"/>
                </a:solidFill>
                <a:latin typeface="Arial" pitchFamily="34" charset="0"/>
                <a:cs typeface="Arial" pitchFamily="34" charset="0"/>
              </a:rPr>
              <a:t> </a:t>
            </a:r>
            <a:r>
              <a:rPr lang="en-US" sz="2800" b="1" dirty="0" smtClean="0">
                <a:solidFill>
                  <a:srgbClr val="3333CC"/>
                </a:solidFill>
                <a:latin typeface="Arial" pitchFamily="34" charset="0"/>
                <a:cs typeface="Arial" pitchFamily="34" charset="0"/>
              </a:rPr>
              <a:t>antigens</a:t>
            </a:r>
            <a:endParaRPr lang="en-US" sz="2800" b="1" dirty="0">
              <a:solidFill>
                <a:srgbClr val="3333CC"/>
              </a:solidFill>
              <a:latin typeface="Arial" pitchFamily="34" charset="0"/>
              <a:cs typeface="Arial" pitchFamily="34" charset="0"/>
            </a:endParaRPr>
          </a:p>
        </p:txBody>
      </p:sp>
      <p:grpSp>
        <p:nvGrpSpPr>
          <p:cNvPr id="2" name="Group 1"/>
          <p:cNvGrpSpPr/>
          <p:nvPr/>
        </p:nvGrpSpPr>
        <p:grpSpPr>
          <a:xfrm>
            <a:off x="457200" y="934156"/>
            <a:ext cx="8381999" cy="6000044"/>
            <a:chOff x="411986" y="1295400"/>
            <a:chExt cx="4784036" cy="3823671"/>
          </a:xfrm>
        </p:grpSpPr>
        <p:graphicFrame>
          <p:nvGraphicFramePr>
            <p:cNvPr id="8" name="Object 57"/>
            <p:cNvGraphicFramePr>
              <a:graphicFrameLocks noChangeAspect="1"/>
            </p:cNvGraphicFramePr>
            <p:nvPr>
              <p:extLst>
                <p:ext uri="{D42A27DB-BD31-4B8C-83A1-F6EECF244321}">
                  <p14:modId xmlns:p14="http://schemas.microsoft.com/office/powerpoint/2010/main" val="2583786417"/>
                </p:ext>
              </p:extLst>
            </p:nvPr>
          </p:nvGraphicFramePr>
          <p:xfrm>
            <a:off x="2971346" y="1390818"/>
            <a:ext cx="2071242" cy="1339531"/>
          </p:xfrm>
          <a:graphic>
            <a:graphicData uri="http://schemas.openxmlformats.org/presentationml/2006/ole">
              <mc:AlternateContent xmlns:mc="http://schemas.openxmlformats.org/markup-compatibility/2006">
                <mc:Choice xmlns:v="urn:schemas-microsoft-com:vml" Requires="v">
                  <p:oleObj spid="_x0000_s5162" name="Prism 6" r:id="rId3" imgW="3526449" imgH="2579783" progId="Prism6.Document">
                    <p:embed/>
                  </p:oleObj>
                </mc:Choice>
                <mc:Fallback>
                  <p:oleObj name="Prism 6" r:id="rId3" imgW="3526449" imgH="2579783" progId="Prism6.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346" y="1390818"/>
                          <a:ext cx="2071242" cy="133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2339917" y="1482602"/>
              <a:ext cx="667596" cy="372662"/>
            </a:xfrm>
            <a:prstGeom prst="rect">
              <a:avLst/>
            </a:prstGeom>
            <a:noFill/>
          </p:spPr>
          <p:txBody>
            <a:bodyPr wrap="none" rtlCol="0">
              <a:spAutoFit/>
            </a:bodyPr>
            <a:lstStyle/>
            <a:p>
              <a:r>
                <a:rPr lang="en-US" sz="1600" dirty="0" smtClean="0">
                  <a:latin typeface="Arial" pitchFamily="34" charset="0"/>
                  <a:cs typeface="Arial" pitchFamily="34" charset="0"/>
                </a:rPr>
                <a:t>Non-ACPA</a:t>
              </a:r>
            </a:p>
            <a:p>
              <a:r>
                <a:rPr lang="en-US" sz="1600" dirty="0" smtClean="0">
                  <a:latin typeface="Arial" pitchFamily="34" charset="0"/>
                  <a:cs typeface="Arial" pitchFamily="34" charset="0"/>
                </a:rPr>
                <a:t>(n = 43)</a:t>
              </a:r>
              <a:endParaRPr lang="en-US" sz="1600" dirty="0">
                <a:latin typeface="Arial" pitchFamily="34" charset="0"/>
                <a:cs typeface="Arial" pitchFamily="34" charset="0"/>
              </a:endParaRPr>
            </a:p>
          </p:txBody>
        </p:sp>
        <p:sp>
          <p:nvSpPr>
            <p:cNvPr id="10" name="TextBox 9"/>
            <p:cNvSpPr txBox="1"/>
            <p:nvPr/>
          </p:nvSpPr>
          <p:spPr>
            <a:xfrm>
              <a:off x="1287536" y="1482602"/>
              <a:ext cx="513451" cy="372662"/>
            </a:xfrm>
            <a:prstGeom prst="rect">
              <a:avLst/>
            </a:prstGeom>
            <a:noFill/>
          </p:spPr>
          <p:txBody>
            <a:bodyPr wrap="none" rtlCol="0">
              <a:spAutoFit/>
            </a:bodyPr>
            <a:lstStyle/>
            <a:p>
              <a:r>
                <a:rPr lang="en-US" sz="1600" dirty="0" smtClean="0">
                  <a:latin typeface="Arial" pitchFamily="34" charset="0"/>
                  <a:cs typeface="Arial" pitchFamily="34" charset="0"/>
                </a:rPr>
                <a:t>ACPA</a:t>
              </a:r>
            </a:p>
            <a:p>
              <a:r>
                <a:rPr lang="en-US" sz="1600" dirty="0" smtClean="0">
                  <a:latin typeface="Arial" pitchFamily="34" charset="0"/>
                  <a:cs typeface="Arial" pitchFamily="34" charset="0"/>
                </a:rPr>
                <a:t>(n = 38)</a:t>
              </a:r>
              <a:endParaRPr lang="en-US" sz="1600" dirty="0">
                <a:latin typeface="Arial" pitchFamily="34" charset="0"/>
                <a:cs typeface="Arial" pitchFamily="34" charset="0"/>
              </a:endParaRPr>
            </a:p>
          </p:txBody>
        </p:sp>
        <p:sp>
          <p:nvSpPr>
            <p:cNvPr id="12" name="TextBox 20"/>
            <p:cNvSpPr txBox="1">
              <a:spLocks noChangeArrowheads="1"/>
            </p:cNvSpPr>
            <p:nvPr/>
          </p:nvSpPr>
          <p:spPr bwMode="auto">
            <a:xfrm>
              <a:off x="411986" y="1295400"/>
              <a:ext cx="426214" cy="294207"/>
            </a:xfrm>
            <a:prstGeom prst="rect">
              <a:avLst/>
            </a:prstGeom>
            <a:noFill/>
            <a:ln w="9525">
              <a:noFill/>
              <a:miter lim="800000"/>
              <a:headEnd/>
              <a:tailEnd/>
            </a:ln>
          </p:spPr>
          <p:txBody>
            <a:bodyPr wrap="square">
              <a:spAutoFit/>
            </a:bodyPr>
            <a:lstStyle/>
            <a:p>
              <a:r>
                <a:rPr lang="en-US" sz="2400" b="1" dirty="0" smtClean="0">
                  <a:latin typeface="Arial" pitchFamily="34" charset="0"/>
                  <a:cs typeface="Arial" pitchFamily="34" charset="0"/>
                </a:rPr>
                <a:t>A</a:t>
              </a:r>
              <a:endParaRPr lang="en-US" b="1" dirty="0">
                <a:latin typeface="Arial" pitchFamily="34" charset="0"/>
                <a:cs typeface="Arial" pitchFamily="34" charset="0"/>
              </a:endParaRPr>
            </a:p>
          </p:txBody>
        </p:sp>
        <p:graphicFrame>
          <p:nvGraphicFramePr>
            <p:cNvPr id="16" name="Object 56"/>
            <p:cNvGraphicFramePr>
              <a:graphicFrameLocks noChangeAspect="1"/>
            </p:cNvGraphicFramePr>
            <p:nvPr>
              <p:extLst>
                <p:ext uri="{D42A27DB-BD31-4B8C-83A1-F6EECF244321}">
                  <p14:modId xmlns:p14="http://schemas.microsoft.com/office/powerpoint/2010/main" val="3087515964"/>
                </p:ext>
              </p:extLst>
            </p:nvPr>
          </p:nvGraphicFramePr>
          <p:xfrm>
            <a:off x="1780207" y="1390818"/>
            <a:ext cx="1929490" cy="1339531"/>
          </p:xfrm>
          <a:graphic>
            <a:graphicData uri="http://schemas.openxmlformats.org/presentationml/2006/ole">
              <mc:AlternateContent xmlns:mc="http://schemas.openxmlformats.org/markup-compatibility/2006">
                <mc:Choice xmlns:v="urn:schemas-microsoft-com:vml" Requires="v">
                  <p:oleObj spid="_x0000_s5163" name="Prism 6" r:id="rId5" imgW="3284078" imgH="2579783" progId="Prism6.Document">
                    <p:embed/>
                  </p:oleObj>
                </mc:Choice>
                <mc:Fallback>
                  <p:oleObj name="Prism 6" r:id="rId5" imgW="3284078" imgH="2579783" progId="Prism6.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0207" y="1390818"/>
                          <a:ext cx="1929490" cy="133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5"/>
            <p:cNvGraphicFramePr>
              <a:graphicFrameLocks noChangeAspect="1"/>
            </p:cNvGraphicFramePr>
            <p:nvPr>
              <p:extLst>
                <p:ext uri="{D42A27DB-BD31-4B8C-83A1-F6EECF244321}">
                  <p14:modId xmlns:p14="http://schemas.microsoft.com/office/powerpoint/2010/main" val="3170787986"/>
                </p:ext>
              </p:extLst>
            </p:nvPr>
          </p:nvGraphicFramePr>
          <p:xfrm>
            <a:off x="603352" y="1390818"/>
            <a:ext cx="1697540" cy="1339531"/>
          </p:xfrm>
          <a:graphic>
            <a:graphicData uri="http://schemas.openxmlformats.org/presentationml/2006/ole">
              <mc:AlternateContent xmlns:mc="http://schemas.openxmlformats.org/markup-compatibility/2006">
                <mc:Choice xmlns:v="urn:schemas-microsoft-com:vml" Requires="v">
                  <p:oleObj spid="_x0000_s5164" name="Prism 6" r:id="rId7" imgW="2899813" imgH="2588787" progId="Prism6.Document">
                    <p:embed/>
                  </p:oleObj>
                </mc:Choice>
                <mc:Fallback>
                  <p:oleObj name="Prism 6" r:id="rId7" imgW="2899813" imgH="2588787" progId="Prism6.Documen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52" y="1390818"/>
                          <a:ext cx="1697540" cy="133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3484821" y="1482602"/>
              <a:ext cx="710085" cy="372662"/>
            </a:xfrm>
            <a:prstGeom prst="rect">
              <a:avLst/>
            </a:prstGeom>
            <a:noFill/>
          </p:spPr>
          <p:txBody>
            <a:bodyPr wrap="none" rtlCol="0">
              <a:spAutoFit/>
            </a:bodyPr>
            <a:lstStyle/>
            <a:p>
              <a:r>
                <a:rPr lang="en-US" sz="1600" dirty="0" smtClean="0">
                  <a:latin typeface="Arial" pitchFamily="34" charset="0"/>
                  <a:cs typeface="Arial" pitchFamily="34" charset="0"/>
                </a:rPr>
                <a:t>Control Abs</a:t>
              </a:r>
            </a:p>
            <a:p>
              <a:r>
                <a:rPr lang="en-US" sz="1600" dirty="0" smtClean="0">
                  <a:latin typeface="Arial" pitchFamily="34" charset="0"/>
                  <a:cs typeface="Arial" pitchFamily="34" charset="0"/>
                </a:rPr>
                <a:t>(n = 43)</a:t>
              </a:r>
              <a:endParaRPr lang="en-US" sz="1600" dirty="0">
                <a:latin typeface="Arial" pitchFamily="34" charset="0"/>
                <a:cs typeface="Arial" pitchFamily="34" charset="0"/>
              </a:endParaRPr>
            </a:p>
          </p:txBody>
        </p:sp>
        <p:sp>
          <p:nvSpPr>
            <p:cNvPr id="28" name="TextBox 27"/>
            <p:cNvSpPr txBox="1"/>
            <p:nvPr/>
          </p:nvSpPr>
          <p:spPr>
            <a:xfrm>
              <a:off x="1367305" y="2635802"/>
              <a:ext cx="476854" cy="372662"/>
            </a:xfrm>
            <a:prstGeom prst="rect">
              <a:avLst/>
            </a:prstGeom>
            <a:noFill/>
          </p:spPr>
          <p:txBody>
            <a:bodyPr wrap="none" rtlCol="0">
              <a:spAutoFit/>
            </a:bodyPr>
            <a:lstStyle/>
            <a:p>
              <a:pPr algn="ctr"/>
              <a:r>
                <a:rPr lang="en-US" sz="1600" b="1" dirty="0" smtClean="0">
                  <a:solidFill>
                    <a:srgbClr val="FF0000"/>
                  </a:solidFill>
                  <a:latin typeface="Arial" pitchFamily="34" charset="0"/>
                  <a:cs typeface="Arial" pitchFamily="34" charset="0"/>
                </a:rPr>
                <a:t>39.5%</a:t>
              </a:r>
            </a:p>
            <a:p>
              <a:pPr algn="ctr"/>
              <a:r>
                <a:rPr lang="en-US" sz="1600" b="1" dirty="0" smtClean="0">
                  <a:solidFill>
                    <a:srgbClr val="FF0000"/>
                  </a:solidFill>
                  <a:latin typeface="Arial" pitchFamily="34" charset="0"/>
                  <a:cs typeface="Arial" pitchFamily="34" charset="0"/>
                </a:rPr>
                <a:t>(15/38)</a:t>
              </a:r>
              <a:endParaRPr lang="en-US" sz="1600" b="1" dirty="0">
                <a:solidFill>
                  <a:srgbClr val="FF0000"/>
                </a:solidFill>
                <a:latin typeface="Arial" pitchFamily="34" charset="0"/>
                <a:cs typeface="Arial" pitchFamily="34" charset="0"/>
              </a:endParaRPr>
            </a:p>
          </p:txBody>
        </p:sp>
        <p:sp>
          <p:nvSpPr>
            <p:cNvPr id="29" name="TextBox 28"/>
            <p:cNvSpPr txBox="1"/>
            <p:nvPr/>
          </p:nvSpPr>
          <p:spPr>
            <a:xfrm>
              <a:off x="2626156" y="2635802"/>
              <a:ext cx="411895" cy="372662"/>
            </a:xfrm>
            <a:prstGeom prst="rect">
              <a:avLst/>
            </a:prstGeom>
            <a:noFill/>
          </p:spPr>
          <p:txBody>
            <a:bodyPr wrap="none" rtlCol="0">
              <a:spAutoFit/>
            </a:bodyPr>
            <a:lstStyle/>
            <a:p>
              <a:pPr algn="ctr"/>
              <a:r>
                <a:rPr lang="en-US" sz="1600" b="1" dirty="0" smtClean="0">
                  <a:solidFill>
                    <a:srgbClr val="FF0000"/>
                  </a:solidFill>
                  <a:latin typeface="Arial" pitchFamily="34" charset="0"/>
                  <a:cs typeface="Arial" pitchFamily="34" charset="0"/>
                </a:rPr>
                <a:t>2.3%</a:t>
              </a:r>
            </a:p>
            <a:p>
              <a:pPr algn="ctr"/>
              <a:r>
                <a:rPr lang="en-US" sz="1600" b="1" dirty="0" smtClean="0">
                  <a:solidFill>
                    <a:srgbClr val="FF0000"/>
                  </a:solidFill>
                  <a:latin typeface="Arial" pitchFamily="34" charset="0"/>
                  <a:cs typeface="Arial" pitchFamily="34" charset="0"/>
                </a:rPr>
                <a:t>(1/43)</a:t>
              </a:r>
              <a:endParaRPr lang="en-US" sz="1600" b="1" dirty="0">
                <a:solidFill>
                  <a:srgbClr val="FF0000"/>
                </a:solidFill>
                <a:latin typeface="Arial" pitchFamily="34" charset="0"/>
                <a:cs typeface="Arial" pitchFamily="34" charset="0"/>
              </a:endParaRPr>
            </a:p>
          </p:txBody>
        </p:sp>
        <p:sp>
          <p:nvSpPr>
            <p:cNvPr id="30" name="TextBox 29"/>
            <p:cNvSpPr txBox="1"/>
            <p:nvPr/>
          </p:nvSpPr>
          <p:spPr>
            <a:xfrm>
              <a:off x="3848939" y="2635802"/>
              <a:ext cx="411895" cy="372662"/>
            </a:xfrm>
            <a:prstGeom prst="rect">
              <a:avLst/>
            </a:prstGeom>
            <a:noFill/>
          </p:spPr>
          <p:txBody>
            <a:bodyPr wrap="none" rtlCol="0">
              <a:spAutoFit/>
            </a:bodyPr>
            <a:lstStyle/>
            <a:p>
              <a:pPr algn="ctr"/>
              <a:r>
                <a:rPr lang="en-US" sz="1600" b="1" dirty="0" smtClean="0">
                  <a:solidFill>
                    <a:srgbClr val="FF0000"/>
                  </a:solidFill>
                  <a:latin typeface="Arial" pitchFamily="34" charset="0"/>
                  <a:cs typeface="Arial" pitchFamily="34" charset="0"/>
                </a:rPr>
                <a:t>0%</a:t>
              </a:r>
            </a:p>
            <a:p>
              <a:pPr algn="ctr"/>
              <a:r>
                <a:rPr lang="en-US" sz="1600" b="1" dirty="0" smtClean="0">
                  <a:solidFill>
                    <a:srgbClr val="FF0000"/>
                  </a:solidFill>
                  <a:latin typeface="Arial" pitchFamily="34" charset="0"/>
                  <a:cs typeface="Arial" pitchFamily="34" charset="0"/>
                </a:rPr>
                <a:t>(0/43)</a:t>
              </a:r>
              <a:endParaRPr lang="en-US" sz="1600" b="1" dirty="0">
                <a:solidFill>
                  <a:srgbClr val="FF0000"/>
                </a:solidFill>
                <a:latin typeface="Arial" pitchFamily="34" charset="0"/>
                <a:cs typeface="Arial" pitchFamily="34" charset="0"/>
              </a:endParaRPr>
            </a:p>
          </p:txBody>
        </p:sp>
        <p:sp>
          <p:nvSpPr>
            <p:cNvPr id="37" name="TextBox 36"/>
            <p:cNvSpPr txBox="1"/>
            <p:nvPr/>
          </p:nvSpPr>
          <p:spPr>
            <a:xfrm rot="16200000">
              <a:off x="282697" y="2009645"/>
              <a:ext cx="944609" cy="193230"/>
            </a:xfrm>
            <a:prstGeom prst="rect">
              <a:avLst/>
            </a:prstGeom>
            <a:noFill/>
          </p:spPr>
          <p:txBody>
            <a:bodyPr wrap="none" rtlCol="0">
              <a:spAutoFit/>
            </a:bodyPr>
            <a:lstStyle/>
            <a:p>
              <a:pPr algn="ctr"/>
              <a:r>
                <a:rPr lang="en-US" sz="1600" i="1" dirty="0" smtClean="0">
                  <a:latin typeface="Arial" pitchFamily="34" charset="0"/>
                  <a:cs typeface="Arial" pitchFamily="34" charset="0"/>
                </a:rPr>
                <a:t>P. ging. </a:t>
              </a:r>
              <a:r>
                <a:rPr lang="en-US" sz="1600" dirty="0" smtClean="0">
                  <a:latin typeface="Arial" pitchFamily="34" charset="0"/>
                  <a:cs typeface="Arial" pitchFamily="34" charset="0"/>
                </a:rPr>
                <a:t>OMAs</a:t>
              </a:r>
              <a:endParaRPr lang="en-US" sz="1600" dirty="0">
                <a:latin typeface="Arial" pitchFamily="34" charset="0"/>
                <a:cs typeface="Arial" pitchFamily="34" charset="0"/>
              </a:endParaRPr>
            </a:p>
          </p:txBody>
        </p:sp>
        <p:grpSp>
          <p:nvGrpSpPr>
            <p:cNvPr id="41" name="Group 40"/>
            <p:cNvGrpSpPr/>
            <p:nvPr/>
          </p:nvGrpSpPr>
          <p:grpSpPr>
            <a:xfrm>
              <a:off x="713253" y="3206286"/>
              <a:ext cx="2346896" cy="1612090"/>
              <a:chOff x="729552" y="3436240"/>
              <a:chExt cx="1699323" cy="1320547"/>
            </a:xfrm>
          </p:grpSpPr>
          <p:graphicFrame>
            <p:nvGraphicFramePr>
              <p:cNvPr id="50" name="Object 1"/>
              <p:cNvGraphicFramePr>
                <a:graphicFrameLocks noChangeAspect="1"/>
              </p:cNvGraphicFramePr>
              <p:nvPr>
                <p:extLst>
                  <p:ext uri="{D42A27DB-BD31-4B8C-83A1-F6EECF244321}">
                    <p14:modId xmlns:p14="http://schemas.microsoft.com/office/powerpoint/2010/main" val="1619122916"/>
                  </p:ext>
                </p:extLst>
              </p:nvPr>
            </p:nvGraphicFramePr>
            <p:xfrm>
              <a:off x="796925" y="3436240"/>
              <a:ext cx="1631950" cy="1247775"/>
            </p:xfrm>
            <a:graphic>
              <a:graphicData uri="http://schemas.openxmlformats.org/presentationml/2006/ole">
                <mc:AlternateContent xmlns:mc="http://schemas.openxmlformats.org/markup-compatibility/2006">
                  <mc:Choice xmlns:v="urn:schemas-microsoft-com:vml" Requires="v">
                    <p:oleObj spid="_x0000_s5165" name="Prism 6" r:id="rId9" imgW="2866320" imgH="2189376" progId="Prism6.Document">
                      <p:embed/>
                    </p:oleObj>
                  </mc:Choice>
                  <mc:Fallback>
                    <p:oleObj name="Prism 6" r:id="rId9" imgW="2866320" imgH="2189376" progId="Prism6.Document">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925" y="3436240"/>
                            <a:ext cx="1631950"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1148208" y="4483653"/>
                <a:ext cx="273519" cy="273133"/>
              </a:xfrm>
              <a:prstGeom prst="rect">
                <a:avLst/>
              </a:prstGeom>
              <a:noFill/>
            </p:spPr>
            <p:txBody>
              <a:bodyPr wrap="none" rtlCol="0">
                <a:spAutoFit/>
              </a:bodyPr>
              <a:lstStyle/>
              <a:p>
                <a:pPr algn="ctr"/>
                <a:r>
                  <a:rPr lang="en-US" sz="1400" dirty="0" smtClean="0">
                    <a:latin typeface="Arial" pitchFamily="34" charset="0"/>
                    <a:cs typeface="Arial" pitchFamily="34" charset="0"/>
                  </a:rPr>
                  <a:t>ACPA</a:t>
                </a:r>
              </a:p>
              <a:p>
                <a:pPr algn="ctr"/>
                <a:r>
                  <a:rPr lang="en-US" sz="1400" dirty="0" smtClean="0">
                    <a:latin typeface="Arial" pitchFamily="34" charset="0"/>
                    <a:cs typeface="Arial" pitchFamily="34" charset="0"/>
                  </a:rPr>
                  <a:t>(1/38)</a:t>
                </a:r>
              </a:p>
            </p:txBody>
          </p:sp>
          <p:sp>
            <p:nvSpPr>
              <p:cNvPr id="52" name="TextBox 51"/>
              <p:cNvSpPr txBox="1"/>
              <p:nvPr/>
            </p:nvSpPr>
            <p:spPr>
              <a:xfrm>
                <a:off x="1436170" y="4483653"/>
                <a:ext cx="433836" cy="273134"/>
              </a:xfrm>
              <a:prstGeom prst="rect">
                <a:avLst/>
              </a:prstGeom>
              <a:noFill/>
            </p:spPr>
            <p:txBody>
              <a:bodyPr wrap="none" rtlCol="0">
                <a:spAutoFit/>
              </a:bodyPr>
              <a:lstStyle/>
              <a:p>
                <a:pPr algn="ctr"/>
                <a:r>
                  <a:rPr lang="en-US" sz="1400" dirty="0" smtClean="0">
                    <a:latin typeface="Arial" pitchFamily="34" charset="0"/>
                    <a:cs typeface="Arial" pitchFamily="34" charset="0"/>
                  </a:rPr>
                  <a:t>Non-ACPA</a:t>
                </a:r>
              </a:p>
              <a:p>
                <a:pPr algn="ctr"/>
                <a:r>
                  <a:rPr lang="en-US" sz="1400" dirty="0" smtClean="0">
                    <a:latin typeface="Arial" pitchFamily="34" charset="0"/>
                    <a:cs typeface="Arial" pitchFamily="34" charset="0"/>
                  </a:rPr>
                  <a:t>(1/43)</a:t>
                </a:r>
              </a:p>
            </p:txBody>
          </p:sp>
          <p:sp>
            <p:nvSpPr>
              <p:cNvPr id="53" name="TextBox 52"/>
              <p:cNvSpPr txBox="1"/>
              <p:nvPr/>
            </p:nvSpPr>
            <p:spPr>
              <a:xfrm>
                <a:off x="1876767" y="4483653"/>
                <a:ext cx="314804" cy="273134"/>
              </a:xfrm>
              <a:prstGeom prst="rect">
                <a:avLst/>
              </a:prstGeom>
              <a:noFill/>
            </p:spPr>
            <p:txBody>
              <a:bodyPr wrap="none" rtlCol="0">
                <a:spAutoFit/>
              </a:bodyPr>
              <a:lstStyle/>
              <a:p>
                <a:pPr algn="ctr"/>
                <a:r>
                  <a:rPr lang="en-US" sz="1400" dirty="0" smtClean="0">
                    <a:latin typeface="Arial" pitchFamily="34" charset="0"/>
                    <a:cs typeface="Arial" pitchFamily="34" charset="0"/>
                  </a:rPr>
                  <a:t>Control</a:t>
                </a:r>
              </a:p>
              <a:p>
                <a:pPr algn="ctr"/>
                <a:r>
                  <a:rPr lang="en-US" sz="1400" dirty="0" smtClean="0">
                    <a:latin typeface="Arial" pitchFamily="34" charset="0"/>
                    <a:cs typeface="Arial" pitchFamily="34" charset="0"/>
                  </a:rPr>
                  <a:t>(0/43)</a:t>
                </a:r>
              </a:p>
            </p:txBody>
          </p:sp>
          <p:sp>
            <p:nvSpPr>
              <p:cNvPr id="54" name="Rectangle 53"/>
              <p:cNvSpPr/>
              <p:nvPr/>
            </p:nvSpPr>
            <p:spPr>
              <a:xfrm rot="16200000">
                <a:off x="475212" y="3950200"/>
                <a:ext cx="750347" cy="241667"/>
              </a:xfrm>
              <a:prstGeom prst="rect">
                <a:avLst/>
              </a:prstGeom>
            </p:spPr>
            <p:txBody>
              <a:bodyPr wrap="none">
                <a:spAutoFit/>
              </a:bodyPr>
              <a:lstStyle/>
              <a:p>
                <a:pPr algn="ctr"/>
                <a:r>
                  <a:rPr lang="en-US" sz="1600" i="1" dirty="0" smtClean="0">
                    <a:latin typeface="Arial" pitchFamily="34" charset="0"/>
                    <a:cs typeface="Arial" pitchFamily="34" charset="0"/>
                  </a:rPr>
                  <a:t>P. Intermedia </a:t>
                </a:r>
              </a:p>
              <a:p>
                <a:pPr algn="ctr"/>
                <a:r>
                  <a:rPr lang="en-US" sz="1600" dirty="0" smtClean="0">
                    <a:latin typeface="Arial" pitchFamily="34" charset="0"/>
                    <a:cs typeface="Arial" pitchFamily="34" charset="0"/>
                  </a:rPr>
                  <a:t>OMAs</a:t>
                </a:r>
                <a:endParaRPr lang="en-US" sz="1600" dirty="0">
                  <a:latin typeface="Arial" pitchFamily="34" charset="0"/>
                  <a:cs typeface="Arial" pitchFamily="34" charset="0"/>
                </a:endParaRPr>
              </a:p>
            </p:txBody>
          </p:sp>
        </p:grpSp>
        <p:grpSp>
          <p:nvGrpSpPr>
            <p:cNvPr id="42" name="Group 41"/>
            <p:cNvGrpSpPr/>
            <p:nvPr/>
          </p:nvGrpSpPr>
          <p:grpSpPr>
            <a:xfrm>
              <a:off x="2861665" y="3206286"/>
              <a:ext cx="2334357" cy="1912785"/>
              <a:chOff x="2700004" y="3458465"/>
              <a:chExt cx="1690244" cy="1566862"/>
            </a:xfrm>
          </p:grpSpPr>
          <p:graphicFrame>
            <p:nvGraphicFramePr>
              <p:cNvPr id="45" name="Object 2"/>
              <p:cNvGraphicFramePr>
                <a:graphicFrameLocks noChangeAspect="1"/>
              </p:cNvGraphicFramePr>
              <p:nvPr>
                <p:extLst>
                  <p:ext uri="{D42A27DB-BD31-4B8C-83A1-F6EECF244321}">
                    <p14:modId xmlns:p14="http://schemas.microsoft.com/office/powerpoint/2010/main" val="4103895193"/>
                  </p:ext>
                </p:extLst>
              </p:nvPr>
            </p:nvGraphicFramePr>
            <p:xfrm>
              <a:off x="2761473" y="3458465"/>
              <a:ext cx="1628775" cy="1566862"/>
            </p:xfrm>
            <a:graphic>
              <a:graphicData uri="http://schemas.openxmlformats.org/presentationml/2006/ole">
                <mc:AlternateContent xmlns:mc="http://schemas.openxmlformats.org/markup-compatibility/2006">
                  <mc:Choice xmlns:v="urn:schemas-microsoft-com:vml" Requires="v">
                    <p:oleObj spid="_x0000_s5166" name="Prism 6" r:id="rId11" imgW="2927183" imgH="2817485" progId="Prism6.Document">
                      <p:embed/>
                    </p:oleObj>
                  </mc:Choice>
                  <mc:Fallback>
                    <p:oleObj name="Prism 6" r:id="rId11" imgW="2927183" imgH="2817485" progId="Prism6.Document">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1473" y="3458465"/>
                            <a:ext cx="162877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Box 45"/>
              <p:cNvSpPr txBox="1"/>
              <p:nvPr/>
            </p:nvSpPr>
            <p:spPr>
              <a:xfrm>
                <a:off x="3104403" y="4488201"/>
                <a:ext cx="273519" cy="273134"/>
              </a:xfrm>
              <a:prstGeom prst="rect">
                <a:avLst/>
              </a:prstGeom>
              <a:noFill/>
            </p:spPr>
            <p:txBody>
              <a:bodyPr wrap="none" rtlCol="0">
                <a:spAutoFit/>
              </a:bodyPr>
              <a:lstStyle/>
              <a:p>
                <a:pPr algn="ctr"/>
                <a:r>
                  <a:rPr lang="en-US" sz="1400" dirty="0" smtClean="0">
                    <a:latin typeface="Arial" pitchFamily="34" charset="0"/>
                    <a:cs typeface="Arial" pitchFamily="34" charset="0"/>
                  </a:rPr>
                  <a:t>ACPA</a:t>
                </a:r>
              </a:p>
              <a:p>
                <a:pPr algn="ctr"/>
                <a:r>
                  <a:rPr lang="en-US" sz="1400" dirty="0" smtClean="0">
                    <a:latin typeface="Arial" pitchFamily="34" charset="0"/>
                    <a:cs typeface="Arial" pitchFamily="34" charset="0"/>
                  </a:rPr>
                  <a:t>(0/38)</a:t>
                </a:r>
              </a:p>
            </p:txBody>
          </p:sp>
          <p:sp>
            <p:nvSpPr>
              <p:cNvPr id="47" name="TextBox 46"/>
              <p:cNvSpPr txBox="1"/>
              <p:nvPr/>
            </p:nvSpPr>
            <p:spPr>
              <a:xfrm>
                <a:off x="3416408" y="4488201"/>
                <a:ext cx="433836" cy="273134"/>
              </a:xfrm>
              <a:prstGeom prst="rect">
                <a:avLst/>
              </a:prstGeom>
              <a:noFill/>
            </p:spPr>
            <p:txBody>
              <a:bodyPr wrap="none" rtlCol="0">
                <a:spAutoFit/>
              </a:bodyPr>
              <a:lstStyle/>
              <a:p>
                <a:pPr algn="ctr"/>
                <a:r>
                  <a:rPr lang="en-US" sz="1400" dirty="0" smtClean="0">
                    <a:latin typeface="Arial" pitchFamily="34" charset="0"/>
                    <a:cs typeface="Arial" pitchFamily="34" charset="0"/>
                  </a:rPr>
                  <a:t>Non-ACPA</a:t>
                </a:r>
              </a:p>
              <a:p>
                <a:pPr algn="ctr"/>
                <a:r>
                  <a:rPr lang="en-US" sz="1400" dirty="0" smtClean="0">
                    <a:latin typeface="Arial" pitchFamily="34" charset="0"/>
                    <a:cs typeface="Arial" pitchFamily="34" charset="0"/>
                  </a:rPr>
                  <a:t>(1/43)</a:t>
                </a:r>
              </a:p>
            </p:txBody>
          </p:sp>
          <p:sp>
            <p:nvSpPr>
              <p:cNvPr id="48" name="TextBox 47"/>
              <p:cNvSpPr txBox="1"/>
              <p:nvPr/>
            </p:nvSpPr>
            <p:spPr>
              <a:xfrm>
                <a:off x="3806190" y="4488201"/>
                <a:ext cx="314804" cy="273134"/>
              </a:xfrm>
              <a:prstGeom prst="rect">
                <a:avLst/>
              </a:prstGeom>
              <a:noFill/>
            </p:spPr>
            <p:txBody>
              <a:bodyPr wrap="none" rtlCol="0">
                <a:spAutoFit/>
              </a:bodyPr>
              <a:lstStyle/>
              <a:p>
                <a:pPr algn="ctr"/>
                <a:r>
                  <a:rPr lang="en-US" sz="1400" dirty="0" smtClean="0">
                    <a:latin typeface="Arial" pitchFamily="34" charset="0"/>
                    <a:cs typeface="Arial" pitchFamily="34" charset="0"/>
                  </a:rPr>
                  <a:t>Control</a:t>
                </a:r>
              </a:p>
              <a:p>
                <a:pPr algn="ctr"/>
                <a:r>
                  <a:rPr lang="en-US" sz="1400" dirty="0" smtClean="0">
                    <a:latin typeface="Arial" pitchFamily="34" charset="0"/>
                    <a:cs typeface="Arial" pitchFamily="34" charset="0"/>
                  </a:rPr>
                  <a:t>(0/43)</a:t>
                </a:r>
              </a:p>
            </p:txBody>
          </p:sp>
          <p:sp>
            <p:nvSpPr>
              <p:cNvPr id="49" name="Rectangle 48"/>
              <p:cNvSpPr/>
              <p:nvPr/>
            </p:nvSpPr>
            <p:spPr>
              <a:xfrm rot="16200000">
                <a:off x="2446082" y="3972843"/>
                <a:ext cx="749511" cy="241667"/>
              </a:xfrm>
              <a:prstGeom prst="rect">
                <a:avLst/>
              </a:prstGeom>
            </p:spPr>
            <p:txBody>
              <a:bodyPr wrap="none">
                <a:spAutoFit/>
              </a:bodyPr>
              <a:lstStyle/>
              <a:p>
                <a:pPr algn="ctr"/>
                <a:r>
                  <a:rPr lang="en-US" sz="1600" i="1" dirty="0" smtClean="0">
                    <a:latin typeface="Arial" pitchFamily="34" charset="0"/>
                    <a:cs typeface="Arial" pitchFamily="34" charset="0"/>
                  </a:rPr>
                  <a:t>F. Nucleatum </a:t>
                </a:r>
              </a:p>
              <a:p>
                <a:pPr algn="ctr"/>
                <a:r>
                  <a:rPr lang="en-US" sz="1600" dirty="0" smtClean="0">
                    <a:latin typeface="Arial" pitchFamily="34" charset="0"/>
                    <a:cs typeface="Arial" pitchFamily="34" charset="0"/>
                  </a:rPr>
                  <a:t>OMAs</a:t>
                </a:r>
                <a:endParaRPr lang="en-US" sz="1600" i="1" dirty="0">
                  <a:latin typeface="Arial" pitchFamily="34" charset="0"/>
                  <a:cs typeface="Arial" pitchFamily="34" charset="0"/>
                </a:endParaRPr>
              </a:p>
            </p:txBody>
          </p:sp>
        </p:grpSp>
        <p:sp>
          <p:nvSpPr>
            <p:cNvPr id="58" name="TextBox 20"/>
            <p:cNvSpPr txBox="1">
              <a:spLocks noChangeArrowheads="1"/>
            </p:cNvSpPr>
            <p:nvPr/>
          </p:nvSpPr>
          <p:spPr bwMode="auto">
            <a:xfrm>
              <a:off x="2697986" y="3102172"/>
              <a:ext cx="426214" cy="294207"/>
            </a:xfrm>
            <a:prstGeom prst="rect">
              <a:avLst/>
            </a:prstGeom>
            <a:noFill/>
            <a:ln w="9525">
              <a:noFill/>
              <a:miter lim="800000"/>
              <a:headEnd/>
              <a:tailEnd/>
            </a:ln>
          </p:spPr>
          <p:txBody>
            <a:bodyPr wrap="square">
              <a:spAutoFit/>
            </a:bodyPr>
            <a:lstStyle/>
            <a:p>
              <a:r>
                <a:rPr lang="en-US" sz="2400" b="1" dirty="0">
                  <a:latin typeface="Arial" pitchFamily="34" charset="0"/>
                  <a:cs typeface="Arial" pitchFamily="34" charset="0"/>
                </a:rPr>
                <a:t>C</a:t>
              </a:r>
              <a:endParaRPr lang="en-US" sz="2800" b="1" dirty="0">
                <a:latin typeface="Arial" pitchFamily="34" charset="0"/>
                <a:cs typeface="Arial" pitchFamily="34" charset="0"/>
              </a:endParaRPr>
            </a:p>
          </p:txBody>
        </p:sp>
        <p:sp>
          <p:nvSpPr>
            <p:cNvPr id="59" name="TextBox 20"/>
            <p:cNvSpPr txBox="1">
              <a:spLocks noChangeArrowheads="1"/>
            </p:cNvSpPr>
            <p:nvPr/>
          </p:nvSpPr>
          <p:spPr bwMode="auto">
            <a:xfrm>
              <a:off x="411986" y="3102172"/>
              <a:ext cx="426214" cy="294207"/>
            </a:xfrm>
            <a:prstGeom prst="rect">
              <a:avLst/>
            </a:prstGeom>
            <a:noFill/>
            <a:ln w="9525">
              <a:noFill/>
              <a:miter lim="800000"/>
              <a:headEnd/>
              <a:tailEnd/>
            </a:ln>
          </p:spPr>
          <p:txBody>
            <a:bodyPr wrap="square">
              <a:spAutoFit/>
            </a:bodyPr>
            <a:lstStyle/>
            <a:p>
              <a:r>
                <a:rPr lang="en-US" sz="2400" b="1" dirty="0">
                  <a:latin typeface="Arial" pitchFamily="34" charset="0"/>
                  <a:cs typeface="Arial" pitchFamily="34" charset="0"/>
                </a:rPr>
                <a:t>B</a:t>
              </a:r>
              <a:endParaRPr lang="en-US" sz="28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12693"/>
            <a:ext cx="8534400" cy="954107"/>
          </a:xfrm>
          <a:prstGeom prst="rect">
            <a:avLst/>
          </a:prstGeom>
          <a:noFill/>
        </p:spPr>
        <p:txBody>
          <a:bodyPr wrap="square" rtlCol="0">
            <a:spAutoFit/>
          </a:bodyPr>
          <a:lstStyle/>
          <a:p>
            <a:pPr algn="ctr"/>
            <a:r>
              <a:rPr lang="en-US" sz="2800" b="1" dirty="0" smtClean="0">
                <a:solidFill>
                  <a:srgbClr val="3333CC"/>
                </a:solidFill>
                <a:latin typeface="Arial" pitchFamily="34" charset="0"/>
                <a:cs typeface="Arial" pitchFamily="34" charset="0"/>
              </a:rPr>
              <a:t>RA patient-derived ACPAs react with citrullinated </a:t>
            </a:r>
            <a:r>
              <a:rPr lang="en-US" sz="2800" b="1" i="1" dirty="0" smtClean="0">
                <a:solidFill>
                  <a:srgbClr val="3333CC"/>
                </a:solidFill>
                <a:latin typeface="Arial" pitchFamily="34" charset="0"/>
                <a:cs typeface="Arial" pitchFamily="34" charset="0"/>
              </a:rPr>
              <a:t>P. Gingivalis </a:t>
            </a:r>
            <a:r>
              <a:rPr lang="en-US" sz="2800" b="1" dirty="0" smtClean="0">
                <a:solidFill>
                  <a:srgbClr val="3333CC"/>
                </a:solidFill>
                <a:latin typeface="Arial" pitchFamily="34" charset="0"/>
                <a:cs typeface="Arial" pitchFamily="34" charset="0"/>
              </a:rPr>
              <a:t>enolase</a:t>
            </a:r>
            <a:endParaRPr lang="en-US" sz="2800" b="1" dirty="0">
              <a:solidFill>
                <a:srgbClr val="3333CC"/>
              </a:solidFill>
              <a:latin typeface="Arial" pitchFamily="34" charset="0"/>
              <a:cs typeface="Arial" pitchFamily="34" charset="0"/>
            </a:endParaRPr>
          </a:p>
        </p:txBody>
      </p:sp>
      <p:graphicFrame>
        <p:nvGraphicFramePr>
          <p:cNvPr id="38" name="Object 58"/>
          <p:cNvGraphicFramePr>
            <a:graphicFrameLocks noChangeAspect="1"/>
          </p:cNvGraphicFramePr>
          <p:nvPr>
            <p:extLst>
              <p:ext uri="{D42A27DB-BD31-4B8C-83A1-F6EECF244321}">
                <p14:modId xmlns:p14="http://schemas.microsoft.com/office/powerpoint/2010/main" val="3532865714"/>
              </p:ext>
            </p:extLst>
          </p:nvPr>
        </p:nvGraphicFramePr>
        <p:xfrm>
          <a:off x="791381" y="1238566"/>
          <a:ext cx="3058253" cy="2379755"/>
        </p:xfrm>
        <a:graphic>
          <a:graphicData uri="http://schemas.openxmlformats.org/presentationml/2006/ole">
            <mc:AlternateContent xmlns:mc="http://schemas.openxmlformats.org/markup-compatibility/2006">
              <mc:Choice xmlns:v="urn:schemas-microsoft-com:vml" Requires="v">
                <p:oleObj spid="_x0000_s6181" name="Prism 6" r:id="rId4" imgW="2890449" imgH="2588787" progId="Prism6.Document">
                  <p:embed/>
                </p:oleObj>
              </mc:Choice>
              <mc:Fallback>
                <p:oleObj name="Prism 6" r:id="rId4" imgW="2890449" imgH="2588787"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381" y="1238566"/>
                        <a:ext cx="3058253" cy="237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TextBox 41"/>
          <p:cNvSpPr txBox="1"/>
          <p:nvPr/>
        </p:nvSpPr>
        <p:spPr>
          <a:xfrm rot="16200000">
            <a:off x="684392" y="2234704"/>
            <a:ext cx="901209" cy="338555"/>
          </a:xfrm>
          <a:prstGeom prst="rect">
            <a:avLst/>
          </a:prstGeom>
          <a:noFill/>
        </p:spPr>
        <p:txBody>
          <a:bodyPr wrap="none" rtlCol="0">
            <a:spAutoFit/>
          </a:bodyPr>
          <a:lstStyle/>
          <a:p>
            <a:r>
              <a:rPr lang="en-US" sz="1600" dirty="0" smtClean="0">
                <a:latin typeface="Arial" pitchFamily="34" charset="0"/>
                <a:cs typeface="Arial" pitchFamily="34" charset="0"/>
              </a:rPr>
              <a:t>cPgEno</a:t>
            </a:r>
            <a:endParaRPr lang="en-US" sz="1600" dirty="0">
              <a:latin typeface="Arial" pitchFamily="34" charset="0"/>
              <a:cs typeface="Arial" pitchFamily="34" charset="0"/>
            </a:endParaRPr>
          </a:p>
        </p:txBody>
      </p:sp>
      <p:sp>
        <p:nvSpPr>
          <p:cNvPr id="44" name="TextBox 20"/>
          <p:cNvSpPr txBox="1">
            <a:spLocks noChangeArrowheads="1"/>
          </p:cNvSpPr>
          <p:nvPr/>
        </p:nvSpPr>
        <p:spPr bwMode="auto">
          <a:xfrm>
            <a:off x="572269" y="1066800"/>
            <a:ext cx="770109" cy="461666"/>
          </a:xfrm>
          <a:prstGeom prst="rect">
            <a:avLst/>
          </a:prstGeom>
          <a:noFill/>
          <a:ln w="9525">
            <a:noFill/>
            <a:miter lim="800000"/>
            <a:headEnd/>
            <a:tailEnd/>
          </a:ln>
        </p:spPr>
        <p:txBody>
          <a:bodyPr wrap="square">
            <a:spAutoFit/>
          </a:bodyPr>
          <a:lstStyle/>
          <a:p>
            <a:r>
              <a:rPr lang="en-US" sz="2400" b="1" dirty="0" smtClean="0">
                <a:latin typeface="Arial" pitchFamily="34" charset="0"/>
                <a:cs typeface="Arial" pitchFamily="34" charset="0"/>
              </a:rPr>
              <a:t>A</a:t>
            </a:r>
            <a:endParaRPr lang="en-US" sz="2800" b="1" dirty="0">
              <a:latin typeface="Arial" pitchFamily="34" charset="0"/>
              <a:cs typeface="Arial" pitchFamily="34" charset="0"/>
            </a:endParaRPr>
          </a:p>
        </p:txBody>
      </p:sp>
      <p:sp>
        <p:nvSpPr>
          <p:cNvPr id="45" name="TextBox 20"/>
          <p:cNvSpPr txBox="1">
            <a:spLocks noChangeArrowheads="1"/>
          </p:cNvSpPr>
          <p:nvPr/>
        </p:nvSpPr>
        <p:spPr bwMode="auto">
          <a:xfrm>
            <a:off x="588540" y="4186533"/>
            <a:ext cx="928281" cy="461666"/>
          </a:xfrm>
          <a:prstGeom prst="rect">
            <a:avLst/>
          </a:prstGeom>
          <a:noFill/>
          <a:ln w="9525">
            <a:noFill/>
            <a:miter lim="800000"/>
            <a:headEnd/>
            <a:tailEnd/>
          </a:ln>
        </p:spPr>
        <p:txBody>
          <a:bodyPr wrap="square">
            <a:spAutoFit/>
          </a:bodyPr>
          <a:lstStyle/>
          <a:p>
            <a:r>
              <a:rPr lang="en-US" sz="2400" b="1" dirty="0" smtClean="0">
                <a:latin typeface="Arial" pitchFamily="34" charset="0"/>
                <a:cs typeface="Arial" pitchFamily="34" charset="0"/>
              </a:rPr>
              <a:t>B</a:t>
            </a:r>
            <a:endParaRPr lang="en-US" sz="2800" b="1" dirty="0">
              <a:latin typeface="Arial" pitchFamily="34" charset="0"/>
              <a:cs typeface="Arial" pitchFamily="34" charset="0"/>
            </a:endParaRPr>
          </a:p>
        </p:txBody>
      </p:sp>
      <p:graphicFrame>
        <p:nvGraphicFramePr>
          <p:cNvPr id="50" name="Object 60"/>
          <p:cNvGraphicFramePr>
            <a:graphicFrameLocks noChangeAspect="1"/>
          </p:cNvGraphicFramePr>
          <p:nvPr>
            <p:extLst>
              <p:ext uri="{D42A27DB-BD31-4B8C-83A1-F6EECF244321}">
                <p14:modId xmlns:p14="http://schemas.microsoft.com/office/powerpoint/2010/main" val="2443282774"/>
              </p:ext>
            </p:extLst>
          </p:nvPr>
        </p:nvGraphicFramePr>
        <p:xfrm>
          <a:off x="5035257" y="1236364"/>
          <a:ext cx="3727743" cy="2379755"/>
        </p:xfrm>
        <a:graphic>
          <a:graphicData uri="http://schemas.openxmlformats.org/presentationml/2006/ole">
            <mc:AlternateContent xmlns:mc="http://schemas.openxmlformats.org/markup-compatibility/2006">
              <mc:Choice xmlns:v="urn:schemas-microsoft-com:vml" Requires="v">
                <p:oleObj spid="_x0000_s6182" name="Prism 6" r:id="rId6" imgW="3526449" imgH="2588787" progId="Prism6.Document">
                  <p:embed/>
                </p:oleObj>
              </mc:Choice>
              <mc:Fallback>
                <p:oleObj name="Prism 6" r:id="rId6" imgW="3526449" imgH="2588787"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257" y="1236364"/>
                        <a:ext cx="3727743" cy="237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59"/>
          <p:cNvGraphicFramePr>
            <a:graphicFrameLocks noChangeAspect="1"/>
          </p:cNvGraphicFramePr>
          <p:nvPr>
            <p:extLst>
              <p:ext uri="{D42A27DB-BD31-4B8C-83A1-F6EECF244321}">
                <p14:modId xmlns:p14="http://schemas.microsoft.com/office/powerpoint/2010/main" val="4036688157"/>
              </p:ext>
            </p:extLst>
          </p:nvPr>
        </p:nvGraphicFramePr>
        <p:xfrm>
          <a:off x="2883036" y="1236364"/>
          <a:ext cx="3058253" cy="2379755"/>
        </p:xfrm>
        <a:graphic>
          <a:graphicData uri="http://schemas.openxmlformats.org/presentationml/2006/ole">
            <mc:AlternateContent xmlns:mc="http://schemas.openxmlformats.org/markup-compatibility/2006">
              <mc:Choice xmlns:v="urn:schemas-microsoft-com:vml" Requires="v">
                <p:oleObj spid="_x0000_s6183" name="Prism 6" r:id="rId8" imgW="2890449" imgH="2588787" progId="Prism6.Document">
                  <p:embed/>
                </p:oleObj>
              </mc:Choice>
              <mc:Fallback>
                <p:oleObj name="Prism 6" r:id="rId8" imgW="2890449" imgH="2588787" progId="Prism6.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3036" y="1236364"/>
                        <a:ext cx="3058253" cy="237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64"/>
          <p:cNvGraphicFramePr>
            <a:graphicFrameLocks noChangeAspect="1"/>
          </p:cNvGraphicFramePr>
          <p:nvPr>
            <p:extLst>
              <p:ext uri="{D42A27DB-BD31-4B8C-83A1-F6EECF244321}">
                <p14:modId xmlns:p14="http://schemas.microsoft.com/office/powerpoint/2010/main" val="2072237059"/>
              </p:ext>
            </p:extLst>
          </p:nvPr>
        </p:nvGraphicFramePr>
        <p:xfrm>
          <a:off x="1326671" y="4191000"/>
          <a:ext cx="3038444" cy="2579504"/>
        </p:xfrm>
        <a:graphic>
          <a:graphicData uri="http://schemas.openxmlformats.org/presentationml/2006/ole">
            <mc:AlternateContent xmlns:mc="http://schemas.openxmlformats.org/markup-compatibility/2006">
              <mc:Choice xmlns:v="urn:schemas-microsoft-com:vml" Requires="v">
                <p:oleObj spid="_x0000_s6184" name="Prism 6" r:id="rId10" imgW="2881446" imgH="2809922" progId="Prism6.Document">
                  <p:embed/>
                </p:oleObj>
              </mc:Choice>
              <mc:Fallback>
                <p:oleObj name="Prism 6" r:id="rId10" imgW="2881446" imgH="2809922" progId="Prism6.Documen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6671" y="4191000"/>
                        <a:ext cx="3038444" cy="257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TextBox 52"/>
          <p:cNvSpPr txBox="1"/>
          <p:nvPr/>
        </p:nvSpPr>
        <p:spPr>
          <a:xfrm rot="16200000">
            <a:off x="949156" y="5310526"/>
            <a:ext cx="901209" cy="338555"/>
          </a:xfrm>
          <a:prstGeom prst="rect">
            <a:avLst/>
          </a:prstGeom>
          <a:noFill/>
        </p:spPr>
        <p:txBody>
          <a:bodyPr wrap="none" rtlCol="0">
            <a:spAutoFit/>
          </a:bodyPr>
          <a:lstStyle/>
          <a:p>
            <a:r>
              <a:rPr lang="en-US" sz="1600" dirty="0" smtClean="0">
                <a:latin typeface="Arial" pitchFamily="34" charset="0"/>
                <a:cs typeface="Arial" pitchFamily="34" charset="0"/>
              </a:rPr>
              <a:t>cPgEno</a:t>
            </a:r>
            <a:endParaRPr lang="en-US" sz="1600" dirty="0">
              <a:latin typeface="Arial" pitchFamily="34" charset="0"/>
              <a:cs typeface="Arial" pitchFamily="34" charset="0"/>
            </a:endParaRPr>
          </a:p>
        </p:txBody>
      </p:sp>
      <p:sp>
        <p:nvSpPr>
          <p:cNvPr id="54" name="TextBox 53"/>
          <p:cNvSpPr txBox="1"/>
          <p:nvPr/>
        </p:nvSpPr>
        <p:spPr>
          <a:xfrm>
            <a:off x="2326970" y="6400800"/>
            <a:ext cx="710452" cy="369333"/>
          </a:xfrm>
          <a:prstGeom prst="rect">
            <a:avLst/>
          </a:prstGeom>
          <a:noFill/>
        </p:spPr>
        <p:txBody>
          <a:bodyPr wrap="none" rtlCol="0">
            <a:spAutoFit/>
          </a:bodyPr>
          <a:lstStyle/>
          <a:p>
            <a:r>
              <a:rPr lang="en-US" dirty="0" smtClean="0">
                <a:latin typeface="Arial" pitchFamily="34" charset="0"/>
                <a:cs typeface="Arial" pitchFamily="34" charset="0"/>
              </a:rPr>
              <a:t>cEno</a:t>
            </a:r>
            <a:endParaRPr lang="en-US" dirty="0">
              <a:latin typeface="Arial" pitchFamily="34" charset="0"/>
              <a:cs typeface="Arial" pitchFamily="34" charset="0"/>
            </a:endParaRPr>
          </a:p>
        </p:txBody>
      </p:sp>
      <p:sp>
        <p:nvSpPr>
          <p:cNvPr id="55" name="TextBox 54"/>
          <p:cNvSpPr txBox="1"/>
          <p:nvPr/>
        </p:nvSpPr>
        <p:spPr>
          <a:xfrm rot="16200000">
            <a:off x="4467241" y="5322505"/>
            <a:ext cx="710451" cy="369332"/>
          </a:xfrm>
          <a:prstGeom prst="rect">
            <a:avLst/>
          </a:prstGeom>
          <a:noFill/>
        </p:spPr>
        <p:txBody>
          <a:bodyPr wrap="none" rtlCol="0">
            <a:spAutoFit/>
          </a:bodyPr>
          <a:lstStyle/>
          <a:p>
            <a:r>
              <a:rPr lang="en-US" dirty="0" smtClean="0">
                <a:latin typeface="Arial" pitchFamily="34" charset="0"/>
                <a:cs typeface="Arial" pitchFamily="34" charset="0"/>
              </a:rPr>
              <a:t>cEno</a:t>
            </a:r>
            <a:endParaRPr lang="en-US" dirty="0">
              <a:latin typeface="Arial" pitchFamily="34" charset="0"/>
              <a:cs typeface="Arial" pitchFamily="34" charset="0"/>
            </a:endParaRPr>
          </a:p>
        </p:txBody>
      </p:sp>
      <p:sp>
        <p:nvSpPr>
          <p:cNvPr id="62" name="TextBox 61"/>
          <p:cNvSpPr txBox="1"/>
          <p:nvPr/>
        </p:nvSpPr>
        <p:spPr>
          <a:xfrm>
            <a:off x="2153246" y="3453826"/>
            <a:ext cx="835485" cy="584774"/>
          </a:xfrm>
          <a:prstGeom prst="rect">
            <a:avLst/>
          </a:prstGeom>
          <a:noFill/>
        </p:spPr>
        <p:txBody>
          <a:bodyPr wrap="none" rtlCol="0">
            <a:spAutoFit/>
          </a:bodyPr>
          <a:lstStyle/>
          <a:p>
            <a:pPr algn="ctr"/>
            <a:r>
              <a:rPr lang="en-US" sz="1600" b="1" dirty="0" smtClean="0">
                <a:solidFill>
                  <a:srgbClr val="FF0000"/>
                </a:solidFill>
                <a:latin typeface="Arial" pitchFamily="34" charset="0"/>
                <a:cs typeface="Arial" pitchFamily="34" charset="0"/>
              </a:rPr>
              <a:t>52.6%</a:t>
            </a:r>
          </a:p>
          <a:p>
            <a:pPr algn="ctr"/>
            <a:r>
              <a:rPr lang="en-US" sz="1600" b="1" dirty="0" smtClean="0">
                <a:solidFill>
                  <a:srgbClr val="FF0000"/>
                </a:solidFill>
                <a:latin typeface="Arial" pitchFamily="34" charset="0"/>
                <a:cs typeface="Arial" pitchFamily="34" charset="0"/>
              </a:rPr>
              <a:t>(20/38)</a:t>
            </a:r>
            <a:endParaRPr lang="en-US" sz="1600" b="1" dirty="0">
              <a:solidFill>
                <a:srgbClr val="FF0000"/>
              </a:solidFill>
              <a:latin typeface="Arial" pitchFamily="34" charset="0"/>
              <a:cs typeface="Arial" pitchFamily="34" charset="0"/>
            </a:endParaRPr>
          </a:p>
        </p:txBody>
      </p:sp>
      <p:sp>
        <p:nvSpPr>
          <p:cNvPr id="63" name="TextBox 62"/>
          <p:cNvSpPr txBox="1"/>
          <p:nvPr/>
        </p:nvSpPr>
        <p:spPr>
          <a:xfrm>
            <a:off x="4439245" y="3453826"/>
            <a:ext cx="721672" cy="584774"/>
          </a:xfrm>
          <a:prstGeom prst="rect">
            <a:avLst/>
          </a:prstGeom>
          <a:noFill/>
        </p:spPr>
        <p:txBody>
          <a:bodyPr wrap="none" rtlCol="0">
            <a:spAutoFit/>
          </a:bodyPr>
          <a:lstStyle/>
          <a:p>
            <a:pPr algn="ctr"/>
            <a:r>
              <a:rPr lang="en-US" sz="1600" b="1" dirty="0" smtClean="0">
                <a:solidFill>
                  <a:srgbClr val="FF0000"/>
                </a:solidFill>
                <a:latin typeface="Arial" pitchFamily="34" charset="0"/>
                <a:cs typeface="Arial" pitchFamily="34" charset="0"/>
              </a:rPr>
              <a:t>0%</a:t>
            </a:r>
          </a:p>
          <a:p>
            <a:pPr algn="ctr"/>
            <a:r>
              <a:rPr lang="en-US" sz="1600" b="1" dirty="0" smtClean="0">
                <a:solidFill>
                  <a:srgbClr val="FF0000"/>
                </a:solidFill>
                <a:latin typeface="Arial" pitchFamily="34" charset="0"/>
                <a:cs typeface="Arial" pitchFamily="34" charset="0"/>
              </a:rPr>
              <a:t>(0/43)</a:t>
            </a:r>
            <a:endParaRPr lang="en-US" sz="1600" b="1" dirty="0">
              <a:solidFill>
                <a:srgbClr val="FF0000"/>
              </a:solidFill>
              <a:latin typeface="Arial" pitchFamily="34" charset="0"/>
              <a:cs typeface="Arial" pitchFamily="34" charset="0"/>
            </a:endParaRPr>
          </a:p>
        </p:txBody>
      </p:sp>
      <p:sp>
        <p:nvSpPr>
          <p:cNvPr id="64" name="TextBox 63"/>
          <p:cNvSpPr txBox="1"/>
          <p:nvPr/>
        </p:nvSpPr>
        <p:spPr>
          <a:xfrm>
            <a:off x="6614834" y="3453826"/>
            <a:ext cx="721672" cy="584774"/>
          </a:xfrm>
          <a:prstGeom prst="rect">
            <a:avLst/>
          </a:prstGeom>
          <a:noFill/>
        </p:spPr>
        <p:txBody>
          <a:bodyPr wrap="none" rtlCol="0">
            <a:spAutoFit/>
          </a:bodyPr>
          <a:lstStyle/>
          <a:p>
            <a:pPr algn="ctr"/>
            <a:r>
              <a:rPr lang="en-US" sz="1600" b="1" dirty="0" smtClean="0">
                <a:solidFill>
                  <a:srgbClr val="FF0000"/>
                </a:solidFill>
                <a:latin typeface="Arial" pitchFamily="34" charset="0"/>
                <a:cs typeface="Arial" pitchFamily="34" charset="0"/>
              </a:rPr>
              <a:t>0%</a:t>
            </a:r>
          </a:p>
          <a:p>
            <a:pPr algn="ctr"/>
            <a:r>
              <a:rPr lang="en-US" sz="1600" b="1" dirty="0" smtClean="0">
                <a:solidFill>
                  <a:srgbClr val="FF0000"/>
                </a:solidFill>
                <a:latin typeface="Arial" pitchFamily="34" charset="0"/>
                <a:cs typeface="Arial" pitchFamily="34" charset="0"/>
              </a:rPr>
              <a:t>(0/43)</a:t>
            </a:r>
            <a:endParaRPr lang="en-US" sz="1600" b="1" dirty="0">
              <a:solidFill>
                <a:srgbClr val="FF0000"/>
              </a:solidFill>
              <a:latin typeface="Arial" pitchFamily="34" charset="0"/>
              <a:cs typeface="Arial" pitchFamily="34" charset="0"/>
            </a:endParaRPr>
          </a:p>
        </p:txBody>
      </p:sp>
      <p:sp>
        <p:nvSpPr>
          <p:cNvPr id="66" name="TextBox 20"/>
          <p:cNvSpPr txBox="1">
            <a:spLocks noChangeArrowheads="1"/>
          </p:cNvSpPr>
          <p:nvPr/>
        </p:nvSpPr>
        <p:spPr bwMode="auto">
          <a:xfrm>
            <a:off x="4011249" y="4186533"/>
            <a:ext cx="928281" cy="461666"/>
          </a:xfrm>
          <a:prstGeom prst="rect">
            <a:avLst/>
          </a:prstGeom>
          <a:noFill/>
          <a:ln w="9525">
            <a:noFill/>
            <a:miter lim="800000"/>
            <a:headEnd/>
            <a:tailEnd/>
          </a:ln>
        </p:spPr>
        <p:txBody>
          <a:bodyPr wrap="square">
            <a:spAutoFit/>
          </a:bodyPr>
          <a:lstStyle/>
          <a:p>
            <a:r>
              <a:rPr lang="en-US" sz="2400" b="1" dirty="0" smtClean="0">
                <a:latin typeface="Arial" pitchFamily="34" charset="0"/>
                <a:cs typeface="Arial" pitchFamily="34" charset="0"/>
              </a:rPr>
              <a:t>C</a:t>
            </a:r>
            <a:endParaRPr lang="en-US" sz="2800" b="1" dirty="0">
              <a:latin typeface="Arial" pitchFamily="34" charset="0"/>
              <a:cs typeface="Arial" pitchFamily="34" charset="0"/>
            </a:endParaRPr>
          </a:p>
        </p:txBody>
      </p:sp>
      <p:grpSp>
        <p:nvGrpSpPr>
          <p:cNvPr id="67" name="Group 66"/>
          <p:cNvGrpSpPr/>
          <p:nvPr/>
        </p:nvGrpSpPr>
        <p:grpSpPr>
          <a:xfrm>
            <a:off x="4670716" y="4217622"/>
            <a:ext cx="3161251" cy="2530308"/>
            <a:chOff x="1962377" y="1983829"/>
            <a:chExt cx="1266825" cy="1166361"/>
          </a:xfrm>
        </p:grpSpPr>
        <p:graphicFrame>
          <p:nvGraphicFramePr>
            <p:cNvPr id="86" name="Object 9"/>
            <p:cNvGraphicFramePr>
              <a:graphicFrameLocks noChangeAspect="1"/>
            </p:cNvGraphicFramePr>
            <p:nvPr>
              <p:extLst>
                <p:ext uri="{D42A27DB-BD31-4B8C-83A1-F6EECF244321}">
                  <p14:modId xmlns:p14="http://schemas.microsoft.com/office/powerpoint/2010/main" val="3312437688"/>
                </p:ext>
              </p:extLst>
            </p:nvPr>
          </p:nvGraphicFramePr>
          <p:xfrm>
            <a:off x="1962377" y="1983829"/>
            <a:ext cx="1266825" cy="1103313"/>
          </p:xfrm>
          <a:graphic>
            <a:graphicData uri="http://schemas.openxmlformats.org/presentationml/2006/ole">
              <mc:AlternateContent xmlns:mc="http://schemas.openxmlformats.org/markup-compatibility/2006">
                <mc:Choice xmlns:v="urn:schemas-microsoft-com:vml" Requires="v">
                  <p:oleObj spid="_x0000_s6185" name="Prism 6" r:id="rId12" imgW="3012948" imgH="2625852" progId="Prism6.Document">
                    <p:embed/>
                  </p:oleObj>
                </mc:Choice>
                <mc:Fallback>
                  <p:oleObj name="Prism 6" r:id="rId12" imgW="3012948" imgH="2625852" progId="Prism6.Document">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2377" y="1983829"/>
                          <a:ext cx="12668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 name="TextBox 86"/>
            <p:cNvSpPr txBox="1"/>
            <p:nvPr/>
          </p:nvSpPr>
          <p:spPr>
            <a:xfrm>
              <a:off x="2416681" y="2994131"/>
              <a:ext cx="361146" cy="156059"/>
            </a:xfrm>
            <a:prstGeom prst="rect">
              <a:avLst/>
            </a:prstGeom>
            <a:noFill/>
          </p:spPr>
          <p:txBody>
            <a:bodyPr wrap="none" rtlCol="0">
              <a:spAutoFit/>
            </a:bodyPr>
            <a:lstStyle/>
            <a:p>
              <a:r>
                <a:rPr lang="en-US" sz="1600" dirty="0" smtClean="0">
                  <a:latin typeface="Arial" pitchFamily="34" charset="0"/>
                  <a:cs typeface="Arial" pitchFamily="34" charset="0"/>
                </a:rPr>
                <a:t>cPgEno</a:t>
              </a:r>
              <a:endParaRPr lang="en-US" sz="1600" dirty="0">
                <a:latin typeface="Arial" pitchFamily="34" charset="0"/>
                <a:cs typeface="Arial" pitchFamily="34" charset="0"/>
              </a:endParaRPr>
            </a:p>
          </p:txBody>
        </p:sp>
      </p:grpSp>
      <p:sp>
        <p:nvSpPr>
          <p:cNvPr id="69" name="TextBox 68"/>
          <p:cNvSpPr txBox="1"/>
          <p:nvPr/>
        </p:nvSpPr>
        <p:spPr>
          <a:xfrm>
            <a:off x="3874681" y="1344332"/>
            <a:ext cx="1169680" cy="584774"/>
          </a:xfrm>
          <a:prstGeom prst="rect">
            <a:avLst/>
          </a:prstGeom>
          <a:noFill/>
        </p:spPr>
        <p:txBody>
          <a:bodyPr wrap="none" rtlCol="0">
            <a:spAutoFit/>
          </a:bodyPr>
          <a:lstStyle/>
          <a:p>
            <a:r>
              <a:rPr lang="en-US" sz="1600" dirty="0" smtClean="0">
                <a:latin typeface="Arial" pitchFamily="34" charset="0"/>
                <a:cs typeface="Arial" pitchFamily="34" charset="0"/>
              </a:rPr>
              <a:t>Non-ACPA</a:t>
            </a:r>
          </a:p>
          <a:p>
            <a:r>
              <a:rPr lang="en-US" sz="1600" dirty="0" smtClean="0">
                <a:latin typeface="Arial" pitchFamily="34" charset="0"/>
                <a:cs typeface="Arial" pitchFamily="34" charset="0"/>
              </a:rPr>
              <a:t>(n = 43)</a:t>
            </a:r>
            <a:endParaRPr lang="en-US" sz="1600" dirty="0">
              <a:latin typeface="Arial" pitchFamily="34" charset="0"/>
              <a:cs typeface="Arial" pitchFamily="34" charset="0"/>
            </a:endParaRPr>
          </a:p>
        </p:txBody>
      </p:sp>
      <p:sp>
        <p:nvSpPr>
          <p:cNvPr id="70" name="TextBox 69"/>
          <p:cNvSpPr txBox="1"/>
          <p:nvPr/>
        </p:nvSpPr>
        <p:spPr>
          <a:xfrm>
            <a:off x="1973176" y="1344332"/>
            <a:ext cx="899605" cy="584774"/>
          </a:xfrm>
          <a:prstGeom prst="rect">
            <a:avLst/>
          </a:prstGeom>
          <a:noFill/>
        </p:spPr>
        <p:txBody>
          <a:bodyPr wrap="none" rtlCol="0">
            <a:spAutoFit/>
          </a:bodyPr>
          <a:lstStyle/>
          <a:p>
            <a:r>
              <a:rPr lang="en-US" sz="1600" dirty="0" smtClean="0">
                <a:latin typeface="Arial" pitchFamily="34" charset="0"/>
                <a:cs typeface="Arial" pitchFamily="34" charset="0"/>
              </a:rPr>
              <a:t>ACPA</a:t>
            </a:r>
          </a:p>
          <a:p>
            <a:r>
              <a:rPr lang="en-US" sz="1600" dirty="0" smtClean="0">
                <a:latin typeface="Arial" pitchFamily="34" charset="0"/>
                <a:cs typeface="Arial" pitchFamily="34" charset="0"/>
              </a:rPr>
              <a:t>(n = 38)</a:t>
            </a:r>
            <a:endParaRPr lang="en-US" sz="1600" dirty="0">
              <a:latin typeface="Arial" pitchFamily="34" charset="0"/>
              <a:cs typeface="Arial" pitchFamily="34" charset="0"/>
            </a:endParaRPr>
          </a:p>
        </p:txBody>
      </p:sp>
      <p:sp>
        <p:nvSpPr>
          <p:cNvPr id="71" name="TextBox 70"/>
          <p:cNvSpPr txBox="1"/>
          <p:nvPr/>
        </p:nvSpPr>
        <p:spPr>
          <a:xfrm>
            <a:off x="6096140" y="1344332"/>
            <a:ext cx="1244122" cy="584774"/>
          </a:xfrm>
          <a:prstGeom prst="rect">
            <a:avLst/>
          </a:prstGeom>
          <a:noFill/>
        </p:spPr>
        <p:txBody>
          <a:bodyPr wrap="none" rtlCol="0">
            <a:spAutoFit/>
          </a:bodyPr>
          <a:lstStyle/>
          <a:p>
            <a:r>
              <a:rPr lang="en-US" sz="1600" dirty="0" smtClean="0">
                <a:latin typeface="Arial" pitchFamily="34" charset="0"/>
                <a:cs typeface="Arial" pitchFamily="34" charset="0"/>
              </a:rPr>
              <a:t>Control Abs</a:t>
            </a:r>
          </a:p>
          <a:p>
            <a:r>
              <a:rPr lang="en-US" sz="1600" dirty="0" smtClean="0">
                <a:latin typeface="Arial" pitchFamily="34" charset="0"/>
                <a:cs typeface="Arial" pitchFamily="34" charset="0"/>
              </a:rPr>
              <a:t>(n = 43)</a:t>
            </a:r>
            <a:endParaRPr lang="en-US" sz="1600" dirty="0">
              <a:latin typeface="Arial" pitchFamily="34" charset="0"/>
              <a:cs typeface="Arial" pitchFamily="34" charset="0"/>
            </a:endParaRPr>
          </a:p>
        </p:txBody>
      </p:sp>
      <p:sp>
        <p:nvSpPr>
          <p:cNvPr id="75" name="Rectangle 74"/>
          <p:cNvSpPr/>
          <p:nvPr/>
        </p:nvSpPr>
        <p:spPr>
          <a:xfrm>
            <a:off x="2084890" y="4343400"/>
            <a:ext cx="1877510" cy="58477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p</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&lt; 0.01           </a:t>
            </a:r>
          </a:p>
          <a:p>
            <a:r>
              <a:rPr lang="en-US" sz="1600" dirty="0" smtClean="0">
                <a:latin typeface="Arial" panose="020B0604020202020204" pitchFamily="34" charset="0"/>
                <a:cs typeface="Arial" panose="020B0604020202020204" pitchFamily="34" charset="0"/>
              </a:rPr>
              <a:t> R</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0.221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306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0"/>
            <a:ext cx="7696200" cy="954107"/>
          </a:xfrm>
          <a:prstGeom prst="rect">
            <a:avLst/>
          </a:prstGeom>
          <a:noFill/>
        </p:spPr>
        <p:txBody>
          <a:bodyPr wrap="square" rtlCol="0">
            <a:spAutoFit/>
          </a:bodyPr>
          <a:lstStyle/>
          <a:p>
            <a:pPr algn="ctr"/>
            <a:r>
              <a:rPr lang="en-US" sz="2800" b="1" dirty="0" smtClean="0">
                <a:solidFill>
                  <a:srgbClr val="3333CC"/>
                </a:solidFill>
                <a:latin typeface="Arial" pitchFamily="34" charset="0"/>
                <a:cs typeface="Arial" pitchFamily="34" charset="0"/>
              </a:rPr>
              <a:t>The generation of ACPAs may be initiated by anti-</a:t>
            </a:r>
            <a:r>
              <a:rPr lang="en-US" sz="2800" b="1" i="1" dirty="0" smtClean="0">
                <a:solidFill>
                  <a:srgbClr val="3333CC"/>
                </a:solidFill>
                <a:latin typeface="Arial" pitchFamily="34" charset="0"/>
                <a:cs typeface="Arial" pitchFamily="34" charset="0"/>
              </a:rPr>
              <a:t>P. Gingivalis </a:t>
            </a:r>
            <a:r>
              <a:rPr lang="en-US" sz="2800" b="1" dirty="0" smtClean="0">
                <a:solidFill>
                  <a:srgbClr val="3333CC"/>
                </a:solidFill>
                <a:latin typeface="Arial" pitchFamily="34" charset="0"/>
                <a:cs typeface="Arial" pitchFamily="34" charset="0"/>
              </a:rPr>
              <a:t>responses </a:t>
            </a:r>
            <a:endParaRPr lang="en-US" sz="2800" b="1" dirty="0">
              <a:solidFill>
                <a:srgbClr val="3333CC"/>
              </a:solidFill>
              <a:latin typeface="Arial" pitchFamily="34" charset="0"/>
              <a:cs typeface="Arial" pitchFamily="34" charset="0"/>
            </a:endParaRPr>
          </a:p>
        </p:txBody>
      </p:sp>
      <p:grpSp>
        <p:nvGrpSpPr>
          <p:cNvPr id="2" name="Group 1"/>
          <p:cNvGrpSpPr/>
          <p:nvPr/>
        </p:nvGrpSpPr>
        <p:grpSpPr>
          <a:xfrm>
            <a:off x="372665" y="1913920"/>
            <a:ext cx="8466535" cy="3572480"/>
            <a:chOff x="592043" y="1913920"/>
            <a:chExt cx="3625314" cy="1225739"/>
          </a:xfrm>
        </p:grpSpPr>
        <p:graphicFrame>
          <p:nvGraphicFramePr>
            <p:cNvPr id="5" name="Object 65"/>
            <p:cNvGraphicFramePr>
              <a:graphicFrameLocks noChangeAspect="1"/>
            </p:cNvGraphicFramePr>
            <p:nvPr>
              <p:extLst>
                <p:ext uri="{D42A27DB-BD31-4B8C-83A1-F6EECF244321}">
                  <p14:modId xmlns:p14="http://schemas.microsoft.com/office/powerpoint/2010/main" val="739438631"/>
                </p:ext>
              </p:extLst>
            </p:nvPr>
          </p:nvGraphicFramePr>
          <p:xfrm>
            <a:off x="661923" y="1914276"/>
            <a:ext cx="1547877" cy="1225383"/>
          </p:xfrm>
          <a:graphic>
            <a:graphicData uri="http://schemas.openxmlformats.org/presentationml/2006/ole">
              <mc:AlternateContent xmlns:mc="http://schemas.openxmlformats.org/markup-compatibility/2006">
                <mc:Choice xmlns:v="urn:schemas-microsoft-com:vml" Requires="v">
                  <p:oleObj spid="_x0000_s7186" name="Prism 6" r:id="rId3" imgW="2632952" imgH="2579783" progId="Prism6.Document">
                    <p:embed/>
                  </p:oleObj>
                </mc:Choice>
                <mc:Fallback>
                  <p:oleObj name="Prism 6" r:id="rId3" imgW="2632952" imgH="2579783" progId="Prism6.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23" y="1914276"/>
                          <a:ext cx="1547877" cy="122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6"/>
            <p:cNvGraphicFramePr>
              <a:graphicFrameLocks noChangeAspect="1"/>
            </p:cNvGraphicFramePr>
            <p:nvPr>
              <p:extLst>
                <p:ext uri="{D42A27DB-BD31-4B8C-83A1-F6EECF244321}">
                  <p14:modId xmlns:p14="http://schemas.microsoft.com/office/powerpoint/2010/main" val="478272960"/>
                </p:ext>
              </p:extLst>
            </p:nvPr>
          </p:nvGraphicFramePr>
          <p:xfrm>
            <a:off x="2286000" y="1913920"/>
            <a:ext cx="1931357" cy="1225739"/>
          </p:xfrm>
          <a:graphic>
            <a:graphicData uri="http://schemas.openxmlformats.org/presentationml/2006/ole">
              <mc:AlternateContent xmlns:mc="http://schemas.openxmlformats.org/markup-compatibility/2006">
                <mc:Choice xmlns:v="urn:schemas-microsoft-com:vml" Requires="v">
                  <p:oleObj spid="_x0000_s7187" name="Prism 6" r:id="rId5" imgW="3286959" imgH="2579783" progId="Prism6.Document">
                    <p:embed/>
                  </p:oleObj>
                </mc:Choice>
                <mc:Fallback>
                  <p:oleObj name="Prism 6" r:id="rId5" imgW="3286959" imgH="2579783" progId="Prism6.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913920"/>
                          <a:ext cx="1931357" cy="12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rot="16200000">
              <a:off x="353876" y="2503873"/>
              <a:ext cx="647658" cy="171324"/>
            </a:xfrm>
            <a:prstGeom prst="rect">
              <a:avLst/>
            </a:prstGeom>
            <a:noFill/>
          </p:spPr>
          <p:txBody>
            <a:bodyPr wrap="none" rtlCol="0">
              <a:spAutoFit/>
            </a:bodyPr>
            <a:lstStyle/>
            <a:p>
              <a:pPr algn="ctr"/>
              <a:r>
                <a:rPr lang="en-US" sz="2000" b="1" i="1" dirty="0" smtClean="0">
                  <a:latin typeface="Arial" pitchFamily="34" charset="0"/>
                  <a:cs typeface="Arial" pitchFamily="34" charset="0"/>
                </a:rPr>
                <a:t>P. ging. </a:t>
              </a:r>
              <a:r>
                <a:rPr lang="en-US" sz="2000" b="1" dirty="0" smtClean="0">
                  <a:latin typeface="Arial" pitchFamily="34" charset="0"/>
                  <a:cs typeface="Arial" pitchFamily="34" charset="0"/>
                </a:rPr>
                <a:t>OMAs</a:t>
              </a:r>
              <a:endParaRPr lang="en-US" sz="2000" b="1" dirty="0">
                <a:latin typeface="Arial" pitchFamily="34" charset="0"/>
                <a:cs typeface="Arial" pitchFamily="34" charset="0"/>
              </a:endParaRPr>
            </a:p>
          </p:txBody>
        </p:sp>
        <p:sp>
          <p:nvSpPr>
            <p:cNvPr id="8" name="TextBox 7"/>
            <p:cNvSpPr txBox="1"/>
            <p:nvPr/>
          </p:nvSpPr>
          <p:spPr>
            <a:xfrm rot="16200000">
              <a:off x="2112892" y="2473082"/>
              <a:ext cx="391710" cy="171324"/>
            </a:xfrm>
            <a:prstGeom prst="rect">
              <a:avLst/>
            </a:prstGeom>
            <a:noFill/>
          </p:spPr>
          <p:txBody>
            <a:bodyPr wrap="none" rtlCol="0">
              <a:spAutoFit/>
            </a:bodyPr>
            <a:lstStyle/>
            <a:p>
              <a:r>
                <a:rPr lang="en-US" sz="2000" b="1" dirty="0" smtClean="0">
                  <a:latin typeface="Arial" pitchFamily="34" charset="0"/>
                  <a:cs typeface="Arial" pitchFamily="34" charset="0"/>
                </a:rPr>
                <a:t>cPgEno</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val="8125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1025"/>
            <a:ext cx="7696200" cy="584775"/>
          </a:xfrm>
          <a:prstGeom prst="rect">
            <a:avLst/>
          </a:prstGeom>
          <a:noFill/>
        </p:spPr>
        <p:txBody>
          <a:bodyPr wrap="square" rtlCol="0">
            <a:spAutoFit/>
          </a:bodyPr>
          <a:lstStyle/>
          <a:p>
            <a:pPr algn="ctr"/>
            <a:r>
              <a:rPr lang="en-US" sz="3200" b="1" dirty="0" smtClean="0">
                <a:solidFill>
                  <a:srgbClr val="3333CC"/>
                </a:solidFill>
                <a:latin typeface="Arial" pitchFamily="34" charset="0"/>
                <a:cs typeface="Arial" pitchFamily="34" charset="0"/>
              </a:rPr>
              <a:t>Summary</a:t>
            </a:r>
            <a:endParaRPr lang="en-US" sz="3200" b="1" dirty="0">
              <a:solidFill>
                <a:srgbClr val="3333CC"/>
              </a:solidFill>
              <a:latin typeface="Arial" pitchFamily="34" charset="0"/>
              <a:cs typeface="Arial" pitchFamily="34" charset="0"/>
            </a:endParaRPr>
          </a:p>
        </p:txBody>
      </p:sp>
      <p:sp>
        <p:nvSpPr>
          <p:cNvPr id="5" name="TextBox 4"/>
          <p:cNvSpPr txBox="1"/>
          <p:nvPr/>
        </p:nvSpPr>
        <p:spPr>
          <a:xfrm>
            <a:off x="381000" y="609600"/>
            <a:ext cx="8534400" cy="4924425"/>
          </a:xfrm>
          <a:prstGeom prst="rect">
            <a:avLst/>
          </a:prstGeom>
          <a:noFill/>
        </p:spPr>
        <p:txBody>
          <a:bodyPr wrap="square" rtlCol="0">
            <a:spAutoFit/>
          </a:bodyPr>
          <a:lstStyle/>
          <a:p>
            <a:pPr marL="457200" indent="-457200">
              <a:spcBef>
                <a:spcPts val="600"/>
              </a:spcBef>
              <a:spcAft>
                <a:spcPts val="600"/>
              </a:spcAft>
            </a:pPr>
            <a:endParaRPr lang="en-US" sz="2200" b="1" dirty="0" smtClean="0">
              <a:latin typeface="Arial" pitchFamily="34" charset="0"/>
              <a:cs typeface="Arial" pitchFamily="34" charset="0"/>
            </a:endParaRPr>
          </a:p>
          <a:p>
            <a:pPr marL="457200" indent="-457200">
              <a:spcBef>
                <a:spcPts val="600"/>
              </a:spcBef>
              <a:spcAft>
                <a:spcPts val="600"/>
              </a:spcAft>
              <a:buFont typeface="+mj-lt"/>
              <a:buAutoNum type="arabicPeriod"/>
            </a:pPr>
            <a:r>
              <a:rPr lang="en-US" sz="2200" b="1" dirty="0" smtClean="0">
                <a:latin typeface="Arial" pitchFamily="34" charset="0"/>
                <a:cs typeface="Arial" pitchFamily="34" charset="0"/>
              </a:rPr>
              <a:t>Circulating plasmablasts from serological CCP</a:t>
            </a:r>
            <a:r>
              <a:rPr lang="en-US" sz="2200" b="1" baseline="30000" dirty="0" smtClean="0">
                <a:latin typeface="Arial" pitchFamily="34" charset="0"/>
                <a:cs typeface="Arial" pitchFamily="34" charset="0"/>
              </a:rPr>
              <a:t>+</a:t>
            </a:r>
            <a:r>
              <a:rPr lang="en-US" sz="2200" b="1" dirty="0" smtClean="0">
                <a:latin typeface="Arial" pitchFamily="34" charset="0"/>
                <a:cs typeface="Arial" pitchFamily="34" charset="0"/>
              </a:rPr>
              <a:t> RA patients preferentially express ACPAs (~20% ranging from 5-31% in CCP</a:t>
            </a:r>
            <a:r>
              <a:rPr lang="en-US" sz="2200" b="1" baseline="30000" dirty="0" smtClean="0">
                <a:latin typeface="Arial" pitchFamily="34" charset="0"/>
                <a:cs typeface="Arial" pitchFamily="34" charset="0"/>
              </a:rPr>
              <a:t>+</a:t>
            </a:r>
            <a:r>
              <a:rPr lang="en-US" sz="2200" b="1" dirty="0" smtClean="0">
                <a:latin typeface="Arial" pitchFamily="34" charset="0"/>
                <a:cs typeface="Arial" pitchFamily="34" charset="0"/>
              </a:rPr>
              <a:t> RA vs 0% in CCP</a:t>
            </a:r>
            <a:r>
              <a:rPr lang="en-US" sz="2200" b="1" baseline="30000" dirty="0" smtClean="0">
                <a:latin typeface="Arial" pitchFamily="34" charset="0"/>
                <a:cs typeface="Arial" pitchFamily="34" charset="0"/>
              </a:rPr>
              <a:t>-</a:t>
            </a:r>
            <a:r>
              <a:rPr lang="en-US" sz="2200" b="1" dirty="0" smtClean="0">
                <a:latin typeface="Arial" pitchFamily="34" charset="0"/>
                <a:cs typeface="Arial" pitchFamily="34" charset="0"/>
              </a:rPr>
              <a:t> RA and healthy controls).</a:t>
            </a:r>
          </a:p>
          <a:p>
            <a:pPr marL="457200" indent="-457200">
              <a:spcBef>
                <a:spcPts val="600"/>
              </a:spcBef>
              <a:spcAft>
                <a:spcPts val="600"/>
              </a:spcAft>
              <a:buFont typeface="+mj-lt"/>
              <a:buAutoNum type="arabicPeriod"/>
            </a:pPr>
            <a:r>
              <a:rPr lang="en-US" sz="2200" b="1" dirty="0" smtClean="0">
                <a:latin typeface="Arial" pitchFamily="34" charset="0"/>
                <a:cs typeface="Arial" pitchFamily="34" charset="0"/>
              </a:rPr>
              <a:t>The reactivities of RA patient-derived ACPAs are generated by somatic hypermutation.</a:t>
            </a:r>
          </a:p>
          <a:p>
            <a:pPr marL="457200" indent="-457200">
              <a:spcBef>
                <a:spcPts val="600"/>
              </a:spcBef>
              <a:spcAft>
                <a:spcPts val="600"/>
              </a:spcAft>
              <a:buFont typeface="+mj-lt"/>
              <a:buAutoNum type="arabicPeriod"/>
            </a:pPr>
            <a:r>
              <a:rPr lang="en-US" sz="2200" b="1" dirty="0" smtClean="0">
                <a:latin typeface="Arial" pitchFamily="34" charset="0"/>
                <a:cs typeface="Arial" pitchFamily="34" charset="0"/>
              </a:rPr>
              <a:t>The evolvement of ACPA-encoding B cells in RA patients is an antigen-driven process. </a:t>
            </a:r>
          </a:p>
          <a:p>
            <a:pPr marL="457200" indent="-457200">
              <a:spcBef>
                <a:spcPts val="600"/>
              </a:spcBef>
              <a:spcAft>
                <a:spcPts val="600"/>
              </a:spcAft>
              <a:buFont typeface="+mj-lt"/>
              <a:buAutoNum type="arabicPeriod"/>
            </a:pPr>
            <a:r>
              <a:rPr lang="en-US" sz="2200" b="1" dirty="0" smtClean="0">
                <a:latin typeface="Arial" pitchFamily="34" charset="0"/>
                <a:cs typeface="Arial" pitchFamily="34" charset="0"/>
              </a:rPr>
              <a:t>RA patient-derived ACPAs, but not non-ACPAs or control antibodies, react with </a:t>
            </a:r>
            <a:r>
              <a:rPr lang="en-US" sz="2200" b="1" i="1" dirty="0" smtClean="0">
                <a:latin typeface="Arial" pitchFamily="34" charset="0"/>
                <a:cs typeface="Arial" pitchFamily="34" charset="0"/>
              </a:rPr>
              <a:t>P. Gingivalis </a:t>
            </a:r>
            <a:r>
              <a:rPr lang="en-US" sz="2200" b="1" dirty="0" smtClean="0">
                <a:latin typeface="Arial" pitchFamily="34" charset="0"/>
                <a:cs typeface="Arial" pitchFamily="34" charset="0"/>
              </a:rPr>
              <a:t>antigens.</a:t>
            </a:r>
          </a:p>
          <a:p>
            <a:pPr marL="457200" indent="-457200">
              <a:spcBef>
                <a:spcPts val="600"/>
              </a:spcBef>
              <a:spcAft>
                <a:spcPts val="600"/>
              </a:spcAft>
              <a:buFont typeface="+mj-lt"/>
              <a:buAutoNum type="arabicPeriod"/>
            </a:pPr>
            <a:r>
              <a:rPr lang="en-US" sz="2200" b="1" dirty="0" smtClean="0">
                <a:latin typeface="Arial" pitchFamily="34" charset="0"/>
                <a:cs typeface="Arial" pitchFamily="34" charset="0"/>
              </a:rPr>
              <a:t>Anti-</a:t>
            </a:r>
            <a:r>
              <a:rPr lang="en-US" sz="2200" b="1" i="1" dirty="0" smtClean="0">
                <a:latin typeface="Arial" pitchFamily="34" charset="0"/>
                <a:cs typeface="Arial" pitchFamily="34" charset="0"/>
              </a:rPr>
              <a:t>P. Gingivalis </a:t>
            </a:r>
            <a:r>
              <a:rPr lang="en-US" sz="2200" b="1" dirty="0" smtClean="0">
                <a:latin typeface="Arial" pitchFamily="34" charset="0"/>
                <a:cs typeface="Arial" pitchFamily="34" charset="0"/>
              </a:rPr>
              <a:t>immune responses in RA patients may initiate the generation of ACPAs.</a:t>
            </a:r>
          </a:p>
        </p:txBody>
      </p:sp>
    </p:spTree>
    <p:extLst>
      <p:ext uri="{BB962C8B-B14F-4D97-AF65-F5344CB8AC3E}">
        <p14:creationId xmlns:p14="http://schemas.microsoft.com/office/powerpoint/2010/main" val="355668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533806" y="-40575"/>
            <a:ext cx="3562194" cy="523220"/>
          </a:xfrm>
          <a:prstGeom prst="rect">
            <a:avLst/>
          </a:prstGeom>
          <a:noFill/>
          <a:ln w="9525">
            <a:noFill/>
            <a:miter lim="800000"/>
            <a:headEnd/>
            <a:tailEnd/>
          </a:ln>
        </p:spPr>
        <p:txBody>
          <a:bodyPr wrap="none">
            <a:spAutoFit/>
          </a:bodyPr>
          <a:lstStyle/>
          <a:p>
            <a:r>
              <a:rPr lang="en-US" altLang="zh-CN" sz="2800" b="1" dirty="0" smtClean="0">
                <a:latin typeface="Arial" pitchFamily="34" charset="0"/>
                <a:ea typeface="宋体" pitchFamily="2" charset="-122"/>
                <a:cs typeface="Arial" pitchFamily="34" charset="0"/>
              </a:rPr>
              <a:t>Acknowledgements</a:t>
            </a:r>
            <a:endParaRPr lang="en-US" altLang="zh-CN" sz="2800" b="1" dirty="0">
              <a:latin typeface="Arial" pitchFamily="34" charset="0"/>
              <a:ea typeface="宋体" pitchFamily="2" charset="-122"/>
              <a:cs typeface="Arial" pitchFamily="34" charset="0"/>
            </a:endParaRPr>
          </a:p>
        </p:txBody>
      </p:sp>
      <p:pic>
        <p:nvPicPr>
          <p:cNvPr id="31749" name="Picture 4" descr="C:\Documents and Settings\ksu\Local Settings\Temp\Domino Web Access\niams.gif"/>
          <p:cNvPicPr>
            <a:picLocks noChangeAspect="1" noChangeArrowheads="1"/>
          </p:cNvPicPr>
          <p:nvPr/>
        </p:nvPicPr>
        <p:blipFill>
          <a:blip r:embed="rId3" cstate="print"/>
          <a:srcRect/>
          <a:stretch>
            <a:fillRect/>
          </a:stretch>
        </p:blipFill>
        <p:spPr bwMode="auto">
          <a:xfrm>
            <a:off x="4776961" y="5846503"/>
            <a:ext cx="1447800" cy="405215"/>
          </a:xfrm>
          <a:prstGeom prst="rect">
            <a:avLst/>
          </a:prstGeom>
          <a:noFill/>
          <a:ln w="9525">
            <a:noFill/>
            <a:miter lim="800000"/>
            <a:headEnd/>
            <a:tailEnd/>
          </a:ln>
        </p:spPr>
      </p:pic>
      <p:grpSp>
        <p:nvGrpSpPr>
          <p:cNvPr id="2" name="Group 17"/>
          <p:cNvGrpSpPr/>
          <p:nvPr/>
        </p:nvGrpSpPr>
        <p:grpSpPr>
          <a:xfrm>
            <a:off x="533400" y="694492"/>
            <a:ext cx="2476127" cy="2062103"/>
            <a:chOff x="706438" y="1219200"/>
            <a:chExt cx="2476127" cy="2062103"/>
          </a:xfrm>
        </p:grpSpPr>
        <p:sp>
          <p:nvSpPr>
            <p:cNvPr id="31747" name="Text Box 24"/>
            <p:cNvSpPr txBox="1">
              <a:spLocks noChangeArrowheads="1"/>
            </p:cNvSpPr>
            <p:nvPr/>
          </p:nvSpPr>
          <p:spPr bwMode="auto">
            <a:xfrm>
              <a:off x="706438" y="1219200"/>
              <a:ext cx="2476127" cy="2062103"/>
            </a:xfrm>
            <a:prstGeom prst="rect">
              <a:avLst/>
            </a:prstGeom>
            <a:noFill/>
            <a:ln w="9525">
              <a:noFill/>
              <a:miter lim="800000"/>
              <a:headEnd/>
              <a:tailEnd/>
            </a:ln>
          </p:spPr>
          <p:txBody>
            <a:bodyPr wrap="none">
              <a:spAutoFit/>
            </a:bodyPr>
            <a:lstStyle/>
            <a:p>
              <a:r>
                <a:rPr lang="en-US" altLang="zh-CN" sz="2000" b="1" dirty="0" smtClean="0">
                  <a:latin typeface="Arial" pitchFamily="34" charset="0"/>
                  <a:ea typeface="宋体" pitchFamily="2" charset="-122"/>
                  <a:cs typeface="Arial" pitchFamily="34" charset="0"/>
                </a:rPr>
                <a:t>Su lab </a:t>
              </a:r>
              <a:r>
                <a:rPr lang="en-US" altLang="zh-CN" sz="2000" b="1" dirty="0">
                  <a:latin typeface="Arial" pitchFamily="34" charset="0"/>
                  <a:ea typeface="宋体" pitchFamily="2" charset="-122"/>
                  <a:cs typeface="Arial" pitchFamily="34" charset="0"/>
                </a:rPr>
                <a:t>members</a:t>
              </a:r>
            </a:p>
            <a:p>
              <a:r>
                <a:rPr lang="en-US" altLang="zh-CN" b="1" dirty="0">
                  <a:latin typeface="Arial" pitchFamily="34" charset="0"/>
                  <a:cs typeface="Arial" pitchFamily="34" charset="0"/>
                </a:rPr>
                <a:t>Song Li, M.D., </a:t>
              </a:r>
              <a:r>
                <a:rPr lang="en-US" altLang="zh-CN" b="1" dirty="0" smtClean="0">
                  <a:latin typeface="Arial" pitchFamily="34" charset="0"/>
                  <a:cs typeface="Arial" pitchFamily="34" charset="0"/>
                </a:rPr>
                <a:t>Ph.D.</a:t>
              </a:r>
              <a:endParaRPr lang="en-US" altLang="zh-CN" b="1" dirty="0">
                <a:latin typeface="Arial" pitchFamily="34" charset="0"/>
                <a:cs typeface="Arial" pitchFamily="34" charset="0"/>
              </a:endParaRPr>
            </a:p>
            <a:p>
              <a:r>
                <a:rPr lang="en-US" altLang="zh-CN" b="1" dirty="0" smtClean="0">
                  <a:latin typeface="Arial" pitchFamily="34" charset="0"/>
                  <a:ea typeface="宋体" pitchFamily="2" charset="-122"/>
                  <a:cs typeface="Arial" pitchFamily="34" charset="0"/>
                </a:rPr>
                <a:t>Yangsheng </a:t>
              </a:r>
              <a:r>
                <a:rPr lang="en-US" altLang="zh-CN" b="1" dirty="0">
                  <a:latin typeface="Arial" pitchFamily="34" charset="0"/>
                  <a:ea typeface="宋体" pitchFamily="2" charset="-122"/>
                  <a:cs typeface="Arial" pitchFamily="34" charset="0"/>
                </a:rPr>
                <a:t>Yu, Ph.D.</a:t>
              </a:r>
            </a:p>
            <a:p>
              <a:r>
                <a:rPr lang="en-US" altLang="zh-CN" b="1" dirty="0" smtClean="0">
                  <a:latin typeface="Arial" pitchFamily="34" charset="0"/>
                  <a:ea typeface="宋体" pitchFamily="2" charset="-122"/>
                  <a:cs typeface="Arial" pitchFamily="34" charset="0"/>
                </a:rPr>
                <a:t>Yinshi Yue</a:t>
              </a:r>
            </a:p>
            <a:p>
              <a:r>
                <a:rPr lang="en-US" altLang="zh-CN" b="1" dirty="0" smtClean="0">
                  <a:latin typeface="Arial" pitchFamily="34" charset="0"/>
                  <a:ea typeface="宋体" pitchFamily="2" charset="-122"/>
                  <a:cs typeface="Arial" pitchFamily="34" charset="0"/>
                </a:rPr>
                <a:t>Chunyi Zhou</a:t>
              </a:r>
              <a:endParaRPr lang="en-US" altLang="zh-CN" b="1" dirty="0">
                <a:latin typeface="Arial" pitchFamily="34" charset="0"/>
                <a:ea typeface="宋体" pitchFamily="2" charset="-122"/>
                <a:cs typeface="Arial" pitchFamily="34" charset="0"/>
              </a:endParaRPr>
            </a:p>
            <a:p>
              <a:r>
                <a:rPr lang="en-US" altLang="zh-CN" b="1" dirty="0" smtClean="0">
                  <a:solidFill>
                    <a:schemeClr val="bg1">
                      <a:lumMod val="65000"/>
                    </a:schemeClr>
                  </a:solidFill>
                  <a:latin typeface="Arial" pitchFamily="34" charset="0"/>
                  <a:ea typeface="宋体" pitchFamily="2" charset="-122"/>
                  <a:cs typeface="Arial" pitchFamily="34" charset="0"/>
                </a:rPr>
                <a:t>Chuck Hay, M.S.</a:t>
              </a:r>
            </a:p>
            <a:p>
              <a:r>
                <a:rPr lang="en-US" altLang="zh-CN" b="1" dirty="0" smtClean="0">
                  <a:solidFill>
                    <a:schemeClr val="bg1">
                      <a:lumMod val="65000"/>
                    </a:schemeClr>
                  </a:solidFill>
                  <a:latin typeface="Arial" pitchFamily="34" charset="0"/>
                  <a:ea typeface="宋体" pitchFamily="2" charset="-122"/>
                  <a:cs typeface="Arial" pitchFamily="34" charset="0"/>
                </a:rPr>
                <a:t>Jessica Thai</a:t>
              </a:r>
            </a:p>
          </p:txBody>
        </p:sp>
        <p:cxnSp>
          <p:nvCxnSpPr>
            <p:cNvPr id="10" name="Straight Connector 9"/>
            <p:cNvCxnSpPr/>
            <p:nvPr/>
          </p:nvCxnSpPr>
          <p:spPr>
            <a:xfrm>
              <a:off x="782638" y="1552700"/>
              <a:ext cx="1884362" cy="0"/>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3" name="Group 19"/>
          <p:cNvGrpSpPr/>
          <p:nvPr/>
        </p:nvGrpSpPr>
        <p:grpSpPr>
          <a:xfrm>
            <a:off x="5181600" y="694492"/>
            <a:ext cx="2813591" cy="2923877"/>
            <a:chOff x="5105400" y="685800"/>
            <a:chExt cx="2813591" cy="2923877"/>
          </a:xfrm>
        </p:grpSpPr>
        <p:sp>
          <p:nvSpPr>
            <p:cNvPr id="31750" name="Text Box 24"/>
            <p:cNvSpPr txBox="1">
              <a:spLocks noChangeArrowheads="1"/>
            </p:cNvSpPr>
            <p:nvPr/>
          </p:nvSpPr>
          <p:spPr bwMode="auto">
            <a:xfrm>
              <a:off x="5105400" y="685800"/>
              <a:ext cx="2813591" cy="2923877"/>
            </a:xfrm>
            <a:prstGeom prst="rect">
              <a:avLst/>
            </a:prstGeom>
            <a:noFill/>
            <a:ln w="9525">
              <a:noFill/>
              <a:miter lim="800000"/>
              <a:headEnd/>
              <a:tailEnd/>
            </a:ln>
          </p:spPr>
          <p:txBody>
            <a:bodyPr wrap="none">
              <a:spAutoFit/>
            </a:bodyPr>
            <a:lstStyle/>
            <a:p>
              <a:r>
                <a:rPr lang="en-US" altLang="zh-CN" sz="2000" b="1" dirty="0">
                  <a:latin typeface="Arial" pitchFamily="34" charset="0"/>
                  <a:ea typeface="宋体" pitchFamily="2" charset="-122"/>
                  <a:cs typeface="Arial" pitchFamily="34" charset="0"/>
                </a:rPr>
                <a:t>UNMC</a:t>
              </a:r>
            </a:p>
            <a:p>
              <a:r>
                <a:rPr lang="en-US" altLang="zh-CN" b="1" dirty="0" smtClean="0">
                  <a:latin typeface="Arial" pitchFamily="34" charset="0"/>
                  <a:ea typeface="宋体" pitchFamily="2" charset="-122"/>
                  <a:cs typeface="Arial" pitchFamily="34" charset="0"/>
                </a:rPr>
                <a:t>Geoff Thiele, Ph.D.</a:t>
              </a:r>
            </a:p>
            <a:p>
              <a:r>
                <a:rPr lang="en-US" altLang="zh-CN" b="1" dirty="0" smtClean="0">
                  <a:latin typeface="Arial" pitchFamily="34" charset="0"/>
                  <a:ea typeface="宋体" pitchFamily="2" charset="-122"/>
                  <a:cs typeface="Arial" pitchFamily="34" charset="0"/>
                </a:rPr>
                <a:t>James </a:t>
              </a:r>
              <a:r>
                <a:rPr lang="en-US" altLang="zh-CN" b="1" dirty="0">
                  <a:latin typeface="Arial" pitchFamily="34" charset="0"/>
                  <a:ea typeface="宋体" pitchFamily="2" charset="-122"/>
                  <a:cs typeface="Arial" pitchFamily="34" charset="0"/>
                </a:rPr>
                <a:t>O’Dell, M.D</a:t>
              </a:r>
              <a:r>
                <a:rPr lang="en-US" altLang="zh-CN" b="1" dirty="0" smtClean="0">
                  <a:latin typeface="Arial" pitchFamily="34" charset="0"/>
                  <a:ea typeface="宋体" pitchFamily="2" charset="-122"/>
                  <a:cs typeface="Arial" pitchFamily="34" charset="0"/>
                </a:rPr>
                <a:t>.</a:t>
              </a:r>
            </a:p>
            <a:p>
              <a:r>
                <a:rPr lang="en-US" altLang="zh-CN" b="1" dirty="0" smtClean="0">
                  <a:latin typeface="Arial" pitchFamily="34" charset="0"/>
                  <a:ea typeface="宋体" pitchFamily="2" charset="-122"/>
                  <a:cs typeface="Arial" pitchFamily="34" charset="0"/>
                </a:rPr>
                <a:t>Ted Mikuls, M.D.</a:t>
              </a:r>
              <a:endParaRPr lang="en-US" altLang="zh-CN" b="1" dirty="0">
                <a:latin typeface="Arial" pitchFamily="34" charset="0"/>
                <a:ea typeface="宋体" pitchFamily="2" charset="-122"/>
                <a:cs typeface="Arial" pitchFamily="34" charset="0"/>
              </a:endParaRPr>
            </a:p>
            <a:p>
              <a:r>
                <a:rPr lang="en-US" altLang="zh-CN" b="1" dirty="0">
                  <a:latin typeface="Arial" pitchFamily="34" charset="0"/>
                  <a:cs typeface="Arial" pitchFamily="34" charset="0"/>
                </a:rPr>
                <a:t>Michelene Holmes, M.D.</a:t>
              </a:r>
            </a:p>
            <a:p>
              <a:r>
                <a:rPr lang="en-US" altLang="zh-CN" b="1" dirty="0" smtClean="0">
                  <a:latin typeface="Arial" pitchFamily="34" charset="0"/>
                  <a:ea typeface="宋体" pitchFamily="2" charset="-122"/>
                  <a:cs typeface="Arial" pitchFamily="34" charset="0"/>
                </a:rPr>
                <a:t>Lynell </a:t>
              </a:r>
              <a:r>
                <a:rPr lang="en-US" altLang="zh-CN" b="1" dirty="0">
                  <a:latin typeface="Arial" pitchFamily="34" charset="0"/>
                  <a:ea typeface="宋体" pitchFamily="2" charset="-122"/>
                  <a:cs typeface="Arial" pitchFamily="34" charset="0"/>
                </a:rPr>
                <a:t>Klassen, M.D.</a:t>
              </a:r>
            </a:p>
            <a:p>
              <a:r>
                <a:rPr lang="en-US" altLang="zh-CN" b="1" dirty="0">
                  <a:latin typeface="Arial" pitchFamily="34" charset="0"/>
                  <a:ea typeface="宋体" pitchFamily="2" charset="-122"/>
                  <a:cs typeface="Arial" pitchFamily="34" charset="0"/>
                </a:rPr>
                <a:t>Amy Cannella, M.D</a:t>
              </a:r>
              <a:r>
                <a:rPr lang="en-US" altLang="zh-CN" b="1" dirty="0" smtClean="0">
                  <a:latin typeface="Arial" pitchFamily="34" charset="0"/>
                  <a:ea typeface="宋体" pitchFamily="2" charset="-122"/>
                  <a:cs typeface="Arial" pitchFamily="34" charset="0"/>
                </a:rPr>
                <a:t>. </a:t>
              </a:r>
              <a:endParaRPr lang="en-US" altLang="zh-CN" b="1" dirty="0">
                <a:latin typeface="Arial" pitchFamily="34" charset="0"/>
                <a:ea typeface="宋体" pitchFamily="2" charset="-122"/>
                <a:cs typeface="Arial" pitchFamily="34" charset="0"/>
              </a:endParaRPr>
            </a:p>
            <a:p>
              <a:r>
                <a:rPr lang="en-US" altLang="zh-CN" b="1" dirty="0" smtClean="0">
                  <a:latin typeface="Arial" pitchFamily="34" charset="0"/>
                  <a:ea typeface="宋体" pitchFamily="2" charset="-122"/>
                  <a:cs typeface="Arial" pitchFamily="34" charset="0"/>
                </a:rPr>
                <a:t>Karen </a:t>
              </a:r>
              <a:r>
                <a:rPr lang="en-US" altLang="zh-CN" b="1" dirty="0">
                  <a:latin typeface="Arial" pitchFamily="34" charset="0"/>
                  <a:ea typeface="宋体" pitchFamily="2" charset="-122"/>
                  <a:cs typeface="Arial" pitchFamily="34" charset="0"/>
                </a:rPr>
                <a:t>Gould, Ph.D.</a:t>
              </a:r>
            </a:p>
            <a:p>
              <a:r>
                <a:rPr lang="en-US" altLang="zh-CN" b="1" dirty="0">
                  <a:latin typeface="Arial" pitchFamily="34" charset="0"/>
                  <a:ea typeface="宋体" pitchFamily="2" charset="-122"/>
                  <a:cs typeface="Arial" pitchFamily="34" charset="0"/>
                </a:rPr>
                <a:t>Yunqin Lu, Ph.D.</a:t>
              </a:r>
            </a:p>
            <a:p>
              <a:endParaRPr lang="en-US" altLang="zh-CN" sz="2000" b="1" dirty="0">
                <a:latin typeface="Arial" pitchFamily="34" charset="0"/>
                <a:ea typeface="宋体" pitchFamily="2" charset="-122"/>
                <a:cs typeface="Arial" pitchFamily="34" charset="0"/>
              </a:endParaRPr>
            </a:p>
          </p:txBody>
        </p:sp>
        <p:cxnSp>
          <p:nvCxnSpPr>
            <p:cNvPr id="12" name="Straight Connector 11"/>
            <p:cNvCxnSpPr/>
            <p:nvPr/>
          </p:nvCxnSpPr>
          <p:spPr>
            <a:xfrm>
              <a:off x="5205350" y="1019300"/>
              <a:ext cx="1066800" cy="0"/>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4" name="Group 41"/>
          <p:cNvGrpSpPr/>
          <p:nvPr/>
        </p:nvGrpSpPr>
        <p:grpSpPr>
          <a:xfrm>
            <a:off x="533400" y="2815441"/>
            <a:ext cx="2971800" cy="2923877"/>
            <a:chOff x="381000" y="2819400"/>
            <a:chExt cx="2971800" cy="2923877"/>
          </a:xfrm>
        </p:grpSpPr>
        <p:cxnSp>
          <p:nvCxnSpPr>
            <p:cNvPr id="14" name="Straight Connector 13"/>
            <p:cNvCxnSpPr/>
            <p:nvPr/>
          </p:nvCxnSpPr>
          <p:spPr>
            <a:xfrm>
              <a:off x="457200" y="3154875"/>
              <a:ext cx="2895600" cy="0"/>
            </a:xfrm>
            <a:prstGeom prst="line">
              <a:avLst/>
            </a:prstGeom>
          </p:spPr>
          <p:style>
            <a:lnRef idx="3">
              <a:schemeClr val="accent6"/>
            </a:lnRef>
            <a:fillRef idx="0">
              <a:schemeClr val="accent6"/>
            </a:fillRef>
            <a:effectRef idx="2">
              <a:schemeClr val="accent6"/>
            </a:effectRef>
            <a:fontRef idx="minor">
              <a:schemeClr val="tx1"/>
            </a:fontRef>
          </p:style>
        </p:cxnSp>
        <p:sp>
          <p:nvSpPr>
            <p:cNvPr id="31748" name="Text Box 25"/>
            <p:cNvSpPr txBox="1">
              <a:spLocks noChangeArrowheads="1"/>
            </p:cNvSpPr>
            <p:nvPr/>
          </p:nvSpPr>
          <p:spPr bwMode="auto">
            <a:xfrm>
              <a:off x="381000" y="2819400"/>
              <a:ext cx="2693366" cy="2923877"/>
            </a:xfrm>
            <a:prstGeom prst="rect">
              <a:avLst/>
            </a:prstGeom>
            <a:noFill/>
            <a:ln w="9525">
              <a:noFill/>
              <a:miter lim="800000"/>
              <a:headEnd/>
              <a:tailEnd/>
            </a:ln>
          </p:spPr>
          <p:txBody>
            <a:bodyPr wrap="none">
              <a:spAutoFit/>
            </a:bodyPr>
            <a:lstStyle/>
            <a:p>
              <a:r>
                <a:rPr lang="en-US" altLang="zh-CN" sz="2000" b="1" dirty="0" smtClean="0">
                  <a:latin typeface="Arial" pitchFamily="34" charset="0"/>
                  <a:ea typeface="宋体" pitchFamily="2" charset="-122"/>
                  <a:cs typeface="Arial" pitchFamily="34" charset="0"/>
                </a:rPr>
                <a:t>Zhang Lab members</a:t>
              </a:r>
              <a:endParaRPr lang="en-US" altLang="zh-CN" sz="2000" b="1" dirty="0">
                <a:latin typeface="Arial" pitchFamily="34" charset="0"/>
                <a:ea typeface="宋体" pitchFamily="2" charset="-122"/>
                <a:cs typeface="Arial" pitchFamily="34" charset="0"/>
              </a:endParaRPr>
            </a:p>
            <a:p>
              <a:r>
                <a:rPr lang="en-US" altLang="zh-CN" b="1" dirty="0" smtClean="0">
                  <a:latin typeface="Arial" pitchFamily="34" charset="0"/>
                  <a:ea typeface="宋体" pitchFamily="2" charset="-122"/>
                  <a:cs typeface="Arial" pitchFamily="34" charset="0"/>
                </a:rPr>
                <a:t>Hongyan Liao, M.D.</a:t>
              </a:r>
            </a:p>
            <a:p>
              <a:r>
                <a:rPr lang="en-US" altLang="zh-CN" b="1" dirty="0" smtClean="0">
                  <a:latin typeface="Arial" pitchFamily="34" charset="0"/>
                  <a:ea typeface="宋体" pitchFamily="2" charset="-122"/>
                  <a:cs typeface="Arial" pitchFamily="34" charset="0"/>
                </a:rPr>
                <a:t>Wanqin Xie</a:t>
              </a:r>
            </a:p>
            <a:p>
              <a:r>
                <a:rPr lang="en-US" altLang="zh-CN" b="1" dirty="0" smtClean="0">
                  <a:latin typeface="Arial" pitchFamily="34" charset="0"/>
                  <a:ea typeface="宋体" pitchFamily="2" charset="-122"/>
                  <a:cs typeface="Arial" pitchFamily="34" charset="0"/>
                </a:rPr>
                <a:t>Dallas Jones</a:t>
              </a:r>
            </a:p>
            <a:p>
              <a:r>
                <a:rPr lang="en-US" altLang="zh-CN" b="1" dirty="0" smtClean="0">
                  <a:latin typeface="Arial" pitchFamily="34" charset="0"/>
                  <a:ea typeface="宋体" pitchFamily="2" charset="-122"/>
                  <a:cs typeface="Arial" pitchFamily="34" charset="0"/>
                </a:rPr>
                <a:t>Keri Xu</a:t>
              </a:r>
            </a:p>
            <a:p>
              <a:r>
                <a:rPr lang="en-US" altLang="zh-CN" b="1" dirty="0" smtClean="0">
                  <a:solidFill>
                    <a:schemeClr val="bg1">
                      <a:lumMod val="65000"/>
                    </a:schemeClr>
                  </a:solidFill>
                  <a:latin typeface="Arial" pitchFamily="34" charset="0"/>
                  <a:ea typeface="宋体" pitchFamily="2" charset="-122"/>
                  <a:cs typeface="Arial" pitchFamily="34" charset="0"/>
                </a:rPr>
                <a:t>Erin Wang, M.S.</a:t>
              </a:r>
            </a:p>
            <a:p>
              <a:r>
                <a:rPr lang="en-US" altLang="zh-CN" b="1" dirty="0" smtClean="0">
                  <a:solidFill>
                    <a:schemeClr val="bg1">
                      <a:lumMod val="65000"/>
                    </a:schemeClr>
                  </a:solidFill>
                  <a:latin typeface="Arial" pitchFamily="34" charset="0"/>
                  <a:ea typeface="宋体" pitchFamily="2" charset="-122"/>
                  <a:cs typeface="Arial" pitchFamily="34" charset="0"/>
                </a:rPr>
                <a:t>Miles Lange, Ph.D.</a:t>
              </a:r>
            </a:p>
            <a:p>
              <a:r>
                <a:rPr lang="en-US" altLang="zh-CN" b="1" dirty="0" smtClean="0">
                  <a:solidFill>
                    <a:schemeClr val="bg1">
                      <a:lumMod val="65000"/>
                    </a:schemeClr>
                  </a:solidFill>
                  <a:latin typeface="Arial" pitchFamily="34" charset="0"/>
                  <a:ea typeface="宋体" pitchFamily="2" charset="-122"/>
                  <a:cs typeface="Arial" pitchFamily="34" charset="0"/>
                </a:rPr>
                <a:t>Ling Huang, Ph.D. </a:t>
              </a:r>
            </a:p>
            <a:p>
              <a:endParaRPr lang="en-US" altLang="zh-CN" b="1" dirty="0" smtClean="0">
                <a:latin typeface="Arial" pitchFamily="34" charset="0"/>
                <a:ea typeface="宋体" pitchFamily="2" charset="-122"/>
                <a:cs typeface="Arial" pitchFamily="34" charset="0"/>
              </a:endParaRPr>
            </a:p>
            <a:p>
              <a:endParaRPr lang="en-US" altLang="zh-CN" sz="2000" b="1" dirty="0">
                <a:latin typeface="Arial" pitchFamily="34" charset="0"/>
                <a:ea typeface="宋体" pitchFamily="2" charset="-122"/>
                <a:cs typeface="Arial" pitchFamily="34" charset="0"/>
              </a:endParaRPr>
            </a:p>
          </p:txBody>
        </p:sp>
      </p:grpSp>
      <p:grpSp>
        <p:nvGrpSpPr>
          <p:cNvPr id="5" name="Group 43"/>
          <p:cNvGrpSpPr/>
          <p:nvPr/>
        </p:nvGrpSpPr>
        <p:grpSpPr>
          <a:xfrm>
            <a:off x="533400" y="5213153"/>
            <a:ext cx="3505200" cy="677108"/>
            <a:chOff x="5105400" y="4530725"/>
            <a:chExt cx="3505200" cy="677108"/>
          </a:xfrm>
        </p:grpSpPr>
        <p:sp>
          <p:nvSpPr>
            <p:cNvPr id="31751" name="Text Box 24"/>
            <p:cNvSpPr txBox="1">
              <a:spLocks noChangeArrowheads="1"/>
            </p:cNvSpPr>
            <p:nvPr/>
          </p:nvSpPr>
          <p:spPr bwMode="auto">
            <a:xfrm>
              <a:off x="5105400" y="4530725"/>
              <a:ext cx="3505200" cy="677108"/>
            </a:xfrm>
            <a:prstGeom prst="rect">
              <a:avLst/>
            </a:prstGeom>
            <a:noFill/>
            <a:ln w="9525">
              <a:noFill/>
              <a:miter lim="800000"/>
              <a:headEnd/>
              <a:tailEnd/>
            </a:ln>
          </p:spPr>
          <p:txBody>
            <a:bodyPr>
              <a:spAutoFit/>
            </a:bodyPr>
            <a:lstStyle/>
            <a:p>
              <a:r>
                <a:rPr lang="en-US" altLang="zh-CN" sz="2000" b="1" dirty="0" smtClean="0">
                  <a:latin typeface="Arial" pitchFamily="34" charset="0"/>
                  <a:ea typeface="宋体" pitchFamily="2" charset="-122"/>
                  <a:cs typeface="Arial" pitchFamily="34" charset="0"/>
                </a:rPr>
                <a:t>University </a:t>
              </a:r>
              <a:r>
                <a:rPr lang="en-US" altLang="zh-CN" sz="2000" b="1" dirty="0">
                  <a:latin typeface="Arial" pitchFamily="34" charset="0"/>
                  <a:ea typeface="宋体" pitchFamily="2" charset="-122"/>
                  <a:cs typeface="Arial" pitchFamily="34" charset="0"/>
                </a:rPr>
                <a:t>of Kiel </a:t>
              </a:r>
            </a:p>
            <a:p>
              <a:r>
                <a:rPr lang="en-US" altLang="zh-CN" b="1" dirty="0">
                  <a:latin typeface="Arial" pitchFamily="34" charset="0"/>
                  <a:ea typeface="宋体" pitchFamily="2" charset="-122"/>
                  <a:cs typeface="Arial" pitchFamily="34" charset="0"/>
                </a:rPr>
                <a:t>Philip Rosenstiel, M.D.</a:t>
              </a:r>
            </a:p>
          </p:txBody>
        </p:sp>
        <p:cxnSp>
          <p:nvCxnSpPr>
            <p:cNvPr id="24" name="Straight Connector 23"/>
            <p:cNvCxnSpPr/>
            <p:nvPr/>
          </p:nvCxnSpPr>
          <p:spPr>
            <a:xfrm flipV="1">
              <a:off x="5188525" y="4868042"/>
              <a:ext cx="2611438" cy="8171"/>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6" name="Group 22"/>
          <p:cNvGrpSpPr/>
          <p:nvPr/>
        </p:nvGrpSpPr>
        <p:grpSpPr>
          <a:xfrm>
            <a:off x="533400" y="5952292"/>
            <a:ext cx="3505200" cy="677108"/>
            <a:chOff x="5105400" y="5707063"/>
            <a:chExt cx="3505200" cy="677108"/>
          </a:xfrm>
        </p:grpSpPr>
        <p:sp>
          <p:nvSpPr>
            <p:cNvPr id="31756" name="Text Box 24"/>
            <p:cNvSpPr txBox="1">
              <a:spLocks noChangeArrowheads="1"/>
            </p:cNvSpPr>
            <p:nvPr/>
          </p:nvSpPr>
          <p:spPr bwMode="auto">
            <a:xfrm>
              <a:off x="5105400" y="5707063"/>
              <a:ext cx="3505200" cy="677108"/>
            </a:xfrm>
            <a:prstGeom prst="rect">
              <a:avLst/>
            </a:prstGeom>
            <a:noFill/>
            <a:ln w="9525">
              <a:noFill/>
              <a:miter lim="800000"/>
              <a:headEnd/>
              <a:tailEnd/>
            </a:ln>
          </p:spPr>
          <p:txBody>
            <a:bodyPr>
              <a:spAutoFit/>
            </a:bodyPr>
            <a:lstStyle/>
            <a:p>
              <a:r>
                <a:rPr lang="en-US" altLang="zh-CN" sz="2000" b="1" dirty="0">
                  <a:latin typeface="Arial" pitchFamily="34" charset="0"/>
                  <a:ea typeface="宋体" pitchFamily="2" charset="-122"/>
                  <a:cs typeface="Arial" pitchFamily="34" charset="0"/>
                </a:rPr>
                <a:t>Harvard University</a:t>
              </a:r>
            </a:p>
            <a:p>
              <a:r>
                <a:rPr lang="en-US" altLang="zh-CN" b="1" dirty="0">
                  <a:latin typeface="Arial" pitchFamily="34" charset="0"/>
                  <a:ea typeface="宋体" pitchFamily="2" charset="-122"/>
                  <a:cs typeface="Arial" pitchFamily="34" charset="0"/>
                </a:rPr>
                <a:t>Hongbo Luo, Ph.D.</a:t>
              </a:r>
            </a:p>
          </p:txBody>
        </p:sp>
        <p:cxnSp>
          <p:nvCxnSpPr>
            <p:cNvPr id="13" name="Straight Connector 12"/>
            <p:cNvCxnSpPr/>
            <p:nvPr/>
          </p:nvCxnSpPr>
          <p:spPr>
            <a:xfrm flipV="1">
              <a:off x="5205350" y="6040563"/>
              <a:ext cx="2590800" cy="20638"/>
            </a:xfrm>
            <a:prstGeom prst="line">
              <a:avLst/>
            </a:prstGeom>
          </p:spPr>
          <p:style>
            <a:lnRef idx="3">
              <a:schemeClr val="accent6"/>
            </a:lnRef>
            <a:fillRef idx="0">
              <a:schemeClr val="accent6"/>
            </a:fillRef>
            <a:effectRef idx="2">
              <a:schemeClr val="accent6"/>
            </a:effectRef>
            <a:fontRef idx="minor">
              <a:schemeClr val="tx1"/>
            </a:fontRef>
          </p:style>
        </p:cxnSp>
      </p:grpSp>
      <p:pic>
        <p:nvPicPr>
          <p:cNvPr id="16" name="Picture 15" descr="NIAID_logo.png"/>
          <p:cNvPicPr>
            <a:picLocks noChangeAspect="1"/>
          </p:cNvPicPr>
          <p:nvPr/>
        </p:nvPicPr>
        <p:blipFill>
          <a:blip r:embed="rId4" cstate="print"/>
          <a:stretch>
            <a:fillRect/>
          </a:stretch>
        </p:blipFill>
        <p:spPr>
          <a:xfrm>
            <a:off x="6400911" y="5746553"/>
            <a:ext cx="662354" cy="861061"/>
          </a:xfrm>
          <a:prstGeom prst="rect">
            <a:avLst/>
          </a:prstGeom>
        </p:spPr>
      </p:pic>
      <p:grpSp>
        <p:nvGrpSpPr>
          <p:cNvPr id="7" name="Group 24"/>
          <p:cNvGrpSpPr/>
          <p:nvPr/>
        </p:nvGrpSpPr>
        <p:grpSpPr>
          <a:xfrm>
            <a:off x="5181600" y="4451153"/>
            <a:ext cx="3147015" cy="1261884"/>
            <a:chOff x="706438" y="3505200"/>
            <a:chExt cx="3147015" cy="1261884"/>
          </a:xfrm>
        </p:grpSpPr>
        <p:sp>
          <p:nvSpPr>
            <p:cNvPr id="26" name="Text Box 25"/>
            <p:cNvSpPr txBox="1">
              <a:spLocks noChangeArrowheads="1"/>
            </p:cNvSpPr>
            <p:nvPr/>
          </p:nvSpPr>
          <p:spPr bwMode="auto">
            <a:xfrm>
              <a:off x="706438" y="3505200"/>
              <a:ext cx="3147015" cy="1261884"/>
            </a:xfrm>
            <a:prstGeom prst="rect">
              <a:avLst/>
            </a:prstGeom>
            <a:noFill/>
            <a:ln w="9525">
              <a:noFill/>
              <a:miter lim="800000"/>
              <a:headEnd/>
              <a:tailEnd/>
            </a:ln>
          </p:spPr>
          <p:txBody>
            <a:bodyPr wrap="none">
              <a:spAutoFit/>
            </a:bodyPr>
            <a:lstStyle/>
            <a:p>
              <a:r>
                <a:rPr lang="en-US" altLang="zh-CN" sz="2000" b="1" dirty="0" smtClean="0">
                  <a:latin typeface="Arial" pitchFamily="34" charset="0"/>
                  <a:ea typeface="宋体" pitchFamily="2" charset="-122"/>
                  <a:cs typeface="Arial" pitchFamily="34" charset="0"/>
                </a:rPr>
                <a:t>UAB</a:t>
              </a:r>
              <a:endParaRPr lang="en-US" altLang="zh-CN" sz="2000" b="1" dirty="0">
                <a:latin typeface="Arial" pitchFamily="34" charset="0"/>
                <a:ea typeface="宋体" pitchFamily="2" charset="-122"/>
                <a:cs typeface="Arial" pitchFamily="34" charset="0"/>
              </a:endParaRPr>
            </a:p>
            <a:p>
              <a:r>
                <a:rPr lang="en-US" altLang="zh-CN" b="1" dirty="0" smtClean="0">
                  <a:latin typeface="Arial" pitchFamily="34" charset="0"/>
                  <a:ea typeface="宋体" pitchFamily="2" charset="-122"/>
                  <a:cs typeface="Arial" pitchFamily="34" charset="0"/>
                </a:rPr>
                <a:t>Robert Kimberly, M.D</a:t>
              </a:r>
              <a:r>
                <a:rPr lang="en-US" altLang="zh-CN" b="1" dirty="0">
                  <a:latin typeface="Arial" pitchFamily="34" charset="0"/>
                  <a:ea typeface="宋体" pitchFamily="2" charset="-122"/>
                  <a:cs typeface="Arial" pitchFamily="34" charset="0"/>
                </a:rPr>
                <a:t>.</a:t>
              </a:r>
            </a:p>
            <a:p>
              <a:r>
                <a:rPr lang="en-US" altLang="zh-CN" b="1" dirty="0" smtClean="0">
                  <a:latin typeface="Arial" pitchFamily="34" charset="0"/>
                  <a:ea typeface="宋体" pitchFamily="2" charset="-122"/>
                  <a:cs typeface="Arial" pitchFamily="34" charset="0"/>
                </a:rPr>
                <a:t>S. Lou Bridges, M.D., Ph.D.</a:t>
              </a:r>
              <a:endParaRPr lang="en-US" altLang="zh-CN" b="1" dirty="0">
                <a:latin typeface="Arial" pitchFamily="34" charset="0"/>
                <a:ea typeface="宋体" pitchFamily="2" charset="-122"/>
                <a:cs typeface="Arial" pitchFamily="34" charset="0"/>
              </a:endParaRPr>
            </a:p>
            <a:p>
              <a:endParaRPr lang="en-US" altLang="zh-CN" sz="2000" b="1" dirty="0">
                <a:latin typeface="Arial" pitchFamily="34" charset="0"/>
                <a:ea typeface="宋体" pitchFamily="2" charset="-122"/>
                <a:cs typeface="Arial" pitchFamily="34" charset="0"/>
              </a:endParaRPr>
            </a:p>
          </p:txBody>
        </p:sp>
        <p:cxnSp>
          <p:nvCxnSpPr>
            <p:cNvPr id="27" name="Straight Connector 26"/>
            <p:cNvCxnSpPr/>
            <p:nvPr/>
          </p:nvCxnSpPr>
          <p:spPr>
            <a:xfrm flipV="1">
              <a:off x="797625" y="3838700"/>
              <a:ext cx="1392238" cy="1588"/>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8" name="Group 42"/>
          <p:cNvGrpSpPr/>
          <p:nvPr/>
        </p:nvGrpSpPr>
        <p:grpSpPr>
          <a:xfrm>
            <a:off x="5181600" y="3666292"/>
            <a:ext cx="3505200" cy="677108"/>
            <a:chOff x="5105400" y="3573463"/>
            <a:chExt cx="3505200" cy="677108"/>
          </a:xfrm>
        </p:grpSpPr>
        <p:sp>
          <p:nvSpPr>
            <p:cNvPr id="31758" name="Text Box 24"/>
            <p:cNvSpPr txBox="1">
              <a:spLocks noChangeArrowheads="1"/>
            </p:cNvSpPr>
            <p:nvPr/>
          </p:nvSpPr>
          <p:spPr bwMode="auto">
            <a:xfrm>
              <a:off x="5105400" y="3573463"/>
              <a:ext cx="3505200" cy="677108"/>
            </a:xfrm>
            <a:prstGeom prst="rect">
              <a:avLst/>
            </a:prstGeom>
            <a:noFill/>
            <a:ln w="9525">
              <a:noFill/>
              <a:miter lim="800000"/>
              <a:headEnd/>
              <a:tailEnd/>
            </a:ln>
          </p:spPr>
          <p:txBody>
            <a:bodyPr>
              <a:spAutoFit/>
            </a:bodyPr>
            <a:lstStyle/>
            <a:p>
              <a:r>
                <a:rPr lang="en-US" sz="2000" b="1" dirty="0">
                  <a:latin typeface="Arial" pitchFamily="34" charset="0"/>
                  <a:cs typeface="Arial" pitchFamily="34" charset="0"/>
                </a:rPr>
                <a:t>Dominican Republic</a:t>
              </a:r>
              <a:r>
                <a:rPr lang="en-US" sz="2000" dirty="0">
                  <a:latin typeface="Arial" pitchFamily="34" charset="0"/>
                  <a:cs typeface="Arial" pitchFamily="34" charset="0"/>
                </a:rPr>
                <a:t/>
              </a:r>
              <a:br>
                <a:rPr lang="en-US" sz="2000" dirty="0">
                  <a:latin typeface="Arial" pitchFamily="34" charset="0"/>
                  <a:cs typeface="Arial" pitchFamily="34" charset="0"/>
                </a:rPr>
              </a:br>
              <a:r>
                <a:rPr lang="en-US" b="1" dirty="0">
                  <a:latin typeface="Arial" pitchFamily="34" charset="0"/>
                  <a:cs typeface="Arial" pitchFamily="34" charset="0"/>
                </a:rPr>
                <a:t>Esthela </a:t>
              </a:r>
              <a:r>
                <a:rPr lang="en-US" altLang="zh-CN" b="1" dirty="0">
                  <a:latin typeface="Arial" pitchFamily="34" charset="0"/>
                  <a:ea typeface="宋体" pitchFamily="2" charset="-122"/>
                  <a:cs typeface="Arial" pitchFamily="34" charset="0"/>
                </a:rPr>
                <a:t>Loyo, M.D.</a:t>
              </a:r>
              <a:endParaRPr lang="en-US" altLang="zh-CN" sz="2000" b="1" dirty="0">
                <a:latin typeface="Arial" pitchFamily="34" charset="0"/>
                <a:ea typeface="宋体" pitchFamily="2" charset="-122"/>
                <a:cs typeface="Arial" pitchFamily="34" charset="0"/>
              </a:endParaRPr>
            </a:p>
          </p:txBody>
        </p:sp>
        <p:cxnSp>
          <p:nvCxnSpPr>
            <p:cNvPr id="41" name="Straight Connector 40"/>
            <p:cNvCxnSpPr/>
            <p:nvPr/>
          </p:nvCxnSpPr>
          <p:spPr>
            <a:xfrm flipV="1">
              <a:off x="5198425" y="3898075"/>
              <a:ext cx="2590800" cy="20638"/>
            </a:xfrm>
            <a:prstGeom prst="line">
              <a:avLst/>
            </a:prstGeom>
          </p:spPr>
          <p:style>
            <a:lnRef idx="3">
              <a:schemeClr val="accent6"/>
            </a:lnRef>
            <a:fillRef idx="0">
              <a:schemeClr val="accent6"/>
            </a:fillRef>
            <a:effectRef idx="2">
              <a:schemeClr val="accent6"/>
            </a:effectRef>
            <a:fontRef idx="minor">
              <a:schemeClr val="tx1"/>
            </a:fontRef>
          </p:style>
        </p:cxnSp>
      </p:grpSp>
      <p:pic>
        <p:nvPicPr>
          <p:cNvPr id="28" name="Picture 11" descr="unmclogo.jpg"/>
          <p:cNvPicPr>
            <a:picLocks noChangeAspect="1"/>
          </p:cNvPicPr>
          <p:nvPr/>
        </p:nvPicPr>
        <p:blipFill>
          <a:blip r:embed="rId5" cstate="print"/>
          <a:srcRect/>
          <a:stretch>
            <a:fillRect/>
          </a:stretch>
        </p:blipFill>
        <p:spPr bwMode="auto">
          <a:xfrm>
            <a:off x="7232186" y="5822753"/>
            <a:ext cx="1454614" cy="569645"/>
          </a:xfrm>
          <a:prstGeom prst="rect">
            <a:avLst/>
          </a:prstGeom>
          <a:noFill/>
          <a:ln w="9525">
            <a:noFill/>
            <a:miter lim="800000"/>
            <a:headEnd/>
            <a:tailEnd/>
          </a:ln>
        </p:spPr>
      </p:pic>
    </p:spTree>
    <p:extLst>
      <p:ext uri="{BB962C8B-B14F-4D97-AF65-F5344CB8AC3E}">
        <p14:creationId xmlns:p14="http://schemas.microsoft.com/office/powerpoint/2010/main" val="4264173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696200" cy="584775"/>
          </a:xfrm>
          <a:prstGeom prst="rect">
            <a:avLst/>
          </a:prstGeom>
          <a:noFill/>
        </p:spPr>
        <p:txBody>
          <a:bodyPr wrap="square" rtlCol="0">
            <a:spAutoFit/>
          </a:bodyPr>
          <a:lstStyle/>
          <a:p>
            <a:pPr algn="ctr"/>
            <a:r>
              <a:rPr lang="en-US" sz="3200" b="1" dirty="0" smtClean="0">
                <a:solidFill>
                  <a:srgbClr val="3333CC"/>
                </a:solidFill>
                <a:latin typeface="Arial" pitchFamily="34" charset="0"/>
                <a:cs typeface="Arial" pitchFamily="34" charset="0"/>
              </a:rPr>
              <a:t>Rheumatoid Arthritis (RA) </a:t>
            </a:r>
            <a:endParaRPr lang="en-US" sz="3200" b="1" dirty="0">
              <a:solidFill>
                <a:srgbClr val="3333CC"/>
              </a:solidFill>
              <a:latin typeface="Arial" pitchFamily="34" charset="0"/>
              <a:cs typeface="Arial" pitchFamily="34" charset="0"/>
            </a:endParaRPr>
          </a:p>
        </p:txBody>
      </p:sp>
      <p:sp>
        <p:nvSpPr>
          <p:cNvPr id="5" name="TextBox 4"/>
          <p:cNvSpPr txBox="1"/>
          <p:nvPr/>
        </p:nvSpPr>
        <p:spPr>
          <a:xfrm>
            <a:off x="3352800" y="1447800"/>
            <a:ext cx="5562600" cy="3354765"/>
          </a:xfrm>
          <a:prstGeom prst="rect">
            <a:avLst/>
          </a:prstGeom>
          <a:noFill/>
        </p:spPr>
        <p:txBody>
          <a:bodyPr wrap="square" rtlCol="0">
            <a:spAutoFit/>
          </a:bodyPr>
          <a:lstStyle/>
          <a:p>
            <a:pPr>
              <a:spcBef>
                <a:spcPts val="600"/>
              </a:spcBef>
              <a:spcAft>
                <a:spcPts val="600"/>
              </a:spcAft>
              <a:buFont typeface="Arial" pitchFamily="34" charset="0"/>
              <a:buChar char="•"/>
            </a:pPr>
            <a:r>
              <a:rPr lang="en-US" sz="2400" b="1" dirty="0" smtClean="0">
                <a:latin typeface="Arial" pitchFamily="34" charset="0"/>
                <a:cs typeface="Arial" pitchFamily="34" charset="0"/>
              </a:rPr>
              <a:t>A chronic, systemic, autoimmune inflammatory disorder that principally attacks synovial joints.</a:t>
            </a:r>
          </a:p>
          <a:p>
            <a:pPr>
              <a:spcBef>
                <a:spcPts val="600"/>
              </a:spcBef>
              <a:spcAft>
                <a:spcPts val="600"/>
              </a:spcAft>
              <a:buFont typeface="Arial" pitchFamily="34" charset="0"/>
              <a:buChar char="•"/>
            </a:pPr>
            <a:r>
              <a:rPr lang="en-US" sz="2400" b="1" dirty="0" smtClean="0">
                <a:latin typeface="Arial" pitchFamily="34" charset="0"/>
                <a:cs typeface="Arial" pitchFamily="34" charset="0"/>
              </a:rPr>
              <a:t>Affects about 1% of the general population worldwide, women three times more often than men.</a:t>
            </a:r>
          </a:p>
          <a:p>
            <a:pPr>
              <a:spcBef>
                <a:spcPts val="600"/>
              </a:spcBef>
              <a:spcAft>
                <a:spcPts val="600"/>
              </a:spcAft>
              <a:buFont typeface="Arial" pitchFamily="34" charset="0"/>
              <a:buChar char="•"/>
            </a:pPr>
            <a:r>
              <a:rPr lang="en-US" sz="2400" b="1" dirty="0" smtClean="0">
                <a:latin typeface="Arial" pitchFamily="34" charset="0"/>
                <a:cs typeface="Arial" pitchFamily="34" charset="0"/>
              </a:rPr>
              <a:t>Reduces the lifespan of patients by a range of 3 to 12 years.</a:t>
            </a:r>
            <a:endParaRPr lang="en-US" sz="2000" dirty="0" smtClean="0">
              <a:latin typeface="Arial" pitchFamily="34" charset="0"/>
              <a:cs typeface="Arial" pitchFamily="34" charset="0"/>
            </a:endParaRPr>
          </a:p>
        </p:txBody>
      </p:sp>
      <p:pic>
        <p:nvPicPr>
          <p:cNvPr id="1026" name="Picture 2" descr="http://www.cedars-sinai.edu/Patients/Health-Conditions/Images/354031_Adv_Rheumatoid_Arthritis-2sm.jpg"/>
          <p:cNvPicPr>
            <a:picLocks noChangeAspect="1" noChangeArrowheads="1"/>
          </p:cNvPicPr>
          <p:nvPr/>
        </p:nvPicPr>
        <p:blipFill>
          <a:blip r:embed="rId3" cstate="print"/>
          <a:srcRect/>
          <a:stretch>
            <a:fillRect/>
          </a:stretch>
        </p:blipFill>
        <p:spPr bwMode="auto">
          <a:xfrm>
            <a:off x="304800" y="2286000"/>
            <a:ext cx="2857500" cy="1895476"/>
          </a:xfrm>
          <a:prstGeom prst="rect">
            <a:avLst/>
          </a:prstGeom>
          <a:noFill/>
        </p:spPr>
      </p:pic>
    </p:spTree>
    <p:extLst>
      <p:ext uri="{BB962C8B-B14F-4D97-AF65-F5344CB8AC3E}">
        <p14:creationId xmlns:p14="http://schemas.microsoft.com/office/powerpoint/2010/main" val="3412072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8600"/>
            <a:ext cx="7696200" cy="584775"/>
          </a:xfrm>
          <a:prstGeom prst="rect">
            <a:avLst/>
          </a:prstGeom>
          <a:noFill/>
        </p:spPr>
        <p:txBody>
          <a:bodyPr wrap="square" rtlCol="0">
            <a:spAutoFit/>
          </a:bodyPr>
          <a:lstStyle/>
          <a:p>
            <a:pPr algn="ctr"/>
            <a:r>
              <a:rPr lang="en-US" sz="3200" b="1" dirty="0" smtClean="0">
                <a:solidFill>
                  <a:srgbClr val="3333CC"/>
                </a:solidFill>
                <a:latin typeface="Arial" pitchFamily="34" charset="0"/>
                <a:cs typeface="Arial" pitchFamily="34" charset="0"/>
              </a:rPr>
              <a:t>Etiology of RA</a:t>
            </a:r>
            <a:endParaRPr lang="en-US" sz="3200" b="1" dirty="0">
              <a:solidFill>
                <a:srgbClr val="3333CC"/>
              </a:solidFill>
              <a:latin typeface="Arial" pitchFamily="34" charset="0"/>
              <a:cs typeface="Arial" pitchFamily="34" charset="0"/>
            </a:endParaRPr>
          </a:p>
        </p:txBody>
      </p:sp>
      <p:sp>
        <p:nvSpPr>
          <p:cNvPr id="5" name="TextBox 4"/>
          <p:cNvSpPr txBox="1"/>
          <p:nvPr/>
        </p:nvSpPr>
        <p:spPr>
          <a:xfrm>
            <a:off x="381000" y="1524000"/>
            <a:ext cx="8610600" cy="4191000"/>
          </a:xfrm>
          <a:prstGeom prst="rect">
            <a:avLst/>
          </a:prstGeom>
          <a:noFill/>
        </p:spPr>
        <p:txBody>
          <a:bodyPr wrap="square" rtlCol="0">
            <a:spAutoFit/>
          </a:bodyPr>
          <a:lstStyle/>
          <a:p>
            <a:pPr>
              <a:spcBef>
                <a:spcPts val="600"/>
              </a:spcBef>
              <a:spcAft>
                <a:spcPts val="600"/>
              </a:spcAft>
              <a:buFont typeface="Arial" pitchFamily="34" charset="0"/>
              <a:buChar char="•"/>
            </a:pPr>
            <a:r>
              <a:rPr lang="en-US" sz="2400" b="1" dirty="0" smtClean="0">
                <a:latin typeface="Arial" pitchFamily="34" charset="0"/>
                <a:cs typeface="Arial" pitchFamily="34" charset="0"/>
              </a:rPr>
              <a:t>Genetic factors (50-60%):</a:t>
            </a:r>
          </a:p>
          <a:p>
            <a:pPr lvl="1">
              <a:spcBef>
                <a:spcPts val="600"/>
              </a:spcBef>
              <a:spcAft>
                <a:spcPts val="600"/>
              </a:spcAft>
              <a:buFont typeface="Arial" pitchFamily="34" charset="0"/>
              <a:buChar char="•"/>
            </a:pPr>
            <a:r>
              <a:rPr lang="en-US" sz="2400" b="1" dirty="0" smtClean="0">
                <a:latin typeface="Arial" pitchFamily="34" charset="0"/>
                <a:cs typeface="Arial" pitchFamily="34" charset="0"/>
              </a:rPr>
              <a:t>HLA-DR4</a:t>
            </a:r>
          </a:p>
          <a:p>
            <a:pPr lvl="1">
              <a:spcBef>
                <a:spcPts val="600"/>
              </a:spcBef>
              <a:spcAft>
                <a:spcPts val="600"/>
              </a:spcAft>
              <a:buFont typeface="Arial" pitchFamily="34" charset="0"/>
              <a:buChar char="•"/>
            </a:pPr>
            <a:r>
              <a:rPr lang="en-US" sz="2400" b="1" dirty="0" smtClean="0">
                <a:latin typeface="Arial" pitchFamily="34" charset="0"/>
                <a:cs typeface="Arial" pitchFamily="34" charset="0"/>
              </a:rPr>
              <a:t>PTPN22</a:t>
            </a:r>
          </a:p>
          <a:p>
            <a:pPr lvl="1">
              <a:spcBef>
                <a:spcPts val="600"/>
              </a:spcBef>
              <a:spcAft>
                <a:spcPts val="600"/>
              </a:spcAft>
              <a:buFont typeface="Arial" pitchFamily="34" charset="0"/>
              <a:buChar char="•"/>
            </a:pPr>
            <a:r>
              <a:rPr lang="en-US" sz="2400" b="1" dirty="0" smtClean="0">
                <a:latin typeface="Arial" pitchFamily="34" charset="0"/>
                <a:cs typeface="Arial" pitchFamily="34" charset="0"/>
              </a:rPr>
              <a:t>PAD4</a:t>
            </a:r>
          </a:p>
          <a:p>
            <a:pPr>
              <a:spcBef>
                <a:spcPts val="600"/>
              </a:spcBef>
              <a:spcAft>
                <a:spcPts val="600"/>
              </a:spcAft>
              <a:buFont typeface="Arial" pitchFamily="34" charset="0"/>
              <a:buChar char="•"/>
            </a:pPr>
            <a:r>
              <a:rPr lang="en-US" sz="2400" b="1" dirty="0" smtClean="0">
                <a:latin typeface="Arial" pitchFamily="34" charset="0"/>
                <a:cs typeface="Arial" pitchFamily="34" charset="0"/>
              </a:rPr>
              <a:t>Environmental factors (40-50%):  </a:t>
            </a:r>
          </a:p>
          <a:p>
            <a:pPr lvl="1">
              <a:spcBef>
                <a:spcPts val="600"/>
              </a:spcBef>
              <a:spcAft>
                <a:spcPts val="600"/>
              </a:spcAft>
              <a:buFont typeface="Arial" pitchFamily="34" charset="0"/>
              <a:buChar char="•"/>
            </a:pPr>
            <a:r>
              <a:rPr lang="en-US" sz="2400" b="1" dirty="0" smtClean="0">
                <a:latin typeface="Arial" pitchFamily="34" charset="0"/>
                <a:cs typeface="Arial" pitchFamily="34" charset="0"/>
              </a:rPr>
              <a:t>Smoking</a:t>
            </a:r>
          </a:p>
          <a:p>
            <a:pPr lvl="1">
              <a:spcBef>
                <a:spcPts val="600"/>
              </a:spcBef>
              <a:spcAft>
                <a:spcPts val="600"/>
              </a:spcAft>
              <a:buFont typeface="Arial" pitchFamily="34" charset="0"/>
              <a:buChar char="•"/>
            </a:pPr>
            <a:r>
              <a:rPr lang="en-US" sz="2400" b="1" dirty="0" smtClean="0">
                <a:latin typeface="Arial" pitchFamily="34" charset="0"/>
                <a:cs typeface="Arial" pitchFamily="34" charset="0"/>
              </a:rPr>
              <a:t>Microbial infection ( </a:t>
            </a:r>
            <a:r>
              <a:rPr lang="en-US" sz="2400" b="1" i="1" dirty="0" smtClean="0">
                <a:latin typeface="Arial" pitchFamily="34" charset="0"/>
                <a:cs typeface="Arial" pitchFamily="34" charset="0"/>
              </a:rPr>
              <a:t>eg. Porphyromonas gingivalis</a:t>
            </a:r>
            <a:r>
              <a:rPr lang="en-US" sz="2400" b="1" dirty="0" smtClean="0">
                <a:latin typeface="Arial" pitchFamily="34" charset="0"/>
                <a:cs typeface="Arial" pitchFamily="34" charset="0"/>
              </a:rPr>
              <a:t>)</a:t>
            </a:r>
          </a:p>
          <a:p>
            <a:pPr lvl="1">
              <a:spcBef>
                <a:spcPts val="600"/>
              </a:spcBef>
              <a:spcAft>
                <a:spcPts val="600"/>
              </a:spcAft>
              <a:buFont typeface="Arial" pitchFamily="34" charset="0"/>
              <a:buChar char="•"/>
            </a:pPr>
            <a:r>
              <a:rPr lang="en-US" sz="2400" b="1" dirty="0" smtClean="0">
                <a:latin typeface="Arial" pitchFamily="34" charset="0"/>
                <a:cs typeface="Arial" pitchFamily="34" charset="0"/>
              </a:rPr>
              <a:t>Aberrant physiological process (apoptosis, NETosis)</a:t>
            </a:r>
          </a:p>
        </p:txBody>
      </p:sp>
    </p:spTree>
    <p:extLst>
      <p:ext uri="{BB962C8B-B14F-4D97-AF65-F5344CB8AC3E}">
        <p14:creationId xmlns:p14="http://schemas.microsoft.com/office/powerpoint/2010/main" val="67075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57200"/>
            <a:ext cx="7696200" cy="584775"/>
          </a:xfrm>
          <a:prstGeom prst="rect">
            <a:avLst/>
          </a:prstGeom>
          <a:noFill/>
        </p:spPr>
        <p:txBody>
          <a:bodyPr wrap="square" rtlCol="0">
            <a:spAutoFit/>
          </a:bodyPr>
          <a:lstStyle/>
          <a:p>
            <a:pPr algn="ctr"/>
            <a:r>
              <a:rPr lang="en-US" sz="3200" b="1" dirty="0" smtClean="0">
                <a:solidFill>
                  <a:srgbClr val="3333CC"/>
                </a:solidFill>
                <a:latin typeface="Arial" pitchFamily="34" charset="0"/>
                <a:cs typeface="Arial" pitchFamily="34" charset="0"/>
              </a:rPr>
              <a:t>Autoantibodies in RA </a:t>
            </a:r>
            <a:endParaRPr lang="en-US" sz="3200" b="1" dirty="0">
              <a:solidFill>
                <a:srgbClr val="3333CC"/>
              </a:solidFill>
              <a:latin typeface="Arial" pitchFamily="34" charset="0"/>
              <a:cs typeface="Arial" pitchFamily="34" charset="0"/>
            </a:endParaRPr>
          </a:p>
        </p:txBody>
      </p:sp>
      <p:sp>
        <p:nvSpPr>
          <p:cNvPr id="8" name="TextBox 7"/>
          <p:cNvSpPr txBox="1"/>
          <p:nvPr/>
        </p:nvSpPr>
        <p:spPr>
          <a:xfrm>
            <a:off x="342900" y="1676400"/>
            <a:ext cx="8572500" cy="4647426"/>
          </a:xfrm>
          <a:prstGeom prst="rect">
            <a:avLst/>
          </a:prstGeom>
          <a:noFill/>
        </p:spPr>
        <p:txBody>
          <a:bodyPr wrap="square" rtlCol="0">
            <a:spAutoFit/>
          </a:bodyPr>
          <a:lstStyle/>
          <a:p>
            <a:pPr>
              <a:spcBef>
                <a:spcPts val="600"/>
              </a:spcBef>
              <a:spcAft>
                <a:spcPts val="600"/>
              </a:spcAft>
              <a:buFont typeface="Arial" pitchFamily="34" charset="0"/>
              <a:buChar char="•"/>
            </a:pPr>
            <a:r>
              <a:rPr lang="en-US" sz="3600" b="1" dirty="0" smtClean="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a:t>
            </a:r>
            <a:r>
              <a:rPr lang="en-US" sz="2400" b="1" dirty="0" smtClean="0">
                <a:latin typeface="Arial" pitchFamily="34" charset="0"/>
                <a:cs typeface="Arial" pitchFamily="34" charset="0"/>
              </a:rPr>
              <a:t>Rheumatoid factor (RF, anti-immunoglobulin Fc, 1940)</a:t>
            </a:r>
          </a:p>
          <a:p>
            <a:pPr>
              <a:spcBef>
                <a:spcPts val="600"/>
              </a:spcBef>
              <a:spcAft>
                <a:spcPts val="600"/>
              </a:spcAft>
              <a:buFont typeface="Arial" pitchFamily="34" charset="0"/>
              <a:buChar char="•"/>
            </a:pPr>
            <a:r>
              <a:rPr lang="en-US" sz="2400" b="1" dirty="0" smtClean="0">
                <a:latin typeface="Arial" pitchFamily="34" charset="0"/>
                <a:cs typeface="Arial" pitchFamily="34" charset="0"/>
              </a:rPr>
              <a:t>    Anti-collagen II antibody</a:t>
            </a:r>
          </a:p>
          <a:p>
            <a:pPr>
              <a:spcBef>
                <a:spcPts val="600"/>
              </a:spcBef>
              <a:spcAft>
                <a:spcPts val="600"/>
              </a:spcAft>
              <a:buFont typeface="Arial" pitchFamily="34" charset="0"/>
              <a:buChar char="•"/>
            </a:pPr>
            <a:r>
              <a:rPr lang="en-US" sz="2400" b="1" dirty="0" smtClean="0">
                <a:latin typeface="Arial" pitchFamily="34" charset="0"/>
                <a:cs typeface="Arial" pitchFamily="34" charset="0"/>
              </a:rPr>
              <a:t>    Anti-glucose-6 phosphate isomerase (GPI) antibody</a:t>
            </a:r>
          </a:p>
          <a:p>
            <a:pPr>
              <a:spcBef>
                <a:spcPts val="600"/>
              </a:spcBef>
              <a:spcAft>
                <a:spcPts val="600"/>
              </a:spcAft>
              <a:buFont typeface="Arial" pitchFamily="34" charset="0"/>
              <a:buChar char="•"/>
            </a:pPr>
            <a:r>
              <a:rPr lang="en-US" sz="2400" b="1" dirty="0" smtClean="0">
                <a:latin typeface="Arial" pitchFamily="34" charset="0"/>
                <a:cs typeface="Arial" pitchFamily="34" charset="0"/>
              </a:rPr>
              <a:t>    Antibodies to heat shock protein (HSP) antibody</a:t>
            </a:r>
          </a:p>
          <a:p>
            <a:pPr>
              <a:spcBef>
                <a:spcPts val="600"/>
              </a:spcBef>
              <a:spcAft>
                <a:spcPts val="600"/>
              </a:spcAft>
              <a:buFont typeface="Arial" pitchFamily="34" charset="0"/>
              <a:buChar char="•"/>
            </a:pPr>
            <a:r>
              <a:rPr lang="en-US" sz="2400" b="1" dirty="0" smtClean="0">
                <a:latin typeface="Arial" pitchFamily="34" charset="0"/>
                <a:cs typeface="Arial" pitchFamily="34" charset="0"/>
              </a:rPr>
              <a:t> </a:t>
            </a:r>
            <a:r>
              <a:rPr lang="en-US" sz="2400" b="1" dirty="0" smtClean="0">
                <a:solidFill>
                  <a:srgbClr val="3333CC"/>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a:t>
            </a:r>
            <a:r>
              <a:rPr lang="en-US" sz="2400" b="1" dirty="0" smtClean="0">
                <a:latin typeface="Arial" pitchFamily="34" charset="0"/>
                <a:cs typeface="Arial" pitchFamily="34" charset="0"/>
              </a:rPr>
              <a:t>Anti-citrullinated protein antibody (ACPA, 1999), over  90% specificity for RA</a:t>
            </a:r>
          </a:p>
          <a:p>
            <a:pPr>
              <a:spcBef>
                <a:spcPts val="600"/>
              </a:spcBef>
              <a:spcAft>
                <a:spcPts val="600"/>
              </a:spcAft>
              <a:buFont typeface="Arial" pitchFamily="34" charset="0"/>
              <a:buChar char="•"/>
            </a:pPr>
            <a:endParaRPr lang="en-US" sz="2400" b="1" dirty="0">
              <a:latin typeface="Arial" pitchFamily="34" charset="0"/>
              <a:cs typeface="Arial" pitchFamily="34" charset="0"/>
            </a:endParaRPr>
          </a:p>
          <a:p>
            <a:pPr>
              <a:spcBef>
                <a:spcPts val="600"/>
              </a:spcBef>
              <a:spcAft>
                <a:spcPts val="600"/>
              </a:spcAft>
            </a:pPr>
            <a:r>
              <a:rPr lang="en-US" sz="2400" b="1" dirty="0" smtClean="0">
                <a:solidFill>
                  <a:srgbClr val="FF0000"/>
                </a:solidFill>
                <a:latin typeface="Arial" pitchFamily="34" charset="0"/>
                <a:cs typeface="Arial" pitchFamily="34" charset="0"/>
              </a:rPr>
              <a:t>RF and ACPA are serological diagnostic criterion for RA (2010 ACR/EULAR)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0"/>
            <a:ext cx="7696200" cy="1077218"/>
          </a:xfrm>
          <a:prstGeom prst="rect">
            <a:avLst/>
          </a:prstGeom>
          <a:noFill/>
        </p:spPr>
        <p:txBody>
          <a:bodyPr wrap="square" rtlCol="0">
            <a:spAutoFit/>
          </a:bodyPr>
          <a:lstStyle/>
          <a:p>
            <a:pPr algn="ctr"/>
            <a:r>
              <a:rPr lang="en-US" sz="3200" b="1" dirty="0" smtClean="0">
                <a:solidFill>
                  <a:srgbClr val="3333CC"/>
                </a:solidFill>
                <a:latin typeface="Arial" pitchFamily="34" charset="0"/>
                <a:cs typeface="Arial" pitchFamily="34" charset="0"/>
              </a:rPr>
              <a:t>Anti-citrullinated protein antibody (ACPA) in RA </a:t>
            </a:r>
            <a:endParaRPr lang="en-US" sz="3200" b="1" dirty="0">
              <a:solidFill>
                <a:srgbClr val="3333CC"/>
              </a:solidFill>
              <a:latin typeface="Arial" pitchFamily="34" charset="0"/>
              <a:cs typeface="Arial" pitchFamily="34" charset="0"/>
            </a:endParaRPr>
          </a:p>
        </p:txBody>
      </p:sp>
      <p:sp>
        <p:nvSpPr>
          <p:cNvPr id="5" name="TextBox 4"/>
          <p:cNvSpPr txBox="1"/>
          <p:nvPr/>
        </p:nvSpPr>
        <p:spPr>
          <a:xfrm>
            <a:off x="114300" y="1224945"/>
            <a:ext cx="8839200" cy="5709255"/>
          </a:xfrm>
          <a:prstGeom prst="rect">
            <a:avLst/>
          </a:prstGeom>
          <a:noFill/>
        </p:spPr>
        <p:txBody>
          <a:bodyPr wrap="square" rtlCol="0">
            <a:spAutoFit/>
          </a:bodyPr>
          <a:lstStyle/>
          <a:p>
            <a:pPr>
              <a:buFont typeface="Arial" pitchFamily="34" charset="0"/>
              <a:buChar char="•"/>
            </a:pPr>
            <a:r>
              <a:rPr lang="en-US" b="1" dirty="0" smtClean="0">
                <a:latin typeface="Arial" pitchFamily="34" charset="0"/>
                <a:cs typeface="Arial" pitchFamily="34" charset="0"/>
              </a:rPr>
              <a:t> 1964 Anti-perinuclear factor antibody (APF)</a:t>
            </a:r>
          </a:p>
          <a:p>
            <a:pPr>
              <a:buFont typeface="Arial" pitchFamily="34" charset="0"/>
              <a:buChar char="•"/>
            </a:pPr>
            <a:r>
              <a:rPr lang="en-US" b="1" dirty="0" smtClean="0">
                <a:latin typeface="Arial" pitchFamily="34" charset="0"/>
                <a:cs typeface="Arial" pitchFamily="34" charset="0"/>
              </a:rPr>
              <a:t> 1979 Anti-keratin antibody (AKA)</a:t>
            </a:r>
          </a:p>
          <a:p>
            <a:pPr>
              <a:buFont typeface="Arial" pitchFamily="34" charset="0"/>
              <a:buChar char="•"/>
            </a:pPr>
            <a:r>
              <a:rPr lang="en-US" b="1" dirty="0" smtClean="0">
                <a:latin typeface="Arial" pitchFamily="34" charset="0"/>
                <a:cs typeface="Arial" pitchFamily="34" charset="0"/>
              </a:rPr>
              <a:t> 1995 Anti-filaggrin antibody</a:t>
            </a:r>
          </a:p>
          <a:p>
            <a:pPr>
              <a:buFont typeface="Arial" pitchFamily="34" charset="0"/>
              <a:buChar char="•"/>
            </a:pPr>
            <a:r>
              <a:rPr lang="en-US" b="1" dirty="0" smtClean="0">
                <a:latin typeface="Arial" pitchFamily="34" charset="0"/>
                <a:cs typeface="Arial" pitchFamily="34" charset="0"/>
              </a:rPr>
              <a:t> 1999 Citrulline is essential for autoantibody recognizing filaggrin</a:t>
            </a:r>
          </a:p>
          <a:p>
            <a:pPr>
              <a:buFont typeface="Arial" pitchFamily="34" charset="0"/>
              <a:buChar char="•"/>
            </a:pPr>
            <a:endParaRPr lang="en-US" b="1" dirty="0" smtClean="0">
              <a:latin typeface="Arial" pitchFamily="34" charset="0"/>
              <a:cs typeface="Arial" pitchFamily="34" charset="0"/>
            </a:endParaRPr>
          </a:p>
          <a:p>
            <a:pPr>
              <a:buFont typeface="Arial" pitchFamily="34" charset="0"/>
              <a:buChar char="•"/>
            </a:pPr>
            <a:endParaRPr lang="en-US" b="1" dirty="0" smtClean="0">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2001 Anti-cit-fibrinogen</a:t>
            </a:r>
          </a:p>
          <a:p>
            <a:pPr>
              <a:buFont typeface="Arial" pitchFamily="34" charset="0"/>
              <a:buChar char="•"/>
            </a:pPr>
            <a:r>
              <a:rPr lang="en-US" b="1" dirty="0">
                <a:latin typeface="Arial" pitchFamily="34" charset="0"/>
                <a:cs typeface="Arial" pitchFamily="34" charset="0"/>
              </a:rPr>
              <a:t> </a:t>
            </a:r>
            <a:r>
              <a:rPr lang="en-US" b="1" dirty="0" smtClean="0">
                <a:latin typeface="Arial" pitchFamily="34" charset="0"/>
                <a:cs typeface="Arial" pitchFamily="34" charset="0"/>
              </a:rPr>
              <a:t>2004 Anti-cit-vimentin</a:t>
            </a:r>
          </a:p>
          <a:p>
            <a:pPr>
              <a:buFont typeface="Arial" pitchFamily="34" charset="0"/>
              <a:buChar char="•"/>
            </a:pPr>
            <a:r>
              <a:rPr lang="en-US" b="1" dirty="0" smtClean="0">
                <a:latin typeface="Arial" pitchFamily="34" charset="0"/>
                <a:cs typeface="Arial" pitchFamily="34" charset="0"/>
              </a:rPr>
              <a:t> 2005 Anti-cit-collagen</a:t>
            </a:r>
          </a:p>
          <a:p>
            <a:pPr>
              <a:buFont typeface="Arial" pitchFamily="34" charset="0"/>
              <a:buChar char="•"/>
            </a:pPr>
            <a:r>
              <a:rPr lang="en-US" b="1" dirty="0" smtClean="0">
                <a:latin typeface="Arial" pitchFamily="34" charset="0"/>
                <a:cs typeface="Arial" pitchFamily="34" charset="0"/>
              </a:rPr>
              <a:t> 2005 Anti-cit-</a:t>
            </a:r>
            <a:r>
              <a:rPr lang="en-US" b="1" dirty="0" smtClean="0">
                <a:latin typeface="Symbol" pitchFamily="18" charset="2"/>
                <a:cs typeface="Arial" pitchFamily="34" charset="0"/>
              </a:rPr>
              <a:t>a</a:t>
            </a:r>
            <a:r>
              <a:rPr lang="en-US" b="1" dirty="0" smtClean="0">
                <a:latin typeface="Arial" pitchFamily="34" charset="0"/>
                <a:cs typeface="Arial" pitchFamily="34" charset="0"/>
              </a:rPr>
              <a:t>-enolase</a:t>
            </a:r>
          </a:p>
          <a:p>
            <a:pPr>
              <a:buFont typeface="Arial" pitchFamily="34" charset="0"/>
              <a:buChar char="•"/>
            </a:pPr>
            <a:r>
              <a:rPr lang="en-US" b="1" dirty="0" smtClean="0">
                <a:latin typeface="Arial" pitchFamily="34" charset="0"/>
                <a:cs typeface="Arial" pitchFamily="34" charset="0"/>
              </a:rPr>
              <a:t> 2012 Anti-cit-Bip</a:t>
            </a:r>
          </a:p>
          <a:p>
            <a:pPr>
              <a:buFont typeface="Arial" pitchFamily="34" charset="0"/>
              <a:buChar char="•"/>
            </a:pPr>
            <a:r>
              <a:rPr lang="en-US" b="1" dirty="0">
                <a:latin typeface="Arial" pitchFamily="34" charset="0"/>
                <a:cs typeface="Arial" pitchFamily="34" charset="0"/>
              </a:rPr>
              <a:t> </a:t>
            </a:r>
            <a:r>
              <a:rPr lang="en-US" b="1" dirty="0" smtClean="0">
                <a:latin typeface="Arial" pitchFamily="34" charset="0"/>
                <a:cs typeface="Arial" pitchFamily="34" charset="0"/>
              </a:rPr>
              <a:t>2014 Anti-cit-histone</a:t>
            </a:r>
          </a:p>
          <a:p>
            <a:pPr>
              <a:buFont typeface="Arial" pitchFamily="34" charset="0"/>
              <a:buChar char="•"/>
            </a:pPr>
            <a:endParaRPr lang="en-US" b="1" dirty="0" smtClean="0">
              <a:latin typeface="Arial" pitchFamily="34" charset="0"/>
              <a:cs typeface="Arial" pitchFamily="34" charset="0"/>
            </a:endParaRPr>
          </a:p>
          <a:p>
            <a:pPr>
              <a:buFont typeface="Arial" pitchFamily="34" charset="0"/>
              <a:buChar char="•"/>
            </a:pPr>
            <a:endParaRPr lang="en-US" b="1" dirty="0" smtClean="0">
              <a:latin typeface="Arial" pitchFamily="34" charset="0"/>
              <a:cs typeface="Arial" pitchFamily="34" charset="0"/>
            </a:endParaRPr>
          </a:p>
          <a:p>
            <a:r>
              <a:rPr lang="en-US" b="1" dirty="0" smtClean="0">
                <a:latin typeface="Arial" pitchFamily="34" charset="0"/>
                <a:cs typeface="Arial" pitchFamily="34" charset="0"/>
              </a:rPr>
              <a:t>Commercial kits</a:t>
            </a:r>
          </a:p>
          <a:p>
            <a:r>
              <a:rPr lang="en-US" b="1" dirty="0" smtClean="0">
                <a:latin typeface="Arial" pitchFamily="34" charset="0"/>
                <a:cs typeface="Arial" pitchFamily="34" charset="0"/>
              </a:rPr>
              <a:t>1. 2001 Anti-cyclic </a:t>
            </a:r>
          </a:p>
          <a:p>
            <a:r>
              <a:rPr lang="en-US" b="1" dirty="0">
                <a:latin typeface="Arial" pitchFamily="34" charset="0"/>
                <a:cs typeface="Arial" pitchFamily="34" charset="0"/>
              </a:rPr>
              <a:t> </a:t>
            </a:r>
            <a:r>
              <a:rPr lang="en-US" b="1" dirty="0" smtClean="0">
                <a:latin typeface="Arial" pitchFamily="34" charset="0"/>
                <a:cs typeface="Arial" pitchFamily="34" charset="0"/>
              </a:rPr>
              <a:t>citrullinated</a:t>
            </a:r>
            <a:r>
              <a:rPr lang="en-US" b="1" dirty="0">
                <a:latin typeface="Arial" pitchFamily="34" charset="0"/>
                <a:cs typeface="Arial" pitchFamily="34" charset="0"/>
              </a:rPr>
              <a:t> </a:t>
            </a:r>
            <a:r>
              <a:rPr lang="en-US" b="1" dirty="0" smtClean="0">
                <a:latin typeface="Arial" pitchFamily="34" charset="0"/>
                <a:cs typeface="Arial" pitchFamily="34" charset="0"/>
              </a:rPr>
              <a:t>peptides(CCP) assay</a:t>
            </a:r>
          </a:p>
          <a:p>
            <a:r>
              <a:rPr lang="en-US" b="1" dirty="0" smtClean="0">
                <a:latin typeface="Arial" pitchFamily="34" charset="0"/>
                <a:cs typeface="Arial" pitchFamily="34" charset="0"/>
              </a:rPr>
              <a:t>2. 2004 Anti-CCP2 assay</a:t>
            </a:r>
          </a:p>
          <a:p>
            <a:r>
              <a:rPr lang="en-US" b="1" dirty="0" smtClean="0">
                <a:latin typeface="Arial" pitchFamily="34" charset="0"/>
                <a:cs typeface="Arial" pitchFamily="34" charset="0"/>
              </a:rPr>
              <a:t>3. 2007 Anti-mutated vimentin (AMV) assay</a:t>
            </a:r>
          </a:p>
          <a:p>
            <a:pPr>
              <a:spcBef>
                <a:spcPts val="600"/>
              </a:spcBef>
              <a:spcAft>
                <a:spcPts val="600"/>
              </a:spcAft>
            </a:pPr>
            <a:endParaRPr lang="en-US" b="1" dirty="0">
              <a:latin typeface="Arial" pitchFamily="34" charset="0"/>
              <a:cs typeface="Arial" pitchFamily="34" charset="0"/>
            </a:endParaRPr>
          </a:p>
        </p:txBody>
      </p:sp>
      <p:pic>
        <p:nvPicPr>
          <p:cNvPr id="6" name="Picture 2" descr="http://www.hopkinsarthritis.org/wp-content/uploads/2012/08/round4-slide-12.jpg"/>
          <p:cNvPicPr>
            <a:picLocks noChangeAspect="1" noChangeArrowheads="1"/>
          </p:cNvPicPr>
          <p:nvPr/>
        </p:nvPicPr>
        <p:blipFill>
          <a:blip r:embed="rId3" cstate="print"/>
          <a:srcRect/>
          <a:stretch>
            <a:fillRect/>
          </a:stretch>
        </p:blipFill>
        <p:spPr bwMode="auto">
          <a:xfrm>
            <a:off x="2971800" y="2530601"/>
            <a:ext cx="6019800" cy="3108199"/>
          </a:xfrm>
          <a:prstGeom prst="rect">
            <a:avLst/>
          </a:prstGeom>
          <a:ln>
            <a:solidFill>
              <a:srgbClr val="FF0000"/>
            </a:solidFill>
          </a:ln>
        </p:spPr>
        <p:style>
          <a:lnRef idx="1">
            <a:schemeClr val="accent2"/>
          </a:lnRef>
          <a:fillRef idx="3">
            <a:schemeClr val="accent2"/>
          </a:fillRef>
          <a:effectRef idx="2">
            <a:schemeClr val="accent2"/>
          </a:effectRef>
          <a:fontRef idx="minor">
            <a:schemeClr val="lt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200" b="1" dirty="0" smtClean="0">
                <a:solidFill>
                  <a:srgbClr val="3333CC"/>
                </a:solidFill>
                <a:latin typeface="Arial" panose="020B0604020202020204" pitchFamily="34" charset="0"/>
                <a:cs typeface="Arial" panose="020B0604020202020204" pitchFamily="34" charset="0"/>
              </a:rPr>
              <a:t>Pathogenicity of ACPAs in RA </a:t>
            </a:r>
            <a:endParaRPr lang="en-US" sz="3200" b="1" dirty="0">
              <a:solidFill>
                <a:srgbClr val="3333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838304" cy="4648200"/>
          </a:xfrm>
        </p:spPr>
        <p:txBody>
          <a:bodyPr>
            <a:noAutofit/>
          </a:bodyPr>
          <a:lstStyle/>
          <a:p>
            <a:r>
              <a:rPr lang="en-US" sz="2200" b="1" dirty="0" smtClean="0">
                <a:latin typeface="Arial" panose="020B0604020202020204" pitchFamily="34" charset="0"/>
                <a:cs typeface="Arial" pitchFamily="34" charset="0"/>
              </a:rPr>
              <a:t>ACPAs precede years before the clinical diagnosis of RA and predict RA with a higher OR than RF and HLA SE.</a:t>
            </a:r>
          </a:p>
          <a:p>
            <a:r>
              <a:rPr lang="en-US" sz="2200" b="1" dirty="0" smtClean="0">
                <a:latin typeface="Arial" panose="020B0604020202020204" pitchFamily="34" charset="0"/>
                <a:cs typeface="Arial" pitchFamily="34" charset="0"/>
              </a:rPr>
              <a:t>ACPAs identify subgroups of early RA patients with a more severe disease course.</a:t>
            </a:r>
          </a:p>
          <a:p>
            <a:r>
              <a:rPr lang="en-US" sz="2200" b="1" dirty="0" smtClean="0">
                <a:latin typeface="Arial" panose="020B0604020202020204" pitchFamily="34" charset="0"/>
                <a:cs typeface="Arial" pitchFamily="34" charset="0"/>
              </a:rPr>
              <a:t>Passive transfer of ACPAs enhanced tissue injury in collagen-induced arthritis (CIA) mice.</a:t>
            </a:r>
          </a:p>
          <a:p>
            <a:r>
              <a:rPr lang="en-US" sz="2200" b="1" dirty="0" smtClean="0">
                <a:latin typeface="Arial" panose="020B0604020202020204" pitchFamily="34" charset="0"/>
                <a:cs typeface="Arial" pitchFamily="34" charset="0"/>
              </a:rPr>
              <a:t>Citrullinated antigens have increased arthritogenicity in animal models of arthritis.</a:t>
            </a:r>
          </a:p>
          <a:p>
            <a:r>
              <a:rPr lang="en-US" sz="2200" b="1" dirty="0" smtClean="0">
                <a:latin typeface="Arial" panose="020B0604020202020204" pitchFamily="34" charset="0"/>
                <a:cs typeface="Arial" pitchFamily="34" charset="0"/>
              </a:rPr>
              <a:t>ACPAs induce macrophages to secret tumor necrosis factor alpha (TNF</a:t>
            </a:r>
            <a:r>
              <a:rPr lang="en-US" sz="2200" b="1" dirty="0" smtClean="0">
                <a:latin typeface="Symbol" panose="05050102010706020507" pitchFamily="18" charset="2"/>
                <a:cs typeface="Arial" pitchFamily="34" charset="0"/>
              </a:rPr>
              <a:t>a</a:t>
            </a:r>
            <a:r>
              <a:rPr lang="en-US" sz="2200" b="1" dirty="0" smtClean="0">
                <a:latin typeface="Arial" pitchFamily="34" charset="0"/>
                <a:cs typeface="Arial" pitchFamily="34" charset="0"/>
              </a:rPr>
              <a:t>), a dominant inflammatory cytokine in RA</a:t>
            </a:r>
            <a:r>
              <a:rPr lang="en-US" sz="2200" b="1" dirty="0">
                <a:latin typeface="Arial" pitchFamily="34" charset="0"/>
                <a:cs typeface="Arial" pitchFamily="34" charset="0"/>
              </a:rPr>
              <a:t>.</a:t>
            </a:r>
            <a:endParaRPr lang="en-US" sz="2200" b="1" dirty="0" smtClean="0">
              <a:latin typeface="Arial" pitchFamily="34" charset="0"/>
              <a:cs typeface="Arial" pitchFamily="34" charset="0"/>
            </a:endParaRPr>
          </a:p>
          <a:p>
            <a:pPr marL="0" indent="0">
              <a:buNone/>
            </a:pPr>
            <a:endParaRPr lang="en-US" sz="22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12639" cy="1066800"/>
          </a:xfrm>
        </p:spPr>
        <p:txBody>
          <a:bodyPr>
            <a:noAutofit/>
          </a:bodyPr>
          <a:lstStyle/>
          <a:p>
            <a:r>
              <a:rPr lang="en-US" sz="3200" b="1" dirty="0" smtClean="0">
                <a:solidFill>
                  <a:srgbClr val="3333CC"/>
                </a:solidFill>
                <a:latin typeface="Arial" pitchFamily="34" charset="0"/>
                <a:cs typeface="Arial" pitchFamily="34" charset="0"/>
              </a:rPr>
              <a:t>Central questions</a:t>
            </a:r>
            <a:endParaRPr lang="en-US" sz="3200" b="1" dirty="0">
              <a:solidFill>
                <a:srgbClr val="3333CC"/>
              </a:solidFill>
              <a:latin typeface="Arial" pitchFamily="34" charset="0"/>
              <a:cs typeface="Arial" pitchFamily="34" charset="0"/>
            </a:endParaRPr>
          </a:p>
        </p:txBody>
      </p:sp>
      <p:sp>
        <p:nvSpPr>
          <p:cNvPr id="5" name="Content Placeholder 2"/>
          <p:cNvSpPr>
            <a:spLocks noGrp="1"/>
          </p:cNvSpPr>
          <p:nvPr/>
        </p:nvSpPr>
        <p:spPr>
          <a:xfrm>
            <a:off x="472067" y="2209800"/>
            <a:ext cx="8381552" cy="1714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Arial" pitchFamily="34" charset="0"/>
                <a:cs typeface="Arial" pitchFamily="34" charset="0"/>
              </a:rPr>
              <a:t>What are the molecular features of ACPAs?</a:t>
            </a:r>
          </a:p>
          <a:p>
            <a:r>
              <a:rPr lang="en-US" sz="2800" b="1" dirty="0" smtClean="0">
                <a:latin typeface="Arial" pitchFamily="34" charset="0"/>
                <a:cs typeface="Arial" pitchFamily="34" charset="0"/>
              </a:rPr>
              <a:t>Where are the cells that produce ACPAs?</a:t>
            </a:r>
          </a:p>
          <a:p>
            <a:r>
              <a:rPr lang="en-US" sz="2800" b="1" dirty="0" smtClean="0">
                <a:latin typeface="Arial" pitchFamily="34" charset="0"/>
                <a:cs typeface="Arial" pitchFamily="34" charset="0"/>
              </a:rPr>
              <a:t>What triggers the generation of ACPAs?</a:t>
            </a:r>
          </a:p>
          <a:p>
            <a:pPr marL="0" indent="0">
              <a:buNone/>
            </a:pPr>
            <a:endParaRPr lang="en-US" sz="2800" b="1" dirty="0" smtClean="0">
              <a:latin typeface="Arial" pitchFamily="34" charset="0"/>
              <a:cs typeface="Arial" pitchFamily="34" charset="0"/>
            </a:endParaRPr>
          </a:p>
        </p:txBody>
      </p:sp>
    </p:spTree>
    <p:extLst>
      <p:ext uri="{BB962C8B-B14F-4D97-AF65-F5344CB8AC3E}">
        <p14:creationId xmlns:p14="http://schemas.microsoft.com/office/powerpoint/2010/main" val="2760571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takes30.files.wordpress.com/2011/08/antibody1.jpg"/>
          <p:cNvPicPr>
            <a:picLocks noChangeAspect="1" noChangeArrowheads="1"/>
          </p:cNvPicPr>
          <p:nvPr/>
        </p:nvPicPr>
        <p:blipFill>
          <a:blip r:embed="rId3" cstate="print"/>
          <a:srcRect/>
          <a:stretch>
            <a:fillRect/>
          </a:stretch>
        </p:blipFill>
        <p:spPr bwMode="auto">
          <a:xfrm>
            <a:off x="304800" y="914400"/>
            <a:ext cx="8382000" cy="5943600"/>
          </a:xfrm>
          <a:prstGeom prst="rect">
            <a:avLst/>
          </a:prstGeom>
          <a:noFill/>
        </p:spPr>
      </p:pic>
      <p:sp>
        <p:nvSpPr>
          <p:cNvPr id="5" name="Text Box 4"/>
          <p:cNvSpPr txBox="1">
            <a:spLocks noChangeArrowheads="1"/>
          </p:cNvSpPr>
          <p:nvPr/>
        </p:nvSpPr>
        <p:spPr bwMode="auto">
          <a:xfrm>
            <a:off x="228600" y="0"/>
            <a:ext cx="8839200" cy="954107"/>
          </a:xfrm>
          <a:prstGeom prst="rect">
            <a:avLst/>
          </a:prstGeom>
          <a:noFill/>
          <a:ln w="9525">
            <a:noFill/>
            <a:miter lim="800000"/>
            <a:headEnd/>
            <a:tailEnd/>
          </a:ln>
        </p:spPr>
        <p:txBody>
          <a:bodyPr wrap="square">
            <a:spAutoFit/>
          </a:bodyPr>
          <a:lstStyle/>
          <a:p>
            <a:pPr algn="ctr"/>
            <a:r>
              <a:rPr lang="en-US" sz="2800" b="1" dirty="0" smtClean="0">
                <a:solidFill>
                  <a:srgbClr val="3333CC"/>
                </a:solidFill>
                <a:latin typeface="Arial" pitchFamily="34" charset="0"/>
                <a:cs typeface="Arial" pitchFamily="34" charset="0"/>
              </a:rPr>
              <a:t>VDJ recombination and somatic mutation contribute to antibody repertoire </a:t>
            </a:r>
            <a:endParaRPr lang="en-US" altLang="zh-CN" sz="2800" b="1" dirty="0">
              <a:solidFill>
                <a:srgbClr val="3333CC"/>
              </a:solidFill>
              <a:latin typeface="Arial" pitchFamily="34" charset="0"/>
              <a:ea typeface="宋体" pitchFamily="2" charset="-122"/>
              <a:cs typeface="Arial" pitchFamily="34" charset="0"/>
            </a:endParaRPr>
          </a:p>
        </p:txBody>
      </p:sp>
      <p:sp>
        <p:nvSpPr>
          <p:cNvPr id="2" name="TextBox 1"/>
          <p:cNvSpPr txBox="1"/>
          <p:nvPr/>
        </p:nvSpPr>
        <p:spPr>
          <a:xfrm>
            <a:off x="3810000" y="2931459"/>
            <a:ext cx="2286000" cy="36933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Germline</a:t>
            </a:r>
            <a:r>
              <a:rPr lang="en-US" b="1" dirty="0" smtClean="0">
                <a:latin typeface="Arial" panose="020B0604020202020204" pitchFamily="34" charset="0"/>
                <a:cs typeface="Arial" panose="020B0604020202020204" pitchFamily="34" charset="0"/>
              </a:rPr>
              <a:t> gene</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3505200" y="3539280"/>
            <a:ext cx="22860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Somatic mutation</a:t>
            </a:r>
            <a:endParaRPr lang="en-US" b="1"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4648200" y="3260450"/>
            <a:ext cx="0" cy="3828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260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3333CC"/>
                </a:solidFill>
                <a:latin typeface="Arial" pitchFamily="34" charset="0"/>
                <a:cs typeface="Arial" pitchFamily="34" charset="0"/>
              </a:rPr>
              <a:t>Development of B Lymphocytes</a:t>
            </a:r>
            <a:endParaRPr lang="en-US" sz="3200" b="1" dirty="0">
              <a:solidFill>
                <a:srgbClr val="3333CC"/>
              </a:solidFill>
              <a:latin typeface="Arial" pitchFamily="34" charset="0"/>
              <a:cs typeface="Arial" pitchFamily="34" charset="0"/>
            </a:endParaRPr>
          </a:p>
        </p:txBody>
      </p:sp>
      <p:pic>
        <p:nvPicPr>
          <p:cNvPr id="69634" name="Picture 2" descr="Full-size image (49 K)"/>
          <p:cNvPicPr>
            <a:picLocks noChangeAspect="1" noChangeArrowheads="1"/>
          </p:cNvPicPr>
          <p:nvPr/>
        </p:nvPicPr>
        <p:blipFill>
          <a:blip r:embed="rId3" cstate="print"/>
          <a:srcRect/>
          <a:stretch>
            <a:fillRect/>
          </a:stretch>
        </p:blipFill>
        <p:spPr bwMode="auto">
          <a:xfrm>
            <a:off x="152400" y="1562100"/>
            <a:ext cx="8850082" cy="3733800"/>
          </a:xfrm>
          <a:prstGeom prst="rect">
            <a:avLst/>
          </a:prstGeom>
          <a:noFill/>
        </p:spPr>
      </p:pic>
      <p:sp>
        <p:nvSpPr>
          <p:cNvPr id="15" name="Rectangle 14"/>
          <p:cNvSpPr/>
          <p:nvPr/>
        </p:nvSpPr>
        <p:spPr>
          <a:xfrm>
            <a:off x="5029200" y="5943600"/>
            <a:ext cx="3740639" cy="338554"/>
          </a:xfrm>
          <a:prstGeom prst="rect">
            <a:avLst/>
          </a:prstGeom>
        </p:spPr>
        <p:txBody>
          <a:bodyPr wrap="none">
            <a:spAutoFit/>
          </a:bodyPr>
          <a:lstStyle/>
          <a:p>
            <a:r>
              <a:rPr lang="en-US" sz="1600" b="1" dirty="0" smtClean="0">
                <a:latin typeface="Arial" pitchFamily="34" charset="0"/>
                <a:cs typeface="Arial" pitchFamily="34" charset="0"/>
              </a:rPr>
              <a:t>Tangve SG, </a:t>
            </a:r>
            <a:r>
              <a:rPr lang="en-US" sz="1600" b="1" i="1" dirty="0" smtClean="0">
                <a:latin typeface="Arial" pitchFamily="34" charset="0"/>
                <a:cs typeface="Arial" pitchFamily="34" charset="0"/>
              </a:rPr>
              <a:t>Trends in Immunol</a:t>
            </a:r>
            <a:r>
              <a:rPr lang="en-US" sz="1600" b="1" dirty="0" smtClean="0">
                <a:latin typeface="Arial" pitchFamily="34" charset="0"/>
                <a:cs typeface="Arial" pitchFamily="34" charset="0"/>
              </a:rPr>
              <a:t>, 2011</a:t>
            </a:r>
            <a:endParaRPr lang="en-US" sz="1600" b="1" dirty="0">
              <a:latin typeface="Arial" pitchFamily="34" charset="0"/>
              <a:cs typeface="Arial" pitchFamily="34" charset="0"/>
            </a:endParaRPr>
          </a:p>
        </p:txBody>
      </p:sp>
      <p:sp>
        <p:nvSpPr>
          <p:cNvPr id="3" name="Rectangle 2"/>
          <p:cNvSpPr/>
          <p:nvPr/>
        </p:nvSpPr>
        <p:spPr>
          <a:xfrm>
            <a:off x="4222596" y="3460596"/>
            <a:ext cx="1219200" cy="11430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65902" y="2122449"/>
            <a:ext cx="1219200" cy="11430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6814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3332</TotalTime>
  <Words>1767</Words>
  <Application>Microsoft Office PowerPoint</Application>
  <PresentationFormat>On-screen Show (4:3)</PresentationFormat>
  <Paragraphs>374</Paragraphs>
  <Slides>19</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SimSun</vt:lpstr>
      <vt:lpstr>Arial</vt:lpstr>
      <vt:lpstr>Calibri</vt:lpstr>
      <vt:lpstr>Symbol</vt:lpstr>
      <vt:lpstr>Times New Roman</vt:lpstr>
      <vt:lpstr>Office Theme</vt:lpstr>
      <vt:lpstr>Prism 6</vt:lpstr>
      <vt:lpstr>PowerPoint Presentation</vt:lpstr>
      <vt:lpstr>PowerPoint Presentation</vt:lpstr>
      <vt:lpstr>PowerPoint Presentation</vt:lpstr>
      <vt:lpstr>PowerPoint Presentation</vt:lpstr>
      <vt:lpstr>PowerPoint Presentation</vt:lpstr>
      <vt:lpstr>Pathogenicity of ACPAs in RA </vt:lpstr>
      <vt:lpstr>Central questions</vt:lpstr>
      <vt:lpstr>PowerPoint Presentation</vt:lpstr>
      <vt:lpstr>Development of B Lymphocytes</vt:lpstr>
      <vt:lpstr>Frequency of circulating plasmablasts is increased in RA patients </vt:lpstr>
      <vt:lpstr>PowerPoint Presentation</vt:lpstr>
      <vt:lpstr>Circulating plasmablasts in RA patients produce anti-CCP Abs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Song Li</dc:creator>
  <cp:lastModifiedBy>Kaihong Su</cp:lastModifiedBy>
  <cp:revision>309</cp:revision>
  <dcterms:created xsi:type="dcterms:W3CDTF">2006-08-16T00:00:00Z</dcterms:created>
  <dcterms:modified xsi:type="dcterms:W3CDTF">2014-10-01T06:20:07Z</dcterms:modified>
</cp:coreProperties>
</file>