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45" r:id="rId2"/>
    <p:sldId id="346" r:id="rId3"/>
    <p:sldId id="320" r:id="rId4"/>
    <p:sldId id="316" r:id="rId5"/>
    <p:sldId id="317" r:id="rId6"/>
    <p:sldId id="338" r:id="rId7"/>
    <p:sldId id="339" r:id="rId8"/>
    <p:sldId id="340" r:id="rId9"/>
    <p:sldId id="318" r:id="rId10"/>
    <p:sldId id="333" r:id="rId11"/>
    <p:sldId id="334" r:id="rId12"/>
    <p:sldId id="343" r:id="rId13"/>
    <p:sldId id="332" r:id="rId14"/>
    <p:sldId id="336" r:id="rId15"/>
    <p:sldId id="337" r:id="rId16"/>
    <p:sldId id="329" r:id="rId17"/>
    <p:sldId id="330" r:id="rId18"/>
    <p:sldId id="341" r:id="rId19"/>
    <p:sldId id="342" r:id="rId20"/>
    <p:sldId id="344" r:id="rId21"/>
  </p:sldIdLst>
  <p:sldSz cx="9144000" cy="6858000" type="screen4x3"/>
  <p:notesSz cx="6858000" cy="9144000"/>
  <p:defaultTextStyle>
    <a:defPPr>
      <a:defRPr lang="en-US"/>
    </a:defPPr>
    <a:lvl1pPr marL="0" algn="l" defTabSz="914254" rtl="0" eaLnBrk="1" latinLnBrk="0" hangingPunct="1">
      <a:defRPr sz="1800" kern="1200">
        <a:solidFill>
          <a:schemeClr val="tx1"/>
        </a:solidFill>
        <a:latin typeface="+mn-lt"/>
        <a:ea typeface="+mn-ea"/>
        <a:cs typeface="+mn-cs"/>
      </a:defRPr>
    </a:lvl1pPr>
    <a:lvl2pPr marL="457127" algn="l" defTabSz="914254" rtl="0" eaLnBrk="1" latinLnBrk="0" hangingPunct="1">
      <a:defRPr sz="1800" kern="1200">
        <a:solidFill>
          <a:schemeClr val="tx1"/>
        </a:solidFill>
        <a:latin typeface="+mn-lt"/>
        <a:ea typeface="+mn-ea"/>
        <a:cs typeface="+mn-cs"/>
      </a:defRPr>
    </a:lvl2pPr>
    <a:lvl3pPr marL="914254" algn="l" defTabSz="914254" rtl="0" eaLnBrk="1" latinLnBrk="0" hangingPunct="1">
      <a:defRPr sz="1800" kern="1200">
        <a:solidFill>
          <a:schemeClr val="tx1"/>
        </a:solidFill>
        <a:latin typeface="+mn-lt"/>
        <a:ea typeface="+mn-ea"/>
        <a:cs typeface="+mn-cs"/>
      </a:defRPr>
    </a:lvl3pPr>
    <a:lvl4pPr marL="1371381" algn="l" defTabSz="914254" rtl="0" eaLnBrk="1" latinLnBrk="0" hangingPunct="1">
      <a:defRPr sz="1800" kern="1200">
        <a:solidFill>
          <a:schemeClr val="tx1"/>
        </a:solidFill>
        <a:latin typeface="+mn-lt"/>
        <a:ea typeface="+mn-ea"/>
        <a:cs typeface="+mn-cs"/>
      </a:defRPr>
    </a:lvl4pPr>
    <a:lvl5pPr marL="1828507" algn="l" defTabSz="914254" rtl="0" eaLnBrk="1" latinLnBrk="0" hangingPunct="1">
      <a:defRPr sz="1800" kern="1200">
        <a:solidFill>
          <a:schemeClr val="tx1"/>
        </a:solidFill>
        <a:latin typeface="+mn-lt"/>
        <a:ea typeface="+mn-ea"/>
        <a:cs typeface="+mn-cs"/>
      </a:defRPr>
    </a:lvl5pPr>
    <a:lvl6pPr marL="2285634" algn="l" defTabSz="914254" rtl="0" eaLnBrk="1" latinLnBrk="0" hangingPunct="1">
      <a:defRPr sz="1800" kern="1200">
        <a:solidFill>
          <a:schemeClr val="tx1"/>
        </a:solidFill>
        <a:latin typeface="+mn-lt"/>
        <a:ea typeface="+mn-ea"/>
        <a:cs typeface="+mn-cs"/>
      </a:defRPr>
    </a:lvl6pPr>
    <a:lvl7pPr marL="2742761" algn="l" defTabSz="914254" rtl="0" eaLnBrk="1" latinLnBrk="0" hangingPunct="1">
      <a:defRPr sz="1800" kern="1200">
        <a:solidFill>
          <a:schemeClr val="tx1"/>
        </a:solidFill>
        <a:latin typeface="+mn-lt"/>
        <a:ea typeface="+mn-ea"/>
        <a:cs typeface="+mn-cs"/>
      </a:defRPr>
    </a:lvl7pPr>
    <a:lvl8pPr marL="3199888" algn="l" defTabSz="914254" rtl="0" eaLnBrk="1" latinLnBrk="0" hangingPunct="1">
      <a:defRPr sz="1800" kern="1200">
        <a:solidFill>
          <a:schemeClr val="tx1"/>
        </a:solidFill>
        <a:latin typeface="+mn-lt"/>
        <a:ea typeface="+mn-ea"/>
        <a:cs typeface="+mn-cs"/>
      </a:defRPr>
    </a:lvl8pPr>
    <a:lvl9pPr marL="3657015" algn="l" defTabSz="91425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F9D470-0961-46E3-BD39-CD59D67B54B5}" type="datetimeFigureOut">
              <a:rPr lang="en-US" smtClean="0"/>
              <a:pPr/>
              <a:t>10/9/2014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157DD8-FEEC-441C-B99A-18682C51DC0C}" type="slidenum">
              <a:rPr lang="en-US" smtClean="0"/>
              <a:pPr/>
              <a:t>‹#›</a:t>
            </a:fld>
            <a:endParaRPr lang="en-US"/>
          </a:p>
        </p:txBody>
      </p:sp>
    </p:spTree>
    <p:extLst>
      <p:ext uri="{BB962C8B-B14F-4D97-AF65-F5344CB8AC3E}">
        <p14:creationId xmlns:p14="http://schemas.microsoft.com/office/powerpoint/2010/main" val="157630669"/>
      </p:ext>
    </p:extLst>
  </p:cSld>
  <p:clrMap bg1="lt1" tx1="dk1" bg2="lt2" tx2="dk2" accent1="accent1" accent2="accent2" accent3="accent3" accent4="accent4" accent5="accent5" accent6="accent6" hlink="hlink" folHlink="folHlink"/>
  <p:notesStyle>
    <a:lvl1pPr marL="0" algn="l" defTabSz="914254" rtl="0" eaLnBrk="1" latinLnBrk="0" hangingPunct="1">
      <a:defRPr sz="1200" kern="1200">
        <a:solidFill>
          <a:schemeClr val="tx1"/>
        </a:solidFill>
        <a:latin typeface="+mn-lt"/>
        <a:ea typeface="+mn-ea"/>
        <a:cs typeface="+mn-cs"/>
      </a:defRPr>
    </a:lvl1pPr>
    <a:lvl2pPr marL="457127" algn="l" defTabSz="914254" rtl="0" eaLnBrk="1" latinLnBrk="0" hangingPunct="1">
      <a:defRPr sz="1200" kern="1200">
        <a:solidFill>
          <a:schemeClr val="tx1"/>
        </a:solidFill>
        <a:latin typeface="+mn-lt"/>
        <a:ea typeface="+mn-ea"/>
        <a:cs typeface="+mn-cs"/>
      </a:defRPr>
    </a:lvl2pPr>
    <a:lvl3pPr marL="914254" algn="l" defTabSz="914254" rtl="0" eaLnBrk="1" latinLnBrk="0" hangingPunct="1">
      <a:defRPr sz="1200" kern="1200">
        <a:solidFill>
          <a:schemeClr val="tx1"/>
        </a:solidFill>
        <a:latin typeface="+mn-lt"/>
        <a:ea typeface="+mn-ea"/>
        <a:cs typeface="+mn-cs"/>
      </a:defRPr>
    </a:lvl3pPr>
    <a:lvl4pPr marL="1371381" algn="l" defTabSz="914254" rtl="0" eaLnBrk="1" latinLnBrk="0" hangingPunct="1">
      <a:defRPr sz="1200" kern="1200">
        <a:solidFill>
          <a:schemeClr val="tx1"/>
        </a:solidFill>
        <a:latin typeface="+mn-lt"/>
        <a:ea typeface="+mn-ea"/>
        <a:cs typeface="+mn-cs"/>
      </a:defRPr>
    </a:lvl4pPr>
    <a:lvl5pPr marL="1828507" algn="l" defTabSz="914254" rtl="0" eaLnBrk="1" latinLnBrk="0" hangingPunct="1">
      <a:defRPr sz="1200" kern="1200">
        <a:solidFill>
          <a:schemeClr val="tx1"/>
        </a:solidFill>
        <a:latin typeface="+mn-lt"/>
        <a:ea typeface="+mn-ea"/>
        <a:cs typeface="+mn-cs"/>
      </a:defRPr>
    </a:lvl5pPr>
    <a:lvl6pPr marL="2285634" algn="l" defTabSz="914254" rtl="0" eaLnBrk="1" latinLnBrk="0" hangingPunct="1">
      <a:defRPr sz="1200" kern="1200">
        <a:solidFill>
          <a:schemeClr val="tx1"/>
        </a:solidFill>
        <a:latin typeface="+mn-lt"/>
        <a:ea typeface="+mn-ea"/>
        <a:cs typeface="+mn-cs"/>
      </a:defRPr>
    </a:lvl6pPr>
    <a:lvl7pPr marL="2742761" algn="l" defTabSz="914254" rtl="0" eaLnBrk="1" latinLnBrk="0" hangingPunct="1">
      <a:defRPr sz="1200" kern="1200">
        <a:solidFill>
          <a:schemeClr val="tx1"/>
        </a:solidFill>
        <a:latin typeface="+mn-lt"/>
        <a:ea typeface="+mn-ea"/>
        <a:cs typeface="+mn-cs"/>
      </a:defRPr>
    </a:lvl7pPr>
    <a:lvl8pPr marL="3199888" algn="l" defTabSz="914254" rtl="0" eaLnBrk="1" latinLnBrk="0" hangingPunct="1">
      <a:defRPr sz="1200" kern="1200">
        <a:solidFill>
          <a:schemeClr val="tx1"/>
        </a:solidFill>
        <a:latin typeface="+mn-lt"/>
        <a:ea typeface="+mn-ea"/>
        <a:cs typeface="+mn-cs"/>
      </a:defRPr>
    </a:lvl8pPr>
    <a:lvl9pPr marL="3657015" algn="l" defTabSz="9142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a:t>
            </a:r>
            <a:r>
              <a:rPr lang="en-US" baseline="0" dirty="0" smtClean="0"/>
              <a:t> curve: Charge. Black curve: Discharge.</a:t>
            </a:r>
            <a:endParaRPr lang="en-US" dirty="0"/>
          </a:p>
        </p:txBody>
      </p:sp>
      <p:sp>
        <p:nvSpPr>
          <p:cNvPr id="4" name="Slide Number Placeholder 3"/>
          <p:cNvSpPr>
            <a:spLocks noGrp="1"/>
          </p:cNvSpPr>
          <p:nvPr>
            <p:ph type="sldNum" sz="quarter" idx="10"/>
          </p:nvPr>
        </p:nvSpPr>
        <p:spPr/>
        <p:txBody>
          <a:bodyPr/>
          <a:lstStyle/>
          <a:p>
            <a:fld id="{9CCAD0C1-313E-492F-B0EC-24C2C49F6937}" type="slidenum">
              <a:rPr lang="en-US" smtClean="0"/>
              <a:t>9</a:t>
            </a:fld>
            <a:endParaRPr lang="en-US"/>
          </a:p>
        </p:txBody>
      </p:sp>
    </p:spTree>
    <p:extLst>
      <p:ext uri="{BB962C8B-B14F-4D97-AF65-F5344CB8AC3E}">
        <p14:creationId xmlns:p14="http://schemas.microsoft.com/office/powerpoint/2010/main" val="354086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Charge-curve</a:t>
            </a:r>
            <a:r>
              <a:rPr lang="en-US" baseline="0" dirty="0" smtClean="0"/>
              <a:t> </a:t>
            </a:r>
            <a:r>
              <a:rPr lang="en-US" dirty="0" smtClean="0"/>
              <a:t>. Green: Discharge-curve.</a:t>
            </a:r>
            <a:endParaRPr lang="en-US" dirty="0"/>
          </a:p>
        </p:txBody>
      </p:sp>
      <p:sp>
        <p:nvSpPr>
          <p:cNvPr id="4" name="Slide Number Placeholder 3"/>
          <p:cNvSpPr>
            <a:spLocks noGrp="1"/>
          </p:cNvSpPr>
          <p:nvPr>
            <p:ph type="sldNum" sz="quarter" idx="10"/>
          </p:nvPr>
        </p:nvSpPr>
        <p:spPr/>
        <p:txBody>
          <a:bodyPr/>
          <a:lstStyle/>
          <a:p>
            <a:fld id="{9CCAD0C1-313E-492F-B0EC-24C2C49F6937}" type="slidenum">
              <a:rPr lang="en-US" smtClean="0"/>
              <a:t>15</a:t>
            </a:fld>
            <a:endParaRPr lang="en-US"/>
          </a:p>
        </p:txBody>
      </p:sp>
    </p:spTree>
    <p:extLst>
      <p:ext uri="{BB962C8B-B14F-4D97-AF65-F5344CB8AC3E}">
        <p14:creationId xmlns:p14="http://schemas.microsoft.com/office/powerpoint/2010/main" val="556272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39B95C-C1AB-4C8A-959A-22BDC70121DD}"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5CFD7-4930-4ADB-9C4E-CDB912872A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9B95C-C1AB-4C8A-959A-22BDC70121DD}"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5CFD7-4930-4ADB-9C4E-CDB912872A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9" y="1317625"/>
            <a:ext cx="9875837"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6" y="1317625"/>
            <a:ext cx="29475113"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9B95C-C1AB-4C8A-959A-22BDC70121DD}"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5CFD7-4930-4ADB-9C4E-CDB912872A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9B95C-C1AB-4C8A-959A-22BDC70121DD}"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5CFD7-4930-4ADB-9C4E-CDB912872A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39B95C-C1AB-4C8A-959A-22BDC70121DD}"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5CFD7-4930-4ADB-9C4E-CDB912872A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39B95C-C1AB-4C8A-959A-22BDC70121DD}" type="datetimeFigureOut">
              <a:rPr lang="en-US" smtClean="0"/>
              <a:pPr/>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5CFD7-4930-4ADB-9C4E-CDB912872A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39B95C-C1AB-4C8A-959A-22BDC70121DD}" type="datetimeFigureOut">
              <a:rPr lang="en-US" smtClean="0"/>
              <a:pPr/>
              <a:t>10/9/2014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A5CFD7-4930-4ADB-9C4E-CDB912872A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39B95C-C1AB-4C8A-959A-22BDC70121DD}" type="datetimeFigureOut">
              <a:rPr lang="en-US" smtClean="0"/>
              <a:pPr/>
              <a:t>10/9/2014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A5CFD7-4930-4ADB-9C4E-CDB912872A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9B95C-C1AB-4C8A-959A-22BDC70121DD}" type="datetimeFigureOut">
              <a:rPr lang="en-US" smtClean="0"/>
              <a:pPr/>
              <a:t>10/9/2014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A5CFD7-4930-4ADB-9C4E-CDB912872A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9B95C-C1AB-4C8A-959A-22BDC70121DD}" type="datetimeFigureOut">
              <a:rPr lang="en-US" smtClean="0"/>
              <a:pPr/>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5CFD7-4930-4ADB-9C4E-CDB912872A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9B95C-C1AB-4C8A-959A-22BDC70121DD}" type="datetimeFigureOut">
              <a:rPr lang="en-US" smtClean="0"/>
              <a:pPr/>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5CFD7-4930-4ADB-9C4E-CDB912872A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5" tIns="45713" rIns="91425"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fld id="{A239B95C-C1AB-4C8A-959A-22BDC70121DD}" type="datetimeFigureOut">
              <a:rPr lang="en-US" smtClean="0"/>
              <a:pPr/>
              <a:t>10/9/2014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fld id="{ABA5CFD7-4930-4ADB-9C4E-CDB912872A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54"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1" indent="-285704" algn="l" defTabSz="9142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17" indent="-228563" algn="l" defTabSz="9142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44"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71"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19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5"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51"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4" rtl="0" eaLnBrk="1" latinLnBrk="0" hangingPunct="1">
        <a:defRPr sz="1800" kern="1200">
          <a:solidFill>
            <a:schemeClr val="tx1"/>
          </a:solidFill>
          <a:latin typeface="+mn-lt"/>
          <a:ea typeface="+mn-ea"/>
          <a:cs typeface="+mn-cs"/>
        </a:defRPr>
      </a:lvl1pPr>
      <a:lvl2pPr marL="457127" algn="l" defTabSz="914254" rtl="0" eaLnBrk="1" latinLnBrk="0" hangingPunct="1">
        <a:defRPr sz="1800" kern="1200">
          <a:solidFill>
            <a:schemeClr val="tx1"/>
          </a:solidFill>
          <a:latin typeface="+mn-lt"/>
          <a:ea typeface="+mn-ea"/>
          <a:cs typeface="+mn-cs"/>
        </a:defRPr>
      </a:lvl2pPr>
      <a:lvl3pPr marL="914254" algn="l" defTabSz="914254" rtl="0" eaLnBrk="1" latinLnBrk="0" hangingPunct="1">
        <a:defRPr sz="1800" kern="1200">
          <a:solidFill>
            <a:schemeClr val="tx1"/>
          </a:solidFill>
          <a:latin typeface="+mn-lt"/>
          <a:ea typeface="+mn-ea"/>
          <a:cs typeface="+mn-cs"/>
        </a:defRPr>
      </a:lvl3pPr>
      <a:lvl4pPr marL="1371381" algn="l" defTabSz="914254" rtl="0" eaLnBrk="1" latinLnBrk="0" hangingPunct="1">
        <a:defRPr sz="1800" kern="1200">
          <a:solidFill>
            <a:schemeClr val="tx1"/>
          </a:solidFill>
          <a:latin typeface="+mn-lt"/>
          <a:ea typeface="+mn-ea"/>
          <a:cs typeface="+mn-cs"/>
        </a:defRPr>
      </a:lvl4pPr>
      <a:lvl5pPr marL="1828507" algn="l" defTabSz="914254" rtl="0" eaLnBrk="1" latinLnBrk="0" hangingPunct="1">
        <a:defRPr sz="1800" kern="1200">
          <a:solidFill>
            <a:schemeClr val="tx1"/>
          </a:solidFill>
          <a:latin typeface="+mn-lt"/>
          <a:ea typeface="+mn-ea"/>
          <a:cs typeface="+mn-cs"/>
        </a:defRPr>
      </a:lvl5pPr>
      <a:lvl6pPr marL="2285634" algn="l" defTabSz="914254" rtl="0" eaLnBrk="1" latinLnBrk="0" hangingPunct="1">
        <a:defRPr sz="1800" kern="1200">
          <a:solidFill>
            <a:schemeClr val="tx1"/>
          </a:solidFill>
          <a:latin typeface="+mn-lt"/>
          <a:ea typeface="+mn-ea"/>
          <a:cs typeface="+mn-cs"/>
        </a:defRPr>
      </a:lvl6pPr>
      <a:lvl7pPr marL="2742761" algn="l" defTabSz="914254" rtl="0" eaLnBrk="1" latinLnBrk="0" hangingPunct="1">
        <a:defRPr sz="1800" kern="1200">
          <a:solidFill>
            <a:schemeClr val="tx1"/>
          </a:solidFill>
          <a:latin typeface="+mn-lt"/>
          <a:ea typeface="+mn-ea"/>
          <a:cs typeface="+mn-cs"/>
        </a:defRPr>
      </a:lvl7pPr>
      <a:lvl8pPr marL="3199888" algn="l" defTabSz="914254" rtl="0" eaLnBrk="1" latinLnBrk="0" hangingPunct="1">
        <a:defRPr sz="1800" kern="1200">
          <a:solidFill>
            <a:schemeClr val="tx1"/>
          </a:solidFill>
          <a:latin typeface="+mn-lt"/>
          <a:ea typeface="+mn-ea"/>
          <a:cs typeface="+mn-cs"/>
        </a:defRPr>
      </a:lvl8pPr>
      <a:lvl9pPr marL="3657015" algn="l" defTabSz="9142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9.emf"/><Relationship Id="rId5" Type="http://schemas.openxmlformats.org/officeDocument/2006/relationships/image" Target="../media/image1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8.emf"/></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 Id="rId4" Type="http://schemas.openxmlformats.org/officeDocument/2006/relationships/hyperlink" Target="http://www.pharmaceuticalconference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extLst>
      <p:ext uri="{BB962C8B-B14F-4D97-AF65-F5344CB8AC3E}">
        <p14:creationId xmlns:p14="http://schemas.microsoft.com/office/powerpoint/2010/main" val="1049348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200" dirty="0" err="1" smtClean="0"/>
              <a:t>Multicyclability</a:t>
            </a:r>
            <a:endParaRPr lang="en-US" sz="3200" dirty="0"/>
          </a:p>
        </p:txBody>
      </p:sp>
      <p:pic>
        <p:nvPicPr>
          <p:cNvPr id="4" name="Picture 4" descr="50 SSA cyc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371600"/>
            <a:ext cx="5562600" cy="418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5000" y="5486400"/>
            <a:ext cx="5072351" cy="369332"/>
          </a:xfrm>
          <a:prstGeom prst="rect">
            <a:avLst/>
          </a:prstGeom>
          <a:noFill/>
        </p:spPr>
        <p:txBody>
          <a:bodyPr wrap="none" rtlCol="0">
            <a:spAutoFit/>
          </a:bodyPr>
          <a:lstStyle/>
          <a:p>
            <a:r>
              <a:rPr lang="en-US" dirty="0" smtClean="0"/>
              <a:t>Voltage source: Constant voltage power supply (1V).</a:t>
            </a:r>
            <a:endParaRPr lang="en-US" dirty="0"/>
          </a:p>
        </p:txBody>
      </p:sp>
      <p:sp>
        <p:nvSpPr>
          <p:cNvPr id="3" name="TextBox 2"/>
          <p:cNvSpPr txBox="1"/>
          <p:nvPr/>
        </p:nvSpPr>
        <p:spPr>
          <a:xfrm>
            <a:off x="3276600" y="5791200"/>
            <a:ext cx="2171877" cy="369332"/>
          </a:xfrm>
          <a:prstGeom prst="rect">
            <a:avLst/>
          </a:prstGeom>
          <a:noFill/>
        </p:spPr>
        <p:txBody>
          <a:bodyPr wrap="none" rtlCol="0">
            <a:spAutoFit/>
          </a:bodyPr>
          <a:lstStyle/>
          <a:p>
            <a:r>
              <a:rPr lang="en-US" dirty="0" smtClean="0"/>
              <a:t>Electrode mass: 3.7 g</a:t>
            </a:r>
            <a:endParaRPr lang="en-US" dirty="0"/>
          </a:p>
        </p:txBody>
      </p:sp>
    </p:spTree>
    <p:extLst>
      <p:ext uri="{BB962C8B-B14F-4D97-AF65-F5344CB8AC3E}">
        <p14:creationId xmlns:p14="http://schemas.microsoft.com/office/powerpoint/2010/main" val="140775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Scalability</a:t>
            </a:r>
            <a:endParaRPr lang="en-US" sz="3200" dirty="0"/>
          </a:p>
        </p:txBody>
      </p:sp>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3522012"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1" y="2133600"/>
            <a:ext cx="3443148" cy="2490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85723" y="4812268"/>
            <a:ext cx="2171877" cy="369332"/>
          </a:xfrm>
          <a:prstGeom prst="rect">
            <a:avLst/>
          </a:prstGeom>
          <a:noFill/>
        </p:spPr>
        <p:txBody>
          <a:bodyPr wrap="none" rtlCol="0">
            <a:spAutoFit/>
          </a:bodyPr>
          <a:lstStyle/>
          <a:p>
            <a:r>
              <a:rPr lang="en-US" dirty="0" smtClean="0"/>
              <a:t>Electrode mass: 0.2 g</a:t>
            </a:r>
            <a:endParaRPr lang="en-US" dirty="0"/>
          </a:p>
        </p:txBody>
      </p:sp>
      <p:sp>
        <p:nvSpPr>
          <p:cNvPr id="5" name="TextBox 4"/>
          <p:cNvSpPr txBox="1"/>
          <p:nvPr/>
        </p:nvSpPr>
        <p:spPr>
          <a:xfrm>
            <a:off x="5295723" y="4812268"/>
            <a:ext cx="2171877" cy="369332"/>
          </a:xfrm>
          <a:prstGeom prst="rect">
            <a:avLst/>
          </a:prstGeom>
          <a:noFill/>
        </p:spPr>
        <p:txBody>
          <a:bodyPr wrap="none" rtlCol="0">
            <a:spAutoFit/>
          </a:bodyPr>
          <a:lstStyle/>
          <a:p>
            <a:r>
              <a:rPr lang="en-US" dirty="0" smtClean="0"/>
              <a:t>Electrode mass: 7.5 g</a:t>
            </a:r>
            <a:endParaRPr lang="en-US" dirty="0"/>
          </a:p>
        </p:txBody>
      </p:sp>
      <p:sp>
        <p:nvSpPr>
          <p:cNvPr id="6" name="TextBox 5"/>
          <p:cNvSpPr txBox="1"/>
          <p:nvPr/>
        </p:nvSpPr>
        <p:spPr>
          <a:xfrm>
            <a:off x="1668192" y="5791200"/>
            <a:ext cx="5799408" cy="369332"/>
          </a:xfrm>
          <a:prstGeom prst="rect">
            <a:avLst/>
          </a:prstGeom>
          <a:noFill/>
        </p:spPr>
        <p:txBody>
          <a:bodyPr wrap="none" rtlCol="0">
            <a:spAutoFit/>
          </a:bodyPr>
          <a:lstStyle/>
          <a:p>
            <a:r>
              <a:rPr lang="en-US" dirty="0" smtClean="0"/>
              <a:t>The SSA effect is proportional to the mass of the electrodes.</a:t>
            </a:r>
            <a:endParaRPr lang="en-US" dirty="0"/>
          </a:p>
        </p:txBody>
      </p:sp>
    </p:spTree>
    <p:extLst>
      <p:ext uri="{BB962C8B-B14F-4D97-AF65-F5344CB8AC3E}">
        <p14:creationId xmlns:p14="http://schemas.microsoft.com/office/powerpoint/2010/main" val="431725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smtClean="0"/>
              <a:t>Voltage dependence</a:t>
            </a:r>
            <a:endParaRPr lang="en-US" sz="3200" dirty="0"/>
          </a:p>
        </p:txBody>
      </p:sp>
      <p:pic>
        <p:nvPicPr>
          <p:cNvPr id="901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81400"/>
            <a:ext cx="8198224"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4398845" cy="2572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0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199" y="1350418"/>
            <a:ext cx="1708773" cy="2078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2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sz="3200" dirty="0" smtClean="0"/>
              <a:t>Gas selectivity</a:t>
            </a:r>
            <a:endParaRPr lang="en-US" sz="3200" dirty="0"/>
          </a:p>
        </p:txBody>
      </p:sp>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3853129" cy="3326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447800"/>
            <a:ext cx="4501662"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95400" y="5562600"/>
            <a:ext cx="2171877" cy="646331"/>
          </a:xfrm>
          <a:prstGeom prst="rect">
            <a:avLst/>
          </a:prstGeom>
          <a:noFill/>
        </p:spPr>
        <p:txBody>
          <a:bodyPr wrap="none" rtlCol="0">
            <a:spAutoFit/>
          </a:bodyPr>
          <a:lstStyle/>
          <a:p>
            <a:r>
              <a:rPr lang="en-US" dirty="0" smtClean="0"/>
              <a:t>Electrode mass: 7.5 g</a:t>
            </a:r>
          </a:p>
          <a:p>
            <a:r>
              <a:rPr lang="en-US" dirty="0" smtClean="0"/>
              <a:t>Voltage 1.2 V</a:t>
            </a:r>
            <a:endParaRPr lang="en-US" dirty="0"/>
          </a:p>
        </p:txBody>
      </p:sp>
      <p:sp>
        <p:nvSpPr>
          <p:cNvPr id="6" name="TextBox 5"/>
          <p:cNvSpPr txBox="1"/>
          <p:nvPr/>
        </p:nvSpPr>
        <p:spPr>
          <a:xfrm>
            <a:off x="5486400" y="5715000"/>
            <a:ext cx="2713563" cy="369332"/>
          </a:xfrm>
          <a:prstGeom prst="rect">
            <a:avLst/>
          </a:prstGeom>
          <a:noFill/>
        </p:spPr>
        <p:txBody>
          <a:bodyPr wrap="none" rtlCol="0">
            <a:spAutoFit/>
          </a:bodyPr>
          <a:lstStyle/>
          <a:p>
            <a:r>
              <a:rPr lang="en-US" dirty="0" smtClean="0"/>
              <a:t>SSA experiment in pure N</a:t>
            </a:r>
            <a:r>
              <a:rPr lang="en-US" baseline="-25000" dirty="0" smtClean="0"/>
              <a:t>2</a:t>
            </a:r>
            <a:r>
              <a:rPr lang="en-US" dirty="0" smtClean="0"/>
              <a:t>.</a:t>
            </a:r>
            <a:endParaRPr lang="en-US" dirty="0"/>
          </a:p>
        </p:txBody>
      </p:sp>
    </p:spTree>
    <p:extLst>
      <p:ext uri="{BB962C8B-B14F-4D97-AF65-F5344CB8AC3E}">
        <p14:creationId xmlns:p14="http://schemas.microsoft.com/office/powerpoint/2010/main" val="1394036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SSA effect in equilibrium</a:t>
            </a:r>
            <a:endParaRPr lang="en-US" sz="3200" dirty="0"/>
          </a:p>
        </p:txBody>
      </p:sp>
      <p:pic>
        <p:nvPicPr>
          <p:cNvPr id="942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03866"/>
            <a:ext cx="3467100"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2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38544"/>
            <a:ext cx="3234134" cy="255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28800" y="1219200"/>
            <a:ext cx="1864165" cy="369332"/>
          </a:xfrm>
          <a:prstGeom prst="rect">
            <a:avLst/>
          </a:prstGeom>
          <a:noFill/>
        </p:spPr>
        <p:txBody>
          <a:bodyPr wrap="none" rtlCol="0">
            <a:spAutoFit/>
          </a:bodyPr>
          <a:lstStyle/>
          <a:p>
            <a:r>
              <a:rPr lang="en-US" dirty="0" smtClean="0"/>
              <a:t>15% CO</a:t>
            </a:r>
            <a:r>
              <a:rPr lang="en-US" baseline="-25000" dirty="0" smtClean="0"/>
              <a:t>2</a:t>
            </a:r>
            <a:r>
              <a:rPr lang="en-US" dirty="0" smtClean="0"/>
              <a:t> / 85% N</a:t>
            </a:r>
            <a:r>
              <a:rPr lang="en-US" baseline="-25000" dirty="0" smtClean="0"/>
              <a:t>2</a:t>
            </a:r>
            <a:endParaRPr lang="en-US" dirty="0"/>
          </a:p>
        </p:txBody>
      </p:sp>
      <p:sp>
        <p:nvSpPr>
          <p:cNvPr id="7" name="TextBox 6"/>
          <p:cNvSpPr txBox="1"/>
          <p:nvPr/>
        </p:nvSpPr>
        <p:spPr>
          <a:xfrm>
            <a:off x="5562600" y="1219200"/>
            <a:ext cx="1022780" cy="369332"/>
          </a:xfrm>
          <a:prstGeom prst="rect">
            <a:avLst/>
          </a:prstGeom>
          <a:noFill/>
        </p:spPr>
        <p:txBody>
          <a:bodyPr wrap="none" rtlCol="0">
            <a:spAutoFit/>
          </a:bodyPr>
          <a:lstStyle/>
          <a:p>
            <a:r>
              <a:rPr lang="en-US" dirty="0" smtClean="0"/>
              <a:t>Pure CO</a:t>
            </a:r>
            <a:r>
              <a:rPr lang="en-US" baseline="-25000" dirty="0" smtClean="0"/>
              <a:t>2</a:t>
            </a:r>
            <a:endParaRPr lang="en-US" dirty="0"/>
          </a:p>
        </p:txBody>
      </p:sp>
      <p:sp>
        <p:nvSpPr>
          <p:cNvPr id="3" name="TextBox 2"/>
          <p:cNvSpPr txBox="1"/>
          <p:nvPr/>
        </p:nvSpPr>
        <p:spPr>
          <a:xfrm>
            <a:off x="1790319" y="4267200"/>
            <a:ext cx="1996380" cy="646331"/>
          </a:xfrm>
          <a:prstGeom prst="rect">
            <a:avLst/>
          </a:prstGeom>
          <a:noFill/>
        </p:spPr>
        <p:txBody>
          <a:bodyPr wrap="none" rtlCol="0">
            <a:spAutoFit/>
          </a:bodyPr>
          <a:lstStyle/>
          <a:p>
            <a:r>
              <a:rPr lang="en-US" dirty="0" smtClean="0">
                <a:latin typeface="Symbol" panose="05050102010706020507" pitchFamily="18" charset="2"/>
              </a:rPr>
              <a:t>D</a:t>
            </a:r>
            <a:r>
              <a:rPr lang="en-US" dirty="0" smtClean="0"/>
              <a:t>P = 55 </a:t>
            </a:r>
            <a:r>
              <a:rPr lang="en-US" dirty="0" err="1" smtClean="0"/>
              <a:t>Torr</a:t>
            </a:r>
            <a:r>
              <a:rPr lang="en-US" dirty="0" smtClean="0"/>
              <a:t> (1.0 V)</a:t>
            </a:r>
          </a:p>
          <a:p>
            <a:r>
              <a:rPr lang="en-US" dirty="0">
                <a:latin typeface="Symbol" panose="05050102010706020507" pitchFamily="18" charset="2"/>
              </a:rPr>
              <a:t>D</a:t>
            </a:r>
            <a:r>
              <a:rPr lang="en-US" dirty="0" smtClean="0"/>
              <a:t>P= 70 </a:t>
            </a:r>
            <a:r>
              <a:rPr lang="en-US" dirty="0" err="1" smtClean="0"/>
              <a:t>Torr</a:t>
            </a:r>
            <a:r>
              <a:rPr lang="en-US" dirty="0" smtClean="0"/>
              <a:t> (1.2 V)</a:t>
            </a:r>
            <a:endParaRPr lang="en-US" dirty="0"/>
          </a:p>
        </p:txBody>
      </p:sp>
      <p:sp>
        <p:nvSpPr>
          <p:cNvPr id="8" name="TextBox 7"/>
          <p:cNvSpPr txBox="1"/>
          <p:nvPr/>
        </p:nvSpPr>
        <p:spPr>
          <a:xfrm>
            <a:off x="5125601" y="4230469"/>
            <a:ext cx="2113399" cy="646331"/>
          </a:xfrm>
          <a:prstGeom prst="rect">
            <a:avLst/>
          </a:prstGeom>
          <a:noFill/>
        </p:spPr>
        <p:txBody>
          <a:bodyPr wrap="none" rtlCol="0">
            <a:spAutoFit/>
          </a:bodyPr>
          <a:lstStyle/>
          <a:p>
            <a:r>
              <a:rPr lang="en-US" dirty="0" smtClean="0">
                <a:latin typeface="Symbol" panose="05050102010706020507" pitchFamily="18" charset="2"/>
              </a:rPr>
              <a:t>D</a:t>
            </a:r>
            <a:r>
              <a:rPr lang="en-US" dirty="0" smtClean="0"/>
              <a:t>P = 97 </a:t>
            </a:r>
            <a:r>
              <a:rPr lang="en-US" dirty="0" err="1" smtClean="0"/>
              <a:t>Torr</a:t>
            </a:r>
            <a:r>
              <a:rPr lang="en-US" dirty="0" smtClean="0"/>
              <a:t> (1.0 V)</a:t>
            </a:r>
          </a:p>
          <a:p>
            <a:r>
              <a:rPr lang="en-US" dirty="0" smtClean="0">
                <a:latin typeface="Symbol" panose="05050102010706020507" pitchFamily="18" charset="2"/>
              </a:rPr>
              <a:t>D</a:t>
            </a:r>
            <a:r>
              <a:rPr lang="en-US" dirty="0" smtClean="0"/>
              <a:t>P = 109 </a:t>
            </a:r>
            <a:r>
              <a:rPr lang="en-US" dirty="0" err="1" smtClean="0"/>
              <a:t>Torr</a:t>
            </a:r>
            <a:r>
              <a:rPr lang="en-US" dirty="0" smtClean="0"/>
              <a:t> (1.2 V)</a:t>
            </a:r>
            <a:endParaRPr lang="en-US" dirty="0"/>
          </a:p>
        </p:txBody>
      </p:sp>
      <p:sp>
        <p:nvSpPr>
          <p:cNvPr id="5" name="Rectangle 4"/>
          <p:cNvSpPr/>
          <p:nvPr/>
        </p:nvSpPr>
        <p:spPr>
          <a:xfrm>
            <a:off x="1754400" y="5498068"/>
            <a:ext cx="1760418" cy="369332"/>
          </a:xfrm>
          <a:prstGeom prst="rect">
            <a:avLst/>
          </a:prstGeom>
        </p:spPr>
        <p:txBody>
          <a:bodyPr wrap="none">
            <a:spAutoFit/>
          </a:bodyPr>
          <a:lstStyle/>
          <a:p>
            <a:r>
              <a:rPr lang="en-US" dirty="0" smtClean="0"/>
              <a:t>40 </a:t>
            </a:r>
            <a:r>
              <a:rPr lang="en-US" dirty="0" err="1" smtClean="0"/>
              <a:t>mmol</a:t>
            </a:r>
            <a:r>
              <a:rPr lang="en-US" dirty="0" smtClean="0"/>
              <a:t>/kg </a:t>
            </a:r>
            <a:r>
              <a:rPr lang="en-US" dirty="0"/>
              <a:t>(1V)</a:t>
            </a:r>
          </a:p>
        </p:txBody>
      </p:sp>
      <p:sp>
        <p:nvSpPr>
          <p:cNvPr id="6" name="Rectangle 5"/>
          <p:cNvSpPr/>
          <p:nvPr/>
        </p:nvSpPr>
        <p:spPr>
          <a:xfrm>
            <a:off x="1762664" y="5770969"/>
            <a:ext cx="1935145" cy="369332"/>
          </a:xfrm>
          <a:prstGeom prst="rect">
            <a:avLst/>
          </a:prstGeom>
        </p:spPr>
        <p:txBody>
          <a:bodyPr wrap="none">
            <a:spAutoFit/>
          </a:bodyPr>
          <a:lstStyle/>
          <a:p>
            <a:r>
              <a:rPr lang="en-US" dirty="0" smtClean="0"/>
              <a:t>50 </a:t>
            </a:r>
            <a:r>
              <a:rPr lang="en-US" dirty="0" err="1" smtClean="0"/>
              <a:t>mmol</a:t>
            </a:r>
            <a:r>
              <a:rPr lang="en-US" dirty="0" smtClean="0"/>
              <a:t>/kg (1.2V)</a:t>
            </a:r>
            <a:endParaRPr lang="en-US" dirty="0"/>
          </a:p>
        </p:txBody>
      </p:sp>
      <p:sp>
        <p:nvSpPr>
          <p:cNvPr id="11" name="Rectangle 10"/>
          <p:cNvSpPr/>
          <p:nvPr/>
        </p:nvSpPr>
        <p:spPr>
          <a:xfrm>
            <a:off x="5029200" y="5486400"/>
            <a:ext cx="1935145" cy="646331"/>
          </a:xfrm>
          <a:prstGeom prst="rect">
            <a:avLst/>
          </a:prstGeom>
        </p:spPr>
        <p:txBody>
          <a:bodyPr wrap="none">
            <a:spAutoFit/>
          </a:bodyPr>
          <a:lstStyle/>
          <a:p>
            <a:r>
              <a:rPr lang="en-US" dirty="0" smtClean="0"/>
              <a:t>70 </a:t>
            </a:r>
            <a:r>
              <a:rPr lang="en-US" dirty="0" err="1" smtClean="0"/>
              <a:t>mmol</a:t>
            </a:r>
            <a:r>
              <a:rPr lang="en-US" dirty="0" smtClean="0"/>
              <a:t>/kg </a:t>
            </a:r>
            <a:r>
              <a:rPr lang="en-US" dirty="0"/>
              <a:t>(1V</a:t>
            </a:r>
            <a:r>
              <a:rPr lang="en-US" dirty="0" smtClean="0"/>
              <a:t>)</a:t>
            </a:r>
          </a:p>
          <a:p>
            <a:r>
              <a:rPr lang="en-US" dirty="0" smtClean="0"/>
              <a:t>80 </a:t>
            </a:r>
            <a:r>
              <a:rPr lang="en-US" dirty="0" err="1" smtClean="0"/>
              <a:t>mmol</a:t>
            </a:r>
            <a:r>
              <a:rPr lang="en-US" dirty="0" smtClean="0"/>
              <a:t>/kg (1.2V)</a:t>
            </a:r>
            <a:endParaRPr lang="en-US" dirty="0"/>
          </a:p>
        </p:txBody>
      </p:sp>
      <p:sp>
        <p:nvSpPr>
          <p:cNvPr id="9" name="TextBox 8"/>
          <p:cNvSpPr txBox="1"/>
          <p:nvPr/>
        </p:nvSpPr>
        <p:spPr>
          <a:xfrm>
            <a:off x="2600260" y="5181600"/>
            <a:ext cx="3571940" cy="369332"/>
          </a:xfrm>
          <a:prstGeom prst="rect">
            <a:avLst/>
          </a:prstGeom>
          <a:noFill/>
        </p:spPr>
        <p:txBody>
          <a:bodyPr wrap="none" rtlCol="0">
            <a:spAutoFit/>
          </a:bodyPr>
          <a:lstStyle/>
          <a:p>
            <a:r>
              <a:rPr lang="en-US" dirty="0" smtClean="0"/>
              <a:t>Amount CO</a:t>
            </a:r>
            <a:r>
              <a:rPr lang="en-US" baseline="-25000" dirty="0" smtClean="0"/>
              <a:t>2</a:t>
            </a:r>
            <a:r>
              <a:rPr lang="en-US" dirty="0" smtClean="0"/>
              <a:t> adsorbed / kg sorbent:</a:t>
            </a:r>
            <a:endParaRPr lang="en-US" dirty="0"/>
          </a:p>
        </p:txBody>
      </p:sp>
      <p:sp>
        <p:nvSpPr>
          <p:cNvPr id="10" name="TextBox 9"/>
          <p:cNvSpPr txBox="1"/>
          <p:nvPr/>
        </p:nvSpPr>
        <p:spPr>
          <a:xfrm>
            <a:off x="1521292" y="6248400"/>
            <a:ext cx="5946308" cy="369332"/>
          </a:xfrm>
          <a:prstGeom prst="rect">
            <a:avLst/>
          </a:prstGeom>
          <a:noFill/>
        </p:spPr>
        <p:txBody>
          <a:bodyPr wrap="none" rtlCol="0">
            <a:spAutoFit/>
          </a:bodyPr>
          <a:lstStyle/>
          <a:p>
            <a:r>
              <a:rPr lang="en-US" dirty="0" smtClean="0"/>
              <a:t>“Native” capacity of BPL carbon: 240 </a:t>
            </a:r>
            <a:r>
              <a:rPr lang="en-US" dirty="0" err="1" smtClean="0"/>
              <a:t>mmol</a:t>
            </a:r>
            <a:r>
              <a:rPr lang="en-US" dirty="0" smtClean="0"/>
              <a:t>/kg (0.15 </a:t>
            </a:r>
            <a:r>
              <a:rPr lang="en-US" dirty="0" err="1" smtClean="0"/>
              <a:t>atm</a:t>
            </a:r>
            <a:r>
              <a:rPr lang="en-US" dirty="0" smtClean="0"/>
              <a:t> CO</a:t>
            </a:r>
            <a:r>
              <a:rPr lang="en-US" baseline="-25000" dirty="0" smtClean="0"/>
              <a:t>2</a:t>
            </a:r>
            <a:r>
              <a:rPr lang="en-US" dirty="0" smtClean="0"/>
              <a:t>)</a:t>
            </a:r>
            <a:endParaRPr lang="en-US" dirty="0"/>
          </a:p>
        </p:txBody>
      </p:sp>
    </p:spTree>
    <p:extLst>
      <p:ext uri="{BB962C8B-B14F-4D97-AF65-F5344CB8AC3E}">
        <p14:creationId xmlns:p14="http://schemas.microsoft.com/office/powerpoint/2010/main" val="4241808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p:cNvGraphicFramePr>
          <p:nvPr>
            <p:extLst>
              <p:ext uri="{D42A27DB-BD31-4B8C-83A1-F6EECF244321}">
                <p14:modId xmlns:p14="http://schemas.microsoft.com/office/powerpoint/2010/main" val="76942240"/>
              </p:ext>
            </p:extLst>
          </p:nvPr>
        </p:nvGraphicFramePr>
        <p:xfrm>
          <a:off x="990600" y="1066800"/>
          <a:ext cx="3352800" cy="2743200"/>
        </p:xfrm>
        <a:graphic>
          <a:graphicData uri="http://schemas.openxmlformats.org/presentationml/2006/ole">
            <mc:AlternateContent xmlns:mc="http://schemas.openxmlformats.org/markup-compatibility/2006">
              <mc:Choice xmlns:v="urn:schemas-microsoft-com:vml" Requires="v">
                <p:oleObj spid="_x0000_s88142" name="Graph" r:id="rId4" imgW="3718440" imgH="2895480" progId="Origin50.Graph">
                  <p:embed/>
                </p:oleObj>
              </mc:Choice>
              <mc:Fallback>
                <p:oleObj name="Graph" r:id="rId4" imgW="3718440" imgH="2895480" progId="Origin50.Graph">
                  <p:embed/>
                  <p:pic>
                    <p:nvPicPr>
                      <p:cNvPr id="0" name=""/>
                      <p:cNvPicPr>
                        <a:picLocks noChangeArrowheads="1"/>
                      </p:cNvPicPr>
                      <p:nvPr/>
                    </p:nvPicPr>
                    <p:blipFill>
                      <a:blip r:embed="rId5"/>
                      <a:srcRect/>
                      <a:stretch>
                        <a:fillRect/>
                      </a:stretch>
                    </p:blipFill>
                    <p:spPr bwMode="auto">
                      <a:xfrm>
                        <a:off x="990600" y="1066800"/>
                        <a:ext cx="3352800" cy="2743200"/>
                      </a:xfrm>
                      <a:prstGeom prst="rect">
                        <a:avLst/>
                      </a:prstGeom>
                      <a:noFill/>
                    </p:spPr>
                  </p:pic>
                </p:oleObj>
              </mc:Fallback>
            </mc:AlternateContent>
          </a:graphicData>
        </a:graphic>
      </p:graphicFrame>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p:cNvGraphicFramePr>
          <p:nvPr>
            <p:extLst>
              <p:ext uri="{D42A27DB-BD31-4B8C-83A1-F6EECF244321}">
                <p14:modId xmlns:p14="http://schemas.microsoft.com/office/powerpoint/2010/main" val="526055540"/>
              </p:ext>
            </p:extLst>
          </p:nvPr>
        </p:nvGraphicFramePr>
        <p:xfrm>
          <a:off x="4572000" y="1066800"/>
          <a:ext cx="3352800" cy="2590800"/>
        </p:xfrm>
        <a:graphic>
          <a:graphicData uri="http://schemas.openxmlformats.org/presentationml/2006/ole">
            <mc:AlternateContent xmlns:mc="http://schemas.openxmlformats.org/markup-compatibility/2006">
              <mc:Choice xmlns:v="urn:schemas-microsoft-com:vml" Requires="v">
                <p:oleObj spid="_x0000_s88143" name="Graph" r:id="rId6" imgW="3901320" imgH="2935800" progId="Origin50.Graph">
                  <p:embed/>
                </p:oleObj>
              </mc:Choice>
              <mc:Fallback>
                <p:oleObj name="Graph" r:id="rId6" imgW="3901320" imgH="2935800" progId="Origin50.Graph">
                  <p:embed/>
                  <p:pic>
                    <p:nvPicPr>
                      <p:cNvPr id="0" name=""/>
                      <p:cNvPicPr>
                        <a:picLocks noChangeArrowheads="1"/>
                      </p:cNvPicPr>
                      <p:nvPr/>
                    </p:nvPicPr>
                    <p:blipFill>
                      <a:blip r:embed="rId7"/>
                      <a:srcRect/>
                      <a:stretch>
                        <a:fillRect/>
                      </a:stretch>
                    </p:blipFill>
                    <p:spPr bwMode="auto">
                      <a:xfrm>
                        <a:off x="4572000" y="1066800"/>
                        <a:ext cx="3352800" cy="2590800"/>
                      </a:xfrm>
                      <a:prstGeom prst="rect">
                        <a:avLst/>
                      </a:prstGeom>
                      <a:noFill/>
                    </p:spPr>
                  </p:pic>
                </p:oleObj>
              </mc:Fallback>
            </mc:AlternateContent>
          </a:graphicData>
        </a:graphic>
      </p:graphicFrame>
      <p:sp>
        <p:nvSpPr>
          <p:cNvPr id="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667160018"/>
              </p:ext>
            </p:extLst>
          </p:nvPr>
        </p:nvGraphicFramePr>
        <p:xfrm>
          <a:off x="914400" y="3581400"/>
          <a:ext cx="3457575" cy="2620100"/>
        </p:xfrm>
        <a:graphic>
          <a:graphicData uri="http://schemas.openxmlformats.org/presentationml/2006/ole">
            <mc:AlternateContent xmlns:mc="http://schemas.openxmlformats.org/markup-compatibility/2006">
              <mc:Choice xmlns:v="urn:schemas-microsoft-com:vml" Requires="v">
                <p:oleObj spid="_x0000_s88144" name="Graph" r:id="rId8" imgW="3906012" imgH="2991612" progId="Origin50.Graph">
                  <p:embed/>
                </p:oleObj>
              </mc:Choice>
              <mc:Fallback>
                <p:oleObj name="Graph" r:id="rId8" imgW="3906012" imgH="2991612" progId="Origin50.Grap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3581400"/>
                        <a:ext cx="3457575" cy="2620100"/>
                      </a:xfrm>
                      <a:prstGeom prst="rect">
                        <a:avLst/>
                      </a:prstGeom>
                      <a:noFill/>
                    </p:spPr>
                  </p:pic>
                </p:oleObj>
              </mc:Fallback>
            </mc:AlternateContent>
          </a:graphicData>
        </a:graphic>
      </p:graphicFrame>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558250028"/>
              </p:ext>
            </p:extLst>
          </p:nvPr>
        </p:nvGraphicFramePr>
        <p:xfrm>
          <a:off x="4495800" y="3505200"/>
          <a:ext cx="3383225" cy="2571750"/>
        </p:xfrm>
        <a:graphic>
          <a:graphicData uri="http://schemas.openxmlformats.org/presentationml/2006/ole">
            <mc:AlternateContent xmlns:mc="http://schemas.openxmlformats.org/markup-compatibility/2006">
              <mc:Choice xmlns:v="urn:schemas-microsoft-com:vml" Requires="v">
                <p:oleObj spid="_x0000_s88145" name="Graph" r:id="rId10" imgW="3906012" imgH="2991612" progId="Origin50.Graph">
                  <p:embed/>
                </p:oleObj>
              </mc:Choice>
              <mc:Fallback>
                <p:oleObj name="Graph" r:id="rId10" imgW="3906012" imgH="2991612" progId="Origin50.Graph">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5800" y="3505200"/>
                        <a:ext cx="3383225" cy="2571750"/>
                      </a:xfrm>
                      <a:prstGeom prst="rect">
                        <a:avLst/>
                      </a:prstGeom>
                      <a:noFill/>
                    </p:spPr>
                  </p:pic>
                </p:oleObj>
              </mc:Fallback>
            </mc:AlternateContent>
          </a:graphicData>
        </a:graphic>
      </p:graphicFrame>
      <p:sp>
        <p:nvSpPr>
          <p:cNvPr id="17" name="TextBox 16"/>
          <p:cNvSpPr txBox="1"/>
          <p:nvPr/>
        </p:nvSpPr>
        <p:spPr>
          <a:xfrm>
            <a:off x="1828800" y="533400"/>
            <a:ext cx="5355569" cy="584775"/>
          </a:xfrm>
          <a:prstGeom prst="rect">
            <a:avLst/>
          </a:prstGeom>
          <a:noFill/>
        </p:spPr>
        <p:txBody>
          <a:bodyPr wrap="none" rtlCol="0">
            <a:spAutoFit/>
          </a:bodyPr>
          <a:lstStyle/>
          <a:p>
            <a:r>
              <a:rPr lang="en-US" sz="3200" dirty="0" smtClean="0"/>
              <a:t>SSA – GCD coupled experiment</a:t>
            </a:r>
            <a:endParaRPr lang="en-US" sz="3200" dirty="0"/>
          </a:p>
        </p:txBody>
      </p:sp>
      <p:sp>
        <p:nvSpPr>
          <p:cNvPr id="29" name="TextBox 28"/>
          <p:cNvSpPr txBox="1"/>
          <p:nvPr/>
        </p:nvSpPr>
        <p:spPr>
          <a:xfrm>
            <a:off x="2286000" y="1033046"/>
            <a:ext cx="721672" cy="338554"/>
          </a:xfrm>
          <a:prstGeom prst="rect">
            <a:avLst/>
          </a:prstGeom>
          <a:noFill/>
        </p:spPr>
        <p:txBody>
          <a:bodyPr wrap="none" rtlCol="0">
            <a:spAutoFit/>
          </a:bodyPr>
          <a:lstStyle/>
          <a:p>
            <a:r>
              <a:rPr lang="en-US" sz="1600" dirty="0" smtClean="0"/>
              <a:t>10 mA</a:t>
            </a:r>
            <a:endParaRPr lang="en-US" sz="1600" dirty="0"/>
          </a:p>
        </p:txBody>
      </p:sp>
      <p:sp>
        <p:nvSpPr>
          <p:cNvPr id="30" name="TextBox 29"/>
          <p:cNvSpPr txBox="1"/>
          <p:nvPr/>
        </p:nvSpPr>
        <p:spPr>
          <a:xfrm>
            <a:off x="5867400" y="990600"/>
            <a:ext cx="671979" cy="369332"/>
          </a:xfrm>
          <a:prstGeom prst="rect">
            <a:avLst/>
          </a:prstGeom>
          <a:noFill/>
        </p:spPr>
        <p:txBody>
          <a:bodyPr wrap="none" rtlCol="0">
            <a:spAutoFit/>
          </a:bodyPr>
          <a:lstStyle/>
          <a:p>
            <a:r>
              <a:rPr lang="en-US" dirty="0" smtClean="0"/>
              <a:t>2 mA</a:t>
            </a:r>
            <a:endParaRPr lang="en-US" dirty="0"/>
          </a:p>
        </p:txBody>
      </p:sp>
      <p:sp>
        <p:nvSpPr>
          <p:cNvPr id="31" name="TextBox 30"/>
          <p:cNvSpPr txBox="1"/>
          <p:nvPr/>
        </p:nvSpPr>
        <p:spPr>
          <a:xfrm>
            <a:off x="1516964" y="6096000"/>
            <a:ext cx="2227469" cy="369332"/>
          </a:xfrm>
          <a:prstGeom prst="rect">
            <a:avLst/>
          </a:prstGeom>
          <a:noFill/>
        </p:spPr>
        <p:txBody>
          <a:bodyPr wrap="none" rtlCol="0">
            <a:spAutoFit/>
          </a:bodyPr>
          <a:lstStyle/>
          <a:p>
            <a:r>
              <a:rPr lang="en-US" dirty="0" smtClean="0"/>
              <a:t>42% energy efficiency</a:t>
            </a:r>
            <a:endParaRPr lang="en-US" dirty="0"/>
          </a:p>
        </p:txBody>
      </p:sp>
      <p:sp>
        <p:nvSpPr>
          <p:cNvPr id="32" name="TextBox 31"/>
          <p:cNvSpPr txBox="1"/>
          <p:nvPr/>
        </p:nvSpPr>
        <p:spPr>
          <a:xfrm>
            <a:off x="5169599" y="6019800"/>
            <a:ext cx="2298001" cy="369332"/>
          </a:xfrm>
          <a:prstGeom prst="rect">
            <a:avLst/>
          </a:prstGeom>
          <a:noFill/>
        </p:spPr>
        <p:txBody>
          <a:bodyPr wrap="none" rtlCol="0">
            <a:spAutoFit/>
          </a:bodyPr>
          <a:lstStyle/>
          <a:p>
            <a:r>
              <a:rPr lang="en-US" dirty="0" smtClean="0"/>
              <a:t>74% energy efficiency</a:t>
            </a:r>
            <a:endParaRPr lang="en-US" dirty="0"/>
          </a:p>
        </p:txBody>
      </p:sp>
      <p:sp>
        <p:nvSpPr>
          <p:cNvPr id="2" name="TextBox 1"/>
          <p:cNvSpPr txBox="1"/>
          <p:nvPr/>
        </p:nvSpPr>
        <p:spPr>
          <a:xfrm>
            <a:off x="1447800" y="6412468"/>
            <a:ext cx="6173485" cy="369332"/>
          </a:xfrm>
          <a:prstGeom prst="rect">
            <a:avLst/>
          </a:prstGeom>
          <a:noFill/>
        </p:spPr>
        <p:txBody>
          <a:bodyPr wrap="none" rtlCol="0">
            <a:spAutoFit/>
          </a:bodyPr>
          <a:lstStyle/>
          <a:p>
            <a:r>
              <a:rPr lang="en-US" dirty="0" smtClean="0"/>
              <a:t>Amount of energy required to adsorb 1 </a:t>
            </a:r>
            <a:r>
              <a:rPr lang="en-US" dirty="0" err="1" smtClean="0"/>
              <a:t>mol</a:t>
            </a:r>
            <a:r>
              <a:rPr lang="en-US" dirty="0" smtClean="0"/>
              <a:t> CO</a:t>
            </a:r>
            <a:r>
              <a:rPr lang="en-US" baseline="-25000" dirty="0" smtClean="0"/>
              <a:t>2</a:t>
            </a:r>
            <a:r>
              <a:rPr lang="en-US" dirty="0" smtClean="0"/>
              <a:t>: 104 kJ/</a:t>
            </a:r>
            <a:r>
              <a:rPr lang="en-US" dirty="0" err="1" smtClean="0"/>
              <a:t>mol</a:t>
            </a:r>
            <a:r>
              <a:rPr lang="en-US" dirty="0" smtClean="0"/>
              <a:t> CO</a:t>
            </a:r>
            <a:r>
              <a:rPr lang="en-US" baseline="-25000" dirty="0" smtClean="0"/>
              <a:t>2</a:t>
            </a:r>
            <a:endParaRPr lang="en-US" baseline="-25000" dirty="0"/>
          </a:p>
        </p:txBody>
      </p:sp>
      <p:cxnSp>
        <p:nvCxnSpPr>
          <p:cNvPr id="18" name="Straight Connector 17"/>
          <p:cNvCxnSpPr/>
          <p:nvPr/>
        </p:nvCxnSpPr>
        <p:spPr>
          <a:xfrm>
            <a:off x="2069802" y="3928733"/>
            <a:ext cx="0" cy="181816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34000" y="3810000"/>
            <a:ext cx="0" cy="181816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1466737" y="5128047"/>
            <a:ext cx="859531" cy="276999"/>
          </a:xfrm>
          <a:prstGeom prst="rect">
            <a:avLst/>
          </a:prstGeom>
          <a:noFill/>
        </p:spPr>
        <p:txBody>
          <a:bodyPr wrap="none" rtlCol="0">
            <a:spAutoFit/>
          </a:bodyPr>
          <a:lstStyle/>
          <a:p>
            <a:r>
              <a:rPr lang="en-US" sz="1200" dirty="0" smtClean="0"/>
              <a:t>E = V x I x t</a:t>
            </a:r>
            <a:endParaRPr lang="en-US" sz="1200" dirty="0"/>
          </a:p>
        </p:txBody>
      </p:sp>
      <p:sp>
        <p:nvSpPr>
          <p:cNvPr id="26" name="TextBox 25"/>
          <p:cNvSpPr txBox="1"/>
          <p:nvPr/>
        </p:nvSpPr>
        <p:spPr>
          <a:xfrm>
            <a:off x="7641757" y="2161401"/>
            <a:ext cx="1305422" cy="276999"/>
          </a:xfrm>
          <a:prstGeom prst="rect">
            <a:avLst/>
          </a:prstGeom>
          <a:noFill/>
        </p:spPr>
        <p:txBody>
          <a:bodyPr wrap="none" rtlCol="0">
            <a:spAutoFit/>
          </a:bodyPr>
          <a:lstStyle/>
          <a:p>
            <a:r>
              <a:rPr lang="en-US" sz="1200" dirty="0" smtClean="0"/>
              <a:t>15% CO</a:t>
            </a:r>
            <a:r>
              <a:rPr lang="en-US" sz="1200" baseline="-25000" dirty="0" smtClean="0"/>
              <a:t>2</a:t>
            </a:r>
            <a:r>
              <a:rPr lang="en-US" sz="1200" dirty="0" smtClean="0"/>
              <a:t> / 85% N</a:t>
            </a:r>
            <a:r>
              <a:rPr lang="en-US" sz="1200" baseline="-25000" dirty="0" smtClean="0"/>
              <a:t>2</a:t>
            </a:r>
            <a:endParaRPr lang="en-US" sz="1200" dirty="0"/>
          </a:p>
        </p:txBody>
      </p:sp>
    </p:spTree>
    <p:extLst>
      <p:ext uri="{BB962C8B-B14F-4D97-AF65-F5344CB8AC3E}">
        <p14:creationId xmlns:p14="http://schemas.microsoft.com/office/powerpoint/2010/main" val="1282608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Temperature dependence</a:t>
            </a:r>
            <a:endParaRPr lang="en-US" sz="3200" dirty="0"/>
          </a:p>
        </p:txBody>
      </p:sp>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13" y="1328738"/>
            <a:ext cx="5591175"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352800" y="2743200"/>
            <a:ext cx="433132" cy="369332"/>
          </a:xfrm>
          <a:prstGeom prst="rect">
            <a:avLst/>
          </a:prstGeom>
          <a:noFill/>
        </p:spPr>
        <p:txBody>
          <a:bodyPr wrap="none" rtlCol="0">
            <a:spAutoFit/>
          </a:bodyPr>
          <a:lstStyle/>
          <a:p>
            <a:r>
              <a:rPr lang="en-US" dirty="0" smtClean="0"/>
              <a:t>1V</a:t>
            </a:r>
            <a:endParaRPr lang="en-US" dirty="0"/>
          </a:p>
        </p:txBody>
      </p:sp>
      <p:sp>
        <p:nvSpPr>
          <p:cNvPr id="4" name="TextBox 3"/>
          <p:cNvSpPr txBox="1"/>
          <p:nvPr/>
        </p:nvSpPr>
        <p:spPr>
          <a:xfrm>
            <a:off x="4825642" y="2743200"/>
            <a:ext cx="660758" cy="369332"/>
          </a:xfrm>
          <a:prstGeom prst="rect">
            <a:avLst/>
          </a:prstGeom>
          <a:noFill/>
        </p:spPr>
        <p:txBody>
          <a:bodyPr wrap="none" rtlCol="0">
            <a:spAutoFit/>
          </a:bodyPr>
          <a:lstStyle/>
          <a:p>
            <a:r>
              <a:rPr lang="en-US" dirty="0" smtClean="0"/>
              <a:t>1.2 V</a:t>
            </a:r>
            <a:endParaRPr lang="en-US" dirty="0"/>
          </a:p>
        </p:txBody>
      </p:sp>
      <p:sp>
        <p:nvSpPr>
          <p:cNvPr id="5" name="TextBox 4"/>
          <p:cNvSpPr txBox="1"/>
          <p:nvPr/>
        </p:nvSpPr>
        <p:spPr>
          <a:xfrm>
            <a:off x="2936435" y="1676400"/>
            <a:ext cx="1864165" cy="369332"/>
          </a:xfrm>
          <a:prstGeom prst="rect">
            <a:avLst/>
          </a:prstGeom>
          <a:noFill/>
        </p:spPr>
        <p:txBody>
          <a:bodyPr wrap="none" rtlCol="0">
            <a:spAutoFit/>
          </a:bodyPr>
          <a:lstStyle/>
          <a:p>
            <a:r>
              <a:rPr lang="en-US" dirty="0" smtClean="0"/>
              <a:t>15% CO</a:t>
            </a:r>
            <a:r>
              <a:rPr lang="en-US" baseline="-25000" dirty="0" smtClean="0"/>
              <a:t>2</a:t>
            </a:r>
            <a:r>
              <a:rPr lang="en-US" dirty="0" smtClean="0"/>
              <a:t> / 85% N</a:t>
            </a:r>
            <a:r>
              <a:rPr lang="en-US" baseline="-25000" dirty="0" smtClean="0"/>
              <a:t>2</a:t>
            </a:r>
            <a:endParaRPr lang="en-US" dirty="0"/>
          </a:p>
        </p:txBody>
      </p:sp>
    </p:spTree>
    <p:extLst>
      <p:ext uri="{BB962C8B-B14F-4D97-AF65-F5344CB8AC3E}">
        <p14:creationId xmlns:p14="http://schemas.microsoft.com/office/powerpoint/2010/main" val="1482724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SSA effect in ionic liquids</a:t>
            </a:r>
            <a:endParaRPr lang="en-US" sz="3200" dirty="0"/>
          </a:p>
        </p:txBody>
      </p:sp>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1438275"/>
            <a:ext cx="5295900"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67400" y="1752600"/>
            <a:ext cx="785793" cy="369332"/>
          </a:xfrm>
          <a:prstGeom prst="rect">
            <a:avLst/>
          </a:prstGeom>
          <a:noFill/>
        </p:spPr>
        <p:txBody>
          <a:bodyPr wrap="none" rtlCol="0">
            <a:spAutoFit/>
          </a:bodyPr>
          <a:lstStyle/>
          <a:p>
            <a:r>
              <a:rPr lang="en-US" dirty="0" smtClean="0"/>
              <a:t>V = 1V</a:t>
            </a:r>
            <a:endParaRPr lang="en-US" dirty="0"/>
          </a:p>
        </p:txBody>
      </p:sp>
    </p:spTree>
    <p:extLst>
      <p:ext uri="{BB962C8B-B14F-4D97-AF65-F5344CB8AC3E}">
        <p14:creationId xmlns:p14="http://schemas.microsoft.com/office/powerpoint/2010/main" val="4128902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fundamentally new electrical effect has been discovered.</a:t>
            </a:r>
          </a:p>
          <a:p>
            <a:r>
              <a:rPr lang="en-US" dirty="0" smtClean="0"/>
              <a:t>The SSA effect is able to separate CO</a:t>
            </a:r>
            <a:r>
              <a:rPr lang="en-US" baseline="-25000" dirty="0" smtClean="0"/>
              <a:t>2</a:t>
            </a:r>
            <a:r>
              <a:rPr lang="en-US" dirty="0" smtClean="0"/>
              <a:t>/N</a:t>
            </a:r>
            <a:r>
              <a:rPr lang="en-US" baseline="-25000" dirty="0" smtClean="0"/>
              <a:t>2</a:t>
            </a:r>
            <a:r>
              <a:rPr lang="en-US" dirty="0" smtClean="0"/>
              <a:t> gas. Potentially, other gas mixtures can be separated.</a:t>
            </a:r>
          </a:p>
          <a:p>
            <a:r>
              <a:rPr lang="en-US" dirty="0" smtClean="0"/>
              <a:t>The SSA effect can be observed for different electrolyte systems.</a:t>
            </a:r>
          </a:p>
          <a:p>
            <a:r>
              <a:rPr lang="en-US" dirty="0" smtClean="0"/>
              <a:t>The SSA effect increases with voltage.</a:t>
            </a:r>
          </a:p>
          <a:p>
            <a:r>
              <a:rPr lang="en-US" dirty="0" smtClean="0"/>
              <a:t>The SSA effect increases disproportionally with the CO</a:t>
            </a:r>
            <a:r>
              <a:rPr lang="en-US" baseline="-25000" dirty="0" smtClean="0"/>
              <a:t>2</a:t>
            </a:r>
            <a:r>
              <a:rPr lang="en-US" dirty="0" smtClean="0"/>
              <a:t> partial pressure.</a:t>
            </a:r>
          </a:p>
          <a:p>
            <a:r>
              <a:rPr lang="en-US" dirty="0" smtClean="0"/>
              <a:t>The SSA effect barely decreases with temperature.</a:t>
            </a:r>
          </a:p>
          <a:p>
            <a:endParaRPr lang="en-US" dirty="0" smtClean="0"/>
          </a:p>
          <a:p>
            <a:endParaRPr lang="en-US" dirty="0"/>
          </a:p>
        </p:txBody>
      </p:sp>
    </p:spTree>
    <p:extLst>
      <p:ext uri="{BB962C8B-B14F-4D97-AF65-F5344CB8AC3E}">
        <p14:creationId xmlns:p14="http://schemas.microsoft.com/office/powerpoint/2010/main" val="1612048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smtClean="0"/>
          </a:p>
          <a:p>
            <a:r>
              <a:rPr lang="en-US" dirty="0" smtClean="0"/>
              <a:t>DOE ARPA-E </a:t>
            </a:r>
          </a:p>
          <a:p>
            <a:r>
              <a:rPr lang="en-US" dirty="0" smtClean="0"/>
              <a:t>PA </a:t>
            </a:r>
            <a:r>
              <a:rPr lang="en-US" dirty="0" err="1" smtClean="0"/>
              <a:t>Nanocommericalization</a:t>
            </a:r>
            <a:r>
              <a:rPr lang="en-US" dirty="0" smtClean="0"/>
              <a:t> Center</a:t>
            </a:r>
          </a:p>
          <a:p>
            <a:endParaRPr lang="en-US" dirty="0"/>
          </a:p>
          <a:p>
            <a:r>
              <a:rPr lang="en-US" dirty="0" smtClean="0"/>
              <a:t>Dr. David T. Moore</a:t>
            </a:r>
          </a:p>
          <a:p>
            <a:r>
              <a:rPr lang="en-US" dirty="0" smtClean="0"/>
              <a:t>Dr. </a:t>
            </a:r>
            <a:r>
              <a:rPr lang="en-US" dirty="0" err="1" smtClean="0"/>
              <a:t>Paritosh</a:t>
            </a:r>
            <a:r>
              <a:rPr lang="en-US" dirty="0" smtClean="0"/>
              <a:t> </a:t>
            </a:r>
            <a:r>
              <a:rPr lang="en-US" dirty="0" err="1" smtClean="0"/>
              <a:t>Mohanty</a:t>
            </a:r>
            <a:endParaRPr lang="en-US" dirty="0" smtClean="0"/>
          </a:p>
          <a:p>
            <a:r>
              <a:rPr lang="en-US" dirty="0" err="1" smtClean="0"/>
              <a:t>Berenika</a:t>
            </a:r>
            <a:r>
              <a:rPr lang="en-US" dirty="0" smtClean="0"/>
              <a:t> </a:t>
            </a:r>
            <a:r>
              <a:rPr lang="en-US" dirty="0" err="1" smtClean="0"/>
              <a:t>Kokoszka</a:t>
            </a:r>
            <a:endParaRPr lang="en-US" dirty="0" smtClean="0"/>
          </a:p>
          <a:p>
            <a:r>
              <a:rPr lang="en-US" dirty="0" smtClean="0"/>
              <a:t>Cong Liu</a:t>
            </a:r>
          </a:p>
          <a:p>
            <a:r>
              <a:rPr lang="en-US" dirty="0" smtClean="0"/>
              <a:t>Nina K. </a:t>
            </a:r>
            <a:r>
              <a:rPr lang="en-US" dirty="0" err="1" smtClean="0"/>
              <a:t>Jarrah</a:t>
            </a:r>
            <a:endParaRPr lang="en-US" dirty="0" smtClean="0"/>
          </a:p>
          <a:p>
            <a:endParaRPr lang="en-US" dirty="0"/>
          </a:p>
        </p:txBody>
      </p:sp>
    </p:spTree>
    <p:extLst>
      <p:ext uri="{BB962C8B-B14F-4D97-AF65-F5344CB8AC3E}">
        <p14:creationId xmlns:p14="http://schemas.microsoft.com/office/powerpoint/2010/main" val="1990272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extLst>
      <p:ext uri="{BB962C8B-B14F-4D97-AF65-F5344CB8AC3E}">
        <p14:creationId xmlns:p14="http://schemas.microsoft.com/office/powerpoint/2010/main" val="2138280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00063" y="428625"/>
            <a:ext cx="8186737" cy="1143000"/>
          </a:xfrm>
          <a:extLst>
            <a:ext uri="{91240B29-F687-4F45-9708-019B960494DF}">
              <a14:hiddenLine xmlns:a14="http://schemas.microsoft.com/office/drawing/2010/main" w="3175">
                <a:solidFill>
                  <a:srgbClr val="000000"/>
                </a:solidFill>
                <a:miter lim="800000"/>
                <a:headEnd/>
                <a:tailEnd/>
              </a14:hiddenLine>
            </a:ext>
          </a:extLst>
        </p:spPr>
        <p:txBody>
          <a:bodyPr/>
          <a:lstStyle/>
          <a:p>
            <a:r>
              <a:rPr lang="en-US" sz="3600" b="1"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642938" y="1714500"/>
            <a:ext cx="8001000"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4"/>
              </a:rPr>
              <a:t>www.pharmaceuticalconferences.com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6274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Supercapacitive</a:t>
            </a:r>
            <a:r>
              <a:rPr lang="en-US" dirty="0" smtClean="0"/>
              <a:t> Swing Adsorption</a:t>
            </a:r>
            <a:endParaRPr lang="en-US" dirty="0"/>
          </a:p>
        </p:txBody>
      </p:sp>
    </p:spTree>
    <p:extLst>
      <p:ext uri="{BB962C8B-B14F-4D97-AF65-F5344CB8AC3E}">
        <p14:creationId xmlns:p14="http://schemas.microsoft.com/office/powerpoint/2010/main" val="1490868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38"/>
            <a:ext cx="8229600" cy="487362"/>
          </a:xfrm>
        </p:spPr>
        <p:txBody>
          <a:bodyPr>
            <a:noAutofit/>
          </a:bodyPr>
          <a:lstStyle/>
          <a:p>
            <a:pPr algn="ctr"/>
            <a:r>
              <a:rPr lang="en-US" sz="3200" dirty="0" smtClean="0">
                <a:cs typeface="Arial" pitchFamily="34" charset="0"/>
              </a:rPr>
              <a:t>Concept of conventional pressure and temperature swing adsorption (PSA and TSA)</a:t>
            </a:r>
            <a:endParaRPr lang="en-US" sz="3200" dirty="0">
              <a:cs typeface="Arial" pitchFamily="34" charset="0"/>
            </a:endParaRPr>
          </a:p>
        </p:txBody>
      </p:sp>
      <p:sp>
        <p:nvSpPr>
          <p:cNvPr id="175" name="Right Arrow 174"/>
          <p:cNvSpPr/>
          <p:nvPr/>
        </p:nvSpPr>
        <p:spPr>
          <a:xfrm>
            <a:off x="3658518" y="3550596"/>
            <a:ext cx="1762699" cy="440486"/>
          </a:xfrm>
          <a:prstGeom prst="rightArrow">
            <a:avLst>
              <a:gd name="adj1" fmla="val 28508"/>
              <a:gd name="adj2" fmla="val 60746"/>
            </a:avLst>
          </a:prstGeom>
          <a:solidFill>
            <a:srgbClr val="0048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73"/>
          <p:cNvGrpSpPr/>
          <p:nvPr/>
        </p:nvGrpSpPr>
        <p:grpSpPr>
          <a:xfrm rot="16881768">
            <a:off x="1700802" y="3352280"/>
            <a:ext cx="376316" cy="158062"/>
            <a:chOff x="294167" y="2590800"/>
            <a:chExt cx="348472" cy="146304"/>
          </a:xfrm>
        </p:grpSpPr>
        <p:sp>
          <p:nvSpPr>
            <p:cNvPr id="142" name="Oval 141"/>
            <p:cNvSpPr/>
            <p:nvPr/>
          </p:nvSpPr>
          <p:spPr>
            <a:xfrm>
              <a:off x="523767" y="2599944"/>
              <a:ext cx="118872" cy="1188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294167" y="2599944"/>
              <a:ext cx="118872" cy="1188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395251" y="2590800"/>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73"/>
          <p:cNvGrpSpPr/>
          <p:nvPr/>
        </p:nvGrpSpPr>
        <p:grpSpPr>
          <a:xfrm rot="7620000">
            <a:off x="1171992" y="2823698"/>
            <a:ext cx="376316" cy="158062"/>
            <a:chOff x="294167" y="2590800"/>
            <a:chExt cx="348472" cy="146304"/>
          </a:xfrm>
        </p:grpSpPr>
        <p:sp>
          <p:nvSpPr>
            <p:cNvPr id="156" name="Oval 155"/>
            <p:cNvSpPr/>
            <p:nvPr/>
          </p:nvSpPr>
          <p:spPr>
            <a:xfrm>
              <a:off x="523767" y="2599944"/>
              <a:ext cx="118872" cy="1188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94167" y="2599944"/>
              <a:ext cx="118872" cy="1188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395251" y="2590800"/>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73"/>
          <p:cNvGrpSpPr/>
          <p:nvPr/>
        </p:nvGrpSpPr>
        <p:grpSpPr>
          <a:xfrm rot="10860000">
            <a:off x="2040145" y="2441674"/>
            <a:ext cx="376477" cy="157995"/>
            <a:chOff x="294167" y="2590800"/>
            <a:chExt cx="348472" cy="146304"/>
          </a:xfrm>
        </p:grpSpPr>
        <p:sp>
          <p:nvSpPr>
            <p:cNvPr id="163" name="Oval 162"/>
            <p:cNvSpPr/>
            <p:nvPr/>
          </p:nvSpPr>
          <p:spPr>
            <a:xfrm>
              <a:off x="523767" y="2599944"/>
              <a:ext cx="118872" cy="1188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94167" y="2599944"/>
              <a:ext cx="118872" cy="1188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395251" y="2590800"/>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6" name="Rectangle 175"/>
          <p:cNvSpPr/>
          <p:nvPr/>
        </p:nvSpPr>
        <p:spPr>
          <a:xfrm>
            <a:off x="838200" y="3847957"/>
            <a:ext cx="2379643" cy="176194"/>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212"/>
          <p:cNvGrpSpPr/>
          <p:nvPr/>
        </p:nvGrpSpPr>
        <p:grpSpPr>
          <a:xfrm>
            <a:off x="5773757" y="3675031"/>
            <a:ext cx="2379643" cy="349118"/>
            <a:chOff x="5410200" y="2288829"/>
            <a:chExt cx="2057400" cy="301971"/>
          </a:xfrm>
        </p:grpSpPr>
        <p:grpSp>
          <p:nvGrpSpPr>
            <p:cNvPr id="18" name="Group 73"/>
            <p:cNvGrpSpPr/>
            <p:nvPr/>
          </p:nvGrpSpPr>
          <p:grpSpPr>
            <a:xfrm rot="10860000">
              <a:off x="5716168" y="2288829"/>
              <a:ext cx="325496" cy="136658"/>
              <a:chOff x="294167" y="2590800"/>
              <a:chExt cx="348472" cy="146304"/>
            </a:xfrm>
          </p:grpSpPr>
          <p:sp>
            <p:nvSpPr>
              <p:cNvPr id="195" name="Oval 194"/>
              <p:cNvSpPr/>
              <p:nvPr/>
            </p:nvSpPr>
            <p:spPr>
              <a:xfrm>
                <a:off x="523767" y="2599944"/>
                <a:ext cx="118872" cy="1188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294167" y="2599944"/>
                <a:ext cx="118872" cy="1188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395251" y="2590800"/>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4" name="Rectangle 203"/>
            <p:cNvSpPr/>
            <p:nvPr/>
          </p:nvSpPr>
          <p:spPr>
            <a:xfrm>
              <a:off x="5410200" y="2438400"/>
              <a:ext cx="2057400" cy="1524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73"/>
            <p:cNvGrpSpPr/>
            <p:nvPr/>
          </p:nvGrpSpPr>
          <p:grpSpPr>
            <a:xfrm rot="10860000">
              <a:off x="6261936" y="2288830"/>
              <a:ext cx="325496" cy="136658"/>
              <a:chOff x="256274" y="2591463"/>
              <a:chExt cx="348472" cy="146304"/>
            </a:xfrm>
          </p:grpSpPr>
          <p:sp>
            <p:nvSpPr>
              <p:cNvPr id="206" name="Oval 205"/>
              <p:cNvSpPr/>
              <p:nvPr/>
            </p:nvSpPr>
            <p:spPr>
              <a:xfrm>
                <a:off x="485874" y="2600607"/>
                <a:ext cx="118872" cy="1188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256274" y="2600604"/>
                <a:ext cx="118872" cy="1188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357358" y="2591463"/>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73"/>
            <p:cNvGrpSpPr/>
            <p:nvPr/>
          </p:nvGrpSpPr>
          <p:grpSpPr>
            <a:xfrm rot="10860000">
              <a:off x="6912336" y="2288830"/>
              <a:ext cx="325496" cy="136658"/>
              <a:chOff x="294167" y="2590800"/>
              <a:chExt cx="348472" cy="146304"/>
            </a:xfrm>
          </p:grpSpPr>
          <p:sp>
            <p:nvSpPr>
              <p:cNvPr id="210" name="Oval 209"/>
              <p:cNvSpPr/>
              <p:nvPr/>
            </p:nvSpPr>
            <p:spPr>
              <a:xfrm>
                <a:off x="523767" y="2599944"/>
                <a:ext cx="118872" cy="1188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294167" y="2599944"/>
                <a:ext cx="118872" cy="1188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395251" y="2590800"/>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15" name="TextBox 214"/>
          <p:cNvSpPr txBox="1"/>
          <p:nvPr/>
        </p:nvSpPr>
        <p:spPr>
          <a:xfrm>
            <a:off x="3523192" y="3017196"/>
            <a:ext cx="2174378" cy="646331"/>
          </a:xfrm>
          <a:prstGeom prst="rect">
            <a:avLst/>
          </a:prstGeom>
          <a:noFill/>
        </p:spPr>
        <p:txBody>
          <a:bodyPr wrap="none" rtlCol="0">
            <a:spAutoFit/>
          </a:bodyPr>
          <a:lstStyle/>
          <a:p>
            <a:r>
              <a:rPr lang="en-US" dirty="0" smtClean="0"/>
              <a:t>Lower temperature/ </a:t>
            </a:r>
          </a:p>
          <a:p>
            <a:r>
              <a:rPr lang="en-US" dirty="0" smtClean="0"/>
              <a:t>Higher pressure </a:t>
            </a:r>
            <a:endParaRPr lang="en-US" dirty="0"/>
          </a:p>
        </p:txBody>
      </p:sp>
      <p:sp>
        <p:nvSpPr>
          <p:cNvPr id="67" name="Right Arrow 66"/>
          <p:cNvSpPr/>
          <p:nvPr/>
        </p:nvSpPr>
        <p:spPr>
          <a:xfrm rot="10800000">
            <a:off x="3595048" y="3931596"/>
            <a:ext cx="1762699" cy="440486"/>
          </a:xfrm>
          <a:prstGeom prst="rightArrow">
            <a:avLst>
              <a:gd name="adj1" fmla="val 28508"/>
              <a:gd name="adj2" fmla="val 60746"/>
            </a:avLst>
          </a:prstGeom>
          <a:solidFill>
            <a:srgbClr val="0048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3567695" y="4312596"/>
            <a:ext cx="2190471" cy="646331"/>
          </a:xfrm>
          <a:prstGeom prst="rect">
            <a:avLst/>
          </a:prstGeom>
          <a:noFill/>
        </p:spPr>
        <p:txBody>
          <a:bodyPr wrap="none" rtlCol="0">
            <a:spAutoFit/>
          </a:bodyPr>
          <a:lstStyle/>
          <a:p>
            <a:r>
              <a:rPr lang="en-US" dirty="0" smtClean="0"/>
              <a:t>Higher temperature/ </a:t>
            </a:r>
          </a:p>
          <a:p>
            <a:r>
              <a:rPr lang="en-US" dirty="0" smtClean="0"/>
              <a:t>Lower pressure </a:t>
            </a:r>
            <a:endParaRPr lang="en-US" dirty="0"/>
          </a:p>
        </p:txBody>
      </p:sp>
      <p:sp>
        <p:nvSpPr>
          <p:cNvPr id="23" name="TextBox 22"/>
          <p:cNvSpPr txBox="1"/>
          <p:nvPr/>
        </p:nvSpPr>
        <p:spPr>
          <a:xfrm>
            <a:off x="199123" y="5449669"/>
            <a:ext cx="8640077" cy="646331"/>
          </a:xfrm>
          <a:prstGeom prst="rect">
            <a:avLst/>
          </a:prstGeom>
          <a:noFill/>
        </p:spPr>
        <p:txBody>
          <a:bodyPr wrap="square" rtlCol="0">
            <a:spAutoFit/>
          </a:bodyPr>
          <a:lstStyle/>
          <a:p>
            <a:r>
              <a:rPr lang="en-US" dirty="0" smtClean="0"/>
              <a:t>Reversible adsorption of gas molecules to porous adsorbents or molecules is achieved by reversible pressure and temperature changes. </a:t>
            </a:r>
            <a:endParaRPr lang="en-US" dirty="0"/>
          </a:p>
        </p:txBody>
      </p:sp>
    </p:spTree>
    <p:extLst>
      <p:ext uri="{BB962C8B-B14F-4D97-AF65-F5344CB8AC3E}">
        <p14:creationId xmlns:p14="http://schemas.microsoft.com/office/powerpoint/2010/main" val="1640063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39"/>
          <p:cNvSpPr>
            <a:spLocks noGrp="1"/>
          </p:cNvSpPr>
          <p:nvPr>
            <p:ph type="sldNum" sz="quarter" idx="12"/>
          </p:nvPr>
        </p:nvSpPr>
        <p:spPr>
          <a:xfrm>
            <a:off x="6858000" y="6400800"/>
            <a:ext cx="2133600" cy="365125"/>
          </a:xfrm>
        </p:spPr>
        <p:txBody>
          <a:bodyPr/>
          <a:lstStyle/>
          <a:p>
            <a:fld id="{1F3F0504-2499-4669-A2DB-99EF558CED94}" type="slidenum">
              <a:rPr lang="en-US" smtClean="0"/>
              <a:pPr/>
              <a:t>5</a:t>
            </a:fld>
            <a:endParaRPr lang="en-US" dirty="0"/>
          </a:p>
        </p:txBody>
      </p:sp>
      <p:grpSp>
        <p:nvGrpSpPr>
          <p:cNvPr id="2" name="Group 1"/>
          <p:cNvGrpSpPr>
            <a:grpSpLocks noChangeAspect="1"/>
          </p:cNvGrpSpPr>
          <p:nvPr/>
        </p:nvGrpSpPr>
        <p:grpSpPr>
          <a:xfrm>
            <a:off x="854661" y="1600200"/>
            <a:ext cx="7315200" cy="2153084"/>
            <a:chOff x="854661" y="2289274"/>
            <a:chExt cx="7315200" cy="2153084"/>
          </a:xfrm>
        </p:grpSpPr>
        <p:sp>
          <p:nvSpPr>
            <p:cNvPr id="5" name="Rectangle 4"/>
            <p:cNvSpPr/>
            <p:nvPr/>
          </p:nvSpPr>
          <p:spPr>
            <a:xfrm>
              <a:off x="854661" y="3628763"/>
              <a:ext cx="2379643" cy="176194"/>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90218" y="3628763"/>
              <a:ext cx="2379643" cy="176194"/>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649698" y="3311026"/>
              <a:ext cx="1762699" cy="440486"/>
            </a:xfrm>
            <a:prstGeom prst="rightArrow">
              <a:avLst>
                <a:gd name="adj1" fmla="val 28508"/>
                <a:gd name="adj2" fmla="val 60746"/>
              </a:avLst>
            </a:prstGeom>
            <a:solidFill>
              <a:srgbClr val="0048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95006" y="2902225"/>
              <a:ext cx="1831656" cy="369332"/>
            </a:xfrm>
            <a:prstGeom prst="rect">
              <a:avLst/>
            </a:prstGeom>
            <a:noFill/>
          </p:spPr>
          <p:txBody>
            <a:bodyPr wrap="none" rtlCol="0">
              <a:spAutoFit/>
            </a:bodyPr>
            <a:lstStyle/>
            <a:p>
              <a:r>
                <a:rPr lang="en-US" dirty="0" smtClean="0"/>
                <a:t>Capacitive charge</a:t>
              </a:r>
              <a:endParaRPr lang="en-US" dirty="0"/>
            </a:p>
          </p:txBody>
        </p:sp>
        <p:sp>
          <p:nvSpPr>
            <p:cNvPr id="9" name="Right Arrow 8"/>
            <p:cNvSpPr/>
            <p:nvPr/>
          </p:nvSpPr>
          <p:spPr>
            <a:xfrm rot="10800000">
              <a:off x="3586228" y="3692026"/>
              <a:ext cx="1762699" cy="440486"/>
            </a:xfrm>
            <a:prstGeom prst="rightArrow">
              <a:avLst>
                <a:gd name="adj1" fmla="val 28508"/>
                <a:gd name="adj2" fmla="val 60746"/>
              </a:avLst>
            </a:prstGeom>
            <a:solidFill>
              <a:srgbClr val="0048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58875" y="4073026"/>
              <a:ext cx="2096152" cy="369332"/>
            </a:xfrm>
            <a:prstGeom prst="rect">
              <a:avLst/>
            </a:prstGeom>
            <a:noFill/>
          </p:spPr>
          <p:txBody>
            <a:bodyPr wrap="none" rtlCol="0">
              <a:spAutoFit/>
            </a:bodyPr>
            <a:lstStyle/>
            <a:p>
              <a:r>
                <a:rPr lang="en-US" dirty="0" smtClean="0"/>
                <a:t>Capacitive discharge</a:t>
              </a:r>
              <a:endParaRPr lang="en-US" dirty="0"/>
            </a:p>
          </p:txBody>
        </p:sp>
        <p:sp>
          <p:nvSpPr>
            <p:cNvPr id="11" name="TextBox 10"/>
            <p:cNvSpPr txBox="1"/>
            <p:nvPr/>
          </p:nvSpPr>
          <p:spPr>
            <a:xfrm>
              <a:off x="5844563" y="3515641"/>
              <a:ext cx="2265365" cy="369332"/>
            </a:xfrm>
            <a:prstGeom prst="rect">
              <a:avLst/>
            </a:prstGeom>
            <a:noFill/>
          </p:spPr>
          <p:txBody>
            <a:bodyPr wrap="none" rtlCol="0">
              <a:spAutoFit/>
            </a:bodyPr>
            <a:lstStyle/>
            <a:p>
              <a:r>
                <a:rPr lang="en-US" dirty="0" smtClean="0"/>
                <a:t>-   -   -   -   -   -   -  -   -   -</a:t>
              </a:r>
              <a:endParaRPr lang="en-US" dirty="0"/>
            </a:p>
          </p:txBody>
        </p:sp>
        <p:sp>
          <p:nvSpPr>
            <p:cNvPr id="12" name="Oval 11"/>
            <p:cNvSpPr/>
            <p:nvPr/>
          </p:nvSpPr>
          <p:spPr>
            <a:xfrm rot="10860000">
              <a:off x="6113572" y="3475522"/>
              <a:ext cx="128425" cy="12837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0860000">
              <a:off x="6361586" y="3479851"/>
              <a:ext cx="128425" cy="12837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0860000">
              <a:off x="6222847" y="3457938"/>
              <a:ext cx="158062" cy="1579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rot="10860000">
              <a:off x="6766455" y="3483853"/>
              <a:ext cx="128425" cy="12837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0860000">
              <a:off x="7014469" y="3488182"/>
              <a:ext cx="128425" cy="12837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0860000">
              <a:off x="6875730" y="3466269"/>
              <a:ext cx="158062" cy="1579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rot="10860000">
              <a:off x="7485172" y="3483853"/>
              <a:ext cx="128425" cy="12837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0860000">
              <a:off x="7733186" y="3488182"/>
              <a:ext cx="128425" cy="12837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0860000">
              <a:off x="7594447" y="3466269"/>
              <a:ext cx="158062" cy="1579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73"/>
            <p:cNvGrpSpPr/>
            <p:nvPr/>
          </p:nvGrpSpPr>
          <p:grpSpPr>
            <a:xfrm rot="16881768">
              <a:off x="1826454" y="3199880"/>
              <a:ext cx="376316" cy="158062"/>
              <a:chOff x="294167" y="2590800"/>
              <a:chExt cx="348472" cy="146304"/>
            </a:xfrm>
          </p:grpSpPr>
          <p:sp>
            <p:nvSpPr>
              <p:cNvPr id="22" name="Oval 21"/>
              <p:cNvSpPr/>
              <p:nvPr/>
            </p:nvSpPr>
            <p:spPr>
              <a:xfrm>
                <a:off x="523767" y="2599944"/>
                <a:ext cx="118872" cy="1188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94167" y="2599944"/>
                <a:ext cx="118872" cy="1188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95251" y="2590800"/>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73"/>
            <p:cNvGrpSpPr/>
            <p:nvPr/>
          </p:nvGrpSpPr>
          <p:grpSpPr>
            <a:xfrm rot="7620000">
              <a:off x="1297644" y="2671298"/>
              <a:ext cx="376316" cy="158062"/>
              <a:chOff x="294167" y="2590800"/>
              <a:chExt cx="348472" cy="146304"/>
            </a:xfrm>
          </p:grpSpPr>
          <p:sp>
            <p:nvSpPr>
              <p:cNvPr id="26" name="Oval 25"/>
              <p:cNvSpPr/>
              <p:nvPr/>
            </p:nvSpPr>
            <p:spPr>
              <a:xfrm>
                <a:off x="523767" y="2599944"/>
                <a:ext cx="118872" cy="1188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94167" y="2599944"/>
                <a:ext cx="118872" cy="1188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95251" y="2590800"/>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73"/>
            <p:cNvGrpSpPr/>
            <p:nvPr/>
          </p:nvGrpSpPr>
          <p:grpSpPr>
            <a:xfrm rot="10860000">
              <a:off x="2165797" y="2289274"/>
              <a:ext cx="376477" cy="157995"/>
              <a:chOff x="294167" y="2590800"/>
              <a:chExt cx="348472" cy="146304"/>
            </a:xfrm>
          </p:grpSpPr>
          <p:sp>
            <p:nvSpPr>
              <p:cNvPr id="30" name="Oval 29"/>
              <p:cNvSpPr/>
              <p:nvPr/>
            </p:nvSpPr>
            <p:spPr>
              <a:xfrm>
                <a:off x="523767" y="2599944"/>
                <a:ext cx="118872" cy="1188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94167" y="2599944"/>
                <a:ext cx="118872" cy="1188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95251" y="2590800"/>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p:cNvSpPr txBox="1"/>
          <p:nvPr/>
        </p:nvSpPr>
        <p:spPr>
          <a:xfrm>
            <a:off x="991684" y="609600"/>
            <a:ext cx="6933116" cy="584775"/>
          </a:xfrm>
          <a:prstGeom prst="rect">
            <a:avLst/>
          </a:prstGeom>
          <a:noFill/>
        </p:spPr>
        <p:txBody>
          <a:bodyPr wrap="none" rtlCol="0">
            <a:spAutoFit/>
          </a:bodyPr>
          <a:lstStyle/>
          <a:p>
            <a:r>
              <a:rPr lang="en-US" sz="3200" dirty="0" smtClean="0"/>
              <a:t>Concept of capacitive swing adsorption</a:t>
            </a:r>
            <a:endParaRPr lang="en-US" sz="3200" dirty="0"/>
          </a:p>
        </p:txBody>
      </p:sp>
      <p:sp>
        <p:nvSpPr>
          <p:cNvPr id="34" name="TextBox 33"/>
          <p:cNvSpPr txBox="1"/>
          <p:nvPr/>
        </p:nvSpPr>
        <p:spPr>
          <a:xfrm>
            <a:off x="596380" y="4191000"/>
            <a:ext cx="8090420" cy="646331"/>
          </a:xfrm>
          <a:prstGeom prst="rect">
            <a:avLst/>
          </a:prstGeom>
          <a:noFill/>
        </p:spPr>
        <p:txBody>
          <a:bodyPr wrap="none" rtlCol="0">
            <a:spAutoFit/>
          </a:bodyPr>
          <a:lstStyle/>
          <a:p>
            <a:r>
              <a:rPr lang="en-US" dirty="0" smtClean="0"/>
              <a:t>Reversible adsorption and desorption is achieved by capacitive charge and discharge</a:t>
            </a:r>
          </a:p>
          <a:p>
            <a:r>
              <a:rPr lang="en-US" dirty="0"/>
              <a:t>o</a:t>
            </a:r>
            <a:r>
              <a:rPr lang="en-US" dirty="0" smtClean="0"/>
              <a:t>f high-surface area carbons.</a:t>
            </a:r>
            <a:endParaRPr lang="en-US" dirty="0"/>
          </a:p>
        </p:txBody>
      </p:sp>
    </p:spTree>
    <p:extLst>
      <p:ext uri="{BB962C8B-B14F-4D97-AF65-F5344CB8AC3E}">
        <p14:creationId xmlns:p14="http://schemas.microsoft.com/office/powerpoint/2010/main" val="4281668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1524000" y="1352550"/>
            <a:ext cx="6019800" cy="4514850"/>
          </a:xfrm>
          <a:prstGeom prst="rect">
            <a:avLst/>
          </a:prstGeom>
          <a:noFill/>
          <a:ln w="9525">
            <a:noFill/>
            <a:miter lim="800000"/>
            <a:headEnd/>
            <a:tailEnd/>
          </a:ln>
        </p:spPr>
      </p:pic>
      <p:sp>
        <p:nvSpPr>
          <p:cNvPr id="6" name="Title 1"/>
          <p:cNvSpPr txBox="1">
            <a:spLocks/>
          </p:cNvSpPr>
          <p:nvPr/>
        </p:nvSpPr>
        <p:spPr>
          <a:xfrm>
            <a:off x="381000" y="381000"/>
            <a:ext cx="83820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Arial" pitchFamily="34" charset="0"/>
              </a:rPr>
              <a:t>Capacitive Swing Adsorption </a:t>
            </a:r>
            <a:endParaRPr kumimoji="0" lang="en-US" sz="3200" b="0" i="0" u="none" strike="noStrike" kern="1200" cap="none" spc="0" normalizeH="0" baseline="0" noProof="0" dirty="0">
              <a:ln>
                <a:noFill/>
              </a:ln>
              <a:solidFill>
                <a:schemeClr val="tx1"/>
              </a:solidFill>
              <a:effectLst/>
              <a:uLnTx/>
              <a:uFillTx/>
              <a:latin typeface="+mj-lt"/>
              <a:ea typeface="+mj-ea"/>
              <a:cs typeface="Arial" pitchFamily="34" charset="0"/>
            </a:endParaRPr>
          </a:p>
        </p:txBody>
      </p:sp>
      <p:sp>
        <p:nvSpPr>
          <p:cNvPr id="7" name="TextBox 6"/>
          <p:cNvSpPr txBox="1"/>
          <p:nvPr/>
        </p:nvSpPr>
        <p:spPr>
          <a:xfrm>
            <a:off x="6477000" y="2057400"/>
            <a:ext cx="300082" cy="3139321"/>
          </a:xfrm>
          <a:prstGeom prst="rect">
            <a:avLst/>
          </a:prstGeom>
          <a:noFill/>
        </p:spPr>
        <p:txBody>
          <a:bodyPr wrap="none" rtlCol="0">
            <a:spAutoFit/>
          </a:bodyPr>
          <a:lstStyle/>
          <a:p>
            <a:r>
              <a:rPr lang="en-US" dirty="0" smtClean="0"/>
              <a:t>+</a:t>
            </a:r>
          </a:p>
          <a:p>
            <a:r>
              <a:rPr lang="en-US" dirty="0" smtClean="0"/>
              <a:t>+</a:t>
            </a:r>
          </a:p>
          <a:p>
            <a:r>
              <a:rPr lang="en-US" dirty="0" smtClean="0"/>
              <a:t>+</a:t>
            </a:r>
          </a:p>
          <a:p>
            <a:r>
              <a:rPr lang="en-US" dirty="0" smtClean="0"/>
              <a:t>+</a:t>
            </a:r>
          </a:p>
          <a:p>
            <a:r>
              <a:rPr lang="en-US" dirty="0" smtClean="0"/>
              <a:t>+</a:t>
            </a:r>
          </a:p>
          <a:p>
            <a:r>
              <a:rPr lang="en-US" dirty="0" smtClean="0"/>
              <a:t>+</a:t>
            </a:r>
          </a:p>
          <a:p>
            <a:r>
              <a:rPr lang="en-US" dirty="0" smtClean="0"/>
              <a:t>+</a:t>
            </a:r>
          </a:p>
          <a:p>
            <a:r>
              <a:rPr lang="en-US" dirty="0" smtClean="0"/>
              <a:t>+</a:t>
            </a:r>
          </a:p>
          <a:p>
            <a:r>
              <a:rPr lang="en-US" dirty="0" smtClean="0"/>
              <a:t>+</a:t>
            </a:r>
          </a:p>
          <a:p>
            <a:r>
              <a:rPr lang="en-US" dirty="0" smtClean="0"/>
              <a:t>+</a:t>
            </a:r>
          </a:p>
          <a:p>
            <a:r>
              <a:rPr lang="en-US" dirty="0"/>
              <a:t>+</a:t>
            </a:r>
          </a:p>
        </p:txBody>
      </p:sp>
      <p:sp>
        <p:nvSpPr>
          <p:cNvPr id="11" name="TextBox 10"/>
          <p:cNvSpPr txBox="1"/>
          <p:nvPr/>
        </p:nvSpPr>
        <p:spPr>
          <a:xfrm>
            <a:off x="5764602" y="1981200"/>
            <a:ext cx="255198" cy="3139321"/>
          </a:xfrm>
          <a:prstGeom prst="rect">
            <a:avLst/>
          </a:prstGeom>
          <a:noFill/>
        </p:spPr>
        <p:txBody>
          <a:bodyPr wrap="none" rtlCol="0">
            <a:spAutoFit/>
          </a:bodyPr>
          <a:lstStyle/>
          <a:p>
            <a:r>
              <a:rPr lang="en-US" dirty="0" smtClean="0"/>
              <a:t>-</a:t>
            </a:r>
          </a:p>
          <a:p>
            <a:r>
              <a:rPr lang="en-US" dirty="0" smtClean="0"/>
              <a:t>-</a:t>
            </a:r>
          </a:p>
          <a:p>
            <a:r>
              <a:rPr lang="en-US" dirty="0" smtClean="0"/>
              <a:t>-</a:t>
            </a:r>
          </a:p>
          <a:p>
            <a:r>
              <a:rPr lang="en-US" dirty="0" smtClean="0"/>
              <a:t>-</a:t>
            </a:r>
          </a:p>
          <a:p>
            <a:r>
              <a:rPr lang="en-US" dirty="0" smtClean="0"/>
              <a:t>-</a:t>
            </a:r>
          </a:p>
          <a:p>
            <a:r>
              <a:rPr lang="en-US" dirty="0" smtClean="0"/>
              <a:t>-</a:t>
            </a:r>
          </a:p>
          <a:p>
            <a:r>
              <a:rPr lang="en-US" dirty="0" smtClean="0"/>
              <a:t>-</a:t>
            </a:r>
          </a:p>
          <a:p>
            <a:r>
              <a:rPr lang="en-US" dirty="0" smtClean="0"/>
              <a:t>-</a:t>
            </a:r>
          </a:p>
          <a:p>
            <a:r>
              <a:rPr lang="en-US" dirty="0" smtClean="0"/>
              <a:t>-</a:t>
            </a:r>
          </a:p>
          <a:p>
            <a:r>
              <a:rPr lang="en-US" dirty="0" smtClean="0"/>
              <a:t>-</a:t>
            </a:r>
          </a:p>
          <a:p>
            <a:r>
              <a:rPr lang="en-US" dirty="0" smtClean="0"/>
              <a:t>-</a:t>
            </a:r>
            <a:endParaRPr lang="en-US" dirty="0"/>
          </a:p>
        </p:txBody>
      </p:sp>
      <p:sp>
        <p:nvSpPr>
          <p:cNvPr id="12" name="TextBox 11"/>
          <p:cNvSpPr txBox="1"/>
          <p:nvPr/>
        </p:nvSpPr>
        <p:spPr>
          <a:xfrm>
            <a:off x="1524000" y="6260068"/>
            <a:ext cx="6118021" cy="369332"/>
          </a:xfrm>
          <a:prstGeom prst="rect">
            <a:avLst/>
          </a:prstGeom>
          <a:noFill/>
        </p:spPr>
        <p:txBody>
          <a:bodyPr wrap="none" rtlCol="0">
            <a:spAutoFit/>
          </a:bodyPr>
          <a:lstStyle/>
          <a:p>
            <a:r>
              <a:rPr lang="en-US" dirty="0" smtClean="0"/>
              <a:t>No change in gas sorption properties were observed up to 5 kV.</a:t>
            </a:r>
            <a:endParaRPr lang="en-US" dirty="0"/>
          </a:p>
        </p:txBody>
      </p:sp>
      <p:cxnSp>
        <p:nvCxnSpPr>
          <p:cNvPr id="16" name="Straight Connector 15"/>
          <p:cNvCxnSpPr/>
          <p:nvPr/>
        </p:nvCxnSpPr>
        <p:spPr>
          <a:xfrm>
            <a:off x="1143000" y="35052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81800" y="35052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143000" y="1447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229600" y="1447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143000" y="1447800"/>
            <a:ext cx="708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572000" y="12954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648200" y="1066800"/>
            <a:ext cx="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H="1">
            <a:off x="3048000" y="5120521"/>
            <a:ext cx="152400" cy="442079"/>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38400" y="5638800"/>
            <a:ext cx="2046522" cy="369332"/>
          </a:xfrm>
          <a:prstGeom prst="rect">
            <a:avLst/>
          </a:prstGeom>
          <a:noFill/>
        </p:spPr>
        <p:txBody>
          <a:bodyPr wrap="none" rtlCol="0">
            <a:spAutoFit/>
          </a:bodyPr>
          <a:lstStyle/>
          <a:p>
            <a:r>
              <a:rPr lang="en-US" dirty="0" smtClean="0"/>
              <a:t>Nanoporous carbon</a:t>
            </a:r>
            <a:endParaRPr lang="en-US" dirty="0"/>
          </a:p>
        </p:txBody>
      </p:sp>
      <p:cxnSp>
        <p:nvCxnSpPr>
          <p:cNvPr id="8" name="Straight Connector 7"/>
          <p:cNvCxnSpPr/>
          <p:nvPr/>
        </p:nvCxnSpPr>
        <p:spPr>
          <a:xfrm>
            <a:off x="6777082" y="5196721"/>
            <a:ext cx="309518" cy="365879"/>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34200" y="5562600"/>
            <a:ext cx="1246816" cy="369332"/>
          </a:xfrm>
          <a:prstGeom prst="rect">
            <a:avLst/>
          </a:prstGeom>
          <a:noFill/>
        </p:spPr>
        <p:txBody>
          <a:bodyPr wrap="none" rtlCol="0">
            <a:spAutoFit/>
          </a:bodyPr>
          <a:lstStyle/>
          <a:p>
            <a:r>
              <a:rPr lang="en-US" dirty="0"/>
              <a:t>m</a:t>
            </a:r>
            <a:r>
              <a:rPr lang="en-US" dirty="0" smtClean="0"/>
              <a:t>etal plate</a:t>
            </a:r>
            <a:endParaRPr lang="en-US" dirty="0"/>
          </a:p>
        </p:txBody>
      </p:sp>
      <p:cxnSp>
        <p:nvCxnSpPr>
          <p:cNvPr id="13" name="Straight Connector 12"/>
          <p:cNvCxnSpPr/>
          <p:nvPr/>
        </p:nvCxnSpPr>
        <p:spPr>
          <a:xfrm flipH="1">
            <a:off x="2286000" y="5120521"/>
            <a:ext cx="304800" cy="22103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19200" y="5257800"/>
            <a:ext cx="1246816" cy="369332"/>
          </a:xfrm>
          <a:prstGeom prst="rect">
            <a:avLst/>
          </a:prstGeom>
          <a:noFill/>
        </p:spPr>
        <p:txBody>
          <a:bodyPr wrap="none" rtlCol="0">
            <a:spAutoFit/>
          </a:bodyPr>
          <a:lstStyle/>
          <a:p>
            <a:r>
              <a:rPr lang="en-US" dirty="0"/>
              <a:t>m</a:t>
            </a:r>
            <a:r>
              <a:rPr lang="en-US" dirty="0" smtClean="0"/>
              <a:t>etal plate</a:t>
            </a:r>
            <a:endParaRPr lang="en-US" dirty="0"/>
          </a:p>
        </p:txBody>
      </p:sp>
    </p:spTree>
    <p:extLst>
      <p:ext uri="{BB962C8B-B14F-4D97-AF65-F5344CB8AC3E}">
        <p14:creationId xmlns:p14="http://schemas.microsoft.com/office/powerpoint/2010/main" val="2202267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81058" y="533400"/>
            <a:ext cx="3167342" cy="646331"/>
          </a:xfrm>
          <a:prstGeom prst="rect">
            <a:avLst/>
          </a:prstGeom>
          <a:noFill/>
        </p:spPr>
        <p:txBody>
          <a:bodyPr wrap="none" rtlCol="0">
            <a:spAutoFit/>
          </a:bodyPr>
          <a:lstStyle/>
          <a:p>
            <a:r>
              <a:rPr lang="en-US" sz="3600" dirty="0" err="1" smtClean="0"/>
              <a:t>Supercapacitors</a:t>
            </a:r>
            <a:endParaRPr lang="en-US" sz="3600" dirty="0"/>
          </a:p>
        </p:txBody>
      </p:sp>
      <p:pic>
        <p:nvPicPr>
          <p:cNvPr id="33795" name="Picture 3"/>
          <p:cNvPicPr>
            <a:picLocks noChangeAspect="1" noChangeArrowheads="1"/>
          </p:cNvPicPr>
          <p:nvPr/>
        </p:nvPicPr>
        <p:blipFill>
          <a:blip r:embed="rId2" cstate="print"/>
          <a:srcRect/>
          <a:stretch>
            <a:fillRect/>
          </a:stretch>
        </p:blipFill>
        <p:spPr bwMode="auto">
          <a:xfrm>
            <a:off x="5003800" y="2057400"/>
            <a:ext cx="3759200" cy="2819400"/>
          </a:xfrm>
          <a:prstGeom prst="rect">
            <a:avLst/>
          </a:prstGeom>
          <a:noFill/>
          <a:ln w="9525">
            <a:noFill/>
            <a:miter lim="800000"/>
            <a:headEnd/>
            <a:tailEnd/>
          </a:ln>
        </p:spPr>
      </p:pic>
      <p:sp>
        <p:nvSpPr>
          <p:cNvPr id="7" name="TextBox 6"/>
          <p:cNvSpPr txBox="1"/>
          <p:nvPr/>
        </p:nvSpPr>
        <p:spPr>
          <a:xfrm>
            <a:off x="6756400" y="2590800"/>
            <a:ext cx="300082" cy="369332"/>
          </a:xfrm>
          <a:prstGeom prst="rect">
            <a:avLst/>
          </a:prstGeom>
          <a:noFill/>
        </p:spPr>
        <p:txBody>
          <a:bodyPr wrap="none" rtlCol="0">
            <a:spAutoFit/>
          </a:bodyPr>
          <a:lstStyle/>
          <a:p>
            <a:r>
              <a:rPr lang="en-US" dirty="0" smtClean="0"/>
              <a:t>+</a:t>
            </a:r>
            <a:endParaRPr lang="en-US" dirty="0"/>
          </a:p>
        </p:txBody>
      </p:sp>
      <p:sp>
        <p:nvSpPr>
          <p:cNvPr id="8" name="TextBox 7"/>
          <p:cNvSpPr txBox="1"/>
          <p:nvPr/>
        </p:nvSpPr>
        <p:spPr>
          <a:xfrm>
            <a:off x="7213600" y="2754868"/>
            <a:ext cx="300082" cy="369332"/>
          </a:xfrm>
          <a:prstGeom prst="rect">
            <a:avLst/>
          </a:prstGeom>
          <a:noFill/>
        </p:spPr>
        <p:txBody>
          <a:bodyPr wrap="none" rtlCol="0">
            <a:spAutoFit/>
          </a:bodyPr>
          <a:lstStyle/>
          <a:p>
            <a:r>
              <a:rPr lang="en-US" dirty="0" smtClean="0"/>
              <a:t>+</a:t>
            </a:r>
            <a:endParaRPr lang="en-US" dirty="0"/>
          </a:p>
        </p:txBody>
      </p:sp>
      <p:sp>
        <p:nvSpPr>
          <p:cNvPr id="9" name="TextBox 8"/>
          <p:cNvSpPr txBox="1"/>
          <p:nvPr/>
        </p:nvSpPr>
        <p:spPr>
          <a:xfrm>
            <a:off x="7442200" y="3276600"/>
            <a:ext cx="300082" cy="369332"/>
          </a:xfrm>
          <a:prstGeom prst="rect">
            <a:avLst/>
          </a:prstGeom>
          <a:noFill/>
        </p:spPr>
        <p:txBody>
          <a:bodyPr wrap="none" rtlCol="0">
            <a:spAutoFit/>
          </a:bodyPr>
          <a:lstStyle/>
          <a:p>
            <a:r>
              <a:rPr lang="en-US" dirty="0" smtClean="0"/>
              <a:t>+</a:t>
            </a:r>
            <a:endParaRPr lang="en-US" dirty="0"/>
          </a:p>
        </p:txBody>
      </p:sp>
      <p:sp>
        <p:nvSpPr>
          <p:cNvPr id="10" name="TextBox 9"/>
          <p:cNvSpPr txBox="1"/>
          <p:nvPr/>
        </p:nvSpPr>
        <p:spPr>
          <a:xfrm>
            <a:off x="7213600" y="3733800"/>
            <a:ext cx="300082" cy="369332"/>
          </a:xfrm>
          <a:prstGeom prst="rect">
            <a:avLst/>
          </a:prstGeom>
          <a:noFill/>
        </p:spPr>
        <p:txBody>
          <a:bodyPr wrap="none" rtlCol="0">
            <a:spAutoFit/>
          </a:bodyPr>
          <a:lstStyle/>
          <a:p>
            <a:r>
              <a:rPr lang="en-US" dirty="0" smtClean="0"/>
              <a:t>+</a:t>
            </a:r>
            <a:endParaRPr lang="en-US" dirty="0"/>
          </a:p>
        </p:txBody>
      </p:sp>
      <p:sp>
        <p:nvSpPr>
          <p:cNvPr id="11" name="TextBox 10"/>
          <p:cNvSpPr txBox="1"/>
          <p:nvPr/>
        </p:nvSpPr>
        <p:spPr>
          <a:xfrm>
            <a:off x="6756400" y="3962400"/>
            <a:ext cx="300082" cy="369332"/>
          </a:xfrm>
          <a:prstGeom prst="rect">
            <a:avLst/>
          </a:prstGeom>
          <a:noFill/>
        </p:spPr>
        <p:txBody>
          <a:bodyPr wrap="none" rtlCol="0">
            <a:spAutoFit/>
          </a:bodyPr>
          <a:lstStyle/>
          <a:p>
            <a:r>
              <a:rPr lang="en-US" dirty="0" smtClean="0"/>
              <a:t>+</a:t>
            </a:r>
            <a:endParaRPr lang="en-US" dirty="0"/>
          </a:p>
        </p:txBody>
      </p:sp>
      <p:sp>
        <p:nvSpPr>
          <p:cNvPr id="12" name="TextBox 11"/>
          <p:cNvSpPr txBox="1"/>
          <p:nvPr/>
        </p:nvSpPr>
        <p:spPr>
          <a:xfrm>
            <a:off x="6223000" y="2743200"/>
            <a:ext cx="300082" cy="369332"/>
          </a:xfrm>
          <a:prstGeom prst="rect">
            <a:avLst/>
          </a:prstGeom>
          <a:noFill/>
        </p:spPr>
        <p:txBody>
          <a:bodyPr wrap="none" rtlCol="0">
            <a:spAutoFit/>
          </a:bodyPr>
          <a:lstStyle/>
          <a:p>
            <a:r>
              <a:rPr lang="en-US" dirty="0" smtClean="0"/>
              <a:t>+</a:t>
            </a:r>
            <a:endParaRPr lang="en-US" dirty="0"/>
          </a:p>
        </p:txBody>
      </p:sp>
      <p:sp>
        <p:nvSpPr>
          <p:cNvPr id="13" name="TextBox 12"/>
          <p:cNvSpPr txBox="1"/>
          <p:nvPr/>
        </p:nvSpPr>
        <p:spPr>
          <a:xfrm>
            <a:off x="6070600" y="3276600"/>
            <a:ext cx="300082" cy="369332"/>
          </a:xfrm>
          <a:prstGeom prst="rect">
            <a:avLst/>
          </a:prstGeom>
          <a:noFill/>
        </p:spPr>
        <p:txBody>
          <a:bodyPr wrap="none" rtlCol="0">
            <a:spAutoFit/>
          </a:bodyPr>
          <a:lstStyle/>
          <a:p>
            <a:r>
              <a:rPr lang="en-US" dirty="0" smtClean="0"/>
              <a:t>+</a:t>
            </a:r>
            <a:endParaRPr lang="en-US" dirty="0"/>
          </a:p>
        </p:txBody>
      </p:sp>
      <p:sp>
        <p:nvSpPr>
          <p:cNvPr id="14" name="TextBox 13"/>
          <p:cNvSpPr txBox="1"/>
          <p:nvPr/>
        </p:nvSpPr>
        <p:spPr>
          <a:xfrm>
            <a:off x="6223000" y="3733800"/>
            <a:ext cx="300082" cy="369332"/>
          </a:xfrm>
          <a:prstGeom prst="rect">
            <a:avLst/>
          </a:prstGeom>
          <a:noFill/>
        </p:spPr>
        <p:txBody>
          <a:bodyPr wrap="none" rtlCol="0">
            <a:spAutoFit/>
          </a:bodyPr>
          <a:lstStyle/>
          <a:p>
            <a:r>
              <a:rPr lang="en-US" dirty="0" smtClean="0"/>
              <a:t>+</a:t>
            </a:r>
            <a:endParaRPr lang="en-US" dirty="0"/>
          </a:p>
        </p:txBody>
      </p:sp>
      <p:sp>
        <p:nvSpPr>
          <p:cNvPr id="15" name="TextBox 14"/>
          <p:cNvSpPr txBox="1"/>
          <p:nvPr/>
        </p:nvSpPr>
        <p:spPr>
          <a:xfrm>
            <a:off x="7594600" y="2438400"/>
            <a:ext cx="255198" cy="369332"/>
          </a:xfrm>
          <a:prstGeom prst="rect">
            <a:avLst/>
          </a:prstGeom>
          <a:noFill/>
        </p:spPr>
        <p:txBody>
          <a:bodyPr wrap="none" rtlCol="0">
            <a:spAutoFit/>
          </a:bodyPr>
          <a:lstStyle/>
          <a:p>
            <a:r>
              <a:rPr lang="en-US" dirty="0" smtClean="0">
                <a:solidFill>
                  <a:srgbClr val="FFFF00"/>
                </a:solidFill>
              </a:rPr>
              <a:t>-</a:t>
            </a:r>
            <a:endParaRPr lang="en-US" dirty="0">
              <a:solidFill>
                <a:srgbClr val="FFFF00"/>
              </a:solidFill>
            </a:endParaRPr>
          </a:p>
        </p:txBody>
      </p:sp>
      <p:sp>
        <p:nvSpPr>
          <p:cNvPr id="16" name="TextBox 15"/>
          <p:cNvSpPr txBox="1"/>
          <p:nvPr/>
        </p:nvSpPr>
        <p:spPr>
          <a:xfrm>
            <a:off x="7594600" y="4050268"/>
            <a:ext cx="255198" cy="369332"/>
          </a:xfrm>
          <a:prstGeom prst="rect">
            <a:avLst/>
          </a:prstGeom>
          <a:noFill/>
        </p:spPr>
        <p:txBody>
          <a:bodyPr wrap="none" rtlCol="0">
            <a:spAutoFit/>
          </a:bodyPr>
          <a:lstStyle/>
          <a:p>
            <a:r>
              <a:rPr lang="en-US" dirty="0" smtClean="0">
                <a:solidFill>
                  <a:srgbClr val="FFFF00"/>
                </a:solidFill>
              </a:rPr>
              <a:t>-</a:t>
            </a:r>
            <a:endParaRPr lang="en-US" dirty="0">
              <a:solidFill>
                <a:srgbClr val="FFFF00"/>
              </a:solidFill>
            </a:endParaRPr>
          </a:p>
        </p:txBody>
      </p:sp>
      <p:sp>
        <p:nvSpPr>
          <p:cNvPr id="17" name="TextBox 16"/>
          <p:cNvSpPr txBox="1"/>
          <p:nvPr/>
        </p:nvSpPr>
        <p:spPr>
          <a:xfrm>
            <a:off x="7949002" y="3288268"/>
            <a:ext cx="255198" cy="369332"/>
          </a:xfrm>
          <a:prstGeom prst="rect">
            <a:avLst/>
          </a:prstGeom>
          <a:noFill/>
        </p:spPr>
        <p:txBody>
          <a:bodyPr wrap="none" rtlCol="0">
            <a:spAutoFit/>
          </a:bodyPr>
          <a:lstStyle/>
          <a:p>
            <a:r>
              <a:rPr lang="en-US" dirty="0" smtClean="0">
                <a:solidFill>
                  <a:srgbClr val="FFFF00"/>
                </a:solidFill>
              </a:rPr>
              <a:t>-</a:t>
            </a:r>
            <a:endParaRPr lang="en-US" dirty="0">
              <a:solidFill>
                <a:srgbClr val="FFFF00"/>
              </a:solidFill>
            </a:endParaRPr>
          </a:p>
        </p:txBody>
      </p:sp>
      <p:sp>
        <p:nvSpPr>
          <p:cNvPr id="18" name="TextBox 17"/>
          <p:cNvSpPr txBox="1"/>
          <p:nvPr/>
        </p:nvSpPr>
        <p:spPr>
          <a:xfrm>
            <a:off x="6806002" y="4431268"/>
            <a:ext cx="255198" cy="369332"/>
          </a:xfrm>
          <a:prstGeom prst="rect">
            <a:avLst/>
          </a:prstGeom>
          <a:noFill/>
        </p:spPr>
        <p:txBody>
          <a:bodyPr wrap="none" rtlCol="0">
            <a:spAutoFit/>
          </a:bodyPr>
          <a:lstStyle/>
          <a:p>
            <a:r>
              <a:rPr lang="en-US" dirty="0" smtClean="0">
                <a:solidFill>
                  <a:srgbClr val="FFFF00"/>
                </a:solidFill>
              </a:rPr>
              <a:t>-</a:t>
            </a:r>
            <a:endParaRPr lang="en-US" dirty="0">
              <a:solidFill>
                <a:srgbClr val="FFFF00"/>
              </a:solidFill>
            </a:endParaRPr>
          </a:p>
        </p:txBody>
      </p:sp>
      <p:sp>
        <p:nvSpPr>
          <p:cNvPr id="19" name="TextBox 18"/>
          <p:cNvSpPr txBox="1"/>
          <p:nvPr/>
        </p:nvSpPr>
        <p:spPr>
          <a:xfrm>
            <a:off x="5918200" y="4038600"/>
            <a:ext cx="255198" cy="369332"/>
          </a:xfrm>
          <a:prstGeom prst="rect">
            <a:avLst/>
          </a:prstGeom>
          <a:noFill/>
        </p:spPr>
        <p:txBody>
          <a:bodyPr wrap="none" rtlCol="0">
            <a:spAutoFit/>
          </a:bodyPr>
          <a:lstStyle/>
          <a:p>
            <a:r>
              <a:rPr lang="en-US" dirty="0" smtClean="0">
                <a:solidFill>
                  <a:srgbClr val="FFFF00"/>
                </a:solidFill>
              </a:rPr>
              <a:t>-</a:t>
            </a:r>
            <a:endParaRPr lang="en-US" dirty="0">
              <a:solidFill>
                <a:srgbClr val="FFFF00"/>
              </a:solidFill>
            </a:endParaRPr>
          </a:p>
        </p:txBody>
      </p:sp>
      <p:sp>
        <p:nvSpPr>
          <p:cNvPr id="20" name="TextBox 19"/>
          <p:cNvSpPr txBox="1"/>
          <p:nvPr/>
        </p:nvSpPr>
        <p:spPr>
          <a:xfrm>
            <a:off x="5613400" y="3276600"/>
            <a:ext cx="255198" cy="369332"/>
          </a:xfrm>
          <a:prstGeom prst="rect">
            <a:avLst/>
          </a:prstGeom>
          <a:noFill/>
        </p:spPr>
        <p:txBody>
          <a:bodyPr wrap="none" rtlCol="0">
            <a:spAutoFit/>
          </a:bodyPr>
          <a:lstStyle/>
          <a:p>
            <a:r>
              <a:rPr lang="en-US" dirty="0" smtClean="0">
                <a:solidFill>
                  <a:srgbClr val="FFFF00"/>
                </a:solidFill>
              </a:rPr>
              <a:t>-</a:t>
            </a:r>
            <a:endParaRPr lang="en-US" dirty="0">
              <a:solidFill>
                <a:srgbClr val="FFFF00"/>
              </a:solidFill>
            </a:endParaRPr>
          </a:p>
        </p:txBody>
      </p:sp>
      <p:sp>
        <p:nvSpPr>
          <p:cNvPr id="21" name="TextBox 20"/>
          <p:cNvSpPr txBox="1"/>
          <p:nvPr/>
        </p:nvSpPr>
        <p:spPr>
          <a:xfrm>
            <a:off x="5891602" y="2514600"/>
            <a:ext cx="255198" cy="369332"/>
          </a:xfrm>
          <a:prstGeom prst="rect">
            <a:avLst/>
          </a:prstGeom>
          <a:noFill/>
        </p:spPr>
        <p:txBody>
          <a:bodyPr wrap="none" rtlCol="0">
            <a:spAutoFit/>
          </a:bodyPr>
          <a:lstStyle/>
          <a:p>
            <a:r>
              <a:rPr lang="en-US" dirty="0" smtClean="0">
                <a:solidFill>
                  <a:srgbClr val="FFFF00"/>
                </a:solidFill>
              </a:rPr>
              <a:t>-</a:t>
            </a:r>
            <a:endParaRPr lang="en-US" dirty="0">
              <a:solidFill>
                <a:srgbClr val="FFFF00"/>
              </a:solidFill>
            </a:endParaRPr>
          </a:p>
        </p:txBody>
      </p:sp>
      <p:sp>
        <p:nvSpPr>
          <p:cNvPr id="22" name="TextBox 21"/>
          <p:cNvSpPr txBox="1"/>
          <p:nvPr/>
        </p:nvSpPr>
        <p:spPr>
          <a:xfrm>
            <a:off x="6806002" y="2069068"/>
            <a:ext cx="255198" cy="369332"/>
          </a:xfrm>
          <a:prstGeom prst="rect">
            <a:avLst/>
          </a:prstGeom>
          <a:noFill/>
        </p:spPr>
        <p:txBody>
          <a:bodyPr wrap="none" rtlCol="0">
            <a:spAutoFit/>
          </a:bodyPr>
          <a:lstStyle/>
          <a:p>
            <a:r>
              <a:rPr lang="en-US" dirty="0" smtClean="0">
                <a:solidFill>
                  <a:srgbClr val="FFFF00"/>
                </a:solidFill>
              </a:rPr>
              <a:t>-</a:t>
            </a:r>
            <a:endParaRPr lang="en-US" dirty="0">
              <a:solidFill>
                <a:srgbClr val="FFFF00"/>
              </a:solidFill>
            </a:endParaRPr>
          </a:p>
        </p:txBody>
      </p:sp>
      <p:pic>
        <p:nvPicPr>
          <p:cNvPr id="33796" name="Picture 4"/>
          <p:cNvPicPr>
            <a:picLocks noChangeAspect="1" noChangeArrowheads="1"/>
          </p:cNvPicPr>
          <p:nvPr/>
        </p:nvPicPr>
        <p:blipFill>
          <a:blip r:embed="rId3" cstate="print"/>
          <a:srcRect/>
          <a:stretch>
            <a:fillRect/>
          </a:stretch>
        </p:blipFill>
        <p:spPr bwMode="auto">
          <a:xfrm>
            <a:off x="152400" y="1524000"/>
            <a:ext cx="5029200" cy="3771900"/>
          </a:xfrm>
          <a:prstGeom prst="rect">
            <a:avLst/>
          </a:prstGeom>
          <a:noFill/>
          <a:ln w="9525">
            <a:noFill/>
            <a:miter lim="800000"/>
            <a:headEnd/>
            <a:tailEnd/>
          </a:ln>
        </p:spPr>
      </p:pic>
      <p:sp>
        <p:nvSpPr>
          <p:cNvPr id="24" name="TextBox 23"/>
          <p:cNvSpPr txBox="1"/>
          <p:nvPr/>
        </p:nvSpPr>
        <p:spPr>
          <a:xfrm>
            <a:off x="5988871" y="5345668"/>
            <a:ext cx="2088329" cy="369332"/>
          </a:xfrm>
          <a:prstGeom prst="rect">
            <a:avLst/>
          </a:prstGeom>
          <a:noFill/>
        </p:spPr>
        <p:txBody>
          <a:bodyPr wrap="none" rtlCol="0">
            <a:spAutoFit/>
          </a:bodyPr>
          <a:lstStyle/>
          <a:p>
            <a:r>
              <a:rPr lang="en-US" dirty="0" smtClean="0"/>
              <a:t>Electric double layer</a:t>
            </a:r>
            <a:endParaRPr lang="en-US" dirty="0"/>
          </a:p>
        </p:txBody>
      </p:sp>
      <p:sp>
        <p:nvSpPr>
          <p:cNvPr id="25" name="TextBox 24"/>
          <p:cNvSpPr txBox="1"/>
          <p:nvPr/>
        </p:nvSpPr>
        <p:spPr>
          <a:xfrm>
            <a:off x="228600" y="5334000"/>
            <a:ext cx="5302734" cy="369332"/>
          </a:xfrm>
          <a:prstGeom prst="rect">
            <a:avLst/>
          </a:prstGeom>
          <a:noFill/>
        </p:spPr>
        <p:txBody>
          <a:bodyPr wrap="none" rtlCol="0">
            <a:spAutoFit/>
          </a:bodyPr>
          <a:lstStyle/>
          <a:p>
            <a:r>
              <a:rPr lang="en-US" dirty="0" smtClean="0"/>
              <a:t>Electrode in contact with electrolyte, e.g. H</a:t>
            </a:r>
            <a:r>
              <a:rPr lang="en-US" baseline="-25000" dirty="0" smtClean="0"/>
              <a:t>2</a:t>
            </a:r>
            <a:r>
              <a:rPr lang="en-US" dirty="0" smtClean="0"/>
              <a:t>SO</a:t>
            </a:r>
            <a:r>
              <a:rPr lang="en-US" baseline="-25000" dirty="0" smtClean="0"/>
              <a:t>4</a:t>
            </a:r>
            <a:r>
              <a:rPr lang="en-US" dirty="0" smtClean="0"/>
              <a:t> , </a:t>
            </a:r>
            <a:r>
              <a:rPr lang="en-US" dirty="0" err="1" smtClean="0"/>
              <a:t>NaCl</a:t>
            </a:r>
            <a:r>
              <a:rPr lang="en-US" dirty="0" smtClean="0"/>
              <a:t>.</a:t>
            </a:r>
            <a:endParaRPr lang="en-US" dirty="0"/>
          </a:p>
        </p:txBody>
      </p:sp>
    </p:spTree>
    <p:extLst>
      <p:ext uri="{BB962C8B-B14F-4D97-AF65-F5344CB8AC3E}">
        <p14:creationId xmlns:p14="http://schemas.microsoft.com/office/powerpoint/2010/main" val="4051119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3200" dirty="0" err="1" smtClean="0"/>
              <a:t>Supercapacitive</a:t>
            </a:r>
            <a:r>
              <a:rPr lang="en-US" sz="3200" dirty="0" smtClean="0"/>
              <a:t> Swing Adsorption (SSA) with aqueous electrolytes</a:t>
            </a:r>
            <a:endParaRPr lang="en-US" sz="3200" dirty="0"/>
          </a:p>
        </p:txBody>
      </p:sp>
      <p:pic>
        <p:nvPicPr>
          <p:cNvPr id="4" name="Picture 1"/>
          <p:cNvPicPr>
            <a:picLocks noChangeAspect="1" noChangeArrowheads="1"/>
          </p:cNvPicPr>
          <p:nvPr/>
        </p:nvPicPr>
        <p:blipFill>
          <a:blip r:embed="rId2" cstate="print"/>
          <a:srcRect/>
          <a:stretch>
            <a:fillRect/>
          </a:stretch>
        </p:blipFill>
        <p:spPr bwMode="auto">
          <a:xfrm>
            <a:off x="1371600" y="1504950"/>
            <a:ext cx="6172200" cy="4629150"/>
          </a:xfrm>
          <a:prstGeom prst="rect">
            <a:avLst/>
          </a:prstGeom>
          <a:noFill/>
          <a:ln w="9525">
            <a:noFill/>
            <a:miter lim="800000"/>
            <a:headEnd/>
            <a:tailEnd/>
          </a:ln>
        </p:spPr>
      </p:pic>
    </p:spTree>
    <p:extLst>
      <p:ext uri="{BB962C8B-B14F-4D97-AF65-F5344CB8AC3E}">
        <p14:creationId xmlns:p14="http://schemas.microsoft.com/office/powerpoint/2010/main" val="1020748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457200"/>
            <a:ext cx="7868436" cy="1077218"/>
          </a:xfrm>
          <a:prstGeom prst="rect">
            <a:avLst/>
          </a:prstGeom>
          <a:noFill/>
        </p:spPr>
        <p:txBody>
          <a:bodyPr wrap="none" rtlCol="0">
            <a:spAutoFit/>
          </a:bodyPr>
          <a:lstStyle/>
          <a:p>
            <a:pPr algn="ctr"/>
            <a:r>
              <a:rPr lang="en-US" sz="3200" dirty="0" smtClean="0"/>
              <a:t>Design of a </a:t>
            </a:r>
            <a:r>
              <a:rPr lang="en-US" sz="3200" dirty="0" err="1" smtClean="0"/>
              <a:t>Supercapacitive</a:t>
            </a:r>
            <a:r>
              <a:rPr lang="en-US" sz="3200" dirty="0" smtClean="0"/>
              <a:t> Swing Adsorption </a:t>
            </a:r>
          </a:p>
          <a:p>
            <a:pPr algn="ctr"/>
            <a:r>
              <a:rPr lang="en-US" sz="3200" dirty="0" smtClean="0"/>
              <a:t>(SSA) experiment </a:t>
            </a:r>
            <a:endParaRPr lang="en-US" sz="3200"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720215"/>
            <a:ext cx="5274945" cy="4070985"/>
          </a:xfrm>
          <a:prstGeom prst="rect">
            <a:avLst/>
          </a:prstGeom>
          <a:noFill/>
        </p:spPr>
      </p:pic>
      <p:sp>
        <p:nvSpPr>
          <p:cNvPr id="2" name="TextBox 1"/>
          <p:cNvSpPr txBox="1"/>
          <p:nvPr/>
        </p:nvSpPr>
        <p:spPr>
          <a:xfrm>
            <a:off x="2026543" y="5638800"/>
            <a:ext cx="710451"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(3.7 g)</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5769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33940</TotalTime>
  <Words>549</Words>
  <Application>Microsoft Office PowerPoint</Application>
  <PresentationFormat>On-screen Show (4:3)</PresentationFormat>
  <Paragraphs>137</Paragraphs>
  <Slides>20</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Graph</vt:lpstr>
      <vt:lpstr>About OMICS Group</vt:lpstr>
      <vt:lpstr>About OMICS Group Conferences</vt:lpstr>
      <vt:lpstr>Supercapacitive Swing Adsorption</vt:lpstr>
      <vt:lpstr>Concept of conventional pressure and temperature swing adsorption (PSA and TSA)</vt:lpstr>
      <vt:lpstr>PowerPoint Presentation</vt:lpstr>
      <vt:lpstr>PowerPoint Presentation</vt:lpstr>
      <vt:lpstr>PowerPoint Presentation</vt:lpstr>
      <vt:lpstr>Supercapacitive Swing Adsorption (SSA) with aqueous electrolytes</vt:lpstr>
      <vt:lpstr>PowerPoint Presentation</vt:lpstr>
      <vt:lpstr>Multicyclability</vt:lpstr>
      <vt:lpstr>Scalability</vt:lpstr>
      <vt:lpstr>Voltage dependence</vt:lpstr>
      <vt:lpstr>Gas selectivity</vt:lpstr>
      <vt:lpstr>SSA effect in equilibrium</vt:lpstr>
      <vt:lpstr>PowerPoint Presentation</vt:lpstr>
      <vt:lpstr>Temperature dependence</vt:lpstr>
      <vt:lpstr>SSA effect in ionic liquids</vt:lpstr>
      <vt:lpstr>Conclusions</vt:lpstr>
      <vt:lpstr>Acknowledgements</vt:lpstr>
      <vt:lpstr>Let Us Meet Again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Kai</dc:creator>
  <cp:lastModifiedBy>John</cp:lastModifiedBy>
  <cp:revision>57</cp:revision>
  <dcterms:created xsi:type="dcterms:W3CDTF">2011-11-06T15:13:32Z</dcterms:created>
  <dcterms:modified xsi:type="dcterms:W3CDTF">2014-10-09T17:51:01Z</dcterms:modified>
</cp:coreProperties>
</file>