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9" r:id="rId3"/>
    <p:sldId id="263" r:id="rId4"/>
    <p:sldId id="264" r:id="rId5"/>
    <p:sldId id="258" r:id="rId6"/>
    <p:sldId id="281" r:id="rId7"/>
    <p:sldId id="275" r:id="rId8"/>
    <p:sldId id="276" r:id="rId9"/>
    <p:sldId id="277" r:id="rId10"/>
    <p:sldId id="278" r:id="rId11"/>
    <p:sldId id="271" r:id="rId12"/>
    <p:sldId id="265" r:id="rId13"/>
    <p:sldId id="272" r:id="rId14"/>
    <p:sldId id="260" r:id="rId15"/>
    <p:sldId id="282" r:id="rId16"/>
    <p:sldId id="266" r:id="rId17"/>
    <p:sldId id="274" r:id="rId18"/>
    <p:sldId id="280" r:id="rId19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C125C34-E69C-4D35-9D36-41226B76D494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30F68F9-F6DC-4E94-BE90-AE1CC4295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26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42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67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72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1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94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6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9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50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65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38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86CA2-EBF8-4BA4-A6AC-4F8D97D5D0B9}" type="datetimeFigureOut">
              <a:rPr kumimoji="1" lang="ja-JP" altLang="en-US" smtClean="0"/>
              <a:t>2014/12/23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DC58-A5B2-414B-BA18-CB05BE149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90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Medical ergonomics: product development based on collaboration between medicine and engineering.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Autofit/>
          </a:bodyPr>
          <a:lstStyle/>
          <a:p>
            <a:r>
              <a:rPr lang="en-US" altLang="ja-JP" sz="2400" dirty="0" err="1" smtClean="0">
                <a:solidFill>
                  <a:schemeClr val="tx1"/>
                </a:solidFill>
              </a:rPr>
              <a:t>Kageyu</a:t>
            </a:r>
            <a:r>
              <a:rPr lang="en-US" altLang="ja-JP" sz="2400" dirty="0" smtClean="0">
                <a:solidFill>
                  <a:schemeClr val="tx1"/>
                </a:solidFill>
              </a:rPr>
              <a:t> NORO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ja-JP" sz="2400" dirty="0" smtClean="0">
                <a:solidFill>
                  <a:schemeClr val="tx1"/>
                </a:solidFill>
              </a:rPr>
              <a:t>, </a:t>
            </a:r>
            <a:r>
              <a:rPr lang="en-US" altLang="ja-JP" sz="2400" dirty="0">
                <a:solidFill>
                  <a:schemeClr val="tx1"/>
                </a:solidFill>
              </a:rPr>
              <a:t>Hideki </a:t>
            </a:r>
            <a:r>
              <a:rPr lang="en-US" altLang="ja-JP" sz="2400" dirty="0" smtClean="0">
                <a:solidFill>
                  <a:schemeClr val="tx1"/>
                </a:solidFill>
              </a:rPr>
              <a:t>OYAMA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</a:rPr>
              <a:t>, and </a:t>
            </a:r>
            <a:r>
              <a:rPr lang="en-US" altLang="ja-JP" sz="2400" dirty="0" err="1">
                <a:solidFill>
                  <a:schemeClr val="tx1"/>
                </a:solidFill>
              </a:rPr>
              <a:t>Kouichiro</a:t>
            </a:r>
            <a:r>
              <a:rPr lang="en-US" altLang="ja-JP" sz="2400" dirty="0">
                <a:solidFill>
                  <a:schemeClr val="tx1"/>
                </a:solidFill>
              </a:rPr>
              <a:t> TOYODA</a:t>
            </a:r>
            <a:r>
              <a:rPr lang="en-US" altLang="ja-JP" sz="240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 </a:t>
            </a:r>
            <a:r>
              <a:rPr lang="en-US" altLang="ja-JP" sz="2400" dirty="0" smtClean="0">
                <a:solidFill>
                  <a:schemeClr val="tx1"/>
                </a:solidFill>
              </a:rPr>
              <a:t>1Waseda </a:t>
            </a:r>
            <a:r>
              <a:rPr lang="en-US" altLang="ja-JP" sz="2400" dirty="0">
                <a:solidFill>
                  <a:schemeClr val="tx1"/>
                </a:solidFill>
              </a:rPr>
              <a:t>University/ </a:t>
            </a:r>
            <a:r>
              <a:rPr lang="en-US" altLang="ja-JP" sz="2400" dirty="0" err="1">
                <a:solidFill>
                  <a:schemeClr val="tx1"/>
                </a:solidFill>
              </a:rPr>
              <a:t>Ergoseating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</a:rPr>
              <a:t>Co.,Ltd</a:t>
            </a:r>
            <a:r>
              <a:rPr lang="en-US" altLang="ja-JP" sz="2400" dirty="0">
                <a:solidFill>
                  <a:schemeClr val="tx1"/>
                </a:solidFill>
              </a:rPr>
              <a:t>. 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2Graduate </a:t>
            </a:r>
            <a:r>
              <a:rPr lang="en-US" altLang="ja-JP" sz="2400" dirty="0">
                <a:solidFill>
                  <a:schemeClr val="tx1"/>
                </a:solidFill>
              </a:rPr>
              <a:t>School of Biomedical Engineering, Tohoku University 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 </a:t>
            </a:r>
            <a:r>
              <a:rPr lang="en-US" altLang="ja-JP" sz="2400" dirty="0" smtClean="0">
                <a:solidFill>
                  <a:schemeClr val="tx1"/>
                </a:solidFill>
              </a:rPr>
              <a:t>3Toyota </a:t>
            </a:r>
            <a:r>
              <a:rPr lang="en-US" altLang="ja-JP" sz="2400" dirty="0">
                <a:solidFill>
                  <a:schemeClr val="tx1"/>
                </a:solidFill>
              </a:rPr>
              <a:t>Orthopedic Clinic</a:t>
            </a:r>
          </a:p>
        </p:txBody>
      </p:sp>
    </p:spTree>
    <p:extLst>
      <p:ext uri="{BB962C8B-B14F-4D97-AF65-F5344CB8AC3E}">
        <p14:creationId xmlns:p14="http://schemas.microsoft.com/office/powerpoint/2010/main" val="42595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2" y="2168860"/>
            <a:ext cx="2459804" cy="324036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41" y="1902561"/>
            <a:ext cx="3523125" cy="434902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3568" y="5699133"/>
            <a:ext cx="99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wedge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29535" y="5700477"/>
            <a:ext cx="222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Two </a:t>
            </a:r>
            <a:r>
              <a:rPr lang="en-US" altLang="ja-JP" dirty="0"/>
              <a:t>lumbar </a:t>
            </a:r>
            <a:r>
              <a:rPr lang="en-US" altLang="ja-JP" dirty="0" smtClean="0"/>
              <a:t>supports </a:t>
            </a:r>
            <a:endParaRPr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403648" y="2852936"/>
            <a:ext cx="1440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857527" y="2852936"/>
            <a:ext cx="1440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156176" y="5949280"/>
            <a:ext cx="1656184" cy="27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028384" y="2060848"/>
            <a:ext cx="231109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246012"/>
            <a:ext cx="88463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　</a:t>
            </a:r>
            <a:r>
              <a:rPr lang="en-US" altLang="ja-JP" sz="3600" dirty="0" smtClean="0"/>
              <a:t>Confirmation </a:t>
            </a:r>
            <a:r>
              <a:rPr lang="en-US" altLang="ja-JP" sz="3600" dirty="0"/>
              <a:t>through X-ray imaging of </a:t>
            </a:r>
            <a:endParaRPr lang="en-US" altLang="ja-JP" sz="3600" dirty="0" smtClean="0"/>
          </a:p>
          <a:p>
            <a:r>
              <a:rPr lang="en-US" altLang="ja-JP" sz="3600" dirty="0" smtClean="0"/>
              <a:t>positional relationships </a:t>
            </a:r>
            <a:r>
              <a:rPr lang="en-US" altLang="ja-JP" sz="3600" dirty="0"/>
              <a:t>between rolls, lumbar </a:t>
            </a:r>
            <a:endParaRPr lang="en-US" altLang="ja-JP" sz="3600" dirty="0" smtClean="0"/>
          </a:p>
          <a:p>
            <a:r>
              <a:rPr lang="en-US" altLang="ja-JP" sz="3600" dirty="0" smtClean="0"/>
              <a:t>and </a:t>
            </a:r>
            <a:r>
              <a:rPr lang="en-US" altLang="ja-JP" sz="3600" dirty="0"/>
              <a:t>pelvis</a:t>
            </a:r>
            <a:endParaRPr lang="ja-JP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0487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12768" cy="5184576"/>
          </a:xfrm>
        </p:spPr>
      </p:pic>
      <p:sp>
        <p:nvSpPr>
          <p:cNvPr id="2" name="テキスト ボックス 1"/>
          <p:cNvSpPr txBox="1"/>
          <p:nvPr/>
        </p:nvSpPr>
        <p:spPr>
          <a:xfrm>
            <a:off x="755576" y="260648"/>
            <a:ext cx="806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Shop fabrication of lumbar rolls for a chair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7388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Results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</a:t>
            </a:r>
            <a:r>
              <a:rPr lang="en-US" altLang="ja-JP" dirty="0"/>
              <a:t>marketed </a:t>
            </a:r>
            <a:r>
              <a:rPr lang="en-US" altLang="ja-JP" dirty="0" smtClean="0"/>
              <a:t>products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22255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83568" y="6309320"/>
            <a:ext cx="690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price of a mass-produced model of chairs for the waiting room of clinics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58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30" descr="C:\Documents and Settings\ｃhair\My Documents\Document file 2011\研究\腰痛椅子研究\11月山口実験111117-18\実験写真\合板椅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50" y="5460827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1" descr="C:\Documents and Settings\ｃhair\My Documents\Document file 2011\研究\腰痛椅子研究\11月山口実験111117-18\実験写真\ランバーロール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50" y="433846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2" descr="C:\Documents and Settings\ｃhair\My Documents\Document file 2011\研究\腰痛椅子研究\11月山口実験111117-18\実験写真\仙骨サポー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50" y="319546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33" descr="C:\Documents and Settings\ｃhair\My Documents\Document file 2011\研究\腰痛椅子研究\11月山口実験111117-18\実験写真\仙骨サポート+ランバーロール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50" y="205246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132856"/>
            <a:ext cx="6977062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349350" y="266206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349350" y="357646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1349350" y="4262264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1273150" y="5252864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2" name="図 11" descr="骨盤傾斜角度とSacral slope X線画像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76672"/>
            <a:ext cx="2736304" cy="3470213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932040" y="5877272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563888" y="5805264"/>
            <a:ext cx="324036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63888" y="6021288"/>
            <a:ext cx="3199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Pelvic angle (deg.)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07574" y="54424"/>
            <a:ext cx="1889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Pelvic angle</a:t>
            </a:r>
            <a:endParaRPr kumimoji="1" lang="ja-JP" altLang="en-US" sz="28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156176" y="836712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53852" y="-96546"/>
            <a:ext cx="5932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Cross-checking by X-ray imaging and gyroscopic sensing to verify correctness of </a:t>
            </a:r>
            <a:r>
              <a:rPr lang="en-US" altLang="ja-JP" sz="3600" dirty="0" smtClean="0"/>
              <a:t>sitting posture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3256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Evaluation of comfort by means of VAS, a method conventionally used for pain assessment in surgical medicine</a:t>
            </a:r>
            <a:endParaRPr lang="ja-JP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4653135"/>
            <a:ext cx="497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Visual Analog Scale  (VAS)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693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09" y="1870173"/>
            <a:ext cx="6804696" cy="4525963"/>
          </a:xfrm>
        </p:spPr>
      </p:pic>
      <p:sp>
        <p:nvSpPr>
          <p:cNvPr id="3" name="右矢印 2"/>
          <p:cNvSpPr/>
          <p:nvPr/>
        </p:nvSpPr>
        <p:spPr>
          <a:xfrm rot="1636904">
            <a:off x="5081656" y="4149080"/>
            <a:ext cx="9784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188347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Albeit no statistically-significant difference obtained, symptoms of improvement in pain level were observed.</a:t>
            </a:r>
            <a:endParaRPr lang="ja-JP" altLang="ja-JP" sz="3600" dirty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622" y="2219073"/>
            <a:ext cx="134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painful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950" y="4964975"/>
            <a:ext cx="2006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not painful</a:t>
            </a:r>
          </a:p>
          <a:p>
            <a:r>
              <a:rPr lang="en-US" altLang="ja-JP" sz="3200" dirty="0" smtClean="0"/>
              <a:t> at al</a:t>
            </a:r>
            <a:endParaRPr kumimoji="1" lang="ja-JP" altLang="en-US" sz="3200" dirty="0"/>
          </a:p>
        </p:txBody>
      </p:sp>
      <p:sp>
        <p:nvSpPr>
          <p:cNvPr id="11" name="上矢印 10"/>
          <p:cNvSpPr/>
          <p:nvPr/>
        </p:nvSpPr>
        <p:spPr>
          <a:xfrm>
            <a:off x="1493109" y="2803849"/>
            <a:ext cx="4846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上矢印 12"/>
          <p:cNvSpPr/>
          <p:nvPr/>
        </p:nvSpPr>
        <p:spPr>
          <a:xfrm rot="10800000">
            <a:off x="1493109" y="4437112"/>
            <a:ext cx="4846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880" y="5872916"/>
            <a:ext cx="114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Before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2200" y="5903693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After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95486" y="2511460"/>
            <a:ext cx="3153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No. of Subjects:  12</a:t>
            </a:r>
            <a:r>
              <a:rPr lang="ja-JP" altLang="ja-JP" dirty="0" smtClean="0"/>
              <a:t>（</a:t>
            </a:r>
            <a:r>
              <a:rPr lang="en-US" altLang="ja-JP" dirty="0" smtClean="0"/>
              <a:t>M</a:t>
            </a:r>
            <a:r>
              <a:rPr lang="ja-JP" altLang="ja-JP" dirty="0" smtClean="0"/>
              <a:t>４，</a:t>
            </a:r>
            <a:r>
              <a:rPr lang="en-US" altLang="ja-JP" dirty="0" smtClean="0"/>
              <a:t>F</a:t>
            </a:r>
            <a:r>
              <a:rPr lang="ja-JP" altLang="ja-JP" dirty="0" smtClean="0"/>
              <a:t>８），</a:t>
            </a:r>
            <a:endParaRPr lang="en-US" altLang="ja-JP" dirty="0" smtClean="0"/>
          </a:p>
          <a:p>
            <a:r>
              <a:rPr lang="en-US" altLang="ja-JP" dirty="0" smtClean="0"/>
              <a:t>Age :  62.4±18.8</a:t>
            </a:r>
          </a:p>
          <a:p>
            <a:r>
              <a:rPr lang="en-US" altLang="ja-JP" dirty="0" smtClean="0"/>
              <a:t>Height :  158.0±7.4cm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98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Product features and benefits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 chair equipped with a combination of two lumbar supports and one sacral </a:t>
            </a:r>
            <a:r>
              <a:rPr lang="en-US" altLang="ja-JP" dirty="0" smtClean="0"/>
              <a:t>support</a:t>
            </a:r>
            <a:r>
              <a:rPr lang="ja-JP" altLang="en-US" dirty="0" smtClean="0"/>
              <a:t>（</a:t>
            </a:r>
            <a:r>
              <a:rPr lang="en-US" altLang="ja-JP" dirty="0" smtClean="0"/>
              <a:t>wedge)</a:t>
            </a:r>
          </a:p>
          <a:p>
            <a:r>
              <a:rPr lang="en-US" altLang="ja-JP" dirty="0" smtClean="0"/>
              <a:t>Benefits: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Decrease </a:t>
            </a:r>
            <a:r>
              <a:rPr lang="en-US" altLang="ja-JP" dirty="0"/>
              <a:t>of uncomfortable </a:t>
            </a:r>
            <a:r>
              <a:rPr lang="en-US" altLang="ja-JP" dirty="0" smtClean="0"/>
              <a:t>feeling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Prevention </a:t>
            </a:r>
            <a:r>
              <a:rPr lang="en-US" altLang="ja-JP" dirty="0"/>
              <a:t>of musculoskeletal disorder</a:t>
            </a:r>
            <a:endParaRPr lang="ja-JP" altLang="ja-JP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1199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Conclusion:</a:t>
            </a:r>
            <a:br>
              <a:rPr lang="en-US" altLang="ja-JP" sz="3600" dirty="0" smtClean="0"/>
            </a:br>
            <a:r>
              <a:rPr lang="en-US" altLang="ja-JP" sz="3600" dirty="0" smtClean="0"/>
              <a:t>Based on </a:t>
            </a:r>
            <a:r>
              <a:rPr lang="en-US" altLang="ja-JP" sz="3600" dirty="0"/>
              <a:t>collaboration between medicine and engineering</a:t>
            </a:r>
            <a:r>
              <a:rPr lang="en-US" altLang="ja-JP" sz="3600" dirty="0" smtClean="0"/>
              <a:t>.</a:t>
            </a:r>
            <a:br>
              <a:rPr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 smtClean="0"/>
              <a:t>From </a:t>
            </a:r>
            <a:r>
              <a:rPr lang="en-US" altLang="ja-JP" sz="3600" dirty="0"/>
              <a:t>an engineering viewpoint, information gained from X-ray images has come to be used for chair </a:t>
            </a:r>
            <a:r>
              <a:rPr lang="en-US" altLang="ja-JP" sz="3600" dirty="0" smtClean="0"/>
              <a:t>design, </a:t>
            </a:r>
            <a:r>
              <a:rPr lang="en-US" altLang="ja-JP" sz="3600" dirty="0"/>
              <a:t>thereby resulting in successful development of chairs </a:t>
            </a:r>
            <a:r>
              <a:rPr lang="en-US" altLang="ja-JP" sz="3600" dirty="0" smtClean="0"/>
              <a:t>contributing </a:t>
            </a:r>
            <a:r>
              <a:rPr lang="en-US" altLang="ja-JP" sz="3600" dirty="0"/>
              <a:t>to health promotion and disease prevention.</a:t>
            </a:r>
            <a:br>
              <a:rPr lang="en-US" altLang="ja-JP" sz="3600" dirty="0"/>
            </a:br>
            <a:r>
              <a:rPr lang="ja-JP" altLang="ja-JP" sz="3600" dirty="0"/>
              <a:t/>
            </a:r>
            <a:br>
              <a:rPr lang="ja-JP" altLang="ja-JP" sz="3600" dirty="0"/>
            </a:b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2348880"/>
            <a:ext cx="8208912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41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Wu, C., Miyamoto, H., Noro, K., 1998.  Research on pelvic angle variation when using a pelvic support.  Ergonomics.  41(3) 317-327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Oyama, </a:t>
            </a:r>
            <a:r>
              <a:rPr kumimoji="1" lang="en-US" altLang="ja-JP" dirty="0" err="1" smtClean="0"/>
              <a:t>H.,Noro</a:t>
            </a:r>
            <a:r>
              <a:rPr kumimoji="1" lang="en-US" altLang="ja-JP" dirty="0" smtClean="0"/>
              <a:t>, K. </a:t>
            </a:r>
            <a:r>
              <a:rPr kumimoji="1" lang="en-US" altLang="ja-JP" dirty="0" err="1" smtClean="0"/>
              <a:t>andToyoda</a:t>
            </a:r>
            <a:r>
              <a:rPr kumimoji="1" lang="en-US" altLang="ja-JP" dirty="0" smtClean="0"/>
              <a:t>, K.2013.</a:t>
            </a:r>
          </a:p>
          <a:p>
            <a:pPr marL="0" indent="0">
              <a:buNone/>
            </a:pPr>
            <a:r>
              <a:rPr lang="en-US" altLang="ja-JP" dirty="0" smtClean="0"/>
              <a:t>   Prototyping </a:t>
            </a:r>
            <a:r>
              <a:rPr lang="en-US" altLang="ja-JP" dirty="0"/>
              <a:t>of A Comfort Chair for Low Back Pain 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Patients:Evaluation</a:t>
            </a:r>
            <a:r>
              <a:rPr lang="en-US" altLang="ja-JP" dirty="0" smtClean="0"/>
              <a:t> </a:t>
            </a:r>
            <a:r>
              <a:rPr lang="en-US" altLang="ja-JP" dirty="0"/>
              <a:t>Based on X-ray </a:t>
            </a:r>
            <a:r>
              <a:rPr lang="en-US" altLang="ja-JP" dirty="0" smtClean="0"/>
              <a:t>Images.</a:t>
            </a:r>
          </a:p>
          <a:p>
            <a:pPr marL="0" indent="0">
              <a:buNone/>
            </a:pPr>
            <a:r>
              <a:rPr lang="en-US" altLang="ja-JP" dirty="0" err="1" smtClean="0"/>
              <a:t>Geselllschaft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für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Arbeitswissenschaft</a:t>
            </a:r>
            <a:r>
              <a:rPr lang="en-US" altLang="ja-JP" dirty="0" smtClean="0"/>
              <a:t>, </a:t>
            </a:r>
          </a:p>
          <a:p>
            <a:pPr marL="0" indent="0">
              <a:buNone/>
            </a:pPr>
            <a:r>
              <a:rPr lang="en-US" altLang="ja-JP" dirty="0" err="1" smtClean="0"/>
              <a:t>Frühjahrskongress</a:t>
            </a:r>
            <a:r>
              <a:rPr lang="en-US" altLang="ja-JP" dirty="0" smtClean="0"/>
              <a:t> 2013 </a:t>
            </a:r>
            <a:endParaRPr lang="ja-JP" altLang="ja-JP" dirty="0"/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112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US" altLang="ja-JP" dirty="0"/>
              <a:t>Initiated by claims from patients:</a:t>
            </a:r>
            <a:endParaRPr lang="ja-JP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50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 </a:t>
            </a:r>
            <a:r>
              <a:rPr lang="en-US" altLang="ja-JP" dirty="0"/>
              <a:t>Uncomfortable</a:t>
            </a:r>
            <a:r>
              <a:rPr lang="en-US" altLang="ja-JP" dirty="0" smtClean="0"/>
              <a:t> </a:t>
            </a:r>
            <a:r>
              <a:rPr lang="en-US" altLang="ja-JP" dirty="0"/>
              <a:t>feelings during </a:t>
            </a:r>
            <a:r>
              <a:rPr lang="en-US" altLang="ja-JP" dirty="0" smtClean="0"/>
              <a:t>waiting</a:t>
            </a:r>
          </a:p>
          <a:p>
            <a:pPr marL="0" indent="0">
              <a:buNone/>
            </a:pPr>
            <a:r>
              <a:rPr lang="ja-JP" altLang="en-US" dirty="0"/>
              <a:t>　 </a:t>
            </a:r>
            <a:r>
              <a:rPr lang="en-US" altLang="ja-JP" dirty="0" smtClean="0"/>
              <a:t>Increased </a:t>
            </a:r>
            <a:r>
              <a:rPr lang="en-US" altLang="ja-JP" dirty="0"/>
              <a:t>low back pain caused </a:t>
            </a:r>
            <a:r>
              <a:rPr lang="en-US" altLang="ja-JP" dirty="0" smtClean="0"/>
              <a:t>by</a:t>
            </a:r>
            <a:r>
              <a:rPr lang="ja-JP" altLang="en-US" dirty="0"/>
              <a:t> </a:t>
            </a:r>
            <a:r>
              <a:rPr lang="en-US" altLang="ja-JP" dirty="0" smtClean="0"/>
              <a:t>long</a:t>
            </a:r>
            <a:r>
              <a:rPr lang="ja-JP" altLang="en-US" dirty="0" smtClean="0"/>
              <a:t>　    </a:t>
            </a:r>
            <a:r>
              <a:rPr lang="en-US" altLang="ja-JP" dirty="0" smtClean="0"/>
              <a:t>waiting </a:t>
            </a:r>
            <a:r>
              <a:rPr lang="en-US" altLang="ja-JP" dirty="0"/>
              <a:t>time</a:t>
            </a:r>
            <a:endParaRPr lang="ja-JP" altLang="ja-JP" dirty="0"/>
          </a:p>
        </p:txBody>
      </p:sp>
      <p:sp>
        <p:nvSpPr>
          <p:cNvPr id="5" name="下矢印 4"/>
          <p:cNvSpPr/>
          <p:nvPr/>
        </p:nvSpPr>
        <p:spPr>
          <a:xfrm>
            <a:off x="3419872" y="3140968"/>
            <a:ext cx="144016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539552" y="4293096"/>
            <a:ext cx="7637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Proposals from a doctor motivated by a desire to improve seat comfort</a:t>
            </a:r>
            <a:endParaRPr lang="ja-JP" altLang="ja-JP" sz="4000" dirty="0"/>
          </a:p>
        </p:txBody>
      </p:sp>
      <p:sp>
        <p:nvSpPr>
          <p:cNvPr id="4" name="円/楕円 3"/>
          <p:cNvSpPr/>
          <p:nvPr/>
        </p:nvSpPr>
        <p:spPr>
          <a:xfrm>
            <a:off x="971600" y="14127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971600" y="1988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57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64983" y="548680"/>
            <a:ext cx="6400800" cy="1752600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solidFill>
                  <a:schemeClr val="tx1"/>
                </a:solidFill>
              </a:rPr>
              <a:t>Development of A </a:t>
            </a:r>
            <a:r>
              <a:rPr lang="en-US" altLang="ja-JP" sz="4000" dirty="0">
                <a:solidFill>
                  <a:schemeClr val="tx1"/>
                </a:solidFill>
              </a:rPr>
              <a:t>Comfort Chair for Low Back </a:t>
            </a:r>
            <a:r>
              <a:rPr lang="en-US" altLang="ja-JP" sz="4000" dirty="0" smtClean="0">
                <a:solidFill>
                  <a:schemeClr val="tx1"/>
                </a:solidFill>
              </a:rPr>
              <a:t>Pain Patients </a:t>
            </a:r>
          </a:p>
          <a:p>
            <a:endParaRPr lang="en-US" altLang="ja-JP" sz="40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3514643" cy="26369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04496"/>
            <a:ext cx="3743284" cy="252028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139952" y="3991372"/>
            <a:ext cx="360041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589062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Past </a:t>
            </a:r>
            <a:r>
              <a:rPr lang="en-US" altLang="ja-JP" sz="2800" dirty="0" smtClean="0"/>
              <a:t>chairs</a:t>
            </a:r>
            <a:r>
              <a:rPr lang="ja-JP" altLang="en-US" sz="2800" dirty="0" smtClean="0"/>
              <a:t>　　                   </a:t>
            </a:r>
            <a:r>
              <a:rPr lang="en-US" altLang="ja-JP" sz="2800" dirty="0" smtClean="0"/>
              <a:t>The marketed products    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238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45572" y="4010269"/>
            <a:ext cx="5404257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two </a:t>
            </a:r>
            <a:r>
              <a:rPr lang="en-US" altLang="ja-JP" dirty="0"/>
              <a:t>lumbar </a:t>
            </a:r>
            <a:r>
              <a:rPr lang="en-US" altLang="ja-JP" dirty="0" smtClean="0"/>
              <a:t>supports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/>
              <a:t>and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one </a:t>
            </a:r>
            <a:r>
              <a:rPr lang="en-US" altLang="ja-JP" dirty="0"/>
              <a:t>sacral support</a:t>
            </a:r>
            <a:r>
              <a:rPr lang="ja-JP" altLang="en-US" dirty="0"/>
              <a:t>（</a:t>
            </a:r>
            <a:r>
              <a:rPr lang="en-US" altLang="ja-JP" dirty="0"/>
              <a:t>wedge)</a:t>
            </a:r>
            <a:br>
              <a:rPr lang="en-US" altLang="ja-JP" dirty="0"/>
            </a:br>
            <a:r>
              <a:rPr lang="ja-JP" altLang="ja-JP" dirty="0"/>
              <a:t/>
            </a:r>
            <a:br>
              <a:rPr lang="ja-JP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" y="1792985"/>
            <a:ext cx="3787877" cy="42484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9552" y="54868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Hypothesis-based product development</a:t>
            </a:r>
            <a:r>
              <a:rPr lang="ja-JP" altLang="ja-JP" sz="4000" dirty="0"/>
              <a:t/>
            </a:r>
            <a:br>
              <a:rPr lang="ja-JP" altLang="ja-JP" sz="4000" dirty="0"/>
            </a:br>
            <a:r>
              <a:rPr lang="ja-JP" altLang="en-US" sz="4000" dirty="0"/>
              <a:t>：</a:t>
            </a:r>
            <a:r>
              <a:rPr lang="en-US" altLang="ja-JP" sz="4000" dirty="0"/>
              <a:t>A chair equipped with a combination </a:t>
            </a:r>
            <a:r>
              <a:rPr lang="en-US" altLang="ja-JP" sz="4000" dirty="0" smtClean="0"/>
              <a:t>of:</a:t>
            </a:r>
            <a:endParaRPr kumimoji="1" lang="ja-JP" altLang="en-US" sz="4000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3563888" y="3284984"/>
            <a:ext cx="2880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635896" y="3284984"/>
            <a:ext cx="0" cy="158417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275856" y="4509120"/>
            <a:ext cx="0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2987824" y="4509120"/>
            <a:ext cx="2880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2987824" y="5301208"/>
            <a:ext cx="2880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275856" y="4869160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211960" y="4509120"/>
            <a:ext cx="0" cy="158417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771800" y="6041457"/>
            <a:ext cx="144016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2771800" y="5661248"/>
            <a:ext cx="0" cy="3802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92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altLang="ja-JP" dirty="0"/>
              <a:t>Development process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050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　　　　　　</a:t>
            </a:r>
            <a:r>
              <a:rPr lang="en-US" altLang="ja-JP" dirty="0" smtClean="0"/>
              <a:t>Step 1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Proposals </a:t>
            </a:r>
            <a:r>
              <a:rPr lang="en-US" altLang="ja-JP" dirty="0"/>
              <a:t>from a medical doctor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　　　　　　</a:t>
            </a:r>
            <a:r>
              <a:rPr lang="en-US" altLang="ja-JP" dirty="0" smtClean="0"/>
              <a:t>Step 2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Formation </a:t>
            </a:r>
            <a:r>
              <a:rPr lang="en-US" altLang="ja-JP" dirty="0"/>
              <a:t>of a participatory </a:t>
            </a:r>
            <a:r>
              <a:rPr lang="en-US" altLang="ja-JP" dirty="0" smtClean="0"/>
              <a:t>development </a:t>
            </a:r>
            <a:r>
              <a:rPr lang="en-US" altLang="ja-JP" dirty="0"/>
              <a:t>team including </a:t>
            </a:r>
            <a:r>
              <a:rPr lang="en-US" altLang="ja-JP" dirty="0" smtClean="0"/>
              <a:t>a </a:t>
            </a:r>
            <a:r>
              <a:rPr lang="en-US" altLang="ja-JP" dirty="0"/>
              <a:t>medical </a:t>
            </a:r>
            <a:r>
              <a:rPr lang="en-US" altLang="ja-JP" dirty="0" smtClean="0"/>
              <a:t>doctor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</a:t>
            </a:r>
            <a:r>
              <a:rPr lang="en-US" altLang="ja-JP" dirty="0" smtClean="0"/>
              <a:t>Step 3</a:t>
            </a:r>
          </a:p>
          <a:p>
            <a:pPr marL="0" indent="0">
              <a:buNone/>
            </a:pPr>
            <a:r>
              <a:rPr lang="en-US" altLang="ja-JP" dirty="0" smtClean="0"/>
              <a:t>Experiments </a:t>
            </a:r>
            <a:r>
              <a:rPr lang="en-US" altLang="ja-JP" dirty="0"/>
              <a:t>with the participation of </a:t>
            </a:r>
            <a:r>
              <a:rPr lang="en-US" altLang="ja-JP" dirty="0" smtClean="0"/>
              <a:t>patients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988840"/>
            <a:ext cx="532859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809706" y="3573016"/>
            <a:ext cx="7722733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27583" y="5373216"/>
            <a:ext cx="7704855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2491232" y="2636912"/>
            <a:ext cx="93610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2483768" y="4437112"/>
            <a:ext cx="93610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72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Platform for Experiments:</a:t>
            </a:r>
            <a:r>
              <a:rPr lang="ja-JP" altLang="en-US" dirty="0"/>
              <a:t>　</a:t>
            </a:r>
            <a:r>
              <a:rPr lang="en-US" altLang="ja-JP" dirty="0"/>
              <a:t>Develop a mechanism to correctly support </a:t>
            </a:r>
            <a:r>
              <a:rPr lang="en-US" altLang="ja-JP" dirty="0" smtClean="0"/>
              <a:t>skeletal </a:t>
            </a:r>
            <a:r>
              <a:rPr lang="en-US" altLang="ja-JP" dirty="0"/>
              <a:t>system equipped two lumbar supports and one sacral support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177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8809"/>
            <a:ext cx="8352928" cy="22322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Anthropometric </a:t>
            </a:r>
            <a:r>
              <a:rPr lang="en-US" altLang="ja-JP" dirty="0"/>
              <a:t>investigation of sitting posture of a Japanese person</a:t>
            </a:r>
            <a:r>
              <a:rPr lang="ja-JP" altLang="ja-JP" dirty="0"/>
              <a:t/>
            </a:r>
            <a:br>
              <a:rPr lang="ja-JP" altLang="ja-JP" dirty="0"/>
            </a:br>
            <a:endParaRPr lang="ja-JP" altLang="ja-JP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3997745" cy="4525963"/>
          </a:xfrm>
        </p:spPr>
      </p:pic>
    </p:spTree>
    <p:extLst>
      <p:ext uri="{BB962C8B-B14F-4D97-AF65-F5344CB8AC3E}">
        <p14:creationId xmlns:p14="http://schemas.microsoft.com/office/powerpoint/2010/main" val="377082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Creation </a:t>
            </a:r>
            <a:r>
              <a:rPr lang="en-US" altLang="ja-JP" sz="4000" dirty="0"/>
              <a:t>of a mockup with a level-adjustable lumbar </a:t>
            </a:r>
            <a:r>
              <a:rPr lang="en-US" altLang="ja-JP" sz="4000" dirty="0" smtClean="0"/>
              <a:t>support</a:t>
            </a:r>
            <a:r>
              <a:rPr lang="ja-JP" altLang="en-US" sz="3100" dirty="0" smtClean="0"/>
              <a:t>（</a:t>
            </a:r>
            <a:r>
              <a:rPr lang="en-US" altLang="ja-JP" sz="3100" dirty="0" smtClean="0"/>
              <a:t>A)</a:t>
            </a:r>
            <a:br>
              <a:rPr lang="en-US" altLang="ja-JP" sz="3100" dirty="0" smtClean="0"/>
            </a:br>
            <a:r>
              <a:rPr lang="en-US" altLang="ja-JP" sz="4000" dirty="0"/>
              <a:t>Measurement thereby of lumbar position of </a:t>
            </a:r>
            <a:r>
              <a:rPr lang="en-US" altLang="ja-JP" sz="4000" dirty="0" smtClean="0"/>
              <a:t>subjects</a:t>
            </a:r>
            <a:r>
              <a:rPr lang="ja-JP" altLang="en-US" sz="4000" dirty="0" smtClean="0"/>
              <a:t>（</a:t>
            </a:r>
            <a:r>
              <a:rPr lang="en-US" altLang="ja-JP" sz="4000" dirty="0" smtClean="0"/>
              <a:t>B)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09352" y="5157192"/>
            <a:ext cx="389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The angle of the pelvis is 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measured </a:t>
            </a:r>
            <a:r>
              <a:rPr lang="en-US" altLang="ja-JP" sz="2400" dirty="0">
                <a:solidFill>
                  <a:schemeClr val="bg1"/>
                </a:solidFill>
              </a:rPr>
              <a:t>with a </a:t>
            </a:r>
            <a:r>
              <a:rPr lang="en-US" altLang="ja-JP" sz="2400" dirty="0" smtClean="0">
                <a:solidFill>
                  <a:schemeClr val="bg1"/>
                </a:solidFill>
              </a:rPr>
              <a:t>gyro sensor</a:t>
            </a:r>
            <a:r>
              <a:rPr lang="en-US" altLang="ja-JP" sz="2400" dirty="0">
                <a:solidFill>
                  <a:schemeClr val="bg1"/>
                </a:solidFill>
              </a:rPr>
              <a:t>.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13327"/>
            <a:ext cx="3096344" cy="4125224"/>
          </a:xfrm>
        </p:spPr>
      </p:pic>
      <p:pic>
        <p:nvPicPr>
          <p:cNvPr id="1026" name="Picture 2" descr="RIMG0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16302"/>
          <a:stretch>
            <a:fillRect/>
          </a:stretch>
        </p:blipFill>
        <p:spPr bwMode="auto">
          <a:xfrm>
            <a:off x="827584" y="2492896"/>
            <a:ext cx="3456819" cy="338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267744" y="5874129"/>
            <a:ext cx="854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(A)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72200" y="5805264"/>
            <a:ext cx="833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(B)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1327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660232" y="1700808"/>
            <a:ext cx="2376264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187624" y="404664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A </a:t>
            </a:r>
            <a:r>
              <a:rPr lang="en-US" altLang="ja-JP" sz="3600" dirty="0"/>
              <a:t>mass-manufacture drawing based on the findings from </a:t>
            </a:r>
            <a:r>
              <a:rPr lang="en-US" altLang="ja-JP" sz="3600" dirty="0" smtClean="0"/>
              <a:t>above experiments.</a:t>
            </a:r>
            <a:endParaRPr lang="ja-JP" altLang="ja-JP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7950200" cy="4241800"/>
          </a:xfrm>
        </p:spPr>
      </p:pic>
    </p:spTree>
    <p:extLst>
      <p:ext uri="{BB962C8B-B14F-4D97-AF65-F5344CB8AC3E}">
        <p14:creationId xmlns:p14="http://schemas.microsoft.com/office/powerpoint/2010/main" val="2591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330</Words>
  <Application>Microsoft Office PowerPoint</Application>
  <PresentationFormat>画面に合わせる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Medical ergonomics: product development based on collaboration between medicine and engineering. </vt:lpstr>
      <vt:lpstr>Initiated by claims from patients:</vt:lpstr>
      <vt:lpstr>PowerPoint プレゼンテーション</vt:lpstr>
      <vt:lpstr>  two lumbar supports  and  one sacral support（wedge)    </vt:lpstr>
      <vt:lpstr>Development process</vt:lpstr>
      <vt:lpstr>Platform for Experiments:　Develop a mechanism to correctly support skeletal system equipped two lumbar supports and one sacral support </vt:lpstr>
      <vt:lpstr>Anthropometric investigation of sitting posture of a Japanese person </vt:lpstr>
      <vt:lpstr>Creation of a mockup with a level-adjustable lumbar support（A) Measurement thereby of lumbar position of subjects（B)</vt:lpstr>
      <vt:lpstr>PowerPoint プレゼンテーション</vt:lpstr>
      <vt:lpstr>PowerPoint プレゼンテーション</vt:lpstr>
      <vt:lpstr>PowerPoint プレゼンテーション</vt:lpstr>
      <vt:lpstr>Results： marketed products</vt:lpstr>
      <vt:lpstr>PowerPoint プレゼンテーション</vt:lpstr>
      <vt:lpstr>Evaluation of comfort by means of VAS, a method conventionally used for pain assessment in surgical medicine</vt:lpstr>
      <vt:lpstr>PowerPoint プレゼンテーション</vt:lpstr>
      <vt:lpstr>Product features and benefits</vt:lpstr>
      <vt:lpstr>Conclusion: Based on collaboration between medicine and engineering.  From an engineering viewpoint, information gained from X-ray images has come to be used for chair design, thereby resulting in successful development of chairs contributing to health promotion and disease prevention.  </vt:lpstr>
      <vt:lpstr>References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Dr. Noro</dc:creator>
  <cp:lastModifiedBy>Dr. Noro</cp:lastModifiedBy>
  <cp:revision>83</cp:revision>
  <cp:lastPrinted>2014-12-03T10:34:42Z</cp:lastPrinted>
  <dcterms:created xsi:type="dcterms:W3CDTF">2014-11-19T04:52:35Z</dcterms:created>
  <dcterms:modified xsi:type="dcterms:W3CDTF">2014-12-23T11:54:29Z</dcterms:modified>
</cp:coreProperties>
</file>