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290" r:id="rId4"/>
    <p:sldId id="256" r:id="rId5"/>
    <p:sldId id="261" r:id="rId6"/>
    <p:sldId id="257" r:id="rId7"/>
    <p:sldId id="258" r:id="rId8"/>
    <p:sldId id="259" r:id="rId9"/>
    <p:sldId id="260" r:id="rId10"/>
    <p:sldId id="262" r:id="rId11"/>
    <p:sldId id="272" r:id="rId12"/>
    <p:sldId id="263" r:id="rId13"/>
    <p:sldId id="264" r:id="rId14"/>
    <p:sldId id="273" r:id="rId15"/>
    <p:sldId id="265" r:id="rId16"/>
    <p:sldId id="266" r:id="rId17"/>
    <p:sldId id="274" r:id="rId18"/>
    <p:sldId id="276" r:id="rId19"/>
    <p:sldId id="277" r:id="rId20"/>
    <p:sldId id="278" r:id="rId21"/>
    <p:sldId id="279" r:id="rId22"/>
    <p:sldId id="280" r:id="rId23"/>
    <p:sldId id="281" r:id="rId24"/>
    <p:sldId id="282" r:id="rId25"/>
    <p:sldId id="275" r:id="rId26"/>
    <p:sldId id="283" r:id="rId27"/>
    <p:sldId id="284" r:id="rId28"/>
    <p:sldId id="285" r:id="rId29"/>
    <p:sldId id="286" r:id="rId30"/>
    <p:sldId id="287" r:id="rId31"/>
    <p:sldId id="288"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07" autoAdjust="0"/>
  </p:normalViewPr>
  <p:slideViewPr>
    <p:cSldViewPr>
      <p:cViewPr varScale="1">
        <p:scale>
          <a:sx n="65" d="100"/>
          <a:sy n="65" d="100"/>
        </p:scale>
        <p:origin x="-15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6"/>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2"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CB30E-CDF4-4B69-85F8-509E1FF20F40}" type="datetimeFigureOut">
              <a:rPr lang="tr-TR" smtClean="0"/>
              <a:pPr/>
              <a:t>24.09.2015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935B80-2132-490B-825B-560A49B20C2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CB30E-CDF4-4B69-85F8-509E1FF20F40}" type="datetimeFigureOut">
              <a:rPr lang="tr-TR" smtClean="0"/>
              <a:pPr/>
              <a:t>24.09.2015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35B80-2132-490B-825B-560A49B20C2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G:\&#160;\sunum\Progressive.mp4" TargetMode="Externa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G:\&#160;\sunum\ABB%20Robotics%20-%20Automated%20Press%20Line%20Solutions.mp4" TargetMode="External"/><Relationship Id="rId5" Type="http://schemas.openxmlformats.org/officeDocument/2006/relationships/image" Target="../media/image1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G:\&#160;\sunum\Transfer%20Press%20Fagor%20Arrasate.mp4" TargetMode="External"/><Relationship Id="rId5" Type="http://schemas.openxmlformats.org/officeDocument/2006/relationships/image" Target="../media/image1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4"/>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7"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4104456" cy="576064"/>
          </a:xfrm>
        </p:spPr>
        <p:txBody>
          <a:bodyPr>
            <a:normAutofit lnSpcReduction="10000"/>
          </a:bodyPr>
          <a:lstStyle/>
          <a:p>
            <a:r>
              <a:rPr lang="tr-TR" b="1" dirty="0" smtClean="0">
                <a:solidFill>
                  <a:schemeClr val="tx1">
                    <a:lumMod val="75000"/>
                    <a:lumOff val="25000"/>
                  </a:schemeClr>
                </a:solidFill>
              </a:rPr>
              <a:t>Manuel Tandem Line</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pic>
        <p:nvPicPr>
          <p:cNvPr id="13" name="Picture 12" descr="20121220_143452 - Kopya.jpg"/>
          <p:cNvPicPr>
            <a:picLocks noChangeAspect="1"/>
          </p:cNvPicPr>
          <p:nvPr/>
        </p:nvPicPr>
        <p:blipFill>
          <a:blip r:embed="rId4" cstate="print"/>
          <a:stretch>
            <a:fillRect/>
          </a:stretch>
        </p:blipFill>
        <p:spPr>
          <a:xfrm>
            <a:off x="1043608" y="1124744"/>
            <a:ext cx="6624736" cy="49685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672408" cy="576064"/>
          </a:xfrm>
        </p:spPr>
        <p:txBody>
          <a:bodyPr>
            <a:normAutofit fontScale="92500"/>
          </a:bodyPr>
          <a:lstStyle/>
          <a:p>
            <a:r>
              <a:rPr lang="tr-TR" b="1" dirty="0" smtClean="0">
                <a:solidFill>
                  <a:schemeClr val="tx1">
                    <a:lumMod val="75000"/>
                    <a:lumOff val="25000"/>
                  </a:schemeClr>
                </a:solidFill>
              </a:rPr>
              <a:t>Manuel Tandem Line</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692696"/>
            <a:ext cx="7992888" cy="5632311"/>
          </a:xfrm>
          <a:prstGeom prst="rect">
            <a:avLst/>
          </a:prstGeom>
          <a:noFill/>
        </p:spPr>
        <p:txBody>
          <a:bodyPr wrap="square" rtlCol="0">
            <a:spAutoFit/>
          </a:bodyPr>
          <a:lstStyle/>
          <a:p>
            <a:pPr algn="just"/>
            <a:endParaRPr lang="tr-TR" dirty="0" smtClean="0"/>
          </a:p>
          <a:p>
            <a:pPr algn="just"/>
            <a:r>
              <a:rPr lang="tr-TR" dirty="0" smtClean="0"/>
              <a:t>FSPM = SPM – (|CD| + OD) – </a:t>
            </a:r>
            <a:r>
              <a:rPr lang="el-GR" dirty="0" smtClean="0"/>
              <a:t>Σ</a:t>
            </a:r>
            <a:r>
              <a:rPr lang="tr-TR" dirty="0" smtClean="0"/>
              <a:t>OL – (QCD + BD) [spm]               (2)</a:t>
            </a:r>
          </a:p>
          <a:p>
            <a:pPr algn="just"/>
            <a:r>
              <a:rPr lang="en-GB" dirty="0"/>
              <a:t>CD – Conveyor delaying</a:t>
            </a:r>
            <a:endParaRPr lang="tr-TR" dirty="0"/>
          </a:p>
          <a:p>
            <a:pPr algn="just"/>
            <a:r>
              <a:rPr lang="en-GB" dirty="0"/>
              <a:t>Conveyors are generally cycling with their own </a:t>
            </a:r>
            <a:r>
              <a:rPr lang="en-GB" dirty="0" err="1"/>
              <a:t>structre</a:t>
            </a:r>
            <a:r>
              <a:rPr lang="en-GB" dirty="0"/>
              <a:t> components. So; </a:t>
            </a:r>
            <a:endParaRPr lang="tr-TR" dirty="0"/>
          </a:p>
          <a:p>
            <a:pPr algn="just"/>
            <a:r>
              <a:rPr lang="en-GB" dirty="0"/>
              <a:t> </a:t>
            </a:r>
            <a:endParaRPr lang="tr-TR" dirty="0"/>
          </a:p>
          <a:p>
            <a:pPr algn="just"/>
            <a:r>
              <a:rPr lang="en-GB" dirty="0"/>
              <a:t>CD = ((</a:t>
            </a:r>
            <a:r>
              <a:rPr lang="en-GB" dirty="0" err="1"/>
              <a:t>n</a:t>
            </a:r>
            <a:r>
              <a:rPr lang="en-GB" baseline="-25000" dirty="0" err="1"/>
              <a:t>c</a:t>
            </a:r>
            <a:r>
              <a:rPr lang="en-GB" dirty="0"/>
              <a:t> . D</a:t>
            </a:r>
            <a:r>
              <a:rPr lang="en-GB" baseline="-25000" dirty="0"/>
              <a:t>c</a:t>
            </a:r>
            <a:r>
              <a:rPr lang="en-GB" dirty="0"/>
              <a:t>) / a) - SPM                                        [</a:t>
            </a:r>
            <a:r>
              <a:rPr lang="en-GB" dirty="0" err="1"/>
              <a:t>spm</a:t>
            </a:r>
            <a:r>
              <a:rPr lang="en-GB" dirty="0" smtClean="0"/>
              <a:t>]</a:t>
            </a:r>
            <a:r>
              <a:rPr lang="tr-TR" dirty="0" smtClean="0"/>
              <a:t>             </a:t>
            </a:r>
            <a:r>
              <a:rPr lang="en-GB" dirty="0" smtClean="0"/>
              <a:t>(</a:t>
            </a:r>
            <a:r>
              <a:rPr lang="en-GB" dirty="0"/>
              <a:t>3)</a:t>
            </a:r>
            <a:endParaRPr lang="tr-TR" dirty="0"/>
          </a:p>
          <a:p>
            <a:pPr algn="just"/>
            <a:r>
              <a:rPr lang="en-GB" dirty="0"/>
              <a:t> </a:t>
            </a:r>
            <a:endParaRPr lang="tr-TR" dirty="0"/>
          </a:p>
          <a:p>
            <a:pPr algn="just"/>
            <a:r>
              <a:rPr lang="en-GB" dirty="0" err="1"/>
              <a:t>n</a:t>
            </a:r>
            <a:r>
              <a:rPr lang="en-GB" baseline="-25000" dirty="0" err="1"/>
              <a:t>c</a:t>
            </a:r>
            <a:r>
              <a:rPr lang="en-GB" dirty="0"/>
              <a:t>  - Revolution per minute of conveyor motor / </a:t>
            </a:r>
            <a:r>
              <a:rPr lang="en-GB" dirty="0" err="1"/>
              <a:t>handwheel</a:t>
            </a:r>
            <a:endParaRPr lang="tr-TR" dirty="0"/>
          </a:p>
          <a:p>
            <a:pPr algn="just"/>
            <a:r>
              <a:rPr lang="en-GB" dirty="0"/>
              <a:t>D</a:t>
            </a:r>
            <a:r>
              <a:rPr lang="en-GB" baseline="-25000" dirty="0"/>
              <a:t>c</a:t>
            </a:r>
            <a:r>
              <a:rPr lang="en-GB" dirty="0"/>
              <a:t> - Diameter of conveyor </a:t>
            </a:r>
            <a:r>
              <a:rPr lang="en-GB" dirty="0" err="1"/>
              <a:t>handwheel</a:t>
            </a:r>
            <a:endParaRPr lang="tr-TR" dirty="0"/>
          </a:p>
          <a:p>
            <a:pPr algn="just"/>
            <a:r>
              <a:rPr lang="en-GB" dirty="0"/>
              <a:t>a – Distance between 2 components </a:t>
            </a:r>
            <a:r>
              <a:rPr lang="en-GB" dirty="0" err="1"/>
              <a:t>which'll</a:t>
            </a:r>
            <a:r>
              <a:rPr lang="en-GB" dirty="0"/>
              <a:t> be stamped on conveyor</a:t>
            </a:r>
            <a:endParaRPr lang="tr-TR" dirty="0"/>
          </a:p>
          <a:p>
            <a:pPr algn="just"/>
            <a:r>
              <a:rPr lang="en-GB" b="1" dirty="0"/>
              <a:t>NOTE : If CD&gt;0 we'll take it 0. Because it means conveyor has enough speed so there is no delaying. If it's smaller than 0 we'll take absolute of the value. And if there is no conveyor it means components are in the box or a similar stuff. So there's a </a:t>
            </a:r>
            <a:r>
              <a:rPr lang="en-GB" b="1" dirty="0" err="1"/>
              <a:t>manuel</a:t>
            </a:r>
            <a:r>
              <a:rPr lang="en-GB" b="1" dirty="0"/>
              <a:t> operation. It means it's operator delaying.</a:t>
            </a:r>
            <a:endParaRPr lang="tr-TR" dirty="0"/>
          </a:p>
          <a:p>
            <a:pPr algn="just"/>
            <a:r>
              <a:rPr lang="en-GB" dirty="0"/>
              <a:t>OD – Operator delaying</a:t>
            </a:r>
            <a:endParaRPr lang="tr-TR" dirty="0"/>
          </a:p>
          <a:p>
            <a:pPr algn="just"/>
            <a:r>
              <a:rPr lang="en-GB" dirty="0"/>
              <a:t>ΣOL – We may assume operation losses 0. Because there is no automation on </a:t>
            </a:r>
            <a:r>
              <a:rPr lang="en-GB" dirty="0" err="1"/>
              <a:t>manuel</a:t>
            </a:r>
            <a:r>
              <a:rPr lang="en-GB" dirty="0"/>
              <a:t> press.</a:t>
            </a:r>
            <a:endParaRPr lang="tr-TR" dirty="0"/>
          </a:p>
          <a:p>
            <a:pPr algn="just"/>
            <a:r>
              <a:rPr lang="en-GB" dirty="0"/>
              <a:t>QCD – Quality control losses (another type of operator delaying)</a:t>
            </a:r>
            <a:endParaRPr lang="tr-TR" dirty="0"/>
          </a:p>
          <a:p>
            <a:pPr algn="just"/>
            <a:r>
              <a:rPr lang="en-GB" dirty="0"/>
              <a:t>BD – Boxing operation losses, it's also operator delaying too</a:t>
            </a:r>
            <a:r>
              <a:rPr lang="en-GB" dirty="0" smtClean="0"/>
              <a:t>.</a:t>
            </a:r>
            <a:endParaRPr lang="tr-TR" dirty="0"/>
          </a:p>
          <a:p>
            <a:pPr algn="just"/>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168352" cy="576064"/>
          </a:xfrm>
        </p:spPr>
        <p:txBody>
          <a:bodyPr>
            <a:normAutofit fontScale="85000" lnSpcReduction="10000"/>
          </a:bodyPr>
          <a:lstStyle/>
          <a:p>
            <a:r>
              <a:rPr lang="tr-TR" b="1" dirty="0" smtClean="0">
                <a:solidFill>
                  <a:schemeClr val="tx1">
                    <a:lumMod val="75000"/>
                    <a:lumOff val="25000"/>
                  </a:schemeClr>
                </a:solidFill>
              </a:rPr>
              <a:t>Manuel Tandem Line</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1258882"/>
            <a:ext cx="7992888" cy="3970318"/>
          </a:xfrm>
          <a:prstGeom prst="rect">
            <a:avLst/>
          </a:prstGeom>
          <a:noFill/>
        </p:spPr>
        <p:txBody>
          <a:bodyPr wrap="square" rtlCol="0">
            <a:spAutoFit/>
          </a:bodyPr>
          <a:lstStyle/>
          <a:p>
            <a:pPr algn="just"/>
            <a:endParaRPr lang="tr-TR" dirty="0" smtClean="0"/>
          </a:p>
          <a:p>
            <a:r>
              <a:rPr lang="en-GB" dirty="0" smtClean="0"/>
              <a:t>We can add all operator </a:t>
            </a:r>
            <a:r>
              <a:rPr lang="en-GB" dirty="0" err="1" smtClean="0"/>
              <a:t>delayings</a:t>
            </a:r>
            <a:r>
              <a:rPr lang="en-GB" dirty="0" smtClean="0"/>
              <a:t> to OD. So final form of calculation;</a:t>
            </a:r>
            <a:endParaRPr lang="tr-TR" dirty="0" smtClean="0"/>
          </a:p>
          <a:p>
            <a:r>
              <a:rPr lang="en-GB" dirty="0" smtClean="0"/>
              <a:t> </a:t>
            </a:r>
            <a:endParaRPr lang="tr-TR" dirty="0" smtClean="0"/>
          </a:p>
          <a:p>
            <a:r>
              <a:rPr lang="en-GB" dirty="0" smtClean="0"/>
              <a:t>FSPM = SPM – (| ((</a:t>
            </a:r>
            <a:r>
              <a:rPr lang="en-GB" dirty="0" err="1" smtClean="0"/>
              <a:t>n</a:t>
            </a:r>
            <a:r>
              <a:rPr lang="en-GB" baseline="-25000" dirty="0" err="1" smtClean="0"/>
              <a:t>c</a:t>
            </a:r>
            <a:r>
              <a:rPr lang="en-GB" dirty="0" smtClean="0"/>
              <a:t> . D</a:t>
            </a:r>
            <a:r>
              <a:rPr lang="en-GB" baseline="-25000" dirty="0" smtClean="0"/>
              <a:t>c</a:t>
            </a:r>
            <a:r>
              <a:rPr lang="en-GB" dirty="0" smtClean="0"/>
              <a:t>) / a) - SPM | + OD)        [</a:t>
            </a:r>
            <a:r>
              <a:rPr lang="en-GB" dirty="0" err="1" smtClean="0"/>
              <a:t>spm</a:t>
            </a:r>
            <a:r>
              <a:rPr lang="en-GB" dirty="0" smtClean="0"/>
              <a:t>]</a:t>
            </a:r>
            <a:r>
              <a:rPr lang="tr-TR" dirty="0"/>
              <a:t> </a:t>
            </a:r>
            <a:r>
              <a:rPr lang="tr-TR" dirty="0" smtClean="0"/>
              <a:t>                    </a:t>
            </a:r>
            <a:r>
              <a:rPr lang="en-GB" dirty="0" smtClean="0"/>
              <a:t> (4)</a:t>
            </a:r>
            <a:endParaRPr lang="tr-TR" dirty="0" smtClean="0"/>
          </a:p>
          <a:p>
            <a:endParaRPr lang="tr-TR" b="1" dirty="0" smtClean="0"/>
          </a:p>
          <a:p>
            <a:r>
              <a:rPr lang="en-GB" b="1" dirty="0" smtClean="0"/>
              <a:t>2.5 </a:t>
            </a:r>
            <a:r>
              <a:rPr lang="en-GB" b="1" dirty="0"/>
              <a:t>Progressive presses</a:t>
            </a:r>
            <a:endParaRPr lang="tr-TR" dirty="0"/>
          </a:p>
          <a:p>
            <a:r>
              <a:rPr lang="en-GB" dirty="0"/>
              <a:t> </a:t>
            </a:r>
            <a:endParaRPr lang="tr-TR" dirty="0"/>
          </a:p>
          <a:p>
            <a:r>
              <a:rPr lang="en-GB" dirty="0"/>
              <a:t>These group have coil feeder unit and a high-speed press. So it can produce without feeding losses on high </a:t>
            </a:r>
            <a:r>
              <a:rPr lang="en-GB" dirty="0" err="1"/>
              <a:t>spm</a:t>
            </a:r>
            <a:r>
              <a:rPr lang="en-GB" dirty="0"/>
              <a:t> values. Progressive dies have all </a:t>
            </a:r>
            <a:r>
              <a:rPr lang="en-GB" dirty="0" err="1"/>
              <a:t>mold</a:t>
            </a:r>
            <a:r>
              <a:rPr lang="en-GB" dirty="0"/>
              <a:t> operation in only 1 </a:t>
            </a:r>
            <a:r>
              <a:rPr lang="en-GB" dirty="0" err="1"/>
              <a:t>mold</a:t>
            </a:r>
            <a:r>
              <a:rPr lang="en-GB" dirty="0"/>
              <a:t>. It means dimensions and stamping forces are not large like other stamping technologies. FSPM calculation;</a:t>
            </a:r>
            <a:endParaRPr lang="tr-TR" dirty="0"/>
          </a:p>
          <a:p>
            <a:r>
              <a:rPr lang="en-GB" dirty="0"/>
              <a:t> </a:t>
            </a:r>
            <a:endParaRPr lang="tr-TR" dirty="0"/>
          </a:p>
          <a:p>
            <a:r>
              <a:rPr lang="en-GB" dirty="0"/>
              <a:t>FSPM = SPM – ΣFL– ΣOL – ΣRL                           [</a:t>
            </a:r>
            <a:r>
              <a:rPr lang="en-GB" dirty="0" err="1"/>
              <a:t>spm</a:t>
            </a:r>
            <a:r>
              <a:rPr lang="en-GB" dirty="0" smtClean="0"/>
              <a:t>]</a:t>
            </a:r>
            <a:r>
              <a:rPr lang="tr-TR" dirty="0" smtClean="0"/>
              <a:t>                           </a:t>
            </a:r>
            <a:r>
              <a:rPr lang="en-GB" dirty="0" smtClean="0"/>
              <a:t>(</a:t>
            </a:r>
            <a:r>
              <a:rPr lang="en-GB" dirty="0"/>
              <a:t>1)</a:t>
            </a:r>
            <a:endParaRPr lang="tr-TR" dirty="0"/>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4"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024336" cy="576064"/>
          </a:xfrm>
        </p:spPr>
        <p:txBody>
          <a:bodyPr>
            <a:normAutofit fontScale="92500"/>
          </a:bodyPr>
          <a:lstStyle/>
          <a:p>
            <a:r>
              <a:rPr lang="tr-TR" b="1" dirty="0" smtClean="0">
                <a:solidFill>
                  <a:schemeClr val="tx1">
                    <a:lumMod val="75000"/>
                    <a:lumOff val="25000"/>
                  </a:schemeClr>
                </a:solidFill>
              </a:rPr>
              <a:t>Progressive Press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3" cstate="print"/>
          <a:srcRect l="51504" t="64280" r="31573" b="30867"/>
          <a:stretch>
            <a:fillRect/>
          </a:stretch>
        </p:blipFill>
        <p:spPr bwMode="auto">
          <a:xfrm>
            <a:off x="0" y="692696"/>
            <a:ext cx="2232248" cy="360040"/>
          </a:xfrm>
          <a:prstGeom prst="rect">
            <a:avLst/>
          </a:prstGeom>
          <a:noFill/>
          <a:ln w="9525">
            <a:noFill/>
            <a:miter lim="800000"/>
            <a:headEnd/>
            <a:tailEnd/>
          </a:ln>
        </p:spPr>
      </p:pic>
      <p:pic>
        <p:nvPicPr>
          <p:cNvPr id="10" name="Progressive.mp4">
            <a:hlinkClick r:id="" action="ppaction://media"/>
          </p:cNvPr>
          <p:cNvPicPr>
            <a:picLocks noRot="1" noChangeAspect="1"/>
          </p:cNvPicPr>
          <p:nvPr>
            <a:videoFile r:link="rId1"/>
          </p:nvPr>
        </p:nvPicPr>
        <p:blipFill>
          <a:blip r:embed="rId5" cstate="print"/>
          <a:stretch>
            <a:fillRect/>
          </a:stretch>
        </p:blipFill>
        <p:spPr>
          <a:xfrm>
            <a:off x="539552" y="1340768"/>
            <a:ext cx="8192907" cy="46085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096344" cy="576064"/>
          </a:xfrm>
        </p:spPr>
        <p:txBody>
          <a:bodyPr>
            <a:normAutofit fontScale="85000" lnSpcReduction="10000"/>
          </a:bodyPr>
          <a:lstStyle/>
          <a:p>
            <a:r>
              <a:rPr lang="tr-TR" b="1" dirty="0" smtClean="0">
                <a:solidFill>
                  <a:schemeClr val="tx1">
                    <a:lumMod val="75000"/>
                    <a:lumOff val="25000"/>
                  </a:schemeClr>
                </a:solidFill>
              </a:rPr>
              <a:t>Progressive Presses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980728"/>
            <a:ext cx="7992888" cy="5355312"/>
          </a:xfrm>
          <a:prstGeom prst="rect">
            <a:avLst/>
          </a:prstGeom>
          <a:noFill/>
        </p:spPr>
        <p:txBody>
          <a:bodyPr wrap="square" rtlCol="0">
            <a:spAutoFit/>
          </a:bodyPr>
          <a:lstStyle/>
          <a:p>
            <a:pPr algn="just"/>
            <a:r>
              <a:rPr lang="en-GB" dirty="0"/>
              <a:t>ΣFL – Coil feeder and press have common link but they are </a:t>
            </a:r>
            <a:r>
              <a:rPr lang="en-GB" dirty="0" err="1"/>
              <a:t>seperated</a:t>
            </a:r>
            <a:r>
              <a:rPr lang="en-GB" dirty="0"/>
              <a:t> type units. So each of them have their own SPM. Coil feeder step value should be enough to feed press SPM and input degree </a:t>
            </a:r>
            <a:r>
              <a:rPr lang="en-GB" dirty="0" err="1"/>
              <a:t>values're</a:t>
            </a:r>
            <a:r>
              <a:rPr lang="en-GB" dirty="0"/>
              <a:t> correct press </a:t>
            </a:r>
            <a:r>
              <a:rPr lang="en-GB" dirty="0" smtClean="0"/>
              <a:t>speed</a:t>
            </a:r>
            <a:r>
              <a:rPr lang="en-GB" dirty="0"/>
              <a:t> </a:t>
            </a:r>
            <a:endParaRPr lang="tr-TR" dirty="0"/>
          </a:p>
          <a:p>
            <a:pPr algn="just"/>
            <a:r>
              <a:rPr lang="en-GB" dirty="0"/>
              <a:t>ΣFL = 0. </a:t>
            </a:r>
            <a:endParaRPr lang="tr-TR" dirty="0"/>
          </a:p>
          <a:p>
            <a:pPr algn="just"/>
            <a:r>
              <a:rPr lang="en-GB" dirty="0"/>
              <a:t>ΣOL – is a function of coil feeder radial speed and step of coil feeder. As we described a coil feeder which can enough to feed progressive press is main rule of this system so generally there is no losses on feeding in these systems. We can assume that this value equals to 0</a:t>
            </a:r>
            <a:r>
              <a:rPr lang="en-GB" dirty="0" smtClean="0"/>
              <a:t>.</a:t>
            </a:r>
            <a:r>
              <a:rPr lang="en-GB" dirty="0"/>
              <a:t> </a:t>
            </a:r>
            <a:endParaRPr lang="tr-TR" dirty="0"/>
          </a:p>
          <a:p>
            <a:pPr algn="just"/>
            <a:r>
              <a:rPr lang="en-GB" dirty="0"/>
              <a:t>ΣRL – There are always conveyors or outrun metal holes  after the progressive </a:t>
            </a:r>
            <a:r>
              <a:rPr lang="en-GB" dirty="0" err="1"/>
              <a:t>mold</a:t>
            </a:r>
            <a:r>
              <a:rPr lang="en-GB" dirty="0"/>
              <a:t>. So there is no loses after the progressive operation. It means this value it zero too. So final calculating of progressive presses is like this;</a:t>
            </a:r>
            <a:endParaRPr lang="tr-TR" dirty="0"/>
          </a:p>
          <a:p>
            <a:pPr algn="just"/>
            <a:r>
              <a:rPr lang="en-GB" dirty="0"/>
              <a:t> </a:t>
            </a:r>
            <a:endParaRPr lang="tr-TR" dirty="0"/>
          </a:p>
          <a:p>
            <a:pPr algn="just"/>
            <a:r>
              <a:rPr lang="en-GB" dirty="0"/>
              <a:t>FSPM = SPM                                                          [</a:t>
            </a:r>
            <a:r>
              <a:rPr lang="en-GB" dirty="0" err="1"/>
              <a:t>spm</a:t>
            </a:r>
            <a:r>
              <a:rPr lang="en-GB" dirty="0" smtClean="0"/>
              <a:t>]</a:t>
            </a:r>
            <a:r>
              <a:rPr lang="tr-TR" dirty="0" smtClean="0"/>
              <a:t>                     </a:t>
            </a:r>
            <a:r>
              <a:rPr lang="en-GB" dirty="0" smtClean="0"/>
              <a:t>(</a:t>
            </a:r>
            <a:r>
              <a:rPr lang="en-GB" dirty="0"/>
              <a:t>5</a:t>
            </a:r>
            <a:r>
              <a:rPr lang="en-GB" dirty="0" smtClean="0"/>
              <a:t>)</a:t>
            </a:r>
            <a:endParaRPr lang="tr-TR" dirty="0" smtClean="0"/>
          </a:p>
          <a:p>
            <a:pPr algn="just"/>
            <a:endParaRPr lang="tr-TR" dirty="0" smtClean="0"/>
          </a:p>
          <a:p>
            <a:pPr algn="just"/>
            <a:r>
              <a:rPr lang="en-GB" dirty="0" smtClean="0"/>
              <a:t>So</a:t>
            </a:r>
            <a:r>
              <a:rPr lang="en-GB" dirty="0"/>
              <a:t>; we can say that this is the most effective system for stamping operation. There is only one disadvantage; dimensions of product. As we said we can not product gross parts in these systems.</a:t>
            </a:r>
            <a:endParaRPr lang="tr-TR" dirty="0"/>
          </a:p>
          <a:p>
            <a:pPr algn="just"/>
            <a:endParaRPr lang="tr-TR" dirty="0"/>
          </a:p>
          <a:p>
            <a:pPr algn="just"/>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528392" cy="576064"/>
          </a:xfrm>
        </p:spPr>
        <p:txBody>
          <a:bodyPr>
            <a:normAutofit lnSpcReduction="100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980728"/>
            <a:ext cx="7992888" cy="5355312"/>
          </a:xfrm>
          <a:prstGeom prst="rect">
            <a:avLst/>
          </a:prstGeom>
          <a:noFill/>
        </p:spPr>
        <p:txBody>
          <a:bodyPr wrap="square" rtlCol="0">
            <a:spAutoFit/>
          </a:bodyPr>
          <a:lstStyle/>
          <a:p>
            <a:pPr algn="just"/>
            <a:r>
              <a:rPr lang="en-GB" b="1" dirty="0"/>
              <a:t>2.6 Robotic press lines</a:t>
            </a:r>
            <a:endParaRPr lang="tr-TR" dirty="0"/>
          </a:p>
          <a:p>
            <a:pPr algn="just"/>
            <a:r>
              <a:rPr lang="en-GB" dirty="0"/>
              <a:t> </a:t>
            </a:r>
            <a:endParaRPr lang="tr-TR" dirty="0"/>
          </a:p>
          <a:p>
            <a:pPr algn="just"/>
            <a:r>
              <a:rPr lang="en-GB" dirty="0"/>
              <a:t> “Robot” is a word which came from feudal age that used for the people who should work in the farms belong to wealthy people before their farm. Most bibliographies say the word’s from Russia but the thing is it’s started to use in Czechoslovakia. In 1920, a writer </a:t>
            </a:r>
            <a:r>
              <a:rPr lang="en-GB" dirty="0" err="1"/>
              <a:t>Karel</a:t>
            </a:r>
            <a:r>
              <a:rPr lang="en-GB" dirty="0"/>
              <a:t> Capek used this word in his </a:t>
            </a:r>
            <a:r>
              <a:rPr lang="en-GB" dirty="0" err="1"/>
              <a:t>theater</a:t>
            </a:r>
            <a:r>
              <a:rPr lang="en-GB" dirty="0"/>
              <a:t> which referred for an artificial humanlike creatures built for being inexpensive workers. This </a:t>
            </a:r>
            <a:r>
              <a:rPr lang="en-GB" dirty="0" err="1"/>
              <a:t>theater</a:t>
            </a:r>
            <a:r>
              <a:rPr lang="en-GB" dirty="0"/>
              <a:t> was “</a:t>
            </a:r>
            <a:r>
              <a:rPr lang="en-GB" dirty="0" err="1"/>
              <a:t>Rossum’s</a:t>
            </a:r>
            <a:r>
              <a:rPr lang="en-GB" dirty="0"/>
              <a:t> Universal Robots”.</a:t>
            </a:r>
            <a:endParaRPr lang="tr-TR" dirty="0"/>
          </a:p>
          <a:p>
            <a:pPr algn="just"/>
            <a:r>
              <a:rPr lang="en-GB" dirty="0"/>
              <a:t> </a:t>
            </a:r>
            <a:endParaRPr lang="tr-TR" dirty="0" smtClean="0"/>
          </a:p>
          <a:p>
            <a:pPr algn="just"/>
            <a:r>
              <a:rPr lang="tr-TR" dirty="0" smtClean="0"/>
              <a:t>After that; robots’ve been staged on industrial production. </a:t>
            </a:r>
            <a:r>
              <a:rPr lang="en-GB" dirty="0" smtClean="0"/>
              <a:t>Today industrial robots and robotic systems are key components of automation. More than 1.1 million industrial robots are operating in the factories all  over the world:</a:t>
            </a:r>
            <a:endParaRPr lang="tr-TR" dirty="0" smtClean="0"/>
          </a:p>
          <a:p>
            <a:pPr algn="just"/>
            <a:r>
              <a:rPr lang="en-GB" b="1" dirty="0" smtClean="0"/>
              <a:t> </a:t>
            </a:r>
            <a:endParaRPr lang="tr-TR" dirty="0" smtClean="0"/>
          </a:p>
          <a:p>
            <a:pPr algn="just"/>
            <a:r>
              <a:rPr lang="en-GB" dirty="0" smtClean="0"/>
              <a:t>• Improving quality of work for employees</a:t>
            </a:r>
            <a:endParaRPr lang="tr-TR" dirty="0" smtClean="0"/>
          </a:p>
          <a:p>
            <a:pPr algn="just"/>
            <a:r>
              <a:rPr lang="en-GB" dirty="0" smtClean="0"/>
              <a:t>• Increasing production output rates</a:t>
            </a:r>
            <a:endParaRPr lang="tr-TR" dirty="0" smtClean="0"/>
          </a:p>
          <a:p>
            <a:pPr algn="just"/>
            <a:r>
              <a:rPr lang="en-GB" dirty="0" smtClean="0"/>
              <a:t>• Improving product quality and consistency</a:t>
            </a:r>
            <a:endParaRPr lang="tr-TR" dirty="0" smtClean="0"/>
          </a:p>
          <a:p>
            <a:pPr algn="just"/>
            <a:r>
              <a:rPr lang="en-GB" dirty="0" smtClean="0"/>
              <a:t>• Increasing flexibility in product manufacturing</a:t>
            </a:r>
            <a:endParaRPr lang="tr-TR" dirty="0" smtClean="0"/>
          </a:p>
          <a:p>
            <a:pPr algn="just"/>
            <a:r>
              <a:rPr lang="en-GB" dirty="0" smtClean="0"/>
              <a:t>• Reducing operating costs.</a:t>
            </a: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4"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672408" cy="576064"/>
          </a:xfrm>
        </p:spPr>
        <p:txBody>
          <a:bodyPr>
            <a:normAutofit lnSpcReduction="10000"/>
          </a:bodyPr>
          <a:lstStyle/>
          <a:p>
            <a:r>
              <a:rPr lang="tr-TR" b="1" dirty="0" smtClean="0">
                <a:solidFill>
                  <a:schemeClr val="tx1">
                    <a:lumMod val="75000"/>
                    <a:lumOff val="25000"/>
                  </a:schemeClr>
                </a:solidFill>
              </a:rPr>
              <a:t>Robotic Press Line</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3" cstate="print"/>
          <a:srcRect l="51504" t="64280" r="31573" b="30867"/>
          <a:stretch>
            <a:fillRect/>
          </a:stretch>
        </p:blipFill>
        <p:spPr bwMode="auto">
          <a:xfrm>
            <a:off x="0" y="692696"/>
            <a:ext cx="2232248" cy="360040"/>
          </a:xfrm>
          <a:prstGeom prst="rect">
            <a:avLst/>
          </a:prstGeom>
          <a:noFill/>
          <a:ln w="9525">
            <a:noFill/>
            <a:miter lim="800000"/>
            <a:headEnd/>
            <a:tailEnd/>
          </a:ln>
        </p:spPr>
      </p:pic>
      <p:pic>
        <p:nvPicPr>
          <p:cNvPr id="11" name="ABB Robotics - Automated Press Line Solutions.mp4">
            <a:hlinkClick r:id="" action="ppaction://media"/>
          </p:cNvPr>
          <p:cNvPicPr>
            <a:picLocks noRot="1" noChangeAspect="1"/>
          </p:cNvPicPr>
          <p:nvPr>
            <a:videoFile r:link="rId1"/>
          </p:nvPr>
        </p:nvPicPr>
        <p:blipFill>
          <a:blip r:embed="rId5" cstate="print"/>
          <a:stretch>
            <a:fillRect/>
          </a:stretch>
        </p:blipFill>
        <p:spPr>
          <a:xfrm>
            <a:off x="611560" y="1196752"/>
            <a:ext cx="7936881" cy="44644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240360" cy="576064"/>
          </a:xfrm>
        </p:spPr>
        <p:txBody>
          <a:bodyPr>
            <a:normAutofit fontScale="925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980728"/>
            <a:ext cx="7992888" cy="4247317"/>
          </a:xfrm>
          <a:prstGeom prst="rect">
            <a:avLst/>
          </a:prstGeom>
          <a:noFill/>
        </p:spPr>
        <p:txBody>
          <a:bodyPr wrap="square" rtlCol="0">
            <a:spAutoFit/>
          </a:bodyPr>
          <a:lstStyle/>
          <a:p>
            <a:pPr algn="just"/>
            <a:r>
              <a:rPr lang="en-GB" dirty="0" smtClean="0"/>
              <a:t>Software of robots; In this age; most robotic systems use The RAPID program. The RAPID program templates for a robot executes a pick-and-place cycle for one of the configured flows in every loop. The selection of flow is made in priority order among the flows which currently are ready to execute, that is, having targets generated for the next operation on both the </a:t>
            </a:r>
            <a:r>
              <a:rPr lang="en-GB" dirty="0" err="1" smtClean="0"/>
              <a:t>infeeder</a:t>
            </a:r>
            <a:r>
              <a:rPr lang="en-GB" dirty="0" smtClean="0"/>
              <a:t> and the </a:t>
            </a:r>
            <a:r>
              <a:rPr lang="en-GB" dirty="0" err="1" smtClean="0"/>
              <a:t>outfeeder</a:t>
            </a:r>
            <a:r>
              <a:rPr lang="en-GB" dirty="0" smtClean="0"/>
              <a:t>. The robot movements and the I/O events on the </a:t>
            </a:r>
            <a:r>
              <a:rPr lang="en-GB" dirty="0" err="1" smtClean="0"/>
              <a:t>infeeder</a:t>
            </a:r>
            <a:r>
              <a:rPr lang="en-GB" dirty="0" smtClean="0"/>
              <a:t> and </a:t>
            </a:r>
            <a:r>
              <a:rPr lang="en-GB" dirty="0" err="1" smtClean="0"/>
              <a:t>outfeeder</a:t>
            </a:r>
            <a:r>
              <a:rPr lang="en-GB" dirty="0" smtClean="0"/>
              <a:t> are performed according to the configured operation sets and formats. The RAPID program templates </a:t>
            </a:r>
            <a:r>
              <a:rPr lang="en-GB" dirty="0" err="1" smtClean="0"/>
              <a:t>inludes</a:t>
            </a:r>
            <a:r>
              <a:rPr lang="en-GB" dirty="0" smtClean="0"/>
              <a:t> functionality to generate safe intermediate positions for the movements between </a:t>
            </a:r>
            <a:r>
              <a:rPr lang="en-GB" dirty="0" err="1" smtClean="0"/>
              <a:t>infeeders</a:t>
            </a:r>
            <a:r>
              <a:rPr lang="en-GB" dirty="0" smtClean="0"/>
              <a:t>, </a:t>
            </a:r>
            <a:r>
              <a:rPr lang="en-GB" dirty="0" err="1" smtClean="0"/>
              <a:t>outfeeders</a:t>
            </a:r>
            <a:r>
              <a:rPr lang="en-GB" dirty="0" smtClean="0"/>
              <a:t> and the home </a:t>
            </a:r>
            <a:r>
              <a:rPr lang="en-GB" dirty="0" err="1" smtClean="0"/>
              <a:t>position.mTo</a:t>
            </a:r>
            <a:r>
              <a:rPr lang="en-GB" dirty="0" smtClean="0"/>
              <a:t> run a </a:t>
            </a:r>
            <a:r>
              <a:rPr lang="en-GB" dirty="0" err="1" smtClean="0"/>
              <a:t>PickMaster</a:t>
            </a:r>
            <a:r>
              <a:rPr lang="en-GB" dirty="0" smtClean="0"/>
              <a:t> project you need RAPID program modules and system modules, which are described in this section.</a:t>
            </a:r>
            <a:endParaRPr lang="tr-TR" dirty="0" smtClean="0"/>
          </a:p>
          <a:p>
            <a:pPr algn="just"/>
            <a:r>
              <a:rPr lang="en-GB" b="1" dirty="0" smtClean="0"/>
              <a:t> </a:t>
            </a:r>
            <a:endParaRPr lang="tr-TR" dirty="0" smtClean="0"/>
          </a:p>
          <a:p>
            <a:pPr algn="just"/>
            <a:r>
              <a:rPr lang="en-GB" dirty="0" smtClean="0"/>
              <a:t>RAPID template modules: The </a:t>
            </a:r>
            <a:r>
              <a:rPr lang="en-GB" dirty="0" err="1" smtClean="0"/>
              <a:t>PickMaster</a:t>
            </a:r>
            <a:r>
              <a:rPr lang="en-GB" dirty="0" smtClean="0"/>
              <a:t> installation includes the following two RAPID template modules:</a:t>
            </a: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672408" cy="576064"/>
          </a:xfrm>
        </p:spPr>
        <p:txBody>
          <a:bodyPr>
            <a:normAutofit lnSpcReduction="10000"/>
          </a:bodyPr>
          <a:lstStyle/>
          <a:p>
            <a:pPr algn="l"/>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980728"/>
            <a:ext cx="7992888" cy="3416320"/>
          </a:xfrm>
          <a:prstGeom prst="rect">
            <a:avLst/>
          </a:prstGeom>
          <a:noFill/>
        </p:spPr>
        <p:txBody>
          <a:bodyPr wrap="square" rtlCol="0">
            <a:spAutoFit/>
          </a:bodyPr>
          <a:lstStyle/>
          <a:p>
            <a:pPr algn="just"/>
            <a:r>
              <a:rPr lang="en-GB" dirty="0" smtClean="0"/>
              <a:t>• </a:t>
            </a:r>
            <a:r>
              <a:rPr lang="en-GB" dirty="0" err="1" smtClean="0"/>
              <a:t>PmMain</a:t>
            </a:r>
            <a:r>
              <a:rPr lang="en-GB" dirty="0" smtClean="0"/>
              <a:t>, which is a program module that contains basic code to execute the operations in different work areas.</a:t>
            </a:r>
            <a:endParaRPr lang="tr-TR" dirty="0" smtClean="0"/>
          </a:p>
          <a:p>
            <a:pPr algn="just"/>
            <a:r>
              <a:rPr lang="en-GB" dirty="0" smtClean="0"/>
              <a:t>• </a:t>
            </a:r>
            <a:r>
              <a:rPr lang="en-GB" dirty="0" err="1" smtClean="0"/>
              <a:t>PmUtility</a:t>
            </a:r>
            <a:r>
              <a:rPr lang="en-GB" dirty="0" smtClean="0"/>
              <a:t>, which is a program module that contains home positions and intermediate positions.</a:t>
            </a:r>
            <a:endParaRPr lang="tr-TR" dirty="0" smtClean="0"/>
          </a:p>
          <a:p>
            <a:pPr algn="just"/>
            <a:r>
              <a:rPr lang="en-GB" b="1" dirty="0" smtClean="0"/>
              <a:t> </a:t>
            </a:r>
            <a:endParaRPr lang="tr-TR" dirty="0" smtClean="0"/>
          </a:p>
          <a:p>
            <a:pPr algn="just"/>
            <a:r>
              <a:rPr lang="en-GB" dirty="0" smtClean="0"/>
              <a:t>The </a:t>
            </a:r>
            <a:r>
              <a:rPr lang="en-GB" dirty="0" err="1" smtClean="0"/>
              <a:t>RobotWare</a:t>
            </a:r>
            <a:r>
              <a:rPr lang="en-GB" dirty="0" smtClean="0"/>
              <a:t> option Prepared for </a:t>
            </a:r>
            <a:r>
              <a:rPr lang="en-GB" dirty="0" err="1" smtClean="0"/>
              <a:t>PickMaster</a:t>
            </a:r>
            <a:r>
              <a:rPr lang="en-GB" dirty="0" smtClean="0"/>
              <a:t>, together with the sub-option </a:t>
            </a:r>
            <a:r>
              <a:rPr lang="en-GB" dirty="0" err="1" smtClean="0"/>
              <a:t>PickMaster</a:t>
            </a:r>
            <a:r>
              <a:rPr lang="en-GB" dirty="0" smtClean="0"/>
              <a:t> 5, includes the following two RAPID template modules:</a:t>
            </a:r>
            <a:endParaRPr lang="tr-TR" dirty="0" smtClean="0"/>
          </a:p>
          <a:p>
            <a:pPr algn="just"/>
            <a:r>
              <a:rPr lang="en-GB" b="1" dirty="0" smtClean="0"/>
              <a:t> </a:t>
            </a:r>
            <a:endParaRPr lang="tr-TR" dirty="0" smtClean="0"/>
          </a:p>
          <a:p>
            <a:pPr algn="just"/>
            <a:r>
              <a:rPr lang="en-GB" dirty="0" smtClean="0"/>
              <a:t>• </a:t>
            </a:r>
            <a:r>
              <a:rPr lang="en-GB" dirty="0" err="1" smtClean="0"/>
              <a:t>PmProjMgr</a:t>
            </a:r>
            <a:r>
              <a:rPr lang="en-GB" dirty="0" smtClean="0"/>
              <a:t>, which is a program module that contains basic code to execute the commands from </a:t>
            </a:r>
            <a:r>
              <a:rPr lang="en-GB" dirty="0" err="1" smtClean="0"/>
              <a:t>PickMaster</a:t>
            </a:r>
            <a:r>
              <a:rPr lang="en-GB" dirty="0" smtClean="0"/>
              <a:t> I/O interface.</a:t>
            </a:r>
            <a:endParaRPr lang="tr-TR" dirty="0" smtClean="0"/>
          </a:p>
          <a:p>
            <a:pPr algn="just"/>
            <a:r>
              <a:rPr lang="en-GB" dirty="0" smtClean="0"/>
              <a:t>• </a:t>
            </a:r>
            <a:r>
              <a:rPr lang="en-GB" dirty="0" err="1" smtClean="0"/>
              <a:t>PmProjServer</a:t>
            </a:r>
            <a:r>
              <a:rPr lang="en-GB" dirty="0" smtClean="0"/>
              <a:t>, which is a program module that contains basic code to execute the commands from </a:t>
            </a:r>
            <a:r>
              <a:rPr lang="en-GB" dirty="0" err="1" smtClean="0"/>
              <a:t>PickMaster</a:t>
            </a:r>
            <a:r>
              <a:rPr lang="en-GB" dirty="0" smtClean="0"/>
              <a:t> I/O interface, executed in a semi-static RAPID task.</a:t>
            </a:r>
            <a:endParaRPr lang="tr-T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467544" y="188640"/>
            <a:ext cx="3312368" cy="576064"/>
          </a:xfrm>
        </p:spPr>
        <p:txBody>
          <a:bodyPr>
            <a:normAutofit fontScale="925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980728"/>
            <a:ext cx="7992888" cy="5078313"/>
          </a:xfrm>
          <a:prstGeom prst="rect">
            <a:avLst/>
          </a:prstGeom>
          <a:noFill/>
        </p:spPr>
        <p:txBody>
          <a:bodyPr wrap="square" rtlCol="0">
            <a:spAutoFit/>
          </a:bodyPr>
          <a:lstStyle/>
          <a:p>
            <a:pPr algn="just"/>
            <a:r>
              <a:rPr lang="en-GB" b="1" dirty="0"/>
              <a:t>2.6 Robotic press lines</a:t>
            </a:r>
            <a:endParaRPr lang="tr-TR" dirty="0"/>
          </a:p>
          <a:p>
            <a:pPr algn="just"/>
            <a:r>
              <a:rPr lang="en-GB" dirty="0"/>
              <a:t> </a:t>
            </a:r>
            <a:r>
              <a:rPr lang="en-GB" b="1" dirty="0" smtClean="0"/>
              <a:t> </a:t>
            </a:r>
            <a:endParaRPr lang="tr-TR" dirty="0" smtClean="0"/>
          </a:p>
          <a:p>
            <a:pPr algn="just"/>
            <a:r>
              <a:rPr lang="en-GB" dirty="0" err="1" smtClean="0"/>
              <a:t>PmMain</a:t>
            </a:r>
            <a:r>
              <a:rPr lang="en-GB" dirty="0" smtClean="0"/>
              <a:t> module: This section describes the routines and variables in the </a:t>
            </a:r>
            <a:r>
              <a:rPr lang="en-GB" dirty="0" err="1" smtClean="0"/>
              <a:t>PmMain</a:t>
            </a:r>
            <a:r>
              <a:rPr lang="en-GB" dirty="0" smtClean="0"/>
              <a:t>  module. The module contains the main procedure for the </a:t>
            </a:r>
            <a:r>
              <a:rPr lang="en-GB" dirty="0" err="1" smtClean="0"/>
              <a:t>PickMaster</a:t>
            </a:r>
            <a:r>
              <a:rPr lang="en-GB" dirty="0" smtClean="0"/>
              <a:t> RAPID execution, and it is where the program starts the execution. This section procedures are like these; Main, </a:t>
            </a:r>
            <a:r>
              <a:rPr lang="en-GB" dirty="0" err="1" smtClean="0"/>
              <a:t>OperateSequence</a:t>
            </a:r>
            <a:r>
              <a:rPr lang="en-GB" dirty="0" smtClean="0"/>
              <a:t>, Operate. Each module includes the routines. The routine is re-executed for every new pick and place cycle. The error handler is used to recover an error when running a pick and place cycle including a stack search on the master work area. To recover PM_ERR_JOB_EMPTY, follow these directions:</a:t>
            </a:r>
            <a:endParaRPr lang="tr-TR" dirty="0" smtClean="0"/>
          </a:p>
          <a:p>
            <a:pPr algn="just"/>
            <a:endParaRPr lang="tr-TR" dirty="0" smtClean="0"/>
          </a:p>
          <a:p>
            <a:pPr algn="just"/>
            <a:r>
              <a:rPr lang="en-GB" dirty="0" smtClean="0"/>
              <a:t>1 - Move back the robot in the negative search direction.</a:t>
            </a:r>
            <a:endParaRPr lang="tr-TR" dirty="0" smtClean="0"/>
          </a:p>
          <a:p>
            <a:pPr algn="just"/>
            <a:r>
              <a:rPr lang="en-GB" dirty="0" smtClean="0"/>
              <a:t>2 - Eliminate the cause of the error, for example, fill up with new pallets.</a:t>
            </a:r>
            <a:endParaRPr lang="tr-TR" dirty="0" smtClean="0"/>
          </a:p>
          <a:p>
            <a:pPr algn="just"/>
            <a:r>
              <a:rPr lang="en-GB" dirty="0" smtClean="0"/>
              <a:t>3 - The position request DO signal is set on the master work area after an empty stack is detected. Generate a new job on the master work area.</a:t>
            </a:r>
            <a:endParaRPr lang="tr-TR" dirty="0" smtClean="0"/>
          </a:p>
          <a:p>
            <a:pPr algn="just"/>
            <a:r>
              <a:rPr lang="en-GB" dirty="0" smtClean="0"/>
              <a:t>4 - Recover the error in the error handler using RETRY. As a result the robot will start the new job and a new pick and place cycle is started.</a:t>
            </a: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456384" cy="576064"/>
          </a:xfrm>
        </p:spPr>
        <p:txBody>
          <a:bodyPr>
            <a:normAutofit lnSpcReduction="100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5355312"/>
          </a:xfrm>
          <a:prstGeom prst="rect">
            <a:avLst/>
          </a:prstGeom>
          <a:noFill/>
        </p:spPr>
        <p:txBody>
          <a:bodyPr wrap="square" rtlCol="0">
            <a:spAutoFit/>
          </a:bodyPr>
          <a:lstStyle/>
          <a:p>
            <a:pPr algn="just"/>
            <a:r>
              <a:rPr lang="en-GB" b="1" dirty="0" smtClean="0"/>
              <a:t> </a:t>
            </a:r>
            <a:r>
              <a:rPr lang="en-GB" dirty="0" smtClean="0"/>
              <a:t>Sample of a routine code;</a:t>
            </a:r>
            <a:endParaRPr lang="tr-TR" dirty="0" smtClean="0"/>
          </a:p>
          <a:p>
            <a:r>
              <a:rPr lang="en-GB" i="1" dirty="0" smtClean="0"/>
              <a:t>PROC Main()</a:t>
            </a:r>
            <a:endParaRPr lang="tr-TR" dirty="0" smtClean="0"/>
          </a:p>
          <a:p>
            <a:r>
              <a:rPr lang="en-GB" i="1" dirty="0" smtClean="0"/>
              <a:t>IF </a:t>
            </a:r>
            <a:r>
              <a:rPr lang="en-GB" i="1" dirty="0" err="1" smtClean="0"/>
              <a:t>FirstMainLoop</a:t>
            </a:r>
            <a:r>
              <a:rPr lang="en-GB" i="1" dirty="0" smtClean="0"/>
              <a:t> THEN</a:t>
            </a:r>
            <a:endParaRPr lang="tr-TR" dirty="0" smtClean="0"/>
          </a:p>
          <a:p>
            <a:r>
              <a:rPr lang="en-GB" i="1" dirty="0" err="1" smtClean="0"/>
              <a:t>MoveHomePos</a:t>
            </a:r>
            <a:r>
              <a:rPr lang="en-GB" i="1" dirty="0" smtClean="0"/>
              <a:t>;</a:t>
            </a:r>
            <a:endParaRPr lang="tr-TR" dirty="0" smtClean="0"/>
          </a:p>
          <a:p>
            <a:r>
              <a:rPr lang="en-GB" i="1" dirty="0" err="1" smtClean="0"/>
              <a:t>FirstMainLoop</a:t>
            </a:r>
            <a:r>
              <a:rPr lang="en-GB" i="1" dirty="0" smtClean="0"/>
              <a:t>:=FALSE;</a:t>
            </a:r>
            <a:endParaRPr lang="tr-TR" dirty="0" smtClean="0"/>
          </a:p>
          <a:p>
            <a:r>
              <a:rPr lang="en-GB" i="1" dirty="0" smtClean="0"/>
              <a:t>ENDIF</a:t>
            </a:r>
            <a:endParaRPr lang="tr-TR" dirty="0" smtClean="0"/>
          </a:p>
          <a:p>
            <a:r>
              <a:rPr lang="en-GB" i="1" dirty="0" err="1" smtClean="0"/>
              <a:t>PmWaitProjStart</a:t>
            </a:r>
            <a:r>
              <a:rPr lang="en-GB" i="1" dirty="0" smtClean="0"/>
              <a:t>;</a:t>
            </a:r>
            <a:endParaRPr lang="tr-TR" dirty="0" smtClean="0"/>
          </a:p>
          <a:p>
            <a:r>
              <a:rPr lang="en-GB" i="1" dirty="0" err="1" smtClean="0"/>
              <a:t>OperateSequence</a:t>
            </a:r>
            <a:r>
              <a:rPr lang="en-GB" i="1" dirty="0" smtClean="0"/>
              <a:t>;</a:t>
            </a:r>
            <a:endParaRPr lang="tr-TR" dirty="0" smtClean="0"/>
          </a:p>
          <a:p>
            <a:r>
              <a:rPr lang="en-GB" i="1" dirty="0" smtClean="0"/>
              <a:t>ERROR</a:t>
            </a:r>
            <a:endParaRPr lang="tr-TR" dirty="0" smtClean="0"/>
          </a:p>
          <a:p>
            <a:r>
              <a:rPr lang="en-GB" i="1" dirty="0" smtClean="0"/>
              <a:t>IF ERRNO = PM_ERR_JOB_EMPTY THEN</a:t>
            </a:r>
            <a:endParaRPr lang="tr-TR" dirty="0" smtClean="0"/>
          </a:p>
          <a:p>
            <a:r>
              <a:rPr lang="en-GB" i="1" dirty="0" smtClean="0"/>
              <a:t>RETRY;</a:t>
            </a:r>
            <a:endParaRPr lang="tr-TR" dirty="0" smtClean="0"/>
          </a:p>
          <a:p>
            <a:r>
              <a:rPr lang="en-GB" i="1" dirty="0" smtClean="0"/>
              <a:t>ENDIF</a:t>
            </a:r>
            <a:endParaRPr lang="tr-TR" dirty="0" smtClean="0"/>
          </a:p>
          <a:p>
            <a:r>
              <a:rPr lang="en-GB" i="1" dirty="0" smtClean="0"/>
              <a:t>ENDPROC</a:t>
            </a:r>
            <a:endParaRPr lang="tr-TR" dirty="0" smtClean="0"/>
          </a:p>
          <a:p>
            <a:r>
              <a:rPr lang="en-GB" b="1" dirty="0" smtClean="0"/>
              <a:t> </a:t>
            </a:r>
            <a:endParaRPr lang="tr-TR" dirty="0" smtClean="0"/>
          </a:p>
          <a:p>
            <a:r>
              <a:rPr lang="en-GB" dirty="0" smtClean="0"/>
              <a:t>For FSPM calculation;</a:t>
            </a:r>
            <a:endParaRPr lang="tr-TR" dirty="0" smtClean="0"/>
          </a:p>
          <a:p>
            <a:r>
              <a:rPr lang="en-GB" b="1" dirty="0" smtClean="0"/>
              <a:t> </a:t>
            </a:r>
            <a:endParaRPr lang="tr-TR" dirty="0" smtClean="0"/>
          </a:p>
          <a:p>
            <a:r>
              <a:rPr lang="en-GB" dirty="0" smtClean="0"/>
              <a:t>FSPM = SPM – ΣFL - ΣOL – ΣRL                           [</a:t>
            </a:r>
            <a:r>
              <a:rPr lang="en-GB" dirty="0" err="1" smtClean="0"/>
              <a:t>spm</a:t>
            </a:r>
            <a:r>
              <a:rPr lang="en-GB" dirty="0" smtClean="0"/>
              <a:t>]</a:t>
            </a:r>
            <a:endParaRPr lang="tr-TR" dirty="0" smtClean="0"/>
          </a:p>
          <a:p>
            <a:r>
              <a:rPr lang="en-GB" dirty="0" smtClean="0"/>
              <a:t>                                (1)</a:t>
            </a:r>
            <a:endParaRPr lang="tr-TR" dirty="0" smtClean="0"/>
          </a:p>
          <a:p>
            <a:r>
              <a:rPr lang="en-GB" b="1" dirty="0" smtClean="0"/>
              <a:t> </a:t>
            </a:r>
            <a:endParaRPr lang="tr-T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467544" y="188640"/>
            <a:ext cx="3384376" cy="576064"/>
          </a:xfrm>
        </p:spPr>
        <p:txBody>
          <a:bodyPr>
            <a:normAutofit fontScale="925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5355312"/>
          </a:xfrm>
          <a:prstGeom prst="rect">
            <a:avLst/>
          </a:prstGeom>
          <a:noFill/>
        </p:spPr>
        <p:txBody>
          <a:bodyPr wrap="square" rtlCol="0">
            <a:spAutoFit/>
          </a:bodyPr>
          <a:lstStyle/>
          <a:p>
            <a:r>
              <a:rPr lang="en-GB" b="1" dirty="0" smtClean="0"/>
              <a:t> </a:t>
            </a:r>
            <a:r>
              <a:rPr lang="en-GB" dirty="0" smtClean="0"/>
              <a:t>ΣFL – Feeding systems are generally </a:t>
            </a:r>
            <a:r>
              <a:rPr lang="en-GB" dirty="0" err="1" smtClean="0"/>
              <a:t>destacker</a:t>
            </a:r>
            <a:r>
              <a:rPr lang="en-GB" dirty="0" smtClean="0"/>
              <a:t> and </a:t>
            </a:r>
            <a:r>
              <a:rPr lang="en-GB" dirty="0" err="1" smtClean="0"/>
              <a:t>centering</a:t>
            </a:r>
            <a:r>
              <a:rPr lang="en-GB" dirty="0" smtClean="0"/>
              <a:t> system in press lines. These are the slowest point of the line. </a:t>
            </a:r>
            <a:r>
              <a:rPr lang="en-GB" dirty="0" err="1" smtClean="0"/>
              <a:t>Destacker</a:t>
            </a:r>
            <a:r>
              <a:rPr lang="en-GB" dirty="0" smtClean="0"/>
              <a:t> losses effect </a:t>
            </a:r>
            <a:r>
              <a:rPr lang="en-GB" dirty="0" err="1" smtClean="0"/>
              <a:t>centering</a:t>
            </a:r>
            <a:r>
              <a:rPr lang="en-GB" dirty="0" smtClean="0"/>
              <a:t> losses and it effects input robot's losses before the first </a:t>
            </a:r>
            <a:r>
              <a:rPr lang="tr-TR" dirty="0" smtClean="0"/>
              <a:t> </a:t>
            </a:r>
          </a:p>
          <a:p>
            <a:r>
              <a:rPr lang="en-GB" dirty="0" smtClean="0"/>
              <a:t>press. So we can assume that feeding losses equal to input robot's losses (</a:t>
            </a:r>
            <a:r>
              <a:rPr lang="en-GB" dirty="0" err="1" smtClean="0"/>
              <a:t>RD</a:t>
            </a:r>
            <a:r>
              <a:rPr lang="en-GB" baseline="-25000" dirty="0" err="1" smtClean="0"/>
              <a:t>i</a:t>
            </a:r>
            <a:r>
              <a:rPr lang="en-GB" dirty="0" smtClean="0"/>
              <a:t>)</a:t>
            </a:r>
            <a:endParaRPr lang="tr-TR" dirty="0" smtClean="0"/>
          </a:p>
          <a:p>
            <a:r>
              <a:rPr lang="en-GB" dirty="0" smtClean="0"/>
              <a:t>ΣOL – Robots are works due to 2 order. Input and output. For robotic press lines this values are main flywheel's degrees. If it's well </a:t>
            </a:r>
            <a:r>
              <a:rPr lang="en-GB" dirty="0" err="1" smtClean="0"/>
              <a:t>optimisated</a:t>
            </a:r>
            <a:r>
              <a:rPr lang="en-GB" dirty="0" smtClean="0"/>
              <a:t> robot goes to inside of press before 360</a:t>
            </a:r>
            <a:r>
              <a:rPr lang="en-GB" baseline="30000" dirty="0" smtClean="0"/>
              <a:t>o</a:t>
            </a:r>
            <a:r>
              <a:rPr lang="en-GB" dirty="0" smtClean="0"/>
              <a:t> and 180</a:t>
            </a:r>
            <a:r>
              <a:rPr lang="en-GB" baseline="30000" dirty="0" smtClean="0"/>
              <a:t>o</a:t>
            </a:r>
            <a:r>
              <a:rPr lang="en-GB" dirty="0" smtClean="0"/>
              <a:t>. So we can say delaying equals to variation of flywheel degrees. So we can say that only losses in here are robot </a:t>
            </a:r>
            <a:r>
              <a:rPr lang="en-GB" dirty="0" err="1" smtClean="0"/>
              <a:t>delayings</a:t>
            </a:r>
            <a:r>
              <a:rPr lang="en-GB" dirty="0" smtClean="0"/>
              <a:t> (RD) due to communication adjustments (input-</a:t>
            </a:r>
            <a:r>
              <a:rPr lang="en-GB" dirty="0" err="1" smtClean="0"/>
              <a:t>outpout</a:t>
            </a:r>
            <a:r>
              <a:rPr lang="en-GB" dirty="0" smtClean="0"/>
              <a:t> degrees)</a:t>
            </a:r>
            <a:endParaRPr lang="tr-TR" dirty="0" smtClean="0"/>
          </a:p>
          <a:p>
            <a:r>
              <a:rPr lang="en-GB" b="1" dirty="0" smtClean="0"/>
              <a:t> </a:t>
            </a:r>
            <a:endParaRPr lang="tr-TR" dirty="0" smtClean="0"/>
          </a:p>
          <a:p>
            <a:r>
              <a:rPr lang="en-GB" dirty="0" smtClean="0"/>
              <a:t> ΣOL =   RD                                                             [</a:t>
            </a:r>
            <a:r>
              <a:rPr lang="en-GB" dirty="0" err="1" smtClean="0"/>
              <a:t>spm</a:t>
            </a:r>
            <a:r>
              <a:rPr lang="en-GB" dirty="0" smtClean="0"/>
              <a:t>]</a:t>
            </a:r>
            <a:endParaRPr lang="tr-TR" dirty="0" smtClean="0"/>
          </a:p>
          <a:p>
            <a:r>
              <a:rPr lang="en-GB" dirty="0" smtClean="0"/>
              <a:t>                                 (6)</a:t>
            </a:r>
            <a:endParaRPr lang="tr-TR" dirty="0" smtClean="0"/>
          </a:p>
          <a:p>
            <a:r>
              <a:rPr lang="en-GB" b="1" dirty="0" smtClean="0"/>
              <a:t> </a:t>
            </a:r>
            <a:endParaRPr lang="tr-TR" dirty="0" smtClean="0"/>
          </a:p>
          <a:p>
            <a:r>
              <a:rPr lang="en-GB" dirty="0" smtClean="0"/>
              <a:t>ΣRL  - Generally companies want to adjust final robot within not delaying to main system (press or others) . For wielding or transporting plants there're always delaying because of final robots but for a robotic press line; final robot always take the part from last press and put it on a conveyor which placed in the nearest point to the robot. So there is no delaying for removing part from last press. So final form of calculation is like this;</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467544" y="188640"/>
            <a:ext cx="3384376" cy="576064"/>
          </a:xfrm>
        </p:spPr>
        <p:txBody>
          <a:bodyPr>
            <a:normAutofit fontScale="925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6186309"/>
          </a:xfrm>
          <a:prstGeom prst="rect">
            <a:avLst/>
          </a:prstGeom>
          <a:noFill/>
        </p:spPr>
        <p:txBody>
          <a:bodyPr wrap="square" rtlCol="0">
            <a:spAutoFit/>
          </a:bodyPr>
          <a:lstStyle/>
          <a:p>
            <a:r>
              <a:rPr lang="en-GB" b="1" dirty="0" smtClean="0"/>
              <a:t> </a:t>
            </a:r>
            <a:r>
              <a:rPr lang="en-GB" dirty="0" smtClean="0"/>
              <a:t>FSPM = SPM – </a:t>
            </a:r>
            <a:r>
              <a:rPr lang="en-GB" dirty="0" err="1" smtClean="0"/>
              <a:t>RD</a:t>
            </a:r>
            <a:r>
              <a:rPr lang="en-GB" baseline="-25000" dirty="0" err="1" smtClean="0"/>
              <a:t>i</a:t>
            </a:r>
            <a:r>
              <a:rPr lang="en-GB" baseline="-25000" dirty="0" smtClean="0"/>
              <a:t> –</a:t>
            </a:r>
            <a:r>
              <a:rPr lang="en-GB" dirty="0" smtClean="0"/>
              <a:t> RD                                        [</a:t>
            </a:r>
            <a:r>
              <a:rPr lang="en-GB" dirty="0" err="1" smtClean="0"/>
              <a:t>spm</a:t>
            </a:r>
            <a:r>
              <a:rPr lang="en-GB" dirty="0" smtClean="0"/>
              <a:t>]</a:t>
            </a:r>
            <a:endParaRPr lang="tr-TR" dirty="0" smtClean="0"/>
          </a:p>
          <a:p>
            <a:r>
              <a:rPr lang="en-GB" dirty="0" smtClean="0"/>
              <a:t>                                  (7)</a:t>
            </a:r>
            <a:endParaRPr lang="tr-TR" dirty="0" smtClean="0"/>
          </a:p>
          <a:p>
            <a:r>
              <a:rPr lang="en-GB" b="1" dirty="0" smtClean="0"/>
              <a:t> </a:t>
            </a:r>
            <a:endParaRPr lang="tr-TR" dirty="0" smtClean="0"/>
          </a:p>
          <a:p>
            <a:r>
              <a:rPr lang="en-GB" dirty="0" smtClean="0"/>
              <a:t>Robotic press lines are specific cell type press lines. They generally include more than 1 press and robot. So we can assume a more handy formula for these lines. Cycling time is the identifier parameter. So total cycle time is related to summary of robot and press slide's cycling time.</a:t>
            </a:r>
            <a:endParaRPr lang="tr-TR" dirty="0" smtClean="0"/>
          </a:p>
          <a:p>
            <a:r>
              <a:rPr lang="en-GB" b="1" dirty="0" smtClean="0"/>
              <a:t> </a:t>
            </a:r>
            <a:endParaRPr lang="tr-TR" dirty="0" smtClean="0"/>
          </a:p>
          <a:p>
            <a:r>
              <a:rPr lang="en-GB" dirty="0" smtClean="0"/>
              <a:t>FSPM = 3600/ (t</a:t>
            </a:r>
            <a:r>
              <a:rPr lang="en-GB" baseline="-25000" dirty="0" smtClean="0"/>
              <a:t>ri </a:t>
            </a:r>
            <a:r>
              <a:rPr lang="en-GB" dirty="0" smtClean="0"/>
              <a:t> + </a:t>
            </a:r>
            <a:r>
              <a:rPr lang="en-GB" dirty="0" err="1" smtClean="0"/>
              <a:t>t</a:t>
            </a:r>
            <a:r>
              <a:rPr lang="en-GB" baseline="-25000" dirty="0" err="1" smtClean="0"/>
              <a:t>s</a:t>
            </a:r>
            <a:r>
              <a:rPr lang="en-GB" dirty="0" smtClean="0"/>
              <a:t> + </a:t>
            </a:r>
            <a:r>
              <a:rPr lang="en-GB" dirty="0" err="1" smtClean="0"/>
              <a:t>t</a:t>
            </a:r>
            <a:r>
              <a:rPr lang="en-GB" baseline="-25000" dirty="0" err="1" smtClean="0"/>
              <a:t>ro</a:t>
            </a:r>
            <a:r>
              <a:rPr lang="en-GB" baseline="-25000" dirty="0" smtClean="0"/>
              <a:t> </a:t>
            </a:r>
            <a:r>
              <a:rPr lang="en-GB" dirty="0" smtClean="0"/>
              <a:t>)                                    [</a:t>
            </a:r>
            <a:r>
              <a:rPr lang="en-GB" dirty="0" err="1" smtClean="0"/>
              <a:t>spm</a:t>
            </a:r>
            <a:r>
              <a:rPr lang="en-GB" dirty="0" smtClean="0"/>
              <a:t>]</a:t>
            </a:r>
            <a:endParaRPr lang="tr-TR" dirty="0" smtClean="0"/>
          </a:p>
          <a:p>
            <a:r>
              <a:rPr lang="en-GB" dirty="0" smtClean="0"/>
              <a:t>                                  (8)</a:t>
            </a:r>
            <a:endParaRPr lang="tr-TR" dirty="0" smtClean="0"/>
          </a:p>
          <a:p>
            <a:endParaRPr lang="tr-TR" dirty="0" smtClean="0"/>
          </a:p>
          <a:p>
            <a:r>
              <a:rPr lang="en-GB" dirty="0" smtClean="0"/>
              <a:t>t</a:t>
            </a:r>
            <a:r>
              <a:rPr lang="en-GB" baseline="-25000" dirty="0" smtClean="0"/>
              <a:t>ri </a:t>
            </a:r>
            <a:r>
              <a:rPr lang="en-GB" dirty="0" smtClean="0"/>
              <a:t> - Cycling time of the input robot which puts the part in to the press. Total cycle time doesn't include input robot's delaying. It's only related to output values. So input robot's cycling time always equals to 0.</a:t>
            </a:r>
            <a:endParaRPr lang="tr-TR" dirty="0" smtClean="0"/>
          </a:p>
          <a:p>
            <a:r>
              <a:rPr lang="en-GB" dirty="0" err="1" smtClean="0"/>
              <a:t>t</a:t>
            </a:r>
            <a:r>
              <a:rPr lang="en-GB" baseline="-25000" dirty="0" err="1" smtClean="0"/>
              <a:t>s</a:t>
            </a:r>
            <a:r>
              <a:rPr lang="en-GB" dirty="0" smtClean="0"/>
              <a:t> – Slide's cycling time. It's respected to basic RPM value.</a:t>
            </a:r>
            <a:endParaRPr lang="tr-TR" dirty="0" smtClean="0"/>
          </a:p>
          <a:p>
            <a:r>
              <a:rPr lang="en-GB" dirty="0" err="1" smtClean="0"/>
              <a:t>t</a:t>
            </a:r>
            <a:r>
              <a:rPr lang="en-GB" baseline="-25000" dirty="0" err="1" smtClean="0"/>
              <a:t>ro</a:t>
            </a:r>
            <a:r>
              <a:rPr lang="en-GB" baseline="-25000" dirty="0" smtClean="0"/>
              <a:t> </a:t>
            </a:r>
            <a:r>
              <a:rPr lang="en-GB" dirty="0" smtClean="0"/>
              <a:t>- Cycling time of the input robot which puts the part in to the </a:t>
            </a:r>
            <a:r>
              <a:rPr lang="en-GB" dirty="0" err="1" smtClean="0"/>
              <a:t>press.So</a:t>
            </a:r>
            <a:r>
              <a:rPr lang="en-GB" dirty="0" smtClean="0"/>
              <a:t> final calculation is like this;</a:t>
            </a:r>
            <a:endParaRPr lang="tr-TR" dirty="0" smtClean="0"/>
          </a:p>
          <a:p>
            <a:r>
              <a:rPr lang="en-GB" dirty="0" smtClean="0"/>
              <a:t> </a:t>
            </a:r>
            <a:endParaRPr lang="tr-TR" dirty="0" smtClean="0"/>
          </a:p>
          <a:p>
            <a:r>
              <a:rPr lang="en-GB" dirty="0" smtClean="0"/>
              <a:t>FSPM = 3600/ (</a:t>
            </a:r>
            <a:r>
              <a:rPr lang="en-GB" dirty="0" err="1" smtClean="0"/>
              <a:t>t</a:t>
            </a:r>
            <a:r>
              <a:rPr lang="en-GB" baseline="-25000" dirty="0" err="1" smtClean="0"/>
              <a:t>s</a:t>
            </a:r>
            <a:r>
              <a:rPr lang="en-GB" dirty="0" smtClean="0"/>
              <a:t> + </a:t>
            </a:r>
            <a:r>
              <a:rPr lang="en-GB" dirty="0" err="1" smtClean="0"/>
              <a:t>t</a:t>
            </a:r>
            <a:r>
              <a:rPr lang="en-GB" baseline="-25000" dirty="0" err="1" smtClean="0"/>
              <a:t>ro</a:t>
            </a:r>
            <a:r>
              <a:rPr lang="en-GB" baseline="-25000" dirty="0" smtClean="0"/>
              <a:t> </a:t>
            </a:r>
            <a:r>
              <a:rPr lang="en-GB" dirty="0" smtClean="0"/>
              <a:t>)                                           [</a:t>
            </a:r>
            <a:r>
              <a:rPr lang="en-GB" dirty="0" err="1" smtClean="0"/>
              <a:t>spm</a:t>
            </a:r>
            <a:r>
              <a:rPr lang="en-GB" dirty="0" smtClean="0"/>
              <a:t>]</a:t>
            </a:r>
            <a:endParaRPr lang="tr-TR" dirty="0" smtClean="0"/>
          </a:p>
          <a:p>
            <a:r>
              <a:rPr lang="en-GB" dirty="0" smtClean="0"/>
              <a:t>                                    (9)</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467544" y="188640"/>
            <a:ext cx="3384376" cy="576064"/>
          </a:xfrm>
        </p:spPr>
        <p:txBody>
          <a:bodyPr>
            <a:normAutofit fontScale="92500"/>
          </a:bodyPr>
          <a:lstStyle/>
          <a:p>
            <a:r>
              <a:rPr lang="tr-TR" b="1" dirty="0" smtClean="0">
                <a:solidFill>
                  <a:schemeClr val="tx1">
                    <a:lumMod val="75000"/>
                    <a:lumOff val="25000"/>
                  </a:schemeClr>
                </a:solidFill>
              </a:rPr>
              <a:t>Robotic Press Lines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5632311"/>
          </a:xfrm>
          <a:prstGeom prst="rect">
            <a:avLst/>
          </a:prstGeom>
          <a:noFill/>
        </p:spPr>
        <p:txBody>
          <a:bodyPr wrap="square" rtlCol="0">
            <a:spAutoFit/>
          </a:bodyPr>
          <a:lstStyle/>
          <a:p>
            <a:r>
              <a:rPr lang="en-GB" b="1" dirty="0" smtClean="0"/>
              <a:t> Note: Output robot's cycling time always equals to slowest robot's cycling time. In the other words; in normal conditions final robot is the fastest one because of it doesn't need an output degree. But the slowest robot in the line sends its effect to the all robots on the next stations. So final robot shows same characteristics with it. So if we want to optimise cycle time, we should optimise slowest robot's values.</a:t>
            </a:r>
            <a:endParaRPr lang="tr-TR" dirty="0" smtClean="0"/>
          </a:p>
          <a:p>
            <a:endParaRPr lang="tr-TR" dirty="0" smtClean="0"/>
          </a:p>
          <a:p>
            <a:r>
              <a:rPr lang="en-GB" b="1" dirty="0" smtClean="0"/>
              <a:t>2.7 Transfer presses</a:t>
            </a:r>
            <a:r>
              <a:rPr lang="en-GB" dirty="0" smtClean="0"/>
              <a:t> </a:t>
            </a:r>
            <a:endParaRPr lang="tr-TR" dirty="0" smtClean="0"/>
          </a:p>
          <a:p>
            <a:r>
              <a:rPr lang="en-GB" dirty="0" smtClean="0"/>
              <a:t> </a:t>
            </a:r>
            <a:endParaRPr lang="tr-TR" dirty="0" smtClean="0"/>
          </a:p>
          <a:p>
            <a:r>
              <a:rPr lang="en-GB" dirty="0" smtClean="0"/>
              <a:t>Transfer presses have several distinguishing features that suit them for many types of medium to high volume work. Most operations use </a:t>
            </a:r>
            <a:r>
              <a:rPr lang="en-GB" dirty="0" err="1" smtClean="0"/>
              <a:t>precut</a:t>
            </a:r>
            <a:r>
              <a:rPr lang="en-GB" dirty="0" smtClean="0"/>
              <a:t> blanks, although there are combined operations in which the first stations are coil-fed where blanking and other operations are transfer operations.</a:t>
            </a:r>
            <a:endParaRPr lang="tr-TR" dirty="0" smtClean="0"/>
          </a:p>
          <a:p>
            <a:endParaRPr lang="tr-TR" dirty="0" smtClean="0"/>
          </a:p>
          <a:p>
            <a:r>
              <a:rPr lang="en-GB" dirty="0" smtClean="0"/>
              <a:t>Many different sizes of transfer presses are used. The first type of transfer press, the eyelet machine, because the first application produced small metal items such as eyelets for shoes. Today some small transfer presses are termed eyeleting machines, although great varieties of parts run on them. </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4"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672408" cy="576064"/>
          </a:xfrm>
        </p:spPr>
        <p:txBody>
          <a:bodyPr>
            <a:normAutofit lnSpcReduction="10000"/>
          </a:bodyPr>
          <a:lstStyle/>
          <a:p>
            <a:r>
              <a:rPr lang="tr-TR" b="1" dirty="0" smtClean="0">
                <a:solidFill>
                  <a:schemeClr val="tx1">
                    <a:lumMod val="75000"/>
                    <a:lumOff val="25000"/>
                  </a:schemeClr>
                </a:solidFill>
              </a:rPr>
              <a:t>Transfer Press Line</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3" cstate="print"/>
          <a:srcRect l="51504" t="64280" r="31573" b="30867"/>
          <a:stretch>
            <a:fillRect/>
          </a:stretch>
        </p:blipFill>
        <p:spPr bwMode="auto">
          <a:xfrm>
            <a:off x="0" y="692696"/>
            <a:ext cx="2232248" cy="360040"/>
          </a:xfrm>
          <a:prstGeom prst="rect">
            <a:avLst/>
          </a:prstGeom>
          <a:noFill/>
          <a:ln w="9525">
            <a:noFill/>
            <a:miter lim="800000"/>
            <a:headEnd/>
            <a:tailEnd/>
          </a:ln>
        </p:spPr>
      </p:pic>
      <p:pic>
        <p:nvPicPr>
          <p:cNvPr id="10" name="Transfer Press Fagor Arrasate.mp4">
            <a:hlinkClick r:id="" action="ppaction://media"/>
          </p:cNvPr>
          <p:cNvPicPr>
            <a:picLocks noRot="1" noChangeAspect="1"/>
          </p:cNvPicPr>
          <p:nvPr>
            <a:videoFile r:link="rId1"/>
          </p:nvPr>
        </p:nvPicPr>
        <p:blipFill>
          <a:blip r:embed="rId5" cstate="print"/>
          <a:stretch>
            <a:fillRect/>
          </a:stretch>
        </p:blipFill>
        <p:spPr>
          <a:xfrm>
            <a:off x="611560" y="1340768"/>
            <a:ext cx="8064895" cy="4536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323528" y="188640"/>
            <a:ext cx="3384376" cy="576064"/>
          </a:xfrm>
        </p:spPr>
        <p:txBody>
          <a:bodyPr>
            <a:normAutofit lnSpcReduction="10000"/>
          </a:bodyPr>
          <a:lstStyle/>
          <a:p>
            <a:r>
              <a:rPr lang="tr-TR" b="1" dirty="0" smtClean="0">
                <a:solidFill>
                  <a:schemeClr val="tx1">
                    <a:lumMod val="75000"/>
                    <a:lumOff val="25000"/>
                  </a:schemeClr>
                </a:solidFill>
              </a:rPr>
              <a:t>Transfer Presses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3970318"/>
          </a:xfrm>
          <a:prstGeom prst="rect">
            <a:avLst/>
          </a:prstGeom>
          <a:noFill/>
        </p:spPr>
        <p:txBody>
          <a:bodyPr wrap="square" rtlCol="0">
            <a:spAutoFit/>
          </a:bodyPr>
          <a:lstStyle/>
          <a:p>
            <a:r>
              <a:rPr lang="en-GB" b="1" dirty="0" smtClean="0"/>
              <a:t> </a:t>
            </a:r>
            <a:r>
              <a:rPr lang="en-GB" dirty="0" smtClean="0"/>
              <a:t>Large transfer presses have force capacities of 3500 tons (35.136 </a:t>
            </a:r>
            <a:r>
              <a:rPr lang="en-GB" dirty="0" err="1" smtClean="0"/>
              <a:t>mN</a:t>
            </a:r>
            <a:r>
              <a:rPr lang="en-GB" dirty="0" smtClean="0"/>
              <a:t>) or more. Transfer press operations have several common factors. These include: </a:t>
            </a:r>
            <a:endParaRPr lang="tr-TR" dirty="0" smtClean="0"/>
          </a:p>
          <a:p>
            <a:r>
              <a:rPr lang="en-GB" b="1" dirty="0" smtClean="0"/>
              <a:t> </a:t>
            </a:r>
            <a:endParaRPr lang="tr-TR" dirty="0" smtClean="0"/>
          </a:p>
          <a:p>
            <a:r>
              <a:rPr lang="en-GB" dirty="0" smtClean="0"/>
              <a:t>1. There is an individual die for each operation. </a:t>
            </a:r>
            <a:endParaRPr lang="tr-TR" dirty="0" smtClean="0"/>
          </a:p>
          <a:p>
            <a:r>
              <a:rPr lang="en-GB" dirty="0" smtClean="0"/>
              <a:t>2. Reciprocating transfer feed bars on each side of the press move the parts between the dies with mechanical fingers. </a:t>
            </a:r>
            <a:endParaRPr lang="tr-TR" dirty="0" smtClean="0"/>
          </a:p>
          <a:p>
            <a:r>
              <a:rPr lang="en-GB" dirty="0" smtClean="0"/>
              <a:t>3. The feed bars run in synchronism with the press motion. </a:t>
            </a:r>
            <a:endParaRPr lang="tr-TR" dirty="0" smtClean="0"/>
          </a:p>
          <a:p>
            <a:r>
              <a:rPr lang="en-GB" b="1" dirty="0" smtClean="0"/>
              <a:t> </a:t>
            </a:r>
            <a:endParaRPr lang="tr-TR" dirty="0" smtClean="0"/>
          </a:p>
          <a:p>
            <a:r>
              <a:rPr lang="en-GB" dirty="0" smtClean="0"/>
              <a:t>The automotive and appliance industries are the principle users of this type of machine. All stamping operations required to complete large parts as automotive hoods and roof panels are completed in such presses. Flat blanks are de-stacked and automatically fed into the right end of the press. The transfer feed bar fingers move the parts from die to die. The completed stampings emerge from the left end where they are placed in storage racks or conveyed to the assembly operation.</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323528" y="188640"/>
            <a:ext cx="3384376" cy="576064"/>
          </a:xfrm>
        </p:spPr>
        <p:txBody>
          <a:bodyPr>
            <a:normAutofit lnSpcReduction="10000"/>
          </a:bodyPr>
          <a:lstStyle/>
          <a:p>
            <a:r>
              <a:rPr lang="tr-TR" b="1" dirty="0" smtClean="0">
                <a:solidFill>
                  <a:schemeClr val="tx1">
                    <a:lumMod val="75000"/>
                    <a:lumOff val="25000"/>
                  </a:schemeClr>
                </a:solidFill>
              </a:rPr>
              <a:t>Transfer Presses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909875"/>
            <a:ext cx="7992888" cy="4247317"/>
          </a:xfrm>
          <a:prstGeom prst="rect">
            <a:avLst/>
          </a:prstGeom>
          <a:noFill/>
        </p:spPr>
        <p:txBody>
          <a:bodyPr wrap="square" rtlCol="0">
            <a:spAutoFit/>
          </a:bodyPr>
          <a:lstStyle/>
          <a:p>
            <a:r>
              <a:rPr lang="en-GB" dirty="0" smtClean="0"/>
              <a:t>Transfer Feed Motion: Two types of transfer motion are used. The simplest system uses dual-axis motion. Only in and out motion is used to grasp the part. The second axis of motion transfers the part from die to die.  In older designs, the transfer feeder bars are mechanically driven synchronously with the slide motion. The fingers inserted into the transfer feeder bars hold the parts during indexing. In some cases, the fingers use pneumatic jaw clamps to grasp the parts. Wherever possible, simple scoops that rely upon gravity are used. The application of dual-axis transfer feeder bar motion is limited to relatively flat parts having only shallow formed features. The lack of up and down motion results in the parts being dragged across the top of the lower die surfaces when transferred. The system works very well within these limitations. The advantages compared to a tri-axis system are lower initial cost, less maintenance expense and faster cycle times. Tri-axis transfer is needed for parts having deeply formed features. Here, the part must be lifted out of a die cavity or a die forming detail before transfer to the next die can occur.</a:t>
            </a:r>
            <a:endParaRPr lang="tr-TR" dirty="0" smtClean="0"/>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323528" y="188640"/>
            <a:ext cx="3384376" cy="576064"/>
          </a:xfrm>
        </p:spPr>
        <p:txBody>
          <a:bodyPr>
            <a:normAutofit lnSpcReduction="10000"/>
          </a:bodyPr>
          <a:lstStyle/>
          <a:p>
            <a:r>
              <a:rPr lang="tr-TR" b="1" dirty="0" smtClean="0">
                <a:solidFill>
                  <a:schemeClr val="tx1">
                    <a:lumMod val="75000"/>
                    <a:lumOff val="25000"/>
                  </a:schemeClr>
                </a:solidFill>
              </a:rPr>
              <a:t>Transfer Presses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5632311"/>
          </a:xfrm>
          <a:prstGeom prst="rect">
            <a:avLst/>
          </a:prstGeom>
          <a:noFill/>
        </p:spPr>
        <p:txBody>
          <a:bodyPr wrap="square" rtlCol="0">
            <a:spAutoFit/>
          </a:bodyPr>
          <a:lstStyle/>
          <a:p>
            <a:r>
              <a:rPr lang="en-GB" dirty="0" smtClean="0"/>
              <a:t>For FSPM calculation;</a:t>
            </a:r>
            <a:endParaRPr lang="tr-TR" dirty="0" smtClean="0"/>
          </a:p>
          <a:p>
            <a:r>
              <a:rPr lang="en-GB" b="1" dirty="0" smtClean="0"/>
              <a:t> </a:t>
            </a:r>
            <a:endParaRPr lang="tr-TR" dirty="0" smtClean="0"/>
          </a:p>
          <a:p>
            <a:r>
              <a:rPr lang="en-GB" dirty="0" smtClean="0"/>
              <a:t>FSPM = SPM – ΣFL – ΣOL – ΣRL                          [</a:t>
            </a:r>
            <a:r>
              <a:rPr lang="en-GB" dirty="0" err="1" smtClean="0"/>
              <a:t>spm</a:t>
            </a:r>
            <a:r>
              <a:rPr lang="en-GB" dirty="0" smtClean="0"/>
              <a:t>]</a:t>
            </a:r>
            <a:endParaRPr lang="tr-TR" dirty="0" smtClean="0"/>
          </a:p>
          <a:p>
            <a:r>
              <a:rPr lang="en-GB" dirty="0" smtClean="0"/>
              <a:t>                               (1)</a:t>
            </a:r>
            <a:endParaRPr lang="tr-TR" dirty="0" smtClean="0"/>
          </a:p>
          <a:p>
            <a:r>
              <a:rPr lang="en-GB" b="1" dirty="0" smtClean="0"/>
              <a:t> </a:t>
            </a:r>
            <a:r>
              <a:rPr lang="en-GB" dirty="0" smtClean="0"/>
              <a:t>ΣFL – Feeding is always with conveyor or coil driver in this unit. In both situation they should be faster than press and transfer bars. So there is no losses on feeding system and it equals to 0.</a:t>
            </a:r>
            <a:endParaRPr lang="tr-TR" dirty="0" smtClean="0"/>
          </a:p>
          <a:p>
            <a:r>
              <a:rPr lang="en-GB" dirty="0" smtClean="0"/>
              <a:t>ΣOL – It includes transfer bar cycling losses. For best performance; there should be no delaying because of the transfer bars. It means; </a:t>
            </a:r>
            <a:r>
              <a:rPr lang="en-GB" dirty="0" err="1" smtClean="0"/>
              <a:t>tansfer</a:t>
            </a:r>
            <a:r>
              <a:rPr lang="en-GB" dirty="0" smtClean="0"/>
              <a:t> bar movements on X,Y,Z </a:t>
            </a:r>
            <a:r>
              <a:rPr lang="en-GB" dirty="0" err="1" smtClean="0"/>
              <a:t>axises</a:t>
            </a:r>
            <a:r>
              <a:rPr lang="en-GB" dirty="0" smtClean="0"/>
              <a:t> should be minimum too. (L</a:t>
            </a:r>
            <a:r>
              <a:rPr lang="en-GB" baseline="-25000" dirty="0" smtClean="0"/>
              <a:t>x</a:t>
            </a:r>
            <a:r>
              <a:rPr lang="en-GB" dirty="0" smtClean="0"/>
              <a:t>, L</a:t>
            </a:r>
            <a:r>
              <a:rPr lang="en-GB" baseline="-25000" dirty="0" smtClean="0"/>
              <a:t>y</a:t>
            </a:r>
            <a:r>
              <a:rPr lang="en-GB" dirty="0" smtClean="0"/>
              <a:t>, </a:t>
            </a:r>
            <a:r>
              <a:rPr lang="en-GB" dirty="0" err="1" smtClean="0"/>
              <a:t>L</a:t>
            </a:r>
            <a:r>
              <a:rPr lang="en-GB" baseline="-25000" dirty="0" err="1" smtClean="0"/>
              <a:t>z</a:t>
            </a:r>
            <a:r>
              <a:rPr lang="en-GB" dirty="0" smtClean="0"/>
              <a:t>) Y axis movement put in to words distances between </a:t>
            </a:r>
            <a:r>
              <a:rPr lang="en-GB" dirty="0" err="1" smtClean="0"/>
              <a:t>molds</a:t>
            </a:r>
            <a:r>
              <a:rPr lang="en-GB" dirty="0" smtClean="0"/>
              <a:t>. For minimum movement it should have </a:t>
            </a:r>
            <a:r>
              <a:rPr lang="en-GB" dirty="0" err="1" smtClean="0"/>
              <a:t>mininmum</a:t>
            </a:r>
            <a:r>
              <a:rPr lang="en-GB" dirty="0" smtClean="0"/>
              <a:t> distances from the design of the </a:t>
            </a:r>
            <a:r>
              <a:rPr lang="en-GB" dirty="0" err="1" smtClean="0"/>
              <a:t>molds</a:t>
            </a:r>
            <a:r>
              <a:rPr lang="en-GB" dirty="0" smtClean="0"/>
              <a:t>. X and Z </a:t>
            </a:r>
            <a:r>
              <a:rPr lang="en-GB" dirty="0" err="1" smtClean="0"/>
              <a:t>axises</a:t>
            </a:r>
            <a:r>
              <a:rPr lang="en-GB" dirty="0" smtClean="0"/>
              <a:t> movements can be </a:t>
            </a:r>
            <a:r>
              <a:rPr lang="en-GB" dirty="0" err="1" smtClean="0"/>
              <a:t>adfust</a:t>
            </a:r>
            <a:r>
              <a:rPr lang="en-GB" dirty="0" smtClean="0"/>
              <a:t> by press operators. </a:t>
            </a:r>
            <a:endParaRPr lang="tr-TR" dirty="0" smtClean="0"/>
          </a:p>
          <a:p>
            <a:r>
              <a:rPr lang="en-GB" dirty="0" smtClean="0"/>
              <a:t>ΣRL – There's always conveyor on the output point of transfer presses. So this value equals to 0.</a:t>
            </a:r>
            <a:endParaRPr lang="tr-TR" dirty="0" smtClean="0"/>
          </a:p>
          <a:p>
            <a:r>
              <a:rPr lang="en-GB" b="1" dirty="0" smtClean="0"/>
              <a:t> </a:t>
            </a:r>
            <a:endParaRPr lang="tr-TR" dirty="0" smtClean="0"/>
          </a:p>
          <a:p>
            <a:r>
              <a:rPr lang="en-GB" dirty="0" smtClean="0"/>
              <a:t>So final form of FSPM calculation is like this;</a:t>
            </a:r>
            <a:endParaRPr lang="tr-TR" dirty="0" smtClean="0"/>
          </a:p>
          <a:p>
            <a:r>
              <a:rPr lang="en-GB" dirty="0" smtClean="0"/>
              <a:t> </a:t>
            </a:r>
            <a:endParaRPr lang="tr-TR" dirty="0" smtClean="0"/>
          </a:p>
          <a:p>
            <a:r>
              <a:rPr lang="en-GB" dirty="0" smtClean="0"/>
              <a:t>FSPM = SPM – (L</a:t>
            </a:r>
            <a:r>
              <a:rPr lang="en-GB" baseline="-25000" dirty="0" smtClean="0"/>
              <a:t>x </a:t>
            </a:r>
            <a:r>
              <a:rPr lang="en-GB" dirty="0" smtClean="0"/>
              <a:t>+ L</a:t>
            </a:r>
            <a:r>
              <a:rPr lang="en-GB" baseline="-25000" dirty="0" smtClean="0"/>
              <a:t>y</a:t>
            </a:r>
            <a:r>
              <a:rPr lang="en-GB" dirty="0" smtClean="0"/>
              <a:t> + </a:t>
            </a:r>
            <a:r>
              <a:rPr lang="en-GB" dirty="0" err="1" smtClean="0"/>
              <a:t>L</a:t>
            </a:r>
            <a:r>
              <a:rPr lang="en-GB" baseline="-25000" dirty="0" err="1" smtClean="0"/>
              <a:t>z</a:t>
            </a:r>
            <a:r>
              <a:rPr lang="en-GB" dirty="0" smtClean="0"/>
              <a:t>)                                  [</a:t>
            </a:r>
            <a:r>
              <a:rPr lang="en-GB" dirty="0" err="1" smtClean="0"/>
              <a:t>spm</a:t>
            </a:r>
            <a:r>
              <a:rPr lang="en-GB" dirty="0" smtClean="0"/>
              <a:t>]</a:t>
            </a:r>
            <a:endParaRPr lang="tr-TR" dirty="0" smtClean="0"/>
          </a:p>
          <a:p>
            <a:r>
              <a:rPr lang="en-GB" dirty="0" smtClean="0"/>
              <a:t>                                  (10)</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179512" y="188640"/>
            <a:ext cx="3384376" cy="576064"/>
          </a:xfrm>
        </p:spPr>
        <p:txBody>
          <a:bodyPr>
            <a:normAutofit lnSpcReduction="10000"/>
          </a:bodyPr>
          <a:lstStyle/>
          <a:p>
            <a:r>
              <a:rPr lang="tr-TR" b="1" dirty="0" smtClean="0">
                <a:solidFill>
                  <a:schemeClr val="tx1">
                    <a:lumMod val="75000"/>
                    <a:lumOff val="25000"/>
                  </a:schemeClr>
                </a:solidFill>
              </a:rPr>
              <a:t>Benchmarking</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1477328"/>
          </a:xfrm>
          <a:prstGeom prst="rect">
            <a:avLst/>
          </a:prstGeom>
          <a:noFill/>
        </p:spPr>
        <p:txBody>
          <a:bodyPr wrap="square" rtlCol="0">
            <a:spAutoFit/>
          </a:bodyPr>
          <a:lstStyle/>
          <a:p>
            <a:r>
              <a:rPr lang="en-GB" b="1" dirty="0" smtClean="0"/>
              <a:t>3. </a:t>
            </a:r>
            <a:r>
              <a:rPr lang="en-GB" b="1" dirty="0" err="1" smtClean="0"/>
              <a:t>Bechmarking</a:t>
            </a:r>
            <a:r>
              <a:rPr lang="en-GB" b="1" dirty="0" smtClean="0"/>
              <a:t> of Press Types</a:t>
            </a:r>
            <a:endParaRPr lang="tr-TR" dirty="0" smtClean="0"/>
          </a:p>
          <a:p>
            <a:r>
              <a:rPr lang="en-GB" b="1" dirty="0" smtClean="0"/>
              <a:t> </a:t>
            </a:r>
            <a:endParaRPr lang="tr-TR" dirty="0" smtClean="0"/>
          </a:p>
          <a:p>
            <a:r>
              <a:rPr lang="en-GB" dirty="0" smtClean="0"/>
              <a:t>We can make a table to benchmark for press technologies. Due to all information on the former papers we choose categories, operators, machine park, costs, product mass and production rates and results are like these;</a:t>
            </a:r>
            <a:endParaRPr lang="tr-TR" dirty="0"/>
          </a:p>
        </p:txBody>
      </p:sp>
      <p:pic>
        <p:nvPicPr>
          <p:cNvPr id="1026" name="Picture 2"/>
          <p:cNvPicPr>
            <a:picLocks noChangeAspect="1" noChangeArrowheads="1"/>
          </p:cNvPicPr>
          <p:nvPr/>
        </p:nvPicPr>
        <p:blipFill>
          <a:blip r:embed="rId4" cstate="print"/>
          <a:srcRect l="46068" t="23100" r="6683" b="28601"/>
          <a:stretch>
            <a:fillRect/>
          </a:stretch>
        </p:blipFill>
        <p:spPr bwMode="auto">
          <a:xfrm>
            <a:off x="1187624" y="2420888"/>
            <a:ext cx="6408712" cy="3685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384376" cy="576064"/>
          </a:xfrm>
        </p:spPr>
        <p:txBody>
          <a:bodyPr>
            <a:normAutofit lnSpcReduction="10000"/>
          </a:bodyPr>
          <a:lstStyle/>
          <a:p>
            <a:pPr algn="l"/>
            <a:r>
              <a:rPr lang="tr-TR" b="1" dirty="0" smtClean="0">
                <a:solidFill>
                  <a:schemeClr val="tx1">
                    <a:lumMod val="75000"/>
                    <a:lumOff val="25000"/>
                  </a:schemeClr>
                </a:solidFill>
              </a:rPr>
              <a:t>Safety</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3416320"/>
          </a:xfrm>
          <a:prstGeom prst="rect">
            <a:avLst/>
          </a:prstGeom>
          <a:noFill/>
        </p:spPr>
        <p:txBody>
          <a:bodyPr wrap="square" rtlCol="0">
            <a:spAutoFit/>
          </a:bodyPr>
          <a:lstStyle/>
          <a:p>
            <a:r>
              <a:rPr lang="en-GB" b="1" dirty="0" smtClean="0"/>
              <a:t>4. Safety Issues</a:t>
            </a:r>
            <a:endParaRPr lang="tr-TR" dirty="0" smtClean="0"/>
          </a:p>
          <a:p>
            <a:r>
              <a:rPr lang="en-GB" dirty="0" smtClean="0"/>
              <a:t> </a:t>
            </a:r>
            <a:endParaRPr lang="tr-TR" dirty="0" smtClean="0"/>
          </a:p>
          <a:p>
            <a:r>
              <a:rPr lang="en-GB" dirty="0" smtClean="0"/>
              <a:t>By the technological developments; safety </a:t>
            </a:r>
            <a:r>
              <a:rPr lang="en-GB" dirty="0" err="1" smtClean="0"/>
              <a:t>improvement've</a:t>
            </a:r>
            <a:r>
              <a:rPr lang="en-GB" dirty="0" smtClean="0"/>
              <a:t> developed too. They've been described below;</a:t>
            </a:r>
            <a:endParaRPr lang="tr-TR" dirty="0" smtClean="0"/>
          </a:p>
          <a:p>
            <a:r>
              <a:rPr lang="en-GB" dirty="0" smtClean="0"/>
              <a:t> </a:t>
            </a:r>
            <a:endParaRPr lang="tr-TR" dirty="0" smtClean="0"/>
          </a:p>
          <a:p>
            <a:pPr lvl="0"/>
            <a:r>
              <a:rPr lang="en-GB" dirty="0" smtClean="0"/>
              <a:t>Overload devices</a:t>
            </a:r>
            <a:endParaRPr lang="tr-TR" dirty="0" smtClean="0"/>
          </a:p>
          <a:p>
            <a:pPr lvl="0"/>
            <a:r>
              <a:rPr lang="en-GB" dirty="0" smtClean="0"/>
              <a:t>Safety </a:t>
            </a:r>
            <a:r>
              <a:rPr lang="en-GB" dirty="0" err="1" smtClean="0"/>
              <a:t>cloumns</a:t>
            </a:r>
            <a:endParaRPr lang="tr-TR" dirty="0" smtClean="0"/>
          </a:p>
          <a:p>
            <a:pPr lvl="0"/>
            <a:r>
              <a:rPr lang="en-GB" dirty="0" smtClean="0"/>
              <a:t>Safety sensors</a:t>
            </a:r>
            <a:endParaRPr lang="tr-TR" dirty="0" smtClean="0"/>
          </a:p>
          <a:p>
            <a:pPr lvl="0"/>
            <a:r>
              <a:rPr lang="en-GB" dirty="0" smtClean="0"/>
              <a:t>Safety </a:t>
            </a:r>
            <a:r>
              <a:rPr lang="en-GB" dirty="0" err="1" smtClean="0"/>
              <a:t>picketings</a:t>
            </a:r>
            <a:r>
              <a:rPr lang="en-GB" dirty="0" smtClean="0"/>
              <a:t>- safety doors</a:t>
            </a:r>
            <a:endParaRPr lang="tr-TR" dirty="0" smtClean="0"/>
          </a:p>
          <a:p>
            <a:pPr lvl="0"/>
            <a:r>
              <a:rPr lang="en-GB" dirty="0" smtClean="0"/>
              <a:t>Slide </a:t>
            </a:r>
            <a:r>
              <a:rPr lang="en-GB" dirty="0" err="1" smtClean="0"/>
              <a:t>lockings</a:t>
            </a:r>
            <a:endParaRPr lang="tr-TR" dirty="0" smtClean="0"/>
          </a:p>
          <a:p>
            <a:pPr lvl="0"/>
            <a:r>
              <a:rPr lang="en-GB" dirty="0" smtClean="0"/>
              <a:t>Cubic space scanners</a:t>
            </a:r>
            <a:endParaRPr lang="tr-TR" dirty="0" smtClean="0"/>
          </a:p>
          <a:p>
            <a:pPr lvl="0"/>
            <a:r>
              <a:rPr lang="en-GB" dirty="0" err="1" smtClean="0"/>
              <a:t>Softwares</a:t>
            </a:r>
            <a:r>
              <a:rPr lang="en-GB" dirty="0" smtClean="0"/>
              <a:t> for safety</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24px-Valeo.svg.png"/>
          <p:cNvPicPr>
            <a:picLocks noChangeAspect="1"/>
          </p:cNvPicPr>
          <p:nvPr/>
        </p:nvPicPr>
        <p:blipFill>
          <a:blip r:embed="rId2" cstate="print"/>
          <a:stretch>
            <a:fillRect/>
          </a:stretch>
        </p:blipFill>
        <p:spPr>
          <a:xfrm>
            <a:off x="611560" y="1196752"/>
            <a:ext cx="1602757" cy="699641"/>
          </a:xfrm>
          <a:prstGeom prst="rect">
            <a:avLst/>
          </a:prstGeom>
        </p:spPr>
      </p:pic>
      <p:pic>
        <p:nvPicPr>
          <p:cNvPr id="1027" name="Picture 3"/>
          <p:cNvPicPr>
            <a:picLocks noChangeAspect="1" noChangeArrowheads="1"/>
          </p:cNvPicPr>
          <p:nvPr/>
        </p:nvPicPr>
        <p:blipFill>
          <a:blip r:embed="rId3" cstate="print"/>
          <a:srcRect l="3463" t="64280" r="31573" b="27320"/>
          <a:stretch>
            <a:fillRect/>
          </a:stretch>
        </p:blipFill>
        <p:spPr bwMode="auto">
          <a:xfrm>
            <a:off x="0" y="4749988"/>
            <a:ext cx="8568952" cy="62322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5987" t="16800" r="22039" b="62200"/>
          <a:stretch>
            <a:fillRect/>
          </a:stretch>
        </p:blipFill>
        <p:spPr bwMode="auto">
          <a:xfrm>
            <a:off x="827584" y="2780928"/>
            <a:ext cx="7920838"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3384376" cy="576064"/>
          </a:xfrm>
        </p:spPr>
        <p:txBody>
          <a:bodyPr>
            <a:normAutofit lnSpcReduction="10000"/>
          </a:bodyPr>
          <a:lstStyle/>
          <a:p>
            <a:pPr algn="l"/>
            <a:r>
              <a:rPr lang="tr-TR" b="1" dirty="0" smtClean="0">
                <a:solidFill>
                  <a:schemeClr val="tx1">
                    <a:lumMod val="75000"/>
                    <a:lumOff val="25000"/>
                  </a:schemeClr>
                </a:solidFill>
              </a:rPr>
              <a:t>TEŞEKKÜRLER</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836712"/>
            <a:ext cx="7992888" cy="5909310"/>
          </a:xfrm>
          <a:prstGeom prst="rect">
            <a:avLst/>
          </a:prstGeom>
          <a:noFill/>
        </p:spPr>
        <p:txBody>
          <a:bodyPr wrap="square" rtlCol="0">
            <a:spAutoFit/>
          </a:bodyPr>
          <a:lstStyle/>
          <a:p>
            <a:r>
              <a:rPr lang="tr-TR" b="1" dirty="0" smtClean="0"/>
              <a:t>THANKS...</a:t>
            </a:r>
          </a:p>
          <a:p>
            <a:endParaRPr lang="tr-TR" b="1" dirty="0" smtClean="0"/>
          </a:p>
          <a:p>
            <a:r>
              <a:rPr lang="tr-TR" b="1" dirty="0" smtClean="0">
                <a:solidFill>
                  <a:schemeClr val="bg1">
                    <a:lumMod val="50000"/>
                  </a:schemeClr>
                </a:solidFill>
              </a:rPr>
              <a:t>GRACIAS...</a:t>
            </a:r>
          </a:p>
          <a:p>
            <a:endParaRPr lang="tr-TR" b="1" dirty="0" smtClean="0"/>
          </a:p>
          <a:p>
            <a:r>
              <a:rPr lang="tr-TR" b="1" dirty="0" smtClean="0"/>
              <a:t>MERCI...</a:t>
            </a:r>
          </a:p>
          <a:p>
            <a:endParaRPr lang="tr-TR" b="1" dirty="0" smtClean="0"/>
          </a:p>
          <a:p>
            <a:r>
              <a:rPr lang="tr-TR" b="1" dirty="0" smtClean="0">
                <a:solidFill>
                  <a:schemeClr val="bg1">
                    <a:lumMod val="50000"/>
                  </a:schemeClr>
                </a:solidFill>
              </a:rPr>
              <a:t>DANKE SCHÖN...</a:t>
            </a:r>
          </a:p>
          <a:p>
            <a:endParaRPr lang="tr-TR" b="1" dirty="0" smtClean="0"/>
          </a:p>
          <a:p>
            <a:r>
              <a:rPr lang="tr-TR" b="1" dirty="0" smtClean="0"/>
              <a:t>SPASIBO...</a:t>
            </a:r>
          </a:p>
          <a:p>
            <a:endParaRPr lang="tr-TR" b="1" dirty="0" smtClean="0"/>
          </a:p>
          <a:p>
            <a:r>
              <a:rPr lang="tr-TR" b="1" dirty="0" smtClean="0">
                <a:solidFill>
                  <a:schemeClr val="bg1">
                    <a:lumMod val="50000"/>
                  </a:schemeClr>
                </a:solidFill>
              </a:rPr>
              <a:t>XIE XIE...</a:t>
            </a:r>
          </a:p>
          <a:p>
            <a:endParaRPr lang="tr-TR" b="1" dirty="0" smtClean="0"/>
          </a:p>
          <a:p>
            <a:r>
              <a:rPr lang="tr-TR" b="1" dirty="0" smtClean="0"/>
              <a:t>SUKRIYA...</a:t>
            </a:r>
          </a:p>
          <a:p>
            <a:endParaRPr lang="tr-TR" b="1" dirty="0" smtClean="0"/>
          </a:p>
          <a:p>
            <a:r>
              <a:rPr lang="tr-TR" b="1" dirty="0" smtClean="0">
                <a:solidFill>
                  <a:schemeClr val="bg1">
                    <a:lumMod val="50000"/>
                  </a:schemeClr>
                </a:solidFill>
              </a:rPr>
              <a:t>KAMSAHAMNIDA...</a:t>
            </a:r>
          </a:p>
          <a:p>
            <a:endParaRPr lang="tr-TR" b="1" dirty="0" smtClean="0"/>
          </a:p>
          <a:p>
            <a:r>
              <a:rPr lang="tr-TR" b="1" dirty="0" smtClean="0"/>
              <a:t>ARIGATO...</a:t>
            </a:r>
          </a:p>
          <a:p>
            <a:endParaRPr lang="tr-TR" b="1" dirty="0" smtClean="0"/>
          </a:p>
          <a:p>
            <a:r>
              <a:rPr lang="tr-TR" b="1" dirty="0" smtClean="0">
                <a:solidFill>
                  <a:schemeClr val="bg1">
                    <a:lumMod val="50000"/>
                  </a:schemeClr>
                </a:solidFill>
              </a:rPr>
              <a:t>.</a:t>
            </a:r>
          </a:p>
          <a:p>
            <a:endParaRPr lang="tr-TR" b="1" dirty="0" smtClean="0"/>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62156"/>
            <a:ext cx="8568952" cy="623228"/>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l="25515" t="10080" r="26291" b="5921"/>
          <a:stretch>
            <a:fillRect/>
          </a:stretch>
        </p:blipFill>
        <p:spPr bwMode="auto">
          <a:xfrm>
            <a:off x="1331640" y="0"/>
            <a:ext cx="6480720" cy="6353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323528" y="116632"/>
            <a:ext cx="3024336" cy="576064"/>
          </a:xfrm>
        </p:spPr>
        <p:txBody>
          <a:bodyPr>
            <a:normAutofit lnSpcReduction="10000"/>
          </a:bodyPr>
          <a:lstStyle/>
          <a:p>
            <a:r>
              <a:rPr lang="tr-TR" b="1" dirty="0" smtClean="0">
                <a:solidFill>
                  <a:schemeClr val="tx1">
                    <a:lumMod val="75000"/>
                    <a:lumOff val="25000"/>
                  </a:schemeClr>
                </a:solidFill>
              </a:rPr>
              <a:t>Abstract</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1098024"/>
            <a:ext cx="7992888" cy="5355312"/>
          </a:xfrm>
          <a:prstGeom prst="rect">
            <a:avLst/>
          </a:prstGeom>
          <a:noFill/>
        </p:spPr>
        <p:txBody>
          <a:bodyPr wrap="square" rtlCol="0">
            <a:spAutoFit/>
          </a:bodyPr>
          <a:lstStyle/>
          <a:p>
            <a:pPr algn="just"/>
            <a:r>
              <a:rPr lang="en-GB" dirty="0"/>
              <a:t>Automotive industry has developed rapidly in the last 50 years but before this development machinery was the most important substructure for this industry. </a:t>
            </a:r>
            <a:r>
              <a:rPr lang="tr-TR" dirty="0" smtClean="0"/>
              <a:t> </a:t>
            </a:r>
            <a:r>
              <a:rPr lang="en-GB" dirty="0" smtClean="0"/>
              <a:t>For </a:t>
            </a:r>
            <a:r>
              <a:rPr lang="en-GB" dirty="0"/>
              <a:t>the centuries, people found new resources for living an easy life but to reach them, transportation was the first degree requirement. So they developed engines to do that. After that they make covers and seats to use it for transportation. In the beginning of this, they used hammers to make covers. </a:t>
            </a:r>
            <a:endParaRPr lang="tr-TR" dirty="0"/>
          </a:p>
          <a:p>
            <a:pPr algn="just"/>
            <a:r>
              <a:rPr lang="en-GB" dirty="0"/>
              <a:t> </a:t>
            </a:r>
            <a:endParaRPr lang="tr-TR" dirty="0"/>
          </a:p>
          <a:p>
            <a:pPr algn="just"/>
            <a:r>
              <a:rPr lang="en-GB" dirty="0"/>
              <a:t>Humankind liked this easiness and some people had this vehicles. But it’s not enough to produce this vehicle for everybody. That’s why they understood that hammers and </a:t>
            </a:r>
            <a:r>
              <a:rPr lang="en-GB" dirty="0" err="1"/>
              <a:t>labor</a:t>
            </a:r>
            <a:r>
              <a:rPr lang="en-GB" dirty="0"/>
              <a:t> can not solve this problem and they started to develop machinery and it’s called by ‘press’. This system was enough to give shape to the steels and other components by minimum </a:t>
            </a:r>
            <a:r>
              <a:rPr lang="en-GB" dirty="0" err="1"/>
              <a:t>labor</a:t>
            </a:r>
            <a:r>
              <a:rPr lang="en-GB" dirty="0"/>
              <a:t> but they saw that big parts need strong transportation. So they developed robots to decrease </a:t>
            </a:r>
            <a:r>
              <a:rPr lang="en-GB" dirty="0" err="1"/>
              <a:t>labor</a:t>
            </a:r>
            <a:r>
              <a:rPr lang="en-GB" dirty="0"/>
              <a:t>  for transportation. By the time robot technology was not enough the reach the production speed they want. So transfer press’s been developed. In this development safety was more important than the speed. So automotive industry started to use more strong steels for production. But cold stamping press was not enough strong to produce that. So they developed hot stamping technology.</a:t>
            </a:r>
            <a:endParaRPr lang="tr-TR" dirty="0"/>
          </a:p>
          <a:p>
            <a:pPr algn="just"/>
            <a:endParaRPr lang="tr-TR" dirty="0"/>
          </a:p>
        </p:txBody>
      </p:sp>
      <p:pic>
        <p:nvPicPr>
          <p:cNvPr id="2053" name="Picture 5" descr="http://www.nkfu.com/wp-content/uploads/2011/03/ilkaraba.gif"/>
          <p:cNvPicPr>
            <a:picLocks noChangeAspect="1" noChangeArrowheads="1"/>
          </p:cNvPicPr>
          <p:nvPr/>
        </p:nvPicPr>
        <p:blipFill>
          <a:blip r:embed="rId4" cstate="print"/>
          <a:srcRect/>
          <a:stretch>
            <a:fillRect/>
          </a:stretch>
        </p:blipFill>
        <p:spPr bwMode="auto">
          <a:xfrm>
            <a:off x="7919864" y="0"/>
            <a:ext cx="1224136" cy="106967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323528" y="116632"/>
            <a:ext cx="3024336" cy="576064"/>
          </a:xfrm>
        </p:spPr>
        <p:txBody>
          <a:bodyPr>
            <a:normAutofit lnSpcReduction="10000"/>
          </a:bodyPr>
          <a:lstStyle/>
          <a:p>
            <a:r>
              <a:rPr lang="tr-TR" b="1" dirty="0" smtClean="0">
                <a:solidFill>
                  <a:schemeClr val="tx1">
                    <a:lumMod val="75000"/>
                    <a:lumOff val="25000"/>
                  </a:schemeClr>
                </a:solidFill>
              </a:rPr>
              <a:t>Abstract</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1196752"/>
            <a:ext cx="7992888" cy="3139321"/>
          </a:xfrm>
          <a:prstGeom prst="rect">
            <a:avLst/>
          </a:prstGeom>
          <a:noFill/>
        </p:spPr>
        <p:txBody>
          <a:bodyPr wrap="square" rtlCol="0">
            <a:spAutoFit/>
          </a:bodyPr>
          <a:lstStyle/>
          <a:p>
            <a:pPr algn="just"/>
            <a:r>
              <a:rPr lang="en-GB" dirty="0" smtClean="0"/>
              <a:t>This research summaries;</a:t>
            </a:r>
            <a:endParaRPr lang="tr-TR" dirty="0" smtClean="0"/>
          </a:p>
          <a:p>
            <a:pPr lvl="0" algn="just"/>
            <a:r>
              <a:rPr lang="en-GB" dirty="0" smtClean="0"/>
              <a:t>Technology and automation development in manufacturing, their technical details and their history.</a:t>
            </a:r>
            <a:endParaRPr lang="tr-TR" dirty="0" smtClean="0"/>
          </a:p>
          <a:p>
            <a:pPr lvl="0" algn="just"/>
            <a:r>
              <a:rPr lang="en-GB" dirty="0" smtClean="0"/>
              <a:t>Increasing production speed and control methods due to technological development</a:t>
            </a:r>
            <a:endParaRPr lang="tr-TR" dirty="0" smtClean="0"/>
          </a:p>
          <a:p>
            <a:pPr lvl="0" algn="just"/>
            <a:r>
              <a:rPr lang="en-GB" dirty="0" smtClean="0"/>
              <a:t>PLC's and communications (SCADA, Rapid etc...)</a:t>
            </a:r>
            <a:endParaRPr lang="tr-TR" dirty="0" smtClean="0"/>
          </a:p>
          <a:p>
            <a:pPr lvl="0" algn="just"/>
            <a:r>
              <a:rPr lang="en-GB" dirty="0" smtClean="0"/>
              <a:t>Safety improvements on all press technologies.</a:t>
            </a:r>
            <a:endParaRPr lang="tr-TR" dirty="0" smtClean="0"/>
          </a:p>
          <a:p>
            <a:pPr lvl="0" algn="just"/>
            <a:r>
              <a:rPr lang="en-GB" dirty="0" smtClean="0"/>
              <a:t>All intelligent manufacturing systems and their benchmarks</a:t>
            </a:r>
            <a:endParaRPr lang="tr-TR" dirty="0" smtClean="0"/>
          </a:p>
          <a:p>
            <a:pPr algn="just"/>
            <a:r>
              <a:rPr lang="en-GB" dirty="0" smtClean="0"/>
              <a:t> </a:t>
            </a:r>
            <a:endParaRPr lang="tr-TR" dirty="0" smtClean="0"/>
          </a:p>
          <a:p>
            <a:pPr algn="just"/>
            <a:r>
              <a:rPr lang="en-GB" b="1" dirty="0" smtClean="0"/>
              <a:t>Keywords:</a:t>
            </a:r>
            <a:r>
              <a:rPr lang="en-GB" dirty="0" smtClean="0"/>
              <a:t> Presses, technologies, communications, safety, capacities</a:t>
            </a:r>
            <a:endParaRPr lang="tr-TR" dirty="0" smtClean="0"/>
          </a:p>
          <a:p>
            <a:pPr algn="just"/>
            <a:r>
              <a:rPr lang="en-GB" dirty="0" smtClean="0"/>
              <a:t> </a:t>
            </a:r>
            <a:endParaRPr lang="tr-TR" dirty="0"/>
          </a:p>
        </p:txBody>
      </p:sp>
      <p:pic>
        <p:nvPicPr>
          <p:cNvPr id="15362" name="Picture 2" descr="http://www.clipartillustration.com/wp-content/uploads/2012/02/power-pose-previews.gif"/>
          <p:cNvPicPr>
            <a:picLocks noChangeAspect="1" noChangeArrowheads="1" noCrop="1"/>
          </p:cNvPicPr>
          <p:nvPr/>
        </p:nvPicPr>
        <p:blipFill>
          <a:blip r:embed="rId4" cstate="print"/>
          <a:srcRect/>
          <a:stretch>
            <a:fillRect/>
          </a:stretch>
        </p:blipFill>
        <p:spPr bwMode="auto">
          <a:xfrm>
            <a:off x="6732240" y="2636912"/>
            <a:ext cx="2571750" cy="3571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467544" y="188640"/>
            <a:ext cx="5040560" cy="576064"/>
          </a:xfrm>
        </p:spPr>
        <p:txBody>
          <a:bodyPr>
            <a:normAutofit fontScale="85000" lnSpcReduction="10000"/>
          </a:bodyPr>
          <a:lstStyle/>
          <a:p>
            <a:r>
              <a:rPr lang="en-GB" b="1" dirty="0" smtClean="0">
                <a:solidFill>
                  <a:schemeClr val="tx1">
                    <a:lumMod val="75000"/>
                    <a:lumOff val="25000"/>
                  </a:schemeClr>
                </a:solidFill>
              </a:rPr>
              <a:t>Press Production Speed Equation</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692696"/>
            <a:ext cx="7992888" cy="6186309"/>
          </a:xfrm>
          <a:prstGeom prst="rect">
            <a:avLst/>
          </a:prstGeom>
          <a:noFill/>
        </p:spPr>
        <p:txBody>
          <a:bodyPr wrap="square" rtlCol="0">
            <a:spAutoFit/>
          </a:bodyPr>
          <a:lstStyle/>
          <a:p>
            <a:pPr algn="just"/>
            <a:endParaRPr lang="tr-TR" dirty="0" smtClean="0"/>
          </a:p>
          <a:p>
            <a:pPr algn="just"/>
            <a:r>
              <a:rPr lang="en-GB" b="1" dirty="0" smtClean="0"/>
              <a:t>1. Press Production Speed Equation</a:t>
            </a:r>
            <a:endParaRPr lang="tr-TR" dirty="0" smtClean="0"/>
          </a:p>
          <a:p>
            <a:pPr algn="just"/>
            <a:r>
              <a:rPr lang="en-GB" dirty="0" smtClean="0"/>
              <a:t> </a:t>
            </a:r>
            <a:endParaRPr lang="tr-TR" dirty="0" smtClean="0"/>
          </a:p>
          <a:p>
            <a:pPr algn="just"/>
            <a:r>
              <a:rPr lang="en-GB" dirty="0" smtClean="0"/>
              <a:t>Too many press types and technologies have been developed in history but basic working </a:t>
            </a:r>
            <a:r>
              <a:rPr lang="en-GB" dirty="0" err="1" smtClean="0"/>
              <a:t>methods're</a:t>
            </a:r>
            <a:r>
              <a:rPr lang="en-GB" dirty="0" smtClean="0"/>
              <a:t> similar. So before analysis these; assuming a formula generally for press production will be useful (a result </a:t>
            </a:r>
            <a:r>
              <a:rPr lang="en-GB" dirty="0"/>
              <a:t>speed which includes </a:t>
            </a:r>
            <a:r>
              <a:rPr lang="en-GB" dirty="0" err="1"/>
              <a:t>spm</a:t>
            </a:r>
            <a:r>
              <a:rPr lang="en-GB" dirty="0"/>
              <a:t>-stroke per minute, rpm of all components of system and all loses);</a:t>
            </a:r>
            <a:endParaRPr lang="tr-TR" dirty="0"/>
          </a:p>
          <a:p>
            <a:pPr algn="just"/>
            <a:r>
              <a:rPr lang="en-GB" dirty="0"/>
              <a:t> </a:t>
            </a:r>
            <a:endParaRPr lang="tr-TR" dirty="0"/>
          </a:p>
          <a:p>
            <a:pPr algn="just"/>
            <a:r>
              <a:rPr lang="en-GB" dirty="0"/>
              <a:t>FSPM = SPM – ΣFL – ΣOL – ΣRL                  [</a:t>
            </a:r>
            <a:r>
              <a:rPr lang="en-GB" dirty="0" err="1"/>
              <a:t>spm</a:t>
            </a:r>
            <a:r>
              <a:rPr lang="en-GB" dirty="0"/>
              <a:t>]</a:t>
            </a:r>
            <a:endParaRPr lang="tr-TR" dirty="0"/>
          </a:p>
          <a:p>
            <a:pPr algn="just"/>
            <a:r>
              <a:rPr lang="en-GB" dirty="0"/>
              <a:t>                             (1)  </a:t>
            </a:r>
            <a:endParaRPr lang="tr-TR" dirty="0"/>
          </a:p>
          <a:p>
            <a:pPr algn="just"/>
            <a:r>
              <a:rPr lang="en-GB" dirty="0"/>
              <a:t> </a:t>
            </a:r>
            <a:endParaRPr lang="tr-TR" dirty="0"/>
          </a:p>
          <a:p>
            <a:pPr algn="just"/>
            <a:r>
              <a:rPr lang="en-GB" dirty="0"/>
              <a:t>FSPM - Final SPM value which includes all loses (reel </a:t>
            </a:r>
            <a:r>
              <a:rPr lang="en-GB" dirty="0" err="1"/>
              <a:t>spm</a:t>
            </a:r>
            <a:r>
              <a:rPr lang="en-GB" dirty="0"/>
              <a:t>)</a:t>
            </a:r>
            <a:endParaRPr lang="tr-TR" dirty="0"/>
          </a:p>
          <a:p>
            <a:pPr algn="just"/>
            <a:r>
              <a:rPr lang="en-GB" dirty="0"/>
              <a:t>SPM - SPM value which's been described on technical specification of press</a:t>
            </a:r>
            <a:endParaRPr lang="tr-TR" dirty="0"/>
          </a:p>
          <a:p>
            <a:pPr algn="just"/>
            <a:r>
              <a:rPr lang="en-GB" dirty="0"/>
              <a:t>ΣFL - Feeding loses of production before stamping operation (like operator, conveyor, robot, </a:t>
            </a:r>
            <a:r>
              <a:rPr lang="en-GB" dirty="0" err="1"/>
              <a:t>destacker</a:t>
            </a:r>
            <a:r>
              <a:rPr lang="en-GB" dirty="0"/>
              <a:t> or another machine delaying)</a:t>
            </a:r>
            <a:endParaRPr lang="tr-TR" dirty="0"/>
          </a:p>
          <a:p>
            <a:pPr algn="just"/>
            <a:r>
              <a:rPr lang="en-GB" dirty="0"/>
              <a:t>ΣOL - Operation loses during stamping operation (slide movement delaying like link-drive types, automation delaying like transfer types or robotic types, </a:t>
            </a:r>
            <a:r>
              <a:rPr lang="en-GB" dirty="0" err="1"/>
              <a:t>comminucation</a:t>
            </a:r>
            <a:r>
              <a:rPr lang="en-GB" dirty="0"/>
              <a:t> delaying like PLC's, press input and output degrees etc...)</a:t>
            </a:r>
            <a:endParaRPr lang="tr-TR" dirty="0"/>
          </a:p>
          <a:p>
            <a:pPr algn="just"/>
            <a:r>
              <a:rPr lang="en-GB" dirty="0"/>
              <a:t>ΣRL - Removing loses after stamping operation (like finished part controls, boxing operation etc...)</a:t>
            </a:r>
            <a:endParaRPr lang="tr-TR" dirty="0"/>
          </a:p>
          <a:p>
            <a:pPr algn="just"/>
            <a:endParaRPr lang="tr-TR" dirty="0" smtClean="0"/>
          </a:p>
          <a:p>
            <a:pPr algn="just"/>
            <a:endParaRPr lang="tr-TR" dirty="0"/>
          </a:p>
        </p:txBody>
      </p:sp>
      <p:pic>
        <p:nvPicPr>
          <p:cNvPr id="16386" name="Picture 2" descr="http://www.infolab21.lancs.ac.uk/images/calcutation.jpg"/>
          <p:cNvPicPr>
            <a:picLocks noChangeAspect="1" noChangeArrowheads="1"/>
          </p:cNvPicPr>
          <p:nvPr/>
        </p:nvPicPr>
        <p:blipFill>
          <a:blip r:embed="rId4" cstate="print"/>
          <a:srcRect/>
          <a:stretch>
            <a:fillRect/>
          </a:stretch>
        </p:blipFill>
        <p:spPr bwMode="auto">
          <a:xfrm>
            <a:off x="7515200" y="0"/>
            <a:ext cx="1628800" cy="16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2232248" cy="576064"/>
          </a:xfrm>
        </p:spPr>
        <p:txBody>
          <a:bodyPr>
            <a:normAutofit lnSpcReduction="10000"/>
          </a:bodyPr>
          <a:lstStyle/>
          <a:p>
            <a:r>
              <a:rPr lang="en-GB" b="1" dirty="0" smtClean="0">
                <a:solidFill>
                  <a:schemeClr val="tx1">
                    <a:lumMod val="75000"/>
                    <a:lumOff val="25000"/>
                  </a:schemeClr>
                </a:solidFill>
              </a:rPr>
              <a:t>Press </a:t>
            </a:r>
            <a:r>
              <a:rPr lang="tr-TR" b="1" dirty="0" smtClean="0">
                <a:solidFill>
                  <a:schemeClr val="tx1">
                    <a:lumMod val="75000"/>
                    <a:lumOff val="25000"/>
                  </a:schemeClr>
                </a:solidFill>
              </a:rPr>
              <a:t>Types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692696"/>
            <a:ext cx="7992888" cy="5909310"/>
          </a:xfrm>
          <a:prstGeom prst="rect">
            <a:avLst/>
          </a:prstGeom>
          <a:noFill/>
        </p:spPr>
        <p:txBody>
          <a:bodyPr wrap="square" rtlCol="0">
            <a:spAutoFit/>
          </a:bodyPr>
          <a:lstStyle/>
          <a:p>
            <a:pPr algn="just"/>
            <a:endParaRPr lang="tr-TR" dirty="0" smtClean="0"/>
          </a:p>
          <a:p>
            <a:pPr algn="just"/>
            <a:r>
              <a:rPr lang="en-GB" b="1" dirty="0"/>
              <a:t>2. Press Types</a:t>
            </a:r>
            <a:endParaRPr lang="tr-TR" dirty="0"/>
          </a:p>
          <a:p>
            <a:pPr algn="just"/>
            <a:r>
              <a:rPr lang="en-GB" dirty="0"/>
              <a:t> </a:t>
            </a:r>
            <a:endParaRPr lang="tr-TR" dirty="0"/>
          </a:p>
          <a:p>
            <a:pPr algn="just"/>
            <a:r>
              <a:rPr lang="en-GB" b="1" dirty="0"/>
              <a:t>2.1 Universal </a:t>
            </a:r>
            <a:r>
              <a:rPr lang="en-GB" b="1" dirty="0" smtClean="0"/>
              <a:t>presses</a:t>
            </a:r>
            <a:r>
              <a:rPr lang="en-GB" dirty="0"/>
              <a:t> </a:t>
            </a:r>
            <a:endParaRPr lang="tr-TR" dirty="0"/>
          </a:p>
          <a:p>
            <a:pPr algn="just"/>
            <a:r>
              <a:rPr lang="en-GB" dirty="0"/>
              <a:t>Universal presses are characterized by their high degree of flexibility. They are suitable both for blanking and forming operations. In combination with individual, progressive blanking, compound and transfer dies, this opens up a wide range of application possibilities for the production of small to medium-sized parts. To increase the number of formed parts and so enhance the cost-effectiveness of the production process, universal presses are equipped with coil lines,  scrap disposal systems and stacking units for finished products. Fully automatic die change plays an important role in ensuring economical production. </a:t>
            </a:r>
            <a:endParaRPr lang="tr-TR" dirty="0"/>
          </a:p>
          <a:p>
            <a:pPr algn="just"/>
            <a:r>
              <a:rPr lang="en-GB" dirty="0"/>
              <a:t> </a:t>
            </a:r>
            <a:endParaRPr lang="tr-TR" dirty="0"/>
          </a:p>
          <a:p>
            <a:pPr algn="just"/>
            <a:r>
              <a:rPr lang="en-GB" b="1" dirty="0"/>
              <a:t>2.2 Hybrid </a:t>
            </a:r>
            <a:r>
              <a:rPr lang="en-GB" b="1" dirty="0" smtClean="0"/>
              <a:t>presses</a:t>
            </a:r>
            <a:r>
              <a:rPr lang="en-GB" dirty="0"/>
              <a:t> </a:t>
            </a:r>
            <a:endParaRPr lang="tr-TR" dirty="0"/>
          </a:p>
          <a:p>
            <a:pPr algn="just"/>
            <a:r>
              <a:rPr lang="en-GB" dirty="0"/>
              <a:t>Mechanical hydraulic presses, also known as hybrid presses, represent a new development in the field of press engineering. This type of press combines the benefits of mechanical and hydraulic presses. The hybrid drive system allows gentle impact of the top die on the </a:t>
            </a:r>
            <a:r>
              <a:rPr lang="en-GB" dirty="0" err="1"/>
              <a:t>workpiece</a:t>
            </a:r>
            <a:r>
              <a:rPr lang="en-GB" dirty="0"/>
              <a:t>, and also optimum control of the force exerted during the forming process. </a:t>
            </a:r>
            <a:endParaRPr lang="tr-TR" dirty="0"/>
          </a:p>
          <a:p>
            <a:pPr algn="just"/>
            <a:endParaRPr lang="tr-TR" dirty="0" smtClean="0"/>
          </a:p>
          <a:p>
            <a:pPr algn="just"/>
            <a:endParaRPr lang="tr-TR" dirty="0"/>
          </a:p>
        </p:txBody>
      </p:sp>
      <p:grpSp>
        <p:nvGrpSpPr>
          <p:cNvPr id="10" name="Group 9"/>
          <p:cNvGrpSpPr/>
          <p:nvPr/>
        </p:nvGrpSpPr>
        <p:grpSpPr>
          <a:xfrm>
            <a:off x="7236296" y="0"/>
            <a:ext cx="1907704" cy="1834331"/>
            <a:chOff x="7236296" y="0"/>
            <a:chExt cx="1907704" cy="1834331"/>
          </a:xfrm>
        </p:grpSpPr>
        <p:pic>
          <p:nvPicPr>
            <p:cNvPr id="17410" name="Picture 2" descr="http://www.williamswhite.com/images/columnpress.gif"/>
            <p:cNvPicPr>
              <a:picLocks noChangeAspect="1" noChangeArrowheads="1"/>
            </p:cNvPicPr>
            <p:nvPr/>
          </p:nvPicPr>
          <p:blipFill>
            <a:blip r:embed="rId4" cstate="print"/>
            <a:srcRect/>
            <a:stretch>
              <a:fillRect/>
            </a:stretch>
          </p:blipFill>
          <p:spPr bwMode="auto">
            <a:xfrm>
              <a:off x="7236296" y="0"/>
              <a:ext cx="1907704" cy="1834331"/>
            </a:xfrm>
            <a:prstGeom prst="rect">
              <a:avLst/>
            </a:prstGeom>
            <a:noFill/>
          </p:spPr>
        </p:pic>
        <p:sp>
          <p:nvSpPr>
            <p:cNvPr id="9" name="Rectangle 8"/>
            <p:cNvSpPr/>
            <p:nvPr/>
          </p:nvSpPr>
          <p:spPr>
            <a:xfrm rot="1118339">
              <a:off x="8127265" y="315483"/>
              <a:ext cx="527269" cy="226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463" t="64280" r="31573" b="27320"/>
          <a:stretch>
            <a:fillRect/>
          </a:stretch>
        </p:blipFill>
        <p:spPr bwMode="auto">
          <a:xfrm>
            <a:off x="0" y="6234772"/>
            <a:ext cx="8568952" cy="623228"/>
          </a:xfrm>
          <a:prstGeom prst="rect">
            <a:avLst/>
          </a:prstGeom>
          <a:noFill/>
          <a:ln w="9525">
            <a:noFill/>
            <a:miter lim="800000"/>
            <a:headEnd/>
            <a:tailEnd/>
          </a:ln>
        </p:spPr>
      </p:pic>
      <p:pic>
        <p:nvPicPr>
          <p:cNvPr id="5" name="Picture 4" descr="1024px-Valeo.svg.png"/>
          <p:cNvPicPr>
            <a:picLocks noChangeAspect="1"/>
          </p:cNvPicPr>
          <p:nvPr/>
        </p:nvPicPr>
        <p:blipFill>
          <a:blip r:embed="rId3" cstate="print"/>
          <a:stretch>
            <a:fillRect/>
          </a:stretch>
        </p:blipFill>
        <p:spPr>
          <a:xfrm>
            <a:off x="8351912" y="6512235"/>
            <a:ext cx="792088" cy="345765"/>
          </a:xfrm>
          <a:prstGeom prst="rect">
            <a:avLst/>
          </a:prstGeom>
        </p:spPr>
      </p:pic>
      <p:sp>
        <p:nvSpPr>
          <p:cNvPr id="6" name="Subtitle 5"/>
          <p:cNvSpPr>
            <a:spLocks noGrp="1"/>
          </p:cNvSpPr>
          <p:nvPr>
            <p:ph type="subTitle" idx="1"/>
          </p:nvPr>
        </p:nvSpPr>
        <p:spPr>
          <a:xfrm>
            <a:off x="539552" y="188640"/>
            <a:ext cx="2232248" cy="576064"/>
          </a:xfrm>
        </p:spPr>
        <p:txBody>
          <a:bodyPr>
            <a:normAutofit lnSpcReduction="10000"/>
          </a:bodyPr>
          <a:lstStyle/>
          <a:p>
            <a:r>
              <a:rPr lang="en-GB" b="1" dirty="0" smtClean="0">
                <a:solidFill>
                  <a:schemeClr val="tx1">
                    <a:lumMod val="75000"/>
                    <a:lumOff val="25000"/>
                  </a:schemeClr>
                </a:solidFill>
              </a:rPr>
              <a:t>Press </a:t>
            </a:r>
            <a:r>
              <a:rPr lang="tr-TR" b="1" dirty="0" smtClean="0">
                <a:solidFill>
                  <a:schemeClr val="tx1">
                    <a:lumMod val="75000"/>
                    <a:lumOff val="25000"/>
                  </a:schemeClr>
                </a:solidFill>
              </a:rPr>
              <a:t>Types</a:t>
            </a:r>
            <a:endParaRPr lang="tr-TR" b="1" dirty="0">
              <a:solidFill>
                <a:schemeClr val="tx1">
                  <a:lumMod val="75000"/>
                  <a:lumOff val="25000"/>
                </a:schemeClr>
              </a:solidFill>
            </a:endParaRPr>
          </a:p>
        </p:txBody>
      </p:sp>
      <p:pic>
        <p:nvPicPr>
          <p:cNvPr id="7" name="Picture 3"/>
          <p:cNvPicPr>
            <a:picLocks noChangeAspect="1" noChangeArrowheads="1"/>
          </p:cNvPicPr>
          <p:nvPr/>
        </p:nvPicPr>
        <p:blipFill>
          <a:blip r:embed="rId2" cstate="print"/>
          <a:srcRect l="51504" t="64280" r="31573" b="30867"/>
          <a:stretch>
            <a:fillRect/>
          </a:stretch>
        </p:blipFill>
        <p:spPr bwMode="auto">
          <a:xfrm>
            <a:off x="0" y="692696"/>
            <a:ext cx="2232248" cy="360040"/>
          </a:xfrm>
          <a:prstGeom prst="rect">
            <a:avLst/>
          </a:prstGeom>
          <a:noFill/>
          <a:ln w="9525">
            <a:noFill/>
            <a:miter lim="800000"/>
            <a:headEnd/>
            <a:tailEnd/>
          </a:ln>
        </p:spPr>
      </p:pic>
      <p:sp>
        <p:nvSpPr>
          <p:cNvPr id="11" name="TextBox 10"/>
          <p:cNvSpPr txBox="1"/>
          <p:nvPr/>
        </p:nvSpPr>
        <p:spPr>
          <a:xfrm>
            <a:off x="539552" y="692696"/>
            <a:ext cx="7992888" cy="5078313"/>
          </a:xfrm>
          <a:prstGeom prst="rect">
            <a:avLst/>
          </a:prstGeom>
          <a:noFill/>
        </p:spPr>
        <p:txBody>
          <a:bodyPr wrap="square" rtlCol="0">
            <a:spAutoFit/>
          </a:bodyPr>
          <a:lstStyle/>
          <a:p>
            <a:pPr algn="just"/>
            <a:endParaRPr lang="tr-TR" dirty="0" smtClean="0"/>
          </a:p>
          <a:p>
            <a:pPr algn="just"/>
            <a:r>
              <a:rPr lang="en-US" b="1" dirty="0"/>
              <a:t>2.3 Universal presses with modified top drive</a:t>
            </a:r>
          </a:p>
          <a:p>
            <a:pPr algn="just"/>
            <a:r>
              <a:rPr lang="tr-TR" b="1" dirty="0"/>
              <a:t>system</a:t>
            </a:r>
          </a:p>
          <a:p>
            <a:pPr algn="just"/>
            <a:r>
              <a:rPr lang="en-US" dirty="0"/>
              <a:t>If an operating sequence involves a wide variety of </a:t>
            </a:r>
            <a:r>
              <a:rPr lang="en-US" dirty="0" smtClean="0"/>
              <a:t>work</a:t>
            </a:r>
            <a:r>
              <a:rPr lang="tr-TR" dirty="0" smtClean="0"/>
              <a:t> </a:t>
            </a:r>
            <a:r>
              <a:rPr lang="en-US" dirty="0" smtClean="0"/>
              <a:t>processes </a:t>
            </a:r>
            <a:r>
              <a:rPr lang="en-US" dirty="0" err="1" smtClean="0"/>
              <a:t>suc</a:t>
            </a:r>
            <a:r>
              <a:rPr lang="tr-TR" dirty="0" smtClean="0"/>
              <a:t>h</a:t>
            </a:r>
            <a:r>
              <a:rPr lang="en-US" dirty="0" smtClean="0"/>
              <a:t> </a:t>
            </a:r>
            <a:r>
              <a:rPr lang="en-US" dirty="0"/>
              <a:t>as drawing, blanking, </a:t>
            </a:r>
            <a:r>
              <a:rPr lang="en-US" dirty="0" smtClean="0"/>
              <a:t>bending,</a:t>
            </a:r>
            <a:r>
              <a:rPr lang="tr-TR" dirty="0" smtClean="0"/>
              <a:t> </a:t>
            </a:r>
            <a:r>
              <a:rPr lang="en-US" dirty="0" smtClean="0"/>
              <a:t>stamping </a:t>
            </a:r>
            <a:r>
              <a:rPr lang="en-US" dirty="0"/>
              <a:t>or reducing, it is rarely possible to </a:t>
            </a:r>
            <a:r>
              <a:rPr lang="en-US" dirty="0" smtClean="0"/>
              <a:t>achieve</a:t>
            </a:r>
            <a:r>
              <a:rPr lang="tr-TR" dirty="0" smtClean="0"/>
              <a:t> </a:t>
            </a:r>
            <a:r>
              <a:rPr lang="en-US" dirty="0"/>
              <a:t>ideal working conditions for the respective </a:t>
            </a:r>
            <a:r>
              <a:rPr lang="en-US" dirty="0" smtClean="0"/>
              <a:t>forming</a:t>
            </a:r>
            <a:r>
              <a:rPr lang="tr-TR" dirty="0" smtClean="0"/>
              <a:t> </a:t>
            </a:r>
            <a:r>
              <a:rPr lang="en-US" dirty="0" smtClean="0"/>
              <a:t>process </a:t>
            </a:r>
            <a:r>
              <a:rPr lang="en-US" dirty="0"/>
              <a:t>when using conventional press drive </a:t>
            </a:r>
            <a:r>
              <a:rPr lang="en-US" dirty="0" smtClean="0"/>
              <a:t>systems.</a:t>
            </a:r>
            <a:r>
              <a:rPr lang="tr-TR" dirty="0" smtClean="0"/>
              <a:t> </a:t>
            </a:r>
            <a:r>
              <a:rPr lang="en-US" dirty="0" smtClean="0"/>
              <a:t>And </a:t>
            </a:r>
            <a:r>
              <a:rPr lang="en-US" dirty="0"/>
              <a:t>if we talk about technological substructure; we </a:t>
            </a:r>
            <a:r>
              <a:rPr lang="en-US" dirty="0" smtClean="0"/>
              <a:t>can</a:t>
            </a:r>
            <a:r>
              <a:rPr lang="tr-TR" dirty="0" smtClean="0"/>
              <a:t> assume </a:t>
            </a:r>
            <a:r>
              <a:rPr lang="tr-TR" dirty="0"/>
              <a:t>5 different technology</a:t>
            </a:r>
            <a:r>
              <a:rPr lang="tr-TR" dirty="0" smtClean="0"/>
              <a:t>;</a:t>
            </a:r>
          </a:p>
          <a:p>
            <a:pPr algn="just"/>
            <a:endParaRPr lang="tr-TR" dirty="0"/>
          </a:p>
          <a:p>
            <a:r>
              <a:rPr lang="tr-TR" dirty="0"/>
              <a:t>1. Manuel-tandem presses</a:t>
            </a:r>
          </a:p>
          <a:p>
            <a:r>
              <a:rPr lang="tr-TR" dirty="0"/>
              <a:t>2. Progressive presses</a:t>
            </a:r>
          </a:p>
          <a:p>
            <a:r>
              <a:rPr lang="tr-TR" dirty="0"/>
              <a:t>3. Robotic lines</a:t>
            </a:r>
          </a:p>
          <a:p>
            <a:r>
              <a:rPr lang="tr-TR" dirty="0"/>
              <a:t>4. Transfer </a:t>
            </a:r>
            <a:r>
              <a:rPr lang="tr-TR" dirty="0" smtClean="0"/>
              <a:t>presses</a:t>
            </a:r>
          </a:p>
          <a:p>
            <a:endParaRPr lang="tr-TR" dirty="0"/>
          </a:p>
          <a:p>
            <a:r>
              <a:rPr lang="tr-TR" b="1" dirty="0"/>
              <a:t>2.4 Manuel-tandem presses</a:t>
            </a:r>
          </a:p>
          <a:p>
            <a:r>
              <a:rPr lang="en-US" dirty="0"/>
              <a:t>They are also a singular universal presses which </a:t>
            </a:r>
            <a:r>
              <a:rPr lang="en-US" dirty="0" smtClean="0"/>
              <a:t>only</a:t>
            </a:r>
            <a:r>
              <a:rPr lang="tr-TR" dirty="0" smtClean="0"/>
              <a:t> </a:t>
            </a:r>
            <a:r>
              <a:rPr lang="en-US" dirty="0" smtClean="0"/>
              <a:t>controlled </a:t>
            </a:r>
            <a:r>
              <a:rPr lang="en-US" dirty="0"/>
              <a:t>by operator. </a:t>
            </a:r>
            <a:r>
              <a:rPr lang="en-US" dirty="0" smtClean="0"/>
              <a:t>It</a:t>
            </a:r>
            <a:r>
              <a:rPr lang="tr-TR" dirty="0" smtClean="0"/>
              <a:t> </a:t>
            </a:r>
            <a:r>
              <a:rPr lang="en-US" dirty="0" smtClean="0"/>
              <a:t>means </a:t>
            </a:r>
            <a:r>
              <a:rPr lang="en-US" dirty="0"/>
              <a:t>feeding is </a:t>
            </a:r>
            <a:r>
              <a:rPr lang="en-US" dirty="0" smtClean="0"/>
              <a:t>directly</a:t>
            </a:r>
            <a:r>
              <a:rPr lang="tr-TR" dirty="0" smtClean="0"/>
              <a:t> </a:t>
            </a:r>
            <a:r>
              <a:rPr lang="en-US" dirty="0" smtClean="0"/>
              <a:t>linked </a:t>
            </a:r>
            <a:r>
              <a:rPr lang="en-US" dirty="0"/>
              <a:t>to conveyor (or other tooling) and operators. So</a:t>
            </a:r>
          </a:p>
          <a:p>
            <a:r>
              <a:rPr lang="en-US" dirty="0"/>
              <a:t>for </a:t>
            </a:r>
            <a:r>
              <a:rPr lang="en-US" dirty="0" err="1"/>
              <a:t>manuel</a:t>
            </a:r>
            <a:r>
              <a:rPr lang="en-US" dirty="0"/>
              <a:t> presses; we may assume FSPM like this</a:t>
            </a:r>
            <a:r>
              <a:rPr lang="en-US" dirty="0" smtClean="0"/>
              <a:t>;</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615</TotalTime>
  <Words>896</Words>
  <Application>Microsoft Office PowerPoint</Application>
  <PresentationFormat>On-screen Show (4:3)</PresentationFormat>
  <Paragraphs>240</Paragraphs>
  <Slides>30</Slides>
  <Notes>0</Notes>
  <HiddenSlides>0</HiddenSlides>
  <MMClips>3</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13_一般</vt:lpstr>
      <vt:lpstr>About OMICS Group</vt:lpstr>
      <vt:lpstr>About OMICS Group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STAMPING TECHNOLOGY IN AUTOMOTIVE AND PRODUCTION SPEED CALCULATIONS</dc:title>
  <dc:creator>user</dc:creator>
  <cp:lastModifiedBy>Riya Dhar</cp:lastModifiedBy>
  <cp:revision>28</cp:revision>
  <dcterms:created xsi:type="dcterms:W3CDTF">2015-08-30T18:18:54Z</dcterms:created>
  <dcterms:modified xsi:type="dcterms:W3CDTF">2015-09-24T09:05:06Z</dcterms:modified>
</cp:coreProperties>
</file>