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9" r:id="rId13"/>
    <p:sldId id="271" r:id="rId14"/>
    <p:sldId id="272" r:id="rId15"/>
    <p:sldId id="273" r:id="rId16"/>
    <p:sldId id="274" r:id="rId17"/>
    <p:sldId id="276" r:id="rId18"/>
    <p:sldId id="277" r:id="rId19"/>
    <p:sldId id="278" r:id="rId20"/>
    <p:sldId id="279" r:id="rId21"/>
    <p:sldId id="280" r:id="rId22"/>
    <p:sldId id="281" r:id="rId23"/>
    <p:sldId id="282" r:id="rId24"/>
    <p:sldId id="283" r:id="rId25"/>
    <p:sldId id="284" r:id="rId26"/>
    <p:sldId id="285" r:id="rId27"/>
    <p:sldId id="288" r:id="rId28"/>
    <p:sldId id="286" r:id="rId29"/>
    <p:sldId id="287"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E0493DF-5F54-4CC7-823D-B518D1B8B8C2}" type="datetimeFigureOut">
              <a:rPr lang="en-IN" smtClean="0"/>
              <a:pPr/>
              <a:t>20-11-2014</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7E88A20-59A7-4B80-9FA7-1B668D1CA1C2}" type="slidenum">
              <a:rPr lang="en-IN" smtClean="0"/>
              <a:pPr/>
              <a:t>‹#›</a:t>
            </a:fld>
            <a:endParaRPr lang="en-IN"/>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0493DF-5F54-4CC7-823D-B518D1B8B8C2}" type="datetimeFigureOut">
              <a:rPr lang="en-IN" smtClean="0"/>
              <a:pPr/>
              <a:t>20-11-2014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E88A20-59A7-4B80-9FA7-1B668D1CA1C2}"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0493DF-5F54-4CC7-823D-B518D1B8B8C2}" type="datetimeFigureOut">
              <a:rPr lang="en-IN" smtClean="0"/>
              <a:pPr/>
              <a:t>20-11-2014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E88A20-59A7-4B80-9FA7-1B668D1CA1C2}"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E0493DF-5F54-4CC7-823D-B518D1B8B8C2}" type="datetimeFigureOut">
              <a:rPr lang="en-IN" smtClean="0"/>
              <a:pPr/>
              <a:t>20-11-2014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E88A20-59A7-4B80-9FA7-1B668D1CA1C2}" type="slidenum">
              <a:rPr lang="en-IN" smtClean="0"/>
              <a:pPr/>
              <a:t>‹#›</a:t>
            </a:fld>
            <a:endParaRPr lang="en-IN"/>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E0493DF-5F54-4CC7-823D-B518D1B8B8C2}" type="datetimeFigureOut">
              <a:rPr lang="en-IN" smtClean="0"/>
              <a:pPr/>
              <a:t>20-11-2014</a:t>
            </a:fld>
            <a:endParaRPr lang="en-IN"/>
          </a:p>
        </p:txBody>
      </p:sp>
      <p:sp>
        <p:nvSpPr>
          <p:cNvPr id="5" name="Footer Placeholder 4"/>
          <p:cNvSpPr>
            <a:spLocks noGrp="1"/>
          </p:cNvSpPr>
          <p:nvPr>
            <p:ph type="ftr" sz="quarter" idx="11"/>
          </p:nvPr>
        </p:nvSpPr>
        <p:spPr>
          <a:xfrm>
            <a:off x="800100" y="6172200"/>
            <a:ext cx="4000500" cy="457200"/>
          </a:xfrm>
        </p:spPr>
        <p:txBody>
          <a:bodyPr/>
          <a:lstStyle/>
          <a:p>
            <a:endParaRPr lang="en-IN"/>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7E88A20-59A7-4B80-9FA7-1B668D1CA1C2}"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E0493DF-5F54-4CC7-823D-B518D1B8B8C2}" type="datetimeFigureOut">
              <a:rPr lang="en-IN" smtClean="0"/>
              <a:pPr/>
              <a:t>20-11-2014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7E88A20-59A7-4B80-9FA7-1B668D1CA1C2}" type="slidenum">
              <a:rPr lang="en-IN" smtClean="0"/>
              <a:pPr/>
              <a:t>‹#›</a:t>
            </a:fld>
            <a:endParaRPr lang="en-IN"/>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E0493DF-5F54-4CC7-823D-B518D1B8B8C2}" type="datetimeFigureOut">
              <a:rPr lang="en-IN" smtClean="0"/>
              <a:pPr/>
              <a:t>20-11-2014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7E88A20-59A7-4B80-9FA7-1B668D1CA1C2}" type="slidenum">
              <a:rPr lang="en-IN" smtClean="0"/>
              <a:pPr/>
              <a:t>‹#›</a:t>
            </a:fld>
            <a:endParaRPr lang="en-IN"/>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E0493DF-5F54-4CC7-823D-B518D1B8B8C2}" type="datetimeFigureOut">
              <a:rPr lang="en-IN" smtClean="0"/>
              <a:pPr/>
              <a:t>20-11-2014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7E88A20-59A7-4B80-9FA7-1B668D1CA1C2}"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493DF-5F54-4CC7-823D-B518D1B8B8C2}" type="datetimeFigureOut">
              <a:rPr lang="en-IN" smtClean="0"/>
              <a:pPr/>
              <a:t>20-11-2014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7E88A20-59A7-4B80-9FA7-1B668D1CA1C2}"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E0493DF-5F54-4CC7-823D-B518D1B8B8C2}" type="datetimeFigureOut">
              <a:rPr lang="en-IN" smtClean="0"/>
              <a:pPr/>
              <a:t>20-11-2014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7E88A20-59A7-4B80-9FA7-1B668D1CA1C2}" type="slidenum">
              <a:rPr lang="en-IN" smtClean="0"/>
              <a:pPr/>
              <a:t>‹#›</a:t>
            </a:fld>
            <a:endParaRPr lang="en-IN"/>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E0493DF-5F54-4CC7-823D-B518D1B8B8C2}" type="datetimeFigureOut">
              <a:rPr lang="en-IN" smtClean="0"/>
              <a:pPr/>
              <a:t>20-11-2014</a:t>
            </a:fld>
            <a:endParaRPr lang="en-IN"/>
          </a:p>
        </p:txBody>
      </p:sp>
      <p:sp>
        <p:nvSpPr>
          <p:cNvPr id="6" name="Footer Placeholder 5"/>
          <p:cNvSpPr>
            <a:spLocks noGrp="1"/>
          </p:cNvSpPr>
          <p:nvPr>
            <p:ph type="ftr" sz="quarter" idx="11"/>
          </p:nvPr>
        </p:nvSpPr>
        <p:spPr>
          <a:xfrm>
            <a:off x="914400" y="6172200"/>
            <a:ext cx="3886200" cy="457200"/>
          </a:xfrm>
        </p:spPr>
        <p:txBody>
          <a:bodyPr/>
          <a:lstStyle/>
          <a:p>
            <a:endParaRPr lang="en-IN"/>
          </a:p>
        </p:txBody>
      </p:sp>
      <p:sp>
        <p:nvSpPr>
          <p:cNvPr id="7" name="Slide Number Placeholder 6"/>
          <p:cNvSpPr>
            <a:spLocks noGrp="1"/>
          </p:cNvSpPr>
          <p:nvPr>
            <p:ph type="sldNum" sz="quarter" idx="12"/>
          </p:nvPr>
        </p:nvSpPr>
        <p:spPr>
          <a:xfrm>
            <a:off x="146304" y="6208776"/>
            <a:ext cx="457200" cy="457200"/>
          </a:xfrm>
        </p:spPr>
        <p:txBody>
          <a:bodyPr/>
          <a:lstStyle/>
          <a:p>
            <a:fld id="{57E88A20-59A7-4B80-9FA7-1B668D1CA1C2}" type="slidenum">
              <a:rPr lang="en-IN" smtClean="0"/>
              <a:pPr/>
              <a:t>‹#›</a:t>
            </a:fld>
            <a:endParaRPr lang="en-IN"/>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E0493DF-5F54-4CC7-823D-B518D1B8B8C2}" type="datetimeFigureOut">
              <a:rPr lang="en-IN" smtClean="0"/>
              <a:pPr/>
              <a:t>20-11-2014</a:t>
            </a:fld>
            <a:endParaRPr lang="en-IN"/>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IN"/>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7E88A20-59A7-4B80-9FA7-1B668D1CA1C2}"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nglewoodgov.org/home/index.asp?page=187"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429000"/>
            <a:ext cx="8892480" cy="2896344"/>
          </a:xfrm>
        </p:spPr>
        <p:txBody>
          <a:bodyPr>
            <a:normAutofit lnSpcReduction="10000"/>
          </a:bodyPr>
          <a:lstStyle/>
          <a:p>
            <a:r>
              <a:rPr lang="en-IN" sz="2400" dirty="0" err="1" smtClean="0">
                <a:latin typeface="Times New Roman" pitchFamily="18" charset="0"/>
                <a:cs typeface="Times New Roman" pitchFamily="18" charset="0"/>
              </a:rPr>
              <a:t>Vinayak</a:t>
            </a:r>
            <a:r>
              <a:rPr lang="en-IN" sz="2400" dirty="0" smtClean="0">
                <a:latin typeface="Times New Roman" pitchFamily="18" charset="0"/>
                <a:cs typeface="Times New Roman" pitchFamily="18" charset="0"/>
              </a:rPr>
              <a:t> I kadlimatti</a:t>
            </a:r>
            <a:r>
              <a:rPr lang="en-IN" sz="2400" baseline="30000" dirty="0" smtClean="0">
                <a:latin typeface="Times New Roman" pitchFamily="18" charset="0"/>
                <a:cs typeface="Times New Roman" pitchFamily="18" charset="0"/>
              </a:rPr>
              <a:t>1</a:t>
            </a: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Madhuri</a:t>
            </a: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Kulkarni</a:t>
            </a:r>
            <a:r>
              <a:rPr lang="en-IN" sz="2400" dirty="0" smtClean="0">
                <a:latin typeface="Times New Roman" pitchFamily="18" charset="0"/>
                <a:cs typeface="Times New Roman" pitchFamily="18" charset="0"/>
              </a:rPr>
              <a:t> </a:t>
            </a:r>
            <a:r>
              <a:rPr lang="en-IN" sz="2400" baseline="30000" dirty="0" smtClean="0">
                <a:latin typeface="Times New Roman" pitchFamily="18" charset="0"/>
                <a:cs typeface="Times New Roman" pitchFamily="18" charset="0"/>
              </a:rPr>
              <a:t>2</a:t>
            </a:r>
            <a:r>
              <a:rPr lang="en-IN" sz="2400" dirty="0" smtClean="0">
                <a:latin typeface="Times New Roman" pitchFamily="18" charset="0"/>
                <a:cs typeface="Times New Roman" pitchFamily="18" charset="0"/>
              </a:rPr>
              <a:t>, </a:t>
            </a:r>
            <a:r>
              <a:rPr lang="en-IN" sz="2400" b="1" u="sng" dirty="0" smtClean="0">
                <a:latin typeface="Times New Roman" pitchFamily="18" charset="0"/>
                <a:cs typeface="Times New Roman" pitchFamily="18" charset="0"/>
              </a:rPr>
              <a:t>K.V </a:t>
            </a:r>
            <a:r>
              <a:rPr lang="en-IN" sz="2400" b="1" u="sng" dirty="0" err="1" smtClean="0">
                <a:latin typeface="Times New Roman" pitchFamily="18" charset="0"/>
                <a:cs typeface="Times New Roman" pitchFamily="18" charset="0"/>
              </a:rPr>
              <a:t>Shivanand</a:t>
            </a:r>
            <a:r>
              <a:rPr lang="en-IN" sz="2400" b="1" u="sng" dirty="0" smtClean="0">
                <a:latin typeface="Times New Roman" pitchFamily="18" charset="0"/>
                <a:cs typeface="Times New Roman" pitchFamily="18" charset="0"/>
              </a:rPr>
              <a:t> Reddy</a:t>
            </a:r>
            <a:r>
              <a:rPr lang="en-IN" sz="2400" b="1" u="sng" baseline="30000" dirty="0" smtClean="0">
                <a:latin typeface="Times New Roman" pitchFamily="18" charset="0"/>
                <a:cs typeface="Times New Roman" pitchFamily="18" charset="0"/>
              </a:rPr>
              <a:t>3</a:t>
            </a:r>
          </a:p>
          <a:p>
            <a:endParaRPr lang="en-IN" sz="2400" b="1" u="sng" dirty="0" smtClean="0">
              <a:latin typeface="Times New Roman" pitchFamily="18" charset="0"/>
              <a:cs typeface="Times New Roman" pitchFamily="18" charset="0"/>
            </a:endParaRPr>
          </a:p>
          <a:p>
            <a:r>
              <a:rPr lang="en-IN" sz="2400" dirty="0" smtClean="0">
                <a:latin typeface="Times New Roman" pitchFamily="18" charset="0"/>
                <a:cs typeface="Times New Roman" pitchFamily="18" charset="0"/>
              </a:rPr>
              <a:t>1.Assistant Professor Dept Of  Neurosurgery ,JSS Hospital Mysore.</a:t>
            </a:r>
          </a:p>
          <a:p>
            <a:endParaRPr lang="en-IN" sz="2400" dirty="0" smtClean="0">
              <a:latin typeface="Times New Roman" pitchFamily="18" charset="0"/>
              <a:cs typeface="Times New Roman" pitchFamily="18" charset="0"/>
            </a:endParaRPr>
          </a:p>
          <a:p>
            <a:r>
              <a:rPr lang="en-IN" sz="2400" dirty="0" smtClean="0">
                <a:latin typeface="Times New Roman" pitchFamily="18" charset="0"/>
                <a:cs typeface="Times New Roman" pitchFamily="18" charset="0"/>
              </a:rPr>
              <a:t>2.Professor &amp; HOD, Dept Of  </a:t>
            </a:r>
            <a:r>
              <a:rPr lang="en-IN" sz="2400" dirty="0" err="1" smtClean="0">
                <a:latin typeface="Times New Roman" pitchFamily="18" charset="0"/>
                <a:cs typeface="Times New Roman" pitchFamily="18" charset="0"/>
              </a:rPr>
              <a:t>Microbiology,JSS</a:t>
            </a:r>
            <a:r>
              <a:rPr lang="en-IN" sz="2400" dirty="0" smtClean="0">
                <a:latin typeface="Times New Roman" pitchFamily="18" charset="0"/>
                <a:cs typeface="Times New Roman" pitchFamily="18" charset="0"/>
              </a:rPr>
              <a:t> Hospital Mysore.</a:t>
            </a:r>
          </a:p>
          <a:p>
            <a:endParaRPr lang="en-IN" sz="2400" dirty="0" smtClean="0">
              <a:latin typeface="Times New Roman" pitchFamily="18" charset="0"/>
              <a:cs typeface="Times New Roman" pitchFamily="18" charset="0"/>
            </a:endParaRPr>
          </a:p>
          <a:p>
            <a:r>
              <a:rPr lang="en-IN" sz="2400" dirty="0" smtClean="0">
                <a:latin typeface="Times New Roman" pitchFamily="18" charset="0"/>
                <a:cs typeface="Times New Roman" pitchFamily="18" charset="0"/>
              </a:rPr>
              <a:t>3.Post Graduate Dept of General </a:t>
            </a:r>
            <a:r>
              <a:rPr lang="en-IN" sz="2400" dirty="0" err="1" smtClean="0">
                <a:latin typeface="Times New Roman" pitchFamily="18" charset="0"/>
                <a:cs typeface="Times New Roman" pitchFamily="18" charset="0"/>
              </a:rPr>
              <a:t>Surgery,JSS</a:t>
            </a:r>
            <a:r>
              <a:rPr lang="en-IN" sz="2400" dirty="0" smtClean="0">
                <a:latin typeface="Times New Roman" pitchFamily="18" charset="0"/>
                <a:cs typeface="Times New Roman" pitchFamily="18" charset="0"/>
              </a:rPr>
              <a:t> Hospital Mysore.</a:t>
            </a:r>
          </a:p>
          <a:p>
            <a:endParaRPr lang="en-IN" sz="2400" dirty="0">
              <a:latin typeface="Times New Roman" pitchFamily="18" charset="0"/>
              <a:cs typeface="Times New Roman" pitchFamily="18" charset="0"/>
            </a:endParaRPr>
          </a:p>
        </p:txBody>
      </p:sp>
      <p:sp>
        <p:nvSpPr>
          <p:cNvPr id="2" name="Title 1"/>
          <p:cNvSpPr>
            <a:spLocks noGrp="1"/>
          </p:cNvSpPr>
          <p:nvPr>
            <p:ph type="ctrTitle"/>
          </p:nvPr>
        </p:nvSpPr>
        <p:spPr>
          <a:xfrm>
            <a:off x="179512" y="1412776"/>
            <a:ext cx="8964488" cy="195027"/>
          </a:xfrm>
        </p:spPr>
        <p:txBody>
          <a:bodyPr>
            <a:normAutofit fontScale="90000"/>
          </a:bodyPr>
          <a:lstStyle/>
          <a:p>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err="1" smtClean="0"/>
              <a:t>Nocardia</a:t>
            </a:r>
            <a:r>
              <a:rPr lang="en-IN" b="1" dirty="0" smtClean="0"/>
              <a:t> in Spinal Epidural Abscess: A Surprise Guest</a:t>
            </a:r>
            <a:r>
              <a:rPr lang="en-IN" dirty="0" smtClean="0"/>
              <a:t/>
            </a:r>
            <a:br>
              <a:rPr lang="en-IN" dirty="0" smtClean="0"/>
            </a:br>
            <a:r>
              <a:rPr lang="en-IN" dirty="0" smtClean="0"/>
              <a:t>	</a:t>
            </a:r>
            <a:br>
              <a:rPr lang="en-IN" dirty="0" smtClean="0"/>
            </a:br>
            <a:endParaRPr lang="en-IN" dirty="0"/>
          </a:p>
        </p:txBody>
      </p:sp>
      <p:pic>
        <p:nvPicPr>
          <p:cNvPr id="1026" name="Picture 2" descr="C:\Users\Admin\Desktop\1.jpg"/>
          <p:cNvPicPr>
            <a:picLocks noChangeAspect="1" noChangeArrowheads="1"/>
          </p:cNvPicPr>
          <p:nvPr/>
        </p:nvPicPr>
        <p:blipFill>
          <a:blip r:embed="rId2" cstate="print"/>
          <a:srcRect/>
          <a:stretch>
            <a:fillRect/>
          </a:stretch>
        </p:blipFill>
        <p:spPr bwMode="auto">
          <a:xfrm>
            <a:off x="0" y="0"/>
            <a:ext cx="1656184" cy="1412776"/>
          </a:xfrm>
          <a:prstGeom prst="rect">
            <a:avLst/>
          </a:prstGeom>
          <a:noFill/>
        </p:spPr>
      </p:pic>
      <p:pic>
        <p:nvPicPr>
          <p:cNvPr id="1027" name="Picture 3" descr="C:\Users\Admin\Desktop\12.jpg"/>
          <p:cNvPicPr>
            <a:picLocks noChangeAspect="1" noChangeArrowheads="1"/>
          </p:cNvPicPr>
          <p:nvPr/>
        </p:nvPicPr>
        <p:blipFill>
          <a:blip r:embed="rId3" cstate="print"/>
          <a:srcRect/>
          <a:stretch>
            <a:fillRect/>
          </a:stretch>
        </p:blipFill>
        <p:spPr bwMode="auto">
          <a:xfrm>
            <a:off x="7596336" y="0"/>
            <a:ext cx="1547664" cy="141277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2" cstate="print"/>
          <a:srcRect/>
          <a:stretch>
            <a:fillRect/>
          </a:stretch>
        </p:blipFill>
        <p:spPr bwMode="auto">
          <a:xfrm>
            <a:off x="285750" y="1565910"/>
            <a:ext cx="5383530" cy="4457700"/>
          </a:xfrm>
          <a:prstGeom prst="rect">
            <a:avLst/>
          </a:prstGeom>
          <a:ln w="38100">
            <a:headEnd/>
            <a:tailEnd/>
          </a:ln>
        </p:spPr>
        <p:style>
          <a:lnRef idx="2">
            <a:schemeClr val="accent2">
              <a:shade val="50000"/>
            </a:schemeClr>
          </a:lnRef>
          <a:fillRef idx="1">
            <a:schemeClr val="accent2"/>
          </a:fillRef>
          <a:effectRef idx="0">
            <a:schemeClr val="accent2"/>
          </a:effectRef>
          <a:fontRef idx="minor">
            <a:schemeClr val="lt1"/>
          </a:fontRef>
        </p:style>
      </p:pic>
      <p:sp>
        <p:nvSpPr>
          <p:cNvPr id="26626" name="Line 2"/>
          <p:cNvSpPr>
            <a:spLocks noChangeShapeType="1"/>
          </p:cNvSpPr>
          <p:nvPr/>
        </p:nvSpPr>
        <p:spPr bwMode="auto">
          <a:xfrm>
            <a:off x="457200" y="1383030"/>
            <a:ext cx="8229600" cy="0"/>
          </a:xfrm>
          <a:prstGeom prst="line">
            <a:avLst/>
          </a:prstGeom>
          <a:noFill/>
          <a:ln w="9525">
            <a:solidFill>
              <a:srgbClr val="9A9A9A"/>
            </a:solidFill>
            <a:prstDash val="solid"/>
            <a:round/>
            <a:headEnd type="none" w="med" len="med"/>
            <a:tailEnd type="none" w="med" len="med"/>
          </a:ln>
        </p:spPr>
        <p:txBody>
          <a:bodyPr lIns="82296" tIns="41148" rIns="82296" bIns="41148"/>
          <a:lstStyle/>
          <a:p>
            <a:endParaRPr lang="en-IN"/>
          </a:p>
        </p:txBody>
      </p:sp>
      <p:sp>
        <p:nvSpPr>
          <p:cNvPr id="26627" name="Rectangle 3"/>
          <p:cNvSpPr>
            <a:spLocks noGrp="1" noChangeArrowheads="1"/>
          </p:cNvSpPr>
          <p:nvPr>
            <p:ph type="title"/>
          </p:nvPr>
        </p:nvSpPr>
        <p:spPr>
          <a:ln/>
        </p:spPr>
        <p:txBody>
          <a:bodyPr lIns="82296" tIns="41148" rIns="82296"/>
          <a:lstStyle/>
          <a:p>
            <a:r>
              <a:rPr lang="en-US" dirty="0"/>
              <a:t>Picture of </a:t>
            </a:r>
            <a:r>
              <a:rPr lang="en-US" dirty="0" err="1" smtClean="0"/>
              <a:t>Nocardia</a:t>
            </a:r>
            <a:endParaRPr lang="en-US" dirty="0"/>
          </a:p>
        </p:txBody>
      </p:sp>
      <p:sp>
        <p:nvSpPr>
          <p:cNvPr id="26628" name="Rectangle 4"/>
          <p:cNvSpPr>
            <a:spLocks/>
          </p:cNvSpPr>
          <p:nvPr/>
        </p:nvSpPr>
        <p:spPr bwMode="auto">
          <a:xfrm>
            <a:off x="6372200" y="1556792"/>
            <a:ext cx="2468880" cy="492616"/>
          </a:xfrm>
          <a:prstGeom prst="rect">
            <a:avLst/>
          </a:prstGeom>
          <a:noFill/>
          <a:ln w="9525">
            <a:noFill/>
            <a:miter lim="800000"/>
            <a:headEnd type="none" w="med" len="med"/>
            <a:tailEnd type="none" w="med" len="med"/>
          </a:ln>
        </p:spPr>
        <p:txBody>
          <a:bodyPr lIns="0" tIns="0" rIns="0" bIns="0" anchor="b"/>
          <a:lstStyle/>
          <a:p>
            <a:pPr>
              <a:tabLst>
                <a:tab pos="320040" algn="l"/>
                <a:tab pos="640080" algn="l"/>
                <a:tab pos="960120" algn="l"/>
                <a:tab pos="1280160" algn="l"/>
                <a:tab pos="1600200" algn="l"/>
                <a:tab pos="1920240" algn="l"/>
                <a:tab pos="2240280" algn="l"/>
                <a:tab pos="2560320" algn="l"/>
                <a:tab pos="2880360" algn="l"/>
                <a:tab pos="3200400" algn="l"/>
                <a:tab pos="3520440" algn="l"/>
                <a:tab pos="3840480" algn="l"/>
              </a:tabLst>
            </a:pPr>
            <a:r>
              <a:rPr lang="en-US" sz="1100" u="sng" dirty="0">
                <a:solidFill>
                  <a:schemeClr val="bg2">
                    <a:lumMod val="50000"/>
                  </a:schemeClr>
                </a:solidFill>
                <a:latin typeface="Helvetica" charset="0"/>
                <a:cs typeface="Helvetica" charset="0"/>
                <a:sym typeface="Helvetica" charset="0"/>
                <a:hlinkClick r:id="rId3"/>
              </a:rPr>
              <a:t>from: www.englewoodgov.org/home/index.asp?page=187</a:t>
            </a:r>
            <a:endParaRPr lang="en-US" sz="1100" u="sng" dirty="0">
              <a:solidFill>
                <a:schemeClr val="bg2">
                  <a:lumMod val="50000"/>
                </a:schemeClr>
              </a:solidFill>
              <a:latin typeface="Helvetica" charset="0"/>
              <a:cs typeface="Helvetica" charset="0"/>
              <a:sym typeface="Helvetica" charset="0"/>
            </a:endParaRPr>
          </a:p>
        </p:txBody>
      </p:sp>
    </p:spTree>
  </p:cSld>
  <p:clrMapOvr>
    <a:masterClrMapping/>
  </p:clrMapOvr>
  <p:transition spd="slow">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Line 1"/>
          <p:cNvSpPr>
            <a:spLocks noChangeShapeType="1"/>
          </p:cNvSpPr>
          <p:nvPr/>
        </p:nvSpPr>
        <p:spPr bwMode="auto">
          <a:xfrm>
            <a:off x="457200" y="1383030"/>
            <a:ext cx="8229600" cy="0"/>
          </a:xfrm>
          <a:prstGeom prst="line">
            <a:avLst/>
          </a:prstGeom>
          <a:noFill/>
          <a:ln w="9525">
            <a:solidFill>
              <a:srgbClr val="9A9A9A"/>
            </a:solidFill>
            <a:prstDash val="solid"/>
            <a:round/>
            <a:headEnd type="none" w="med" len="med"/>
            <a:tailEnd type="none" w="med" len="med"/>
          </a:ln>
        </p:spPr>
        <p:txBody>
          <a:bodyPr lIns="82296" tIns="41148" rIns="82296" bIns="41148"/>
          <a:lstStyle/>
          <a:p>
            <a:endParaRPr lang="en-IN"/>
          </a:p>
        </p:txBody>
      </p:sp>
      <p:sp>
        <p:nvSpPr>
          <p:cNvPr id="27650" name="Rectangle 2"/>
          <p:cNvSpPr>
            <a:spLocks noGrp="1" noChangeArrowheads="1"/>
          </p:cNvSpPr>
          <p:nvPr>
            <p:ph type="title"/>
          </p:nvPr>
        </p:nvSpPr>
        <p:spPr>
          <a:ln/>
        </p:spPr>
        <p:txBody>
          <a:bodyPr lIns="82296" tIns="41148" rIns="82296"/>
          <a:lstStyle/>
          <a:p>
            <a:r>
              <a:rPr lang="en-US" b="1" dirty="0">
                <a:latin typeface="Times New Roman" pitchFamily="18" charset="0"/>
                <a:cs typeface="Times New Roman" pitchFamily="18" charset="0"/>
              </a:rPr>
              <a:t>Virulence Factors</a:t>
            </a:r>
          </a:p>
        </p:txBody>
      </p:sp>
      <p:sp>
        <p:nvSpPr>
          <p:cNvPr id="27651" name="Rectangle 3"/>
          <p:cNvSpPr>
            <a:spLocks noGrp="1" noChangeArrowheads="1"/>
          </p:cNvSpPr>
          <p:nvPr>
            <p:ph type="body" idx="1"/>
          </p:nvPr>
        </p:nvSpPr>
        <p:spPr>
          <a:xfrm>
            <a:off x="914400" y="1447800"/>
            <a:ext cx="7772400" cy="5149552"/>
          </a:xfrm>
          <a:ln/>
        </p:spPr>
        <p:txBody>
          <a:bodyPr lIns="82296" tIns="41148" rIns="82296" bIns="41148">
            <a:normAutofit fontScale="92500" lnSpcReduction="10000"/>
          </a:bodyPr>
          <a:lstStyle/>
          <a:p>
            <a:pPr algn="just"/>
            <a:r>
              <a:rPr lang="en-US" sz="2400" dirty="0">
                <a:latin typeface="Times New Roman" pitchFamily="18" charset="0"/>
                <a:cs typeface="Times New Roman" pitchFamily="18" charset="0"/>
              </a:rPr>
              <a:t>Virulent strains are relatively resistant to </a:t>
            </a:r>
            <a:r>
              <a:rPr lang="en-US" sz="2400" dirty="0" err="1">
                <a:latin typeface="Times New Roman" pitchFamily="18" charset="0"/>
                <a:cs typeface="Times New Roman" pitchFamily="18" charset="0"/>
              </a:rPr>
              <a:t>neutrophil</a:t>
            </a:r>
            <a:r>
              <a:rPr lang="en-US" sz="2400" dirty="0">
                <a:latin typeface="Times New Roman" pitchFamily="18" charset="0"/>
                <a:cs typeface="Times New Roman" pitchFamily="18" charset="0"/>
              </a:rPr>
              <a:t>-mediated killing</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Organisms </a:t>
            </a:r>
            <a:r>
              <a:rPr lang="en-US" sz="2400" dirty="0">
                <a:latin typeface="Times New Roman" pitchFamily="18" charset="0"/>
                <a:cs typeface="Times New Roman" pitchFamily="18" charset="0"/>
              </a:rPr>
              <a:t>in the logarithmic growth phase are more toxic to macrophages. </a:t>
            </a:r>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Inhibit </a:t>
            </a:r>
            <a:r>
              <a:rPr lang="en-US" sz="2400" dirty="0" err="1">
                <a:latin typeface="Times New Roman" pitchFamily="18" charset="0"/>
                <a:cs typeface="Times New Roman" pitchFamily="18" charset="0"/>
              </a:rPr>
              <a:t>phagosome-lysosome</a:t>
            </a:r>
            <a:r>
              <a:rPr lang="en-US" sz="2400" dirty="0">
                <a:latin typeface="Times New Roman" pitchFamily="18" charset="0"/>
                <a:cs typeface="Times New Roman" pitchFamily="18" charset="0"/>
              </a:rPr>
              <a:t> fusion more successfully in vitro, which gives rise to L-forms, which can survive in macrophages for days </a:t>
            </a:r>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L-forms have been found human and animal infections and perhaps account for treatment failure</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L forms, as you may remember, are cell wall deficient organisms</a:t>
            </a:r>
          </a:p>
        </p:txBody>
      </p:sp>
    </p:spTree>
  </p:cSld>
  <p:clrMapOvr>
    <a:masterClrMapping/>
  </p:clrMapOvr>
  <p:transition spd="slow">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Line 1"/>
          <p:cNvSpPr>
            <a:spLocks noChangeShapeType="1"/>
          </p:cNvSpPr>
          <p:nvPr/>
        </p:nvSpPr>
        <p:spPr bwMode="auto">
          <a:xfrm>
            <a:off x="457200" y="1383030"/>
            <a:ext cx="8229600" cy="0"/>
          </a:xfrm>
          <a:prstGeom prst="line">
            <a:avLst/>
          </a:prstGeom>
          <a:noFill/>
          <a:ln w="9525">
            <a:solidFill>
              <a:srgbClr val="9A9A9A"/>
            </a:solidFill>
            <a:prstDash val="solid"/>
            <a:round/>
            <a:headEnd type="none" w="med" len="med"/>
            <a:tailEnd type="none" w="med" len="med"/>
          </a:ln>
        </p:spPr>
        <p:txBody>
          <a:bodyPr lIns="82296" tIns="41148" rIns="82296" bIns="41148"/>
          <a:lstStyle/>
          <a:p>
            <a:endParaRPr lang="en-IN"/>
          </a:p>
        </p:txBody>
      </p:sp>
      <p:sp>
        <p:nvSpPr>
          <p:cNvPr id="29698" name="Rectangle 2"/>
          <p:cNvSpPr>
            <a:spLocks noGrp="1" noChangeArrowheads="1"/>
          </p:cNvSpPr>
          <p:nvPr>
            <p:ph type="title"/>
          </p:nvPr>
        </p:nvSpPr>
        <p:spPr>
          <a:ln/>
        </p:spPr>
        <p:txBody>
          <a:bodyPr lIns="82296" tIns="41148" rIns="82296"/>
          <a:lstStyle/>
          <a:p>
            <a:r>
              <a:rPr lang="en-US" b="1" dirty="0">
                <a:latin typeface="Times New Roman" pitchFamily="18" charset="0"/>
                <a:cs typeface="Times New Roman" pitchFamily="18" charset="0"/>
              </a:rPr>
              <a:t>Virulence Factors</a:t>
            </a:r>
          </a:p>
        </p:txBody>
      </p:sp>
      <p:sp>
        <p:nvSpPr>
          <p:cNvPr id="29699" name="Rectangle 3"/>
          <p:cNvSpPr>
            <a:spLocks noGrp="1" noChangeArrowheads="1"/>
          </p:cNvSpPr>
          <p:nvPr>
            <p:ph type="body" idx="1"/>
          </p:nvPr>
        </p:nvSpPr>
        <p:spPr>
          <a:xfrm>
            <a:off x="537210" y="1463040"/>
            <a:ext cx="8343900" cy="5246370"/>
          </a:xfrm>
          <a:ln/>
        </p:spPr>
        <p:txBody>
          <a:bodyPr lIns="82296" tIns="41148" rIns="82296" bIns="41148"/>
          <a:lstStyle/>
          <a:p>
            <a:pPr algn="just"/>
            <a:r>
              <a:rPr lang="en-US" dirty="0" smtClean="0">
                <a:latin typeface="Times New Roman" pitchFamily="18" charset="0"/>
                <a:cs typeface="Times New Roman" pitchFamily="18" charset="0"/>
              </a:rPr>
              <a:t>There </a:t>
            </a:r>
            <a:r>
              <a:rPr lang="en-US" dirty="0">
                <a:latin typeface="Times New Roman" pitchFamily="18" charset="0"/>
                <a:cs typeface="Times New Roman" pitchFamily="18" charset="0"/>
              </a:rPr>
              <a:t>are species tissue tropism's</a:t>
            </a:r>
            <a:r>
              <a:rPr lang="en-US" dirty="0" smtClean="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a:p>
            <a:pPr marL="491490" lvl="1" algn="just"/>
            <a:r>
              <a:rPr lang="en-US" dirty="0">
                <a:latin typeface="Times New Roman" pitchFamily="18" charset="0"/>
                <a:cs typeface="Times New Roman" pitchFamily="18" charset="0"/>
              </a:rPr>
              <a:t>N. </a:t>
            </a:r>
            <a:r>
              <a:rPr lang="en-US" dirty="0" err="1">
                <a:latin typeface="Times New Roman" pitchFamily="18" charset="0"/>
                <a:cs typeface="Times New Roman" pitchFamily="18" charset="0"/>
              </a:rPr>
              <a:t>asteroides</a:t>
            </a:r>
            <a:r>
              <a:rPr lang="en-US" dirty="0">
                <a:latin typeface="Times New Roman" pitchFamily="18" charset="0"/>
                <a:cs typeface="Times New Roman" pitchFamily="18" charset="0"/>
              </a:rPr>
              <a:t> complex including  N. </a:t>
            </a:r>
            <a:r>
              <a:rPr lang="en-US" dirty="0" err="1">
                <a:latin typeface="Times New Roman" pitchFamily="18" charset="0"/>
                <a:cs typeface="Times New Roman" pitchFamily="18" charset="0"/>
              </a:rPr>
              <a:t>farcinica</a:t>
            </a:r>
            <a:r>
              <a:rPr lang="en-US" dirty="0">
                <a:latin typeface="Times New Roman" pitchFamily="18" charset="0"/>
                <a:cs typeface="Times New Roman" pitchFamily="18" charset="0"/>
              </a:rPr>
              <a:t> cause 80% of </a:t>
            </a:r>
            <a:r>
              <a:rPr lang="en-US" dirty="0" err="1">
                <a:latin typeface="Times New Roman" pitchFamily="18" charset="0"/>
                <a:cs typeface="Times New Roman" pitchFamily="18" charset="0"/>
              </a:rPr>
              <a:t>noncutaneous</a:t>
            </a:r>
            <a:r>
              <a:rPr lang="en-US" dirty="0">
                <a:latin typeface="Times New Roman" pitchFamily="18" charset="0"/>
                <a:cs typeface="Times New Roman" pitchFamily="18" charset="0"/>
              </a:rPr>
              <a:t> invasive disease and for most systemic and CNS disease</a:t>
            </a:r>
            <a:r>
              <a:rPr lang="en-US" dirty="0" smtClean="0">
                <a:latin typeface="Times New Roman" pitchFamily="18" charset="0"/>
                <a:cs typeface="Times New Roman" pitchFamily="18" charset="0"/>
              </a:rPr>
              <a:t>.</a:t>
            </a:r>
          </a:p>
          <a:p>
            <a:pPr marL="491490" lvl="1" algn="just"/>
            <a:endParaRPr lang="en-US" dirty="0">
              <a:latin typeface="Times New Roman" pitchFamily="18" charset="0"/>
              <a:cs typeface="Times New Roman" pitchFamily="18" charset="0"/>
            </a:endParaRPr>
          </a:p>
          <a:p>
            <a:pPr marL="491490" lvl="1" algn="just"/>
            <a:r>
              <a:rPr lang="en-US" dirty="0">
                <a:latin typeface="Times New Roman" pitchFamily="18" charset="0"/>
                <a:cs typeface="Times New Roman" pitchFamily="18" charset="0"/>
              </a:rPr>
              <a:t>N. </a:t>
            </a:r>
            <a:r>
              <a:rPr lang="en-US" dirty="0" err="1">
                <a:latin typeface="Times New Roman" pitchFamily="18" charset="0"/>
                <a:cs typeface="Times New Roman" pitchFamily="18" charset="0"/>
              </a:rPr>
              <a:t>brasiliensis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cutaneous</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lymphocutaneous</a:t>
            </a:r>
            <a:r>
              <a:rPr lang="en-US" dirty="0">
                <a:latin typeface="Times New Roman" pitchFamily="18" charset="0"/>
                <a:cs typeface="Times New Roman" pitchFamily="18" charset="0"/>
              </a:rPr>
              <a:t> disease</a:t>
            </a:r>
            <a:r>
              <a:rPr lang="en-US" dirty="0" smtClean="0">
                <a:latin typeface="Times New Roman" pitchFamily="18" charset="0"/>
                <a:cs typeface="Times New Roman" pitchFamily="18" charset="0"/>
              </a:rPr>
              <a:t>.</a:t>
            </a:r>
          </a:p>
          <a:p>
            <a:pPr marL="491490" lvl="1" algn="just"/>
            <a:endParaRPr lang="en-US" dirty="0">
              <a:latin typeface="Times New Roman" pitchFamily="18" charset="0"/>
              <a:cs typeface="Times New Roman" pitchFamily="18" charset="0"/>
            </a:endParaRPr>
          </a:p>
          <a:p>
            <a:pPr marL="491490" lvl="1" algn="just"/>
            <a:r>
              <a:rPr lang="en-US" dirty="0">
                <a:latin typeface="Times New Roman" pitchFamily="18" charset="0"/>
                <a:cs typeface="Times New Roman" pitchFamily="18" charset="0"/>
              </a:rPr>
              <a:t>N. </a:t>
            </a:r>
            <a:r>
              <a:rPr lang="en-US" dirty="0" err="1">
                <a:latin typeface="Times New Roman" pitchFamily="18" charset="0"/>
                <a:cs typeface="Times New Roman" pitchFamily="18" charset="0"/>
              </a:rPr>
              <a:t>pseudobrasiliensis</a:t>
            </a:r>
            <a:r>
              <a:rPr lang="en-US" dirty="0">
                <a:latin typeface="Times New Roman" pitchFamily="18" charset="0"/>
                <a:cs typeface="Times New Roman" pitchFamily="18" charset="0"/>
              </a:rPr>
              <a:t>: systemic infections, including the CNS</a:t>
            </a:r>
            <a:r>
              <a:rPr lang="en-US" dirty="0" smtClean="0">
                <a:latin typeface="Times New Roman" pitchFamily="18" charset="0"/>
                <a:cs typeface="Times New Roman" pitchFamily="18" charset="0"/>
              </a:rPr>
              <a:t>.</a:t>
            </a:r>
          </a:p>
          <a:p>
            <a:pPr marL="491490" lvl="1" algn="just"/>
            <a:endParaRPr lang="en-US" dirty="0">
              <a:latin typeface="Times New Roman" pitchFamily="18" charset="0"/>
              <a:cs typeface="Times New Roman" pitchFamily="18" charset="0"/>
            </a:endParaRPr>
          </a:p>
          <a:p>
            <a:pPr marL="491490" lvl="1" algn="just"/>
            <a:r>
              <a:rPr lang="en-US" dirty="0">
                <a:latin typeface="Times New Roman" pitchFamily="18" charset="0"/>
                <a:cs typeface="Times New Roman" pitchFamily="18" charset="0"/>
              </a:rPr>
              <a:t>N. </a:t>
            </a:r>
            <a:r>
              <a:rPr lang="en-US" dirty="0" err="1">
                <a:latin typeface="Times New Roman" pitchFamily="18" charset="0"/>
                <a:cs typeface="Times New Roman" pitchFamily="18" charset="0"/>
              </a:rPr>
              <a:t>transvalensis</a:t>
            </a:r>
            <a:r>
              <a:rPr lang="en-US" dirty="0">
                <a:latin typeface="Times New Roman" pitchFamily="18" charset="0"/>
                <a:cs typeface="Times New Roman" pitchFamily="18" charset="0"/>
              </a:rPr>
              <a:t> and N. </a:t>
            </a:r>
            <a:r>
              <a:rPr lang="en-US" dirty="0" err="1">
                <a:latin typeface="Times New Roman" pitchFamily="18" charset="0"/>
                <a:cs typeface="Times New Roman" pitchFamily="18" charset="0"/>
              </a:rPr>
              <a:t>otitidiscavarium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Noncutaneous</a:t>
            </a:r>
            <a:r>
              <a:rPr lang="en-US" dirty="0">
                <a:latin typeface="Times New Roman" pitchFamily="18" charset="0"/>
                <a:cs typeface="Times New Roman" pitchFamily="18" charset="0"/>
              </a:rPr>
              <a:t> disease </a:t>
            </a:r>
          </a:p>
        </p:txBody>
      </p:sp>
    </p:spTree>
  </p:cSld>
  <p:clrMapOvr>
    <a:masterClrMapping/>
  </p:clrMapOvr>
  <p:transition spd="slow">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Line 1"/>
          <p:cNvSpPr>
            <a:spLocks noChangeShapeType="1"/>
          </p:cNvSpPr>
          <p:nvPr/>
        </p:nvSpPr>
        <p:spPr bwMode="auto">
          <a:xfrm>
            <a:off x="457200" y="1383030"/>
            <a:ext cx="8229600" cy="0"/>
          </a:xfrm>
          <a:prstGeom prst="line">
            <a:avLst/>
          </a:prstGeom>
          <a:noFill/>
          <a:ln w="9525">
            <a:solidFill>
              <a:srgbClr val="9A9A9A"/>
            </a:solidFill>
            <a:prstDash val="solid"/>
            <a:round/>
            <a:headEnd type="none" w="med" len="med"/>
            <a:tailEnd type="none" w="med" len="med"/>
          </a:ln>
        </p:spPr>
        <p:txBody>
          <a:bodyPr lIns="82296" tIns="41148" rIns="82296" bIns="41148"/>
          <a:lstStyle/>
          <a:p>
            <a:endParaRPr lang="en-IN"/>
          </a:p>
        </p:txBody>
      </p:sp>
      <p:sp>
        <p:nvSpPr>
          <p:cNvPr id="30722" name="Rectangle 2"/>
          <p:cNvSpPr>
            <a:spLocks noGrp="1" noChangeArrowheads="1"/>
          </p:cNvSpPr>
          <p:nvPr>
            <p:ph type="title"/>
          </p:nvPr>
        </p:nvSpPr>
        <p:spPr>
          <a:ln/>
        </p:spPr>
        <p:txBody>
          <a:bodyPr lIns="82296" tIns="41148" rIns="82296"/>
          <a:lstStyle/>
          <a:p>
            <a:r>
              <a:rPr lang="en-US" b="1" dirty="0">
                <a:latin typeface="Times New Roman" pitchFamily="18" charset="0"/>
                <a:cs typeface="Times New Roman" pitchFamily="18" charset="0"/>
              </a:rPr>
              <a:t>Diagnosis</a:t>
            </a:r>
          </a:p>
        </p:txBody>
      </p:sp>
      <p:sp>
        <p:nvSpPr>
          <p:cNvPr id="30723" name="Rectangle 3"/>
          <p:cNvSpPr>
            <a:spLocks noGrp="1" noChangeArrowheads="1"/>
          </p:cNvSpPr>
          <p:nvPr>
            <p:ph type="body" idx="1"/>
          </p:nvPr>
        </p:nvSpPr>
        <p:spPr>
          <a:xfrm>
            <a:off x="400050" y="1520190"/>
            <a:ext cx="8343900" cy="5077162"/>
          </a:xfrm>
          <a:ln/>
        </p:spPr>
        <p:txBody>
          <a:bodyPr lIns="82296" tIns="41148" rIns="82296" bIns="41148">
            <a:normAutofit lnSpcReduction="10000"/>
          </a:bodyPr>
          <a:lstStyle/>
          <a:p>
            <a:pPr algn="just"/>
            <a:r>
              <a:rPr lang="en-US" dirty="0"/>
              <a:t> </a:t>
            </a:r>
            <a:r>
              <a:rPr lang="en-US" sz="2400" dirty="0" smtClean="0">
                <a:latin typeface="Times New Roman" pitchFamily="18" charset="0"/>
                <a:cs typeface="Times New Roman" pitchFamily="18" charset="0"/>
              </a:rPr>
              <a:t>Let </a:t>
            </a:r>
            <a:r>
              <a:rPr lang="en-US" sz="2400" dirty="0">
                <a:latin typeface="Times New Roman" pitchFamily="18" charset="0"/>
                <a:cs typeface="Times New Roman" pitchFamily="18" charset="0"/>
              </a:rPr>
              <a:t>the lab know you are looking for </a:t>
            </a:r>
            <a:r>
              <a:rPr lang="en-US" sz="2400" dirty="0" err="1">
                <a:latin typeface="Times New Roman" pitchFamily="18" charset="0"/>
                <a:cs typeface="Times New Roman" pitchFamily="18" charset="0"/>
              </a:rPr>
              <a:t>Nocardia</a:t>
            </a:r>
            <a:r>
              <a:rPr lang="en-US" sz="2400" dirty="0">
                <a:latin typeface="Times New Roman" pitchFamily="18" charset="0"/>
                <a:cs typeface="Times New Roman" pitchFamily="18" charset="0"/>
              </a:rPr>
              <a:t> or it can be missed</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Stains show gram-positive, beaded, branching filaments, that are usually acid fast. </a:t>
            </a:r>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Standard blood culture media will growth of </a:t>
            </a:r>
            <a:r>
              <a:rPr lang="en-US" sz="2400" dirty="0" err="1">
                <a:latin typeface="Times New Roman" pitchFamily="18" charset="0"/>
                <a:cs typeface="Times New Roman" pitchFamily="18" charset="0"/>
              </a:rPr>
              <a:t>Nocardia</a:t>
            </a:r>
            <a:r>
              <a:rPr lang="en-US" sz="2400" dirty="0">
                <a:latin typeface="Times New Roman" pitchFamily="18" charset="0"/>
                <a:cs typeface="Times New Roman" pitchFamily="18" charset="0"/>
              </a:rPr>
              <a:t> organisms, but prolonged incubation (2 weeks) and blind subcultures may be required for their detection; </a:t>
            </a:r>
            <a:r>
              <a:rPr lang="en-US" sz="2400" dirty="0" err="1">
                <a:latin typeface="Times New Roman" pitchFamily="18" charset="0"/>
                <a:cs typeface="Times New Roman" pitchFamily="18" charset="0"/>
              </a:rPr>
              <a:t>Bacteremia</a:t>
            </a:r>
            <a:r>
              <a:rPr lang="en-US" sz="2400" dirty="0">
                <a:latin typeface="Times New Roman" pitchFamily="18" charset="0"/>
                <a:cs typeface="Times New Roman" pitchFamily="18" charset="0"/>
              </a:rPr>
              <a:t> is rare except in  central venous catheter infection</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Nocardia</a:t>
            </a:r>
            <a:r>
              <a:rPr lang="en-US" sz="2400" dirty="0">
                <a:latin typeface="Times New Roman" pitchFamily="18" charset="0"/>
                <a:cs typeface="Times New Roman" pitchFamily="18" charset="0"/>
              </a:rPr>
              <a:t> spp. will grow on most nonselective media used routinely for culture of bacteria, fungi, and </a:t>
            </a:r>
            <a:r>
              <a:rPr lang="en-US" sz="2400" dirty="0" err="1">
                <a:latin typeface="Times New Roman" pitchFamily="18" charset="0"/>
                <a:cs typeface="Times New Roman" pitchFamily="18" charset="0"/>
              </a:rPr>
              <a:t>mycobacteria</a:t>
            </a:r>
            <a:r>
              <a:rPr lang="en-US" sz="2400" dirty="0">
                <a:latin typeface="Times New Roman" pitchFamily="18" charset="0"/>
                <a:cs typeface="Times New Roman" pitchFamily="18" charset="0"/>
              </a:rPr>
              <a:t> but....</a:t>
            </a:r>
          </a:p>
        </p:txBody>
      </p:sp>
    </p:spTree>
  </p:cSld>
  <p:clrMapOvr>
    <a:masterClrMapping/>
  </p:clrMapOvr>
  <p:transition spd="slow">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Line 1"/>
          <p:cNvSpPr>
            <a:spLocks noChangeShapeType="1"/>
          </p:cNvSpPr>
          <p:nvPr/>
        </p:nvSpPr>
        <p:spPr bwMode="auto">
          <a:xfrm>
            <a:off x="457200" y="1383030"/>
            <a:ext cx="8229600" cy="0"/>
          </a:xfrm>
          <a:prstGeom prst="line">
            <a:avLst/>
          </a:prstGeom>
          <a:noFill/>
          <a:ln w="9525">
            <a:solidFill>
              <a:srgbClr val="9A9A9A"/>
            </a:solidFill>
            <a:prstDash val="solid"/>
            <a:round/>
            <a:headEnd type="none" w="med" len="med"/>
            <a:tailEnd type="none" w="med" len="med"/>
          </a:ln>
        </p:spPr>
        <p:txBody>
          <a:bodyPr lIns="82296" tIns="41148" rIns="82296" bIns="41148"/>
          <a:lstStyle/>
          <a:p>
            <a:endParaRPr lang="en-IN"/>
          </a:p>
        </p:txBody>
      </p:sp>
      <p:sp>
        <p:nvSpPr>
          <p:cNvPr id="31746" name="Rectangle 2"/>
          <p:cNvSpPr>
            <a:spLocks noGrp="1" noChangeArrowheads="1"/>
          </p:cNvSpPr>
          <p:nvPr>
            <p:ph type="title"/>
          </p:nvPr>
        </p:nvSpPr>
        <p:spPr>
          <a:ln/>
        </p:spPr>
        <p:txBody>
          <a:bodyPr lIns="82296" tIns="41148" rIns="82296"/>
          <a:lstStyle/>
          <a:p>
            <a:r>
              <a:rPr lang="en-US" b="1" dirty="0">
                <a:latin typeface="Times New Roman" pitchFamily="18" charset="0"/>
                <a:cs typeface="Times New Roman" pitchFamily="18" charset="0"/>
              </a:rPr>
              <a:t>Diagnosis</a:t>
            </a:r>
          </a:p>
        </p:txBody>
      </p:sp>
      <p:sp>
        <p:nvSpPr>
          <p:cNvPr id="31747" name="Rectangle 3"/>
          <p:cNvSpPr>
            <a:spLocks noGrp="1" noChangeArrowheads="1"/>
          </p:cNvSpPr>
          <p:nvPr>
            <p:ph type="body" idx="1"/>
          </p:nvPr>
        </p:nvSpPr>
        <p:spPr>
          <a:ln/>
        </p:spPr>
        <p:txBody>
          <a:bodyPr lIns="82296" tIns="41148" rIns="82296" bIns="41148"/>
          <a:lstStyle/>
          <a:p>
            <a:pPr algn="just"/>
            <a:r>
              <a:rPr lang="en-US" dirty="0" smtClean="0">
                <a:latin typeface="Times New Roman" pitchFamily="18" charset="0"/>
                <a:cs typeface="Times New Roman" pitchFamily="18" charset="0"/>
              </a:rPr>
              <a:t>Specimens </a:t>
            </a:r>
            <a:r>
              <a:rPr lang="en-US" dirty="0">
                <a:latin typeface="Times New Roman" pitchFamily="18" charset="0"/>
                <a:cs typeface="Times New Roman" pitchFamily="18" charset="0"/>
              </a:rPr>
              <a:t>with mixed flora can over grow the </a:t>
            </a:r>
            <a:r>
              <a:rPr lang="en-US" dirty="0" err="1">
                <a:latin typeface="Times New Roman" pitchFamily="18" charset="0"/>
                <a:cs typeface="Times New Roman" pitchFamily="18" charset="0"/>
              </a:rPr>
              <a:t>nocardia</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colonies.</a:t>
            </a:r>
          </a:p>
          <a:p>
            <a:pPr algn="just">
              <a:buNone/>
            </a:pPr>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Selective media may increase yield:</a:t>
            </a:r>
          </a:p>
          <a:p>
            <a:pPr marL="491490" lvl="1" algn="just"/>
            <a:r>
              <a:rPr lang="en-US" dirty="0">
                <a:latin typeface="Times New Roman" pitchFamily="18" charset="0"/>
                <a:cs typeface="Times New Roman" pitchFamily="18" charset="0"/>
              </a:rPr>
              <a:t> Thayer-Martin agar with antibiotics</a:t>
            </a:r>
          </a:p>
          <a:p>
            <a:pPr marL="491490" lvl="1" algn="just"/>
            <a:r>
              <a:rPr lang="en-US" dirty="0">
                <a:latin typeface="Times New Roman" pitchFamily="18" charset="0"/>
                <a:cs typeface="Times New Roman" pitchFamily="18" charset="0"/>
              </a:rPr>
              <a:t>paraffin agar.</a:t>
            </a:r>
          </a:p>
          <a:p>
            <a:pPr marL="491490" lvl="1" algn="just"/>
            <a:r>
              <a:rPr lang="en-US" dirty="0">
                <a:latin typeface="Times New Roman" pitchFamily="18" charset="0"/>
                <a:cs typeface="Times New Roman" pitchFamily="18" charset="0"/>
              </a:rPr>
              <a:t>Buffered charcoal-yeast extract (BCYE) medium</a:t>
            </a:r>
          </a:p>
          <a:p>
            <a:pPr marL="491490" lvl="1" algn="just"/>
            <a:r>
              <a:rPr lang="en-US" dirty="0">
                <a:latin typeface="Times New Roman" pitchFamily="18" charset="0"/>
                <a:cs typeface="Times New Roman" pitchFamily="18" charset="0"/>
              </a:rPr>
              <a:t>Decontamination methods used for </a:t>
            </a:r>
            <a:r>
              <a:rPr lang="en-US" dirty="0" err="1">
                <a:latin typeface="Times New Roman" pitchFamily="18" charset="0"/>
                <a:cs typeface="Times New Roman" pitchFamily="18" charset="0"/>
              </a:rPr>
              <a:t>mycobacterial</a:t>
            </a:r>
            <a:r>
              <a:rPr lang="en-US" dirty="0">
                <a:latin typeface="Times New Roman" pitchFamily="18" charset="0"/>
                <a:cs typeface="Times New Roman" pitchFamily="18" charset="0"/>
              </a:rPr>
              <a:t> culture kill </a:t>
            </a:r>
            <a:r>
              <a:rPr lang="en-US" dirty="0" err="1">
                <a:latin typeface="Times New Roman" pitchFamily="18" charset="0"/>
                <a:cs typeface="Times New Roman" pitchFamily="18" charset="0"/>
              </a:rPr>
              <a:t>Nocardia</a:t>
            </a:r>
            <a:r>
              <a:rPr lang="en-US" dirty="0">
                <a:latin typeface="Times New Roman" pitchFamily="18" charset="0"/>
                <a:cs typeface="Times New Roman" pitchFamily="18" charset="0"/>
              </a:rPr>
              <a:t> and may decrease culture yield.</a:t>
            </a:r>
          </a:p>
        </p:txBody>
      </p:sp>
    </p:spTree>
  </p:cSld>
  <p:clrMapOvr>
    <a:masterClrMapping/>
  </p:clrMapOvr>
  <p:transition spd="med">
    <p:wipe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Line 1"/>
          <p:cNvSpPr>
            <a:spLocks noChangeShapeType="1"/>
          </p:cNvSpPr>
          <p:nvPr/>
        </p:nvSpPr>
        <p:spPr bwMode="auto">
          <a:xfrm>
            <a:off x="457200" y="1383030"/>
            <a:ext cx="8229600" cy="0"/>
          </a:xfrm>
          <a:prstGeom prst="line">
            <a:avLst/>
          </a:prstGeom>
          <a:noFill/>
          <a:ln w="9525">
            <a:solidFill>
              <a:srgbClr val="9A9A9A"/>
            </a:solidFill>
            <a:prstDash val="solid"/>
            <a:round/>
            <a:headEnd type="none" w="med" len="med"/>
            <a:tailEnd type="none" w="med" len="med"/>
          </a:ln>
        </p:spPr>
        <p:txBody>
          <a:bodyPr lIns="82296" tIns="41148" rIns="82296" bIns="41148"/>
          <a:lstStyle/>
          <a:p>
            <a:endParaRPr lang="en-IN"/>
          </a:p>
        </p:txBody>
      </p:sp>
      <p:sp>
        <p:nvSpPr>
          <p:cNvPr id="40962" name="Rectangle 2"/>
          <p:cNvSpPr>
            <a:spLocks noGrp="1" noChangeArrowheads="1"/>
          </p:cNvSpPr>
          <p:nvPr>
            <p:ph type="title"/>
          </p:nvPr>
        </p:nvSpPr>
        <p:spPr>
          <a:ln/>
        </p:spPr>
        <p:txBody>
          <a:bodyPr lIns="82296" tIns="41148" rIns="82296"/>
          <a:lstStyle/>
          <a:p>
            <a:r>
              <a:rPr lang="en-US" b="1" dirty="0">
                <a:latin typeface="Times New Roman" pitchFamily="18" charset="0"/>
                <a:cs typeface="Times New Roman" pitchFamily="18" charset="0"/>
              </a:rPr>
              <a:t>Clinical Syndromes: CNS</a:t>
            </a:r>
          </a:p>
        </p:txBody>
      </p:sp>
      <p:sp>
        <p:nvSpPr>
          <p:cNvPr id="40963" name="Rectangle 3"/>
          <p:cNvSpPr>
            <a:spLocks noGrp="1" noChangeArrowheads="1"/>
          </p:cNvSpPr>
          <p:nvPr>
            <p:ph type="body" idx="1"/>
          </p:nvPr>
        </p:nvSpPr>
        <p:spPr>
          <a:xfrm>
            <a:off x="914400" y="1447800"/>
            <a:ext cx="7772400" cy="4933528"/>
          </a:xfrm>
          <a:ln/>
        </p:spPr>
        <p:txBody>
          <a:bodyPr lIns="82296" tIns="41148" rIns="82296" bIns="41148">
            <a:normAutofit lnSpcReduction="10000"/>
          </a:bodyPr>
          <a:lstStyle/>
          <a:p>
            <a:pPr algn="just"/>
            <a:r>
              <a:rPr lang="en-US" sz="2400" dirty="0">
                <a:latin typeface="Times New Roman" pitchFamily="18" charset="0"/>
                <a:cs typeface="Times New Roman" pitchFamily="18" charset="0"/>
              </a:rPr>
              <a:t>CNS involvement in 44% of cases of systemic </a:t>
            </a:r>
            <a:r>
              <a:rPr lang="en-US" sz="2400" dirty="0" err="1" smtClean="0">
                <a:latin typeface="Times New Roman" pitchFamily="18" charset="0"/>
                <a:cs typeface="Times New Roman" pitchFamily="18" charset="0"/>
              </a:rPr>
              <a:t>nocardiosis</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25% of reported </a:t>
            </a:r>
            <a:r>
              <a:rPr lang="en-US" sz="2400" dirty="0" err="1">
                <a:latin typeface="Times New Roman" pitchFamily="18" charset="0"/>
                <a:cs typeface="Times New Roman" pitchFamily="18" charset="0"/>
              </a:rPr>
              <a:t>nocardial</a:t>
            </a:r>
            <a:r>
              <a:rPr lang="en-US" sz="2400" dirty="0">
                <a:latin typeface="Times New Roman" pitchFamily="18" charset="0"/>
                <a:cs typeface="Times New Roman" pitchFamily="18" charset="0"/>
              </a:rPr>
              <a:t> disease other than </a:t>
            </a:r>
            <a:r>
              <a:rPr lang="en-US" sz="2400" dirty="0" err="1">
                <a:latin typeface="Times New Roman" pitchFamily="18" charset="0"/>
                <a:cs typeface="Times New Roman" pitchFamily="18" charset="0"/>
              </a:rPr>
              <a:t>mycetoma</a:t>
            </a:r>
            <a:r>
              <a:rPr lang="en-US" sz="2400" dirty="0">
                <a:latin typeface="Times New Roman" pitchFamily="18" charset="0"/>
                <a:cs typeface="Times New Roman" pitchFamily="18" charset="0"/>
              </a:rPr>
              <a:t> involves the </a:t>
            </a:r>
            <a:r>
              <a:rPr lang="en-US" sz="2400" dirty="0" smtClean="0">
                <a:latin typeface="Times New Roman" pitchFamily="18" charset="0"/>
                <a:cs typeface="Times New Roman" pitchFamily="18" charset="0"/>
              </a:rPr>
              <a:t>CNS</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50% involving the CNS alone</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Classic </a:t>
            </a:r>
            <a:r>
              <a:rPr lang="en-US" sz="2400" dirty="0">
                <a:latin typeface="Times New Roman" pitchFamily="18" charset="0"/>
                <a:cs typeface="Times New Roman" pitchFamily="18" charset="0"/>
              </a:rPr>
              <a:t>signs and symptoms of </a:t>
            </a:r>
            <a:r>
              <a:rPr lang="en-US" sz="2400" dirty="0" err="1">
                <a:latin typeface="Times New Roman" pitchFamily="18" charset="0"/>
                <a:cs typeface="Times New Roman" pitchFamily="18" charset="0"/>
              </a:rPr>
              <a:t>pyogenic</a:t>
            </a:r>
            <a:r>
              <a:rPr lang="en-US" sz="2400" dirty="0">
                <a:latin typeface="Times New Roman" pitchFamily="18" charset="0"/>
                <a:cs typeface="Times New Roman" pitchFamily="18" charset="0"/>
              </a:rPr>
              <a:t> infections absent </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Indolent </a:t>
            </a:r>
            <a:r>
              <a:rPr lang="en-US" sz="2400" dirty="0">
                <a:latin typeface="Times New Roman" pitchFamily="18" charset="0"/>
                <a:cs typeface="Times New Roman" pitchFamily="18" charset="0"/>
              </a:rPr>
              <a:t>presentations lead to a diagnosis of </a:t>
            </a:r>
            <a:r>
              <a:rPr lang="en-US" sz="2400" dirty="0" smtClean="0">
                <a:latin typeface="Times New Roman" pitchFamily="18" charset="0"/>
                <a:cs typeface="Times New Roman" pitchFamily="18" charset="0"/>
              </a:rPr>
              <a:t>cancer</a:t>
            </a:r>
          </a:p>
          <a:p>
            <a:pPr algn="just"/>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usual cancer treatment of steroids NOT beneficial</a:t>
            </a:r>
          </a:p>
        </p:txBody>
      </p:sp>
    </p:spTree>
  </p:cSld>
  <p:clrMapOvr>
    <a:masterClrMapping/>
  </p:clrMapOvr>
  <p:transition spd="med">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Line 1"/>
          <p:cNvSpPr>
            <a:spLocks noChangeShapeType="1"/>
          </p:cNvSpPr>
          <p:nvPr/>
        </p:nvSpPr>
        <p:spPr bwMode="auto">
          <a:xfrm>
            <a:off x="457200" y="1383030"/>
            <a:ext cx="8229600" cy="0"/>
          </a:xfrm>
          <a:prstGeom prst="line">
            <a:avLst/>
          </a:prstGeom>
          <a:noFill/>
          <a:ln w="9525">
            <a:solidFill>
              <a:srgbClr val="9A9A9A"/>
            </a:solidFill>
            <a:prstDash val="solid"/>
            <a:round/>
            <a:headEnd type="none" w="med" len="med"/>
            <a:tailEnd type="none" w="med" len="med"/>
          </a:ln>
        </p:spPr>
        <p:txBody>
          <a:bodyPr lIns="82296" tIns="41148" rIns="82296" bIns="41148"/>
          <a:lstStyle/>
          <a:p>
            <a:endParaRPr lang="en-IN"/>
          </a:p>
        </p:txBody>
      </p:sp>
      <p:sp>
        <p:nvSpPr>
          <p:cNvPr id="44034" name="Rectangle 2"/>
          <p:cNvSpPr>
            <a:spLocks noGrp="1" noChangeArrowheads="1"/>
          </p:cNvSpPr>
          <p:nvPr>
            <p:ph type="title"/>
          </p:nvPr>
        </p:nvSpPr>
        <p:spPr>
          <a:ln/>
        </p:spPr>
        <p:txBody>
          <a:bodyPr lIns="82296" tIns="41148" rIns="82296"/>
          <a:lstStyle/>
          <a:p>
            <a:r>
              <a:rPr lang="en-US" b="1" dirty="0">
                <a:latin typeface="Times New Roman" pitchFamily="18" charset="0"/>
                <a:cs typeface="Times New Roman" pitchFamily="18" charset="0"/>
              </a:rPr>
              <a:t>Treatment</a:t>
            </a:r>
          </a:p>
        </p:txBody>
      </p:sp>
      <p:sp>
        <p:nvSpPr>
          <p:cNvPr id="44035" name="Rectangle 3"/>
          <p:cNvSpPr>
            <a:spLocks noGrp="1" noChangeArrowheads="1"/>
          </p:cNvSpPr>
          <p:nvPr>
            <p:ph type="body" idx="1"/>
          </p:nvPr>
        </p:nvSpPr>
        <p:spPr>
          <a:xfrm>
            <a:off x="914400" y="1447800"/>
            <a:ext cx="7772400" cy="5149552"/>
          </a:xfrm>
          <a:ln/>
        </p:spPr>
        <p:txBody>
          <a:bodyPr lIns="82296" tIns="41148" rIns="82296" bIns="41148">
            <a:normAutofit lnSpcReduction="10000"/>
          </a:bodyPr>
          <a:lstStyle/>
          <a:p>
            <a:pPr algn="just"/>
            <a:r>
              <a:rPr lang="en-US" sz="2400" dirty="0">
                <a:latin typeface="Times New Roman" pitchFamily="18" charset="0"/>
                <a:cs typeface="Times New Roman" pitchFamily="18" charset="0"/>
              </a:rPr>
              <a:t>I&amp;D depending of the </a:t>
            </a:r>
            <a:r>
              <a:rPr lang="en-US" sz="2400" dirty="0" smtClean="0">
                <a:latin typeface="Times New Roman" pitchFamily="18" charset="0"/>
                <a:cs typeface="Times New Roman" pitchFamily="18" charset="0"/>
              </a:rPr>
              <a:t>location.</a:t>
            </a:r>
          </a:p>
          <a:p>
            <a:pPr algn="just"/>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Reversal </a:t>
            </a:r>
            <a:r>
              <a:rPr lang="en-US" sz="2400" dirty="0">
                <a:latin typeface="Times New Roman" pitchFamily="18" charset="0"/>
                <a:cs typeface="Times New Roman" pitchFamily="18" charset="0"/>
              </a:rPr>
              <a:t>of </a:t>
            </a:r>
            <a:r>
              <a:rPr lang="en-US" sz="2400" dirty="0" err="1" smtClean="0">
                <a:latin typeface="Times New Roman" pitchFamily="18" charset="0"/>
                <a:cs typeface="Times New Roman" pitchFamily="18" charset="0"/>
              </a:rPr>
              <a:t>immunosuppression</a:t>
            </a:r>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Sulfas </a:t>
            </a:r>
            <a:r>
              <a:rPr lang="en-US" sz="2400" dirty="0">
                <a:latin typeface="Times New Roman" pitchFamily="18" charset="0"/>
                <a:cs typeface="Times New Roman" pitchFamily="18" charset="0"/>
              </a:rPr>
              <a:t>the mainstay of therapy, but susceptibilities vary; for example N. </a:t>
            </a:r>
            <a:r>
              <a:rPr lang="en-US" sz="2400" dirty="0" err="1">
                <a:latin typeface="Times New Roman" pitchFamily="18" charset="0"/>
                <a:cs typeface="Times New Roman" pitchFamily="18" charset="0"/>
              </a:rPr>
              <a:t>farcinica</a:t>
            </a:r>
            <a:r>
              <a:rPr lang="en-US" sz="2400" dirty="0">
                <a:latin typeface="Times New Roman" pitchFamily="18" charset="0"/>
                <a:cs typeface="Times New Roman" pitchFamily="18" charset="0"/>
              </a:rPr>
              <a:t> usually resistant to third generation </a:t>
            </a:r>
            <a:r>
              <a:rPr lang="en-US" sz="2400" dirty="0" err="1" smtClean="0">
                <a:latin typeface="Times New Roman" pitchFamily="18" charset="0"/>
                <a:cs typeface="Times New Roman" pitchFamily="18" charset="0"/>
              </a:rPr>
              <a:t>cephalosporins</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Sulfonamide </a:t>
            </a:r>
            <a:r>
              <a:rPr lang="en-US" sz="2400" dirty="0">
                <a:latin typeface="Times New Roman" pitchFamily="18" charset="0"/>
                <a:cs typeface="Times New Roman" pitchFamily="18" charset="0"/>
              </a:rPr>
              <a:t>mono therapy in </a:t>
            </a:r>
            <a:r>
              <a:rPr lang="en-US" sz="2400" dirty="0" err="1">
                <a:latin typeface="Times New Roman" pitchFamily="18" charset="0"/>
                <a:cs typeface="Times New Roman" pitchFamily="18" charset="0"/>
              </a:rPr>
              <a:t>immunoin</a:t>
            </a:r>
            <a:r>
              <a:rPr lang="en-US" sz="2400" dirty="0">
                <a:latin typeface="Times New Roman" pitchFamily="18" charset="0"/>
                <a:cs typeface="Times New Roman" pitchFamily="18" charset="0"/>
              </a:rPr>
              <a:t> competent or severe disease has a 50% mortality </a:t>
            </a:r>
            <a:r>
              <a:rPr lang="en-US" sz="2400" dirty="0" smtClean="0">
                <a:latin typeface="Times New Roman" pitchFamily="18" charset="0"/>
                <a:cs typeface="Times New Roman" pitchFamily="18" charset="0"/>
              </a:rPr>
              <a:t>rate</a:t>
            </a:r>
          </a:p>
          <a:p>
            <a:pPr algn="just"/>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vitro sensitivity and resistance does not predict in vivo </a:t>
            </a:r>
            <a:r>
              <a:rPr lang="en-US" sz="2400" dirty="0" smtClean="0">
                <a:latin typeface="Times New Roman" pitchFamily="18" charset="0"/>
                <a:cs typeface="Times New Roman" pitchFamily="18" charset="0"/>
              </a:rPr>
              <a:t>response send </a:t>
            </a:r>
            <a:r>
              <a:rPr lang="en-US" sz="2400" dirty="0">
                <a:latin typeface="Times New Roman" pitchFamily="18" charset="0"/>
                <a:cs typeface="Times New Roman" pitchFamily="18" charset="0"/>
              </a:rPr>
              <a:t>for susceptibility testing is reasonable</a:t>
            </a:r>
          </a:p>
        </p:txBody>
      </p:sp>
    </p:spTree>
  </p:cSld>
  <p:clrMapOvr>
    <a:masterClrMapping/>
  </p:clrMapOvr>
  <p:transition spd="med">
    <p:wipe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2" cstate="print"/>
          <a:srcRect/>
          <a:stretch>
            <a:fillRect/>
          </a:stretch>
        </p:blipFill>
        <p:spPr bwMode="auto">
          <a:xfrm>
            <a:off x="137160" y="1484784"/>
            <a:ext cx="8858250" cy="4392488"/>
          </a:xfrm>
          <a:prstGeom prst="rect">
            <a:avLst/>
          </a:prstGeom>
          <a:noFill/>
          <a:ln w="9525">
            <a:noFill/>
            <a:miter lim="800000"/>
            <a:headEnd/>
            <a:tailEnd/>
          </a:ln>
        </p:spPr>
      </p:pic>
      <p:sp>
        <p:nvSpPr>
          <p:cNvPr id="45058" name="Line 2"/>
          <p:cNvSpPr>
            <a:spLocks noChangeShapeType="1"/>
          </p:cNvSpPr>
          <p:nvPr/>
        </p:nvSpPr>
        <p:spPr bwMode="auto">
          <a:xfrm>
            <a:off x="457200" y="1383030"/>
            <a:ext cx="8229600" cy="0"/>
          </a:xfrm>
          <a:prstGeom prst="line">
            <a:avLst/>
          </a:prstGeom>
          <a:noFill/>
          <a:ln w="9525">
            <a:solidFill>
              <a:srgbClr val="9A9A9A"/>
            </a:solidFill>
            <a:prstDash val="solid"/>
            <a:round/>
            <a:headEnd type="none" w="med" len="med"/>
            <a:tailEnd type="none" w="med" len="med"/>
          </a:ln>
        </p:spPr>
        <p:txBody>
          <a:bodyPr lIns="82296" tIns="41148" rIns="82296" bIns="41148"/>
          <a:lstStyle/>
          <a:p>
            <a:endParaRPr lang="en-IN"/>
          </a:p>
        </p:txBody>
      </p:sp>
      <p:sp>
        <p:nvSpPr>
          <p:cNvPr id="45059" name="Rectangle 3"/>
          <p:cNvSpPr>
            <a:spLocks noGrp="1" noChangeArrowheads="1"/>
          </p:cNvSpPr>
          <p:nvPr>
            <p:ph type="title"/>
          </p:nvPr>
        </p:nvSpPr>
        <p:spPr>
          <a:ln/>
        </p:spPr>
        <p:txBody>
          <a:bodyPr lIns="82296" tIns="41148" rIns="82296"/>
          <a:lstStyle/>
          <a:p>
            <a:r>
              <a:rPr lang="en-US" b="1" dirty="0">
                <a:latin typeface="Times New Roman" pitchFamily="18" charset="0"/>
                <a:cs typeface="Times New Roman" pitchFamily="18" charset="0"/>
              </a:rPr>
              <a:t>Treatment</a:t>
            </a:r>
          </a:p>
        </p:txBody>
      </p:sp>
      <p:sp>
        <p:nvSpPr>
          <p:cNvPr id="45060" name="Rectangle 4"/>
          <p:cNvSpPr>
            <a:spLocks/>
          </p:cNvSpPr>
          <p:nvPr/>
        </p:nvSpPr>
        <p:spPr bwMode="auto">
          <a:xfrm>
            <a:off x="2386013" y="6126480"/>
            <a:ext cx="4652010" cy="377190"/>
          </a:xfrm>
          <a:prstGeom prst="rect">
            <a:avLst/>
          </a:prstGeom>
          <a:noFill/>
          <a:ln w="9525">
            <a:noFill/>
            <a:miter lim="800000"/>
            <a:headEnd type="none" w="med" len="med"/>
            <a:tailEnd type="none" w="med" len="med"/>
          </a:ln>
        </p:spPr>
        <p:txBody>
          <a:bodyPr lIns="0" tIns="0" rIns="0" bIns="0" anchor="b"/>
          <a:lstStyle/>
          <a:p>
            <a:pPr>
              <a:tabLst>
                <a:tab pos="320040" algn="l"/>
                <a:tab pos="640080" algn="l"/>
                <a:tab pos="960120" algn="l"/>
                <a:tab pos="1280160" algn="l"/>
                <a:tab pos="1600200" algn="l"/>
                <a:tab pos="1920240" algn="l"/>
                <a:tab pos="2240280" algn="l"/>
                <a:tab pos="2560320" algn="l"/>
                <a:tab pos="2880360" algn="l"/>
                <a:tab pos="3200400" algn="l"/>
                <a:tab pos="3520440" algn="l"/>
                <a:tab pos="3840480" algn="l"/>
              </a:tabLst>
            </a:pPr>
            <a:r>
              <a:rPr lang="en-US" sz="1000" dirty="0">
                <a:effectLst>
                  <a:outerShdw blurRad="38100" dist="38100" dir="2700000" algn="tl">
                    <a:srgbClr val="C0C0C0"/>
                  </a:outerShdw>
                </a:effectLst>
                <a:ea typeface="Helvetica Neue Light" charset="0"/>
                <a:cs typeface="Helvetica Neue Light" charset="0"/>
              </a:rPr>
              <a:t>From Mandel et al The Principals and Practice of Infectious disease </a:t>
            </a:r>
            <a:r>
              <a:rPr lang="en-US" sz="1000" dirty="0">
                <a:latin typeface="Helvetica" charset="0"/>
                <a:cs typeface="Helvetica" charset="0"/>
                <a:sym typeface="Helvetica" charset="0"/>
              </a:rPr>
              <a:t>Copyright © 2006 Elsevier</a:t>
            </a:r>
          </a:p>
        </p:txBody>
      </p:sp>
    </p:spTree>
  </p:cSld>
  <p:clrMapOvr>
    <a:masterClrMapping/>
  </p:clrMapOvr>
  <p:transition spd="med">
    <p:wipe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Line 1"/>
          <p:cNvSpPr>
            <a:spLocks noChangeShapeType="1"/>
          </p:cNvSpPr>
          <p:nvPr/>
        </p:nvSpPr>
        <p:spPr bwMode="auto">
          <a:xfrm>
            <a:off x="457200" y="1383030"/>
            <a:ext cx="8229600" cy="0"/>
          </a:xfrm>
          <a:prstGeom prst="line">
            <a:avLst/>
          </a:prstGeom>
          <a:noFill/>
          <a:ln w="9525">
            <a:solidFill>
              <a:srgbClr val="9A9A9A"/>
            </a:solidFill>
            <a:prstDash val="solid"/>
            <a:round/>
            <a:headEnd type="none" w="med" len="med"/>
            <a:tailEnd type="none" w="med" len="med"/>
          </a:ln>
        </p:spPr>
        <p:txBody>
          <a:bodyPr lIns="82296" tIns="41148" rIns="82296" bIns="41148"/>
          <a:lstStyle/>
          <a:p>
            <a:endParaRPr lang="en-IN"/>
          </a:p>
        </p:txBody>
      </p:sp>
      <p:sp>
        <p:nvSpPr>
          <p:cNvPr id="47106" name="Rectangle 2"/>
          <p:cNvSpPr>
            <a:spLocks noGrp="1" noChangeArrowheads="1"/>
          </p:cNvSpPr>
          <p:nvPr>
            <p:ph type="title"/>
          </p:nvPr>
        </p:nvSpPr>
        <p:spPr>
          <a:ln/>
        </p:spPr>
        <p:txBody>
          <a:bodyPr lIns="82296" tIns="41148" rIns="82296"/>
          <a:lstStyle/>
          <a:p>
            <a:r>
              <a:rPr lang="en-US" b="1" dirty="0">
                <a:latin typeface="Times New Roman" pitchFamily="18" charset="0"/>
                <a:cs typeface="Times New Roman" pitchFamily="18" charset="0"/>
              </a:rPr>
              <a:t>Treatment</a:t>
            </a:r>
          </a:p>
        </p:txBody>
      </p:sp>
      <p:sp>
        <p:nvSpPr>
          <p:cNvPr id="47107" name="Rectangle 3"/>
          <p:cNvSpPr>
            <a:spLocks noGrp="1" noChangeArrowheads="1"/>
          </p:cNvSpPr>
          <p:nvPr>
            <p:ph type="body" idx="1"/>
          </p:nvPr>
        </p:nvSpPr>
        <p:spPr>
          <a:ln/>
        </p:spPr>
        <p:txBody>
          <a:bodyPr lIns="82296" tIns="41148" rIns="82296" bIns="41148">
            <a:normAutofit/>
          </a:bodyPr>
          <a:lstStyle/>
          <a:p>
            <a:pPr algn="just"/>
            <a:r>
              <a:rPr lang="en-US" sz="2400" dirty="0">
                <a:latin typeface="Times New Roman" pitchFamily="18" charset="0"/>
                <a:cs typeface="Times New Roman" pitchFamily="18" charset="0"/>
              </a:rPr>
              <a:t>For uncomplicated </a:t>
            </a:r>
            <a:r>
              <a:rPr lang="en-US" sz="2400" dirty="0" err="1">
                <a:latin typeface="Times New Roman" pitchFamily="18" charset="0"/>
                <a:cs typeface="Times New Roman" pitchFamily="18" charset="0"/>
              </a:rPr>
              <a:t>cutaneous</a:t>
            </a:r>
            <a:r>
              <a:rPr lang="en-US" sz="2400" dirty="0">
                <a:latin typeface="Times New Roman" pitchFamily="18" charset="0"/>
                <a:cs typeface="Times New Roman" pitchFamily="18" charset="0"/>
              </a:rPr>
              <a:t> disease 5 mg/kg/day of TMP/Sulfa (</a:t>
            </a:r>
            <a:r>
              <a:rPr lang="en-US" sz="2400" dirty="0" err="1">
                <a:latin typeface="Times New Roman" pitchFamily="18" charset="0"/>
                <a:cs typeface="Times New Roman" pitchFamily="18" charset="0"/>
              </a:rPr>
              <a:t>Bactrim</a:t>
            </a:r>
            <a:r>
              <a:rPr lang="en-US" sz="2400" dirty="0">
                <a:latin typeface="Times New Roman" pitchFamily="18" charset="0"/>
                <a:cs typeface="Times New Roman" pitchFamily="18" charset="0"/>
              </a:rPr>
              <a:t>®, Septa®, </a:t>
            </a:r>
            <a:r>
              <a:rPr lang="en-US" sz="2400" dirty="0" err="1">
                <a:latin typeface="Times New Roman" pitchFamily="18" charset="0"/>
                <a:cs typeface="Times New Roman" pitchFamily="18" charset="0"/>
              </a:rPr>
              <a:t>Cotrim</a:t>
            </a:r>
            <a:r>
              <a:rPr lang="en-US" sz="2400" dirty="0" smtClean="0">
                <a:latin typeface="Times New Roman" pitchFamily="18" charset="0"/>
                <a:cs typeface="Times New Roman" pitchFamily="18" charset="0"/>
              </a:rPr>
              <a:t>®).</a:t>
            </a: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CNS and severe or disseminated disease should be treated with 15-20 mg/kg/day in divided doses, plus standard doses of </a:t>
            </a:r>
            <a:r>
              <a:rPr lang="en-US" sz="2400" dirty="0" err="1">
                <a:latin typeface="Times New Roman" pitchFamily="18" charset="0"/>
                <a:cs typeface="Times New Roman" pitchFamily="18" charset="0"/>
              </a:rPr>
              <a:t>amikacin</a:t>
            </a:r>
            <a:r>
              <a:rPr lang="en-US" sz="2400" dirty="0">
                <a:latin typeface="Times New Roman" pitchFamily="18" charset="0"/>
                <a:cs typeface="Times New Roman" pitchFamily="18" charset="0"/>
              </a:rPr>
              <a:t> and beta </a:t>
            </a:r>
            <a:r>
              <a:rPr lang="en-US" sz="2400" dirty="0" err="1">
                <a:latin typeface="Times New Roman" pitchFamily="18" charset="0"/>
                <a:cs typeface="Times New Roman" pitchFamily="18" charset="0"/>
              </a:rPr>
              <a:t>lactam</a:t>
            </a:r>
            <a:endParaRPr lang="en-US" sz="2400" dirty="0">
              <a:latin typeface="Times New Roman" pitchFamily="18" charset="0"/>
              <a:cs typeface="Times New Roman" pitchFamily="18" charset="0"/>
            </a:endParaRPr>
          </a:p>
        </p:txBody>
      </p:sp>
    </p:spTree>
  </p:cSld>
  <p:clrMapOvr>
    <a:masterClrMapping/>
  </p:clrMapOvr>
  <p:transition spd="med">
    <p:wipe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Line 1"/>
          <p:cNvSpPr>
            <a:spLocks noChangeShapeType="1"/>
          </p:cNvSpPr>
          <p:nvPr/>
        </p:nvSpPr>
        <p:spPr bwMode="auto">
          <a:xfrm>
            <a:off x="457200" y="1383030"/>
            <a:ext cx="8229600" cy="0"/>
          </a:xfrm>
          <a:prstGeom prst="line">
            <a:avLst/>
          </a:prstGeom>
          <a:noFill/>
          <a:ln w="9525">
            <a:solidFill>
              <a:srgbClr val="9A9A9A"/>
            </a:solidFill>
            <a:prstDash val="solid"/>
            <a:round/>
            <a:headEnd type="none" w="med" len="med"/>
            <a:tailEnd type="none" w="med" len="med"/>
          </a:ln>
        </p:spPr>
        <p:txBody>
          <a:bodyPr lIns="82296" tIns="41148" rIns="82296" bIns="41148"/>
          <a:lstStyle/>
          <a:p>
            <a:endParaRPr lang="en-IN"/>
          </a:p>
        </p:txBody>
      </p:sp>
      <p:sp>
        <p:nvSpPr>
          <p:cNvPr id="48130" name="Rectangle 2"/>
          <p:cNvSpPr>
            <a:spLocks noGrp="1" noChangeArrowheads="1"/>
          </p:cNvSpPr>
          <p:nvPr>
            <p:ph type="title"/>
          </p:nvPr>
        </p:nvSpPr>
        <p:spPr>
          <a:ln/>
        </p:spPr>
        <p:txBody>
          <a:bodyPr lIns="82296" tIns="41148" rIns="82296"/>
          <a:lstStyle/>
          <a:p>
            <a:r>
              <a:rPr lang="en-US" b="1" dirty="0">
                <a:latin typeface="Times New Roman" pitchFamily="18" charset="0"/>
                <a:cs typeface="Times New Roman" pitchFamily="18" charset="0"/>
              </a:rPr>
              <a:t>Treatment: duration</a:t>
            </a:r>
          </a:p>
        </p:txBody>
      </p:sp>
      <p:sp>
        <p:nvSpPr>
          <p:cNvPr id="48131" name="Rectangle 3"/>
          <p:cNvSpPr>
            <a:spLocks noGrp="1" noChangeArrowheads="1"/>
          </p:cNvSpPr>
          <p:nvPr>
            <p:ph type="body" idx="1"/>
          </p:nvPr>
        </p:nvSpPr>
        <p:spPr>
          <a:xfrm>
            <a:off x="400050" y="1634490"/>
            <a:ext cx="8343900" cy="4880610"/>
          </a:xfrm>
          <a:ln/>
        </p:spPr>
        <p:txBody>
          <a:bodyPr lIns="82296" tIns="41148" rIns="82296" bIns="41148">
            <a:normAutofit fontScale="92500" lnSpcReduction="20000"/>
          </a:bodyPr>
          <a:lstStyle/>
          <a:p>
            <a:pPr algn="just"/>
            <a:r>
              <a:rPr lang="en-US" sz="2400" dirty="0">
                <a:latin typeface="Times New Roman" pitchFamily="18" charset="0"/>
                <a:cs typeface="Times New Roman" pitchFamily="18" charset="0"/>
              </a:rPr>
              <a:t>Expect a clinical response in 3 - 10 </a:t>
            </a:r>
            <a:r>
              <a:rPr lang="en-US" sz="2400" dirty="0" smtClean="0">
                <a:latin typeface="Times New Roman" pitchFamily="18" charset="0"/>
                <a:cs typeface="Times New Roman" pitchFamily="18" charset="0"/>
              </a:rPr>
              <a:t>days.</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Duration is until cure</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Often 3-6 months total, after 2 month can be changed to </a:t>
            </a:r>
            <a:r>
              <a:rPr lang="en-US" sz="2400" dirty="0" err="1" smtClean="0">
                <a:latin typeface="Times New Roman" pitchFamily="18" charset="0"/>
                <a:cs typeface="Times New Roman" pitchFamily="18" charset="0"/>
              </a:rPr>
              <a:t>po</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r>
              <a:rPr lang="en-US" sz="2400" dirty="0" err="1">
                <a:latin typeface="Times New Roman" pitchFamily="18" charset="0"/>
                <a:cs typeface="Times New Roman" pitchFamily="18" charset="0"/>
              </a:rPr>
              <a:t>Cutaneous</a:t>
            </a:r>
            <a:r>
              <a:rPr lang="en-US" sz="2400" dirty="0">
                <a:latin typeface="Times New Roman" pitchFamily="18" charset="0"/>
                <a:cs typeface="Times New Roman" pitchFamily="18" charset="0"/>
              </a:rPr>
              <a:t> disease usually is cured in a month or </a:t>
            </a:r>
            <a:r>
              <a:rPr lang="en-US" sz="2400" dirty="0" smtClean="0">
                <a:latin typeface="Times New Roman" pitchFamily="18" charset="0"/>
                <a:cs typeface="Times New Roman" pitchFamily="18" charset="0"/>
              </a:rPr>
              <a:t>two.</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Non CNS disease is usually treated for 6 months; CNS disease is treated for a year</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Relapses can occur up to a year after stopping therapy; AIDS patient and perhaps other </a:t>
            </a:r>
            <a:r>
              <a:rPr lang="en-US" sz="2400" dirty="0" err="1">
                <a:latin typeface="Times New Roman" pitchFamily="18" charset="0"/>
                <a:cs typeface="Times New Roman" pitchFamily="18" charset="0"/>
              </a:rPr>
              <a:t>immuno</a:t>
            </a:r>
            <a:r>
              <a:rPr lang="en-US" sz="2400" dirty="0">
                <a:latin typeface="Times New Roman" pitchFamily="18" charset="0"/>
                <a:cs typeface="Times New Roman" pitchFamily="18" charset="0"/>
              </a:rPr>
              <a:t> incompetent should be maintained on lifelong suppressive TMP/SULFA</a:t>
            </a:r>
          </a:p>
        </p:txBody>
      </p:sp>
    </p:spTree>
  </p:cSld>
  <p:clrMapOvr>
    <a:masterClrMapping/>
  </p:clrMapOvr>
  <p:transition spd="med">
    <p:wipe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2656"/>
            <a:ext cx="7772400" cy="1138138"/>
          </a:xfrm>
        </p:spPr>
        <p:txBody>
          <a:bodyPr>
            <a:normAutofit fontScale="90000"/>
          </a:bodyPr>
          <a:lstStyle/>
          <a:p>
            <a:r>
              <a:rPr lang="en-IN" b="1" dirty="0" smtClean="0">
                <a:latin typeface="Times New Roman" pitchFamily="18" charset="0"/>
                <a:cs typeface="Times New Roman" pitchFamily="18" charset="0"/>
              </a:rPr>
              <a:t>Introduction</a:t>
            </a:r>
            <a:r>
              <a:rPr lang="en-IN" dirty="0" smtClean="0"/>
              <a:t/>
            </a:r>
            <a:br>
              <a:rPr lang="en-IN" dirty="0" smtClean="0"/>
            </a:br>
            <a:endParaRPr lang="en-IN" dirty="0"/>
          </a:p>
        </p:txBody>
      </p:sp>
      <p:sp>
        <p:nvSpPr>
          <p:cNvPr id="3" name="Content Placeholder 2"/>
          <p:cNvSpPr>
            <a:spLocks noGrp="1"/>
          </p:cNvSpPr>
          <p:nvPr>
            <p:ph sz="quarter" idx="1"/>
          </p:nvPr>
        </p:nvSpPr>
        <p:spPr/>
        <p:txBody>
          <a:bodyPr/>
          <a:lstStyle/>
          <a:p>
            <a:pPr algn="just"/>
            <a:r>
              <a:rPr lang="en-IN" dirty="0" smtClean="0">
                <a:latin typeface="Times New Roman" pitchFamily="18" charset="0"/>
                <a:cs typeface="Times New Roman" pitchFamily="18" charset="0"/>
              </a:rPr>
              <a:t>Spinal epidural abscess (SEA) is a rare neurosurgical emergency condition which accounts for 2.5 – 3 cases per 10 000 hospital admissions per year</a:t>
            </a:r>
            <a:r>
              <a:rPr lang="en-IN" baseline="30000" dirty="0" smtClean="0">
                <a:latin typeface="Times New Roman" pitchFamily="18" charset="0"/>
                <a:cs typeface="Times New Roman" pitchFamily="18" charset="0"/>
              </a:rPr>
              <a:t>1</a:t>
            </a:r>
            <a:r>
              <a:rPr lang="en-IN" dirty="0" smtClean="0">
                <a:latin typeface="Times New Roman" pitchFamily="18" charset="0"/>
                <a:cs typeface="Times New Roman" pitchFamily="18" charset="0"/>
              </a:rPr>
              <a:t>. </a:t>
            </a:r>
          </a:p>
          <a:p>
            <a:pPr algn="just"/>
            <a:endParaRPr lang="en-IN" dirty="0" smtClean="0">
              <a:latin typeface="Times New Roman" pitchFamily="18" charset="0"/>
              <a:cs typeface="Times New Roman" pitchFamily="18" charset="0"/>
            </a:endParaRPr>
          </a:p>
          <a:p>
            <a:pPr algn="just"/>
            <a:r>
              <a:rPr lang="en-IN" dirty="0" smtClean="0">
                <a:latin typeface="Times New Roman" pitchFamily="18" charset="0"/>
                <a:cs typeface="Times New Roman" pitchFamily="18" charset="0"/>
              </a:rPr>
              <a:t>Early diagnosis and treatment has better outcome</a:t>
            </a:r>
            <a:r>
              <a:rPr lang="en-IN" dirty="0" smtClean="0"/>
              <a:t>. </a:t>
            </a:r>
          </a:p>
          <a:p>
            <a:pPr algn="just"/>
            <a:endParaRPr lang="en-US" dirty="0" smtClean="0"/>
          </a:p>
          <a:p>
            <a:pPr algn="just"/>
            <a:r>
              <a:rPr lang="en-IN" dirty="0" smtClean="0">
                <a:latin typeface="Times New Roman" pitchFamily="18" charset="0"/>
                <a:cs typeface="Times New Roman" pitchFamily="18" charset="0"/>
              </a:rPr>
              <a:t>Delayed diagnosis or inadequate treatment results in long term severe or disabling neurological deficits. </a:t>
            </a:r>
            <a:endParaRPr lang="en-IN"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Line 1"/>
          <p:cNvSpPr>
            <a:spLocks noChangeShapeType="1"/>
          </p:cNvSpPr>
          <p:nvPr/>
        </p:nvSpPr>
        <p:spPr bwMode="auto">
          <a:xfrm>
            <a:off x="457200" y="1383030"/>
            <a:ext cx="8229600" cy="0"/>
          </a:xfrm>
          <a:prstGeom prst="line">
            <a:avLst/>
          </a:prstGeom>
          <a:noFill/>
          <a:ln w="9525">
            <a:solidFill>
              <a:srgbClr val="9A9A9A"/>
            </a:solidFill>
            <a:prstDash val="solid"/>
            <a:round/>
            <a:headEnd type="none" w="med" len="med"/>
            <a:tailEnd type="none" w="med" len="med"/>
          </a:ln>
        </p:spPr>
        <p:txBody>
          <a:bodyPr lIns="82296" tIns="41148" rIns="82296" bIns="41148"/>
          <a:lstStyle/>
          <a:p>
            <a:endParaRPr lang="en-IN"/>
          </a:p>
        </p:txBody>
      </p:sp>
      <p:sp>
        <p:nvSpPr>
          <p:cNvPr id="49154" name="Rectangle 2"/>
          <p:cNvSpPr>
            <a:spLocks noGrp="1" noChangeArrowheads="1"/>
          </p:cNvSpPr>
          <p:nvPr>
            <p:ph type="title"/>
          </p:nvPr>
        </p:nvSpPr>
        <p:spPr>
          <a:ln/>
        </p:spPr>
        <p:txBody>
          <a:bodyPr lIns="82296" tIns="41148" rIns="82296"/>
          <a:lstStyle/>
          <a:p>
            <a:r>
              <a:rPr lang="en-US" b="1" dirty="0">
                <a:latin typeface="Times New Roman" pitchFamily="18" charset="0"/>
                <a:cs typeface="Times New Roman" pitchFamily="18" charset="0"/>
              </a:rPr>
              <a:t>Outcomes</a:t>
            </a:r>
          </a:p>
        </p:txBody>
      </p:sp>
      <p:sp>
        <p:nvSpPr>
          <p:cNvPr id="49155" name="Rectangle 3"/>
          <p:cNvSpPr>
            <a:spLocks noGrp="1" noChangeArrowheads="1"/>
          </p:cNvSpPr>
          <p:nvPr>
            <p:ph type="body" idx="1"/>
          </p:nvPr>
        </p:nvSpPr>
        <p:spPr>
          <a:xfrm>
            <a:off x="914400" y="1447800"/>
            <a:ext cx="7772400" cy="4933528"/>
          </a:xfrm>
          <a:ln/>
        </p:spPr>
        <p:txBody>
          <a:bodyPr lIns="82296" tIns="41148" rIns="82296" bIns="41148">
            <a:normAutofit fontScale="92500"/>
          </a:bodyPr>
          <a:lstStyle/>
          <a:p>
            <a:pPr algn="just"/>
            <a:r>
              <a:rPr lang="en-US" sz="2400" dirty="0">
                <a:latin typeface="Times New Roman" pitchFamily="18" charset="0"/>
                <a:cs typeface="Times New Roman" pitchFamily="18" charset="0"/>
              </a:rPr>
              <a:t>Cure rates of almost 100% are found in patients with skin or soft tissue </a:t>
            </a:r>
            <a:r>
              <a:rPr lang="en-US" sz="2400" dirty="0" smtClean="0">
                <a:latin typeface="Times New Roman" pitchFamily="18" charset="0"/>
                <a:cs typeface="Times New Roman" pitchFamily="18" charset="0"/>
              </a:rPr>
              <a:t>disease.</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90% in </a:t>
            </a:r>
            <a:r>
              <a:rPr lang="en-US" sz="2400" dirty="0" err="1">
                <a:latin typeface="Times New Roman" pitchFamily="18" charset="0"/>
                <a:cs typeface="Times New Roman" pitchFamily="18" charset="0"/>
              </a:rPr>
              <a:t>pleuropulmonary</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disease.</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63% in disseminated </a:t>
            </a:r>
            <a:r>
              <a:rPr lang="en-US" sz="2400" dirty="0" smtClean="0">
                <a:latin typeface="Times New Roman" pitchFamily="18" charset="0"/>
                <a:cs typeface="Times New Roman" pitchFamily="18" charset="0"/>
              </a:rPr>
              <a:t>infection.</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30- 50% in brain abscess</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longer the delay in diagnosis, the more extensive the disease and the worse the </a:t>
            </a:r>
            <a:r>
              <a:rPr lang="en-US" sz="2400" dirty="0" err="1">
                <a:latin typeface="Times New Roman" pitchFamily="18" charset="0"/>
                <a:cs typeface="Times New Roman" pitchFamily="18" charset="0"/>
              </a:rPr>
              <a:t>immunosuppression</a:t>
            </a:r>
            <a:r>
              <a:rPr lang="en-US" sz="2400" dirty="0">
                <a:latin typeface="Times New Roman" pitchFamily="18" charset="0"/>
                <a:cs typeface="Times New Roman" pitchFamily="18" charset="0"/>
              </a:rPr>
              <a:t>, the worse the </a:t>
            </a:r>
            <a:r>
              <a:rPr lang="en-US" sz="2400" dirty="0" smtClean="0">
                <a:latin typeface="Times New Roman" pitchFamily="18" charset="0"/>
                <a:cs typeface="Times New Roman" pitchFamily="18" charset="0"/>
              </a:rPr>
              <a:t>outcome.</a:t>
            </a:r>
            <a:endParaRPr lang="en-US" sz="2400" dirty="0">
              <a:latin typeface="Times New Roman" pitchFamily="18" charset="0"/>
              <a:cs typeface="Times New Roman" pitchFamily="18" charset="0"/>
            </a:endParaRPr>
          </a:p>
          <a:p>
            <a:pPr algn="just">
              <a:buNone/>
            </a:pPr>
            <a:r>
              <a:rPr lang="en-US" sz="2400" dirty="0">
                <a:latin typeface="Times New Roman" pitchFamily="18" charset="0"/>
                <a:cs typeface="Times New Roman" pitchFamily="18" charset="0"/>
              </a:rPr>
              <a:t> </a:t>
            </a:r>
          </a:p>
        </p:txBody>
      </p:sp>
    </p:spTree>
  </p:cSld>
  <p:clrMapOvr>
    <a:masterClrMapping/>
  </p:clrMapOvr>
  <p:transition spd="med">
    <p:wipe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908720"/>
            <a:ext cx="7772400" cy="5111080"/>
          </a:xfrm>
        </p:spPr>
        <p:txBody>
          <a:bodyPr/>
          <a:lstStyle/>
          <a:p>
            <a:pPr algn="just"/>
            <a:r>
              <a:rPr lang="en-IN" dirty="0" smtClean="0">
                <a:latin typeface="Times New Roman" pitchFamily="18" charset="0"/>
                <a:cs typeface="Times New Roman" pitchFamily="18" charset="0"/>
              </a:rPr>
              <a:t>Improvement in recent diagnostic techniques has helped in isolation of the organism more frequently. </a:t>
            </a:r>
          </a:p>
          <a:p>
            <a:pPr algn="just"/>
            <a:endParaRPr lang="en-US" dirty="0" smtClean="0">
              <a:latin typeface="Times New Roman" pitchFamily="18" charset="0"/>
              <a:cs typeface="Times New Roman" pitchFamily="18" charset="0"/>
            </a:endParaRPr>
          </a:p>
          <a:p>
            <a:pPr algn="just">
              <a:buNone/>
            </a:pPr>
            <a:endParaRPr lang="en-IN" dirty="0" smtClean="0">
              <a:latin typeface="Times New Roman" pitchFamily="18" charset="0"/>
              <a:cs typeface="Times New Roman" pitchFamily="18" charset="0"/>
            </a:endParaRPr>
          </a:p>
          <a:p>
            <a:pPr algn="just"/>
            <a:endParaRPr lang="en-IN" dirty="0" smtClean="0">
              <a:latin typeface="Times New Roman" pitchFamily="18" charset="0"/>
              <a:cs typeface="Times New Roman" pitchFamily="18" charset="0"/>
            </a:endParaRPr>
          </a:p>
          <a:p>
            <a:pPr algn="just"/>
            <a:r>
              <a:rPr lang="en-IN" dirty="0" smtClean="0">
                <a:latin typeface="Times New Roman" pitchFamily="18" charset="0"/>
                <a:cs typeface="Times New Roman" pitchFamily="18" charset="0"/>
              </a:rPr>
              <a:t>Magnetic resonance imaging(MRI) has markedly enhanced the ability to detect these conditions, allowing earlier diagnosis, thereby avoiding complications.</a:t>
            </a:r>
            <a:endParaRPr lang="en-IN"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2656"/>
            <a:ext cx="7772400" cy="936104"/>
          </a:xfrm>
        </p:spPr>
        <p:txBody>
          <a:bodyPr>
            <a:normAutofit fontScale="90000"/>
          </a:bodyPr>
          <a:lstStyle/>
          <a:p>
            <a:r>
              <a:rPr lang="en-IN" b="1" dirty="0" smtClean="0"/>
              <a:t>CASE REPORT</a:t>
            </a:r>
            <a:r>
              <a:rPr lang="en-IN" dirty="0" smtClean="0"/>
              <a:t/>
            </a:r>
            <a:br>
              <a:rPr lang="en-IN" dirty="0" smtClean="0"/>
            </a:br>
            <a:endParaRPr lang="en-IN" dirty="0"/>
          </a:p>
        </p:txBody>
      </p:sp>
      <p:sp>
        <p:nvSpPr>
          <p:cNvPr id="3" name="Content Placeholder 2"/>
          <p:cNvSpPr>
            <a:spLocks noGrp="1"/>
          </p:cNvSpPr>
          <p:nvPr>
            <p:ph sz="quarter" idx="1"/>
          </p:nvPr>
        </p:nvSpPr>
        <p:spPr>
          <a:xfrm>
            <a:off x="914400" y="1052736"/>
            <a:ext cx="7772400" cy="5400600"/>
          </a:xfrm>
        </p:spPr>
        <p:txBody>
          <a:bodyPr>
            <a:normAutofit/>
          </a:bodyPr>
          <a:lstStyle/>
          <a:p>
            <a:r>
              <a:rPr lang="en-US" b="1" u="sng" dirty="0" smtClean="0"/>
              <a:t>HISTORY:</a:t>
            </a:r>
          </a:p>
          <a:p>
            <a:pPr algn="just"/>
            <a:r>
              <a:rPr lang="en-IN" sz="2400" dirty="0" smtClean="0">
                <a:latin typeface="Times New Roman" pitchFamily="18" charset="0"/>
                <a:cs typeface="Times New Roman" pitchFamily="18" charset="0"/>
              </a:rPr>
              <a:t>A 22 year old male patient was admitted to our hospital with chief complaints of fever, cough and breathlessness of 2 weeks duration.</a:t>
            </a: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 Patient was a known case of </a:t>
            </a:r>
            <a:r>
              <a:rPr lang="en-IN" sz="2400" dirty="0" err="1" smtClean="0">
                <a:latin typeface="Times New Roman" pitchFamily="18" charset="0"/>
                <a:cs typeface="Times New Roman" pitchFamily="18" charset="0"/>
              </a:rPr>
              <a:t>nephrotic</a:t>
            </a:r>
            <a:r>
              <a:rPr lang="en-IN" sz="2400" dirty="0" smtClean="0">
                <a:latin typeface="Times New Roman" pitchFamily="18" charset="0"/>
                <a:cs typeface="Times New Roman" pitchFamily="18" charset="0"/>
              </a:rPr>
              <a:t> syndrome since 5 years and was on regular treatment with steroids. He was diagnosed to have bilateral pleural effusion.</a:t>
            </a: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 Pleural fluid was drained and was sent for microbiological analysis. Gram stain was reported as containing plenty of inflammatory cells but cultures did not yield any growth and  patient was treated medically.  </a:t>
            </a:r>
          </a:p>
          <a:p>
            <a:pPr algn="just"/>
            <a:endParaRPr lang="en-US" b="1" u="sng" dirty="0" smtClean="0"/>
          </a:p>
          <a:p>
            <a:endParaRPr lang="en-IN" b="1" u="sng"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548680"/>
            <a:ext cx="7772400" cy="5471120"/>
          </a:xfrm>
        </p:spPr>
        <p:txBody>
          <a:bodyPr/>
          <a:lstStyle/>
          <a:p>
            <a:pPr algn="just"/>
            <a:r>
              <a:rPr lang="en-IN" dirty="0" smtClean="0">
                <a:latin typeface="Times New Roman" pitchFamily="18" charset="0"/>
                <a:cs typeface="Times New Roman" pitchFamily="18" charset="0"/>
              </a:rPr>
              <a:t>At the time of admission patients general condition was good with vitals being stable and power of all the four limbs was 5/5. </a:t>
            </a:r>
          </a:p>
          <a:p>
            <a:pPr algn="just"/>
            <a:endParaRPr lang="en-IN" dirty="0" smtClean="0">
              <a:latin typeface="Times New Roman" pitchFamily="18" charset="0"/>
              <a:cs typeface="Times New Roman" pitchFamily="18" charset="0"/>
            </a:endParaRPr>
          </a:p>
          <a:p>
            <a:pPr algn="just"/>
            <a:endParaRPr lang="en-IN" dirty="0" smtClean="0">
              <a:latin typeface="Times New Roman" pitchFamily="18" charset="0"/>
              <a:cs typeface="Times New Roman" pitchFamily="18" charset="0"/>
            </a:endParaRPr>
          </a:p>
          <a:p>
            <a:pPr algn="just"/>
            <a:r>
              <a:rPr lang="en-IN" dirty="0" smtClean="0">
                <a:latin typeface="Times New Roman" pitchFamily="18" charset="0"/>
                <a:cs typeface="Times New Roman" pitchFamily="18" charset="0"/>
              </a:rPr>
              <a:t>Patient had </a:t>
            </a:r>
            <a:r>
              <a:rPr lang="en-IN" dirty="0" err="1" smtClean="0">
                <a:latin typeface="Times New Roman" pitchFamily="18" charset="0"/>
                <a:cs typeface="Times New Roman" pitchFamily="18" charset="0"/>
              </a:rPr>
              <a:t>Cushingoid</a:t>
            </a:r>
            <a:r>
              <a:rPr lang="en-IN" dirty="0" smtClean="0">
                <a:latin typeface="Times New Roman" pitchFamily="18" charset="0"/>
                <a:cs typeface="Times New Roman" pitchFamily="18" charset="0"/>
              </a:rPr>
              <a:t> facial features, with both lower limb oedema. Respiratory system examination revealed bilateral decreased breath sounds.                              </a:t>
            </a:r>
          </a:p>
          <a:p>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548680"/>
            <a:ext cx="7772400" cy="5904656"/>
          </a:xfrm>
        </p:spPr>
        <p:txBody>
          <a:bodyPr>
            <a:normAutofit/>
          </a:bodyPr>
          <a:lstStyle/>
          <a:p>
            <a:pPr algn="just"/>
            <a:r>
              <a:rPr lang="en-IN" dirty="0" smtClean="0">
                <a:latin typeface="Times New Roman" pitchFamily="18" charset="0"/>
                <a:cs typeface="Times New Roman" pitchFamily="18" charset="0"/>
              </a:rPr>
              <a:t>Pulmonologist and </a:t>
            </a:r>
            <a:r>
              <a:rPr lang="en-IN" dirty="0" err="1" smtClean="0">
                <a:latin typeface="Times New Roman" pitchFamily="18" charset="0"/>
                <a:cs typeface="Times New Roman" pitchFamily="18" charset="0"/>
              </a:rPr>
              <a:t>nephrologist</a:t>
            </a:r>
            <a:r>
              <a:rPr lang="en-IN" dirty="0" smtClean="0">
                <a:latin typeface="Times New Roman" pitchFamily="18" charset="0"/>
                <a:cs typeface="Times New Roman" pitchFamily="18" charset="0"/>
              </a:rPr>
              <a:t> consultation was sought with regard to bilateral pleural effusion and </a:t>
            </a:r>
            <a:r>
              <a:rPr lang="en-IN" dirty="0" err="1" smtClean="0">
                <a:latin typeface="Times New Roman" pitchFamily="18" charset="0"/>
                <a:cs typeface="Times New Roman" pitchFamily="18" charset="0"/>
              </a:rPr>
              <a:t>nephrotic</a:t>
            </a:r>
            <a:r>
              <a:rPr lang="en-IN" dirty="0" smtClean="0">
                <a:latin typeface="Times New Roman" pitchFamily="18" charset="0"/>
                <a:cs typeface="Times New Roman" pitchFamily="18" charset="0"/>
              </a:rPr>
              <a:t> syndrome.</a:t>
            </a:r>
          </a:p>
          <a:p>
            <a:pPr algn="just"/>
            <a:endParaRPr lang="en-IN" dirty="0" smtClean="0">
              <a:latin typeface="Times New Roman" pitchFamily="18" charset="0"/>
              <a:cs typeface="Times New Roman" pitchFamily="18" charset="0"/>
            </a:endParaRPr>
          </a:p>
          <a:p>
            <a:pPr algn="just"/>
            <a:r>
              <a:rPr lang="en-IN" dirty="0" smtClean="0">
                <a:latin typeface="Times New Roman" pitchFamily="18" charset="0"/>
                <a:cs typeface="Times New Roman" pitchFamily="18" charset="0"/>
              </a:rPr>
              <a:t> Right side </a:t>
            </a:r>
            <a:r>
              <a:rPr lang="en-IN" dirty="0" err="1" smtClean="0">
                <a:latin typeface="Times New Roman" pitchFamily="18" charset="0"/>
                <a:cs typeface="Times New Roman" pitchFamily="18" charset="0"/>
              </a:rPr>
              <a:t>Intercostal</a:t>
            </a:r>
            <a:r>
              <a:rPr lang="en-IN" dirty="0" smtClean="0">
                <a:latin typeface="Times New Roman" pitchFamily="18" charset="0"/>
                <a:cs typeface="Times New Roman" pitchFamily="18" charset="0"/>
              </a:rPr>
              <a:t> drain was inserted and pleural fluid was sent for microbiological analysis and was reported as containing plenty of inflammatory cells but cultures did not yield any growth.</a:t>
            </a:r>
          </a:p>
          <a:p>
            <a:pPr algn="just"/>
            <a:endParaRPr lang="en-IN" dirty="0" smtClean="0">
              <a:latin typeface="Times New Roman" pitchFamily="18" charset="0"/>
              <a:cs typeface="Times New Roman" pitchFamily="18" charset="0"/>
            </a:endParaRPr>
          </a:p>
          <a:p>
            <a:pPr algn="just"/>
            <a:r>
              <a:rPr lang="en-IN" dirty="0" smtClean="0">
                <a:latin typeface="Times New Roman" pitchFamily="18" charset="0"/>
                <a:cs typeface="Times New Roman" pitchFamily="18" charset="0"/>
              </a:rPr>
              <a:t> With all this, diagnosis of </a:t>
            </a:r>
            <a:r>
              <a:rPr lang="en-IN" dirty="0" err="1" smtClean="0">
                <a:latin typeface="Times New Roman" pitchFamily="18" charset="0"/>
                <a:cs typeface="Times New Roman" pitchFamily="18" charset="0"/>
              </a:rPr>
              <a:t>Nephrotic</a:t>
            </a:r>
            <a:r>
              <a:rPr lang="en-IN" dirty="0" smtClean="0">
                <a:latin typeface="Times New Roman" pitchFamily="18" charset="0"/>
                <a:cs typeface="Times New Roman" pitchFamily="18" charset="0"/>
              </a:rPr>
              <a:t> syndrome with bilateral pleural effusion with </a:t>
            </a:r>
            <a:r>
              <a:rPr lang="en-IN" dirty="0" err="1" smtClean="0">
                <a:latin typeface="Times New Roman" pitchFamily="18" charset="0"/>
                <a:cs typeface="Times New Roman" pitchFamily="18" charset="0"/>
              </a:rPr>
              <a:t>empyema</a:t>
            </a:r>
            <a:r>
              <a:rPr lang="en-IN" dirty="0" smtClean="0">
                <a:latin typeface="Times New Roman" pitchFamily="18" charset="0"/>
                <a:cs typeface="Times New Roman" pitchFamily="18" charset="0"/>
              </a:rPr>
              <a:t> of right lower lobe with </a:t>
            </a:r>
            <a:r>
              <a:rPr lang="en-IN" dirty="0" err="1" smtClean="0">
                <a:latin typeface="Times New Roman" pitchFamily="18" charset="0"/>
                <a:cs typeface="Times New Roman" pitchFamily="18" charset="0"/>
              </a:rPr>
              <a:t>cushing's</a:t>
            </a:r>
            <a:r>
              <a:rPr lang="en-IN" dirty="0" smtClean="0">
                <a:latin typeface="Times New Roman" pitchFamily="18" charset="0"/>
                <a:cs typeface="Times New Roman" pitchFamily="18" charset="0"/>
              </a:rPr>
              <a:t> syndrome due to chronic steroid use was made.     </a:t>
            </a:r>
          </a:p>
          <a:p>
            <a:pPr algn="just"/>
            <a:endParaRPr lang="en-IN"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Examination:</a:t>
            </a:r>
            <a:endParaRPr lang="en-IN"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just"/>
            <a:r>
              <a:rPr lang="en-IN" dirty="0" smtClean="0">
                <a:latin typeface="Times New Roman" pitchFamily="18" charset="0"/>
                <a:cs typeface="Times New Roman" pitchFamily="18" charset="0"/>
              </a:rPr>
              <a:t>Patient gradually developed weakness of both lower limbs with power of the limbs being 2/5 for which neurosurgery consultation was sought. </a:t>
            </a:r>
            <a:endParaRPr lang="en-IN"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Investigations:</a:t>
            </a:r>
            <a:endParaRPr lang="en-IN"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1447800"/>
            <a:ext cx="7772400" cy="4933528"/>
          </a:xfrm>
        </p:spPr>
        <p:txBody>
          <a:bodyPr/>
          <a:lstStyle/>
          <a:p>
            <a:pPr algn="just"/>
            <a:r>
              <a:rPr lang="en-IN" sz="2400" dirty="0" smtClean="0">
                <a:latin typeface="Times New Roman" pitchFamily="18" charset="0"/>
                <a:cs typeface="Times New Roman" pitchFamily="18" charset="0"/>
              </a:rPr>
              <a:t>MRI revealed </a:t>
            </a:r>
            <a:r>
              <a:rPr lang="en-IN" sz="2400" dirty="0" err="1" smtClean="0">
                <a:latin typeface="Times New Roman" pitchFamily="18" charset="0"/>
                <a:cs typeface="Times New Roman" pitchFamily="18" charset="0"/>
              </a:rPr>
              <a:t>cervico</a:t>
            </a:r>
            <a:r>
              <a:rPr lang="en-IN" sz="2400" dirty="0" smtClean="0">
                <a:latin typeface="Times New Roman" pitchFamily="18" charset="0"/>
                <a:cs typeface="Times New Roman" pitchFamily="18" charset="0"/>
              </a:rPr>
              <a:t>-dorsal tracking down of </a:t>
            </a:r>
            <a:r>
              <a:rPr lang="en-IN" sz="2400" dirty="0" err="1" smtClean="0">
                <a:latin typeface="Times New Roman" pitchFamily="18" charset="0"/>
                <a:cs typeface="Times New Roman" pitchFamily="18" charset="0"/>
              </a:rPr>
              <a:t>exudative</a:t>
            </a:r>
            <a:r>
              <a:rPr lang="en-IN" sz="2400" dirty="0" smtClean="0">
                <a:latin typeface="Times New Roman" pitchFamily="18" charset="0"/>
                <a:cs typeface="Times New Roman" pitchFamily="18" charset="0"/>
              </a:rPr>
              <a:t> fluid from the pleural space into the </a:t>
            </a:r>
            <a:r>
              <a:rPr lang="en-IN" sz="2400" dirty="0" err="1" smtClean="0">
                <a:latin typeface="Times New Roman" pitchFamily="18" charset="0"/>
                <a:cs typeface="Times New Roman" pitchFamily="18" charset="0"/>
              </a:rPr>
              <a:t>fascial</a:t>
            </a:r>
            <a:r>
              <a:rPr lang="en-IN" sz="2400" dirty="0" smtClean="0">
                <a:latin typeface="Times New Roman" pitchFamily="18" charset="0"/>
                <a:cs typeface="Times New Roman" pitchFamily="18" charset="0"/>
              </a:rPr>
              <a:t> planes </a:t>
            </a:r>
            <a:r>
              <a:rPr lang="en-IN" sz="2400" dirty="0" err="1" smtClean="0">
                <a:latin typeface="Times New Roman" pitchFamily="18" charset="0"/>
                <a:cs typeface="Times New Roman" pitchFamily="18" charset="0"/>
              </a:rPr>
              <a:t>posteriorly</a:t>
            </a:r>
            <a:r>
              <a:rPr lang="en-IN" sz="2400" dirty="0" smtClean="0">
                <a:latin typeface="Times New Roman" pitchFamily="18" charset="0"/>
                <a:cs typeface="Times New Roman" pitchFamily="18" charset="0"/>
              </a:rPr>
              <a:t> and also into the diaphragmatic recess and into the cord canal from D 6 to D 12 approximately 10 cm fluid quantity about 450 ml.</a:t>
            </a:r>
          </a:p>
          <a:p>
            <a:pPr algn="just"/>
            <a:endParaRPr lang="en-IN" sz="2400" dirty="0" smtClean="0">
              <a:latin typeface="Times New Roman" pitchFamily="18" charset="0"/>
              <a:cs typeface="Times New Roman" pitchFamily="18" charset="0"/>
            </a:endParaRP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 Patient was advised surgery and evacuation of the abscess. Patient deteriorated rapidly in his neurological condition (lower limb power 0/5</a:t>
            </a:r>
            <a:r>
              <a:rPr lang="en-IN" dirty="0" smtClean="0"/>
              <a:t>). </a:t>
            </a:r>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2049" name="Object 1"/>
          <p:cNvGraphicFramePr>
            <a:graphicFrameLocks noChangeAspect="1"/>
          </p:cNvGraphicFramePr>
          <p:nvPr/>
        </p:nvGraphicFramePr>
        <p:xfrm>
          <a:off x="611560" y="332656"/>
          <a:ext cx="8136904" cy="5112568"/>
        </p:xfrm>
        <a:graphic>
          <a:graphicData uri="http://schemas.openxmlformats.org/presentationml/2006/ole">
            <mc:AlternateContent xmlns:mc="http://schemas.openxmlformats.org/markup-compatibility/2006">
              <mc:Choice xmlns:v="urn:schemas-microsoft-com:vml" Requires="v">
                <p:oleObj spid="_x0000_s2050" name="Picture" r:id="rId3" imgW="4866667" imgH="3104762" progId="StaticDib">
                  <p:embed/>
                </p:oleObj>
              </mc:Choice>
              <mc:Fallback>
                <p:oleObj name="Picture" r:id="rId3" imgW="4866667" imgH="3104762" progId="StaticDib">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32656"/>
                        <a:ext cx="8136904" cy="511256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 name="Rectangle 3"/>
          <p:cNvSpPr>
            <a:spLocks noChangeArrowheads="1"/>
          </p:cNvSpPr>
          <p:nvPr/>
        </p:nvSpPr>
        <p:spPr bwMode="auto">
          <a:xfrm>
            <a:off x="0" y="5500192"/>
            <a:ext cx="8366393"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0000"/>
                </a:solidFill>
                <a:effectLst/>
                <a:latin typeface="Times New Roman" pitchFamily="18" charset="0"/>
                <a:ea typeface="Times-Roman"/>
                <a:cs typeface="Times New Roman" pitchFamily="18" charset="0"/>
              </a:rPr>
              <a:t>Fig 1 : Epidural abscess from D6 to D 12.</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Treatment:</a:t>
            </a:r>
            <a:endParaRPr lang="en-IN"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just"/>
            <a:r>
              <a:rPr lang="en-IN" dirty="0" smtClean="0">
                <a:latin typeface="Times New Roman" pitchFamily="18" charset="0"/>
                <a:cs typeface="Times New Roman" pitchFamily="18" charset="0"/>
              </a:rPr>
              <a:t>Patient underwent D6 to D12 </a:t>
            </a:r>
            <a:r>
              <a:rPr lang="en-IN" dirty="0" err="1" smtClean="0">
                <a:latin typeface="Times New Roman" pitchFamily="18" charset="0"/>
                <a:cs typeface="Times New Roman" pitchFamily="18" charset="0"/>
              </a:rPr>
              <a:t>decompressive</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laminectomy</a:t>
            </a:r>
            <a:r>
              <a:rPr lang="en-IN" dirty="0" smtClean="0">
                <a:latin typeface="Times New Roman" pitchFamily="18" charset="0"/>
                <a:cs typeface="Times New Roman" pitchFamily="18" charset="0"/>
              </a:rPr>
              <a:t> with evacuation of the abscess. </a:t>
            </a:r>
          </a:p>
          <a:p>
            <a:pPr algn="just"/>
            <a:endParaRPr lang="en-IN" dirty="0" smtClean="0">
              <a:latin typeface="Times New Roman" pitchFamily="18" charset="0"/>
              <a:cs typeface="Times New Roman" pitchFamily="18" charset="0"/>
            </a:endParaRPr>
          </a:p>
          <a:p>
            <a:pPr algn="just"/>
            <a:endParaRPr lang="en-IN" dirty="0" smtClean="0">
              <a:latin typeface="Times New Roman" pitchFamily="18" charset="0"/>
              <a:cs typeface="Times New Roman" pitchFamily="18" charset="0"/>
            </a:endParaRPr>
          </a:p>
          <a:p>
            <a:pPr algn="just"/>
            <a:endParaRPr lang="en-IN" dirty="0" smtClean="0">
              <a:latin typeface="Times New Roman" pitchFamily="18" charset="0"/>
              <a:cs typeface="Times New Roman" pitchFamily="18" charset="0"/>
            </a:endParaRPr>
          </a:p>
          <a:p>
            <a:pPr algn="just"/>
            <a:r>
              <a:rPr lang="en-IN" dirty="0" smtClean="0">
                <a:latin typeface="Times New Roman" pitchFamily="18" charset="0"/>
                <a:cs typeface="Times New Roman" pitchFamily="18" charset="0"/>
              </a:rPr>
              <a:t>Pus was sent for microscopy, culture and sensitivity. </a:t>
            </a:r>
            <a:endParaRPr lang="en-IN"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Post-Surgery Investigations:</a:t>
            </a:r>
            <a:endParaRPr lang="en-IN"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1447800"/>
            <a:ext cx="7772400" cy="5149552"/>
          </a:xfrm>
        </p:spPr>
        <p:txBody>
          <a:bodyPr>
            <a:normAutofit lnSpcReduction="10000"/>
          </a:bodyPr>
          <a:lstStyle/>
          <a:p>
            <a:pPr algn="just"/>
            <a:r>
              <a:rPr lang="en-IN" sz="2400" dirty="0" smtClean="0">
                <a:latin typeface="Times New Roman" pitchFamily="18" charset="0"/>
                <a:cs typeface="Times New Roman" pitchFamily="18" charset="0"/>
              </a:rPr>
              <a:t>Gram stain of the sample revealed plenty of inflammatory cells with plenty of Gram positive, branching filamentous bacteria. </a:t>
            </a: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They were partially acid fast on staining by modified </a:t>
            </a:r>
            <a:r>
              <a:rPr lang="en-IN" sz="2400" dirty="0" err="1" smtClean="0">
                <a:latin typeface="Times New Roman" pitchFamily="18" charset="0"/>
                <a:cs typeface="Times New Roman" pitchFamily="18" charset="0"/>
              </a:rPr>
              <a:t>Ziehl</a:t>
            </a: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Neelsens</a:t>
            </a:r>
            <a:r>
              <a:rPr lang="en-IN" sz="2400" dirty="0" smtClean="0">
                <a:latin typeface="Times New Roman" pitchFamily="18" charset="0"/>
                <a:cs typeface="Times New Roman" pitchFamily="18" charset="0"/>
              </a:rPr>
              <a:t> technique. </a:t>
            </a: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Culture on Blood agar, </a:t>
            </a:r>
            <a:r>
              <a:rPr lang="en-IN" sz="2400" dirty="0" err="1" smtClean="0">
                <a:latin typeface="Times New Roman" pitchFamily="18" charset="0"/>
                <a:cs typeface="Times New Roman" pitchFamily="18" charset="0"/>
              </a:rPr>
              <a:t>Saborauds</a:t>
            </a:r>
            <a:r>
              <a:rPr lang="en-IN" sz="2400" dirty="0" smtClean="0">
                <a:latin typeface="Times New Roman" pitchFamily="18" charset="0"/>
                <a:cs typeface="Times New Roman" pitchFamily="18" charset="0"/>
              </a:rPr>
              <a:t> dextrose agar and Lowenstein medium yielded dry, chalky white colonies after 24 hours incubation. </a:t>
            </a: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The organism was identified as </a:t>
            </a:r>
            <a:r>
              <a:rPr lang="en-IN" sz="2400" dirty="0" err="1" smtClean="0">
                <a:latin typeface="Times New Roman" pitchFamily="18" charset="0"/>
                <a:cs typeface="Times New Roman" pitchFamily="18" charset="0"/>
              </a:rPr>
              <a:t>Nocardia</a:t>
            </a: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asteroides</a:t>
            </a:r>
            <a:r>
              <a:rPr lang="en-IN" sz="2400" dirty="0" smtClean="0">
                <a:latin typeface="Times New Roman" pitchFamily="18" charset="0"/>
                <a:cs typeface="Times New Roman" pitchFamily="18" charset="0"/>
              </a:rPr>
              <a:t> by biochemical tests. </a:t>
            </a:r>
            <a:endParaRPr lang="en-IN" sz="24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548680"/>
            <a:ext cx="7772400" cy="5471120"/>
          </a:xfrm>
        </p:spPr>
        <p:txBody>
          <a:bodyPr>
            <a:normAutofit/>
          </a:bodyPr>
          <a:lstStyle/>
          <a:p>
            <a:pPr algn="just"/>
            <a:r>
              <a:rPr lang="en-IN" sz="2400" dirty="0" smtClean="0">
                <a:latin typeface="Times New Roman" pitchFamily="18" charset="0"/>
                <a:cs typeface="Times New Roman" pitchFamily="18" charset="0"/>
              </a:rPr>
              <a:t>The reason for recent rise in incidence of spinal epidural abscess includes, the growth of elderly population, multiple chronic medical conditions, intravenous drug abuse, indwelling intravenous catheters, increase in transplant recipients and use of immunosuppressive drugs. </a:t>
            </a:r>
          </a:p>
          <a:p>
            <a:pPr algn="just"/>
            <a:endParaRPr lang="en-IN" sz="2400" dirty="0" smtClean="0">
              <a:latin typeface="Times New Roman" pitchFamily="18" charset="0"/>
              <a:cs typeface="Times New Roman" pitchFamily="18" charset="0"/>
            </a:endParaRP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Spinal epidural abscess is primarily a bacterial infection, Staphylococcus </a:t>
            </a:r>
            <a:r>
              <a:rPr lang="en-IN" sz="2400" dirty="0" err="1" smtClean="0">
                <a:latin typeface="Times New Roman" pitchFamily="18" charset="0"/>
                <a:cs typeface="Times New Roman" pitchFamily="18" charset="0"/>
              </a:rPr>
              <a:t>aureus</a:t>
            </a:r>
            <a:r>
              <a:rPr lang="en-IN" sz="2400" dirty="0" smtClean="0">
                <a:latin typeface="Times New Roman" pitchFamily="18" charset="0"/>
                <a:cs typeface="Times New Roman" pitchFamily="18" charset="0"/>
              </a:rPr>
              <a:t>  being the most common causative agent.</a:t>
            </a:r>
            <a:endParaRPr lang="en-IN" sz="24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20688"/>
            <a:ext cx="7772400" cy="5399112"/>
          </a:xfrm>
        </p:spPr>
        <p:txBody>
          <a:bodyPr/>
          <a:lstStyle/>
          <a:p>
            <a:pPr algn="just"/>
            <a:r>
              <a:rPr lang="en-IN" dirty="0" smtClean="0">
                <a:latin typeface="Times New Roman" pitchFamily="18" charset="0"/>
                <a:cs typeface="Times New Roman" pitchFamily="18" charset="0"/>
              </a:rPr>
              <a:t>The isolate was sensitive to </a:t>
            </a:r>
            <a:r>
              <a:rPr lang="en-IN" dirty="0" err="1" smtClean="0">
                <a:latin typeface="Times New Roman" pitchFamily="18" charset="0"/>
                <a:cs typeface="Times New Roman" pitchFamily="18" charset="0"/>
              </a:rPr>
              <a:t>ampicillin</a:t>
            </a:r>
            <a:r>
              <a:rPr lang="en-IN" dirty="0" smtClean="0">
                <a:latin typeface="Times New Roman" pitchFamily="18" charset="0"/>
                <a:cs typeface="Times New Roman" pitchFamily="18" charset="0"/>
              </a:rPr>
              <a:t>, erythromycin, </a:t>
            </a:r>
            <a:r>
              <a:rPr lang="en-IN" dirty="0" err="1" smtClean="0">
                <a:latin typeface="Times New Roman" pitchFamily="18" charset="0"/>
                <a:cs typeface="Times New Roman" pitchFamily="18" charset="0"/>
              </a:rPr>
              <a:t>ceftriaxone</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cotrimaxazole</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amikacin</a:t>
            </a:r>
            <a:r>
              <a:rPr lang="en-IN" dirty="0" smtClean="0">
                <a:latin typeface="Times New Roman" pitchFamily="18" charset="0"/>
                <a:cs typeface="Times New Roman" pitchFamily="18" charset="0"/>
              </a:rPr>
              <a:t> and </a:t>
            </a:r>
            <a:r>
              <a:rPr lang="en-IN" dirty="0" err="1" smtClean="0">
                <a:latin typeface="Times New Roman" pitchFamily="18" charset="0"/>
                <a:cs typeface="Times New Roman" pitchFamily="18" charset="0"/>
              </a:rPr>
              <a:t>imipenem</a:t>
            </a:r>
            <a:r>
              <a:rPr lang="en-IN" dirty="0" smtClean="0">
                <a:latin typeface="Times New Roman" pitchFamily="18" charset="0"/>
                <a:cs typeface="Times New Roman" pitchFamily="18" charset="0"/>
              </a:rPr>
              <a:t>. </a:t>
            </a:r>
          </a:p>
          <a:p>
            <a:pPr algn="just"/>
            <a:endParaRPr lang="en-US" dirty="0" smtClean="0">
              <a:latin typeface="Times New Roman" pitchFamily="18" charset="0"/>
              <a:cs typeface="Times New Roman" pitchFamily="18" charset="0"/>
            </a:endParaRPr>
          </a:p>
          <a:p>
            <a:pPr algn="just"/>
            <a:endParaRPr lang="en-IN" dirty="0" smtClean="0">
              <a:latin typeface="Times New Roman" pitchFamily="18" charset="0"/>
              <a:cs typeface="Times New Roman" pitchFamily="18" charset="0"/>
            </a:endParaRPr>
          </a:p>
          <a:p>
            <a:pPr algn="just"/>
            <a:r>
              <a:rPr lang="en-IN" dirty="0" smtClean="0">
                <a:latin typeface="Times New Roman" pitchFamily="18" charset="0"/>
                <a:cs typeface="Times New Roman" pitchFamily="18" charset="0"/>
              </a:rPr>
              <a:t>Other laboratory parameters included erythrocyte sedimentation rate (ESR) of 55 mm per hour, and white blood cell count of 15,600 cell/</a:t>
            </a:r>
            <a:r>
              <a:rPr lang="en-IN" dirty="0" err="1" smtClean="0">
                <a:latin typeface="Times New Roman" pitchFamily="18" charset="0"/>
                <a:cs typeface="Times New Roman" pitchFamily="18" charset="0"/>
              </a:rPr>
              <a:t>cmm</a:t>
            </a:r>
            <a:r>
              <a:rPr lang="en-IN" dirty="0" smtClean="0">
                <a:latin typeface="Times New Roman" pitchFamily="18" charset="0"/>
                <a:cs typeface="Times New Roman" pitchFamily="18" charset="0"/>
              </a:rPr>
              <a:t>. </a:t>
            </a:r>
          </a:p>
          <a:p>
            <a:pPr algn="just"/>
            <a:endParaRPr lang="en-IN" dirty="0" smtClean="0">
              <a:latin typeface="Times New Roman" pitchFamily="18" charset="0"/>
              <a:cs typeface="Times New Roman" pitchFamily="18" charset="0"/>
            </a:endParaRPr>
          </a:p>
          <a:p>
            <a:pPr algn="just"/>
            <a:endParaRPr lang="en-IN" dirty="0" smtClean="0">
              <a:latin typeface="Times New Roman" pitchFamily="18" charset="0"/>
              <a:cs typeface="Times New Roman" pitchFamily="18" charset="0"/>
            </a:endParaRPr>
          </a:p>
          <a:p>
            <a:pPr algn="just"/>
            <a:r>
              <a:rPr lang="en-IN" dirty="0" smtClean="0">
                <a:latin typeface="Times New Roman" pitchFamily="18" charset="0"/>
                <a:cs typeface="Times New Roman" pitchFamily="18" charset="0"/>
              </a:rPr>
              <a:t>Two sets of blood cultures remained sterile after 2 weeks incubation.</a:t>
            </a:r>
          </a:p>
          <a:p>
            <a:pPr algn="just"/>
            <a:endParaRPr lang="en-IN"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60648"/>
            <a:ext cx="7772400" cy="5759152"/>
          </a:xfrm>
        </p:spPr>
        <p:txBody>
          <a:bodyPr>
            <a:normAutofit/>
          </a:bodyPr>
          <a:lstStyle/>
          <a:p>
            <a:pPr algn="just"/>
            <a:r>
              <a:rPr lang="en-IN" sz="2400" dirty="0" smtClean="0">
                <a:latin typeface="Times New Roman" pitchFamily="18" charset="0"/>
                <a:cs typeface="Times New Roman" pitchFamily="18" charset="0"/>
              </a:rPr>
              <a:t>The patient improved dramatically after the initial irrigation and debridement, eliminating the need for subsequent procedures.  </a:t>
            </a: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He was started on </a:t>
            </a:r>
            <a:r>
              <a:rPr lang="en-IN" sz="2400" dirty="0" err="1" smtClean="0">
                <a:latin typeface="Times New Roman" pitchFamily="18" charset="0"/>
                <a:cs typeface="Times New Roman" pitchFamily="18" charset="0"/>
              </a:rPr>
              <a:t>ceftriaxone</a:t>
            </a:r>
            <a:r>
              <a:rPr lang="en-IN" sz="2400" dirty="0" smtClean="0">
                <a:latin typeface="Times New Roman" pitchFamily="18" charset="0"/>
                <a:cs typeface="Times New Roman" pitchFamily="18" charset="0"/>
              </a:rPr>
              <a:t> and </a:t>
            </a:r>
            <a:r>
              <a:rPr lang="en-IN" sz="2400" dirty="0" err="1" smtClean="0">
                <a:latin typeface="Times New Roman" pitchFamily="18" charset="0"/>
                <a:cs typeface="Times New Roman" pitchFamily="18" charset="0"/>
              </a:rPr>
              <a:t>metronidazole</a:t>
            </a:r>
            <a:r>
              <a:rPr lang="en-IN" sz="2400" dirty="0" smtClean="0">
                <a:latin typeface="Times New Roman" pitchFamily="18" charset="0"/>
                <a:cs typeface="Times New Roman" pitchFamily="18" charset="0"/>
              </a:rPr>
              <a:t>.  After the preliminary report of </a:t>
            </a:r>
            <a:r>
              <a:rPr lang="en-IN" sz="2400" i="1" dirty="0" err="1" smtClean="0">
                <a:latin typeface="Times New Roman" pitchFamily="18" charset="0"/>
                <a:cs typeface="Times New Roman" pitchFamily="18" charset="0"/>
              </a:rPr>
              <a:t>Nocardia</a:t>
            </a:r>
            <a:r>
              <a:rPr lang="en-IN" sz="2400" i="1"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species was received, antibiotic treatment was changed to </a:t>
            </a:r>
            <a:r>
              <a:rPr lang="en-IN" sz="2400" dirty="0" err="1" smtClean="0">
                <a:latin typeface="Times New Roman" pitchFamily="18" charset="0"/>
                <a:cs typeface="Times New Roman" pitchFamily="18" charset="0"/>
              </a:rPr>
              <a:t>cotrimaxazole</a:t>
            </a: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Amikacin</a:t>
            </a:r>
            <a:r>
              <a:rPr lang="en-IN" sz="2400" dirty="0" smtClean="0">
                <a:latin typeface="Times New Roman" pitchFamily="18" charset="0"/>
                <a:cs typeface="Times New Roman" pitchFamily="18" charset="0"/>
              </a:rPr>
              <a:t> and </a:t>
            </a:r>
            <a:r>
              <a:rPr lang="en-IN" sz="2400" dirty="0" err="1" smtClean="0">
                <a:latin typeface="Times New Roman" pitchFamily="18" charset="0"/>
                <a:cs typeface="Times New Roman" pitchFamily="18" charset="0"/>
              </a:rPr>
              <a:t>linezolid</a:t>
            </a:r>
            <a:r>
              <a:rPr lang="en-IN" sz="2400" dirty="0" smtClean="0">
                <a:latin typeface="Times New Roman" pitchFamily="18" charset="0"/>
                <a:cs typeface="Times New Roman" pitchFamily="18" charset="0"/>
              </a:rPr>
              <a:t>.</a:t>
            </a:r>
          </a:p>
          <a:p>
            <a:pPr algn="just"/>
            <a:endParaRPr lang="en-IN" sz="2400" dirty="0" smtClean="0">
              <a:latin typeface="Times New Roman" pitchFamily="18" charset="0"/>
              <a:cs typeface="Times New Roman" pitchFamily="18" charset="0"/>
            </a:endParaRP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 </a:t>
            </a:r>
            <a:r>
              <a:rPr lang="en-IN" sz="2400" i="1" dirty="0" err="1" smtClean="0">
                <a:latin typeface="Times New Roman" pitchFamily="18" charset="0"/>
                <a:cs typeface="Times New Roman" pitchFamily="18" charset="0"/>
              </a:rPr>
              <a:t>Nocardia</a:t>
            </a:r>
            <a:r>
              <a:rPr lang="en-IN" sz="2400" dirty="0" smtClean="0">
                <a:latin typeface="Times New Roman" pitchFamily="18" charset="0"/>
                <a:cs typeface="Times New Roman" pitchFamily="18" charset="0"/>
              </a:rPr>
              <a:t> </a:t>
            </a:r>
            <a:r>
              <a:rPr lang="en-IN" sz="2400" i="1" dirty="0" err="1" smtClean="0">
                <a:latin typeface="Times New Roman" pitchFamily="18" charset="0"/>
                <a:cs typeface="Times New Roman" pitchFamily="18" charset="0"/>
              </a:rPr>
              <a:t>asteroides</a:t>
            </a:r>
            <a:r>
              <a:rPr lang="en-IN" sz="2400" i="1"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was confirmed via the final report. The patient was continued on antibiotics while in the hospital and on discharge. He had an unremarkable course on discharge with both lower limbs power 2/5. </a:t>
            </a:r>
          </a:p>
          <a:p>
            <a:pPr algn="just"/>
            <a:endParaRPr lang="en-IN" sz="24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p:cNvPicPr>
            <a:picLocks noChangeAspect="1" noChangeArrowheads="1"/>
          </p:cNvPicPr>
          <p:nvPr/>
        </p:nvPicPr>
        <p:blipFill>
          <a:blip r:embed="rId2" cstate="print"/>
          <a:srcRect/>
          <a:stretch>
            <a:fillRect/>
          </a:stretch>
        </p:blipFill>
        <p:spPr bwMode="auto">
          <a:xfrm>
            <a:off x="395536" y="404664"/>
            <a:ext cx="3744415" cy="3672409"/>
          </a:xfrm>
          <a:prstGeom prst="rect">
            <a:avLst/>
          </a:prstGeom>
          <a:noFill/>
          <a:ln w="9525">
            <a:noFill/>
            <a:miter lim="800000"/>
            <a:headEnd/>
            <a:tailEnd/>
          </a:ln>
        </p:spPr>
      </p:pic>
      <p:pic>
        <p:nvPicPr>
          <p:cNvPr id="43011" name="Picture 2"/>
          <p:cNvPicPr>
            <a:picLocks noChangeAspect="1" noChangeArrowheads="1"/>
          </p:cNvPicPr>
          <p:nvPr/>
        </p:nvPicPr>
        <p:blipFill>
          <a:blip r:embed="rId3" cstate="print"/>
          <a:srcRect/>
          <a:stretch>
            <a:fillRect/>
          </a:stretch>
        </p:blipFill>
        <p:spPr bwMode="auto">
          <a:xfrm>
            <a:off x="4644008" y="476672"/>
            <a:ext cx="3672408" cy="3600400"/>
          </a:xfrm>
          <a:prstGeom prst="rect">
            <a:avLst/>
          </a:prstGeom>
          <a:noFill/>
          <a:ln w="9525">
            <a:noFill/>
            <a:miter lim="800000"/>
            <a:headEnd/>
            <a:tailEnd/>
          </a:ln>
        </p:spPr>
      </p:pic>
      <p:sp>
        <p:nvSpPr>
          <p:cNvPr id="43012" name="Rectangle 4"/>
          <p:cNvSpPr>
            <a:spLocks noChangeArrowheads="1"/>
          </p:cNvSpPr>
          <p:nvPr/>
        </p:nvSpPr>
        <p:spPr bwMode="auto">
          <a:xfrm>
            <a:off x="323529" y="4198530"/>
            <a:ext cx="432048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Modified ZN staining showed branching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Acid fast bacilli                                                               </a:t>
            </a:r>
            <a:endParaRPr kumimoji="0" lang="en-US"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Rectangle 6"/>
          <p:cNvSpPr/>
          <p:nvPr/>
        </p:nvSpPr>
        <p:spPr>
          <a:xfrm>
            <a:off x="4716016" y="4221088"/>
            <a:ext cx="3952749" cy="369332"/>
          </a:xfrm>
          <a:prstGeom prst="rect">
            <a:avLst/>
          </a:prstGeom>
        </p:spPr>
        <p:txBody>
          <a:bodyPr wrap="none">
            <a:spAutoFit/>
          </a:bodyPr>
          <a:lstStyle/>
          <a:p>
            <a:r>
              <a:rPr lang="en-IN" dirty="0"/>
              <a:t> </a:t>
            </a:r>
            <a:r>
              <a:rPr lang="en-IN" b="1" dirty="0">
                <a:latin typeface="Times New Roman" pitchFamily="18" charset="0"/>
                <a:cs typeface="Times New Roman" pitchFamily="18" charset="0"/>
              </a:rPr>
              <a:t>Blood agar- chalky white dry colonies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latin typeface="Times New Roman" pitchFamily="18" charset="0"/>
                <a:cs typeface="Times New Roman" pitchFamily="18" charset="0"/>
              </a:rPr>
              <a:t>LJ media- yellow pigmented colonies</a:t>
            </a:r>
            <a:br>
              <a:rPr lang="en-IN" dirty="0" smtClean="0">
                <a:latin typeface="Times New Roman" pitchFamily="18" charset="0"/>
                <a:cs typeface="Times New Roman" pitchFamily="18" charset="0"/>
              </a:rPr>
            </a:br>
            <a:endParaRPr lang="en-IN" dirty="0">
              <a:latin typeface="Times New Roman" pitchFamily="18" charset="0"/>
              <a:cs typeface="Times New Roman" pitchFamily="18" charset="0"/>
            </a:endParaRPr>
          </a:p>
        </p:txBody>
      </p:sp>
      <p:pic>
        <p:nvPicPr>
          <p:cNvPr id="46082" name="Picture 3"/>
          <p:cNvPicPr>
            <a:picLocks noChangeAspect="1" noChangeArrowheads="1"/>
          </p:cNvPicPr>
          <p:nvPr/>
        </p:nvPicPr>
        <p:blipFill>
          <a:blip r:embed="rId2" cstate="print"/>
          <a:srcRect/>
          <a:stretch>
            <a:fillRect/>
          </a:stretch>
        </p:blipFill>
        <p:spPr bwMode="auto">
          <a:xfrm>
            <a:off x="2483768" y="1700808"/>
            <a:ext cx="3672408" cy="4392488"/>
          </a:xfrm>
          <a:prstGeom prst="rect">
            <a:avLst/>
          </a:prstGeom>
          <a:noFill/>
          <a:ln w="38100">
            <a:solidFill>
              <a:srgbClr val="FFC000"/>
            </a:solid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latin typeface="Times New Roman" pitchFamily="18" charset="0"/>
                <a:cs typeface="Times New Roman" pitchFamily="18" charset="0"/>
              </a:rPr>
              <a:t>DISCUSSION:</a:t>
            </a:r>
            <a:r>
              <a:rPr lang="en-IN" dirty="0" smtClean="0">
                <a:latin typeface="Times New Roman" pitchFamily="18" charset="0"/>
                <a:cs typeface="Times New Roman" pitchFamily="18" charset="0"/>
              </a:rPr>
              <a:t/>
            </a:r>
            <a:br>
              <a:rPr lang="en-IN" dirty="0" smtClean="0">
                <a:latin typeface="Times New Roman" pitchFamily="18" charset="0"/>
                <a:cs typeface="Times New Roman" pitchFamily="18" charset="0"/>
              </a:rPr>
            </a:br>
            <a:endParaRPr lang="en-IN"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1268760"/>
            <a:ext cx="7772400" cy="5256584"/>
          </a:xfrm>
        </p:spPr>
        <p:txBody>
          <a:bodyPr/>
          <a:lstStyle/>
          <a:p>
            <a:pPr algn="just"/>
            <a:r>
              <a:rPr lang="en-IN" i="1" dirty="0" err="1" smtClean="0">
                <a:latin typeface="Times New Roman" pitchFamily="18" charset="0"/>
                <a:cs typeface="Times New Roman" pitchFamily="18" charset="0"/>
              </a:rPr>
              <a:t>Nocardia</a:t>
            </a:r>
            <a:r>
              <a:rPr lang="en-IN" i="1"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is a rare cause of </a:t>
            </a:r>
            <a:r>
              <a:rPr lang="en-IN" dirty="0" err="1" smtClean="0">
                <a:latin typeface="Times New Roman" pitchFamily="18" charset="0"/>
                <a:cs typeface="Times New Roman" pitchFamily="18" charset="0"/>
              </a:rPr>
              <a:t>neuroinfection</a:t>
            </a:r>
            <a:r>
              <a:rPr lang="en-IN" dirty="0" smtClean="0">
                <a:latin typeface="Times New Roman" pitchFamily="18" charset="0"/>
                <a:cs typeface="Times New Roman" pitchFamily="18" charset="0"/>
              </a:rPr>
              <a:t>, usually only affecting </a:t>
            </a:r>
            <a:r>
              <a:rPr lang="en-IN" dirty="0" err="1" smtClean="0">
                <a:latin typeface="Times New Roman" pitchFamily="18" charset="0"/>
                <a:cs typeface="Times New Roman" pitchFamily="18" charset="0"/>
              </a:rPr>
              <a:t>immunocompromised</a:t>
            </a:r>
            <a:r>
              <a:rPr lang="en-IN" dirty="0" smtClean="0">
                <a:latin typeface="Times New Roman" pitchFamily="18" charset="0"/>
                <a:cs typeface="Times New Roman" pitchFamily="18" charset="0"/>
              </a:rPr>
              <a:t> patients. </a:t>
            </a:r>
          </a:p>
          <a:p>
            <a:pPr algn="just"/>
            <a:endParaRPr lang="en-IN" dirty="0" smtClean="0">
              <a:latin typeface="Times New Roman" pitchFamily="18" charset="0"/>
              <a:cs typeface="Times New Roman" pitchFamily="18" charset="0"/>
            </a:endParaRPr>
          </a:p>
          <a:p>
            <a:pPr algn="just"/>
            <a:r>
              <a:rPr lang="en-IN" dirty="0" smtClean="0">
                <a:latin typeface="Times New Roman" pitchFamily="18" charset="0"/>
                <a:cs typeface="Times New Roman" pitchFamily="18" charset="0"/>
              </a:rPr>
              <a:t>It is most commonly found in soil, decaying vegetable matter, and aquatic environments.</a:t>
            </a:r>
          </a:p>
          <a:p>
            <a:pPr algn="just"/>
            <a:endParaRPr lang="en-IN" dirty="0" smtClean="0">
              <a:latin typeface="Times New Roman" pitchFamily="18" charset="0"/>
              <a:cs typeface="Times New Roman" pitchFamily="18" charset="0"/>
            </a:endParaRPr>
          </a:p>
          <a:p>
            <a:pPr algn="just"/>
            <a:endParaRPr lang="en-IN" dirty="0" smtClean="0">
              <a:latin typeface="Times New Roman" pitchFamily="18" charset="0"/>
              <a:cs typeface="Times New Roman" pitchFamily="18" charset="0"/>
            </a:endParaRPr>
          </a:p>
          <a:p>
            <a:pPr algn="just"/>
            <a:r>
              <a:rPr lang="en-IN" dirty="0" smtClean="0">
                <a:latin typeface="Times New Roman" pitchFamily="18" charset="0"/>
                <a:cs typeface="Times New Roman" pitchFamily="18" charset="0"/>
              </a:rPr>
              <a:t> This infection</a:t>
            </a:r>
            <a:r>
              <a:rPr lang="en-IN" i="1"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is typically transmitted via inhalation of dust particles or direct contact penetrating past the natural human protective barriers</a:t>
            </a:r>
            <a:r>
              <a:rPr lang="en-IN" dirty="0" smtClean="0"/>
              <a:t>. </a:t>
            </a:r>
            <a:endParaRPr lang="en-I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04664"/>
            <a:ext cx="7772400" cy="5615136"/>
          </a:xfrm>
        </p:spPr>
        <p:txBody>
          <a:bodyPr/>
          <a:lstStyle/>
          <a:p>
            <a:pPr algn="just"/>
            <a:r>
              <a:rPr lang="en-IN" dirty="0" smtClean="0">
                <a:latin typeface="Times New Roman" pitchFamily="18" charset="0"/>
                <a:cs typeface="Times New Roman" pitchFamily="18" charset="0"/>
              </a:rPr>
              <a:t>The most common species to cause</a:t>
            </a:r>
            <a:r>
              <a:rPr lang="en-IN" i="1"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infection is one of the variants of the </a:t>
            </a:r>
            <a:r>
              <a:rPr lang="en-IN" i="1" dirty="0" smtClean="0">
                <a:latin typeface="Times New Roman" pitchFamily="18" charset="0"/>
                <a:cs typeface="Times New Roman" pitchFamily="18" charset="0"/>
              </a:rPr>
              <a:t>N </a:t>
            </a:r>
            <a:r>
              <a:rPr lang="en-IN" i="1" dirty="0" err="1" smtClean="0">
                <a:latin typeface="Times New Roman" pitchFamily="18" charset="0"/>
                <a:cs typeface="Times New Roman" pitchFamily="18" charset="0"/>
              </a:rPr>
              <a:t>asteroides</a:t>
            </a:r>
            <a:r>
              <a:rPr lang="en-IN" i="1"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complex, which consists of </a:t>
            </a:r>
            <a:r>
              <a:rPr lang="en-IN" i="1" dirty="0" smtClean="0">
                <a:latin typeface="Times New Roman" pitchFamily="18" charset="0"/>
                <a:cs typeface="Times New Roman" pitchFamily="18" charset="0"/>
              </a:rPr>
              <a:t>N </a:t>
            </a:r>
            <a:r>
              <a:rPr lang="en-IN" i="1" dirty="0" err="1" smtClean="0">
                <a:latin typeface="Times New Roman" pitchFamily="18" charset="0"/>
                <a:cs typeface="Times New Roman" pitchFamily="18" charset="0"/>
              </a:rPr>
              <a:t>asteroides</a:t>
            </a:r>
            <a:r>
              <a:rPr lang="en-IN" i="1" dirty="0" smtClean="0">
                <a:latin typeface="Times New Roman" pitchFamily="18" charset="0"/>
                <a:cs typeface="Times New Roman" pitchFamily="18" charset="0"/>
              </a:rPr>
              <a:t> </a:t>
            </a:r>
            <a:r>
              <a:rPr lang="en-IN" i="1" dirty="0" err="1" smtClean="0">
                <a:latin typeface="Times New Roman" pitchFamily="18" charset="0"/>
                <a:cs typeface="Times New Roman" pitchFamily="18" charset="0"/>
              </a:rPr>
              <a:t>sensu</a:t>
            </a:r>
            <a:r>
              <a:rPr lang="en-IN" dirty="0" smtClean="0">
                <a:latin typeface="Times New Roman" pitchFamily="18" charset="0"/>
                <a:cs typeface="Times New Roman" pitchFamily="18" charset="0"/>
              </a:rPr>
              <a:t> </a:t>
            </a:r>
            <a:r>
              <a:rPr lang="en-IN" i="1" dirty="0" err="1" smtClean="0">
                <a:latin typeface="Times New Roman" pitchFamily="18" charset="0"/>
                <a:cs typeface="Times New Roman" pitchFamily="18" charset="0"/>
              </a:rPr>
              <a:t>strico</a:t>
            </a:r>
            <a:r>
              <a:rPr lang="en-IN" dirty="0" smtClean="0">
                <a:latin typeface="Times New Roman" pitchFamily="18" charset="0"/>
                <a:cs typeface="Times New Roman" pitchFamily="18" charset="0"/>
              </a:rPr>
              <a:t>, </a:t>
            </a:r>
            <a:r>
              <a:rPr lang="en-IN" i="1" dirty="0" smtClean="0">
                <a:latin typeface="Times New Roman" pitchFamily="18" charset="0"/>
                <a:cs typeface="Times New Roman" pitchFamily="18" charset="0"/>
              </a:rPr>
              <a:t>N </a:t>
            </a:r>
            <a:r>
              <a:rPr lang="en-IN" i="1" dirty="0" err="1" smtClean="0">
                <a:latin typeface="Times New Roman" pitchFamily="18" charset="0"/>
                <a:cs typeface="Times New Roman" pitchFamily="18" charset="0"/>
              </a:rPr>
              <a:t>farcinica</a:t>
            </a:r>
            <a:r>
              <a:rPr lang="en-IN" dirty="0" smtClean="0">
                <a:latin typeface="Times New Roman" pitchFamily="18" charset="0"/>
                <a:cs typeface="Times New Roman" pitchFamily="18" charset="0"/>
              </a:rPr>
              <a:t>, and </a:t>
            </a:r>
            <a:r>
              <a:rPr lang="en-IN" i="1" dirty="0" err="1" smtClean="0">
                <a:latin typeface="Times New Roman" pitchFamily="18" charset="0"/>
                <a:cs typeface="Times New Roman" pitchFamily="18" charset="0"/>
              </a:rPr>
              <a:t>Nocardia</a:t>
            </a:r>
            <a:r>
              <a:rPr lang="en-IN" i="1" dirty="0" smtClean="0">
                <a:latin typeface="Times New Roman" pitchFamily="18" charset="0"/>
                <a:cs typeface="Times New Roman" pitchFamily="18" charset="0"/>
              </a:rPr>
              <a:t> nova </a:t>
            </a:r>
            <a:r>
              <a:rPr lang="en-IN" baseline="30000" dirty="0" smtClean="0">
                <a:latin typeface="Times New Roman" pitchFamily="18" charset="0"/>
                <a:cs typeface="Times New Roman" pitchFamily="18" charset="0"/>
              </a:rPr>
              <a:t>3</a:t>
            </a:r>
            <a:r>
              <a:rPr lang="en-IN" dirty="0" smtClean="0">
                <a:latin typeface="Times New Roman" pitchFamily="18" charset="0"/>
                <a:cs typeface="Times New Roman" pitchFamily="18" charset="0"/>
              </a:rPr>
              <a:t>. </a:t>
            </a:r>
          </a:p>
          <a:p>
            <a:pPr algn="just"/>
            <a:endParaRPr lang="en-IN" dirty="0" smtClean="0">
              <a:latin typeface="Times New Roman" pitchFamily="18" charset="0"/>
              <a:cs typeface="Times New Roman" pitchFamily="18" charset="0"/>
            </a:endParaRPr>
          </a:p>
          <a:p>
            <a:pPr algn="just"/>
            <a:endParaRPr lang="en-IN" dirty="0" smtClean="0">
              <a:latin typeface="Times New Roman" pitchFamily="18" charset="0"/>
              <a:cs typeface="Times New Roman" pitchFamily="18" charset="0"/>
            </a:endParaRPr>
          </a:p>
          <a:p>
            <a:pPr algn="just"/>
            <a:r>
              <a:rPr lang="en-IN" dirty="0" smtClean="0">
                <a:latin typeface="Times New Roman" pitchFamily="18" charset="0"/>
                <a:cs typeface="Times New Roman" pitchFamily="18" charset="0"/>
              </a:rPr>
              <a:t>The 3 main types of disease caused by </a:t>
            </a:r>
            <a:r>
              <a:rPr lang="en-IN" i="1" dirty="0" err="1" smtClean="0">
                <a:latin typeface="Times New Roman" pitchFamily="18" charset="0"/>
                <a:cs typeface="Times New Roman" pitchFamily="18" charset="0"/>
              </a:rPr>
              <a:t>Nocardia</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nocardiosis</a:t>
            </a:r>
            <a:r>
              <a:rPr lang="en-IN" dirty="0" smtClean="0">
                <a:latin typeface="Times New Roman" pitchFamily="18" charset="0"/>
                <a:cs typeface="Times New Roman" pitchFamily="18" charset="0"/>
              </a:rPr>
              <a:t>) are </a:t>
            </a:r>
            <a:r>
              <a:rPr lang="en-IN" dirty="0" err="1" smtClean="0">
                <a:latin typeface="Times New Roman" pitchFamily="18" charset="0"/>
                <a:cs typeface="Times New Roman" pitchFamily="18" charset="0"/>
              </a:rPr>
              <a:t>cutaneous</a:t>
            </a:r>
            <a:r>
              <a:rPr lang="en-IN" dirty="0" smtClean="0">
                <a:latin typeface="Times New Roman" pitchFamily="18" charset="0"/>
                <a:cs typeface="Times New Roman" pitchFamily="18" charset="0"/>
              </a:rPr>
              <a:t> disease, pulmonary disease, and disseminated disease. </a:t>
            </a:r>
          </a:p>
          <a:p>
            <a:pPr algn="just"/>
            <a:endParaRPr lang="en-IN" i="1" dirty="0" smtClean="0">
              <a:latin typeface="Times New Roman" pitchFamily="18" charset="0"/>
              <a:cs typeface="Times New Roman" pitchFamily="18" charset="0"/>
            </a:endParaRPr>
          </a:p>
          <a:p>
            <a:pPr algn="just"/>
            <a:r>
              <a:rPr lang="en-IN" b="1" i="1" dirty="0" err="1" smtClean="0">
                <a:solidFill>
                  <a:schemeClr val="bg2">
                    <a:lumMod val="50000"/>
                  </a:schemeClr>
                </a:solidFill>
                <a:latin typeface="Times New Roman" pitchFamily="18" charset="0"/>
                <a:cs typeface="Times New Roman" pitchFamily="18" charset="0"/>
              </a:rPr>
              <a:t>Nocardia</a:t>
            </a:r>
            <a:r>
              <a:rPr lang="en-IN" b="1" i="1" dirty="0" smtClean="0">
                <a:solidFill>
                  <a:schemeClr val="bg2">
                    <a:lumMod val="50000"/>
                  </a:schemeClr>
                </a:solidFill>
                <a:latin typeface="Times New Roman" pitchFamily="18" charset="0"/>
                <a:cs typeface="Times New Roman" pitchFamily="18" charset="0"/>
              </a:rPr>
              <a:t> </a:t>
            </a:r>
            <a:r>
              <a:rPr lang="en-IN" b="1" i="1" dirty="0" err="1" smtClean="0">
                <a:solidFill>
                  <a:schemeClr val="bg2">
                    <a:lumMod val="50000"/>
                  </a:schemeClr>
                </a:solidFill>
                <a:latin typeface="Times New Roman" pitchFamily="18" charset="0"/>
                <a:cs typeface="Times New Roman" pitchFamily="18" charset="0"/>
              </a:rPr>
              <a:t>farcinica</a:t>
            </a:r>
            <a:r>
              <a:rPr lang="en-IN" b="1" i="1" dirty="0" smtClean="0">
                <a:solidFill>
                  <a:schemeClr val="bg2">
                    <a:lumMod val="50000"/>
                  </a:schemeClr>
                </a:solidFill>
                <a:latin typeface="Times New Roman" pitchFamily="18" charset="0"/>
                <a:cs typeface="Times New Roman" pitchFamily="18" charset="0"/>
              </a:rPr>
              <a:t> </a:t>
            </a:r>
            <a:r>
              <a:rPr lang="en-IN" dirty="0" smtClean="0">
                <a:latin typeface="Times New Roman" pitchFamily="18" charset="0"/>
                <a:cs typeface="Times New Roman" pitchFamily="18" charset="0"/>
              </a:rPr>
              <a:t>is the most virulent form and is more frequently found to cause disseminated disease</a:t>
            </a:r>
            <a:r>
              <a:rPr lang="en-IN" baseline="30000" dirty="0" smtClean="0">
                <a:latin typeface="Times New Roman" pitchFamily="18" charset="0"/>
                <a:cs typeface="Times New Roman" pitchFamily="18" charset="0"/>
              </a:rPr>
              <a:t>4</a:t>
            </a:r>
            <a:r>
              <a:rPr lang="en-IN" dirty="0" smtClean="0">
                <a:latin typeface="Times New Roman" pitchFamily="18" charset="0"/>
                <a:cs typeface="Times New Roman" pitchFamily="18" charset="0"/>
              </a:rPr>
              <a:t>.</a:t>
            </a:r>
          </a:p>
          <a:p>
            <a:pPr algn="just"/>
            <a:endParaRPr lang="en-IN"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04664"/>
            <a:ext cx="7772400" cy="5615136"/>
          </a:xfrm>
        </p:spPr>
        <p:txBody>
          <a:bodyPr/>
          <a:lstStyle/>
          <a:p>
            <a:pPr algn="just"/>
            <a:r>
              <a:rPr lang="en-IN" sz="2400" dirty="0" smtClean="0">
                <a:latin typeface="Times New Roman" pitchFamily="18" charset="0"/>
                <a:cs typeface="Times New Roman" pitchFamily="18" charset="0"/>
              </a:rPr>
              <a:t>Disseminated disease is also more prevalent in </a:t>
            </a:r>
            <a:r>
              <a:rPr lang="en-IN" sz="2400" dirty="0" err="1" smtClean="0">
                <a:latin typeface="Times New Roman" pitchFamily="18" charset="0"/>
                <a:cs typeface="Times New Roman" pitchFamily="18" charset="0"/>
              </a:rPr>
              <a:t>immunocompromised</a:t>
            </a:r>
            <a:r>
              <a:rPr lang="en-IN" sz="2400" dirty="0" smtClean="0">
                <a:latin typeface="Times New Roman" pitchFamily="18" charset="0"/>
                <a:cs typeface="Times New Roman" pitchFamily="18" charset="0"/>
              </a:rPr>
              <a:t> patients. </a:t>
            </a:r>
          </a:p>
          <a:p>
            <a:pPr algn="just"/>
            <a:endParaRPr lang="en-IN" sz="2400" i="1" dirty="0" smtClean="0">
              <a:latin typeface="Times New Roman" pitchFamily="18" charset="0"/>
              <a:cs typeface="Times New Roman" pitchFamily="18" charset="0"/>
            </a:endParaRPr>
          </a:p>
          <a:p>
            <a:pPr algn="just"/>
            <a:r>
              <a:rPr lang="en-IN" sz="2400" i="1" dirty="0" err="1" smtClean="0">
                <a:latin typeface="Times New Roman" pitchFamily="18" charset="0"/>
                <a:cs typeface="Times New Roman" pitchFamily="18" charset="0"/>
              </a:rPr>
              <a:t>Nocardia</a:t>
            </a:r>
            <a:r>
              <a:rPr lang="en-IN" sz="2400" i="1" dirty="0" smtClean="0">
                <a:latin typeface="Times New Roman" pitchFamily="18" charset="0"/>
                <a:cs typeface="Times New Roman" pitchFamily="18" charset="0"/>
              </a:rPr>
              <a:t> </a:t>
            </a:r>
            <a:r>
              <a:rPr lang="en-IN" sz="2400" i="1" dirty="0" err="1" smtClean="0">
                <a:latin typeface="Times New Roman" pitchFamily="18" charset="0"/>
                <a:cs typeface="Times New Roman" pitchFamily="18" charset="0"/>
              </a:rPr>
              <a:t>brasiliensis</a:t>
            </a:r>
            <a:r>
              <a:rPr lang="en-IN" sz="2400" i="1"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is the most common to cause </a:t>
            </a:r>
            <a:r>
              <a:rPr lang="en-IN" sz="2400" dirty="0" err="1" smtClean="0">
                <a:latin typeface="Times New Roman" pitchFamily="18" charset="0"/>
                <a:cs typeface="Times New Roman" pitchFamily="18" charset="0"/>
              </a:rPr>
              <a:t>cutaneous</a:t>
            </a:r>
            <a:r>
              <a:rPr lang="en-IN" sz="2400" dirty="0" smtClean="0">
                <a:latin typeface="Times New Roman" pitchFamily="18" charset="0"/>
                <a:cs typeface="Times New Roman" pitchFamily="18" charset="0"/>
              </a:rPr>
              <a:t> disease, often leading to the development of a </a:t>
            </a:r>
            <a:r>
              <a:rPr lang="en-IN" sz="2400" dirty="0" err="1" smtClean="0">
                <a:latin typeface="Times New Roman" pitchFamily="18" charset="0"/>
                <a:cs typeface="Times New Roman" pitchFamily="18" charset="0"/>
              </a:rPr>
              <a:t>mycetoma</a:t>
            </a:r>
            <a:r>
              <a:rPr lang="en-IN" sz="2400" dirty="0" smtClean="0">
                <a:latin typeface="Times New Roman" pitchFamily="18" charset="0"/>
                <a:cs typeface="Times New Roman" pitchFamily="18" charset="0"/>
              </a:rPr>
              <a:t> over months to years. </a:t>
            </a:r>
          </a:p>
          <a:p>
            <a:pPr algn="just"/>
            <a:endParaRPr lang="en-IN" sz="2400" dirty="0" smtClean="0">
              <a:latin typeface="Times New Roman" pitchFamily="18" charset="0"/>
              <a:cs typeface="Times New Roman" pitchFamily="18" charset="0"/>
            </a:endParaRP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The presentation in our patient is unknown (3,4,5). The patient’s only recollection of a potential source was an epidural pain block that he received approximately 2 months prior to identification of the abscess</a:t>
            </a:r>
            <a:r>
              <a:rPr lang="en-IN" dirty="0" smtClean="0"/>
              <a:t>. </a:t>
            </a:r>
            <a:endParaRPr lang="en-I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88640"/>
            <a:ext cx="7772400" cy="5831160"/>
          </a:xfrm>
        </p:spPr>
        <p:txBody>
          <a:bodyPr/>
          <a:lstStyle/>
          <a:p>
            <a:pPr algn="just"/>
            <a:r>
              <a:rPr lang="en-IN" dirty="0" smtClean="0">
                <a:latin typeface="Times New Roman" pitchFamily="18" charset="0"/>
                <a:cs typeface="Times New Roman" pitchFamily="18" charset="0"/>
              </a:rPr>
              <a:t>When a patient presents with back pain, a spinal epidural abscess is a rare cause and not likely to be in the initial differential diagnosis. </a:t>
            </a:r>
          </a:p>
          <a:p>
            <a:pPr algn="just"/>
            <a:endParaRPr lang="en-IN" dirty="0" smtClean="0">
              <a:latin typeface="Times New Roman" pitchFamily="18" charset="0"/>
              <a:cs typeface="Times New Roman" pitchFamily="18" charset="0"/>
            </a:endParaRPr>
          </a:p>
          <a:p>
            <a:pPr algn="just"/>
            <a:endParaRPr lang="en-IN" dirty="0" smtClean="0">
              <a:latin typeface="Times New Roman" pitchFamily="18" charset="0"/>
              <a:cs typeface="Times New Roman" pitchFamily="18" charset="0"/>
            </a:endParaRPr>
          </a:p>
          <a:p>
            <a:pPr algn="just"/>
            <a:r>
              <a:rPr lang="en-IN" dirty="0" smtClean="0">
                <a:latin typeface="Times New Roman" pitchFamily="18" charset="0"/>
                <a:cs typeface="Times New Roman" pitchFamily="18" charset="0"/>
              </a:rPr>
              <a:t>An indicator that an abscess could be present is when a patient presents with the classic triad of fever, spinal pain, and neurologic deficit. </a:t>
            </a:r>
          </a:p>
          <a:p>
            <a:pPr algn="just"/>
            <a:endParaRPr lang="en-IN" dirty="0" smtClean="0">
              <a:latin typeface="Times New Roman" pitchFamily="18" charset="0"/>
              <a:cs typeface="Times New Roman" pitchFamily="18" charset="0"/>
            </a:endParaRPr>
          </a:p>
          <a:p>
            <a:pPr algn="just"/>
            <a:r>
              <a:rPr lang="en-IN" dirty="0" smtClean="0">
                <a:latin typeface="Times New Roman" pitchFamily="18" charset="0"/>
                <a:cs typeface="Times New Roman" pitchFamily="18" charset="0"/>
              </a:rPr>
              <a:t>Fever often leads clinicians to include a spinal epidural abscess in the differential diagnosis because it is typically absent in the more common presentations of back pain. </a:t>
            </a:r>
            <a:endParaRPr lang="en-IN"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32656"/>
            <a:ext cx="7772400" cy="5687144"/>
          </a:xfrm>
        </p:spPr>
        <p:txBody>
          <a:bodyPr/>
          <a:lstStyle/>
          <a:p>
            <a:pPr algn="just"/>
            <a:r>
              <a:rPr lang="en-IN" dirty="0" smtClean="0">
                <a:latin typeface="Times New Roman" pitchFamily="18" charset="0"/>
                <a:cs typeface="Times New Roman" pitchFamily="18" charset="0"/>
              </a:rPr>
              <a:t>Once a spinal epidural abscess is determined as the cause, the aetiological agents in order of likelihood range from </a:t>
            </a:r>
            <a:r>
              <a:rPr lang="en-IN" i="1" dirty="0" smtClean="0">
                <a:latin typeface="Times New Roman" pitchFamily="18" charset="0"/>
                <a:cs typeface="Times New Roman" pitchFamily="18" charset="0"/>
              </a:rPr>
              <a:t>Staphylococcus </a:t>
            </a:r>
            <a:r>
              <a:rPr lang="en-IN" i="1" dirty="0" err="1" smtClean="0">
                <a:latin typeface="Times New Roman" pitchFamily="18" charset="0"/>
                <a:cs typeface="Times New Roman" pitchFamily="18" charset="0"/>
              </a:rPr>
              <a:t>aureus</a:t>
            </a:r>
            <a:r>
              <a:rPr lang="en-IN" i="1"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(approximately two-thirds of the total cases), Gram negative bacilli, </a:t>
            </a:r>
            <a:r>
              <a:rPr lang="en-IN" i="1" dirty="0" smtClean="0">
                <a:latin typeface="Times New Roman" pitchFamily="18" charset="0"/>
                <a:cs typeface="Times New Roman" pitchFamily="18" charset="0"/>
              </a:rPr>
              <a:t>streptococci</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coagulase</a:t>
            </a:r>
            <a:r>
              <a:rPr lang="en-IN" dirty="0" smtClean="0">
                <a:latin typeface="Times New Roman" pitchFamily="18" charset="0"/>
                <a:cs typeface="Times New Roman" pitchFamily="18" charset="0"/>
              </a:rPr>
              <a:t> negative </a:t>
            </a:r>
            <a:r>
              <a:rPr lang="en-IN" i="1" dirty="0" smtClean="0">
                <a:latin typeface="Times New Roman" pitchFamily="18" charset="0"/>
                <a:cs typeface="Times New Roman" pitchFamily="18" charset="0"/>
              </a:rPr>
              <a:t>staphylococci </a:t>
            </a:r>
            <a:r>
              <a:rPr lang="en-IN" dirty="0" smtClean="0">
                <a:latin typeface="Times New Roman" pitchFamily="18" charset="0"/>
                <a:cs typeface="Times New Roman" pitchFamily="18" charset="0"/>
              </a:rPr>
              <a:t>(mostly in patients with previous spinal instrumentation), and anaerobes. </a:t>
            </a:r>
          </a:p>
          <a:p>
            <a:pPr algn="just"/>
            <a:endParaRPr lang="en-IN" i="1" dirty="0" smtClean="0">
              <a:latin typeface="Times New Roman" pitchFamily="18" charset="0"/>
              <a:cs typeface="Times New Roman" pitchFamily="18" charset="0"/>
            </a:endParaRPr>
          </a:p>
          <a:p>
            <a:pPr algn="just"/>
            <a:endParaRPr lang="en-IN" i="1" dirty="0" smtClean="0">
              <a:latin typeface="Times New Roman" pitchFamily="18" charset="0"/>
              <a:cs typeface="Times New Roman" pitchFamily="18" charset="0"/>
            </a:endParaRPr>
          </a:p>
          <a:p>
            <a:pPr algn="just"/>
            <a:endParaRPr lang="en-IN" i="1" dirty="0" smtClean="0">
              <a:latin typeface="Times New Roman" pitchFamily="18" charset="0"/>
              <a:cs typeface="Times New Roman" pitchFamily="18" charset="0"/>
            </a:endParaRPr>
          </a:p>
          <a:p>
            <a:pPr algn="just"/>
            <a:r>
              <a:rPr lang="en-IN" i="1" dirty="0" err="1" smtClean="0">
                <a:latin typeface="Times New Roman" pitchFamily="18" charset="0"/>
                <a:cs typeface="Times New Roman" pitchFamily="18" charset="0"/>
              </a:rPr>
              <a:t>Nocardia</a:t>
            </a:r>
            <a:r>
              <a:rPr lang="en-IN" i="1"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is another potential cause of epidural abscess. The likelihood of infection with this type of bacteria is minimal but should be considered</a:t>
            </a:r>
            <a:r>
              <a:rPr lang="en-IN" dirty="0" smtClean="0"/>
              <a:t>. </a:t>
            </a:r>
            <a:endParaRPr lang="en-I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04664"/>
            <a:ext cx="7772400" cy="5615136"/>
          </a:xfrm>
        </p:spPr>
        <p:txBody>
          <a:bodyPr/>
          <a:lstStyle/>
          <a:p>
            <a:pPr algn="just"/>
            <a:r>
              <a:rPr lang="en-IN" dirty="0" smtClean="0">
                <a:latin typeface="Times New Roman" pitchFamily="18" charset="0"/>
                <a:cs typeface="Times New Roman" pitchFamily="18" charset="0"/>
              </a:rPr>
              <a:t>Increased concerns for </a:t>
            </a:r>
            <a:r>
              <a:rPr lang="en-IN" dirty="0" err="1" smtClean="0">
                <a:latin typeface="Times New Roman" pitchFamily="18" charset="0"/>
                <a:cs typeface="Times New Roman" pitchFamily="18" charset="0"/>
              </a:rPr>
              <a:t>nocardiosis</a:t>
            </a:r>
            <a:r>
              <a:rPr lang="en-IN" dirty="0" smtClean="0">
                <a:latin typeface="Times New Roman" pitchFamily="18" charset="0"/>
                <a:cs typeface="Times New Roman" pitchFamily="18" charset="0"/>
              </a:rPr>
              <a:t> typically involves patients with depressed cellular immunity or </a:t>
            </a:r>
            <a:r>
              <a:rPr lang="en-IN" dirty="0" err="1" smtClean="0">
                <a:latin typeface="Times New Roman" pitchFamily="18" charset="0"/>
                <a:cs typeface="Times New Roman" pitchFamily="18" charset="0"/>
              </a:rPr>
              <a:t>humorally</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immunocompromised</a:t>
            </a:r>
            <a:r>
              <a:rPr lang="en-IN" dirty="0" smtClean="0">
                <a:latin typeface="Times New Roman" pitchFamily="18" charset="0"/>
                <a:cs typeface="Times New Roman" pitchFamily="18" charset="0"/>
              </a:rPr>
              <a:t> patients, such as those with acquired immune deficiency syndrome, hematologic and solid organ malignancies, prolonged systemic steroid therapy, and transplant recipients</a:t>
            </a:r>
            <a:r>
              <a:rPr lang="en-IN" baseline="30000" dirty="0" smtClean="0">
                <a:latin typeface="Times New Roman" pitchFamily="18" charset="0"/>
                <a:cs typeface="Times New Roman" pitchFamily="18" charset="0"/>
              </a:rPr>
              <a:t>5</a:t>
            </a:r>
            <a:r>
              <a:rPr lang="en-IN" dirty="0" smtClean="0">
                <a:latin typeface="Times New Roman" pitchFamily="18" charset="0"/>
                <a:cs typeface="Times New Roman" pitchFamily="18" charset="0"/>
              </a:rPr>
              <a:t>.</a:t>
            </a:r>
          </a:p>
          <a:p>
            <a:pPr algn="just"/>
            <a:endParaRPr lang="en-IN" dirty="0" smtClean="0">
              <a:latin typeface="Times New Roman" pitchFamily="18" charset="0"/>
              <a:cs typeface="Times New Roman" pitchFamily="18" charset="0"/>
            </a:endParaRPr>
          </a:p>
          <a:p>
            <a:pPr algn="just"/>
            <a:endParaRPr lang="en-IN" dirty="0" smtClean="0">
              <a:latin typeface="Times New Roman" pitchFamily="18" charset="0"/>
              <a:cs typeface="Times New Roman" pitchFamily="18" charset="0"/>
            </a:endParaRPr>
          </a:p>
          <a:p>
            <a:pPr algn="just"/>
            <a:endParaRPr lang="en-IN" dirty="0" smtClean="0">
              <a:latin typeface="Times New Roman" pitchFamily="18" charset="0"/>
              <a:cs typeface="Times New Roman" pitchFamily="18" charset="0"/>
            </a:endParaRPr>
          </a:p>
          <a:p>
            <a:pPr algn="just"/>
            <a:r>
              <a:rPr lang="en-IN" dirty="0" smtClean="0">
                <a:latin typeface="Times New Roman" pitchFamily="18" charset="0"/>
                <a:cs typeface="Times New Roman" pitchFamily="18" charset="0"/>
              </a:rPr>
              <a:t> However, </a:t>
            </a:r>
            <a:r>
              <a:rPr lang="en-IN" dirty="0" err="1" smtClean="0">
                <a:latin typeface="Times New Roman" pitchFamily="18" charset="0"/>
                <a:cs typeface="Times New Roman" pitchFamily="18" charset="0"/>
              </a:rPr>
              <a:t>immunocompetent</a:t>
            </a:r>
            <a:r>
              <a:rPr lang="en-IN" dirty="0" smtClean="0">
                <a:latin typeface="Times New Roman" pitchFamily="18" charset="0"/>
                <a:cs typeface="Times New Roman" pitchFamily="18" charset="0"/>
              </a:rPr>
              <a:t> individuals are still capable of developing an infection. </a:t>
            </a:r>
          </a:p>
          <a:p>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04664"/>
            <a:ext cx="7772400" cy="5615136"/>
          </a:xfrm>
        </p:spPr>
        <p:txBody>
          <a:bodyPr/>
          <a:lstStyle/>
          <a:p>
            <a:pPr algn="just"/>
            <a:r>
              <a:rPr lang="en-IN" dirty="0" smtClean="0">
                <a:latin typeface="Times New Roman" pitchFamily="18" charset="0"/>
                <a:cs typeface="Times New Roman" pitchFamily="18" charset="0"/>
              </a:rPr>
              <a:t>Other organisms such as Staphylococcus </a:t>
            </a:r>
            <a:r>
              <a:rPr lang="en-IN" dirty="0" err="1" smtClean="0">
                <a:latin typeface="Times New Roman" pitchFamily="18" charset="0"/>
                <a:cs typeface="Times New Roman" pitchFamily="18" charset="0"/>
              </a:rPr>
              <a:t>epidermidis</a:t>
            </a:r>
            <a:r>
              <a:rPr lang="en-IN" dirty="0" smtClean="0">
                <a:latin typeface="Times New Roman" pitchFamily="18" charset="0"/>
                <a:cs typeface="Times New Roman" pitchFamily="18" charset="0"/>
              </a:rPr>
              <a:t>, Streptococcus viridians, </a:t>
            </a:r>
            <a:r>
              <a:rPr lang="en-IN" dirty="0" err="1" smtClean="0">
                <a:latin typeface="Times New Roman" pitchFamily="18" charset="0"/>
                <a:cs typeface="Times New Roman" pitchFamily="18" charset="0"/>
              </a:rPr>
              <a:t>Strptococcus</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pneumoniae</a:t>
            </a:r>
            <a:r>
              <a:rPr lang="en-IN" dirty="0" smtClean="0">
                <a:latin typeface="Times New Roman" pitchFamily="18" charset="0"/>
                <a:cs typeface="Times New Roman" pitchFamily="18" charset="0"/>
              </a:rPr>
              <a:t>, E. </a:t>
            </a:r>
            <a:r>
              <a:rPr lang="en-IN" dirty="0" err="1" smtClean="0">
                <a:latin typeface="Times New Roman" pitchFamily="18" charset="0"/>
                <a:cs typeface="Times New Roman" pitchFamily="18" charset="0"/>
              </a:rPr>
              <a:t>faecalis</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Propionibacterium</a:t>
            </a:r>
            <a:r>
              <a:rPr lang="en-IN" dirty="0" smtClean="0">
                <a:latin typeface="Times New Roman" pitchFamily="18" charset="0"/>
                <a:cs typeface="Times New Roman" pitchFamily="18" charset="0"/>
              </a:rPr>
              <a:t> and  Gram negative organisms such as Escherichia coli, Pseudomonas, Salmonella, </a:t>
            </a:r>
            <a:r>
              <a:rPr lang="en-IN" dirty="0" err="1" smtClean="0">
                <a:latin typeface="Times New Roman" pitchFamily="18" charset="0"/>
                <a:cs typeface="Times New Roman" pitchFamily="18" charset="0"/>
              </a:rPr>
              <a:t>Enterobacter</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Klebsiella</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Haemophilus</a:t>
            </a:r>
            <a:r>
              <a:rPr lang="en-IN" dirty="0" smtClean="0">
                <a:latin typeface="Times New Roman" pitchFamily="18" charset="0"/>
                <a:cs typeface="Times New Roman" pitchFamily="18" charset="0"/>
              </a:rPr>
              <a:t>, Proteus also cause SEA</a:t>
            </a:r>
            <a:r>
              <a:rPr lang="en-IN" baseline="30000" dirty="0" smtClean="0">
                <a:latin typeface="Times New Roman" pitchFamily="18" charset="0"/>
                <a:cs typeface="Times New Roman" pitchFamily="18" charset="0"/>
              </a:rPr>
              <a:t>2</a:t>
            </a:r>
            <a:r>
              <a:rPr lang="en-IN" dirty="0" smtClean="0">
                <a:latin typeface="Times New Roman" pitchFamily="18" charset="0"/>
                <a:cs typeface="Times New Roman" pitchFamily="18" charset="0"/>
              </a:rPr>
              <a:t>.</a:t>
            </a:r>
          </a:p>
          <a:p>
            <a:pPr algn="just"/>
            <a:endParaRPr lang="en-IN" dirty="0" smtClean="0">
              <a:latin typeface="Times New Roman" pitchFamily="18" charset="0"/>
              <a:cs typeface="Times New Roman" pitchFamily="18" charset="0"/>
            </a:endParaRPr>
          </a:p>
          <a:p>
            <a:pPr algn="just"/>
            <a:endParaRPr lang="en-IN" dirty="0" smtClean="0">
              <a:latin typeface="Times New Roman" pitchFamily="18" charset="0"/>
              <a:cs typeface="Times New Roman" pitchFamily="18" charset="0"/>
            </a:endParaRPr>
          </a:p>
          <a:p>
            <a:pPr algn="just"/>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Nocardiosis</a:t>
            </a:r>
            <a:r>
              <a:rPr lang="en-IN" dirty="0" smtClean="0">
                <a:latin typeface="Times New Roman" pitchFamily="18" charset="0"/>
                <a:cs typeface="Times New Roman" pitchFamily="18" charset="0"/>
              </a:rPr>
              <a:t> of CNS is a very rare. </a:t>
            </a:r>
            <a:endParaRPr lang="en-IN"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04664"/>
            <a:ext cx="7772400" cy="5976664"/>
          </a:xfrm>
        </p:spPr>
        <p:txBody>
          <a:bodyPr/>
          <a:lstStyle/>
          <a:p>
            <a:pPr algn="just"/>
            <a:r>
              <a:rPr lang="en-IN" sz="2400" dirty="0" smtClean="0">
                <a:latin typeface="Times New Roman" pitchFamily="18" charset="0"/>
                <a:cs typeface="Times New Roman" pitchFamily="18" charset="0"/>
              </a:rPr>
              <a:t>The overall incidence of </a:t>
            </a:r>
            <a:r>
              <a:rPr lang="en-IN" sz="2400" dirty="0" err="1" smtClean="0">
                <a:latin typeface="Times New Roman" pitchFamily="18" charset="0"/>
                <a:cs typeface="Times New Roman" pitchFamily="18" charset="0"/>
              </a:rPr>
              <a:t>nocardiosis</a:t>
            </a:r>
            <a:r>
              <a:rPr lang="en-IN" sz="2400" dirty="0" smtClean="0">
                <a:latin typeface="Times New Roman" pitchFamily="18" charset="0"/>
                <a:cs typeface="Times New Roman" pitchFamily="18" charset="0"/>
              </a:rPr>
              <a:t> is often not reported in literature, with the most frequently cited study in the United States reporting 500 to 1000 new cases per year between 1972 and 1974. (10) </a:t>
            </a: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These numbers have likely increased since then due to the increase in </a:t>
            </a:r>
            <a:r>
              <a:rPr lang="en-IN" sz="2400" dirty="0" err="1" smtClean="0">
                <a:latin typeface="Times New Roman" pitchFamily="18" charset="0"/>
                <a:cs typeface="Times New Roman" pitchFamily="18" charset="0"/>
              </a:rPr>
              <a:t>immunocompromised</a:t>
            </a:r>
            <a:r>
              <a:rPr lang="en-IN" sz="2400" dirty="0" smtClean="0">
                <a:latin typeface="Times New Roman" pitchFamily="18" charset="0"/>
                <a:cs typeface="Times New Roman" pitchFamily="18" charset="0"/>
              </a:rPr>
              <a:t> individuals and likely lack reporting in the initial count because it is not a reportable disease. </a:t>
            </a: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Although the incidence is limited, it should remain in the differential diagnosis, especially when cultures are still negative after a few days and the clinical suspicion of infection is high. </a:t>
            </a:r>
            <a:endParaRPr lang="en-IN" sz="2400"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04664"/>
            <a:ext cx="7772400" cy="5976664"/>
          </a:xfrm>
        </p:spPr>
        <p:txBody>
          <a:bodyPr>
            <a:normAutofit lnSpcReduction="10000"/>
          </a:bodyPr>
          <a:lstStyle/>
          <a:p>
            <a:pPr algn="just"/>
            <a:r>
              <a:rPr lang="en-IN" dirty="0" smtClean="0">
                <a:latin typeface="Times New Roman" pitchFamily="18" charset="0"/>
                <a:cs typeface="Times New Roman" pitchFamily="18" charset="0"/>
              </a:rPr>
              <a:t>It is difficult to diagnose </a:t>
            </a:r>
            <a:r>
              <a:rPr lang="en-IN" i="1" dirty="0" err="1" smtClean="0">
                <a:latin typeface="Times New Roman" pitchFamily="18" charset="0"/>
                <a:cs typeface="Times New Roman" pitchFamily="18" charset="0"/>
              </a:rPr>
              <a:t>Nocardia</a:t>
            </a:r>
            <a:r>
              <a:rPr lang="en-IN" dirty="0" smtClean="0">
                <a:latin typeface="Times New Roman" pitchFamily="18" charset="0"/>
                <a:cs typeface="Times New Roman" pitchFamily="18" charset="0"/>
              </a:rPr>
              <a:t> because of its long incubation period</a:t>
            </a:r>
            <a:r>
              <a:rPr lang="en-IN" baseline="30000" dirty="0" smtClean="0">
                <a:latin typeface="Times New Roman" pitchFamily="18" charset="0"/>
                <a:cs typeface="Times New Roman" pitchFamily="18" charset="0"/>
              </a:rPr>
              <a:t>6</a:t>
            </a:r>
            <a:r>
              <a:rPr lang="en-IN" dirty="0" smtClean="0">
                <a:latin typeface="Times New Roman" pitchFamily="18" charset="0"/>
                <a:cs typeface="Times New Roman" pitchFamily="18" charset="0"/>
              </a:rPr>
              <a:t>. </a:t>
            </a:r>
          </a:p>
          <a:p>
            <a:pPr algn="just"/>
            <a:endParaRPr lang="en-IN" dirty="0" smtClean="0">
              <a:latin typeface="Times New Roman" pitchFamily="18" charset="0"/>
              <a:cs typeface="Times New Roman" pitchFamily="18" charset="0"/>
            </a:endParaRPr>
          </a:p>
          <a:p>
            <a:pPr algn="just"/>
            <a:r>
              <a:rPr lang="en-IN" dirty="0" smtClean="0">
                <a:latin typeface="Times New Roman" pitchFamily="18" charset="0"/>
                <a:cs typeface="Times New Roman" pitchFamily="18" charset="0"/>
              </a:rPr>
              <a:t>The typical time frame for growth can be as early as 4 days, but it can take several weeks for the colonies to develop. </a:t>
            </a:r>
          </a:p>
          <a:p>
            <a:pPr algn="just"/>
            <a:endParaRPr lang="en-IN" dirty="0" smtClean="0">
              <a:latin typeface="Times New Roman" pitchFamily="18" charset="0"/>
              <a:cs typeface="Times New Roman" pitchFamily="18" charset="0"/>
            </a:endParaRPr>
          </a:p>
          <a:p>
            <a:pPr algn="just"/>
            <a:r>
              <a:rPr lang="en-IN" dirty="0" smtClean="0">
                <a:latin typeface="Times New Roman" pitchFamily="18" charset="0"/>
                <a:cs typeface="Times New Roman" pitchFamily="18" charset="0"/>
              </a:rPr>
              <a:t>In our case, it took 2 days for the colonies to grow, with a final report after 8 days for speciation of the isolate. </a:t>
            </a:r>
          </a:p>
          <a:p>
            <a:pPr algn="just"/>
            <a:endParaRPr lang="en-IN" dirty="0" smtClean="0">
              <a:latin typeface="Times New Roman" pitchFamily="18" charset="0"/>
              <a:cs typeface="Times New Roman" pitchFamily="18" charset="0"/>
            </a:endParaRPr>
          </a:p>
          <a:p>
            <a:pPr algn="just"/>
            <a:r>
              <a:rPr lang="en-IN" dirty="0" smtClean="0">
                <a:latin typeface="Times New Roman" pitchFamily="18" charset="0"/>
                <a:cs typeface="Times New Roman" pitchFamily="18" charset="0"/>
              </a:rPr>
              <a:t>Correspondence with the laboratory is vital when </a:t>
            </a:r>
            <a:r>
              <a:rPr lang="en-IN" i="1" dirty="0" err="1" smtClean="0">
                <a:latin typeface="Times New Roman" pitchFamily="18" charset="0"/>
                <a:cs typeface="Times New Roman" pitchFamily="18" charset="0"/>
              </a:rPr>
              <a:t>Nocardia</a:t>
            </a:r>
            <a:r>
              <a:rPr lang="en-IN" i="1"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is being considered to ensure that cultures are kept long enough to allow for ample growth periods</a:t>
            </a:r>
            <a:r>
              <a:rPr lang="en-IN" baseline="30000" dirty="0" smtClean="0">
                <a:latin typeface="Times New Roman" pitchFamily="18" charset="0"/>
                <a:cs typeface="Times New Roman" pitchFamily="18" charset="0"/>
              </a:rPr>
              <a:t>6</a:t>
            </a:r>
            <a:r>
              <a:rPr lang="en-IN" dirty="0" smtClean="0">
                <a:latin typeface="Times New Roman" pitchFamily="18" charset="0"/>
                <a:cs typeface="Times New Roman" pitchFamily="18" charset="0"/>
              </a:rPr>
              <a:t>. </a:t>
            </a:r>
            <a:endParaRPr lang="en-IN"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548680"/>
            <a:ext cx="7772400" cy="5471120"/>
          </a:xfrm>
        </p:spPr>
        <p:txBody>
          <a:bodyPr/>
          <a:lstStyle/>
          <a:p>
            <a:pPr algn="just"/>
            <a:r>
              <a:rPr lang="en-IN" i="1" dirty="0" err="1" smtClean="0">
                <a:latin typeface="Times New Roman" pitchFamily="18" charset="0"/>
                <a:cs typeface="Times New Roman" pitchFamily="18" charset="0"/>
              </a:rPr>
              <a:t>Nocardia</a:t>
            </a:r>
            <a:r>
              <a:rPr lang="en-IN" i="1"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is grown in the laboratory using common fungal (</a:t>
            </a:r>
            <a:r>
              <a:rPr lang="en-IN" dirty="0" err="1" smtClean="0">
                <a:latin typeface="Times New Roman" pitchFamily="18" charset="0"/>
                <a:cs typeface="Times New Roman" pitchFamily="18" charset="0"/>
              </a:rPr>
              <a:t>ie</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Sabouraud</a:t>
            </a:r>
            <a:r>
              <a:rPr lang="en-IN" dirty="0" smtClean="0">
                <a:latin typeface="Times New Roman" pitchFamily="18" charset="0"/>
                <a:cs typeface="Times New Roman" pitchFamily="18" charset="0"/>
              </a:rPr>
              <a:t> dextrose agar) or </a:t>
            </a:r>
            <a:r>
              <a:rPr lang="en-IN" dirty="0" err="1" smtClean="0">
                <a:latin typeface="Times New Roman" pitchFamily="18" charset="0"/>
                <a:cs typeface="Times New Roman" pitchFamily="18" charset="0"/>
              </a:rPr>
              <a:t>mycobacterial</a:t>
            </a:r>
            <a:r>
              <a:rPr lang="en-IN" dirty="0" smtClean="0">
                <a:latin typeface="Times New Roman" pitchFamily="18" charset="0"/>
                <a:cs typeface="Times New Roman" pitchFamily="18" charset="0"/>
              </a:rPr>
              <a:t> isolation media (</a:t>
            </a:r>
            <a:r>
              <a:rPr lang="en-IN" dirty="0" err="1" smtClean="0">
                <a:latin typeface="Times New Roman" pitchFamily="18" charset="0"/>
                <a:cs typeface="Times New Roman" pitchFamily="18" charset="0"/>
              </a:rPr>
              <a:t>ie</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Middlebrook</a:t>
            </a:r>
            <a:r>
              <a:rPr lang="en-IN" dirty="0" smtClean="0">
                <a:latin typeface="Times New Roman" pitchFamily="18" charset="0"/>
                <a:cs typeface="Times New Roman" pitchFamily="18" charset="0"/>
              </a:rPr>
              <a:t> synthetic agar and Lowenstein-Jensen medium). </a:t>
            </a:r>
          </a:p>
          <a:p>
            <a:pPr algn="just"/>
            <a:endParaRPr lang="en-IN" dirty="0" smtClean="0">
              <a:latin typeface="Times New Roman" pitchFamily="18" charset="0"/>
              <a:cs typeface="Times New Roman" pitchFamily="18" charset="0"/>
            </a:endParaRPr>
          </a:p>
          <a:p>
            <a:pPr algn="just"/>
            <a:endParaRPr lang="en-IN" dirty="0" smtClean="0">
              <a:latin typeface="Times New Roman" pitchFamily="18" charset="0"/>
              <a:cs typeface="Times New Roman" pitchFamily="18" charset="0"/>
            </a:endParaRPr>
          </a:p>
          <a:p>
            <a:pPr algn="just"/>
            <a:endParaRPr lang="en-IN" dirty="0" smtClean="0">
              <a:latin typeface="Times New Roman" pitchFamily="18" charset="0"/>
              <a:cs typeface="Times New Roman" pitchFamily="18" charset="0"/>
            </a:endParaRPr>
          </a:p>
          <a:p>
            <a:pPr algn="just"/>
            <a:r>
              <a:rPr lang="en-IN" dirty="0" smtClean="0">
                <a:latin typeface="Times New Roman" pitchFamily="18" charset="0"/>
                <a:cs typeface="Times New Roman" pitchFamily="18" charset="0"/>
              </a:rPr>
              <a:t>Selective media, such as Thayer-Martin agar, can be used to increase the yield. The stains that are used to differentiate </a:t>
            </a:r>
            <a:r>
              <a:rPr lang="en-IN" i="1" dirty="0" err="1" smtClean="0">
                <a:latin typeface="Times New Roman" pitchFamily="18" charset="0"/>
                <a:cs typeface="Times New Roman" pitchFamily="18" charset="0"/>
              </a:rPr>
              <a:t>Nocardia</a:t>
            </a:r>
            <a:r>
              <a:rPr lang="en-IN" dirty="0" smtClean="0">
                <a:latin typeface="Times New Roman" pitchFamily="18" charset="0"/>
                <a:cs typeface="Times New Roman" pitchFamily="18" charset="0"/>
              </a:rPr>
              <a:t> from </a:t>
            </a:r>
            <a:r>
              <a:rPr lang="en-IN" i="1" dirty="0" err="1" smtClean="0">
                <a:latin typeface="Times New Roman" pitchFamily="18" charset="0"/>
                <a:cs typeface="Times New Roman" pitchFamily="18" charset="0"/>
              </a:rPr>
              <a:t>Actinomyces</a:t>
            </a:r>
            <a:r>
              <a:rPr lang="en-IN" i="1"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are the </a:t>
            </a:r>
            <a:r>
              <a:rPr lang="en-IN" dirty="0" err="1" smtClean="0">
                <a:latin typeface="Times New Roman" pitchFamily="18" charset="0"/>
                <a:cs typeface="Times New Roman" pitchFamily="18" charset="0"/>
              </a:rPr>
              <a:t>Kinyoun</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acidfast</a:t>
            </a:r>
            <a:r>
              <a:rPr lang="en-IN" dirty="0" smtClean="0">
                <a:latin typeface="Times New Roman" pitchFamily="18" charset="0"/>
                <a:cs typeface="Times New Roman" pitchFamily="18" charset="0"/>
              </a:rPr>
              <a:t> stain or a </a:t>
            </a:r>
            <a:r>
              <a:rPr lang="en-IN" dirty="0" err="1" smtClean="0">
                <a:latin typeface="Times New Roman" pitchFamily="18" charset="0"/>
                <a:cs typeface="Times New Roman" pitchFamily="18" charset="0"/>
              </a:rPr>
              <a:t>Ziehl-Neelsen</a:t>
            </a:r>
            <a:r>
              <a:rPr lang="en-IN" dirty="0" smtClean="0">
                <a:latin typeface="Times New Roman" pitchFamily="18" charset="0"/>
                <a:cs typeface="Times New Roman" pitchFamily="18" charset="0"/>
              </a:rPr>
              <a:t> acid-fast stain(1).</a:t>
            </a:r>
            <a:endParaRPr lang="en-IN"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76672"/>
            <a:ext cx="7772400" cy="6048672"/>
          </a:xfrm>
        </p:spPr>
        <p:txBody>
          <a:bodyPr>
            <a:normAutofit/>
          </a:bodyPr>
          <a:lstStyle/>
          <a:p>
            <a:pPr algn="just"/>
            <a:r>
              <a:rPr lang="en-IN" sz="2400" dirty="0" smtClean="0">
                <a:latin typeface="Times New Roman" pitchFamily="18" charset="0"/>
                <a:cs typeface="Times New Roman" pitchFamily="18" charset="0"/>
              </a:rPr>
              <a:t>The </a:t>
            </a:r>
            <a:r>
              <a:rPr lang="en-IN" sz="2400" dirty="0" err="1" smtClean="0">
                <a:latin typeface="Times New Roman" pitchFamily="18" charset="0"/>
                <a:cs typeface="Times New Roman" pitchFamily="18" charset="0"/>
              </a:rPr>
              <a:t>Lysozyme</a:t>
            </a:r>
            <a:r>
              <a:rPr lang="en-IN" sz="2400" dirty="0" smtClean="0">
                <a:latin typeface="Times New Roman" pitchFamily="18" charset="0"/>
                <a:cs typeface="Times New Roman" pitchFamily="18" charset="0"/>
              </a:rPr>
              <a:t> test can also be used to identify </a:t>
            </a:r>
            <a:r>
              <a:rPr lang="en-IN" sz="2400" i="1" dirty="0" err="1" smtClean="0">
                <a:latin typeface="Times New Roman" pitchFamily="18" charset="0"/>
                <a:cs typeface="Times New Roman" pitchFamily="18" charset="0"/>
              </a:rPr>
              <a:t>Nocardia</a:t>
            </a:r>
            <a:r>
              <a:rPr lang="en-IN" sz="2400" i="1"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species that is beneficial for those species which are not acid fast. </a:t>
            </a:r>
            <a:r>
              <a:rPr lang="en-IN" sz="2400" i="1" dirty="0" err="1" smtClean="0">
                <a:latin typeface="Times New Roman" pitchFamily="18" charset="0"/>
                <a:cs typeface="Times New Roman" pitchFamily="18" charset="0"/>
              </a:rPr>
              <a:t>Nocardia</a:t>
            </a:r>
            <a:r>
              <a:rPr lang="en-IN" sz="2400" i="1"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is identified as weakly acid-fast positive </a:t>
            </a:r>
            <a:r>
              <a:rPr lang="en-IN" sz="2400" dirty="0" err="1" smtClean="0">
                <a:latin typeface="Times New Roman" pitchFamily="18" charset="0"/>
                <a:cs typeface="Times New Roman" pitchFamily="18" charset="0"/>
              </a:rPr>
              <a:t>vs</a:t>
            </a:r>
            <a:r>
              <a:rPr lang="en-IN" sz="2400" dirty="0" smtClean="0">
                <a:latin typeface="Times New Roman" pitchFamily="18" charset="0"/>
                <a:cs typeface="Times New Roman" pitchFamily="18" charset="0"/>
              </a:rPr>
              <a:t> its counterpart, </a:t>
            </a:r>
            <a:r>
              <a:rPr lang="en-IN" sz="2400" i="1" dirty="0" err="1" smtClean="0">
                <a:latin typeface="Times New Roman" pitchFamily="18" charset="0"/>
                <a:cs typeface="Times New Roman" pitchFamily="18" charset="0"/>
              </a:rPr>
              <a:t>Actinomyces</a:t>
            </a:r>
            <a:r>
              <a:rPr lang="en-IN" sz="2400" dirty="0" smtClean="0">
                <a:latin typeface="Times New Roman" pitchFamily="18" charset="0"/>
                <a:cs typeface="Times New Roman" pitchFamily="18" charset="0"/>
              </a:rPr>
              <a:t>, which is an acid-fast negative</a:t>
            </a:r>
            <a:r>
              <a:rPr lang="en-IN" sz="2400" baseline="30000" dirty="0" smtClean="0">
                <a:latin typeface="Times New Roman" pitchFamily="18" charset="0"/>
                <a:cs typeface="Times New Roman" pitchFamily="18" charset="0"/>
              </a:rPr>
              <a:t>7</a:t>
            </a:r>
            <a:r>
              <a:rPr lang="en-IN" sz="2400" dirty="0" smtClean="0">
                <a:latin typeface="Times New Roman" pitchFamily="18" charset="0"/>
                <a:cs typeface="Times New Roman" pitchFamily="18" charset="0"/>
              </a:rPr>
              <a:t>. </a:t>
            </a:r>
          </a:p>
          <a:p>
            <a:pPr algn="just">
              <a:buNone/>
            </a:pPr>
            <a:endParaRPr lang="en-IN" sz="2400" dirty="0" smtClean="0">
              <a:latin typeface="Times New Roman" pitchFamily="18" charset="0"/>
              <a:cs typeface="Times New Roman" pitchFamily="18" charset="0"/>
            </a:endParaRP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The property that causes the differentiation of </a:t>
            </a:r>
            <a:r>
              <a:rPr lang="en-IN" sz="2400" i="1" dirty="0" err="1" smtClean="0">
                <a:latin typeface="Times New Roman" pitchFamily="18" charset="0"/>
                <a:cs typeface="Times New Roman" pitchFamily="18" charset="0"/>
              </a:rPr>
              <a:t>Nocardia</a:t>
            </a:r>
            <a:r>
              <a:rPr lang="en-IN" sz="2400" i="1"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is the varying amounts of </a:t>
            </a:r>
            <a:r>
              <a:rPr lang="en-IN" sz="2400" dirty="0" err="1" smtClean="0">
                <a:latin typeface="Times New Roman" pitchFamily="18" charset="0"/>
                <a:cs typeface="Times New Roman" pitchFamily="18" charset="0"/>
              </a:rPr>
              <a:t>mycolic</a:t>
            </a:r>
            <a:r>
              <a:rPr lang="en-IN" sz="2400" dirty="0" smtClean="0">
                <a:latin typeface="Times New Roman" pitchFamily="18" charset="0"/>
                <a:cs typeface="Times New Roman" pitchFamily="18" charset="0"/>
              </a:rPr>
              <a:t> acid within its cell wall causing the acid-fast staining. </a:t>
            </a: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Antibiotics are the treatment of choice, except when surgery is initially indicated, with antibiotics still given postoperatively. </a:t>
            </a:r>
            <a:endParaRPr lang="en-IN" sz="2400"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04664"/>
            <a:ext cx="7772400" cy="5615136"/>
          </a:xfrm>
        </p:spPr>
        <p:txBody>
          <a:bodyPr>
            <a:normAutofit lnSpcReduction="10000"/>
          </a:bodyPr>
          <a:lstStyle/>
          <a:p>
            <a:pPr algn="just"/>
            <a:r>
              <a:rPr lang="en-IN" sz="2400" dirty="0" err="1" smtClean="0">
                <a:latin typeface="Times New Roman" pitchFamily="18" charset="0"/>
                <a:cs typeface="Times New Roman" pitchFamily="18" charset="0"/>
              </a:rPr>
              <a:t>Sulfonamides</a:t>
            </a:r>
            <a:r>
              <a:rPr lang="en-IN" sz="2400" dirty="0" smtClean="0">
                <a:latin typeface="Times New Roman" pitchFamily="18" charset="0"/>
                <a:cs typeface="Times New Roman" pitchFamily="18" charset="0"/>
              </a:rPr>
              <a:t> have been the preferred antibiotic used for treatment for many years. </a:t>
            </a:r>
          </a:p>
          <a:p>
            <a:pPr algn="just"/>
            <a:endParaRPr lang="en-IN" sz="2400" dirty="0" smtClean="0">
              <a:latin typeface="Times New Roman" pitchFamily="18" charset="0"/>
              <a:cs typeface="Times New Roman" pitchFamily="18" charset="0"/>
            </a:endParaRP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Due to resistance  developing to </a:t>
            </a:r>
            <a:r>
              <a:rPr lang="en-IN" sz="2400" dirty="0" err="1" smtClean="0">
                <a:latin typeface="Times New Roman" pitchFamily="18" charset="0"/>
                <a:cs typeface="Times New Roman" pitchFamily="18" charset="0"/>
              </a:rPr>
              <a:t>sulfonamides</a:t>
            </a:r>
            <a:r>
              <a:rPr lang="en-IN" sz="2400" dirty="0" smtClean="0">
                <a:latin typeface="Times New Roman" pitchFamily="18" charset="0"/>
                <a:cs typeface="Times New Roman" pitchFamily="18" charset="0"/>
              </a:rPr>
              <a:t> in many variants of </a:t>
            </a:r>
            <a:r>
              <a:rPr lang="en-IN" sz="2400" i="1" dirty="0" err="1" smtClean="0">
                <a:latin typeface="Times New Roman" pitchFamily="18" charset="0"/>
                <a:cs typeface="Times New Roman" pitchFamily="18" charset="0"/>
              </a:rPr>
              <a:t>Nocardia</a:t>
            </a:r>
            <a:r>
              <a:rPr lang="en-IN" sz="2400" dirty="0" smtClean="0">
                <a:latin typeface="Times New Roman" pitchFamily="18" charset="0"/>
                <a:cs typeface="Times New Roman" pitchFamily="18" charset="0"/>
              </a:rPr>
              <a:t>, a combination therapy is often given, especially in severe  or disseminated disease. </a:t>
            </a:r>
          </a:p>
          <a:p>
            <a:pPr algn="just"/>
            <a:endParaRPr lang="en-IN" sz="2400" dirty="0" smtClean="0">
              <a:latin typeface="Times New Roman" pitchFamily="18" charset="0"/>
              <a:cs typeface="Times New Roman" pitchFamily="18" charset="0"/>
            </a:endParaRP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To ensure  coverage of all isolates of </a:t>
            </a:r>
            <a:r>
              <a:rPr lang="en-IN" sz="2400" i="1" dirty="0" err="1" smtClean="0">
                <a:latin typeface="Times New Roman" pitchFamily="18" charset="0"/>
                <a:cs typeface="Times New Roman" pitchFamily="18" charset="0"/>
              </a:rPr>
              <a:t>Nocardia</a:t>
            </a:r>
            <a:r>
              <a:rPr lang="en-IN" sz="2400" i="1"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in severe cases, a 3-drug regimen of </a:t>
            </a:r>
            <a:r>
              <a:rPr lang="en-IN" sz="2400" dirty="0" err="1" smtClean="0">
                <a:latin typeface="Times New Roman" pitchFamily="18" charset="0"/>
                <a:cs typeface="Times New Roman" pitchFamily="18" charset="0"/>
              </a:rPr>
              <a:t>trimethoprim-sulfamethoxazole</a:t>
            </a: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amikacin</a:t>
            </a:r>
            <a:r>
              <a:rPr lang="en-IN" sz="2400" dirty="0" smtClean="0">
                <a:latin typeface="Times New Roman" pitchFamily="18" charset="0"/>
                <a:cs typeface="Times New Roman" pitchFamily="18" charset="0"/>
              </a:rPr>
              <a:t>, and either </a:t>
            </a:r>
            <a:r>
              <a:rPr lang="en-IN" sz="2400" dirty="0" err="1" smtClean="0">
                <a:latin typeface="Times New Roman" pitchFamily="18" charset="0"/>
                <a:cs typeface="Times New Roman" pitchFamily="18" charset="0"/>
              </a:rPr>
              <a:t>ceftriaxone</a:t>
            </a:r>
            <a:r>
              <a:rPr lang="en-IN" sz="2400" dirty="0" smtClean="0">
                <a:latin typeface="Times New Roman" pitchFamily="18" charset="0"/>
                <a:cs typeface="Times New Roman" pitchFamily="18" charset="0"/>
              </a:rPr>
              <a:t> or </a:t>
            </a:r>
            <a:r>
              <a:rPr lang="en-IN" sz="2400" dirty="0" err="1" smtClean="0">
                <a:latin typeface="Times New Roman" pitchFamily="18" charset="0"/>
                <a:cs typeface="Times New Roman" pitchFamily="18" charset="0"/>
              </a:rPr>
              <a:t>imipenem</a:t>
            </a:r>
            <a:r>
              <a:rPr lang="en-IN" sz="2400" dirty="0" smtClean="0">
                <a:latin typeface="Times New Roman" pitchFamily="18" charset="0"/>
                <a:cs typeface="Times New Roman" pitchFamily="18" charset="0"/>
              </a:rPr>
              <a:t> should be started because no resistance has been reported to this combination(4-5). </a:t>
            </a:r>
            <a:endParaRPr lang="en-IN" sz="2400"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04664"/>
            <a:ext cx="7772400" cy="5615136"/>
          </a:xfrm>
        </p:spPr>
        <p:txBody>
          <a:bodyPr/>
          <a:lstStyle/>
          <a:p>
            <a:pPr algn="just"/>
            <a:r>
              <a:rPr lang="en-IN" i="1" dirty="0" err="1" smtClean="0">
                <a:latin typeface="Times New Roman" pitchFamily="18" charset="0"/>
                <a:cs typeface="Times New Roman" pitchFamily="18" charset="0"/>
              </a:rPr>
              <a:t>Nocardia</a:t>
            </a:r>
            <a:r>
              <a:rPr lang="en-IN" i="1" dirty="0" smtClean="0">
                <a:latin typeface="Times New Roman" pitchFamily="18" charset="0"/>
                <a:cs typeface="Times New Roman" pitchFamily="18" charset="0"/>
              </a:rPr>
              <a:t> </a:t>
            </a:r>
            <a:r>
              <a:rPr lang="en-IN" i="1" dirty="0" err="1" smtClean="0">
                <a:latin typeface="Times New Roman" pitchFamily="18" charset="0"/>
                <a:cs typeface="Times New Roman" pitchFamily="18" charset="0"/>
              </a:rPr>
              <a:t>farcinica</a:t>
            </a:r>
            <a:r>
              <a:rPr lang="en-IN" i="1"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has also shown resistance to third-generation </a:t>
            </a:r>
            <a:r>
              <a:rPr lang="en-IN" dirty="0" err="1" smtClean="0">
                <a:latin typeface="Times New Roman" pitchFamily="18" charset="0"/>
                <a:cs typeface="Times New Roman" pitchFamily="18" charset="0"/>
              </a:rPr>
              <a:t>cephalosporins</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Linezolid</a:t>
            </a:r>
            <a:r>
              <a:rPr lang="en-IN" dirty="0" smtClean="0">
                <a:latin typeface="Times New Roman" pitchFamily="18" charset="0"/>
                <a:cs typeface="Times New Roman" pitchFamily="18" charset="0"/>
              </a:rPr>
              <a:t> has demonstrated effective in vitro activity against most species and strains, but clinical data are limited(9).</a:t>
            </a: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en-IN" dirty="0" smtClean="0">
              <a:latin typeface="Times New Roman" pitchFamily="18" charset="0"/>
              <a:cs typeface="Times New Roman" pitchFamily="18" charset="0"/>
            </a:endParaRPr>
          </a:p>
          <a:p>
            <a:pPr algn="just"/>
            <a:r>
              <a:rPr lang="en-IN" dirty="0" smtClean="0">
                <a:latin typeface="Times New Roman" pitchFamily="18" charset="0"/>
                <a:cs typeface="Times New Roman" pitchFamily="18" charset="0"/>
              </a:rPr>
              <a:t>It has promising results as a potential option in the replacement of the current treatment regimens when resistance is a concern.</a:t>
            </a:r>
            <a:endParaRPr lang="en-IN"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Conclusion:</a:t>
            </a:r>
            <a:endParaRPr lang="en-IN"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1447800"/>
            <a:ext cx="7772400" cy="5221560"/>
          </a:xfrm>
        </p:spPr>
        <p:txBody>
          <a:bodyPr>
            <a:normAutofit/>
          </a:bodyPr>
          <a:lstStyle/>
          <a:p>
            <a:pPr algn="just"/>
            <a:r>
              <a:rPr lang="en-IN" dirty="0" smtClean="0">
                <a:latin typeface="Times New Roman" pitchFamily="18" charset="0"/>
                <a:cs typeface="Times New Roman" pitchFamily="18" charset="0"/>
              </a:rPr>
              <a:t>Intravenous therapy treatment must be continued for several weeks with an eventual transition to oral therapy. </a:t>
            </a:r>
          </a:p>
          <a:p>
            <a:pPr algn="just"/>
            <a:endParaRPr lang="en-IN" dirty="0" smtClean="0">
              <a:latin typeface="Times New Roman" pitchFamily="18" charset="0"/>
              <a:cs typeface="Times New Roman" pitchFamily="18" charset="0"/>
            </a:endParaRPr>
          </a:p>
          <a:p>
            <a:pPr algn="just"/>
            <a:r>
              <a:rPr lang="en-IN" dirty="0" smtClean="0">
                <a:latin typeface="Times New Roman" pitchFamily="18" charset="0"/>
                <a:cs typeface="Times New Roman" pitchFamily="18" charset="0"/>
              </a:rPr>
              <a:t>Duration of treatment is dependent on type of disease and organ involvement. </a:t>
            </a:r>
          </a:p>
          <a:p>
            <a:pPr algn="just"/>
            <a:endParaRPr lang="en-IN" dirty="0" smtClean="0">
              <a:latin typeface="Times New Roman" pitchFamily="18" charset="0"/>
              <a:cs typeface="Times New Roman" pitchFamily="18" charset="0"/>
            </a:endParaRPr>
          </a:p>
          <a:p>
            <a:pPr algn="just"/>
            <a:r>
              <a:rPr lang="en-IN" dirty="0" smtClean="0">
                <a:latin typeface="Times New Roman" pitchFamily="18" charset="0"/>
                <a:cs typeface="Times New Roman" pitchFamily="18" charset="0"/>
              </a:rPr>
              <a:t>Spinal epidural abscess due to </a:t>
            </a:r>
            <a:r>
              <a:rPr lang="en-IN" dirty="0" err="1" smtClean="0">
                <a:latin typeface="Times New Roman" pitchFamily="18" charset="0"/>
                <a:cs typeface="Times New Roman" pitchFamily="18" charset="0"/>
              </a:rPr>
              <a:t>Nocardia</a:t>
            </a:r>
            <a:r>
              <a:rPr lang="en-IN" dirty="0" smtClean="0">
                <a:latin typeface="Times New Roman" pitchFamily="18" charset="0"/>
                <a:cs typeface="Times New Roman" pitchFamily="18" charset="0"/>
              </a:rPr>
              <a:t> is an extremely rare condition, and a high index of suspicion, prompt collection and microbiological analysis of the </a:t>
            </a:r>
            <a:r>
              <a:rPr lang="en-IN" dirty="0" err="1" smtClean="0">
                <a:latin typeface="Times New Roman" pitchFamily="18" charset="0"/>
                <a:cs typeface="Times New Roman" pitchFamily="18" charset="0"/>
              </a:rPr>
              <a:t>exudate</a:t>
            </a:r>
            <a:r>
              <a:rPr lang="en-IN" dirty="0" smtClean="0">
                <a:latin typeface="Times New Roman" pitchFamily="18" charset="0"/>
                <a:cs typeface="Times New Roman" pitchFamily="18" charset="0"/>
              </a:rPr>
              <a:t> is warranted for accurate diagnosis</a:t>
            </a:r>
            <a:r>
              <a:rPr lang="en-IN" dirty="0" smtClean="0"/>
              <a:t>. </a:t>
            </a:r>
            <a:endParaRPr lang="en-IN"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04664"/>
            <a:ext cx="7772400" cy="5615136"/>
          </a:xfrm>
        </p:spPr>
        <p:txBody>
          <a:bodyPr/>
          <a:lstStyle/>
          <a:p>
            <a:pPr algn="just"/>
            <a:r>
              <a:rPr lang="en-IN" dirty="0" smtClean="0">
                <a:latin typeface="Times New Roman" pitchFamily="18" charset="0"/>
                <a:cs typeface="Times New Roman" pitchFamily="18" charset="0"/>
              </a:rPr>
              <a:t>Treatment involving a combination of surgical debridement and prolonged sulphonamide administration comes in as the mainstay of managing these patients.  </a:t>
            </a:r>
          </a:p>
          <a:p>
            <a:pPr algn="just"/>
            <a:endParaRPr lang="en-IN" dirty="0" smtClean="0">
              <a:latin typeface="Times New Roman" pitchFamily="18" charset="0"/>
              <a:cs typeface="Times New Roman" pitchFamily="18" charset="0"/>
            </a:endParaRPr>
          </a:p>
          <a:p>
            <a:pPr algn="just"/>
            <a:endParaRPr lang="en-IN" dirty="0" smtClean="0">
              <a:latin typeface="Times New Roman" pitchFamily="18" charset="0"/>
              <a:cs typeface="Times New Roman" pitchFamily="18" charset="0"/>
            </a:endParaRPr>
          </a:p>
          <a:p>
            <a:pPr algn="just"/>
            <a:r>
              <a:rPr lang="en-IN" dirty="0" smtClean="0">
                <a:latin typeface="Times New Roman" pitchFamily="18" charset="0"/>
                <a:cs typeface="Times New Roman" pitchFamily="18" charset="0"/>
              </a:rPr>
              <a:t>When treating patients with a possible spine infection, one should include </a:t>
            </a:r>
            <a:r>
              <a:rPr lang="en-IN" i="1" dirty="0" err="1" smtClean="0">
                <a:latin typeface="Times New Roman" pitchFamily="18" charset="0"/>
                <a:cs typeface="Times New Roman" pitchFamily="18" charset="0"/>
              </a:rPr>
              <a:t>Nocardia</a:t>
            </a:r>
            <a:r>
              <a:rPr lang="en-IN" i="1"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in the differential diagnosis.</a:t>
            </a:r>
          </a:p>
          <a:p>
            <a:pPr algn="just"/>
            <a:endParaRPr lang="en-IN"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2656"/>
            <a:ext cx="7772400" cy="864096"/>
          </a:xfrm>
        </p:spPr>
        <p:txBody>
          <a:bodyPr>
            <a:normAutofit fontScale="90000"/>
          </a:bodyPr>
          <a:lstStyle/>
          <a:p>
            <a:r>
              <a:rPr lang="en-IN" b="1" dirty="0" smtClean="0">
                <a:latin typeface="Times New Roman" pitchFamily="18" charset="0"/>
                <a:cs typeface="Times New Roman" pitchFamily="18" charset="0"/>
              </a:rPr>
              <a:t>References:</a:t>
            </a:r>
            <a:r>
              <a:rPr lang="en-IN" dirty="0" smtClean="0">
                <a:latin typeface="Times New Roman" pitchFamily="18" charset="0"/>
                <a:cs typeface="Times New Roman" pitchFamily="18" charset="0"/>
              </a:rPr>
              <a:t/>
            </a:r>
            <a:br>
              <a:rPr lang="en-IN" dirty="0" smtClean="0">
                <a:latin typeface="Times New Roman" pitchFamily="18" charset="0"/>
                <a:cs typeface="Times New Roman" pitchFamily="18" charset="0"/>
              </a:rPr>
            </a:br>
            <a:endParaRPr lang="en-IN"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23528" y="1052736"/>
            <a:ext cx="8640960" cy="5805264"/>
          </a:xfrm>
        </p:spPr>
        <p:txBody>
          <a:bodyPr>
            <a:noAutofit/>
          </a:bodyPr>
          <a:lstStyle/>
          <a:p>
            <a:r>
              <a:rPr lang="en-IN" sz="1600" dirty="0" smtClean="0">
                <a:latin typeface="Times New Roman" pitchFamily="18" charset="0"/>
                <a:cs typeface="Times New Roman" pitchFamily="18" charset="0"/>
              </a:rPr>
              <a:t>1. P. </a:t>
            </a:r>
            <a:r>
              <a:rPr lang="en-IN" sz="1600" dirty="0" err="1" smtClean="0">
                <a:latin typeface="Times New Roman" pitchFamily="18" charset="0"/>
                <a:cs typeface="Times New Roman" pitchFamily="18" charset="0"/>
              </a:rPr>
              <a:t>Sendi</a:t>
            </a:r>
            <a:r>
              <a:rPr lang="en-IN" sz="1600" dirty="0" smtClean="0">
                <a:latin typeface="Times New Roman" pitchFamily="18" charset="0"/>
                <a:cs typeface="Times New Roman" pitchFamily="18" charset="0"/>
              </a:rPr>
              <a:t> t. </a:t>
            </a:r>
            <a:r>
              <a:rPr lang="en-IN" sz="1600" dirty="0" err="1" smtClean="0">
                <a:latin typeface="Times New Roman" pitchFamily="18" charset="0"/>
                <a:cs typeface="Times New Roman" pitchFamily="18" charset="0"/>
              </a:rPr>
              <a:t>Bregenzer</a:t>
            </a:r>
            <a:r>
              <a:rPr lang="en-IN" sz="1600" dirty="0" smtClean="0">
                <a:latin typeface="Times New Roman" pitchFamily="18" charset="0"/>
                <a:cs typeface="Times New Roman" pitchFamily="18" charset="0"/>
              </a:rPr>
              <a:t>  and w. </a:t>
            </a:r>
            <a:r>
              <a:rPr lang="en-IN" sz="1600" dirty="0" err="1" smtClean="0">
                <a:latin typeface="Times New Roman" pitchFamily="18" charset="0"/>
                <a:cs typeface="Times New Roman" pitchFamily="18" charset="0"/>
              </a:rPr>
              <a:t>Zimmerli</a:t>
            </a:r>
            <a:r>
              <a:rPr lang="en-IN" sz="1600" dirty="0" smtClean="0">
                <a:latin typeface="Times New Roman" pitchFamily="18" charset="0"/>
                <a:cs typeface="Times New Roman" pitchFamily="18" charset="0"/>
              </a:rPr>
              <a:t> Spinal epidural abscess in clinical practice q j med 2008; 101:1–12. </a:t>
            </a:r>
            <a:r>
              <a:rPr lang="en-IN" sz="1600" dirty="0" err="1" smtClean="0">
                <a:latin typeface="Times New Roman" pitchFamily="18" charset="0"/>
                <a:cs typeface="Times New Roman" pitchFamily="18" charset="0"/>
              </a:rPr>
              <a:t>Youmans</a:t>
            </a:r>
            <a:r>
              <a:rPr lang="en-IN" sz="1600" dirty="0" smtClean="0">
                <a:latin typeface="Times New Roman" pitchFamily="18" charset="0"/>
                <a:cs typeface="Times New Roman" pitchFamily="18" charset="0"/>
              </a:rPr>
              <a:t> text book.</a:t>
            </a:r>
          </a:p>
          <a:p>
            <a:pPr>
              <a:buNone/>
            </a:pPr>
            <a:r>
              <a:rPr lang="en-IN" sz="1600" dirty="0" smtClean="0">
                <a:latin typeface="Times New Roman" pitchFamily="18" charset="0"/>
                <a:cs typeface="Times New Roman" pitchFamily="18" charset="0"/>
              </a:rPr>
              <a:t> </a:t>
            </a:r>
          </a:p>
          <a:p>
            <a:pPr fontAlgn="base"/>
            <a:r>
              <a:rPr lang="en-IN" sz="1600" dirty="0" smtClean="0">
                <a:latin typeface="Times New Roman" pitchFamily="18" charset="0"/>
                <a:cs typeface="Times New Roman" pitchFamily="18" charset="0"/>
              </a:rPr>
              <a:t>2. </a:t>
            </a:r>
            <a:r>
              <a:rPr lang="en-IN" sz="1600" dirty="0" err="1" smtClean="0">
                <a:latin typeface="Times New Roman" pitchFamily="18" charset="0"/>
                <a:cs typeface="Times New Roman" pitchFamily="18" charset="0"/>
              </a:rPr>
              <a:t>Farida</a:t>
            </a:r>
            <a:r>
              <a:rPr lang="en-IN" sz="1600" dirty="0" smtClean="0">
                <a:latin typeface="Times New Roman" pitchFamily="18" charset="0"/>
                <a:cs typeface="Times New Roman" pitchFamily="18" charset="0"/>
              </a:rPr>
              <a:t> Hamdad,1* Barbara Vidal,2 </a:t>
            </a:r>
            <a:r>
              <a:rPr lang="en-IN" sz="1600" dirty="0" err="1" smtClean="0">
                <a:latin typeface="Times New Roman" pitchFamily="18" charset="0"/>
                <a:cs typeface="Times New Roman" pitchFamily="18" charset="0"/>
              </a:rPr>
              <a:t>Youcef</a:t>
            </a:r>
            <a:r>
              <a:rPr lang="en-IN" sz="1600" dirty="0" smtClean="0">
                <a:latin typeface="Times New Roman" pitchFamily="18" charset="0"/>
                <a:cs typeface="Times New Roman" pitchFamily="18" charset="0"/>
              </a:rPr>
              <a:t> </a:t>
            </a:r>
            <a:r>
              <a:rPr lang="en-IN" sz="1600" dirty="0" err="1" smtClean="0">
                <a:latin typeface="Times New Roman" pitchFamily="18" charset="0"/>
                <a:cs typeface="Times New Roman" pitchFamily="18" charset="0"/>
              </a:rPr>
              <a:t>Douadi</a:t>
            </a:r>
            <a:r>
              <a:rPr lang="en-IN" sz="1600" dirty="0" smtClean="0">
                <a:latin typeface="Times New Roman" pitchFamily="18" charset="0"/>
                <a:cs typeface="Times New Roman" pitchFamily="18" charset="0"/>
              </a:rPr>
              <a:t> et al. </a:t>
            </a:r>
            <a:r>
              <a:rPr lang="en-IN" sz="1600" i="1" dirty="0" err="1" smtClean="0">
                <a:latin typeface="Times New Roman" pitchFamily="18" charset="0"/>
                <a:cs typeface="Times New Roman" pitchFamily="18" charset="0"/>
              </a:rPr>
              <a:t>Nocardia</a:t>
            </a:r>
            <a:r>
              <a:rPr lang="en-IN" sz="1600" i="1" dirty="0" smtClean="0">
                <a:latin typeface="Times New Roman" pitchFamily="18" charset="0"/>
                <a:cs typeface="Times New Roman" pitchFamily="18" charset="0"/>
              </a:rPr>
              <a:t> nova </a:t>
            </a:r>
            <a:r>
              <a:rPr lang="en-IN" sz="1600" dirty="0" smtClean="0">
                <a:latin typeface="Times New Roman" pitchFamily="18" charset="0"/>
                <a:cs typeface="Times New Roman" pitchFamily="18" charset="0"/>
              </a:rPr>
              <a:t>as the Causative Agent in </a:t>
            </a:r>
            <a:r>
              <a:rPr lang="en-IN" sz="1600" dirty="0" err="1" smtClean="0">
                <a:latin typeface="Times New Roman" pitchFamily="18" charset="0"/>
                <a:cs typeface="Times New Roman" pitchFamily="18" charset="0"/>
              </a:rPr>
              <a:t>Spondylodiscitis</a:t>
            </a:r>
            <a:r>
              <a:rPr lang="en-IN" sz="1600" dirty="0" smtClean="0">
                <a:latin typeface="Times New Roman" pitchFamily="18" charset="0"/>
                <a:cs typeface="Times New Roman" pitchFamily="18" charset="0"/>
              </a:rPr>
              <a:t> and </a:t>
            </a:r>
            <a:r>
              <a:rPr lang="en-IN" sz="1600" dirty="0" err="1" smtClean="0">
                <a:latin typeface="Times New Roman" pitchFamily="18" charset="0"/>
                <a:cs typeface="Times New Roman" pitchFamily="18" charset="0"/>
              </a:rPr>
              <a:t>Psoas</a:t>
            </a:r>
            <a:r>
              <a:rPr lang="en-IN" sz="1600" dirty="0" smtClean="0">
                <a:latin typeface="Times New Roman" pitchFamily="18" charset="0"/>
                <a:cs typeface="Times New Roman" pitchFamily="18" charset="0"/>
              </a:rPr>
              <a:t> Abscess. JOURNAL OF CLINICAL MICROBIOLOGY, Jan. 2007 Vol. 45, No. 1. p. 262–265, </a:t>
            </a:r>
          </a:p>
          <a:p>
            <a:pPr fontAlgn="base">
              <a:buNone/>
            </a:pPr>
            <a:r>
              <a:rPr lang="en-IN" sz="1600" dirty="0" smtClean="0">
                <a:latin typeface="Times New Roman" pitchFamily="18" charset="0"/>
                <a:cs typeface="Times New Roman" pitchFamily="18" charset="0"/>
              </a:rPr>
              <a:t> </a:t>
            </a:r>
          </a:p>
          <a:p>
            <a:pPr fontAlgn="base"/>
            <a:r>
              <a:rPr lang="en-IN" sz="1600" dirty="0" smtClean="0">
                <a:latin typeface="Times New Roman" pitchFamily="18" charset="0"/>
                <a:cs typeface="Times New Roman" pitchFamily="18" charset="0"/>
              </a:rPr>
              <a:t>3. | KRISTOFFER R. WEST, MD; ROBERT C. MASON, MS; MIKE SUN, MD, </a:t>
            </a:r>
            <a:r>
              <a:rPr lang="en-IN" sz="1600" dirty="0" err="1" smtClean="0">
                <a:latin typeface="Times New Roman" pitchFamily="18" charset="0"/>
                <a:cs typeface="Times New Roman" pitchFamily="18" charset="0"/>
              </a:rPr>
              <a:t>Nocardia</a:t>
            </a:r>
            <a:r>
              <a:rPr lang="en-IN" sz="1600" dirty="0" smtClean="0">
                <a:latin typeface="Times New Roman" pitchFamily="18" charset="0"/>
                <a:cs typeface="Times New Roman" pitchFamily="18" charset="0"/>
              </a:rPr>
              <a:t> Spinal Epidural Abscess: 14-year Follow-up. JANUARY 2012 | Volume 35 • Number 1.e128-130. </a:t>
            </a:r>
          </a:p>
          <a:p>
            <a:pPr fontAlgn="base"/>
            <a:endParaRPr lang="en-IN" sz="1600" dirty="0" smtClean="0">
              <a:latin typeface="Times New Roman" pitchFamily="18" charset="0"/>
              <a:cs typeface="Times New Roman" pitchFamily="18" charset="0"/>
            </a:endParaRPr>
          </a:p>
          <a:p>
            <a:r>
              <a:rPr lang="en-IN" sz="1600" dirty="0" smtClean="0">
                <a:latin typeface="Times New Roman" pitchFamily="18" charset="0"/>
                <a:cs typeface="Times New Roman" pitchFamily="18" charset="0"/>
              </a:rPr>
              <a:t>4. </a:t>
            </a:r>
            <a:r>
              <a:rPr lang="en-IN" sz="1600" dirty="0" err="1" smtClean="0">
                <a:latin typeface="Times New Roman" pitchFamily="18" charset="0"/>
                <a:cs typeface="Times New Roman" pitchFamily="18" charset="0"/>
              </a:rPr>
              <a:t>Ilad</a:t>
            </a:r>
            <a:r>
              <a:rPr lang="en-IN" sz="1600" dirty="0" smtClean="0">
                <a:latin typeface="Times New Roman" pitchFamily="18" charset="0"/>
                <a:cs typeface="Times New Roman" pitchFamily="18" charset="0"/>
              </a:rPr>
              <a:t> </a:t>
            </a:r>
            <a:r>
              <a:rPr lang="en-IN" sz="1600" dirty="0" err="1" smtClean="0">
                <a:latin typeface="Times New Roman" pitchFamily="18" charset="0"/>
                <a:cs typeface="Times New Roman" pitchFamily="18" charset="0"/>
              </a:rPr>
              <a:t>Alavi</a:t>
            </a:r>
            <a:r>
              <a:rPr lang="en-IN" sz="1600" dirty="0" smtClean="0">
                <a:latin typeface="Times New Roman" pitchFamily="18" charset="0"/>
                <a:cs typeface="Times New Roman" pitchFamily="18" charset="0"/>
              </a:rPr>
              <a:t> </a:t>
            </a:r>
            <a:r>
              <a:rPr lang="en-IN" sz="1600" dirty="0" err="1" smtClean="0">
                <a:latin typeface="Times New Roman" pitchFamily="18" charset="0"/>
                <a:cs typeface="Times New Roman" pitchFamily="18" charset="0"/>
              </a:rPr>
              <a:t>Darazam</a:t>
            </a:r>
            <a:r>
              <a:rPr lang="en-IN" sz="1600" dirty="0" smtClean="0">
                <a:latin typeface="Times New Roman" pitchFamily="18" charset="0"/>
                <a:cs typeface="Times New Roman" pitchFamily="18" charset="0"/>
              </a:rPr>
              <a:t> 1, </a:t>
            </a:r>
            <a:r>
              <a:rPr lang="en-IN" sz="1600" dirty="0" err="1" smtClean="0">
                <a:latin typeface="Times New Roman" pitchFamily="18" charset="0"/>
                <a:cs typeface="Times New Roman" pitchFamily="18" charset="0"/>
              </a:rPr>
              <a:t>Masoud</a:t>
            </a:r>
            <a:r>
              <a:rPr lang="en-IN" sz="1600" dirty="0" smtClean="0">
                <a:latin typeface="Times New Roman" pitchFamily="18" charset="0"/>
                <a:cs typeface="Times New Roman" pitchFamily="18" charset="0"/>
              </a:rPr>
              <a:t> </a:t>
            </a:r>
            <a:r>
              <a:rPr lang="en-IN" sz="1600" dirty="0" err="1" smtClean="0">
                <a:latin typeface="Times New Roman" pitchFamily="18" charset="0"/>
                <a:cs typeface="Times New Roman" pitchFamily="18" charset="0"/>
              </a:rPr>
              <a:t>Shamaei</a:t>
            </a:r>
            <a:r>
              <a:rPr lang="en-IN" sz="1600" dirty="0" smtClean="0">
                <a:latin typeface="Times New Roman" pitchFamily="18" charset="0"/>
                <a:cs typeface="Times New Roman" pitchFamily="18" charset="0"/>
              </a:rPr>
              <a:t> 1, </a:t>
            </a:r>
            <a:r>
              <a:rPr lang="en-IN" sz="1600" dirty="0" err="1" smtClean="0">
                <a:latin typeface="Times New Roman" pitchFamily="18" charset="0"/>
                <a:cs typeface="Times New Roman" pitchFamily="18" charset="0"/>
              </a:rPr>
              <a:t>Mandana</a:t>
            </a:r>
            <a:r>
              <a:rPr lang="en-IN" sz="1600" dirty="0" smtClean="0">
                <a:latin typeface="Times New Roman" pitchFamily="18" charset="0"/>
                <a:cs typeface="Times New Roman" pitchFamily="18" charset="0"/>
              </a:rPr>
              <a:t> </a:t>
            </a:r>
            <a:r>
              <a:rPr lang="en-IN" sz="1600" dirty="0" err="1" smtClean="0">
                <a:latin typeface="Times New Roman" pitchFamily="18" charset="0"/>
                <a:cs typeface="Times New Roman" pitchFamily="18" charset="0"/>
              </a:rPr>
              <a:t>Mobarhan</a:t>
            </a:r>
            <a:r>
              <a:rPr lang="en-IN" sz="1600" dirty="0" smtClean="0">
                <a:latin typeface="Times New Roman" pitchFamily="18" charset="0"/>
                <a:cs typeface="Times New Roman" pitchFamily="18" charset="0"/>
              </a:rPr>
              <a:t> 1, </a:t>
            </a:r>
            <a:r>
              <a:rPr lang="en-IN" sz="1600" dirty="0" err="1" smtClean="0">
                <a:latin typeface="Times New Roman" pitchFamily="18" charset="0"/>
                <a:cs typeface="Times New Roman" pitchFamily="18" charset="0"/>
              </a:rPr>
              <a:t>Shahin</a:t>
            </a:r>
            <a:r>
              <a:rPr lang="en-IN" sz="1600" dirty="0" smtClean="0">
                <a:latin typeface="Times New Roman" pitchFamily="18" charset="0"/>
                <a:cs typeface="Times New Roman" pitchFamily="18" charset="0"/>
              </a:rPr>
              <a:t> </a:t>
            </a:r>
            <a:r>
              <a:rPr lang="en-IN" sz="1600" dirty="0" err="1" smtClean="0">
                <a:latin typeface="Times New Roman" pitchFamily="18" charset="0"/>
                <a:cs typeface="Times New Roman" pitchFamily="18" charset="0"/>
              </a:rPr>
              <a:t>Ghasemi</a:t>
            </a:r>
            <a:r>
              <a:rPr lang="en-IN" sz="1600" dirty="0" smtClean="0">
                <a:latin typeface="Times New Roman" pitchFamily="18" charset="0"/>
                <a:cs typeface="Times New Roman" pitchFamily="18" charset="0"/>
              </a:rPr>
              <a:t> 2, </a:t>
            </a:r>
            <a:r>
              <a:rPr lang="en-IN" sz="1600" dirty="0" err="1" smtClean="0">
                <a:latin typeface="Times New Roman" pitchFamily="18" charset="0"/>
                <a:cs typeface="Times New Roman" pitchFamily="18" charset="0"/>
              </a:rPr>
              <a:t>Payam</a:t>
            </a:r>
            <a:r>
              <a:rPr lang="en-IN" sz="1600" dirty="0" smtClean="0">
                <a:latin typeface="Times New Roman" pitchFamily="18" charset="0"/>
                <a:cs typeface="Times New Roman" pitchFamily="18" charset="0"/>
              </a:rPr>
              <a:t> </a:t>
            </a:r>
            <a:r>
              <a:rPr lang="en-IN" sz="1600" dirty="0" err="1" smtClean="0">
                <a:latin typeface="Times New Roman" pitchFamily="18" charset="0"/>
                <a:cs typeface="Times New Roman" pitchFamily="18" charset="0"/>
              </a:rPr>
              <a:t>Tabarsi</a:t>
            </a:r>
            <a:r>
              <a:rPr lang="en-IN" sz="1600" dirty="0" smtClean="0">
                <a:latin typeface="Times New Roman" pitchFamily="18" charset="0"/>
                <a:cs typeface="Times New Roman" pitchFamily="18" charset="0"/>
              </a:rPr>
              <a:t> 1, </a:t>
            </a:r>
            <a:r>
              <a:rPr lang="en-IN" sz="1600" dirty="0" err="1" smtClean="0">
                <a:latin typeface="Times New Roman" pitchFamily="18" charset="0"/>
                <a:cs typeface="Times New Roman" pitchFamily="18" charset="0"/>
              </a:rPr>
              <a:t>Masoud</a:t>
            </a:r>
            <a:r>
              <a:rPr lang="en-IN" sz="1600" dirty="0" smtClean="0">
                <a:latin typeface="Times New Roman" pitchFamily="18" charset="0"/>
                <a:cs typeface="Times New Roman" pitchFamily="18" charset="0"/>
              </a:rPr>
              <a:t> </a:t>
            </a:r>
            <a:r>
              <a:rPr lang="en-IN" sz="1600" dirty="0" err="1" smtClean="0">
                <a:latin typeface="Times New Roman" pitchFamily="18" charset="0"/>
                <a:cs typeface="Times New Roman" pitchFamily="18" charset="0"/>
              </a:rPr>
              <a:t>Motavasseli</a:t>
            </a:r>
            <a:r>
              <a:rPr lang="en-IN" sz="1600" dirty="0" smtClean="0">
                <a:latin typeface="Times New Roman" pitchFamily="18" charset="0"/>
                <a:cs typeface="Times New Roman" pitchFamily="18" charset="0"/>
              </a:rPr>
              <a:t> 1, </a:t>
            </a:r>
            <a:r>
              <a:rPr lang="en-IN" sz="1600" dirty="0" err="1" smtClean="0">
                <a:latin typeface="Times New Roman" pitchFamily="18" charset="0"/>
                <a:cs typeface="Times New Roman" pitchFamily="18" charset="0"/>
              </a:rPr>
              <a:t>Davood</a:t>
            </a:r>
            <a:r>
              <a:rPr lang="en-IN" sz="1600" dirty="0" smtClean="0">
                <a:latin typeface="Times New Roman" pitchFamily="18" charset="0"/>
                <a:cs typeface="Times New Roman" pitchFamily="18" charset="0"/>
              </a:rPr>
              <a:t> </a:t>
            </a:r>
            <a:r>
              <a:rPr lang="en-IN" sz="1600" dirty="0" err="1" smtClean="0">
                <a:latin typeface="Times New Roman" pitchFamily="18" charset="0"/>
                <a:cs typeface="Times New Roman" pitchFamily="18" charset="0"/>
              </a:rPr>
              <a:t>Mansouri</a:t>
            </a:r>
            <a:r>
              <a:rPr lang="en-IN" sz="1600" dirty="0" smtClean="0">
                <a:latin typeface="Times New Roman" pitchFamily="18" charset="0"/>
                <a:cs typeface="Times New Roman" pitchFamily="18" charset="0"/>
              </a:rPr>
              <a:t> 1, *</a:t>
            </a:r>
            <a:r>
              <a:rPr lang="en-IN" sz="1600" dirty="0" err="1" smtClean="0">
                <a:latin typeface="Times New Roman" pitchFamily="18" charset="0"/>
                <a:cs typeface="Times New Roman" pitchFamily="18" charset="0"/>
              </a:rPr>
              <a:t>Nocardiosis</a:t>
            </a:r>
            <a:r>
              <a:rPr lang="en-IN" sz="1600" dirty="0" smtClean="0">
                <a:latin typeface="Times New Roman" pitchFamily="18" charset="0"/>
                <a:cs typeface="Times New Roman" pitchFamily="18" charset="0"/>
              </a:rPr>
              <a:t>: Risk Factors, Clinical Characteristics and Outcome. </a:t>
            </a:r>
            <a:r>
              <a:rPr lang="en-IN" sz="1600" i="1" dirty="0" smtClean="0">
                <a:latin typeface="Times New Roman" pitchFamily="18" charset="0"/>
                <a:cs typeface="Times New Roman" pitchFamily="18" charset="0"/>
              </a:rPr>
              <a:t>Iranian Red Crescent Medical Journal</a:t>
            </a:r>
            <a:r>
              <a:rPr lang="en-IN" sz="1600" dirty="0" smtClean="0">
                <a:latin typeface="Times New Roman" pitchFamily="18" charset="0"/>
                <a:cs typeface="Times New Roman" pitchFamily="18" charset="0"/>
              </a:rPr>
              <a:t> Iran Red Crescent Med J. 2013;15(5)p436-438.</a:t>
            </a:r>
          </a:p>
          <a:p>
            <a:pPr fontAlgn="base">
              <a:buNone/>
            </a:pPr>
            <a:endParaRPr lang="en-IN" sz="1600" dirty="0" smtClean="0">
              <a:latin typeface="Times New Roman" pitchFamily="18" charset="0"/>
              <a:cs typeface="Times New Roman" pitchFamily="18" charset="0"/>
            </a:endParaRPr>
          </a:p>
          <a:p>
            <a:r>
              <a:rPr lang="en-IN" sz="1600" dirty="0" smtClean="0">
                <a:latin typeface="Times New Roman" pitchFamily="18" charset="0"/>
                <a:cs typeface="Times New Roman" pitchFamily="18" charset="0"/>
              </a:rPr>
              <a:t>5.  V. </a:t>
            </a:r>
            <a:r>
              <a:rPr lang="en-IN" sz="1600" dirty="0" err="1" smtClean="0">
                <a:latin typeface="Times New Roman" pitchFamily="18" charset="0"/>
                <a:cs typeface="Times New Roman" pitchFamily="18" charset="0"/>
              </a:rPr>
              <a:t>Lakshmi</a:t>
            </a:r>
            <a:r>
              <a:rPr lang="en-IN" sz="1600" dirty="0" smtClean="0">
                <a:latin typeface="Times New Roman" pitchFamily="18" charset="0"/>
                <a:cs typeface="Times New Roman" pitchFamily="18" charset="0"/>
              </a:rPr>
              <a:t>, C. </a:t>
            </a:r>
            <a:r>
              <a:rPr lang="en-IN" sz="1600" dirty="0" err="1" smtClean="0">
                <a:latin typeface="Times New Roman" pitchFamily="18" charset="0"/>
                <a:cs typeface="Times New Roman" pitchFamily="18" charset="0"/>
              </a:rPr>
              <a:t>Sundaram</a:t>
            </a:r>
            <a:r>
              <a:rPr lang="en-IN" sz="1600" dirty="0" smtClean="0">
                <a:latin typeface="Times New Roman" pitchFamily="18" charset="0"/>
                <a:cs typeface="Times New Roman" pitchFamily="18" charset="0"/>
              </a:rPr>
              <a:t>,* A.K. </a:t>
            </a:r>
            <a:r>
              <a:rPr lang="en-IN" sz="1600" dirty="0" err="1" smtClean="0">
                <a:latin typeface="Times New Roman" pitchFamily="18" charset="0"/>
                <a:cs typeface="Times New Roman" pitchFamily="18" charset="0"/>
              </a:rPr>
              <a:t>Meena</a:t>
            </a:r>
            <a:r>
              <a:rPr lang="en-IN" sz="1600" dirty="0" smtClean="0">
                <a:latin typeface="Times New Roman" pitchFamily="18" charset="0"/>
                <a:cs typeface="Times New Roman" pitchFamily="18" charset="0"/>
              </a:rPr>
              <a:t>,** J.M.K. Murthy**. Primary </a:t>
            </a:r>
            <a:r>
              <a:rPr lang="en-IN" sz="1600" dirty="0" err="1" smtClean="0">
                <a:latin typeface="Times New Roman" pitchFamily="18" charset="0"/>
                <a:cs typeface="Times New Roman" pitchFamily="18" charset="0"/>
              </a:rPr>
              <a:t>Cutaneous</a:t>
            </a:r>
            <a:r>
              <a:rPr lang="en-IN" sz="1600" dirty="0" smtClean="0">
                <a:latin typeface="Times New Roman" pitchFamily="18" charset="0"/>
                <a:cs typeface="Times New Roman" pitchFamily="18" charset="0"/>
              </a:rPr>
              <a:t> </a:t>
            </a:r>
            <a:r>
              <a:rPr lang="en-IN" sz="1600" dirty="0" err="1" smtClean="0">
                <a:latin typeface="Times New Roman" pitchFamily="18" charset="0"/>
                <a:cs typeface="Times New Roman" pitchFamily="18" charset="0"/>
              </a:rPr>
              <a:t>Nocardiosis</a:t>
            </a:r>
            <a:r>
              <a:rPr lang="en-IN" sz="1600" dirty="0" smtClean="0">
                <a:latin typeface="Times New Roman" pitchFamily="18" charset="0"/>
                <a:cs typeface="Times New Roman" pitchFamily="18" charset="0"/>
              </a:rPr>
              <a:t> with Epidural </a:t>
            </a:r>
            <a:r>
              <a:rPr lang="en-IN" sz="1600" dirty="0" err="1" smtClean="0">
                <a:latin typeface="Times New Roman" pitchFamily="18" charset="0"/>
                <a:cs typeface="Times New Roman" pitchFamily="18" charset="0"/>
              </a:rPr>
              <a:t>AbscessCaused</a:t>
            </a:r>
            <a:r>
              <a:rPr lang="en-IN" sz="1600" dirty="0" smtClean="0">
                <a:latin typeface="Times New Roman" pitchFamily="18" charset="0"/>
                <a:cs typeface="Times New Roman" pitchFamily="18" charset="0"/>
              </a:rPr>
              <a:t> by </a:t>
            </a:r>
            <a:r>
              <a:rPr lang="en-IN" sz="1600" dirty="0" err="1" smtClean="0">
                <a:latin typeface="Times New Roman" pitchFamily="18" charset="0"/>
                <a:cs typeface="Times New Roman" pitchFamily="18" charset="0"/>
              </a:rPr>
              <a:t>Nocardia</a:t>
            </a:r>
            <a:r>
              <a:rPr lang="en-IN" sz="1600" dirty="0" smtClean="0">
                <a:latin typeface="Times New Roman" pitchFamily="18" charset="0"/>
                <a:cs typeface="Times New Roman" pitchFamily="18" charset="0"/>
              </a:rPr>
              <a:t> </a:t>
            </a:r>
            <a:r>
              <a:rPr lang="en-IN" sz="1600" dirty="0" err="1" smtClean="0">
                <a:latin typeface="Times New Roman" pitchFamily="18" charset="0"/>
                <a:cs typeface="Times New Roman" pitchFamily="18" charset="0"/>
              </a:rPr>
              <a:t>brasiliensis</a:t>
            </a:r>
            <a:r>
              <a:rPr lang="en-IN" sz="1600" dirty="0" smtClean="0">
                <a:latin typeface="Times New Roman" pitchFamily="18" charset="0"/>
                <a:cs typeface="Times New Roman" pitchFamily="18" charset="0"/>
              </a:rPr>
              <a:t> : A Case Report. </a:t>
            </a:r>
            <a:r>
              <a:rPr lang="en-IN" sz="1600" dirty="0" err="1" smtClean="0">
                <a:latin typeface="Times New Roman" pitchFamily="18" charset="0"/>
                <a:cs typeface="Times New Roman" pitchFamily="18" charset="0"/>
              </a:rPr>
              <a:t>Neurol</a:t>
            </a:r>
            <a:r>
              <a:rPr lang="en-IN" sz="1600" dirty="0" smtClean="0">
                <a:latin typeface="Times New Roman" pitchFamily="18" charset="0"/>
                <a:cs typeface="Times New Roman" pitchFamily="18" charset="0"/>
              </a:rPr>
              <a:t> India, 2002; 50 : 90-92. </a:t>
            </a:r>
          </a:p>
          <a:p>
            <a:pPr>
              <a:buNone/>
            </a:pPr>
            <a:endParaRPr lang="en-IN" sz="1600" dirty="0" smtClean="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88640"/>
            <a:ext cx="8435280" cy="6336704"/>
          </a:xfrm>
        </p:spPr>
        <p:txBody>
          <a:bodyPr>
            <a:normAutofit fontScale="55000" lnSpcReduction="20000"/>
          </a:bodyPr>
          <a:lstStyle/>
          <a:p>
            <a:r>
              <a:rPr lang="en-IN" sz="2900" dirty="0" smtClean="0">
                <a:latin typeface="Times New Roman" pitchFamily="18" charset="0"/>
                <a:cs typeface="Times New Roman" pitchFamily="18" charset="0"/>
              </a:rPr>
              <a:t>6. </a:t>
            </a:r>
            <a:r>
              <a:rPr lang="en-IN" sz="2900" dirty="0" err="1" smtClean="0">
                <a:latin typeface="Times New Roman" pitchFamily="18" charset="0"/>
                <a:cs typeface="Times New Roman" pitchFamily="18" charset="0"/>
              </a:rPr>
              <a:t>Saubolle</a:t>
            </a:r>
            <a:r>
              <a:rPr lang="en-IN" sz="2900" dirty="0" smtClean="0">
                <a:latin typeface="Times New Roman" pitchFamily="18" charset="0"/>
                <a:cs typeface="Times New Roman" pitchFamily="18" charset="0"/>
              </a:rPr>
              <a:t> MA, </a:t>
            </a:r>
            <a:r>
              <a:rPr lang="en-IN" sz="2900" dirty="0" err="1" smtClean="0">
                <a:latin typeface="Times New Roman" pitchFamily="18" charset="0"/>
                <a:cs typeface="Times New Roman" pitchFamily="18" charset="0"/>
              </a:rPr>
              <a:t>Sussland</a:t>
            </a:r>
            <a:r>
              <a:rPr lang="en-IN" sz="2900" dirty="0" smtClean="0">
                <a:latin typeface="Times New Roman" pitchFamily="18" charset="0"/>
                <a:cs typeface="Times New Roman" pitchFamily="18" charset="0"/>
              </a:rPr>
              <a:t> D. </a:t>
            </a:r>
            <a:r>
              <a:rPr lang="en-IN" sz="2900" dirty="0" err="1" smtClean="0">
                <a:latin typeface="Times New Roman" pitchFamily="18" charset="0"/>
                <a:cs typeface="Times New Roman" pitchFamily="18" charset="0"/>
              </a:rPr>
              <a:t>Nocardiosis</a:t>
            </a:r>
            <a:r>
              <a:rPr lang="en-IN" sz="2900" dirty="0" smtClean="0">
                <a:latin typeface="Times New Roman" pitchFamily="18" charset="0"/>
                <a:cs typeface="Times New Roman" pitchFamily="18" charset="0"/>
              </a:rPr>
              <a:t>: a review of clinical and laboratory experience. </a:t>
            </a:r>
            <a:r>
              <a:rPr lang="en-IN" sz="2900" i="1" dirty="0" smtClean="0">
                <a:latin typeface="Times New Roman" pitchFamily="18" charset="0"/>
                <a:cs typeface="Times New Roman" pitchFamily="18" charset="0"/>
              </a:rPr>
              <a:t>J</a:t>
            </a:r>
            <a:r>
              <a:rPr lang="en-IN" sz="2900" dirty="0" smtClean="0">
                <a:latin typeface="Times New Roman" pitchFamily="18" charset="0"/>
                <a:cs typeface="Times New Roman" pitchFamily="18" charset="0"/>
              </a:rPr>
              <a:t> </a:t>
            </a:r>
            <a:r>
              <a:rPr lang="en-IN" sz="2900" i="1" dirty="0" err="1" smtClean="0">
                <a:latin typeface="Times New Roman" pitchFamily="18" charset="0"/>
                <a:cs typeface="Times New Roman" pitchFamily="18" charset="0"/>
              </a:rPr>
              <a:t>Clin</a:t>
            </a:r>
            <a:r>
              <a:rPr lang="en-IN" sz="2900" i="1" dirty="0" smtClean="0">
                <a:latin typeface="Times New Roman" pitchFamily="18" charset="0"/>
                <a:cs typeface="Times New Roman" pitchFamily="18" charset="0"/>
              </a:rPr>
              <a:t> </a:t>
            </a:r>
            <a:r>
              <a:rPr lang="en-IN" sz="2900" i="1" dirty="0" err="1" smtClean="0">
                <a:latin typeface="Times New Roman" pitchFamily="18" charset="0"/>
                <a:cs typeface="Times New Roman" pitchFamily="18" charset="0"/>
              </a:rPr>
              <a:t>Microbiol</a:t>
            </a:r>
            <a:r>
              <a:rPr lang="en-IN" sz="2900" dirty="0" smtClean="0">
                <a:latin typeface="Times New Roman" pitchFamily="18" charset="0"/>
                <a:cs typeface="Times New Roman" pitchFamily="18" charset="0"/>
              </a:rPr>
              <a:t>. 2003; 41(10):4497-4501.</a:t>
            </a:r>
          </a:p>
          <a:p>
            <a:pPr>
              <a:buNone/>
            </a:pPr>
            <a:r>
              <a:rPr lang="en-IN" sz="2900" dirty="0" smtClean="0">
                <a:latin typeface="Times New Roman" pitchFamily="18" charset="0"/>
                <a:cs typeface="Times New Roman" pitchFamily="18" charset="0"/>
              </a:rPr>
              <a:t> </a:t>
            </a:r>
          </a:p>
          <a:p>
            <a:pPr fontAlgn="base" hangingPunct="0"/>
            <a:r>
              <a:rPr lang="en-IN" sz="2900" dirty="0" smtClean="0">
                <a:latin typeface="Times New Roman" pitchFamily="18" charset="0"/>
                <a:cs typeface="Times New Roman" pitchFamily="18" charset="0"/>
              </a:rPr>
              <a:t>7. Epstein S, Holden M, </a:t>
            </a:r>
            <a:r>
              <a:rPr lang="en-IN" sz="2900" dirty="0" err="1" smtClean="0">
                <a:latin typeface="Times New Roman" pitchFamily="18" charset="0"/>
                <a:cs typeface="Times New Roman" pitchFamily="18" charset="0"/>
              </a:rPr>
              <a:t>Feldshuh</a:t>
            </a:r>
            <a:r>
              <a:rPr lang="en-IN" sz="2900" dirty="0" smtClean="0">
                <a:latin typeface="Times New Roman" pitchFamily="18" charset="0"/>
                <a:cs typeface="Times New Roman" pitchFamily="18" charset="0"/>
              </a:rPr>
              <a:t> J, Singer JM. Unusual cause of  spinal cord compression: </a:t>
            </a:r>
            <a:r>
              <a:rPr lang="en-IN" sz="2900" dirty="0" err="1" smtClean="0">
                <a:latin typeface="Times New Roman" pitchFamily="18" charset="0"/>
                <a:cs typeface="Times New Roman" pitchFamily="18" charset="0"/>
              </a:rPr>
              <a:t>nocardiosis</a:t>
            </a:r>
            <a:r>
              <a:rPr lang="en-IN" sz="2900" dirty="0" smtClean="0">
                <a:latin typeface="Times New Roman" pitchFamily="18" charset="0"/>
                <a:cs typeface="Times New Roman" pitchFamily="18" charset="0"/>
              </a:rPr>
              <a:t>. </a:t>
            </a:r>
            <a:r>
              <a:rPr lang="en-IN" sz="2900" i="1" dirty="0" smtClean="0">
                <a:latin typeface="Times New Roman" pitchFamily="18" charset="0"/>
                <a:cs typeface="Times New Roman" pitchFamily="18" charset="0"/>
              </a:rPr>
              <a:t>N Y State J Med. </a:t>
            </a:r>
            <a:r>
              <a:rPr lang="en-IN" sz="2900" dirty="0" smtClean="0">
                <a:latin typeface="Times New Roman" pitchFamily="18" charset="0"/>
                <a:cs typeface="Times New Roman" pitchFamily="18" charset="0"/>
              </a:rPr>
              <a:t>1963;  63:3422- 3427.</a:t>
            </a:r>
          </a:p>
          <a:p>
            <a:pPr fontAlgn="base" hangingPunct="0"/>
            <a:endParaRPr lang="en-IN" sz="2900" dirty="0" smtClean="0">
              <a:latin typeface="Times New Roman" pitchFamily="18" charset="0"/>
              <a:cs typeface="Times New Roman" pitchFamily="18" charset="0"/>
            </a:endParaRPr>
          </a:p>
          <a:p>
            <a:r>
              <a:rPr lang="en-IN" sz="2900" dirty="0" smtClean="0">
                <a:latin typeface="Times New Roman" pitchFamily="18" charset="0"/>
                <a:cs typeface="Times New Roman" pitchFamily="18" charset="0"/>
              </a:rPr>
              <a:t>8. Vander </a:t>
            </a:r>
            <a:r>
              <a:rPr lang="en-IN" sz="2900" dirty="0" err="1" smtClean="0">
                <a:latin typeface="Times New Roman" pitchFamily="18" charset="0"/>
                <a:cs typeface="Times New Roman" pitchFamily="18" charset="0"/>
              </a:rPr>
              <a:t>Heiden</a:t>
            </a:r>
            <a:r>
              <a:rPr lang="en-IN" sz="2900" dirty="0" smtClean="0">
                <a:latin typeface="Times New Roman" pitchFamily="18" charset="0"/>
                <a:cs typeface="Times New Roman" pitchFamily="18" charset="0"/>
              </a:rPr>
              <a:t> T, </a:t>
            </a:r>
            <a:r>
              <a:rPr lang="en-IN" sz="2900" dirty="0" err="1" smtClean="0">
                <a:latin typeface="Times New Roman" pitchFamily="18" charset="0"/>
                <a:cs typeface="Times New Roman" pitchFamily="18" charset="0"/>
              </a:rPr>
              <a:t>Stahel</a:t>
            </a:r>
            <a:r>
              <a:rPr lang="en-IN" sz="2900" dirty="0" smtClean="0">
                <a:latin typeface="Times New Roman" pitchFamily="18" charset="0"/>
                <a:cs typeface="Times New Roman" pitchFamily="18" charset="0"/>
              </a:rPr>
              <a:t> PF, Clutter S, et al </a:t>
            </a:r>
            <a:r>
              <a:rPr lang="en-IN" sz="2900" dirty="0" err="1" smtClean="0">
                <a:latin typeface="Times New Roman" pitchFamily="18" charset="0"/>
                <a:cs typeface="Times New Roman" pitchFamily="18" charset="0"/>
              </a:rPr>
              <a:t>Nocardia</a:t>
            </a:r>
            <a:r>
              <a:rPr lang="en-IN" sz="2900" dirty="0" smtClean="0">
                <a:latin typeface="Times New Roman" pitchFamily="18" charset="0"/>
                <a:cs typeface="Times New Roman" pitchFamily="18" charset="0"/>
              </a:rPr>
              <a:t>   </a:t>
            </a:r>
            <a:r>
              <a:rPr lang="en-IN" sz="2900" dirty="0" err="1" smtClean="0">
                <a:latin typeface="Times New Roman" pitchFamily="18" charset="0"/>
                <a:cs typeface="Times New Roman" pitchFamily="18" charset="0"/>
              </a:rPr>
              <a:t>osteomyelitis</a:t>
            </a:r>
            <a:r>
              <a:rPr lang="en-IN" sz="2900" dirty="0" smtClean="0">
                <a:latin typeface="Times New Roman" pitchFamily="18" charset="0"/>
                <a:cs typeface="Times New Roman" pitchFamily="18" charset="0"/>
              </a:rPr>
              <a:t>: a rare complication after </a:t>
            </a:r>
            <a:r>
              <a:rPr lang="en-IN" sz="2900" dirty="0" err="1" smtClean="0">
                <a:latin typeface="Times New Roman" pitchFamily="18" charset="0"/>
                <a:cs typeface="Times New Roman" pitchFamily="18" charset="0"/>
              </a:rPr>
              <a:t>intramedullary</a:t>
            </a:r>
            <a:r>
              <a:rPr lang="en-IN" sz="2900" dirty="0" smtClean="0">
                <a:latin typeface="Times New Roman" pitchFamily="18" charset="0"/>
                <a:cs typeface="Times New Roman" pitchFamily="18" charset="0"/>
              </a:rPr>
              <a:t> nailing of a  closed </a:t>
            </a:r>
            <a:r>
              <a:rPr lang="en-IN" sz="2900" dirty="0" err="1" smtClean="0">
                <a:latin typeface="Times New Roman" pitchFamily="18" charset="0"/>
                <a:cs typeface="Times New Roman" pitchFamily="18" charset="0"/>
              </a:rPr>
              <a:t>tibial</a:t>
            </a:r>
            <a:r>
              <a:rPr lang="en-IN" sz="2900" dirty="0" smtClean="0">
                <a:latin typeface="Times New Roman" pitchFamily="18" charset="0"/>
                <a:cs typeface="Times New Roman" pitchFamily="18" charset="0"/>
              </a:rPr>
              <a:t> shaft fracture. </a:t>
            </a:r>
            <a:r>
              <a:rPr lang="en-IN" sz="2900" i="1" dirty="0" smtClean="0">
                <a:latin typeface="Times New Roman" pitchFamily="18" charset="0"/>
                <a:cs typeface="Times New Roman" pitchFamily="18" charset="0"/>
              </a:rPr>
              <a:t>J </a:t>
            </a:r>
            <a:r>
              <a:rPr lang="en-IN" sz="2900" i="1" dirty="0" err="1" smtClean="0">
                <a:latin typeface="Times New Roman" pitchFamily="18" charset="0"/>
                <a:cs typeface="Times New Roman" pitchFamily="18" charset="0"/>
              </a:rPr>
              <a:t>Orthop</a:t>
            </a:r>
            <a:r>
              <a:rPr lang="en-IN" sz="2900" i="1" dirty="0" smtClean="0">
                <a:latin typeface="Times New Roman" pitchFamily="18" charset="0"/>
                <a:cs typeface="Times New Roman" pitchFamily="18" charset="0"/>
              </a:rPr>
              <a:t> Trauma</a:t>
            </a:r>
            <a:r>
              <a:rPr lang="en-IN" sz="2900" dirty="0" smtClean="0">
                <a:latin typeface="Times New Roman" pitchFamily="18" charset="0"/>
                <a:cs typeface="Times New Roman" pitchFamily="18" charset="0"/>
              </a:rPr>
              <a:t>. 2009; 23(3):232-236.</a:t>
            </a:r>
          </a:p>
          <a:p>
            <a:endParaRPr lang="en-IN" sz="2900" dirty="0" smtClean="0">
              <a:latin typeface="Times New Roman" pitchFamily="18" charset="0"/>
              <a:cs typeface="Times New Roman" pitchFamily="18" charset="0"/>
            </a:endParaRPr>
          </a:p>
          <a:p>
            <a:pPr fontAlgn="base" hangingPunct="0"/>
            <a:r>
              <a:rPr lang="en-IN" sz="2900" dirty="0" smtClean="0">
                <a:latin typeface="Times New Roman" pitchFamily="18" charset="0"/>
                <a:cs typeface="Times New Roman" pitchFamily="18" charset="0"/>
              </a:rPr>
              <a:t>9. </a:t>
            </a:r>
            <a:r>
              <a:rPr lang="en-IN" sz="2900" dirty="0" err="1" smtClean="0">
                <a:latin typeface="Times New Roman" pitchFamily="18" charset="0"/>
                <a:cs typeface="Times New Roman" pitchFamily="18" charset="0"/>
              </a:rPr>
              <a:t>Goodfellow</a:t>
            </a:r>
            <a:r>
              <a:rPr lang="en-IN" sz="2900" dirty="0" smtClean="0">
                <a:latin typeface="Times New Roman" pitchFamily="18" charset="0"/>
                <a:cs typeface="Times New Roman" pitchFamily="18" charset="0"/>
              </a:rPr>
              <a:t> M, Williams ST. Ecology of </a:t>
            </a:r>
            <a:r>
              <a:rPr lang="en-IN" sz="2900" dirty="0" err="1" smtClean="0">
                <a:latin typeface="Times New Roman" pitchFamily="18" charset="0"/>
                <a:cs typeface="Times New Roman" pitchFamily="18" charset="0"/>
              </a:rPr>
              <a:t>actinomycetes.</a:t>
            </a:r>
            <a:r>
              <a:rPr lang="en-IN" sz="2900" i="1" dirty="0" err="1" smtClean="0">
                <a:latin typeface="Times New Roman" pitchFamily="18" charset="0"/>
                <a:cs typeface="Times New Roman" pitchFamily="18" charset="0"/>
              </a:rPr>
              <a:t>Annu</a:t>
            </a:r>
            <a:r>
              <a:rPr lang="en-IN" sz="2900" i="1" dirty="0" smtClean="0">
                <a:latin typeface="Times New Roman" pitchFamily="18" charset="0"/>
                <a:cs typeface="Times New Roman" pitchFamily="18" charset="0"/>
              </a:rPr>
              <a:t> Rev   </a:t>
            </a:r>
            <a:r>
              <a:rPr lang="en-IN" sz="2900" i="1" dirty="0" err="1" smtClean="0">
                <a:latin typeface="Times New Roman" pitchFamily="18" charset="0"/>
                <a:cs typeface="Times New Roman" pitchFamily="18" charset="0"/>
              </a:rPr>
              <a:t>Microbiol</a:t>
            </a:r>
            <a:r>
              <a:rPr lang="en-IN" sz="2900" dirty="0" smtClean="0">
                <a:latin typeface="Times New Roman" pitchFamily="18" charset="0"/>
                <a:cs typeface="Times New Roman" pitchFamily="18" charset="0"/>
              </a:rPr>
              <a:t>. 1983; 37:189-216.</a:t>
            </a:r>
          </a:p>
          <a:p>
            <a:pPr fontAlgn="base" hangingPunct="0">
              <a:buNone/>
            </a:pPr>
            <a:r>
              <a:rPr lang="en-IN" sz="2900" dirty="0" smtClean="0">
                <a:latin typeface="Times New Roman" pitchFamily="18" charset="0"/>
                <a:cs typeface="Times New Roman" pitchFamily="18" charset="0"/>
              </a:rPr>
              <a:t> </a:t>
            </a:r>
          </a:p>
          <a:p>
            <a:r>
              <a:rPr lang="en-IN" sz="2900" dirty="0" smtClean="0">
                <a:latin typeface="Times New Roman" pitchFamily="18" charset="0"/>
                <a:cs typeface="Times New Roman" pitchFamily="18" charset="0"/>
              </a:rPr>
              <a:t>10. </a:t>
            </a:r>
            <a:r>
              <a:rPr lang="en-IN" sz="2900" dirty="0" err="1" smtClean="0">
                <a:latin typeface="Times New Roman" pitchFamily="18" charset="0"/>
                <a:cs typeface="Times New Roman" pitchFamily="18" charset="0"/>
              </a:rPr>
              <a:t>Satterwhite</a:t>
            </a:r>
            <a:r>
              <a:rPr lang="en-IN" sz="2900" dirty="0" smtClean="0">
                <a:latin typeface="Times New Roman" pitchFamily="18" charset="0"/>
                <a:cs typeface="Times New Roman" pitchFamily="18" charset="0"/>
              </a:rPr>
              <a:t> TK, Wallace RJ Jr. Primary </a:t>
            </a:r>
            <a:r>
              <a:rPr lang="en-IN" sz="2900" dirty="0" err="1" smtClean="0">
                <a:latin typeface="Times New Roman" pitchFamily="18" charset="0"/>
                <a:cs typeface="Times New Roman" pitchFamily="18" charset="0"/>
              </a:rPr>
              <a:t>cutaneous</a:t>
            </a:r>
            <a:r>
              <a:rPr lang="en-IN" sz="2900" dirty="0" smtClean="0">
                <a:latin typeface="Times New Roman" pitchFamily="18" charset="0"/>
                <a:cs typeface="Times New Roman" pitchFamily="18" charset="0"/>
              </a:rPr>
              <a:t>  </a:t>
            </a:r>
            <a:r>
              <a:rPr lang="en-IN" sz="2900" dirty="0" err="1" smtClean="0">
                <a:latin typeface="Times New Roman" pitchFamily="18" charset="0"/>
                <a:cs typeface="Times New Roman" pitchFamily="18" charset="0"/>
              </a:rPr>
              <a:t>nocardiosis</a:t>
            </a:r>
            <a:r>
              <a:rPr lang="en-IN" sz="2900" dirty="0" smtClean="0">
                <a:latin typeface="Times New Roman" pitchFamily="18" charset="0"/>
                <a:cs typeface="Times New Roman" pitchFamily="18" charset="0"/>
              </a:rPr>
              <a:t>. </a:t>
            </a:r>
            <a:r>
              <a:rPr lang="en-IN" sz="2900" i="1" dirty="0" smtClean="0">
                <a:latin typeface="Times New Roman" pitchFamily="18" charset="0"/>
                <a:cs typeface="Times New Roman" pitchFamily="18" charset="0"/>
              </a:rPr>
              <a:t>JAMA</a:t>
            </a:r>
            <a:r>
              <a:rPr lang="en-IN" sz="2900" dirty="0" smtClean="0">
                <a:latin typeface="Times New Roman" pitchFamily="18" charset="0"/>
                <a:cs typeface="Times New Roman" pitchFamily="18" charset="0"/>
              </a:rPr>
              <a:t>. 1979; 242(4):333- 336. Chen WC, Wang JL, Wang JT, Chen YC, Chang SC. Spinal epidural abscess due to Staphylococcus </a:t>
            </a:r>
            <a:r>
              <a:rPr lang="en-IN" sz="2900" dirty="0" err="1" smtClean="0">
                <a:latin typeface="Times New Roman" pitchFamily="18" charset="0"/>
                <a:cs typeface="Times New Roman" pitchFamily="18" charset="0"/>
              </a:rPr>
              <a:t>aureus</a:t>
            </a:r>
            <a:r>
              <a:rPr lang="en-IN" sz="2900" dirty="0" smtClean="0">
                <a:latin typeface="Times New Roman" pitchFamily="18" charset="0"/>
                <a:cs typeface="Times New Roman" pitchFamily="18" charset="0"/>
              </a:rPr>
              <a:t>: clinical  manifestations and outcomes. </a:t>
            </a:r>
            <a:r>
              <a:rPr lang="en-IN" sz="2900" i="1" dirty="0" smtClean="0">
                <a:latin typeface="Times New Roman" pitchFamily="18" charset="0"/>
                <a:cs typeface="Times New Roman" pitchFamily="18" charset="0"/>
              </a:rPr>
              <a:t>J </a:t>
            </a:r>
            <a:r>
              <a:rPr lang="en-IN" sz="2900" i="1" dirty="0" err="1" smtClean="0">
                <a:latin typeface="Times New Roman" pitchFamily="18" charset="0"/>
                <a:cs typeface="Times New Roman" pitchFamily="18" charset="0"/>
              </a:rPr>
              <a:t>Microbiol</a:t>
            </a:r>
            <a:r>
              <a:rPr lang="en-IN" sz="2900" i="1" dirty="0" smtClean="0">
                <a:latin typeface="Times New Roman" pitchFamily="18" charset="0"/>
                <a:cs typeface="Times New Roman" pitchFamily="18" charset="0"/>
              </a:rPr>
              <a:t> </a:t>
            </a:r>
            <a:r>
              <a:rPr lang="en-IN" sz="2900" i="1" dirty="0" err="1" smtClean="0">
                <a:latin typeface="Times New Roman" pitchFamily="18" charset="0"/>
                <a:cs typeface="Times New Roman" pitchFamily="18" charset="0"/>
              </a:rPr>
              <a:t>Immunol</a:t>
            </a:r>
            <a:r>
              <a:rPr lang="en-IN" sz="2900" dirty="0" smtClean="0">
                <a:latin typeface="Times New Roman" pitchFamily="18" charset="0"/>
                <a:cs typeface="Times New Roman" pitchFamily="18" charset="0"/>
              </a:rPr>
              <a:t> </a:t>
            </a:r>
            <a:r>
              <a:rPr lang="en-IN" sz="2900" i="1" dirty="0" smtClean="0">
                <a:latin typeface="Times New Roman" pitchFamily="18" charset="0"/>
                <a:cs typeface="Times New Roman" pitchFamily="18" charset="0"/>
              </a:rPr>
              <a:t>Infect</a:t>
            </a:r>
            <a:r>
              <a:rPr lang="en-IN" sz="2900" dirty="0" smtClean="0">
                <a:latin typeface="Times New Roman" pitchFamily="18" charset="0"/>
                <a:cs typeface="Times New Roman" pitchFamily="18" charset="0"/>
              </a:rPr>
              <a:t>. 2008; 41(3):215-221.</a:t>
            </a:r>
          </a:p>
          <a:p>
            <a:endParaRPr lang="en-IN" sz="2900" dirty="0" smtClean="0">
              <a:latin typeface="Times New Roman" pitchFamily="18" charset="0"/>
              <a:cs typeface="Times New Roman" pitchFamily="18" charset="0"/>
            </a:endParaRPr>
          </a:p>
          <a:p>
            <a:r>
              <a:rPr lang="en-IN" sz="2900" dirty="0" smtClean="0">
                <a:latin typeface="Times New Roman" pitchFamily="18" charset="0"/>
                <a:cs typeface="Times New Roman" pitchFamily="18" charset="0"/>
              </a:rPr>
              <a:t>11. Davis DP, Wold RM, Patel RJ, et al. The clinical presentation and impact of diagnostic delays on emergency department patients with spinal epidural abscess. </a:t>
            </a:r>
            <a:r>
              <a:rPr lang="en-IN" sz="2900" i="1" dirty="0" smtClean="0">
                <a:latin typeface="Times New Roman" pitchFamily="18" charset="0"/>
                <a:cs typeface="Times New Roman" pitchFamily="18" charset="0"/>
              </a:rPr>
              <a:t>J </a:t>
            </a:r>
            <a:r>
              <a:rPr lang="en-IN" sz="2900" i="1" dirty="0" err="1" smtClean="0">
                <a:latin typeface="Times New Roman" pitchFamily="18" charset="0"/>
                <a:cs typeface="Times New Roman" pitchFamily="18" charset="0"/>
              </a:rPr>
              <a:t>Emerg</a:t>
            </a:r>
            <a:r>
              <a:rPr lang="en-IN" sz="2900" i="1" dirty="0" smtClean="0">
                <a:latin typeface="Times New Roman" pitchFamily="18" charset="0"/>
                <a:cs typeface="Times New Roman" pitchFamily="18" charset="0"/>
              </a:rPr>
              <a:t> Med</a:t>
            </a:r>
            <a:r>
              <a:rPr lang="en-IN" sz="2900" dirty="0" smtClean="0">
                <a:latin typeface="Times New Roman" pitchFamily="18" charset="0"/>
                <a:cs typeface="Times New Roman" pitchFamily="18" charset="0"/>
              </a:rPr>
              <a:t>. 2004; 26(3):285-291.</a:t>
            </a:r>
          </a:p>
          <a:p>
            <a:endParaRPr lang="en-US" sz="2900" dirty="0" smtClean="0">
              <a:latin typeface="Times New Roman" pitchFamily="18" charset="0"/>
              <a:cs typeface="Times New Roman" pitchFamily="18" charset="0"/>
            </a:endParaRPr>
          </a:p>
          <a:p>
            <a:endParaRPr lang="en-IN" sz="2900" dirty="0" smtClean="0">
              <a:latin typeface="Times New Roman" pitchFamily="18" charset="0"/>
              <a:cs typeface="Times New Roman" pitchFamily="18" charset="0"/>
            </a:endParaRPr>
          </a:p>
          <a:p>
            <a:r>
              <a:rPr lang="en-IN" sz="2900" dirty="0" smtClean="0">
                <a:latin typeface="Times New Roman" pitchFamily="18" charset="0"/>
                <a:cs typeface="Times New Roman" pitchFamily="18" charset="0"/>
              </a:rPr>
              <a:t>12. Curry WT </a:t>
            </a:r>
            <a:r>
              <a:rPr lang="en-IN" sz="2900" dirty="0" err="1" smtClean="0">
                <a:latin typeface="Times New Roman" pitchFamily="18" charset="0"/>
                <a:cs typeface="Times New Roman" pitchFamily="18" charset="0"/>
              </a:rPr>
              <a:t>Jr</a:t>
            </a:r>
            <a:r>
              <a:rPr lang="en-IN" sz="2900" dirty="0" smtClean="0">
                <a:latin typeface="Times New Roman" pitchFamily="18" charset="0"/>
                <a:cs typeface="Times New Roman" pitchFamily="18" charset="0"/>
              </a:rPr>
              <a:t>, Hoh BL, </a:t>
            </a:r>
            <a:r>
              <a:rPr lang="en-IN" sz="2900" dirty="0" err="1" smtClean="0">
                <a:latin typeface="Times New Roman" pitchFamily="18" charset="0"/>
                <a:cs typeface="Times New Roman" pitchFamily="18" charset="0"/>
              </a:rPr>
              <a:t>Amin-Hanjani</a:t>
            </a:r>
            <a:r>
              <a:rPr lang="en-IN" sz="2900" dirty="0" smtClean="0">
                <a:latin typeface="Times New Roman" pitchFamily="18" charset="0"/>
                <a:cs typeface="Times New Roman" pitchFamily="18" charset="0"/>
              </a:rPr>
              <a:t> S,  </a:t>
            </a:r>
            <a:r>
              <a:rPr lang="en-IN" sz="2900" dirty="0" err="1" smtClean="0">
                <a:latin typeface="Times New Roman" pitchFamily="18" charset="0"/>
                <a:cs typeface="Times New Roman" pitchFamily="18" charset="0"/>
              </a:rPr>
              <a:t>Eskandar</a:t>
            </a:r>
            <a:r>
              <a:rPr lang="en-IN" sz="2900" dirty="0" smtClean="0">
                <a:latin typeface="Times New Roman" pitchFamily="18" charset="0"/>
                <a:cs typeface="Times New Roman" pitchFamily="18" charset="0"/>
              </a:rPr>
              <a:t> EN. Spinal epidural abscess: clinical presentation, management, and outcome. </a:t>
            </a:r>
            <a:r>
              <a:rPr lang="en-IN" sz="2900" i="1" dirty="0" err="1" smtClean="0">
                <a:latin typeface="Times New Roman" pitchFamily="18" charset="0"/>
                <a:cs typeface="Times New Roman" pitchFamily="18" charset="0"/>
              </a:rPr>
              <a:t>Surg</a:t>
            </a:r>
            <a:r>
              <a:rPr lang="en-IN" sz="2900" i="1" dirty="0" smtClean="0">
                <a:latin typeface="Times New Roman" pitchFamily="18" charset="0"/>
                <a:cs typeface="Times New Roman" pitchFamily="18" charset="0"/>
              </a:rPr>
              <a:t> Neurol</a:t>
            </a:r>
            <a:r>
              <a:rPr lang="en-IN" sz="2900" dirty="0" smtClean="0">
                <a:latin typeface="Times New Roman" pitchFamily="18" charset="0"/>
                <a:cs typeface="Times New Roman" pitchFamily="18" charset="0"/>
              </a:rPr>
              <a:t>. 2005; 63 (4):364-371. </a:t>
            </a:r>
          </a:p>
          <a:p>
            <a:pPr>
              <a:buNone/>
            </a:pPr>
            <a:r>
              <a:rPr lang="en-IN" sz="2900" dirty="0" smtClean="0">
                <a:latin typeface="Times New Roman" pitchFamily="18" charset="0"/>
                <a:cs typeface="Times New Roman" pitchFamily="18" charset="0"/>
              </a:rPr>
              <a:t> </a:t>
            </a:r>
          </a:p>
          <a:p>
            <a:pPr fontAlgn="base" hangingPunct="0"/>
            <a:endParaRPr lang="en-IN" sz="2900" dirty="0" smtClean="0">
              <a:latin typeface="Times New Roman" pitchFamily="18" charset="0"/>
              <a:cs typeface="Times New Roman" pitchFamily="18" charset="0"/>
            </a:endParaRPr>
          </a:p>
          <a:p>
            <a:endParaRPr lang="en-IN" sz="2800" dirty="0" smtClean="0"/>
          </a:p>
          <a:p>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Times New Roman" pitchFamily="18" charset="0"/>
                <a:cs typeface="Times New Roman" pitchFamily="18" charset="0"/>
              </a:rPr>
              <a:t>Nocardia</a:t>
            </a:r>
            <a:r>
              <a:rPr lang="en-US" b="1" dirty="0" smtClean="0">
                <a:latin typeface="Times New Roman" pitchFamily="18" charset="0"/>
                <a:cs typeface="Times New Roman" pitchFamily="18" charset="0"/>
              </a:rPr>
              <a:t>:</a:t>
            </a:r>
            <a:endParaRPr lang="en-IN"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just"/>
            <a:r>
              <a:rPr lang="en-IN" sz="2400" dirty="0" err="1" smtClean="0">
                <a:latin typeface="Times New Roman" pitchFamily="18" charset="0"/>
                <a:cs typeface="Times New Roman" pitchFamily="18" charset="0"/>
              </a:rPr>
              <a:t>Nocardia</a:t>
            </a:r>
            <a:r>
              <a:rPr lang="en-IN" sz="2400" dirty="0" smtClean="0">
                <a:latin typeface="Times New Roman" pitchFamily="18" charset="0"/>
                <a:cs typeface="Times New Roman" pitchFamily="18" charset="0"/>
              </a:rPr>
              <a:t> is a Gram positive aerobic </a:t>
            </a:r>
            <a:r>
              <a:rPr lang="en-IN" sz="2400" dirty="0" err="1" smtClean="0">
                <a:latin typeface="Times New Roman" pitchFamily="18" charset="0"/>
                <a:cs typeface="Times New Roman" pitchFamily="18" charset="0"/>
              </a:rPr>
              <a:t>actinomycete</a:t>
            </a:r>
            <a:r>
              <a:rPr lang="en-IN" sz="2400" dirty="0" smtClean="0">
                <a:latin typeface="Times New Roman" pitchFamily="18" charset="0"/>
                <a:cs typeface="Times New Roman" pitchFamily="18" charset="0"/>
              </a:rPr>
              <a:t> which belongs to the genus </a:t>
            </a:r>
            <a:r>
              <a:rPr lang="en-IN" sz="2400" dirty="0" err="1" smtClean="0">
                <a:latin typeface="Times New Roman" pitchFamily="18" charset="0"/>
                <a:cs typeface="Times New Roman" pitchFamily="18" charset="0"/>
              </a:rPr>
              <a:t>Nocardia</a:t>
            </a:r>
            <a:r>
              <a:rPr lang="en-IN" sz="2400" dirty="0" smtClean="0">
                <a:latin typeface="Times New Roman" pitchFamily="18" charset="0"/>
                <a:cs typeface="Times New Roman" pitchFamily="18" charset="0"/>
              </a:rPr>
              <a:t>.</a:t>
            </a:r>
          </a:p>
          <a:p>
            <a:pPr algn="just"/>
            <a:endParaRPr lang="en-US" sz="2400" dirty="0" smtClean="0">
              <a:latin typeface="Times New Roman" pitchFamily="18" charset="0"/>
              <a:cs typeface="Times New Roman" pitchFamily="18" charset="0"/>
            </a:endParaRPr>
          </a:p>
          <a:p>
            <a:pPr algn="just"/>
            <a:endParaRPr lang="en-IN"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Named after Edmond </a:t>
            </a:r>
            <a:r>
              <a:rPr lang="en-US" sz="2400" dirty="0" err="1" smtClean="0">
                <a:latin typeface="Times New Roman" pitchFamily="18" charset="0"/>
                <a:cs typeface="Times New Roman" pitchFamily="18" charset="0"/>
              </a:rPr>
              <a:t>Nocard</a:t>
            </a:r>
            <a:r>
              <a:rPr lang="en-US" sz="2400" dirty="0" smtClean="0">
                <a:latin typeface="Times New Roman" pitchFamily="18" charset="0"/>
                <a:cs typeface="Times New Roman" pitchFamily="18" charset="0"/>
              </a:rPr>
              <a:t>, in 1888 described the organism in cattle with bovine </a:t>
            </a:r>
            <a:r>
              <a:rPr lang="en-US" sz="2400" dirty="0" err="1" smtClean="0">
                <a:latin typeface="Times New Roman" pitchFamily="18" charset="0"/>
                <a:cs typeface="Times New Roman" pitchFamily="18" charset="0"/>
              </a:rPr>
              <a:t>farcy</a:t>
            </a:r>
            <a:r>
              <a:rPr lang="en-US" sz="2400" dirty="0" smtClean="0">
                <a:latin typeface="Times New Roman" pitchFamily="18" charset="0"/>
                <a:cs typeface="Times New Roman" pitchFamily="18" charset="0"/>
              </a:rPr>
              <a:t>. </a:t>
            </a: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First human case of </a:t>
            </a:r>
            <a:r>
              <a:rPr lang="en-US" sz="2400" dirty="0" err="1" smtClean="0">
                <a:latin typeface="Times New Roman" pitchFamily="18" charset="0"/>
                <a:cs typeface="Times New Roman" pitchFamily="18" charset="0"/>
              </a:rPr>
              <a:t>nocardiosis</a:t>
            </a:r>
            <a:r>
              <a:rPr lang="en-US" sz="2400" dirty="0" smtClean="0">
                <a:latin typeface="Times New Roman" pitchFamily="18" charset="0"/>
                <a:cs typeface="Times New Roman" pitchFamily="18" charset="0"/>
              </a:rPr>
              <a:t> was reported in 1890 by </a:t>
            </a:r>
            <a:r>
              <a:rPr lang="en-US" sz="2400" dirty="0" err="1" smtClean="0">
                <a:latin typeface="Times New Roman" pitchFamily="18" charset="0"/>
                <a:cs typeface="Times New Roman" pitchFamily="18" charset="0"/>
              </a:rPr>
              <a:t>Eppinger</a:t>
            </a:r>
            <a:r>
              <a:rPr lang="en-US" sz="2400" dirty="0" smtClean="0">
                <a:latin typeface="Times New Roman" pitchFamily="18" charset="0"/>
                <a:cs typeface="Times New Roman" pitchFamily="18" charset="0"/>
              </a:rPr>
              <a:t>.</a:t>
            </a:r>
          </a:p>
          <a:p>
            <a:endParaRPr lang="en-IN"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03648" y="5633864"/>
            <a:ext cx="7315200" cy="1224136"/>
          </a:xfrm>
        </p:spPr>
        <p:txBody>
          <a:bodyPr/>
          <a:lstStyle/>
          <a:p>
            <a:r>
              <a:rPr lang="en-US" sz="7200" dirty="0" smtClean="0">
                <a:solidFill>
                  <a:srgbClr val="C00000"/>
                </a:solidFill>
                <a:latin typeface="Algerian" pitchFamily="82" charset="0"/>
              </a:rPr>
              <a:t>THANK YOU</a:t>
            </a:r>
            <a:endParaRPr lang="en-IN" sz="7200" dirty="0">
              <a:solidFill>
                <a:srgbClr val="C00000"/>
              </a:solidFill>
              <a:latin typeface="Algerian" pitchFamily="82" charset="0"/>
            </a:endParaRPr>
          </a:p>
        </p:txBody>
      </p:sp>
      <p:sp>
        <p:nvSpPr>
          <p:cNvPr id="41988" name="AutoShape 4" descr="data:image/jpeg;base64,/9j/4AAQSkZJRgABAQAAAQABAAD/2wCEAAkGBxQSEBUUEhQVFBUWFRQUFRUUFBQVFRUWFRQWFhUUFBQYHCggGBolHBQVITEhJSkrLi4uFx8zODMsNygtLisBCgoKDg0OGxAQGy8kICQ0LCwtLCwsLDAsLCwsLCwsLCwsLCwsLCwsLCwsLCwsLCwsLCwsLCwsLCwsLCwsLCwsLP/AABEIAMIBAwMBEQACEQEDEQH/xAAbAAACAgMBAAAAAAAAAAAAAAAAAQIEAwUGB//EAD0QAAIBAgQDBgUDAwEHBQAAAAECAAMRBBIhMQVBYQYTFCJRcQcygZGhI1KxQsHw0RUkQ2JygpIXJTNj8f/EABoBAQEAAwEBAAAAAAAAAAAAAAABAgMEBQb/xAA0EQACAQIEAwUIAgIDAQAAAAAAAQIDEQQSITETQVEFYXGBoRQiMpGxwdHw4fFCUhUjMyT/2gAMAwEAAhEDEQA/APFJAEAIAQAgBACAEAUAcAUAcAIAQAgBACAEAIAQAgBACAEAIAQAgBACAEAIAQAvACAEAIAQAgBACAEAIAQAgBACAEAIAQAgBAFaAOAEAIAQAgBAFACAEAIAQAgBAHACAEAIAoAQAgBACAEAcAIAQBQAgDgBACAKAOAEAIAQAgBACAEAUAcAIAQBQAgDgBACAFoAWgBAC0AIArQBwBQBwAgBACAEAIAQAgBACAK0AcAUAcAUAIAQAgBACAMwBQB3gBACAOAKAEAIAQAgBACAEABACAEAIAQAgDgCgBACAEAIAQAgBeAEAIAQAgBACAEAIAQAgBACAEAIAQAgBACAEAIAQAgBACAOAKAEAIAQAgBACAEAIAQAgBACAEAIA7QAgCgDgCgDgBACAEAIAQAgBACAEAcALQBQAgBACAEAUAcAIAQBQAgBACAEAIAQBwAgBaAEAIAQAgBACAEAIAQAgDgBALXDsE1atTpJ81R1Qagbne50mFSoqcHOWyVzOEc0lFFvtNwo4XF1KJFspGXbVSoKk2JFyN+t5pwldV6Mai5myvTyTaW3I1dp0mgUAUAIAQBQBwAgBACAEAIAQAgBACAOAEAUAIAQAgBACAEAIAQAgBAHAJKIKd38NOB1jiqWJFMtSRmDHLcElCMgB3PmE8jtTERVGUOb0XiehhqD+JuxsPinwOu+IauKRFOnTRKlkCqjBjqQNgcwtNXZlfJF05q0r3t0vy7jZiMPmUZRd14nmrCe2meYyJlMRGAKAEAIAQAgBAC0AIAQAgBACAEAlACAKAEAIAoAQAgBACAEAIA4A4BJTIVHsXwf4i6YWrd9O98iEXFxTBLDTrb/ALZ832xH/tiku99L7Hp0EqlP3vAu/Ezi7tgaoV/6kzBRbOucC7HKLjW+npOfs2n/APTeXPfXd7666+ZulGMKTlHdel9zxFzPrDx2yEpiKAEAIAoAQAgBACAEAcAIAQAgBaAStBS3WwhWml1IYsxNx/SQoX83+80xqqUnZ6f2dE6EowV007+mhUI1m5HO1ZkYIWcFQzEkglQGubE65TlH3ImqpNJWT1N1Gk5O9tEVyLbzaammtxQQIAQDLiaGQgeqI/8A5KDMYSzX8WvkZzhlt3pP5mGZGA4AQCQGthvsIKZ3wjioKZU5y2VR+45ygt7sCJgqkXHNfT9Zm6clLJbX9R7J2FrVMJQfDHvDbK40ZlGenTDhfQZ1qG3ownyvaDVeaqxa6ert6WPcpYVRSjL96+pPtLj6mIodw3eqarUg9g62XyNVF+Vwri3MnrNeGhGnV4mjtf8AC9TZOjFxypb/AEv+DxqtgKiVjRK/qA2IHte46W1n1sKsJQ4ieh4EqM41OHbUwVaZVip3BIPuDYzOLTV0YSi4tp8iEpiKAKAWOH0Q9VFOzMAbenOYVJZYOXQ2UoZ5qPUriZmscAUAkqkmwkbsVJt2RcxeCYKr5SFCqGPXa/10mqFWDk431Oirh6kYqeXTmUrTccwWgF3D4NmVwFJuBlPsQT+JpnVjFpt2OmlQnNPKrlRkIJB0I3Bm1NNXRztNOzFaUh0/ZTgrVgKi0K1XJiKQL00d1VcjsQyqp/q7s39J5+Mr5PdzJXT38Vz+Z6GDhC6nLk1+/Q7fjfAGel5KVZmI+Xw2JXX/AKmp2nh4es4TV5K3ivye3VxVOpFxa9UebcawPd1aoAKZKrJka+YanQ33IA19xPosPVzxi3rdXPAxNJRbcepV4bhu8rUkyl89RFyr8zAsAVHUibqs8sJS6JnPTjmml3npPCezhSjkNGuupIzYaux1AJuVQjQkgG/KfN4jE56mZST8192fQ4epTo0uH9zlO1vAWoJnalUS7kB2R1VhlFlsyixvmM9TA4pVHlUk9NtPsedjoQfvx9DliJ6h5YWgG64BwtXZWc+Uhjl6g219fWcOLxDgmo7nfhMNGbUpbG949wZHUBbBhlAPvpbrODDYqcJa7HoYrCwnFJbnFOliQdwSD9J7id1dHgtWdmK0pBQU6HsZwxq1Ziq94UUlUBGYsSFFgSP3bzg7QqZaaje13ud2Ais7m7aI3PGOCtTqU6jhqTINVYXI1JW9m03J+s4qOI92VNa38vsd9WkpuNXax1uAqVCxdBnBpZCdV1DHTc+p16zy6iha0nbW53b6kuK4yoXVnTKoLeYEtq3O2l9/XnJShDK1F66E+Hlocth+FGpialYA1GGZFUDUte2mupsSLek9GVfLRVLZaanLGkuM6r1tc0Ha/hbUXUsvdlhYo1g1wd7XN9CJ6GArKcXG97czz+0Iq6mtLnPz0DzhQBGAdr2a4IqG7G7kLtpYMoa35niYzFylpHY9zB4SMNZblLtNwlc5dDayuzDe+UaGb8FiZZcsu71NONw0c2aPR38jl7T1DyRwDq+xHAHxOYpSdypW7gXCDzbDTMTa3TSeZ2jiVSSTla/L92PRwMYr35Hc8S7J1Gw/drRxDlrBrUUWy3GYgmrva9vaeJRxKjVzuSVu9/g9Sri6c4Om0te/+Dy7tFgDQxVSmafdFSv6d82W6K2/1v8AWfT4apxKSle9+fmeBXgo1GlsV8Hh7m+5uoC/9RsD01sPrMqk7Fowu7+h6xwrslWXNmw9VBmYqqojgC5yjMai8uk+Xr4qM3pJP5/hnv08TTpLKkvmcd2y7N1qC1K1TDPTBqUrVHKDQhwVCqTv5Oe4nr4DFQk401O+j017v5PLxmWpmqJdP36HHT1jzj2j4P0M+EcU3qUT3+VsjLZ2yJ5rspI0NrXtPl+2M3tEY6O60vy1fej06ORUr2O7HDKtrnFVzcZh5k2uBtk/y881pqObLH599uv6jPPTvbL6HinbRAXxQKC64g3qG2dmubnQaAixNra6z38A2uHrutuVjLEJOk9OhqOwwX/aGHBB1qKFYGxRtSGFwQbehE7u0L+zTafL59x5+GtxFdXPeEwVSx/3msLK5+ZAPLl28mtr7f6T46Mk/wDGPr+d2enLKnt09Ti/ivTanhLPUeqGa1nKm3luCCANbj2npdlWliLJJNdDGq48GTseOKhJAGpOgn1baSuzxrXdjLi8I1MgMNxcf3mFOpGexsqUpU3qdb2cwIFKmzF1NnNrDKQz3B1HSeRjarzyirPb6Hr4KkuHFu639WbqvSQkXZtCDoF5a+ntOGMpK9kjulGJ5y9BjUYAEm7NbnYAsT9gTPpYyWRPwPm5wedrxMFpmahWgHoHw24FVcGuj5VcVKLEEBlCmmdCVOpu3LlPF7VxMY2pvlZ/O56eAgopzfgdJ2k4PlUtVdzSUJYBl87MWXKfINRcHYb7zzMNWd7RSv8AT1PRc4T+K5Y4V2VHdBXcKq6Es5JudfmAJJNr2AAkeIdSpfa/d9jNyjSioRi2+/fz6Esf2ZUUjkdXVrpo7Bwd9DlBB0vaxvaYqu41PDu0+RlGpGayTjb95PU1fZ7hBZFak1QKWZagd10dAFLG1PV2vuL7ToxNbVqaXdZPZ8t9kaYZKe1/Q1XxD7PutLvi5ZaQFszBie8dUy6KtrWvtz9519mYmOfh23+yb7zix0c8FLp97HnU948kLQDI+FcFVynMwUqLXLBxdSPW95ipxs3fb7FcJXStvseh8PqhAt2ceVQQbWuFA5i/IT5usnJuyR9LSailuVeNoKi1CpdiKVSw0y/KSSbDkAZtwrcJRTtuvqacSlKLavszgrT6E+fJii2lgddtDr7TFyRcrPVvhHRL03pgslmT5SRcksTc9bCfN9sf+sdL30PWwtlR1Wx6BW4SQgPePsx+difK6qb6ab2+s86VOcVdpc+XTToZxnBytbp6q55X224OlTGk+a/6Yb5iz+UDViSNlIFhynsdn4mcaFvHpoTEYaEpJnLcGQrUtkBtUQHNuPPuLfx0no12pK9+T+hy4eLi2rc/ue+YbhZa1qj65j85F8oW4Oh/cPvPkoXktLc9+790O+rOEHZrp63OR+JuGFPA1CSX1o+VmYjzFSDpY38156HZub2qMXpvt4GFdx4Enb9vY8Yn1R4h7F8KqzU+HVWpi7+IOUWFswSmRe5Gmk+X7Xu8VDuX3Z6+EjGUbS21N7jePYug9MtTvSGSnVXKWdVJF3TJqQNDsfeccKUKkWru+tunhqdEqVK14tb95gr9je+eqzLTYVKlV7MzDd2sWHqBYRDHcOMVG+iS9CSnTSyy1MvCvh7TpV6dQUqSlGDXDMT7j7zOt2hVnTlFt2ZocsPHWMdS7xjE4gLUFJfLYoH8uhfLfS5NrrvpvOejFaZjojGk7OTV/Pl/ZxHaDF1uIKmHxCZai4lEbIMqupFrgt5RcnTU+s9SgoYebqwe6e/J+RhKmnBw5X+aLVL4SZNQazPcWLNhwo3voH15TKXbEpaOyXmclOnQi7uX78i0PhZ3hTvjVOVrkIaIzLpdSTUuL2tpNce1JQvktr+9DOq6U7Xe3ibHGdg7qFprVS6qDlaj/QALgGpYXvrbpOaGLad5We/Xn5G94mLVr28n+CqOwFZXJQ1CuULZzSOo3Nw4tc309hM3jISVml5f0WOIgnfN9SHD/hmtJmYitULAi7GgAoINwtn9SPt1mVXtSVRKN0kvH8GmlKnTk5Xu31v+ClQ+Fyio1QCrYF8qk4coDchdc99NNDNsu2JOGS65a63+hjGnRjUzeliv/wCkVzqag1J8pok2tsLva15s/wCbsuXr+DCVCg1dNnTcI4G2FelQUXRg+tTu2ZSuQAXW+mh06zzMRieMnUe/dfvO2lw1B87Gbj2GtUFIojXKW0CA3LHUqL6ZdpqoTds1+puo5JRzJFynw4LW7tVVLguW1qHfWwfY3O81ceTjmb7un0Mc/uZnr6EMXw/9ZabBXVhmDW7thby6lLX3H3ljWajmT1XmvUsJ3g5LT97yhgsO3iDSVVW7tm3cDy5s12H0tNsp3p5m7+ncZyyKOdq5l4lwd6tR6JF6eVczIFQnzqSoOlrgAfWWjXyxU1v3mpypuKdrXOef4Ti/lzD5Tr3XK+YaPsfXpPSXbEv3+jiy4fcuf+mVK6syOQLBhelY2OtznuNJrXalSzs/r+DJ8FvZfJmy4h8N6NZFXu3UqAoYGle2t9M/M2+010cZWpybTT8yVMRGokpW07iuPhyWyB2fKoF8ndgscuXcsfe0yWKau0lr1feZyxEGkk9i3wr4fJSY5hVq7EZ2pejA6Kw9Rv6SVa9SporLwuSOLyap+hrMV8HaDOWRqyhr+U90VXMD8moOhsdb7WnbHtLEJJNLx6nG1Scm36f0FL4T01Au1cspNmBpWy8gV+u801O062uit5m3/q0sajCtU4dVxKYdC1Q1aCJmBcAlWGZsvPnb/SJWxWSU3a13p3eJ2RilF2WjOp4dXxuRe9VmGZldtFuHdWbIhQaXUf1GclSSu8ravy/Jty0F/kr6deRLH8Dd6mYd2QQCAxAJIA1tlJ0Nuc0UsRlhbXT96mxVY8zSVeyIGqiiCbsWGTzEEtfRNSOk6ljpN6309PUijT5L0LlPiWMqYl+6Vlo03NNRkKszZVzsWKt5bjkOW81cKjGks2reu+i+mvmRqDbzW/Jqu3prHhlUVxZ1el6WIFRFWxHoAJ1dnOLxcXHv+jNeKycCWX91ueR2n1J4Nj2/4Lj/AHFtBfv6nIn/AIab2958n2ym8Srf6/dnoU3akdf2rJFJGALBa+HYhVbNYVOQ58pxQpyXxPk+7kzPDNZmu58ydCgrEk03JzPqGYXUudLA7dJyZuXh9DbOTW0kXqWHUNcK49CWci1hpqdukTkrbHO5Sa3RktcfQf0seZmxUpOP8GGZJ/yeW42mRjSApDePU3t5Tc+XXlpY9J6cF/16v/FnpprIn3fY7ZcDjrAGshO+bzW2IP8AT1E4rUujOfjYf/UzYXBYzNdqqlbi9ib20zWGSx52vJkptaJmE61C1lAicFjBkvWTNre5a2Ww0By73/iZZae1mONSd/cMb4DHWf8AVTzE6a32ttltuPtFqdr2ZVXoXXuk6vD8aVH6qhgdwWtaxvrlvfb8zX/1J6p2Kq9H/U1+IwONJcU6yhSzZVOa4/UNywyzOMsOrZou/wDBmqsLq68yS4DH5x+upsN7tzO18v8Alpi5Ya1rP98yqrSt8JmxXD67GmVazpnuWDWJZ12IHoG+8wp1Kccya0duneTiQV9N7Gr4pw3EB0YtmbMgv5yBYuLkkX2YTfTq0tUlpr0N1KccrSCpgMYal1cZsr2f9QrlIsFuNbhsp+kKrh1Gzjp00uY3jk+wqmAxfeIWa5AIDg1AApIJuTrfyiVVcPZpLTyMoSjkYsJw/EGoxvZwxIfz5WuBsbX2JH3kdSkklbTpoZTqR4dmbfCYKqpc1GLFgoBGY2sV1JI30mipUpysoo0Z46Irrw7HZr+IGqkX82h39JuVTD2sosjqU7fD6GT/AGbjALNiBbMCR5rsMwzWFtbj8y56L2izHi029I/wXf8AZ2M1/XFyRr5tgGvy3uV/MxU6V9ma+NS/1RGlw/F5ADXBYHVbHXzcj7WO0Z4X0TM3Wo3+DzM1HBYks364J8uxbQAtcHS4O35myLT2bMJVqWnuaFutgsRbSta1t83prytb+02cOVr3fga41qXOBUq8NxRJIxFhYWIzWHrf/OcwcUt7s2e0Uf8AQ4HiF/E10Yd4TWwgzixTMFazX6/2nRBe7Gzt8XidtOUWr20PU3BtuT839Deh6TznRdr3PKUlfb1NPi8OrEeQt8vO3p1miM2tLnoQk0tyjiMMFVrU7b284003395tVRt7m+ErvcXZpXarimGZAa6gDJc+WiqltPbToZuqQThCK1dn9TRiJJWuvsab4qKRw6tfXSnqUt/xlvv9J09lq2Kh5/RmuUk6Mrfk8ME+wPIse8fCXCGlhCpO9Wo3Ib00HrPj+06kamIT7vuz0pU8lOx1HaRCKdPL8wr0iqswsxL3K3F7c/tOe0Vu+T535MuGk3J36Mv8PKk5SBfztt/zmclFRnUUX038jCtmSzLbb0LeMUKpYC5Hotzf2E7MThqcI3ic9OTk7NlHg1d6mHps/wAzU6Za3lUk6kqCdtYnBJuK2Xfy+5nUSU2jyztVVfPVUWIbFsoYEg6gnXTla07cNCN79F9z1VJqEfBG+4Lx1kpClcMiIE1B13BBF+hnBXpXlmWlza8NCWr3Nxh+MOgU2UUydhoRfnv7maFHWzeprnhYS23LfaPHikFfKrsbCmGFwhHzOPQ+YD7dZujeWi0tucmGo5m1y5/g1+H7QkqLhSfb/PWa5U5cnodjwdO+hi4F2iepWrI+nlD0xYAKMgBub3Pmsdf3TfUoqMIyXn3mirQSdkUcV2hXDNooIJILH5nItdmbnrJDDur5HRKnHKsxYrdqlNHvAgAtbS4N7gW3tMPZpueVkVCMVe48Xjw9KnWBNlV3t+64W2b2sZkqbhJw8iwitWU+D8WXHUW0IOcDXprcemh/mbqtB0JrmIST95LYvYvjK4TdFYXsM23PYbDac8KUpy0EqamrtteBiw3H1xJICKoH7dORO2xGks6UoasQpRitG34lfjvExg6FxqQ+gBtcsARcjlYE/ibqFF1p2E5JLM0ZOE8WDUGxDkgMhYg3suQ3Ygewkq0rT4a6iycU7GDh3bENTapkFhfNmudgD6219oq4SUZKNzHhwmr7WFg+1S4lyrIthY8zbUeZTfS2/rLPDSpK9xThHVRL/abjz02wqISWLXJBsHCU2DB//IH39oo01OM5S6ftjVCjFS1W7MLdonteyBrb5RfUA2v9vtNSoa76HT7PTNr2Z4r3jMzBVcWzFRYOpU2B6gn/AC5llenryOXE0NLIxY7tLULt3eUIpO41axsTry3ky6avc2UsHTUbyNPju1FXIfMMpBBFuRH/AOzZTo62bNvs9JapbHMcMV/1aYIyiphyzm98rFyCBb0ndVyrLJ87mMM2ay3PbahOXa+rG2bXY9JwOd6ahdWu3Y8ZL3jVdn8z0b1tWu+pC6jO1gLDYCw+k0TjTztLRW7+h0124u0R8WKKMotdlYgW10HtNMnaStsbMNnldvka7swv62JLEZu9TyhjYL3Iym5G5Gs6WouEF47+Jni27Loab4rj/wBurf8ASnO+2IX/AFP2nT2ZZYuHn9Ga1/4y/eR4OAP8M+wbPJubbiOMr5npl6iqjvZCxAWxIN7WBPltfppOOjSpWUklrbU6a06mZq7O6+F+OxOKD0qlVmpUXo1VaoSzK6sxCKx5EA3F9B7zyO2IUqKUorV3Vl9Tfg5t3cvA9G7P8RU16qu3mGYLp/SHct05TxYU1F53+6HXjKb4Ucq739jeYnFKad1bcAjqL9ZlXqwccqbucNOlJTs0aHEcc8Nhkd2pquWmLsVRb2FgSdBrEONUqunDv5X2OvgU5NylocHVq4etXUU8XTqs+JqV2WntTtTYjLe2YXtr/E9Bxr04OU6bVkld89V8vA3UakJtRT2MyUSLZXBBIJutiLA6e+u80Zk916nfZs2Do7BLMAACCPU8j/P3mqLjFt82MupV7S8ap08vf1lQ/MBlJYtZcxCqCQug6aTowuGqVb8ON/oc8p0qHxOxDgxp1qfeUqyMgOp1GUjUhgdQfeK8Z0pZJxaZlTrQms0XcngcKA9WolVHGXI2Wx5AjUHQ5lEkpNQUZRa8QmpSujDxHs81TV6y3BY3y2F2a5uL7bzOliFB6R3MZRzJLoJ+zxNLJ3q/Nmvl6W9YVdKeaxct45SxQwBWl3TVVHkKBraWLGy2vvqdfaYVKvvZku8yjFqNjFw7hIwpW1Ty5s2qEWOSx563/EVMU6y1WpIU8qsHEMMMQwvVAKndtNfW5MlKo4a23M5wTRBMEKFUnvg5NwShDg8twZnVk37rW3y8iQStfXzMnEcEMSSGqGwCFjl3y5hbfTeYU67pK6WonTzaBTwJpolKlXF1z+bLqmaxNxfexPtMlVzyc5R39SKDy5SsnZs5XvXDGoQWYrc5rliSc3ObZYlXTy7GEadotdSuvA6eGPeVMVTQEZbvlUXIFwCW1Oh0mbrTre5GDfgYJRpe82a7i/aHDGrTL4gvkuf06WdbsTmbNm52Xy8p0UsFXcJWha/V/vzNNTF0YyWt/A3uDw6YmgHpVgyMMtypUi3lIIJ0M4amehPLOOqOqE41Y3jsX8FQaiQBUBuBpb9lspvfkbe+s1Tnn1sbFFMw0sGyhxnBzBhewFi17nf206SSmpNXRYw0smUFweW4NSy6HRMxBF+V9d/xNznfVR18SZGuZo+1lXuaNQ0mf9QYW7gEZbd4LN+35bTuwEVVqRU0tM2nyOHGTlTg3HfTU5EcZxV83iMRf176r7b5p7PAo7ZF8keNxZ73Z7Z8JuN1HwTeKaozK9QqzIxJpKqk3bL5jmz8yTPmO1KFGFZcNWuuT5nZkqTipP8AdTadq+K08lIoWzMHKkow8pU3uSNDpsdZwQo3fhbmd2ChKMpKW33FQFTDtUqLZhVdSx5qQoQDbaw/JmSbnDRWy8+XX5m1wp1XlZpfiRUZuH18xH/xjS3/ANikbAczedPZ1/aoX6/ZmupCEaM8p4YtQifYOKZ4B1fbLjVHE1VZKVNCVJqODfM7c2sdSABzt0nm4HDTo07NvS1kd+IqQk7LXv6Gz4H24p4DCGhh6QJazu5qAlnyqLkW0Gm3pNNfs+piqmao9OluRY1KNNJrW31LXZj4gZKldnphi48v6gWxLG/LzfP+JoxPZSUUov07v4N/tXG916WOFxvFKjtc1ah1P/EY2OYnQ39dRPZp0IRVsq+Rw1Kt5XuXOOdpnxOEw+Hcm1BqrXJvmznyk87gZh9Zqw+DjRqzqL/K3l1+ZKtVTS68/sUeCY1KFYVDdrXGXQE3GpM24mlKrTyLQuGqwpTzs2ydr21uBc7eUWXfax9t5xPstaWZ2rtPqjc0fiC64bKDT73N8zICQpGuhFjqBr1nNLslcW+uXxL7ZFxu3qaftRxeljKVN2ZRWXRrC1xkF7KNvNedeDw9TDTcUvdZqxNWlWgtdUVqXE0XAvhQCM/ndwQc7eUjcXAGUC02yozeIVa+2iXdqYRqU1QdPrrcj2R40uENUnXvFCWsvI3Dan1t9L+suOw0sQopcncwwdaNJtsxnj+IanVRq9Q52DXvzBJspvdAb7LpptMvZKSlFqC0/fPzJ7RNqScmVaXHcSpFsRVFhYediN76g6H6za8NRa+BfI1LEVf9n8zo+N9p6tTBorMneE+Zlphcyo+gIUZQ1ySSLfJ1nnYfBU4120nbx6r5/wBnfWxElRSvq/4LvAON1qq1DUe+VMy2A0bK5N7ewnPisLSpuKgt36aHXhsROd8zIcXxOIqPVSjUylMRUXysdKallXNuT8tz1loQoQUZVI7xXz3fQVXWqJxpuzT9PUqYY4jDd6z1M+wQu7spYE8mItpfnNs3Qr5FGNutktvIwpwrUc7lK/S99/M2vaLilai36NTL+pVQmynyq7BQbj0E5cJQp1PjXJPzNuIqzSWVlbA9p3GHfzhsRdynkBAUqvm2ykjzEXm6pgY8RaWhpfX9ZpjinKDV/eOKxXEatY3q1Xf3Y2Hsuw+k9qFGnTVoRSPHlWqT+KTZFO6A2qHpdQNtfzD4ncVcLncePamcndrlstm1vmP7um8lNTV87uKrg0sit1MuG41XpotOnVZUUkhRa123J01+sk8NSm3KUbssMRUgrRlZG+4L26r0kyVGDgWyllBYWN+Vs2tvmuf78WI7Mp1JZo6een74HVQx0o/HqVMT2xxbtc1yPTKoUDQj5VFjvzBm2HZ9CKsomp4ypyZSxHH67nMatiP2i1+rep95sjg6MVbLfxJLGVZO+a3gbvs12zFDvBiafiVqKqsrBQCqkmx+848V2ZxMrpPJbXmbIYy8Wql38jT4fidNK7VBRDJmZkptf9O5JUCx5GdkqM5U1HNrazfXr8zVCrTjO+XTkjueHfFKolFqa0qSWzFTmOmlgAtxt/aePV7Fi5qTk2dTxMKjzNWNRxT4jYjEBA4QAFmsNdwVsdvW/KdNPsalTvZsxjjsrvGKRtR8S6pVATTF2GbLTGlwbamoefr6zT/xSSkle3S+/obvaabab3f71Nf2l7Z1MQtVTUYqwygZaIBAymxyi+/oZuoYLLOM2tV495jOvCMJQi/ocV356fmetkR5vEZjDy2MLkWMyBC8EJA6QCLGAKUCgCtAHaASFpC6Erj0k1LoPOPT8xYZl0Fn6CLDN3E6uIZgAxJCgKtyTlA2A9BIoJNtLcrm3ozJSx9RRozDloTMJUYS3RnGvOOzJtxOpcnM12N2NzqfU/cyLD07WsZe01OoPxKod3Y3/wCYwqFNckHiaj5kanEajElnYkkk3Y6k7mVUKa2SMXXqN3bK5qH1Ouh6j0myyNeZkQ3SUlxkj0gt0RJEEI2lIAgDBgBeAK8AmDpIBloArwB2EAkAOcEDL1i5SYS+0xbAzRPoZMy6gPDn0jOgMYVpOJED8GZOKgHhDHFQGML0jiID8NHEQF4aOIgMYWTiotgGEjioWJDBmTjIWF4SOKWw/BxxkSweCjjItg8FHGQsBwccZEyi8GZeMhYXhDHFQsLwZl4qFg8GfQxxY9RYRwhjioWEcIZeIiWI+FMvERbCOFMcREEcOZVNAiaR9JboAEEAfdiLgfce8mYB3JjMiDFMy3QEaRi6KdOMGs8h1WQPBj/LxxWB+GHIC8Zy2Imgf2iFPvFmx+E6RxBYYwPvHFLlGMF7ycUuVDGDHpJxX1KkhjDD0jiFshHDdP4jiCwu46S5wPuOkmcWDuOkZwHh+kZykfCy8QmweG6RxC2H4fpJn7wHh+kZxYPD9PxLnDEcL0jiEsyLYbpKqgI+GlzgPCxxBYRwntLxSWDwntHFAeAEcZixE8Pl4wItw0SrEMljC/Dek2LEPqDE/Czy09pmsT1IY24e42MzVeD3QImhUHK/0jPTfMaCCP8AtlvHqTQ7IYBjzH2njcSKMsjJDAHmRJxEXIM4DrJxO4uQF4f6kRxbsZAOCPqPzIqiLlJDA9ftLxBYYwY9ZHMWJeDEZxYfhRtz/mTMxYa4QH0+un8yZ2LEfBjpLnYsPwY9Px/MZ2WwvDCTOyD8KJczAjhB0jOwIYRekZ2B+FEmdgPCy5hqRGG9vvK5EuRbCHp94zIpHwh9PzLmF2R8KekucCbBH0jiAxeALGwF/wATLiW1BBsCRyOm9j/fnMuIQBgm9LfWOIhqRbBt6fxLxEBNQcev8xmiA7s+h+2kZkLCKnp9pbogmpe0KQMZpc7TLMWw+7HofvGZkOhqOOXS2q2Prc3vONK5XNGE19f6frr/AAZlkMeKkM4hOZH3kUHyHFRKniaf7h9dbQ4S6E4sTIpUjRh+ZjquRnnRNaV+o3vy9pC5iJVQef31mSRMwiyjmfsf9IyvkTiEGrL+1/8AxhQ6scTuIpVW9rP75TK4O3InE7jIFvoLj/tP95i1YudMy+FJ/q/teQyuQOFa4sBbmSTc+0y05i5mqoznM1r2toANB7TFJLREuY1wvUn3tKy5iZw3t+ZLi5FaBBtb63MciXDwrE8rc9dfzKrbkbK1Wiw1B58gTp1mcSZzE9RgNif+0wo3MXUZhUm/9Y1/aRcTKxiqj6GVHPo323kcTLiMmh3Ft+djf6HlI0VVO4XdX/0JOvTaNRnMNQcvNytYGwsb9L+8yJxO4KSDXU7353/mG2ZcRMnVJsLL+d5LPmyOZjNTXYj31mTiFUuMP/m0lhnRJXHM/wAaSNW2KppmSnYnVgBbfSLaaDMuphbKTyMuqLcjcc1a/QLaLN8ym+FAftH2EwuY2Q+4H7R9hFxYO56fiAMUT6D7SgfdGTQB3JhWAshggZDGhRFTBBCnAHlMMBIUUpBawgOxjQoBTICVjAFrGgCxgAQZdARsYAWMEFYxzKLWAAEAx1aWYaj7S7bGLinuYO4ZSCtyPQkzK+ljBQad0zPTOYdfQ6fzJotzYMr0kQEaQPISixHw6/tH2hMWRDwy8lt7ShJEPBr6fmXMyZUboTSbGTWYkJSAiYQQpeQRKR7FImVbEEZUQhACRbAcyBGAAjmBiTkEAhlZICVgiZiQRlZSQlIyJk5AZlRSBlRGBhgQhlHaR7EQ1mXIowNJiQo8SUWBsJnDcwmlYzYP5B7THmZR2MloRSLCCmO0sgICW5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41990" name="AutoShape 6" descr="data:image/jpeg;base64,/9j/4AAQSkZJRgABAQAAAQABAAD/2wCEAAkGBxQSEBUUEhQVFBUWFRQUFRUUFBQVFRUWFRQWFhUUFBQYHCggGBolHBQVITEhJSkrLi4uFx8zODMsNygtLisBCgoKDg0OGxAQGy8kICQ0LCwtLCwsLDAsLCwsLCwsLCwsLCwsLCwsLCwsLCwsLCwsLCwsLCwsLCwsLCwsLCwsLP/AABEIAMIBAwMBEQACEQEDEQH/xAAbAAACAgMBAAAAAAAAAAAAAAAAAQIEAwUGB//EAD0QAAIBAgQDBgUDAwEHBQAAAAECAAMRBBIhMQVBYQYTFCJRcQcygZGhI1KxQsHw0RUkQ2JygpIXJTNj8f/EABoBAQEAAwEBAAAAAAAAAAAAAAABAgMEBQb/xAA0EQACAQIEAwUIAgIDAQAAAAAAAQIDEQQSITETQVEFYXGBoRQiMpGxwdHw4fFCUhUjMyT/2gAMAwEAAhEDEQA/APFJAEAIAQAgBACAEAUAcAUAcAIAQAgBACAEAIAQAgBACAEAIAQAgBACAEAIAQAvACAEAIAQAgBACAEAIAQAgBACAEAIAQAgBAFaAOAEAIAQAgBAFACAEAIAQAgBAHACAEAIAoAQAgBACAEAcAIAQBQAgDgBACAKAOAEAIAQAgBACAEAUAcAIAQBQAgDgBACAFoAWgBAC0AIArQBwBQBwAgBACAEAIAQAgBACAK0AcAUAcAUAIAQAgBACAMwBQB3gBACAOAKAEAIAQAgBACAEABACAEAIAQAgDgCgBACAEAIAQAgBeAEAIAQAgBACAEAIAQAgBACAEAIAQAgBACAEAIAQAgBACAOAKAEAIAQAgBACAEAIAQAgBACAEAIA7QAgCgDgCgDgBACAEAIAQAgBACAEAcALQBQAgBACAEAUAcAIAQBQAgBACAEAIAQBwAgBaAEAIAQAgBACAEAIAQAgDgBALXDsE1atTpJ81R1Qagbne50mFSoqcHOWyVzOEc0lFFvtNwo4XF1KJFspGXbVSoKk2JFyN+t5pwldV6Mai5myvTyTaW3I1dp0mgUAUAIAQBQBwAgBACAEAIAQAgBACAOAEAUAIAQAgBACAEAIAQAgBAHAJKIKd38NOB1jiqWJFMtSRmDHLcElCMgB3PmE8jtTERVGUOb0XiehhqD+JuxsPinwOu+IauKRFOnTRKlkCqjBjqQNgcwtNXZlfJF05q0r3t0vy7jZiMPmUZRd14nmrCe2meYyJlMRGAKAEAIAQAgBAC0AIAQAgBACAEAlACAKAEAIAoAQAgBACAEAIA4A4BJTIVHsXwf4i6YWrd9O98iEXFxTBLDTrb/ALZ832xH/tiku99L7Hp0EqlP3vAu/Ezi7tgaoV/6kzBRbOucC7HKLjW+npOfs2n/APTeXPfXd7666+ZulGMKTlHdel9zxFzPrDx2yEpiKAEAIAoAQAgBACAEAcAIAQAgBaAStBS3WwhWml1IYsxNx/SQoX83+80xqqUnZ6f2dE6EowV007+mhUI1m5HO1ZkYIWcFQzEkglQGubE65TlH3ImqpNJWT1N1Gk5O9tEVyLbzaammtxQQIAQDLiaGQgeqI/8A5KDMYSzX8WvkZzhlt3pP5mGZGA4AQCQGthvsIKZ3wjioKZU5y2VR+45ygt7sCJgqkXHNfT9Zm6clLJbX9R7J2FrVMJQfDHvDbK40ZlGenTDhfQZ1qG3ownyvaDVeaqxa6ert6WPcpYVRSjL96+pPtLj6mIodw3eqarUg9g62XyNVF+Vwri3MnrNeGhGnV4mjtf8AC9TZOjFxypb/AEv+DxqtgKiVjRK/qA2IHte46W1n1sKsJQ4ieh4EqM41OHbUwVaZVip3BIPuDYzOLTV0YSi4tp8iEpiKAKAWOH0Q9VFOzMAbenOYVJZYOXQ2UoZ5qPUriZmscAUAkqkmwkbsVJt2RcxeCYKr5SFCqGPXa/10mqFWDk431Oirh6kYqeXTmUrTccwWgF3D4NmVwFJuBlPsQT+JpnVjFpt2OmlQnNPKrlRkIJB0I3Bm1NNXRztNOzFaUh0/ZTgrVgKi0K1XJiKQL00d1VcjsQyqp/q7s39J5+Mr5PdzJXT38Vz+Z6GDhC6nLk1+/Q7fjfAGel5KVZmI+Xw2JXX/AKmp2nh4es4TV5K3ivye3VxVOpFxa9UebcawPd1aoAKZKrJka+YanQ33IA19xPosPVzxi3rdXPAxNJRbcepV4bhu8rUkyl89RFyr8zAsAVHUibqs8sJS6JnPTjmml3npPCezhSjkNGuupIzYaux1AJuVQjQkgG/KfN4jE56mZST8192fQ4epTo0uH9zlO1vAWoJnalUS7kB2R1VhlFlsyixvmM9TA4pVHlUk9NtPsedjoQfvx9DliJ6h5YWgG64BwtXZWc+Uhjl6g219fWcOLxDgmo7nfhMNGbUpbG949wZHUBbBhlAPvpbrODDYqcJa7HoYrCwnFJbnFOliQdwSD9J7id1dHgtWdmK0pBQU6HsZwxq1Ziq94UUlUBGYsSFFgSP3bzg7QqZaaje13ud2Ais7m7aI3PGOCtTqU6jhqTINVYXI1JW9m03J+s4qOI92VNa38vsd9WkpuNXax1uAqVCxdBnBpZCdV1DHTc+p16zy6iha0nbW53b6kuK4yoXVnTKoLeYEtq3O2l9/XnJShDK1F66E+Hlocth+FGpialYA1GGZFUDUte2mupsSLek9GVfLRVLZaanLGkuM6r1tc0Ha/hbUXUsvdlhYo1g1wd7XN9CJ6GArKcXG97czz+0Iq6mtLnPz0DzhQBGAdr2a4IqG7G7kLtpYMoa35niYzFylpHY9zB4SMNZblLtNwlc5dDayuzDe+UaGb8FiZZcsu71NONw0c2aPR38jl7T1DyRwDq+xHAHxOYpSdypW7gXCDzbDTMTa3TSeZ2jiVSSTla/L92PRwMYr35Hc8S7J1Gw/drRxDlrBrUUWy3GYgmrva9vaeJRxKjVzuSVu9/g9Sri6c4Om0te/+Dy7tFgDQxVSmafdFSv6d82W6K2/1v8AWfT4apxKSle9+fmeBXgo1GlsV8Hh7m+5uoC/9RsD01sPrMqk7Fowu7+h6xwrslWXNmw9VBmYqqojgC5yjMai8uk+Xr4qM3pJP5/hnv08TTpLKkvmcd2y7N1qC1K1TDPTBqUrVHKDQhwVCqTv5Oe4nr4DFQk401O+j017v5PLxmWpmqJdP36HHT1jzj2j4P0M+EcU3qUT3+VsjLZ2yJ5rspI0NrXtPl+2M3tEY6O60vy1fej06ORUr2O7HDKtrnFVzcZh5k2uBtk/y881pqObLH599uv6jPPTvbL6HinbRAXxQKC64g3qG2dmubnQaAixNra6z38A2uHrutuVjLEJOk9OhqOwwX/aGHBB1qKFYGxRtSGFwQbehE7u0L+zTafL59x5+GtxFdXPeEwVSx/3msLK5+ZAPLl28mtr7f6T46Mk/wDGPr+d2enLKnt09Ti/ivTanhLPUeqGa1nKm3luCCANbj2npdlWliLJJNdDGq48GTseOKhJAGpOgn1baSuzxrXdjLi8I1MgMNxcf3mFOpGexsqUpU3qdb2cwIFKmzF1NnNrDKQz3B1HSeRjarzyirPb6Hr4KkuHFu639WbqvSQkXZtCDoF5a+ntOGMpK9kjulGJ5y9BjUYAEm7NbnYAsT9gTPpYyWRPwPm5wedrxMFpmahWgHoHw24FVcGuj5VcVKLEEBlCmmdCVOpu3LlPF7VxMY2pvlZ/O56eAgopzfgdJ2k4PlUtVdzSUJYBl87MWXKfINRcHYb7zzMNWd7RSv8AT1PRc4T+K5Y4V2VHdBXcKq6Es5JudfmAJJNr2AAkeIdSpfa/d9jNyjSioRi2+/fz6Esf2ZUUjkdXVrpo7Bwd9DlBB0vaxvaYqu41PDu0+RlGpGayTjb95PU1fZ7hBZFak1QKWZagd10dAFLG1PV2vuL7ToxNbVqaXdZPZ8t9kaYZKe1/Q1XxD7PutLvi5ZaQFszBie8dUy6KtrWvtz9519mYmOfh23+yb7zix0c8FLp97HnU948kLQDI+FcFVynMwUqLXLBxdSPW95ipxs3fb7FcJXStvseh8PqhAt2ceVQQbWuFA5i/IT5usnJuyR9LSailuVeNoKi1CpdiKVSw0y/KSSbDkAZtwrcJRTtuvqacSlKLavszgrT6E+fJii2lgddtDr7TFyRcrPVvhHRL03pgslmT5SRcksTc9bCfN9sf+sdL30PWwtlR1Wx6BW4SQgPePsx+difK6qb6ab2+s86VOcVdpc+XTToZxnBytbp6q55X224OlTGk+a/6Yb5iz+UDViSNlIFhynsdn4mcaFvHpoTEYaEpJnLcGQrUtkBtUQHNuPPuLfx0no12pK9+T+hy4eLi2rc/ue+YbhZa1qj65j85F8oW4Oh/cPvPkoXktLc9+790O+rOEHZrp63OR+JuGFPA1CSX1o+VmYjzFSDpY38156HZub2qMXpvt4GFdx4Enb9vY8Yn1R4h7F8KqzU+HVWpi7+IOUWFswSmRe5Gmk+X7Xu8VDuX3Z6+EjGUbS21N7jePYug9MtTvSGSnVXKWdVJF3TJqQNDsfeccKUKkWru+tunhqdEqVK14tb95gr9je+eqzLTYVKlV7MzDd2sWHqBYRDHcOMVG+iS9CSnTSyy1MvCvh7TpV6dQUqSlGDXDMT7j7zOt2hVnTlFt2ZocsPHWMdS7xjE4gLUFJfLYoH8uhfLfS5NrrvpvOejFaZjojGk7OTV/Pl/ZxHaDF1uIKmHxCZai4lEbIMqupFrgt5RcnTU+s9SgoYebqwe6e/J+RhKmnBw5X+aLVL4SZNQazPcWLNhwo3voH15TKXbEpaOyXmclOnQi7uX78i0PhZ3hTvjVOVrkIaIzLpdSTUuL2tpNce1JQvktr+9DOq6U7Xe3ibHGdg7qFprVS6qDlaj/QALgGpYXvrbpOaGLad5We/Xn5G94mLVr28n+CqOwFZXJQ1CuULZzSOo3Nw4tc309hM3jISVml5f0WOIgnfN9SHD/hmtJmYitULAi7GgAoINwtn9SPt1mVXtSVRKN0kvH8GmlKnTk5Xu31v+ClQ+Fyio1QCrYF8qk4coDchdc99NNDNsu2JOGS65a63+hjGnRjUzeliv/wCkVzqag1J8pok2tsLva15s/wCbsuXr+DCVCg1dNnTcI4G2FelQUXRg+tTu2ZSuQAXW+mh06zzMRieMnUe/dfvO2lw1B87Gbj2GtUFIojXKW0CA3LHUqL6ZdpqoTds1+puo5JRzJFynw4LW7tVVLguW1qHfWwfY3O81ceTjmb7un0Mc/uZnr6EMXw/9ZabBXVhmDW7thby6lLX3H3ljWajmT1XmvUsJ3g5LT97yhgsO3iDSVVW7tm3cDy5s12H0tNsp3p5m7+ncZyyKOdq5l4lwd6tR6JF6eVczIFQnzqSoOlrgAfWWjXyxU1v3mpypuKdrXOef4Ti/lzD5Tr3XK+YaPsfXpPSXbEv3+jiy4fcuf+mVK6syOQLBhelY2OtznuNJrXalSzs/r+DJ8FvZfJmy4h8N6NZFXu3UqAoYGle2t9M/M2+010cZWpybTT8yVMRGokpW07iuPhyWyB2fKoF8ndgscuXcsfe0yWKau0lr1feZyxEGkk9i3wr4fJSY5hVq7EZ2pejA6Kw9Rv6SVa9SporLwuSOLyap+hrMV8HaDOWRqyhr+U90VXMD8moOhsdb7WnbHtLEJJNLx6nG1Scm36f0FL4T01Au1cspNmBpWy8gV+u801O062uit5m3/q0sajCtU4dVxKYdC1Q1aCJmBcAlWGZsvPnb/SJWxWSU3a13p3eJ2RilF2WjOp4dXxuRe9VmGZldtFuHdWbIhQaXUf1GclSSu8ravy/Jty0F/kr6deRLH8Dd6mYd2QQCAxAJIA1tlJ0Nuc0UsRlhbXT96mxVY8zSVeyIGqiiCbsWGTzEEtfRNSOk6ljpN6309PUijT5L0LlPiWMqYl+6Vlo03NNRkKszZVzsWKt5bjkOW81cKjGks2reu+i+mvmRqDbzW/Jqu3prHhlUVxZ1el6WIFRFWxHoAJ1dnOLxcXHv+jNeKycCWX91ueR2n1J4Nj2/4Lj/AHFtBfv6nIn/AIab2958n2ym8Srf6/dnoU3akdf2rJFJGALBa+HYhVbNYVOQ58pxQpyXxPk+7kzPDNZmu58ydCgrEk03JzPqGYXUudLA7dJyZuXh9DbOTW0kXqWHUNcK49CWci1hpqdukTkrbHO5Sa3RktcfQf0seZmxUpOP8GGZJ/yeW42mRjSApDePU3t5Tc+XXlpY9J6cF/16v/FnpprIn3fY7ZcDjrAGshO+bzW2IP8AT1E4rUujOfjYf/UzYXBYzNdqqlbi9ib20zWGSx52vJkptaJmE61C1lAicFjBkvWTNre5a2Ww0By73/iZZae1mONSd/cMb4DHWf8AVTzE6a32ttltuPtFqdr2ZVXoXXuk6vD8aVH6qhgdwWtaxvrlvfb8zX/1J6p2Kq9H/U1+IwONJcU6yhSzZVOa4/UNywyzOMsOrZou/wDBmqsLq68yS4DH5x+upsN7tzO18v8Alpi5Ya1rP98yqrSt8JmxXD67GmVazpnuWDWJZ12IHoG+8wp1Kccya0duneTiQV9N7Gr4pw3EB0YtmbMgv5yBYuLkkX2YTfTq0tUlpr0N1KccrSCpgMYal1cZsr2f9QrlIsFuNbhsp+kKrh1Gzjp00uY3jk+wqmAxfeIWa5AIDg1AApIJuTrfyiVVcPZpLTyMoSjkYsJw/EGoxvZwxIfz5WuBsbX2JH3kdSkklbTpoZTqR4dmbfCYKqpc1GLFgoBGY2sV1JI30mipUpysoo0Z46Irrw7HZr+IGqkX82h39JuVTD2sosjqU7fD6GT/AGbjALNiBbMCR5rsMwzWFtbj8y56L2izHi029I/wXf8AZ2M1/XFyRr5tgGvy3uV/MxU6V9ma+NS/1RGlw/F5ADXBYHVbHXzcj7WO0Z4X0TM3Wo3+DzM1HBYks364J8uxbQAtcHS4O35myLT2bMJVqWnuaFutgsRbSta1t83prytb+02cOVr3fga41qXOBUq8NxRJIxFhYWIzWHrf/OcwcUt7s2e0Uf8AQ4HiF/E10Yd4TWwgzixTMFazX6/2nRBe7Gzt8XidtOUWr20PU3BtuT839Deh6TznRdr3PKUlfb1NPi8OrEeQt8vO3p1miM2tLnoQk0tyjiMMFVrU7b284003395tVRt7m+ErvcXZpXarimGZAa6gDJc+WiqltPbToZuqQThCK1dn9TRiJJWuvsab4qKRw6tfXSnqUt/xlvv9J09lq2Kh5/RmuUk6Mrfk8ME+wPIse8fCXCGlhCpO9Wo3Ib00HrPj+06kamIT7vuz0pU8lOx1HaRCKdPL8wr0iqswsxL3K3F7c/tOe0Vu+T535MuGk3J36Mv8PKk5SBfztt/zmclFRnUUX038jCtmSzLbb0LeMUKpYC5Hotzf2E7MThqcI3ic9OTk7NlHg1d6mHps/wAzU6Za3lUk6kqCdtYnBJuK2Xfy+5nUSU2jyztVVfPVUWIbFsoYEg6gnXTla07cNCN79F9z1VJqEfBG+4Lx1kpClcMiIE1B13BBF+hnBXpXlmWlza8NCWr3Nxh+MOgU2UUydhoRfnv7maFHWzeprnhYS23LfaPHikFfKrsbCmGFwhHzOPQ+YD7dZujeWi0tucmGo5m1y5/g1+H7QkqLhSfb/PWa5U5cnodjwdO+hi4F2iepWrI+nlD0xYAKMgBub3Pmsdf3TfUoqMIyXn3mirQSdkUcV2hXDNooIJILH5nItdmbnrJDDur5HRKnHKsxYrdqlNHvAgAtbS4N7gW3tMPZpueVkVCMVe48Xjw9KnWBNlV3t+64W2b2sZkqbhJw8iwitWU+D8WXHUW0IOcDXprcemh/mbqtB0JrmIST95LYvYvjK4TdFYXsM23PYbDac8KUpy0EqamrtteBiw3H1xJICKoH7dORO2xGks6UoasQpRitG34lfjvExg6FxqQ+gBtcsARcjlYE/ibqFF1p2E5JLM0ZOE8WDUGxDkgMhYg3suQ3Ygewkq0rT4a6iycU7GDh3bENTapkFhfNmudgD6219oq4SUZKNzHhwmr7WFg+1S4lyrIthY8zbUeZTfS2/rLPDSpK9xThHVRL/abjz02wqISWLXJBsHCU2DB//IH39oo01OM5S6ftjVCjFS1W7MLdonteyBrb5RfUA2v9vtNSoa76HT7PTNr2Z4r3jMzBVcWzFRYOpU2B6gn/AC5llenryOXE0NLIxY7tLULt3eUIpO41axsTry3ky6avc2UsHTUbyNPju1FXIfMMpBBFuRH/AOzZTo62bNvs9JapbHMcMV/1aYIyiphyzm98rFyCBb0ndVyrLJ87mMM2ay3PbahOXa+rG2bXY9JwOd6ahdWu3Y8ZL3jVdn8z0b1tWu+pC6jO1gLDYCw+k0TjTztLRW7+h0124u0R8WKKMotdlYgW10HtNMnaStsbMNnldvka7swv62JLEZu9TyhjYL3Iym5G5Gs6WouEF47+Jni27Loab4rj/wBurf8ASnO+2IX/AFP2nT2ZZYuHn9Ga1/4y/eR4OAP8M+wbPJubbiOMr5npl6iqjvZCxAWxIN7WBPltfppOOjSpWUklrbU6a06mZq7O6+F+OxOKD0qlVmpUXo1VaoSzK6sxCKx5EA3F9B7zyO2IUqKUorV3Vl9Tfg5t3cvA9G7P8RU16qu3mGYLp/SHct05TxYU1F53+6HXjKb4Ucq739jeYnFKad1bcAjqL9ZlXqwccqbucNOlJTs0aHEcc8Nhkd2pquWmLsVRb2FgSdBrEONUqunDv5X2OvgU5NylocHVq4etXUU8XTqs+JqV2WntTtTYjLe2YXtr/E9Bxr04OU6bVkld89V8vA3UakJtRT2MyUSLZXBBIJutiLA6e+u80Zk916nfZs2Do7BLMAACCPU8j/P3mqLjFt82MupV7S8ap08vf1lQ/MBlJYtZcxCqCQug6aTowuGqVb8ON/oc8p0qHxOxDgxp1qfeUqyMgOp1GUjUhgdQfeK8Z0pZJxaZlTrQms0XcngcKA9WolVHGXI2Wx5AjUHQ5lEkpNQUZRa8QmpSujDxHs81TV6y3BY3y2F2a5uL7bzOliFB6R3MZRzJLoJ+zxNLJ3q/Nmvl6W9YVdKeaxct45SxQwBWl3TVVHkKBraWLGy2vvqdfaYVKvvZku8yjFqNjFw7hIwpW1Ty5s2qEWOSx563/EVMU6y1WpIU8qsHEMMMQwvVAKndtNfW5MlKo4a23M5wTRBMEKFUnvg5NwShDg8twZnVk37rW3y8iQStfXzMnEcEMSSGqGwCFjl3y5hbfTeYU67pK6WonTzaBTwJpolKlXF1z+bLqmaxNxfexPtMlVzyc5R39SKDy5SsnZs5XvXDGoQWYrc5rliSc3ObZYlXTy7GEadotdSuvA6eGPeVMVTQEZbvlUXIFwCW1Oh0mbrTre5GDfgYJRpe82a7i/aHDGrTL4gvkuf06WdbsTmbNm52Xy8p0UsFXcJWha/V/vzNNTF0YyWt/A3uDw6YmgHpVgyMMtypUi3lIIJ0M4amehPLOOqOqE41Y3jsX8FQaiQBUBuBpb9lspvfkbe+s1Tnn1sbFFMw0sGyhxnBzBhewFi17nf206SSmpNXRYw0smUFweW4NSy6HRMxBF+V9d/xNznfVR18SZGuZo+1lXuaNQ0mf9QYW7gEZbd4LN+35bTuwEVVqRU0tM2nyOHGTlTg3HfTU5EcZxV83iMRf176r7b5p7PAo7ZF8keNxZ73Z7Z8JuN1HwTeKaozK9QqzIxJpKqk3bL5jmz8yTPmO1KFGFZcNWuuT5nZkqTipP8AdTadq+K08lIoWzMHKkow8pU3uSNDpsdZwQo3fhbmd2ChKMpKW33FQFTDtUqLZhVdSx5qQoQDbaw/JmSbnDRWy8+XX5m1wp1XlZpfiRUZuH18xH/xjS3/ANikbAczedPZ1/aoX6/ZmupCEaM8p4YtQifYOKZ4B1fbLjVHE1VZKVNCVJqODfM7c2sdSABzt0nm4HDTo07NvS1kd+IqQk7LXv6Gz4H24p4DCGhh6QJazu5qAlnyqLkW0Gm3pNNfs+piqmao9OluRY1KNNJrW31LXZj4gZKldnphi48v6gWxLG/LzfP+JoxPZSUUov07v4N/tXG916WOFxvFKjtc1ah1P/EY2OYnQ39dRPZp0IRVsq+Rw1Kt5XuXOOdpnxOEw+Hcm1BqrXJvmznyk87gZh9Zqw+DjRqzqL/K3l1+ZKtVTS68/sUeCY1KFYVDdrXGXQE3GpM24mlKrTyLQuGqwpTzs2ydr21uBc7eUWXfax9t5xPstaWZ2rtPqjc0fiC64bKDT73N8zICQpGuhFjqBr1nNLslcW+uXxL7ZFxu3qaftRxeljKVN2ZRWXRrC1xkF7KNvNedeDw9TDTcUvdZqxNWlWgtdUVqXE0XAvhQCM/ndwQc7eUjcXAGUC02yozeIVa+2iXdqYRqU1QdPrrcj2R40uENUnXvFCWsvI3Dan1t9L+suOw0sQopcncwwdaNJtsxnj+IanVRq9Q52DXvzBJspvdAb7LpptMvZKSlFqC0/fPzJ7RNqScmVaXHcSpFsRVFhYediN76g6H6za8NRa+BfI1LEVf9n8zo+N9p6tTBorMneE+Zlphcyo+gIUZQ1ySSLfJ1nnYfBU4120nbx6r5/wBnfWxElRSvq/4LvAON1qq1DUe+VMy2A0bK5N7ewnPisLSpuKgt36aHXhsROd8zIcXxOIqPVSjUylMRUXysdKallXNuT8tz1loQoQUZVI7xXz3fQVXWqJxpuzT9PUqYY4jDd6z1M+wQu7spYE8mItpfnNs3Qr5FGNutktvIwpwrUc7lK/S99/M2vaLilai36NTL+pVQmynyq7BQbj0E5cJQp1PjXJPzNuIqzSWVlbA9p3GHfzhsRdynkBAUqvm2ykjzEXm6pgY8RaWhpfX9ZpjinKDV/eOKxXEatY3q1Xf3Y2Hsuw+k9qFGnTVoRSPHlWqT+KTZFO6A2qHpdQNtfzD4ncVcLncePamcndrlstm1vmP7um8lNTV87uKrg0sit1MuG41XpotOnVZUUkhRa123J01+sk8NSm3KUbssMRUgrRlZG+4L26r0kyVGDgWyllBYWN+Vs2tvmuf78WI7Mp1JZo6een74HVQx0o/HqVMT2xxbtc1yPTKoUDQj5VFjvzBm2HZ9CKsomp4ypyZSxHH67nMatiP2i1+rep95sjg6MVbLfxJLGVZO+a3gbvs12zFDvBiafiVqKqsrBQCqkmx+848V2ZxMrpPJbXmbIYy8Wql38jT4fidNK7VBRDJmZkptf9O5JUCx5GdkqM5U1HNrazfXr8zVCrTjO+XTkjueHfFKolFqa0qSWzFTmOmlgAtxt/aePV7Fi5qTk2dTxMKjzNWNRxT4jYjEBA4QAFmsNdwVsdvW/KdNPsalTvZsxjjsrvGKRtR8S6pVATTF2GbLTGlwbamoefr6zT/xSSkle3S+/obvaabab3f71Nf2l7Z1MQtVTUYqwygZaIBAymxyi+/oZuoYLLOM2tV495jOvCMJQi/ocV356fmetkR5vEZjDy2MLkWMyBC8EJA6QCLGAKUCgCtAHaASFpC6Erj0k1LoPOPT8xYZl0Fn6CLDN3E6uIZgAxJCgKtyTlA2A9BIoJNtLcrm3ozJSx9RRozDloTMJUYS3RnGvOOzJtxOpcnM12N2NzqfU/cyLD07WsZe01OoPxKod3Y3/wCYwqFNckHiaj5kanEajElnYkkk3Y6k7mVUKa2SMXXqN3bK5qH1Ouh6j0myyNeZkQ3SUlxkj0gt0RJEEI2lIAgDBgBeAK8AmDpIBloArwB2EAkAOcEDL1i5SYS+0xbAzRPoZMy6gPDn0jOgMYVpOJED8GZOKgHhDHFQGML0jiID8NHEQF4aOIgMYWTiotgGEjioWJDBmTjIWF4SOKWw/BxxkSweCjjItg8FHGQsBwccZEyi8GZeMhYXhDHFQsLwZl4qFg8GfQxxY9RYRwhjioWEcIZeIiWI+FMvERbCOFMcREEcOZVNAiaR9JboAEEAfdiLgfce8mYB3JjMiDFMy3QEaRi6KdOMGs8h1WQPBj/LxxWB+GHIC8Zy2Imgf2iFPvFmx+E6RxBYYwPvHFLlGMF7ycUuVDGDHpJxX1KkhjDD0jiFshHDdP4jiCwu46S5wPuOkmcWDuOkZwHh+kZykfCy8QmweG6RxC2H4fpJn7wHh+kZxYPD9PxLnDEcL0jiEsyLYbpKqgI+GlzgPCxxBYRwntLxSWDwntHFAeAEcZixE8Pl4wItw0SrEMljC/Dek2LEPqDE/Czy09pmsT1IY24e42MzVeD3QImhUHK/0jPTfMaCCP8AtlvHqTQ7IYBjzH2njcSKMsjJDAHmRJxEXIM4DrJxO4uQF4f6kRxbsZAOCPqPzIqiLlJDA9ftLxBYYwY9ZHMWJeDEZxYfhRtz/mTMxYa4QH0+un8yZ2LEfBjpLnYsPwY9Px/MZ2WwvDCTOyD8KJczAjhB0jOwIYRekZ2B+FEmdgPCy5hqRGG9vvK5EuRbCHp94zIpHwh9PzLmF2R8KekucCbBH0jiAxeALGwF/wATLiW1BBsCRyOm9j/fnMuIQBgm9LfWOIhqRbBt6fxLxEBNQcev8xmiA7s+h+2kZkLCKnp9pbogmpe0KQMZpc7TLMWw+7HofvGZkOhqOOXS2q2Prc3vONK5XNGE19f6frr/AAZlkMeKkM4hOZH3kUHyHFRKniaf7h9dbQ4S6E4sTIpUjRh+ZjquRnnRNaV+o3vy9pC5iJVQef31mSRMwiyjmfsf9IyvkTiEGrL+1/8AxhQ6scTuIpVW9rP75TK4O3InE7jIFvoLj/tP95i1YudMy+FJ/q/teQyuQOFa4sBbmSTc+0y05i5mqoznM1r2toANB7TFJLREuY1wvUn3tKy5iZw3t+ZLi5FaBBtb63MciXDwrE8rc9dfzKrbkbK1Wiw1B58gTp1mcSZzE9RgNif+0wo3MXUZhUm/9Y1/aRcTKxiqj6GVHPo323kcTLiMmh3Ft+djf6HlI0VVO4XdX/0JOvTaNRnMNQcvNytYGwsb9L+8yJxO4KSDXU7353/mG2ZcRMnVJsLL+d5LPmyOZjNTXYj31mTiFUuMP/m0lhnRJXHM/wAaSNW2KppmSnYnVgBbfSLaaDMuphbKTyMuqLcjcc1a/QLaLN8ym+FAftH2EwuY2Q+4H7R9hFxYO56fiAMUT6D7SgfdGTQB3JhWAshggZDGhRFTBBCnAHlMMBIUUpBawgOxjQoBTICVjAFrGgCxgAQZdARsYAWMEFYxzKLWAAEAx1aWYaj7S7bGLinuYO4ZSCtyPQkzK+ljBQad0zPTOYdfQ6fzJotzYMr0kQEaQPISixHw6/tH2hMWRDwy8lt7ShJEPBr6fmXMyZUboTSbGTWYkJSAiYQQpeQRKR7FImVbEEZUQhACRbAcyBGAAjmBiTkEAhlZICVgiZiQRlZSQlIyJk5AZlRSBlRGBhgQhlHaR7EQ1mXIowNJiQo8SUWBsJnDcwmlYzYP5B7THmZR2MloRSLCCmO0sgICW5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41992" name="AutoShape 8" descr="data:image/jpeg;base64,/9j/4AAQSkZJRgABAQAAAQABAAD/2wCEAAkGBxQSEBUUEhQVFBUWFRQUFRUUFBQVFRUWFRQWFhUUFBQYHCggGBolHBQVITEhJSkrLi4uFx8zODMsNygtLisBCgoKDg0OGxAQGy8kICQ0LCwtLCwsLDAsLCwsLCwsLCwsLCwsLCwsLCwsLCwsLCwsLCwsLCwsLCwsLCwsLCwsLP/AABEIAMIBAwMBEQACEQEDEQH/xAAbAAACAgMBAAAAAAAAAAAAAAAAAQIEAwUGB//EAD0QAAIBAgQDBgUDAwEHBQAAAAECAAMRBBIhMQVBYQYTFCJRcQcygZGhI1KxQsHw0RUkQ2JygpIXJTNj8f/EABoBAQEAAwEBAAAAAAAAAAAAAAABAgMEBQb/xAA0EQACAQIEAwUIAgIDAQAAAAAAAQIDEQQSITETQVEFYXGBoRQiMpGxwdHw4fFCUhUjMyT/2gAMAwEAAhEDEQA/APFJAEAIAQAgBACAEAUAcAUAcAIAQAgBACAEAIAQAgBACAEAIAQAgBACAEAIAQAvACAEAIAQAgBACAEAIAQAgBACAEAIAQAgBAFaAOAEAIAQAgBAFACAEAIAQAgBAHACAEAIAoAQAgBACAEAcAIAQBQAgDgBACAKAOAEAIAQAgBACAEAUAcAIAQBQAgDgBACAFoAWgBAC0AIArQBwBQBwAgBACAEAIAQAgBACAK0AcAUAcAUAIAQAgBACAMwBQB3gBACAOAKAEAIAQAgBACAEABACAEAIAQAgDgCgBACAEAIAQAgBeAEAIAQAgBACAEAIAQAgBACAEAIAQAgBACAEAIAQAgBACAOAKAEAIAQAgBACAEAIAQAgBACAEAIA7QAgCgDgCgDgBACAEAIAQAgBACAEAcALQBQAgBACAEAUAcAIAQBQAgBACAEAIAQBwAgBaAEAIAQAgBACAEAIAQAgDgBALXDsE1atTpJ81R1Qagbne50mFSoqcHOWyVzOEc0lFFvtNwo4XF1KJFspGXbVSoKk2JFyN+t5pwldV6Mai5myvTyTaW3I1dp0mgUAUAIAQBQBwAgBACAEAIAQAgBACAOAEAUAIAQAgBACAEAIAQAgBAHAJKIKd38NOB1jiqWJFMtSRmDHLcElCMgB3PmE8jtTERVGUOb0XiehhqD+JuxsPinwOu+IauKRFOnTRKlkCqjBjqQNgcwtNXZlfJF05q0r3t0vy7jZiMPmUZRd14nmrCe2meYyJlMRGAKAEAIAQAgBAC0AIAQAgBACAEAlACAKAEAIAoAQAgBACAEAIA4A4BJTIVHsXwf4i6YWrd9O98iEXFxTBLDTrb/ALZ832xH/tiku99L7Hp0EqlP3vAu/Ezi7tgaoV/6kzBRbOucC7HKLjW+npOfs2n/APTeXPfXd7666+ZulGMKTlHdel9zxFzPrDx2yEpiKAEAIAoAQAgBACAEAcAIAQAgBaAStBS3WwhWml1IYsxNx/SQoX83+80xqqUnZ6f2dE6EowV007+mhUI1m5HO1ZkYIWcFQzEkglQGubE65TlH3ImqpNJWT1N1Gk5O9tEVyLbzaammtxQQIAQDLiaGQgeqI/8A5KDMYSzX8WvkZzhlt3pP5mGZGA4AQCQGthvsIKZ3wjioKZU5y2VR+45ygt7sCJgqkXHNfT9Zm6clLJbX9R7J2FrVMJQfDHvDbK40ZlGenTDhfQZ1qG3ownyvaDVeaqxa6ert6WPcpYVRSjL96+pPtLj6mIodw3eqarUg9g62XyNVF+Vwri3MnrNeGhGnV4mjtf8AC9TZOjFxypb/AEv+DxqtgKiVjRK/qA2IHte46W1n1sKsJQ4ieh4EqM41OHbUwVaZVip3BIPuDYzOLTV0YSi4tp8iEpiKAKAWOH0Q9VFOzMAbenOYVJZYOXQ2UoZ5qPUriZmscAUAkqkmwkbsVJt2RcxeCYKr5SFCqGPXa/10mqFWDk431Oirh6kYqeXTmUrTccwWgF3D4NmVwFJuBlPsQT+JpnVjFpt2OmlQnNPKrlRkIJB0I3Bm1NNXRztNOzFaUh0/ZTgrVgKi0K1XJiKQL00d1VcjsQyqp/q7s39J5+Mr5PdzJXT38Vz+Z6GDhC6nLk1+/Q7fjfAGel5KVZmI+Xw2JXX/AKmp2nh4es4TV5K3ivye3VxVOpFxa9UebcawPd1aoAKZKrJka+YanQ33IA19xPosPVzxi3rdXPAxNJRbcepV4bhu8rUkyl89RFyr8zAsAVHUibqs8sJS6JnPTjmml3npPCezhSjkNGuupIzYaux1AJuVQjQkgG/KfN4jE56mZST8192fQ4epTo0uH9zlO1vAWoJnalUS7kB2R1VhlFlsyixvmM9TA4pVHlUk9NtPsedjoQfvx9DliJ6h5YWgG64BwtXZWc+Uhjl6g219fWcOLxDgmo7nfhMNGbUpbG949wZHUBbBhlAPvpbrODDYqcJa7HoYrCwnFJbnFOliQdwSD9J7id1dHgtWdmK0pBQU6HsZwxq1Ziq94UUlUBGYsSFFgSP3bzg7QqZaaje13ud2Ais7m7aI3PGOCtTqU6jhqTINVYXI1JW9m03J+s4qOI92VNa38vsd9WkpuNXax1uAqVCxdBnBpZCdV1DHTc+p16zy6iha0nbW53b6kuK4yoXVnTKoLeYEtq3O2l9/XnJShDK1F66E+Hlocth+FGpialYA1GGZFUDUte2mupsSLek9GVfLRVLZaanLGkuM6r1tc0Ha/hbUXUsvdlhYo1g1wd7XN9CJ6GArKcXG97czz+0Iq6mtLnPz0DzhQBGAdr2a4IqG7G7kLtpYMoa35niYzFylpHY9zB4SMNZblLtNwlc5dDayuzDe+UaGb8FiZZcsu71NONw0c2aPR38jl7T1DyRwDq+xHAHxOYpSdypW7gXCDzbDTMTa3TSeZ2jiVSSTla/L92PRwMYr35Hc8S7J1Gw/drRxDlrBrUUWy3GYgmrva9vaeJRxKjVzuSVu9/g9Sri6c4Om0te/+Dy7tFgDQxVSmafdFSv6d82W6K2/1v8AWfT4apxKSle9+fmeBXgo1GlsV8Hh7m+5uoC/9RsD01sPrMqk7Fowu7+h6xwrslWXNmw9VBmYqqojgC5yjMai8uk+Xr4qM3pJP5/hnv08TTpLKkvmcd2y7N1qC1K1TDPTBqUrVHKDQhwVCqTv5Oe4nr4DFQk401O+j017v5PLxmWpmqJdP36HHT1jzj2j4P0M+EcU3qUT3+VsjLZ2yJ5rspI0NrXtPl+2M3tEY6O60vy1fej06ORUr2O7HDKtrnFVzcZh5k2uBtk/y881pqObLH599uv6jPPTvbL6HinbRAXxQKC64g3qG2dmubnQaAixNra6z38A2uHrutuVjLEJOk9OhqOwwX/aGHBB1qKFYGxRtSGFwQbehE7u0L+zTafL59x5+GtxFdXPeEwVSx/3msLK5+ZAPLl28mtr7f6T46Mk/wDGPr+d2enLKnt09Ti/ivTanhLPUeqGa1nKm3luCCANbj2npdlWliLJJNdDGq48GTseOKhJAGpOgn1baSuzxrXdjLi8I1MgMNxcf3mFOpGexsqUpU3qdb2cwIFKmzF1NnNrDKQz3B1HSeRjarzyirPb6Hr4KkuHFu639WbqvSQkXZtCDoF5a+ntOGMpK9kjulGJ5y9BjUYAEm7NbnYAsT9gTPpYyWRPwPm5wedrxMFpmahWgHoHw24FVcGuj5VcVKLEEBlCmmdCVOpu3LlPF7VxMY2pvlZ/O56eAgopzfgdJ2k4PlUtVdzSUJYBl87MWXKfINRcHYb7zzMNWd7RSv8AT1PRc4T+K5Y4V2VHdBXcKq6Es5JudfmAJJNr2AAkeIdSpfa/d9jNyjSioRi2+/fz6Esf2ZUUjkdXVrpo7Bwd9DlBB0vaxvaYqu41PDu0+RlGpGayTjb95PU1fZ7hBZFak1QKWZagd10dAFLG1PV2vuL7ToxNbVqaXdZPZ8t9kaYZKe1/Q1XxD7PutLvi5ZaQFszBie8dUy6KtrWvtz9519mYmOfh23+yb7zix0c8FLp97HnU948kLQDI+FcFVynMwUqLXLBxdSPW95ipxs3fb7FcJXStvseh8PqhAt2ceVQQbWuFA5i/IT5usnJuyR9LSailuVeNoKi1CpdiKVSw0y/KSSbDkAZtwrcJRTtuvqacSlKLavszgrT6E+fJii2lgddtDr7TFyRcrPVvhHRL03pgslmT5SRcksTc9bCfN9sf+sdL30PWwtlR1Wx6BW4SQgPePsx+difK6qb6ab2+s86VOcVdpc+XTToZxnBytbp6q55X224OlTGk+a/6Yb5iz+UDViSNlIFhynsdn4mcaFvHpoTEYaEpJnLcGQrUtkBtUQHNuPPuLfx0no12pK9+T+hy4eLi2rc/ue+YbhZa1qj65j85F8oW4Oh/cPvPkoXktLc9+790O+rOEHZrp63OR+JuGFPA1CSX1o+VmYjzFSDpY38156HZub2qMXpvt4GFdx4Enb9vY8Yn1R4h7F8KqzU+HVWpi7+IOUWFswSmRe5Gmk+X7Xu8VDuX3Z6+EjGUbS21N7jePYug9MtTvSGSnVXKWdVJF3TJqQNDsfeccKUKkWru+tunhqdEqVK14tb95gr9je+eqzLTYVKlV7MzDd2sWHqBYRDHcOMVG+iS9CSnTSyy1MvCvh7TpV6dQUqSlGDXDMT7j7zOt2hVnTlFt2ZocsPHWMdS7xjE4gLUFJfLYoH8uhfLfS5NrrvpvOejFaZjojGk7OTV/Pl/ZxHaDF1uIKmHxCZai4lEbIMqupFrgt5RcnTU+s9SgoYebqwe6e/J+RhKmnBw5X+aLVL4SZNQazPcWLNhwo3voH15TKXbEpaOyXmclOnQi7uX78i0PhZ3hTvjVOVrkIaIzLpdSTUuL2tpNce1JQvktr+9DOq6U7Xe3ibHGdg7qFprVS6qDlaj/QALgGpYXvrbpOaGLad5We/Xn5G94mLVr28n+CqOwFZXJQ1CuULZzSOo3Nw4tc309hM3jISVml5f0WOIgnfN9SHD/hmtJmYitULAi7GgAoINwtn9SPt1mVXtSVRKN0kvH8GmlKnTk5Xu31v+ClQ+Fyio1QCrYF8qk4coDchdc99NNDNsu2JOGS65a63+hjGnRjUzeliv/wCkVzqag1J8pok2tsLva15s/wCbsuXr+DCVCg1dNnTcI4G2FelQUXRg+tTu2ZSuQAXW+mh06zzMRieMnUe/dfvO2lw1B87Gbj2GtUFIojXKW0CA3LHUqL6ZdpqoTds1+puo5JRzJFynw4LW7tVVLguW1qHfWwfY3O81ceTjmb7un0Mc/uZnr6EMXw/9ZabBXVhmDW7thby6lLX3H3ljWajmT1XmvUsJ3g5LT97yhgsO3iDSVVW7tm3cDy5s12H0tNsp3p5m7+ncZyyKOdq5l4lwd6tR6JF6eVczIFQnzqSoOlrgAfWWjXyxU1v3mpypuKdrXOef4Ti/lzD5Tr3XK+YaPsfXpPSXbEv3+jiy4fcuf+mVK6syOQLBhelY2OtznuNJrXalSzs/r+DJ8FvZfJmy4h8N6NZFXu3UqAoYGle2t9M/M2+010cZWpybTT8yVMRGokpW07iuPhyWyB2fKoF8ndgscuXcsfe0yWKau0lr1feZyxEGkk9i3wr4fJSY5hVq7EZ2pejA6Kw9Rv6SVa9SporLwuSOLyap+hrMV8HaDOWRqyhr+U90VXMD8moOhsdb7WnbHtLEJJNLx6nG1Scm36f0FL4T01Au1cspNmBpWy8gV+u801O062uit5m3/q0sajCtU4dVxKYdC1Q1aCJmBcAlWGZsvPnb/SJWxWSU3a13p3eJ2RilF2WjOp4dXxuRe9VmGZldtFuHdWbIhQaXUf1GclSSu8ravy/Jty0F/kr6deRLH8Dd6mYd2QQCAxAJIA1tlJ0Nuc0UsRlhbXT96mxVY8zSVeyIGqiiCbsWGTzEEtfRNSOk6ljpN6309PUijT5L0LlPiWMqYl+6Vlo03NNRkKszZVzsWKt5bjkOW81cKjGks2reu+i+mvmRqDbzW/Jqu3prHhlUVxZ1el6WIFRFWxHoAJ1dnOLxcXHv+jNeKycCWX91ueR2n1J4Nj2/4Lj/AHFtBfv6nIn/AIab2958n2ym8Srf6/dnoU3akdf2rJFJGALBa+HYhVbNYVOQ58pxQpyXxPk+7kzPDNZmu58ydCgrEk03JzPqGYXUudLA7dJyZuXh9DbOTW0kXqWHUNcK49CWci1hpqdukTkrbHO5Sa3RktcfQf0seZmxUpOP8GGZJ/yeW42mRjSApDePU3t5Tc+XXlpY9J6cF/16v/FnpprIn3fY7ZcDjrAGshO+bzW2IP8AT1E4rUujOfjYf/UzYXBYzNdqqlbi9ib20zWGSx52vJkptaJmE61C1lAicFjBkvWTNre5a2Ww0By73/iZZae1mONSd/cMb4DHWf8AVTzE6a32ttltuPtFqdr2ZVXoXXuk6vD8aVH6qhgdwWtaxvrlvfb8zX/1J6p2Kq9H/U1+IwONJcU6yhSzZVOa4/UNywyzOMsOrZou/wDBmqsLq68yS4DH5x+upsN7tzO18v8Alpi5Ya1rP98yqrSt8JmxXD67GmVazpnuWDWJZ12IHoG+8wp1Kccya0duneTiQV9N7Gr4pw3EB0YtmbMgv5yBYuLkkX2YTfTq0tUlpr0N1KccrSCpgMYal1cZsr2f9QrlIsFuNbhsp+kKrh1Gzjp00uY3jk+wqmAxfeIWa5AIDg1AApIJuTrfyiVVcPZpLTyMoSjkYsJw/EGoxvZwxIfz5WuBsbX2JH3kdSkklbTpoZTqR4dmbfCYKqpc1GLFgoBGY2sV1JI30mipUpysoo0Z46Irrw7HZr+IGqkX82h39JuVTD2sosjqU7fD6GT/AGbjALNiBbMCR5rsMwzWFtbj8y56L2izHi029I/wXf8AZ2M1/XFyRr5tgGvy3uV/MxU6V9ma+NS/1RGlw/F5ADXBYHVbHXzcj7WO0Z4X0TM3Wo3+DzM1HBYks364J8uxbQAtcHS4O35myLT2bMJVqWnuaFutgsRbSta1t83prytb+02cOVr3fga41qXOBUq8NxRJIxFhYWIzWHrf/OcwcUt7s2e0Uf8AQ4HiF/E10Yd4TWwgzixTMFazX6/2nRBe7Gzt8XidtOUWr20PU3BtuT839Deh6TznRdr3PKUlfb1NPi8OrEeQt8vO3p1miM2tLnoQk0tyjiMMFVrU7b284003395tVRt7m+ErvcXZpXarimGZAa6gDJc+WiqltPbToZuqQThCK1dn9TRiJJWuvsab4qKRw6tfXSnqUt/xlvv9J09lq2Kh5/RmuUk6Mrfk8ME+wPIse8fCXCGlhCpO9Wo3Ib00HrPj+06kamIT7vuz0pU8lOx1HaRCKdPL8wr0iqswsxL3K3F7c/tOe0Vu+T535MuGk3J36Mv8PKk5SBfztt/zmclFRnUUX038jCtmSzLbb0LeMUKpYC5Hotzf2E7MThqcI3ic9OTk7NlHg1d6mHps/wAzU6Za3lUk6kqCdtYnBJuK2Xfy+5nUSU2jyztVVfPVUWIbFsoYEg6gnXTla07cNCN79F9z1VJqEfBG+4Lx1kpClcMiIE1B13BBF+hnBXpXlmWlza8NCWr3Nxh+MOgU2UUydhoRfnv7maFHWzeprnhYS23LfaPHikFfKrsbCmGFwhHzOPQ+YD7dZujeWi0tucmGo5m1y5/g1+H7QkqLhSfb/PWa5U5cnodjwdO+hi4F2iepWrI+nlD0xYAKMgBub3Pmsdf3TfUoqMIyXn3mirQSdkUcV2hXDNooIJILH5nItdmbnrJDDur5HRKnHKsxYrdqlNHvAgAtbS4N7gW3tMPZpueVkVCMVe48Xjw9KnWBNlV3t+64W2b2sZkqbhJw8iwitWU+D8WXHUW0IOcDXprcemh/mbqtB0JrmIST95LYvYvjK4TdFYXsM23PYbDac8KUpy0EqamrtteBiw3H1xJICKoH7dORO2xGks6UoasQpRitG34lfjvExg6FxqQ+gBtcsARcjlYE/ibqFF1p2E5JLM0ZOE8WDUGxDkgMhYg3suQ3Ygewkq0rT4a6iycU7GDh3bENTapkFhfNmudgD6219oq4SUZKNzHhwmr7WFg+1S4lyrIthY8zbUeZTfS2/rLPDSpK9xThHVRL/abjz02wqISWLXJBsHCU2DB//IH39oo01OM5S6ftjVCjFS1W7MLdonteyBrb5RfUA2v9vtNSoa76HT7PTNr2Z4r3jMzBVcWzFRYOpU2B6gn/AC5llenryOXE0NLIxY7tLULt3eUIpO41axsTry3ky6avc2UsHTUbyNPju1FXIfMMpBBFuRH/AOzZTo62bNvs9JapbHMcMV/1aYIyiphyzm98rFyCBb0ndVyrLJ87mMM2ay3PbahOXa+rG2bXY9JwOd6ahdWu3Y8ZL3jVdn8z0b1tWu+pC6jO1gLDYCw+k0TjTztLRW7+h0124u0R8WKKMotdlYgW10HtNMnaStsbMNnldvka7swv62JLEZu9TyhjYL3Iym5G5Gs6WouEF47+Jni27Loab4rj/wBurf8ASnO+2IX/AFP2nT2ZZYuHn9Ga1/4y/eR4OAP8M+wbPJubbiOMr5npl6iqjvZCxAWxIN7WBPltfppOOjSpWUklrbU6a06mZq7O6+F+OxOKD0qlVmpUXo1VaoSzK6sxCKx5EA3F9B7zyO2IUqKUorV3Vl9Tfg5t3cvA9G7P8RU16qu3mGYLp/SHct05TxYU1F53+6HXjKb4Ucq739jeYnFKad1bcAjqL9ZlXqwccqbucNOlJTs0aHEcc8Nhkd2pquWmLsVRb2FgSdBrEONUqunDv5X2OvgU5NylocHVq4etXUU8XTqs+JqV2WntTtTYjLe2YXtr/E9Bxr04OU6bVkld89V8vA3UakJtRT2MyUSLZXBBIJutiLA6e+u80Zk916nfZs2Do7BLMAACCPU8j/P3mqLjFt82MupV7S8ap08vf1lQ/MBlJYtZcxCqCQug6aTowuGqVb8ON/oc8p0qHxOxDgxp1qfeUqyMgOp1GUjUhgdQfeK8Z0pZJxaZlTrQms0XcngcKA9WolVHGXI2Wx5AjUHQ5lEkpNQUZRa8QmpSujDxHs81TV6y3BY3y2F2a5uL7bzOliFB6R3MZRzJLoJ+zxNLJ3q/Nmvl6W9YVdKeaxct45SxQwBWl3TVVHkKBraWLGy2vvqdfaYVKvvZku8yjFqNjFw7hIwpW1Ty5s2qEWOSx563/EVMU6y1WpIU8qsHEMMMQwvVAKndtNfW5MlKo4a23M5wTRBMEKFUnvg5NwShDg8twZnVk37rW3y8iQStfXzMnEcEMSSGqGwCFjl3y5hbfTeYU67pK6WonTzaBTwJpolKlXF1z+bLqmaxNxfexPtMlVzyc5R39SKDy5SsnZs5XvXDGoQWYrc5rliSc3ObZYlXTy7GEadotdSuvA6eGPeVMVTQEZbvlUXIFwCW1Oh0mbrTre5GDfgYJRpe82a7i/aHDGrTL4gvkuf06WdbsTmbNm52Xy8p0UsFXcJWha/V/vzNNTF0YyWt/A3uDw6YmgHpVgyMMtypUi3lIIJ0M4amehPLOOqOqE41Y3jsX8FQaiQBUBuBpb9lspvfkbe+s1Tnn1sbFFMw0sGyhxnBzBhewFi17nf206SSmpNXRYw0smUFweW4NSy6HRMxBF+V9d/xNznfVR18SZGuZo+1lXuaNQ0mf9QYW7gEZbd4LN+35bTuwEVVqRU0tM2nyOHGTlTg3HfTU5EcZxV83iMRf176r7b5p7PAo7ZF8keNxZ73Z7Z8JuN1HwTeKaozK9QqzIxJpKqk3bL5jmz8yTPmO1KFGFZcNWuuT5nZkqTipP8AdTadq+K08lIoWzMHKkow8pU3uSNDpsdZwQo3fhbmd2ChKMpKW33FQFTDtUqLZhVdSx5qQoQDbaw/JmSbnDRWy8+XX5m1wp1XlZpfiRUZuH18xH/xjS3/ANikbAczedPZ1/aoX6/ZmupCEaM8p4YtQifYOKZ4B1fbLjVHE1VZKVNCVJqODfM7c2sdSABzt0nm4HDTo07NvS1kd+IqQk7LXv6Gz4H24p4DCGhh6QJazu5qAlnyqLkW0Gm3pNNfs+piqmao9OluRY1KNNJrW31LXZj4gZKldnphi48v6gWxLG/LzfP+JoxPZSUUov07v4N/tXG916WOFxvFKjtc1ah1P/EY2OYnQ39dRPZp0IRVsq+Rw1Kt5XuXOOdpnxOEw+Hcm1BqrXJvmznyk87gZh9Zqw+DjRqzqL/K3l1+ZKtVTS68/sUeCY1KFYVDdrXGXQE3GpM24mlKrTyLQuGqwpTzs2ydr21uBc7eUWXfax9t5xPstaWZ2rtPqjc0fiC64bKDT73N8zICQpGuhFjqBr1nNLslcW+uXxL7ZFxu3qaftRxeljKVN2ZRWXRrC1xkF7KNvNedeDw9TDTcUvdZqxNWlWgtdUVqXE0XAvhQCM/ndwQc7eUjcXAGUC02yozeIVa+2iXdqYRqU1QdPrrcj2R40uENUnXvFCWsvI3Dan1t9L+suOw0sQopcncwwdaNJtsxnj+IanVRq9Q52DXvzBJspvdAb7LpptMvZKSlFqC0/fPzJ7RNqScmVaXHcSpFsRVFhYediN76g6H6za8NRa+BfI1LEVf9n8zo+N9p6tTBorMneE+Zlphcyo+gIUZQ1ySSLfJ1nnYfBU4120nbx6r5/wBnfWxElRSvq/4LvAON1qq1DUe+VMy2A0bK5N7ewnPisLSpuKgt36aHXhsROd8zIcXxOIqPVSjUylMRUXysdKallXNuT8tz1loQoQUZVI7xXz3fQVXWqJxpuzT9PUqYY4jDd6z1M+wQu7spYE8mItpfnNs3Qr5FGNutktvIwpwrUc7lK/S99/M2vaLilai36NTL+pVQmynyq7BQbj0E5cJQp1PjXJPzNuIqzSWVlbA9p3GHfzhsRdynkBAUqvm2ykjzEXm6pgY8RaWhpfX9ZpjinKDV/eOKxXEatY3q1Xf3Y2Hsuw+k9qFGnTVoRSPHlWqT+KTZFO6A2qHpdQNtfzD4ncVcLncePamcndrlstm1vmP7um8lNTV87uKrg0sit1MuG41XpotOnVZUUkhRa123J01+sk8NSm3KUbssMRUgrRlZG+4L26r0kyVGDgWyllBYWN+Vs2tvmuf78WI7Mp1JZo6een74HVQx0o/HqVMT2xxbtc1yPTKoUDQj5VFjvzBm2HZ9CKsomp4ypyZSxHH67nMatiP2i1+rep95sjg6MVbLfxJLGVZO+a3gbvs12zFDvBiafiVqKqsrBQCqkmx+848V2ZxMrpPJbXmbIYy8Wql38jT4fidNK7VBRDJmZkptf9O5JUCx5GdkqM5U1HNrazfXr8zVCrTjO+XTkjueHfFKolFqa0qSWzFTmOmlgAtxt/aePV7Fi5qTk2dTxMKjzNWNRxT4jYjEBA4QAFmsNdwVsdvW/KdNPsalTvZsxjjsrvGKRtR8S6pVATTF2GbLTGlwbamoefr6zT/xSSkle3S+/obvaabab3f71Nf2l7Z1MQtVTUYqwygZaIBAymxyi+/oZuoYLLOM2tV495jOvCMJQi/ocV356fmetkR5vEZjDy2MLkWMyBC8EJA6QCLGAKUCgCtAHaASFpC6Erj0k1LoPOPT8xYZl0Fn6CLDN3E6uIZgAxJCgKtyTlA2A9BIoJNtLcrm3ozJSx9RRozDloTMJUYS3RnGvOOzJtxOpcnM12N2NzqfU/cyLD07WsZe01OoPxKod3Y3/wCYwqFNckHiaj5kanEajElnYkkk3Y6k7mVUKa2SMXXqN3bK5qH1Ouh6j0myyNeZkQ3SUlxkj0gt0RJEEI2lIAgDBgBeAK8AmDpIBloArwB2EAkAOcEDL1i5SYS+0xbAzRPoZMy6gPDn0jOgMYVpOJED8GZOKgHhDHFQGML0jiID8NHEQF4aOIgMYWTiotgGEjioWJDBmTjIWF4SOKWw/BxxkSweCjjItg8FHGQsBwccZEyi8GZeMhYXhDHFQsLwZl4qFg8GfQxxY9RYRwhjioWEcIZeIiWI+FMvERbCOFMcREEcOZVNAiaR9JboAEEAfdiLgfce8mYB3JjMiDFMy3QEaRi6KdOMGs8h1WQPBj/LxxWB+GHIC8Zy2Imgf2iFPvFmx+E6RxBYYwPvHFLlGMF7ycUuVDGDHpJxX1KkhjDD0jiFshHDdP4jiCwu46S5wPuOkmcWDuOkZwHh+kZykfCy8QmweG6RxC2H4fpJn7wHh+kZxYPD9PxLnDEcL0jiEsyLYbpKqgI+GlzgPCxxBYRwntLxSWDwntHFAeAEcZixE8Pl4wItw0SrEMljC/Dek2LEPqDE/Czy09pmsT1IY24e42MzVeD3QImhUHK/0jPTfMaCCP8AtlvHqTQ7IYBjzH2njcSKMsjJDAHmRJxEXIM4DrJxO4uQF4f6kRxbsZAOCPqPzIqiLlJDA9ftLxBYYwY9ZHMWJeDEZxYfhRtz/mTMxYa4QH0+un8yZ2LEfBjpLnYsPwY9Px/MZ2WwvDCTOyD8KJczAjhB0jOwIYRekZ2B+FEmdgPCy5hqRGG9vvK5EuRbCHp94zIpHwh9PzLmF2R8KekucCbBH0jiAxeALGwF/wATLiW1BBsCRyOm9j/fnMuIQBgm9LfWOIhqRbBt6fxLxEBNQcev8xmiA7s+h+2kZkLCKnp9pbogmpe0KQMZpc7TLMWw+7HofvGZkOhqOOXS2q2Prc3vONK5XNGE19f6frr/AAZlkMeKkM4hOZH3kUHyHFRKniaf7h9dbQ4S6E4sTIpUjRh+ZjquRnnRNaV+o3vy9pC5iJVQef31mSRMwiyjmfsf9IyvkTiEGrL+1/8AxhQ6scTuIpVW9rP75TK4O3InE7jIFvoLj/tP95i1YudMy+FJ/q/teQyuQOFa4sBbmSTc+0y05i5mqoznM1r2toANB7TFJLREuY1wvUn3tKy5iZw3t+ZLi5FaBBtb63MciXDwrE8rc9dfzKrbkbK1Wiw1B58gTp1mcSZzE9RgNif+0wo3MXUZhUm/9Y1/aRcTKxiqj6GVHPo323kcTLiMmh3Ft+djf6HlI0VVO4XdX/0JOvTaNRnMNQcvNytYGwsb9L+8yJxO4KSDXU7353/mG2ZcRMnVJsLL+d5LPmyOZjNTXYj31mTiFUuMP/m0lhnRJXHM/wAaSNW2KppmSnYnVgBbfSLaaDMuphbKTyMuqLcjcc1a/QLaLN8ym+FAftH2EwuY2Q+4H7R9hFxYO56fiAMUT6D7SgfdGTQB3JhWAshggZDGhRFTBBCnAHlMMBIUUpBawgOxjQoBTICVjAFrGgCxgAQZdARsYAWMEFYxzKLWAAEAx1aWYaj7S7bGLinuYO4ZSCtyPQkzK+ljBQad0zPTOYdfQ6fzJotzYMr0kQEaQPISixHw6/tH2hMWRDwy8lt7ShJEPBr6fmXMyZUboTSbGTWYkJSAiYQQpeQRKR7FImVbEEZUQhACRbAcyBGAAjmBiTkEAhlZICVgiZiQRlZSQlIyJk5AZlRSBlRGBhgQhlHaR7EQ1mXIowNJiQo8SUWBsJnDcwmlYzYP5B7THmZR2MloRSLCCmO0sgICW5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7" name="Picture 6" descr="Main-photo-1024x698.jpg"/>
          <p:cNvPicPr>
            <a:picLocks noChangeAspect="1"/>
          </p:cNvPicPr>
          <p:nvPr/>
        </p:nvPicPr>
        <p:blipFill>
          <a:blip r:embed="rId2" cstate="print"/>
          <a:stretch>
            <a:fillRect/>
          </a:stretch>
        </p:blipFill>
        <p:spPr>
          <a:xfrm>
            <a:off x="0" y="0"/>
            <a:ext cx="9144000" cy="5517231"/>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Line 1"/>
          <p:cNvSpPr>
            <a:spLocks noChangeShapeType="1"/>
          </p:cNvSpPr>
          <p:nvPr/>
        </p:nvSpPr>
        <p:spPr bwMode="auto">
          <a:xfrm>
            <a:off x="457200" y="1383030"/>
            <a:ext cx="8229600" cy="0"/>
          </a:xfrm>
          <a:prstGeom prst="line">
            <a:avLst/>
          </a:prstGeom>
          <a:noFill/>
          <a:ln w="9525">
            <a:solidFill>
              <a:srgbClr val="9A9A9A"/>
            </a:solidFill>
            <a:prstDash val="solid"/>
            <a:round/>
            <a:headEnd type="none" w="med" len="med"/>
            <a:tailEnd type="none" w="med" len="med"/>
          </a:ln>
        </p:spPr>
        <p:txBody>
          <a:bodyPr lIns="82296" tIns="41148" rIns="82296" bIns="41148"/>
          <a:lstStyle/>
          <a:p>
            <a:endParaRPr lang="en-IN"/>
          </a:p>
        </p:txBody>
      </p:sp>
      <p:sp>
        <p:nvSpPr>
          <p:cNvPr id="22530" name="Rectangle 2"/>
          <p:cNvSpPr>
            <a:spLocks noGrp="1" noChangeArrowheads="1"/>
          </p:cNvSpPr>
          <p:nvPr>
            <p:ph type="title"/>
          </p:nvPr>
        </p:nvSpPr>
        <p:spPr>
          <a:ln/>
        </p:spPr>
        <p:txBody>
          <a:bodyPr lIns="82296" tIns="41148" rIns="82296"/>
          <a:lstStyle/>
          <a:p>
            <a:r>
              <a:rPr lang="en-US" b="1" dirty="0">
                <a:latin typeface="Times New Roman" pitchFamily="18" charset="0"/>
                <a:cs typeface="Times New Roman" pitchFamily="18" charset="0"/>
              </a:rPr>
              <a:t>Classification</a:t>
            </a:r>
          </a:p>
        </p:txBody>
      </p:sp>
      <p:sp>
        <p:nvSpPr>
          <p:cNvPr id="22531" name="Rectangle 3"/>
          <p:cNvSpPr>
            <a:spLocks noGrp="1" noChangeArrowheads="1"/>
          </p:cNvSpPr>
          <p:nvPr>
            <p:ph type="body" idx="1"/>
          </p:nvPr>
        </p:nvSpPr>
        <p:spPr>
          <a:ln/>
        </p:spPr>
        <p:txBody>
          <a:bodyPr lIns="82296" tIns="41148" rIns="82296" bIns="41148">
            <a:normAutofit/>
          </a:bodyPr>
          <a:lstStyle/>
          <a:p>
            <a:pPr algn="just"/>
            <a:r>
              <a:rPr lang="en-US" sz="2400" dirty="0" smtClean="0">
                <a:latin typeface="Times New Roman" pitchFamily="18" charset="0"/>
                <a:cs typeface="Times New Roman" pitchFamily="18" charset="0"/>
              </a:rPr>
              <a:t>Gram-positive </a:t>
            </a:r>
            <a:r>
              <a:rPr lang="en-US" sz="2400" dirty="0">
                <a:latin typeface="Times New Roman" pitchFamily="18" charset="0"/>
                <a:cs typeface="Times New Roman" pitchFamily="18" charset="0"/>
              </a:rPr>
              <a:t>bacteria</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On </a:t>
            </a:r>
            <a:r>
              <a:rPr lang="en-US" sz="2400" dirty="0">
                <a:latin typeface="Times New Roman" pitchFamily="18" charset="0"/>
                <a:cs typeface="Times New Roman" pitchFamily="18" charset="0"/>
              </a:rPr>
              <a:t>microscopy have branching filamentous cells. Members of the group are often only distantly related </a:t>
            </a:r>
            <a:r>
              <a:rPr lang="en-US" sz="2400" dirty="0" err="1">
                <a:latin typeface="Times New Roman" pitchFamily="18" charset="0"/>
                <a:cs typeface="Times New Roman" pitchFamily="18" charset="0"/>
              </a:rPr>
              <a:t>phylogenetically</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Part of a subgroup, the aerobic </a:t>
            </a:r>
            <a:r>
              <a:rPr lang="en-US" sz="2400" dirty="0" err="1">
                <a:latin typeface="Times New Roman" pitchFamily="18" charset="0"/>
                <a:cs typeface="Times New Roman" pitchFamily="18" charset="0"/>
              </a:rPr>
              <a:t>nocardiform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actinomycetes</a:t>
            </a:r>
            <a:r>
              <a:rPr lang="en-US" sz="2400" dirty="0">
                <a:latin typeface="Times New Roman" pitchFamily="18" charset="0"/>
                <a:cs typeface="Times New Roman" pitchFamily="18" charset="0"/>
              </a:rPr>
              <a:t> that includes Mycobacterium, </a:t>
            </a:r>
            <a:r>
              <a:rPr lang="en-US" sz="2400" dirty="0" err="1">
                <a:latin typeface="Times New Roman" pitchFamily="18" charset="0"/>
                <a:cs typeface="Times New Roman" pitchFamily="18" charset="0"/>
              </a:rPr>
              <a:t>Corynebacterium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Nocardia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Rhodococcus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Gordona</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Tsukamurella</a:t>
            </a:r>
            <a:r>
              <a:rPr lang="en-US" sz="2400" dirty="0">
                <a:latin typeface="Times New Roman" pitchFamily="18" charset="0"/>
                <a:cs typeface="Times New Roman" pitchFamily="18" charset="0"/>
              </a:rPr>
              <a:t> and the cause of Whipple's disease (</a:t>
            </a:r>
            <a:r>
              <a:rPr lang="en-US" sz="2400" dirty="0" err="1">
                <a:latin typeface="Times New Roman" pitchFamily="18" charset="0"/>
                <a:cs typeface="Times New Roman" pitchFamily="18" charset="0"/>
              </a:rPr>
              <a:t>Tropheryma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whippeli</a:t>
            </a:r>
            <a:r>
              <a:rPr lang="en-US" sz="2400" dirty="0">
                <a:latin typeface="Times New Roman" pitchFamily="18" charset="0"/>
                <a:cs typeface="Times New Roman" pitchFamily="18" charset="0"/>
              </a:rPr>
              <a:t>).</a:t>
            </a:r>
          </a:p>
        </p:txBody>
      </p:sp>
    </p:spTree>
  </p:cSld>
  <p:clrMapOvr>
    <a:masterClrMapping/>
  </p:clrMapOvr>
  <p:transitio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Line 1"/>
          <p:cNvSpPr>
            <a:spLocks noChangeShapeType="1"/>
          </p:cNvSpPr>
          <p:nvPr/>
        </p:nvSpPr>
        <p:spPr bwMode="auto">
          <a:xfrm>
            <a:off x="457200" y="1383030"/>
            <a:ext cx="8229600" cy="0"/>
          </a:xfrm>
          <a:prstGeom prst="line">
            <a:avLst/>
          </a:prstGeom>
          <a:noFill/>
          <a:ln w="9525">
            <a:solidFill>
              <a:srgbClr val="9A9A9A"/>
            </a:solidFill>
            <a:prstDash val="solid"/>
            <a:round/>
            <a:headEnd type="none" w="med" len="med"/>
            <a:tailEnd type="none" w="med" len="med"/>
          </a:ln>
        </p:spPr>
        <p:txBody>
          <a:bodyPr lIns="82296" tIns="41148" rIns="82296" bIns="41148"/>
          <a:lstStyle/>
          <a:p>
            <a:endParaRPr lang="en-IN"/>
          </a:p>
        </p:txBody>
      </p:sp>
      <p:sp>
        <p:nvSpPr>
          <p:cNvPr id="23554" name="Rectangle 2"/>
          <p:cNvSpPr>
            <a:spLocks noGrp="1" noChangeArrowheads="1"/>
          </p:cNvSpPr>
          <p:nvPr>
            <p:ph type="title"/>
          </p:nvPr>
        </p:nvSpPr>
        <p:spPr>
          <a:ln/>
        </p:spPr>
        <p:txBody>
          <a:bodyPr lIns="82296" tIns="41148" rIns="82296"/>
          <a:lstStyle/>
          <a:p>
            <a:r>
              <a:rPr lang="en-US" b="1" dirty="0">
                <a:latin typeface="Times New Roman" pitchFamily="18" charset="0"/>
                <a:cs typeface="Times New Roman" pitchFamily="18" charset="0"/>
              </a:rPr>
              <a:t>Classification</a:t>
            </a:r>
          </a:p>
        </p:txBody>
      </p:sp>
      <p:sp>
        <p:nvSpPr>
          <p:cNvPr id="23555" name="Rectangle 3"/>
          <p:cNvSpPr>
            <a:spLocks noGrp="1" noChangeArrowheads="1"/>
          </p:cNvSpPr>
          <p:nvPr>
            <p:ph type="body" idx="1"/>
          </p:nvPr>
        </p:nvSpPr>
        <p:spPr>
          <a:xfrm>
            <a:off x="914400" y="1447800"/>
            <a:ext cx="7772400" cy="5221560"/>
          </a:xfrm>
          <a:ln/>
        </p:spPr>
        <p:txBody>
          <a:bodyPr lIns="82296" tIns="41148" rIns="82296" bIns="41148">
            <a:normAutofit fontScale="85000" lnSpcReduction="20000"/>
          </a:bodyPr>
          <a:lstStyle/>
          <a:p>
            <a:pPr algn="just"/>
            <a:r>
              <a:rPr lang="en-US" dirty="0" smtClean="0">
                <a:latin typeface="Times New Roman" pitchFamily="18" charset="0"/>
                <a:cs typeface="Times New Roman" pitchFamily="18" charset="0"/>
              </a:rPr>
              <a:t>Standard </a:t>
            </a:r>
            <a:r>
              <a:rPr lang="en-US" dirty="0">
                <a:latin typeface="Times New Roman" pitchFamily="18" charset="0"/>
                <a:cs typeface="Times New Roman" pitchFamily="18" charset="0"/>
              </a:rPr>
              <a:t>laboratory techniques are limited in their ability to differentiate these organisms</a:t>
            </a:r>
            <a:r>
              <a:rPr lang="en-US" dirty="0" smtClean="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Molecular </a:t>
            </a:r>
            <a:r>
              <a:rPr lang="en-US" dirty="0">
                <a:latin typeface="Times New Roman" pitchFamily="18" charset="0"/>
                <a:cs typeface="Times New Roman" pitchFamily="18" charset="0"/>
              </a:rPr>
              <a:t>genetics have identified at least 30 species, 13 of which cause human infection</a:t>
            </a:r>
            <a:r>
              <a:rPr lang="en-US" dirty="0" smtClean="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The more common human pathogen are </a:t>
            </a:r>
            <a:r>
              <a:rPr lang="en-US" dirty="0" err="1">
                <a:latin typeface="Times New Roman" pitchFamily="18" charset="0"/>
                <a:cs typeface="Times New Roman" pitchFamily="18" charset="0"/>
              </a:rPr>
              <a:t>Nocardia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asteroides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sensu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stricto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Nocardia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farcinica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Nocardia</a:t>
            </a:r>
            <a:r>
              <a:rPr lang="en-US" dirty="0">
                <a:latin typeface="Times New Roman" pitchFamily="18" charset="0"/>
                <a:cs typeface="Times New Roman" pitchFamily="18" charset="0"/>
              </a:rPr>
              <a:t> nova, </a:t>
            </a:r>
            <a:r>
              <a:rPr lang="en-US" dirty="0" err="1">
                <a:latin typeface="Times New Roman" pitchFamily="18" charset="0"/>
                <a:cs typeface="Times New Roman" pitchFamily="18" charset="0"/>
              </a:rPr>
              <a:t>Nocardia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brasiliensis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Nocardia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pseudobrasiliensis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Nocardia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otitidiscaviarum</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Nocardia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transvalensis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Rarer human pathogens include but are not limited to  </a:t>
            </a:r>
            <a:r>
              <a:rPr lang="en-US" dirty="0" err="1">
                <a:latin typeface="Times New Roman" pitchFamily="18" charset="0"/>
                <a:cs typeface="Times New Roman" pitchFamily="18" charset="0"/>
              </a:rPr>
              <a:t>Nocardia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abscessus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Nocardia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africana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Nocardia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cyriacigeorgica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Nocardia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paucivarans</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Nocardia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veterana</a:t>
            </a:r>
            <a:r>
              <a:rPr lang="en-US" dirty="0">
                <a:latin typeface="Times New Roman" pitchFamily="18" charset="0"/>
                <a:cs typeface="Times New Roman" pitchFamily="18" charset="0"/>
              </a:rPr>
              <a:t>.  A </a:t>
            </a:r>
            <a:r>
              <a:rPr lang="en-US" dirty="0" err="1">
                <a:latin typeface="Times New Roman" pitchFamily="18" charset="0"/>
                <a:cs typeface="Times New Roman" pitchFamily="18" charset="0"/>
              </a:rPr>
              <a:t>medline</a:t>
            </a:r>
            <a:r>
              <a:rPr lang="en-US" dirty="0">
                <a:latin typeface="Times New Roman" pitchFamily="18" charset="0"/>
                <a:cs typeface="Times New Roman" pitchFamily="18" charset="0"/>
              </a:rPr>
              <a:t> will  reveal many others.</a:t>
            </a:r>
          </a:p>
          <a:p>
            <a:pPr algn="just"/>
            <a:r>
              <a:rPr lang="en-US" dirty="0">
                <a:latin typeface="Times New Roman" pitchFamily="18" charset="0"/>
                <a:cs typeface="Times New Roman" pitchFamily="18" charset="0"/>
              </a:rPr>
              <a:t> </a:t>
            </a:r>
          </a:p>
        </p:txBody>
      </p:sp>
    </p:spTree>
  </p:cSld>
  <p:clrMapOvr>
    <a:masterClrMapping/>
  </p:clrMapOvr>
  <p:transition spd="slow">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Line 1"/>
          <p:cNvSpPr>
            <a:spLocks noChangeShapeType="1"/>
          </p:cNvSpPr>
          <p:nvPr/>
        </p:nvSpPr>
        <p:spPr bwMode="auto">
          <a:xfrm>
            <a:off x="457200" y="1383030"/>
            <a:ext cx="8229600" cy="0"/>
          </a:xfrm>
          <a:prstGeom prst="line">
            <a:avLst/>
          </a:prstGeom>
          <a:noFill/>
          <a:ln w="9525">
            <a:solidFill>
              <a:srgbClr val="9A9A9A"/>
            </a:solidFill>
            <a:prstDash val="solid"/>
            <a:round/>
            <a:headEnd type="none" w="med" len="med"/>
            <a:tailEnd type="none" w="med" len="med"/>
          </a:ln>
        </p:spPr>
        <p:txBody>
          <a:bodyPr lIns="82296" tIns="41148" rIns="82296" bIns="41148"/>
          <a:lstStyle/>
          <a:p>
            <a:endParaRPr lang="en-IN"/>
          </a:p>
        </p:txBody>
      </p:sp>
      <p:sp>
        <p:nvSpPr>
          <p:cNvPr id="24578" name="Rectangle 2"/>
          <p:cNvSpPr>
            <a:spLocks noGrp="1" noChangeArrowheads="1"/>
          </p:cNvSpPr>
          <p:nvPr>
            <p:ph type="title"/>
          </p:nvPr>
        </p:nvSpPr>
        <p:spPr>
          <a:ln/>
        </p:spPr>
        <p:txBody>
          <a:bodyPr lIns="82296" tIns="41148" rIns="82296"/>
          <a:lstStyle/>
          <a:p>
            <a:r>
              <a:rPr lang="en-US" b="1" dirty="0">
                <a:latin typeface="Times New Roman" pitchFamily="18" charset="0"/>
                <a:cs typeface="Times New Roman" pitchFamily="18" charset="0"/>
              </a:rPr>
              <a:t>Epidemiology</a:t>
            </a:r>
          </a:p>
        </p:txBody>
      </p:sp>
      <p:sp>
        <p:nvSpPr>
          <p:cNvPr id="24579" name="Rectangle 3"/>
          <p:cNvSpPr>
            <a:spLocks noGrp="1" noChangeArrowheads="1"/>
          </p:cNvSpPr>
          <p:nvPr>
            <p:ph type="body" idx="1"/>
          </p:nvPr>
        </p:nvSpPr>
        <p:spPr>
          <a:ln/>
        </p:spPr>
        <p:txBody>
          <a:bodyPr lIns="82296" tIns="41148" rIns="82296" bIns="41148">
            <a:normAutofit/>
          </a:bodyPr>
          <a:lstStyle/>
          <a:p>
            <a:r>
              <a:rPr lang="en-US" sz="2400" dirty="0" err="1">
                <a:latin typeface="Times New Roman" pitchFamily="18" charset="0"/>
                <a:cs typeface="Times New Roman" pitchFamily="18" charset="0"/>
              </a:rPr>
              <a:t>Nocardia</a:t>
            </a:r>
            <a:r>
              <a:rPr lang="en-US" sz="2400" dirty="0">
                <a:latin typeface="Times New Roman" pitchFamily="18" charset="0"/>
                <a:cs typeface="Times New Roman" pitchFamily="18" charset="0"/>
              </a:rPr>
              <a:t> is everywhere in the environment: soil, organic matter, and water</a:t>
            </a:r>
            <a:r>
              <a:rPr lang="en-US" sz="2400" dirty="0" smtClean="0">
                <a:latin typeface="Times New Roman" pitchFamily="18" charset="0"/>
                <a:cs typeface="Times New Roman" pitchFamily="18" charset="0"/>
              </a:rPr>
              <a:t>.</a:t>
            </a:r>
          </a:p>
          <a:p>
            <a:pPr>
              <a:buNone/>
            </a:pP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Human infection usually occurs from minor trauma and  direct inoculation of the skin or soft tissues or by inhalation.  It is also a common animal </a:t>
            </a:r>
            <a:r>
              <a:rPr lang="en-US" sz="2400" dirty="0" smtClean="0">
                <a:latin typeface="Times New Roman" pitchFamily="18" charset="0"/>
                <a:cs typeface="Times New Roman" pitchFamily="18" charset="0"/>
              </a:rPr>
              <a:t>infection.</a:t>
            </a:r>
          </a:p>
          <a:p>
            <a:pPr>
              <a:buNone/>
            </a:pP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Outbreaks in oncology and transplant wards and surgical wounds have occurred from </a:t>
            </a:r>
            <a:r>
              <a:rPr lang="en-US" sz="2400" dirty="0" err="1">
                <a:latin typeface="Times New Roman" pitchFamily="18" charset="0"/>
                <a:cs typeface="Times New Roman" pitchFamily="18" charset="0"/>
              </a:rPr>
              <a:t>fomites</a:t>
            </a:r>
            <a:r>
              <a:rPr lang="en-US" sz="2400" dirty="0">
                <a:latin typeface="Times New Roman" pitchFamily="18" charset="0"/>
                <a:cs typeface="Times New Roman" pitchFamily="18" charset="0"/>
              </a:rPr>
              <a:t>, hospital construction with resultant contaminated dust,  and health care worker hands.</a:t>
            </a:r>
          </a:p>
        </p:txBody>
      </p:sp>
    </p:spTree>
  </p:cSld>
  <p:clrMapOvr>
    <a:masterClrMapping/>
  </p:clrMapOvr>
  <p:transition spd="slow">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Line 1"/>
          <p:cNvSpPr>
            <a:spLocks noChangeShapeType="1"/>
          </p:cNvSpPr>
          <p:nvPr/>
        </p:nvSpPr>
        <p:spPr bwMode="auto">
          <a:xfrm>
            <a:off x="457200" y="1383030"/>
            <a:ext cx="8229600" cy="0"/>
          </a:xfrm>
          <a:prstGeom prst="line">
            <a:avLst/>
          </a:prstGeom>
          <a:noFill/>
          <a:ln w="9525">
            <a:solidFill>
              <a:srgbClr val="9A9A9A"/>
            </a:solidFill>
            <a:prstDash val="solid"/>
            <a:round/>
            <a:headEnd type="none" w="med" len="med"/>
            <a:tailEnd type="none" w="med" len="med"/>
          </a:ln>
        </p:spPr>
        <p:txBody>
          <a:bodyPr lIns="82296" tIns="41148" rIns="82296" bIns="41148"/>
          <a:lstStyle/>
          <a:p>
            <a:endParaRPr lang="en-IN"/>
          </a:p>
        </p:txBody>
      </p:sp>
      <p:sp>
        <p:nvSpPr>
          <p:cNvPr id="25602" name="Rectangle 2"/>
          <p:cNvSpPr>
            <a:spLocks noGrp="1" noChangeArrowheads="1"/>
          </p:cNvSpPr>
          <p:nvPr>
            <p:ph type="title"/>
          </p:nvPr>
        </p:nvSpPr>
        <p:spPr>
          <a:ln/>
        </p:spPr>
        <p:txBody>
          <a:bodyPr lIns="82296" tIns="41148" rIns="82296"/>
          <a:lstStyle/>
          <a:p>
            <a:r>
              <a:rPr lang="en-US" b="1" dirty="0">
                <a:latin typeface="Times New Roman" pitchFamily="18" charset="0"/>
                <a:cs typeface="Times New Roman" pitchFamily="18" charset="0"/>
              </a:rPr>
              <a:t>Microbiology</a:t>
            </a:r>
          </a:p>
        </p:txBody>
      </p:sp>
      <p:sp>
        <p:nvSpPr>
          <p:cNvPr id="25603" name="Rectangle 3"/>
          <p:cNvSpPr>
            <a:spLocks noGrp="1" noChangeArrowheads="1"/>
          </p:cNvSpPr>
          <p:nvPr>
            <p:ph type="body" idx="1"/>
          </p:nvPr>
        </p:nvSpPr>
        <p:spPr>
          <a:ln/>
        </p:spPr>
        <p:txBody>
          <a:bodyPr lIns="82296" tIns="41148" rIns="82296" bIns="41148"/>
          <a:lstStyle/>
          <a:p>
            <a:r>
              <a:rPr lang="en-US" dirty="0">
                <a:latin typeface="Times New Roman" pitchFamily="18" charset="0"/>
                <a:cs typeface="Times New Roman" pitchFamily="18" charset="0"/>
              </a:rPr>
              <a:t>Branching, beaded, filamentous </a:t>
            </a:r>
            <a:r>
              <a:rPr lang="en-US" dirty="0" smtClean="0">
                <a:latin typeface="Times New Roman" pitchFamily="18" charset="0"/>
                <a:cs typeface="Times New Roman" pitchFamily="18" charset="0"/>
              </a:rPr>
              <a:t>bacteria</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Can cause "Sulfur granules" like </a:t>
            </a:r>
            <a:r>
              <a:rPr lang="en-US" dirty="0" err="1">
                <a:latin typeface="Times New Roman" pitchFamily="18" charset="0"/>
                <a:cs typeface="Times New Roman" pitchFamily="18" charset="0"/>
              </a:rPr>
              <a:t>actinomycosis</a:t>
            </a:r>
            <a:r>
              <a:rPr lang="en-US" dirty="0">
                <a:latin typeface="Times New Roman" pitchFamily="18" charset="0"/>
                <a:cs typeface="Times New Roman" pitchFamily="18" charset="0"/>
              </a:rPr>
              <a:t>, in </a:t>
            </a:r>
            <a:r>
              <a:rPr lang="en-US" dirty="0" err="1">
                <a:latin typeface="Times New Roman" pitchFamily="18" charset="0"/>
                <a:cs typeface="Times New Roman" pitchFamily="18" charset="0"/>
              </a:rPr>
              <a:t>nocardial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mycetomas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Stains </a:t>
            </a:r>
            <a:r>
              <a:rPr lang="en-US" dirty="0">
                <a:latin typeface="Times New Roman" pitchFamily="18" charset="0"/>
                <a:cs typeface="Times New Roman" pitchFamily="18" charset="0"/>
              </a:rPr>
              <a:t>acid fast in tissue  unlike the </a:t>
            </a:r>
            <a:r>
              <a:rPr lang="en-US" dirty="0" err="1">
                <a:latin typeface="Times New Roman" pitchFamily="18" charset="0"/>
                <a:cs typeface="Times New Roman" pitchFamily="18" charset="0"/>
              </a:rPr>
              <a:t>Actinomyces</a:t>
            </a:r>
            <a:r>
              <a:rPr lang="en-US" dirty="0">
                <a:latin typeface="Times New Roman" pitchFamily="18" charset="0"/>
                <a:cs typeface="Times New Roman" pitchFamily="18" charset="0"/>
              </a:rPr>
              <a:t>.</a:t>
            </a:r>
          </a:p>
          <a:p>
            <a:pPr>
              <a:buNone/>
            </a:pPr>
            <a:endParaRPr lang="en-US" dirty="0">
              <a:latin typeface="Times New Roman" pitchFamily="18" charset="0"/>
              <a:cs typeface="Times New Roman" pitchFamily="18" charset="0"/>
            </a:endParaRPr>
          </a:p>
        </p:txBody>
      </p:sp>
    </p:spTree>
  </p:cSld>
  <p:clrMapOvr>
    <a:masterClrMapping/>
  </p:clrMapOvr>
  <p:transition spd="slow">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90</TotalTime>
  <Words>2756</Words>
  <Application>Microsoft Office PowerPoint</Application>
  <PresentationFormat>On-screen Show (4:3)</PresentationFormat>
  <Paragraphs>315</Paragraphs>
  <Slides>50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Equity</vt:lpstr>
      <vt:lpstr>Picture</vt:lpstr>
      <vt:lpstr>     Nocardia in Spinal Epidural Abscess: A Surprise Guest   </vt:lpstr>
      <vt:lpstr>Introduction </vt:lpstr>
      <vt:lpstr>PowerPoint Presentation</vt:lpstr>
      <vt:lpstr>PowerPoint Presentation</vt:lpstr>
      <vt:lpstr>Nocardia:</vt:lpstr>
      <vt:lpstr>Classification</vt:lpstr>
      <vt:lpstr>Classification</vt:lpstr>
      <vt:lpstr>Epidemiology</vt:lpstr>
      <vt:lpstr>Microbiology</vt:lpstr>
      <vt:lpstr>Picture of Nocardia</vt:lpstr>
      <vt:lpstr>Virulence Factors</vt:lpstr>
      <vt:lpstr>Virulence Factors</vt:lpstr>
      <vt:lpstr>Diagnosis</vt:lpstr>
      <vt:lpstr>Diagnosis</vt:lpstr>
      <vt:lpstr>Clinical Syndromes: CNS</vt:lpstr>
      <vt:lpstr>Treatment</vt:lpstr>
      <vt:lpstr>Treatment</vt:lpstr>
      <vt:lpstr>Treatment</vt:lpstr>
      <vt:lpstr>Treatment: duration</vt:lpstr>
      <vt:lpstr>Outcomes</vt:lpstr>
      <vt:lpstr>PowerPoint Presentation</vt:lpstr>
      <vt:lpstr>CASE REPORT </vt:lpstr>
      <vt:lpstr>PowerPoint Presentation</vt:lpstr>
      <vt:lpstr>PowerPoint Presentation</vt:lpstr>
      <vt:lpstr>Examination:</vt:lpstr>
      <vt:lpstr>Investigations:</vt:lpstr>
      <vt:lpstr>PowerPoint Presentation</vt:lpstr>
      <vt:lpstr>Treatment:</vt:lpstr>
      <vt:lpstr>Post-Surgery Investigations:</vt:lpstr>
      <vt:lpstr>PowerPoint Presentation</vt:lpstr>
      <vt:lpstr>PowerPoint Presentation</vt:lpstr>
      <vt:lpstr>PowerPoint Presentation</vt:lpstr>
      <vt:lpstr>LJ media- yellow pigmented colonies </vt:lpstr>
      <vt:lpstr>DISCUSSION: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References: </vt:lpstr>
      <vt:lpstr>PowerPoint Presentation</vt:lpstr>
      <vt:lpstr>THANK YOU</vt:lpstr>
    </vt:vector>
  </TitlesOfParts>
  <Company>rakshithramesh@yahoo.in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Nocardia in Spinal Epidural Abscess: A Surprise Guest</dc:title>
  <dc:creator>Admin</dc:creator>
  <cp:lastModifiedBy>RUMELA BASU</cp:lastModifiedBy>
  <cp:revision>12</cp:revision>
  <dcterms:created xsi:type="dcterms:W3CDTF">2014-11-06T06:02:12Z</dcterms:created>
  <dcterms:modified xsi:type="dcterms:W3CDTF">2014-11-20T15:30:00Z</dcterms:modified>
</cp:coreProperties>
</file>