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notesSlides/notesSlide6.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69" r:id="rId2"/>
    <p:sldId id="270" r:id="rId3"/>
    <p:sldId id="257" r:id="rId4"/>
    <p:sldId id="258" r:id="rId5"/>
    <p:sldId id="274" r:id="rId6"/>
    <p:sldId id="259" r:id="rId7"/>
    <p:sldId id="260" r:id="rId8"/>
    <p:sldId id="261" r:id="rId9"/>
    <p:sldId id="275" r:id="rId10"/>
    <p:sldId id="276" r:id="rId11"/>
    <p:sldId id="277" r:id="rId12"/>
    <p:sldId id="290" r:id="rId13"/>
    <p:sldId id="279" r:id="rId14"/>
    <p:sldId id="280" r:id="rId15"/>
    <p:sldId id="271" r:id="rId16"/>
    <p:sldId id="285" r:id="rId17"/>
    <p:sldId id="286" r:id="rId18"/>
    <p:sldId id="287" r:id="rId19"/>
    <p:sldId id="272" r:id="rId20"/>
    <p:sldId id="265" r:id="rId21"/>
    <p:sldId id="288" r:id="rId22"/>
    <p:sldId id="289" r:id="rId23"/>
    <p:sldId id="273" r:id="rId24"/>
    <p:sldId id="267" r:id="rId25"/>
    <p:sldId id="284" r:id="rId26"/>
    <p:sldId id="2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8" autoAdjust="0"/>
  </p:normalViewPr>
  <p:slideViewPr>
    <p:cSldViewPr>
      <p:cViewPr varScale="1">
        <p:scale>
          <a:sx n="70" d="100"/>
          <a:sy n="70" d="100"/>
        </p:scale>
        <p:origin x="-1164" y="-108"/>
      </p:cViewPr>
      <p:guideLst>
        <p:guide orient="horz" pos="2160"/>
        <p:guide pos="2880"/>
      </p:guideLst>
    </p:cSldViewPr>
  </p:slideViewPr>
  <p:outlineViewPr>
    <p:cViewPr>
      <p:scale>
        <a:sx n="33" d="100"/>
        <a:sy n="33" d="100"/>
      </p:scale>
      <p:origin x="0" y="1743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image" Target="../media/image2.jpeg"/></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image" Target="../media/image2.jpeg"/></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Office_Excel_Worksheet3.xlsx"/><Relationship Id="rId1" Type="http://schemas.openxmlformats.org/officeDocument/2006/relationships/image" Target="../media/image3.jpe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lang="en-IN" sz="1800" b="1" i="0" u="none" strike="noStrike" kern="1200" baseline="0">
                <a:solidFill>
                  <a:sysClr val="windowText" lastClr="000000"/>
                </a:solidFill>
                <a:latin typeface="+mn-lt"/>
                <a:ea typeface="+mn-ea"/>
                <a:cs typeface="+mn-cs"/>
              </a:defRPr>
            </a:pPr>
            <a:r>
              <a:rPr lang="en-US" sz="2400" dirty="0" smtClean="0">
                <a:latin typeface="+mn-lt"/>
                <a:cs typeface="Times New Roman" pitchFamily="18" charset="0"/>
              </a:rPr>
              <a:t> </a:t>
            </a:r>
            <a:r>
              <a:rPr lang="en-US" sz="2400" dirty="0">
                <a:latin typeface="+mn-lt"/>
                <a:cs typeface="Times New Roman" pitchFamily="18" charset="0"/>
              </a:rPr>
              <a:t>Effect of supplementation of different levels of selenium on </a:t>
            </a:r>
            <a:r>
              <a:rPr lang="en-US" sz="2400" dirty="0" err="1">
                <a:latin typeface="+mn-lt"/>
                <a:cs typeface="Times New Roman" pitchFamily="18" charset="0"/>
              </a:rPr>
              <a:t>humoral</a:t>
            </a:r>
            <a:r>
              <a:rPr lang="en-US" sz="2400" dirty="0">
                <a:latin typeface="+mn-lt"/>
                <a:cs typeface="Times New Roman" pitchFamily="18" charset="0"/>
              </a:rPr>
              <a:t> immune response against enterotoxaemia titers assayed by ELISA in growing Nellore ram lambs</a:t>
            </a:r>
            <a:endParaRPr lang="en-IN" sz="2400" dirty="0">
              <a:latin typeface="+mn-lt"/>
              <a:cs typeface="Times New Roman"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lang="en-IN" sz="1800" b="1" i="0" u="none" strike="noStrike" kern="1200" baseline="0">
                <a:solidFill>
                  <a:sysClr val="windowText" lastClr="000000"/>
                </a:solidFill>
                <a:latin typeface="+mn-lt"/>
                <a:ea typeface="+mn-ea"/>
                <a:cs typeface="+mn-cs"/>
              </a:defRPr>
            </a:pPr>
            <a:endParaRPr lang="en-IN" sz="2400" dirty="0">
              <a:latin typeface="+mn-lt"/>
              <a:cs typeface="Times New Roman" pitchFamily="18" charset="0"/>
            </a:endParaRPr>
          </a:p>
        </c:rich>
      </c:tx>
      <c:layout/>
    </c:title>
    <c:plotArea>
      <c:layout/>
      <c:lineChart>
        <c:grouping val="standard"/>
        <c:ser>
          <c:idx val="0"/>
          <c:order val="0"/>
          <c:tx>
            <c:strRef>
              <c:f>Sheet1!$B$1</c:f>
              <c:strCache>
                <c:ptCount val="1"/>
                <c:pt idx="0">
                  <c:v>T1</c:v>
                </c:pt>
              </c:strCache>
            </c:strRef>
          </c:tx>
          <c:cat>
            <c:numRef>
              <c:f>Sheet1!$A$2:$A$5</c:f>
              <c:numCache>
                <c:formatCode>General</c:formatCode>
                <c:ptCount val="4"/>
                <c:pt idx="0">
                  <c:v>0</c:v>
                </c:pt>
                <c:pt idx="1">
                  <c:v>14</c:v>
                </c:pt>
                <c:pt idx="2">
                  <c:v>21</c:v>
                </c:pt>
                <c:pt idx="3">
                  <c:v>28</c:v>
                </c:pt>
              </c:numCache>
            </c:numRef>
          </c:cat>
          <c:val>
            <c:numRef>
              <c:f>Sheet1!$B$2:$B$5</c:f>
              <c:numCache>
                <c:formatCode>General</c:formatCode>
                <c:ptCount val="4"/>
                <c:pt idx="0">
                  <c:v>9.25</c:v>
                </c:pt>
                <c:pt idx="1">
                  <c:v>51.43</c:v>
                </c:pt>
                <c:pt idx="2">
                  <c:v>54.71</c:v>
                </c:pt>
                <c:pt idx="3">
                  <c:v>54.09</c:v>
                </c:pt>
              </c:numCache>
            </c:numRef>
          </c:val>
          <c:smooth val="1"/>
        </c:ser>
        <c:ser>
          <c:idx val="1"/>
          <c:order val="1"/>
          <c:tx>
            <c:strRef>
              <c:f>Sheet1!$C$1</c:f>
              <c:strCache>
                <c:ptCount val="1"/>
                <c:pt idx="0">
                  <c:v>T2</c:v>
                </c:pt>
              </c:strCache>
            </c:strRef>
          </c:tx>
          <c:cat>
            <c:numRef>
              <c:f>Sheet1!$A$2:$A$5</c:f>
              <c:numCache>
                <c:formatCode>General</c:formatCode>
                <c:ptCount val="4"/>
                <c:pt idx="0">
                  <c:v>0</c:v>
                </c:pt>
                <c:pt idx="1">
                  <c:v>14</c:v>
                </c:pt>
                <c:pt idx="2">
                  <c:v>21</c:v>
                </c:pt>
                <c:pt idx="3">
                  <c:v>28</c:v>
                </c:pt>
              </c:numCache>
            </c:numRef>
          </c:cat>
          <c:val>
            <c:numRef>
              <c:f>Sheet1!$C$2:$C$5</c:f>
              <c:numCache>
                <c:formatCode>General</c:formatCode>
                <c:ptCount val="4"/>
                <c:pt idx="0">
                  <c:v>12.43</c:v>
                </c:pt>
                <c:pt idx="1">
                  <c:v>48.55</c:v>
                </c:pt>
                <c:pt idx="2">
                  <c:v>59.849999999999994</c:v>
                </c:pt>
                <c:pt idx="3">
                  <c:v>59.98</c:v>
                </c:pt>
              </c:numCache>
            </c:numRef>
          </c:val>
          <c:smooth val="1"/>
        </c:ser>
        <c:ser>
          <c:idx val="2"/>
          <c:order val="2"/>
          <c:tx>
            <c:strRef>
              <c:f>Sheet1!$D$1</c:f>
              <c:strCache>
                <c:ptCount val="1"/>
                <c:pt idx="0">
                  <c:v>T3</c:v>
                </c:pt>
              </c:strCache>
            </c:strRef>
          </c:tx>
          <c:cat>
            <c:numRef>
              <c:f>Sheet1!$A$2:$A$5</c:f>
              <c:numCache>
                <c:formatCode>General</c:formatCode>
                <c:ptCount val="4"/>
                <c:pt idx="0">
                  <c:v>0</c:v>
                </c:pt>
                <c:pt idx="1">
                  <c:v>14</c:v>
                </c:pt>
                <c:pt idx="2">
                  <c:v>21</c:v>
                </c:pt>
                <c:pt idx="3">
                  <c:v>28</c:v>
                </c:pt>
              </c:numCache>
            </c:numRef>
          </c:cat>
          <c:val>
            <c:numRef>
              <c:f>Sheet1!$D$2:$D$5</c:f>
              <c:numCache>
                <c:formatCode>General</c:formatCode>
                <c:ptCount val="4"/>
                <c:pt idx="0">
                  <c:v>7.56</c:v>
                </c:pt>
                <c:pt idx="1">
                  <c:v>54.77</c:v>
                </c:pt>
                <c:pt idx="2">
                  <c:v>66.930000000000007</c:v>
                </c:pt>
                <c:pt idx="3">
                  <c:v>68.540000000000006</c:v>
                </c:pt>
              </c:numCache>
            </c:numRef>
          </c:val>
          <c:smooth val="1"/>
        </c:ser>
        <c:ser>
          <c:idx val="3"/>
          <c:order val="3"/>
          <c:tx>
            <c:strRef>
              <c:f>Sheet1!$E$1</c:f>
              <c:strCache>
                <c:ptCount val="1"/>
                <c:pt idx="0">
                  <c:v>T4</c:v>
                </c:pt>
              </c:strCache>
            </c:strRef>
          </c:tx>
          <c:cat>
            <c:numRef>
              <c:f>Sheet1!$A$2:$A$5</c:f>
              <c:numCache>
                <c:formatCode>General</c:formatCode>
                <c:ptCount val="4"/>
                <c:pt idx="0">
                  <c:v>0</c:v>
                </c:pt>
                <c:pt idx="1">
                  <c:v>14</c:v>
                </c:pt>
                <c:pt idx="2">
                  <c:v>21</c:v>
                </c:pt>
                <c:pt idx="3">
                  <c:v>28</c:v>
                </c:pt>
              </c:numCache>
            </c:numRef>
          </c:cat>
          <c:val>
            <c:numRef>
              <c:f>Sheet1!$E$2:$E$5</c:f>
              <c:numCache>
                <c:formatCode>General</c:formatCode>
                <c:ptCount val="4"/>
                <c:pt idx="0">
                  <c:v>11.56</c:v>
                </c:pt>
                <c:pt idx="1">
                  <c:v>62.230000000000011</c:v>
                </c:pt>
                <c:pt idx="2">
                  <c:v>95.960000000000022</c:v>
                </c:pt>
                <c:pt idx="3">
                  <c:v>99.07</c:v>
                </c:pt>
              </c:numCache>
            </c:numRef>
          </c:val>
          <c:smooth val="1"/>
        </c:ser>
        <c:marker val="1"/>
        <c:axId val="68176128"/>
        <c:axId val="68186496"/>
      </c:lineChart>
      <c:catAx>
        <c:axId val="68176128"/>
        <c:scaling>
          <c:orientation val="minMax"/>
        </c:scaling>
        <c:axPos val="b"/>
        <c:title>
          <c:tx>
            <c:rich>
              <a:bodyPr/>
              <a:lstStyle/>
              <a:p>
                <a:pPr>
                  <a:defRPr lang="en-IN"/>
                </a:pPr>
                <a:r>
                  <a:rPr lang="en-IN" sz="1200">
                    <a:latin typeface="Times New Roman" pitchFamily="18" charset="0"/>
                    <a:cs typeface="Times New Roman" pitchFamily="18" charset="0"/>
                  </a:rPr>
                  <a:t>day of post</a:t>
                </a:r>
                <a:r>
                  <a:rPr lang="en-IN" sz="1200" baseline="0">
                    <a:latin typeface="Times New Roman" pitchFamily="18" charset="0"/>
                    <a:cs typeface="Times New Roman" pitchFamily="18" charset="0"/>
                  </a:rPr>
                  <a:t> sensitization</a:t>
                </a:r>
                <a:endParaRPr lang="en-IN" sz="1200">
                  <a:latin typeface="Times New Roman" pitchFamily="18" charset="0"/>
                  <a:cs typeface="Times New Roman" pitchFamily="18" charset="0"/>
                </a:endParaRPr>
              </a:p>
            </c:rich>
          </c:tx>
          <c:layout/>
        </c:title>
        <c:numFmt formatCode="General" sourceLinked="1"/>
        <c:tickLblPos val="nextTo"/>
        <c:txPr>
          <a:bodyPr/>
          <a:lstStyle/>
          <a:p>
            <a:pPr>
              <a:defRPr lang="en-IN"/>
            </a:pPr>
            <a:endParaRPr lang="en-US"/>
          </a:p>
        </c:txPr>
        <c:crossAx val="68186496"/>
        <c:crosses val="autoZero"/>
        <c:auto val="1"/>
        <c:lblAlgn val="ctr"/>
        <c:lblOffset val="100"/>
      </c:catAx>
      <c:valAx>
        <c:axId val="68186496"/>
        <c:scaling>
          <c:orientation val="minMax"/>
        </c:scaling>
        <c:axPos val="l"/>
        <c:majorGridlines/>
        <c:title>
          <c:tx>
            <c:rich>
              <a:bodyPr rot="-5400000" vert="horz"/>
              <a:lstStyle/>
              <a:p>
                <a:pPr>
                  <a:defRPr lang="en-IN"/>
                </a:pPr>
                <a:r>
                  <a:rPr lang="en-IN" sz="1200">
                    <a:latin typeface="Times New Roman" pitchFamily="18" charset="0"/>
                    <a:cs typeface="Times New Roman" pitchFamily="18" charset="0"/>
                  </a:rPr>
                  <a:t>ELISA titers (%)</a:t>
                </a:r>
              </a:p>
            </c:rich>
          </c:tx>
          <c:layout/>
        </c:title>
        <c:numFmt formatCode="General" sourceLinked="1"/>
        <c:tickLblPos val="nextTo"/>
        <c:txPr>
          <a:bodyPr/>
          <a:lstStyle/>
          <a:p>
            <a:pPr>
              <a:defRPr lang="en-IN"/>
            </a:pPr>
            <a:endParaRPr lang="en-US"/>
          </a:p>
        </c:txPr>
        <c:crossAx val="68176128"/>
        <c:crosses val="autoZero"/>
        <c:crossBetween val="between"/>
      </c:valAx>
      <c:spPr>
        <a:blipFill>
          <a:blip xmlns:r="http://schemas.openxmlformats.org/officeDocument/2006/relationships" r:embed="rId1"/>
          <a:tile tx="0" ty="0" sx="100000" sy="100000" flip="none" algn="tl"/>
        </a:blipFill>
      </c:spPr>
    </c:plotArea>
    <c:legend>
      <c:legendPos val="r"/>
      <c:layout/>
      <c:txPr>
        <a:bodyPr/>
        <a:lstStyle/>
        <a:p>
          <a:pPr rtl="0">
            <a:defRPr lang="en-IN"/>
          </a:pPr>
          <a:endParaRPr lang="en-US"/>
        </a:p>
      </c:txPr>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IN"/>
            </a:pPr>
            <a:r>
              <a:rPr lang="en-US" sz="2400" b="1" i="0" u="none" strike="noStrike" baseline="0" dirty="0" smtClean="0">
                <a:latin typeface="+mn-lt"/>
                <a:cs typeface="Times New Roman" pitchFamily="18" charset="0"/>
              </a:rPr>
              <a:t> </a:t>
            </a:r>
            <a:r>
              <a:rPr lang="en-US" sz="2400" b="1" i="0" u="none" strike="noStrike" baseline="0" dirty="0">
                <a:latin typeface="+mn-lt"/>
                <a:cs typeface="Times New Roman" pitchFamily="18" charset="0"/>
              </a:rPr>
              <a:t>Effect of supplementation of  different levels of selenium on the cell mediated immune response (CMI) in growing Nellore ram lambs in terms of skin fold thickness by injecting PHA-P antigen</a:t>
            </a:r>
            <a:endParaRPr lang="en-IN" sz="2400" dirty="0">
              <a:latin typeface="+mn-lt"/>
              <a:cs typeface="Times New Roman" pitchFamily="18" charset="0"/>
            </a:endParaRPr>
          </a:p>
        </c:rich>
      </c:tx>
      <c:layout/>
    </c:title>
    <c:plotArea>
      <c:layout/>
      <c:lineChart>
        <c:grouping val="standard"/>
        <c:ser>
          <c:idx val="0"/>
          <c:order val="0"/>
          <c:tx>
            <c:strRef>
              <c:f>Sheet1!$B$1</c:f>
              <c:strCache>
                <c:ptCount val="1"/>
                <c:pt idx="0">
                  <c:v>T1</c:v>
                </c:pt>
              </c:strCache>
            </c:strRef>
          </c:tx>
          <c:cat>
            <c:strRef>
              <c:f>Sheet1!$A$2:$A$3</c:f>
              <c:strCache>
                <c:ptCount val="2"/>
                <c:pt idx="0">
                  <c:v>0 h</c:v>
                </c:pt>
                <c:pt idx="1">
                  <c:v>24 h</c:v>
                </c:pt>
              </c:strCache>
            </c:strRef>
          </c:cat>
          <c:val>
            <c:numRef>
              <c:f>Sheet1!$B$2:$B$3</c:f>
              <c:numCache>
                <c:formatCode>General</c:formatCode>
                <c:ptCount val="2"/>
                <c:pt idx="0">
                  <c:v>4.07</c:v>
                </c:pt>
                <c:pt idx="1">
                  <c:v>8.629999999999999</c:v>
                </c:pt>
              </c:numCache>
            </c:numRef>
          </c:val>
          <c:smooth val="1"/>
        </c:ser>
        <c:ser>
          <c:idx val="1"/>
          <c:order val="1"/>
          <c:tx>
            <c:strRef>
              <c:f>Sheet1!$C$1</c:f>
              <c:strCache>
                <c:ptCount val="1"/>
                <c:pt idx="0">
                  <c:v>T2</c:v>
                </c:pt>
              </c:strCache>
            </c:strRef>
          </c:tx>
          <c:cat>
            <c:strRef>
              <c:f>Sheet1!$A$2:$A$3</c:f>
              <c:strCache>
                <c:ptCount val="2"/>
                <c:pt idx="0">
                  <c:v>0 h</c:v>
                </c:pt>
                <c:pt idx="1">
                  <c:v>24 h</c:v>
                </c:pt>
              </c:strCache>
            </c:strRef>
          </c:cat>
          <c:val>
            <c:numRef>
              <c:f>Sheet1!$C$2:$C$3</c:f>
              <c:numCache>
                <c:formatCode>General</c:formatCode>
                <c:ptCount val="2"/>
                <c:pt idx="0">
                  <c:v>3.48</c:v>
                </c:pt>
                <c:pt idx="1">
                  <c:v>9.4700000000000006</c:v>
                </c:pt>
              </c:numCache>
            </c:numRef>
          </c:val>
          <c:smooth val="1"/>
        </c:ser>
        <c:ser>
          <c:idx val="2"/>
          <c:order val="2"/>
          <c:tx>
            <c:strRef>
              <c:f>Sheet1!$D$1</c:f>
              <c:strCache>
                <c:ptCount val="1"/>
                <c:pt idx="0">
                  <c:v>T3</c:v>
                </c:pt>
              </c:strCache>
            </c:strRef>
          </c:tx>
          <c:cat>
            <c:strRef>
              <c:f>Sheet1!$A$2:$A$3</c:f>
              <c:strCache>
                <c:ptCount val="2"/>
                <c:pt idx="0">
                  <c:v>0 h</c:v>
                </c:pt>
                <c:pt idx="1">
                  <c:v>24 h</c:v>
                </c:pt>
              </c:strCache>
            </c:strRef>
          </c:cat>
          <c:val>
            <c:numRef>
              <c:f>Sheet1!$D$2:$D$3</c:f>
              <c:numCache>
                <c:formatCode>General</c:formatCode>
                <c:ptCount val="2"/>
                <c:pt idx="0">
                  <c:v>3.9299999999999997</c:v>
                </c:pt>
                <c:pt idx="1">
                  <c:v>10.040000000000001</c:v>
                </c:pt>
              </c:numCache>
            </c:numRef>
          </c:val>
          <c:smooth val="1"/>
        </c:ser>
        <c:ser>
          <c:idx val="3"/>
          <c:order val="3"/>
          <c:tx>
            <c:strRef>
              <c:f>Sheet1!$E$1</c:f>
              <c:strCache>
                <c:ptCount val="1"/>
                <c:pt idx="0">
                  <c:v>T4</c:v>
                </c:pt>
              </c:strCache>
            </c:strRef>
          </c:tx>
          <c:cat>
            <c:strRef>
              <c:f>Sheet1!$A$2:$A$3</c:f>
              <c:strCache>
                <c:ptCount val="2"/>
                <c:pt idx="0">
                  <c:v>0 h</c:v>
                </c:pt>
                <c:pt idx="1">
                  <c:v>24 h</c:v>
                </c:pt>
              </c:strCache>
            </c:strRef>
          </c:cat>
          <c:val>
            <c:numRef>
              <c:f>Sheet1!$E$2:$E$3</c:f>
              <c:numCache>
                <c:formatCode>General</c:formatCode>
                <c:ptCount val="2"/>
                <c:pt idx="0">
                  <c:v>3.13</c:v>
                </c:pt>
                <c:pt idx="1">
                  <c:v>12.07</c:v>
                </c:pt>
              </c:numCache>
            </c:numRef>
          </c:val>
          <c:smooth val="1"/>
        </c:ser>
        <c:marker val="1"/>
        <c:axId val="74601984"/>
        <c:axId val="74603904"/>
      </c:lineChart>
      <c:catAx>
        <c:axId val="74601984"/>
        <c:scaling>
          <c:orientation val="minMax"/>
        </c:scaling>
        <c:axPos val="b"/>
        <c:title>
          <c:tx>
            <c:rich>
              <a:bodyPr/>
              <a:lstStyle/>
              <a:p>
                <a:pPr>
                  <a:defRPr lang="en-IN"/>
                </a:pPr>
                <a:r>
                  <a:rPr lang="en-IN" sz="1200">
                    <a:latin typeface="Times New Roman" pitchFamily="18" charset="0"/>
                    <a:cs typeface="Times New Roman" pitchFamily="18" charset="0"/>
                  </a:rPr>
                  <a:t>Hours of post sensitization</a:t>
                </a:r>
              </a:p>
            </c:rich>
          </c:tx>
          <c:layout/>
        </c:title>
        <c:tickLblPos val="nextTo"/>
        <c:txPr>
          <a:bodyPr/>
          <a:lstStyle/>
          <a:p>
            <a:pPr>
              <a:defRPr lang="en-IN"/>
            </a:pPr>
            <a:endParaRPr lang="en-US"/>
          </a:p>
        </c:txPr>
        <c:crossAx val="74603904"/>
        <c:crosses val="autoZero"/>
        <c:auto val="1"/>
        <c:lblAlgn val="ctr"/>
        <c:lblOffset val="100"/>
      </c:catAx>
      <c:valAx>
        <c:axId val="74603904"/>
        <c:scaling>
          <c:orientation val="minMax"/>
        </c:scaling>
        <c:axPos val="l"/>
        <c:majorGridlines/>
        <c:title>
          <c:tx>
            <c:rich>
              <a:bodyPr rot="-5400000" vert="horz"/>
              <a:lstStyle/>
              <a:p>
                <a:pPr>
                  <a:defRPr lang="en-IN"/>
                </a:pPr>
                <a:r>
                  <a:rPr lang="en-IN" sz="1200">
                    <a:latin typeface="Times New Roman" pitchFamily="18" charset="0"/>
                    <a:cs typeface="Times New Roman" pitchFamily="18" charset="0"/>
                  </a:rPr>
                  <a:t>Increase in skinfold thickness (mm)</a:t>
                </a:r>
              </a:p>
            </c:rich>
          </c:tx>
          <c:layout>
            <c:manualLayout>
              <c:xMode val="edge"/>
              <c:yMode val="edge"/>
              <c:x val="2.119460500963392E-2"/>
              <c:y val="0.11310523684539436"/>
            </c:manualLayout>
          </c:layout>
        </c:title>
        <c:numFmt formatCode="General" sourceLinked="1"/>
        <c:tickLblPos val="nextTo"/>
        <c:txPr>
          <a:bodyPr/>
          <a:lstStyle/>
          <a:p>
            <a:pPr>
              <a:defRPr lang="en-IN"/>
            </a:pPr>
            <a:endParaRPr lang="en-US"/>
          </a:p>
        </c:txPr>
        <c:crossAx val="74601984"/>
        <c:crosses val="autoZero"/>
        <c:crossBetween val="between"/>
      </c:valAx>
      <c:spPr>
        <a:blipFill>
          <a:blip xmlns:r="http://schemas.openxmlformats.org/officeDocument/2006/relationships" r:embed="rId1"/>
          <a:tile tx="0" ty="0" sx="100000" sy="100000" flip="none" algn="tl"/>
        </a:blipFill>
      </c:spPr>
    </c:plotArea>
    <c:legend>
      <c:legendPos val="r"/>
      <c:layout/>
      <c:txPr>
        <a:bodyPr/>
        <a:lstStyle/>
        <a:p>
          <a:pPr rtl="0">
            <a:defRPr lang="en-IN"/>
          </a:pPr>
          <a:endParaRPr lang="en-US"/>
        </a:p>
      </c:txPr>
    </c:legend>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lang="en-IN"/>
            </a:pPr>
            <a:r>
              <a:rPr lang="en-IN" sz="2400" dirty="0" smtClean="0">
                <a:latin typeface="+mn-lt"/>
                <a:cs typeface="Times New Roman" pitchFamily="18" charset="0"/>
              </a:rPr>
              <a:t> </a:t>
            </a:r>
            <a:r>
              <a:rPr lang="en-US" sz="2400" b="1" i="0" u="none" strike="noStrike" baseline="0" dirty="0">
                <a:latin typeface="+mn-lt"/>
                <a:cs typeface="Times New Roman" pitchFamily="18" charset="0"/>
              </a:rPr>
              <a:t>Effect of supplementation of different levels </a:t>
            </a:r>
            <a:r>
              <a:rPr lang="en-US" sz="2400" b="1" i="0" u="none" strike="noStrike" baseline="0" dirty="0" smtClean="0">
                <a:latin typeface="+mn-lt"/>
                <a:cs typeface="Times New Roman" pitchFamily="18" charset="0"/>
              </a:rPr>
              <a:t>of selenium </a:t>
            </a:r>
            <a:r>
              <a:rPr lang="en-US" sz="2400" b="1" i="0" u="none" strike="noStrike" baseline="0" dirty="0">
                <a:latin typeface="+mn-lt"/>
                <a:cs typeface="Times New Roman" pitchFamily="18" charset="0"/>
              </a:rPr>
              <a:t>on keeping quality </a:t>
            </a:r>
            <a:r>
              <a:rPr lang="en-US" sz="2400" b="1" i="0" u="none" strike="noStrike" baseline="0" dirty="0" smtClean="0">
                <a:latin typeface="+mn-lt"/>
                <a:cs typeface="Times New Roman" pitchFamily="18" charset="0"/>
              </a:rPr>
              <a:t>of meat </a:t>
            </a:r>
            <a:r>
              <a:rPr lang="en-US" sz="2400" b="1" i="0" u="none" strike="noStrike" baseline="0" dirty="0">
                <a:latin typeface="+mn-lt"/>
                <a:cs typeface="Times New Roman" pitchFamily="18" charset="0"/>
              </a:rPr>
              <a:t>measured </a:t>
            </a:r>
            <a:r>
              <a:rPr lang="en-US" sz="2400" b="1" i="0" u="none" strike="noStrike" baseline="0" dirty="0" smtClean="0">
                <a:latin typeface="+mn-lt"/>
                <a:cs typeface="Times New Roman" pitchFamily="18" charset="0"/>
              </a:rPr>
              <a:t>in terms </a:t>
            </a:r>
            <a:r>
              <a:rPr lang="en-US" sz="2400" b="1" i="0" u="none" strike="noStrike" baseline="0" dirty="0">
                <a:latin typeface="+mn-lt"/>
                <a:cs typeface="Times New Roman" pitchFamily="18" charset="0"/>
              </a:rPr>
              <a:t>of TBARS (mg </a:t>
            </a:r>
            <a:r>
              <a:rPr lang="en-US" sz="2400" b="1" i="0" u="none" strike="noStrike" baseline="0" dirty="0" err="1">
                <a:latin typeface="+mn-lt"/>
                <a:cs typeface="Times New Roman" pitchFamily="18" charset="0"/>
              </a:rPr>
              <a:t>melanaldehyde</a:t>
            </a:r>
            <a:r>
              <a:rPr lang="en-US" sz="2400" b="1" i="0" u="none" strike="noStrike" baseline="0" dirty="0">
                <a:latin typeface="+mn-lt"/>
                <a:cs typeface="Times New Roman" pitchFamily="18" charset="0"/>
              </a:rPr>
              <a:t>/kg meat) </a:t>
            </a:r>
            <a:r>
              <a:rPr lang="en-US" sz="2400" b="1" i="0" u="none" strike="noStrike" baseline="0" dirty="0" smtClean="0">
                <a:latin typeface="+mn-lt"/>
                <a:cs typeface="Times New Roman" pitchFamily="18" charset="0"/>
              </a:rPr>
              <a:t>in growing Nellore </a:t>
            </a:r>
            <a:r>
              <a:rPr lang="en-US" sz="2400" b="1" i="0" u="none" strike="noStrike" baseline="0" dirty="0">
                <a:latin typeface="+mn-lt"/>
                <a:cs typeface="Times New Roman" pitchFamily="18" charset="0"/>
              </a:rPr>
              <a:t>ram lambs</a:t>
            </a:r>
            <a:endParaRPr lang="en-IN" sz="2400" dirty="0">
              <a:latin typeface="+mn-lt"/>
              <a:cs typeface="Times New Roman" pitchFamily="18" charset="0"/>
            </a:endParaRPr>
          </a:p>
        </c:rich>
      </c:tx>
      <c:layout/>
    </c:title>
    <c:plotArea>
      <c:layout/>
      <c:lineChart>
        <c:grouping val="standard"/>
        <c:ser>
          <c:idx val="0"/>
          <c:order val="0"/>
          <c:tx>
            <c:strRef>
              <c:f>Sheet1!$B$1</c:f>
              <c:strCache>
                <c:ptCount val="1"/>
                <c:pt idx="0">
                  <c:v>T1</c:v>
                </c:pt>
              </c:strCache>
            </c:strRef>
          </c:tx>
          <c:cat>
            <c:numRef>
              <c:f>Sheet1!$A$2:$A$4</c:f>
              <c:numCache>
                <c:formatCode>General</c:formatCode>
                <c:ptCount val="3"/>
                <c:pt idx="0">
                  <c:v>0</c:v>
                </c:pt>
                <c:pt idx="1">
                  <c:v>3</c:v>
                </c:pt>
                <c:pt idx="2">
                  <c:v>6</c:v>
                </c:pt>
              </c:numCache>
            </c:numRef>
          </c:cat>
          <c:val>
            <c:numRef>
              <c:f>Sheet1!$B$2:$B$4</c:f>
              <c:numCache>
                <c:formatCode>General</c:formatCode>
                <c:ptCount val="3"/>
                <c:pt idx="0">
                  <c:v>0.2</c:v>
                </c:pt>
                <c:pt idx="1">
                  <c:v>0.32000000000000045</c:v>
                </c:pt>
                <c:pt idx="2">
                  <c:v>0.61000000000000065</c:v>
                </c:pt>
              </c:numCache>
            </c:numRef>
          </c:val>
          <c:smooth val="1"/>
        </c:ser>
        <c:ser>
          <c:idx val="1"/>
          <c:order val="1"/>
          <c:tx>
            <c:strRef>
              <c:f>Sheet1!$C$1</c:f>
              <c:strCache>
                <c:ptCount val="1"/>
                <c:pt idx="0">
                  <c:v>T2</c:v>
                </c:pt>
              </c:strCache>
            </c:strRef>
          </c:tx>
          <c:cat>
            <c:numRef>
              <c:f>Sheet1!$A$2:$A$4</c:f>
              <c:numCache>
                <c:formatCode>General</c:formatCode>
                <c:ptCount val="3"/>
                <c:pt idx="0">
                  <c:v>0</c:v>
                </c:pt>
                <c:pt idx="1">
                  <c:v>3</c:v>
                </c:pt>
                <c:pt idx="2">
                  <c:v>6</c:v>
                </c:pt>
              </c:numCache>
            </c:numRef>
          </c:cat>
          <c:val>
            <c:numRef>
              <c:f>Sheet1!$C$2:$C$4</c:f>
              <c:numCache>
                <c:formatCode>General</c:formatCode>
                <c:ptCount val="3"/>
                <c:pt idx="0">
                  <c:v>0.18000000000000019</c:v>
                </c:pt>
                <c:pt idx="1">
                  <c:v>0.32000000000000045</c:v>
                </c:pt>
                <c:pt idx="2">
                  <c:v>0.58000000000000007</c:v>
                </c:pt>
              </c:numCache>
            </c:numRef>
          </c:val>
          <c:smooth val="1"/>
        </c:ser>
        <c:ser>
          <c:idx val="2"/>
          <c:order val="2"/>
          <c:tx>
            <c:strRef>
              <c:f>Sheet1!$D$1</c:f>
              <c:strCache>
                <c:ptCount val="1"/>
                <c:pt idx="0">
                  <c:v>T3</c:v>
                </c:pt>
              </c:strCache>
            </c:strRef>
          </c:tx>
          <c:cat>
            <c:numRef>
              <c:f>Sheet1!$A$2:$A$4</c:f>
              <c:numCache>
                <c:formatCode>General</c:formatCode>
                <c:ptCount val="3"/>
                <c:pt idx="0">
                  <c:v>0</c:v>
                </c:pt>
                <c:pt idx="1">
                  <c:v>3</c:v>
                </c:pt>
                <c:pt idx="2">
                  <c:v>6</c:v>
                </c:pt>
              </c:numCache>
            </c:numRef>
          </c:cat>
          <c:val>
            <c:numRef>
              <c:f>Sheet1!$D$2:$D$4</c:f>
              <c:numCache>
                <c:formatCode>General</c:formatCode>
                <c:ptCount val="3"/>
                <c:pt idx="0">
                  <c:v>0.19</c:v>
                </c:pt>
                <c:pt idx="1">
                  <c:v>0.32000000000000045</c:v>
                </c:pt>
                <c:pt idx="2">
                  <c:v>0.55000000000000004</c:v>
                </c:pt>
              </c:numCache>
            </c:numRef>
          </c:val>
          <c:smooth val="1"/>
        </c:ser>
        <c:ser>
          <c:idx val="3"/>
          <c:order val="3"/>
          <c:tx>
            <c:strRef>
              <c:f>Sheet1!$E$1</c:f>
              <c:strCache>
                <c:ptCount val="1"/>
                <c:pt idx="0">
                  <c:v>T4</c:v>
                </c:pt>
              </c:strCache>
            </c:strRef>
          </c:tx>
          <c:cat>
            <c:numRef>
              <c:f>Sheet1!$A$2:$A$4</c:f>
              <c:numCache>
                <c:formatCode>General</c:formatCode>
                <c:ptCount val="3"/>
                <c:pt idx="0">
                  <c:v>0</c:v>
                </c:pt>
                <c:pt idx="1">
                  <c:v>3</c:v>
                </c:pt>
                <c:pt idx="2">
                  <c:v>6</c:v>
                </c:pt>
              </c:numCache>
            </c:numRef>
          </c:cat>
          <c:val>
            <c:numRef>
              <c:f>Sheet1!$E$2:$E$4</c:f>
              <c:numCache>
                <c:formatCode>General</c:formatCode>
                <c:ptCount val="3"/>
                <c:pt idx="0">
                  <c:v>0.19</c:v>
                </c:pt>
                <c:pt idx="1">
                  <c:v>0.31000000000000039</c:v>
                </c:pt>
                <c:pt idx="2">
                  <c:v>0.55000000000000004</c:v>
                </c:pt>
              </c:numCache>
            </c:numRef>
          </c:val>
          <c:smooth val="1"/>
        </c:ser>
        <c:marker val="1"/>
        <c:axId val="81080704"/>
        <c:axId val="81082624"/>
      </c:lineChart>
      <c:catAx>
        <c:axId val="81080704"/>
        <c:scaling>
          <c:orientation val="minMax"/>
        </c:scaling>
        <c:axPos val="b"/>
        <c:title>
          <c:tx>
            <c:rich>
              <a:bodyPr/>
              <a:lstStyle/>
              <a:p>
                <a:pPr>
                  <a:defRPr lang="en-IN"/>
                </a:pPr>
                <a:r>
                  <a:rPr lang="en-IN" sz="1200">
                    <a:latin typeface="Times New Roman" pitchFamily="18" charset="0"/>
                    <a:cs typeface="Times New Roman" pitchFamily="18" charset="0"/>
                  </a:rPr>
                  <a:t>Day of Postslaughter</a:t>
                </a:r>
              </a:p>
            </c:rich>
          </c:tx>
          <c:layout/>
        </c:title>
        <c:numFmt formatCode="General" sourceLinked="1"/>
        <c:tickLblPos val="nextTo"/>
        <c:txPr>
          <a:bodyPr/>
          <a:lstStyle/>
          <a:p>
            <a:pPr>
              <a:defRPr lang="en-IN"/>
            </a:pPr>
            <a:endParaRPr lang="en-US"/>
          </a:p>
        </c:txPr>
        <c:crossAx val="81082624"/>
        <c:crosses val="autoZero"/>
        <c:auto val="1"/>
        <c:lblAlgn val="ctr"/>
        <c:lblOffset val="100"/>
      </c:catAx>
      <c:valAx>
        <c:axId val="81082624"/>
        <c:scaling>
          <c:orientation val="minMax"/>
        </c:scaling>
        <c:axPos val="l"/>
        <c:majorGridlines/>
        <c:title>
          <c:tx>
            <c:rich>
              <a:bodyPr rot="-5400000" vert="horz"/>
              <a:lstStyle/>
              <a:p>
                <a:pPr>
                  <a:defRPr lang="en-IN"/>
                </a:pPr>
                <a:r>
                  <a:rPr lang="en-US" sz="1200" b="1" i="0" u="none" strike="noStrike" baseline="0">
                    <a:latin typeface="Times New Roman" pitchFamily="18" charset="0"/>
                    <a:cs typeface="Times New Roman" pitchFamily="18" charset="0"/>
                  </a:rPr>
                  <a:t> melanaldehyde mg/kg meat</a:t>
                </a:r>
                <a:endParaRPr lang="en-IN" sz="1200">
                  <a:latin typeface="Times New Roman" pitchFamily="18" charset="0"/>
                  <a:cs typeface="Times New Roman" pitchFamily="18" charset="0"/>
                </a:endParaRPr>
              </a:p>
            </c:rich>
          </c:tx>
          <c:layout/>
        </c:title>
        <c:numFmt formatCode="General" sourceLinked="1"/>
        <c:tickLblPos val="nextTo"/>
        <c:txPr>
          <a:bodyPr/>
          <a:lstStyle/>
          <a:p>
            <a:pPr>
              <a:defRPr lang="en-IN"/>
            </a:pPr>
            <a:endParaRPr lang="en-US"/>
          </a:p>
        </c:txPr>
        <c:crossAx val="81080704"/>
        <c:crosses val="autoZero"/>
        <c:crossBetween val="between"/>
      </c:valAx>
      <c:spPr>
        <a:blipFill>
          <a:blip xmlns:r="http://schemas.openxmlformats.org/officeDocument/2006/relationships" r:embed="rId1"/>
          <a:tile tx="0" ty="0" sx="100000" sy="100000" flip="none" algn="tl"/>
        </a:blipFill>
      </c:spPr>
    </c:plotArea>
    <c:legend>
      <c:legendPos val="r"/>
      <c:layout/>
      <c:txPr>
        <a:bodyPr/>
        <a:lstStyle/>
        <a:p>
          <a:pPr rtl="0">
            <a:defRPr lang="en-IN"/>
          </a:pPr>
          <a:endParaRPr lang="en-US"/>
        </a:p>
      </c:txPr>
    </c:legend>
    <c:plotVisOnly val="1"/>
  </c:chart>
  <c:externalData r:id="rId2"/>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F8DC59-9CE8-4071-9C2A-C626EBF9B29C}" type="datetimeFigureOut">
              <a:rPr lang="en-US" smtClean="0"/>
              <a:pPr/>
              <a:t>9/15/2014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98E461-4C60-4C9A-9D5D-AAFD4897122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F04376-2FD5-42AE-8D17-111DEDF6341C}" type="datetimeFigureOut">
              <a:rPr lang="en-US" smtClean="0"/>
              <a:pPr/>
              <a:t>9/15/2014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5C3751-5BEA-4E5D-B816-931E78F7876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kumimoji="0" lang="en-US" sz="1200" b="0" i="0" u="none" strike="noStrike" cap="none" normalizeH="0" baseline="0" dirty="0" smtClean="0">
                <a:ln>
                  <a:noFill/>
                </a:ln>
                <a:solidFill>
                  <a:schemeClr val="tx1"/>
                </a:solidFill>
                <a:effectLst/>
                <a:latin typeface="Garamond" pitchFamily="18" charset="0"/>
                <a:ea typeface="Calibri" pitchFamily="34" charset="0"/>
                <a:cs typeface="Times New Roman" pitchFamily="18" charset="0"/>
              </a:rPr>
              <a:t>It provides a dependable source of income to the shepherds through sale of animals for the meat purpose.</a:t>
            </a:r>
            <a:r>
              <a:rPr kumimoji="0" lang="en-US" sz="1200" b="0" i="0" u="none" strike="noStrike" cap="none" normalizeH="0" baseline="0" dirty="0" smtClean="0">
                <a:ln>
                  <a:noFill/>
                </a:ln>
                <a:solidFill>
                  <a:srgbClr val="FF0000"/>
                </a:solidFill>
                <a:effectLst/>
                <a:latin typeface="Garamond" pitchFamily="18" charset="0"/>
                <a:ea typeface="Calibri" pitchFamily="34" charset="0"/>
                <a:cs typeface="Times New Roman" pitchFamily="18" charset="0"/>
              </a:rPr>
              <a:t> </a:t>
            </a:r>
            <a:r>
              <a:rPr kumimoji="0" lang="en-US" sz="1200" b="0" i="0" u="none" strike="noStrike" cap="none" normalizeH="0" baseline="0" dirty="0" smtClean="0">
                <a:ln>
                  <a:noFill/>
                </a:ln>
                <a:solidFill>
                  <a:schemeClr val="tx1"/>
                </a:solidFill>
                <a:effectLst/>
                <a:latin typeface="Garamond" pitchFamily="18" charset="0"/>
                <a:ea typeface="Calibri" pitchFamily="34" charset="0"/>
                <a:cs typeface="Times New Roman" pitchFamily="18" charset="0"/>
              </a:rPr>
              <a:t>Hence, sheep and goat continue to play an important role in the livestock production systems in tropics</a:t>
            </a:r>
            <a:endParaRPr lang="en-US" dirty="0"/>
          </a:p>
        </p:txBody>
      </p:sp>
      <p:sp>
        <p:nvSpPr>
          <p:cNvPr id="4" name="Slide Number Placeholder 3"/>
          <p:cNvSpPr>
            <a:spLocks noGrp="1"/>
          </p:cNvSpPr>
          <p:nvPr>
            <p:ph type="sldNum" sz="quarter" idx="10"/>
          </p:nvPr>
        </p:nvSpPr>
        <p:spPr/>
        <p:txBody>
          <a:bodyPr/>
          <a:lstStyle/>
          <a:p>
            <a:fld id="{8D5C3751-5BEA-4E5D-B816-931E78F78766}"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Garamond" pitchFamily="18" charset="0"/>
                <a:ea typeface="Calibri" pitchFamily="34" charset="0"/>
                <a:cs typeface="Times New Roman" pitchFamily="18" charset="0"/>
              </a:rPr>
              <a:t>The ability of sheep to withstand infectious disease depends on the integrity of the immune system, which is dependent on the availability of nutrients that mediate cellular functions pertinent to host defense. </a:t>
            </a:r>
            <a:endParaRPr lang="en-US" dirty="0"/>
          </a:p>
        </p:txBody>
      </p:sp>
      <p:sp>
        <p:nvSpPr>
          <p:cNvPr id="4" name="Slide Number Placeholder 3"/>
          <p:cNvSpPr>
            <a:spLocks noGrp="1"/>
          </p:cNvSpPr>
          <p:nvPr>
            <p:ph type="sldNum" sz="quarter" idx="10"/>
          </p:nvPr>
        </p:nvSpPr>
        <p:spPr/>
        <p:txBody>
          <a:bodyPr/>
          <a:lstStyle/>
          <a:p>
            <a:fld id="{8D5C3751-5BEA-4E5D-B816-931E78F78766}"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rgbClr val="000000"/>
                </a:solidFill>
                <a:latin typeface="Times New Roman" pitchFamily="18" charset="0"/>
                <a:ea typeface="Calibri" pitchFamily="34" charset="0"/>
                <a:cs typeface="Times New Roman" pitchFamily="18" charset="0"/>
              </a:rPr>
              <a:t>Although reactive oxygen species and free radicals are a natural result of the body</a:t>
            </a:r>
            <a:r>
              <a:rPr lang="en-US" sz="1200" dirty="0" smtClean="0">
                <a:solidFill>
                  <a:srgbClr val="000000"/>
                </a:solidFill>
                <a:ea typeface="Calibri" pitchFamily="34" charset="0"/>
                <a:cs typeface="Times New Roman" pitchFamily="18" charset="0"/>
              </a:rPr>
              <a:t>’</a:t>
            </a:r>
            <a:r>
              <a:rPr lang="en-US" sz="1200" dirty="0" smtClean="0">
                <a:solidFill>
                  <a:srgbClr val="000000"/>
                </a:solidFill>
                <a:latin typeface="Times New Roman" pitchFamily="18" charset="0"/>
                <a:ea typeface="Calibri" pitchFamily="34" charset="0"/>
                <a:cs typeface="Times New Roman" pitchFamily="18" charset="0"/>
              </a:rPr>
              <a:t>s normal metabolic activity, excessive stress as a result of disease, environmental extremes, and nutritional imbalances can lead to over production of free radicals. Therefore, it is imperative that micronutrients involved in antioxidant functions be present in tissues to provide oxidant</a:t>
            </a:r>
            <a:r>
              <a:rPr lang="en-US" sz="1200" dirty="0" smtClean="0">
                <a:solidFill>
                  <a:srgbClr val="000000"/>
                </a:solidFill>
                <a:ea typeface="Calibri" pitchFamily="34" charset="0"/>
                <a:cs typeface="Times New Roman" pitchFamily="18" charset="0"/>
              </a:rPr>
              <a:t>–</a:t>
            </a:r>
            <a:r>
              <a:rPr lang="en-US" sz="1200" dirty="0" smtClean="0">
                <a:solidFill>
                  <a:srgbClr val="000000"/>
                </a:solidFill>
                <a:latin typeface="Times New Roman" pitchFamily="18" charset="0"/>
                <a:ea typeface="Calibri" pitchFamily="34" charset="0"/>
                <a:cs typeface="Times New Roman" pitchFamily="18" charset="0"/>
              </a:rPr>
              <a:t>antioxidant balance.</a:t>
            </a:r>
            <a:endParaRPr lang="en-US" dirty="0"/>
          </a:p>
        </p:txBody>
      </p:sp>
      <p:sp>
        <p:nvSpPr>
          <p:cNvPr id="4" name="Slide Number Placeholder 3"/>
          <p:cNvSpPr>
            <a:spLocks noGrp="1"/>
          </p:cNvSpPr>
          <p:nvPr>
            <p:ph type="sldNum" sz="quarter" idx="10"/>
          </p:nvPr>
        </p:nvSpPr>
        <p:spPr/>
        <p:txBody>
          <a:bodyPr/>
          <a:lstStyle/>
          <a:p>
            <a:fld id="{8D5C3751-5BEA-4E5D-B816-931E78F78766}"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solidFill>
                  <a:srgbClr val="131413"/>
                </a:solidFill>
                <a:latin typeface="Times New Roman" pitchFamily="18" charset="0"/>
                <a:ea typeface="Calibri" pitchFamily="34" charset="0"/>
                <a:cs typeface="Times New Roman" pitchFamily="18" charset="0"/>
              </a:rPr>
              <a:t>Keeping in view the fact that very limited information is available on the effect of Se</a:t>
            </a:r>
            <a:r>
              <a:rPr lang="en-US" sz="1200" dirty="0" smtClean="0">
                <a:latin typeface="Times New Roman" pitchFamily="18" charset="0"/>
                <a:ea typeface="Calibri" pitchFamily="34" charset="0"/>
                <a:cs typeface="Times New Roman" pitchFamily="18" charset="0"/>
              </a:rPr>
              <a:t> </a:t>
            </a:r>
            <a:r>
              <a:rPr lang="en-US" sz="1200" dirty="0" smtClean="0">
                <a:solidFill>
                  <a:srgbClr val="131413"/>
                </a:solidFill>
                <a:latin typeface="Times New Roman" pitchFamily="18" charset="0"/>
                <a:ea typeface="Calibri" pitchFamily="34" charset="0"/>
                <a:cs typeface="Times New Roman" pitchFamily="18" charset="0"/>
              </a:rPr>
              <a:t>supplementation in inorganic form (sodium </a:t>
            </a:r>
            <a:r>
              <a:rPr lang="en-US" sz="1200" dirty="0" err="1" smtClean="0">
                <a:solidFill>
                  <a:srgbClr val="131413"/>
                </a:solidFill>
                <a:latin typeface="Times New Roman" pitchFamily="18" charset="0"/>
                <a:ea typeface="Calibri" pitchFamily="34" charset="0"/>
                <a:cs typeface="Times New Roman" pitchFamily="18" charset="0"/>
              </a:rPr>
              <a:t>selenite</a:t>
            </a:r>
            <a:r>
              <a:rPr lang="en-US" sz="1200" dirty="0" smtClean="0">
                <a:solidFill>
                  <a:srgbClr val="131413"/>
                </a:solidFill>
                <a:latin typeface="Times New Roman" pitchFamily="18" charset="0"/>
                <a:ea typeface="Calibri" pitchFamily="34" charset="0"/>
                <a:cs typeface="Times New Roman" pitchFamily="18" charset="0"/>
              </a:rPr>
              <a:t>) on the performance of sheep, present study was conducted on male lambs </a:t>
            </a:r>
            <a:r>
              <a:rPr lang="en-US" sz="1200" dirty="0" smtClean="0">
                <a:latin typeface="Calibri" pitchFamily="34" charset="0"/>
                <a:ea typeface="Calibri" pitchFamily="34" charset="0"/>
                <a:cs typeface="Times New Roman" pitchFamily="18" charset="0"/>
              </a:rPr>
              <a:t>under intensive system of rearing.</a:t>
            </a:r>
            <a:endParaRPr lang="en-US" dirty="0"/>
          </a:p>
        </p:txBody>
      </p:sp>
      <p:sp>
        <p:nvSpPr>
          <p:cNvPr id="4" name="Slide Number Placeholder 3"/>
          <p:cNvSpPr>
            <a:spLocks noGrp="1"/>
          </p:cNvSpPr>
          <p:nvPr>
            <p:ph type="sldNum" sz="quarter" idx="10"/>
          </p:nvPr>
        </p:nvSpPr>
        <p:spPr/>
        <p:txBody>
          <a:bodyPr/>
          <a:lstStyle/>
          <a:p>
            <a:fld id="{8D5C3751-5BEA-4E5D-B816-931E78F78766}"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1" dirty="0" smtClean="0"/>
              <a:t>Indirect ELISA</a:t>
            </a:r>
          </a:p>
          <a:p>
            <a:r>
              <a:rPr lang="en-IN" dirty="0" smtClean="0"/>
              <a:t>100µl of Ag diluted to 1:100 dilution using coating buffer was added to each well of 96 well ELISA plate and plate was incubated at 4◦</a:t>
            </a:r>
            <a:r>
              <a:rPr lang="en-IN" baseline="30000" dirty="0" smtClean="0"/>
              <a:t>C</a:t>
            </a:r>
            <a:r>
              <a:rPr lang="en-IN" dirty="0" smtClean="0"/>
              <a:t> overnight and washed thrice with washing buffer. </a:t>
            </a:r>
          </a:p>
          <a:p>
            <a:r>
              <a:rPr lang="en-IN" dirty="0" smtClean="0"/>
              <a:t>The plate was incubated at 37◦</a:t>
            </a:r>
            <a:r>
              <a:rPr lang="en-IN" baseline="30000" dirty="0" smtClean="0"/>
              <a:t>C</a:t>
            </a:r>
            <a:r>
              <a:rPr lang="en-IN" dirty="0" smtClean="0"/>
              <a:t> for 1 h after adding 50 µl of blocking buffer and washed thrice with washing buffer. </a:t>
            </a:r>
          </a:p>
          <a:p>
            <a:r>
              <a:rPr lang="en-IN" dirty="0" smtClean="0"/>
              <a:t>100 µl of strong positive, negative serum controls  were added in quadruplicate to the respective wells. Similarly 100 µl of test serum samples (1:100 dilution) were added, incubated at 37◦</a:t>
            </a:r>
            <a:r>
              <a:rPr lang="en-IN" baseline="30000" dirty="0" smtClean="0"/>
              <a:t>C</a:t>
            </a:r>
            <a:r>
              <a:rPr lang="en-IN" dirty="0" smtClean="0"/>
              <a:t> for 1 h and then washed thrice with washing buffer. 100 µl of anti sheep </a:t>
            </a:r>
            <a:r>
              <a:rPr lang="en-IN" dirty="0" err="1" smtClean="0"/>
              <a:t>IgG</a:t>
            </a:r>
            <a:r>
              <a:rPr lang="en-IN" dirty="0" smtClean="0"/>
              <a:t> HPRO concentrate diluted in blocking buffer was added to all the wells in plate and incubated at 37◦</a:t>
            </a:r>
            <a:r>
              <a:rPr lang="en-IN" baseline="30000" dirty="0" smtClean="0"/>
              <a:t>C</a:t>
            </a:r>
            <a:r>
              <a:rPr lang="en-IN" dirty="0" smtClean="0"/>
              <a:t> for 1h washed and 100 µl of freshly prepared substrate solution (TMB) was added to each well and kept at room temperature for 10-15 minutes. Finally the reaction was stopped by adding 50 µl of 1M H</a:t>
            </a:r>
            <a:r>
              <a:rPr lang="en-IN" baseline="-25000" dirty="0" smtClean="0"/>
              <a:t>2</a:t>
            </a:r>
            <a:r>
              <a:rPr lang="en-IN" dirty="0" smtClean="0"/>
              <a:t>SO</a:t>
            </a:r>
            <a:r>
              <a:rPr lang="en-IN" baseline="-25000" dirty="0" smtClean="0"/>
              <a:t>4</a:t>
            </a:r>
            <a:r>
              <a:rPr lang="en-IN" dirty="0" smtClean="0"/>
              <a:t> to each well and absorbance values were recorded by using ELISA plate reader at 450 nm.</a:t>
            </a:r>
            <a:endParaRPr lang="en-US" dirty="0" smtClean="0"/>
          </a:p>
          <a:p>
            <a:r>
              <a:rPr lang="en-IN" dirty="0" smtClean="0"/>
              <a:t>% positivity was calculated by using the following formula</a:t>
            </a:r>
            <a:endParaRPr lang="en-US" dirty="0" smtClean="0"/>
          </a:p>
          <a:p>
            <a:r>
              <a:rPr lang="en-IN" dirty="0" smtClean="0"/>
              <a:t>	</a:t>
            </a:r>
            <a:r>
              <a:rPr lang="en-IN" u="sng" dirty="0" smtClean="0"/>
              <a:t>O.D value of test sample - O.D value of –</a:t>
            </a:r>
            <a:r>
              <a:rPr lang="en-IN" u="sng" dirty="0" err="1" smtClean="0"/>
              <a:t>ve</a:t>
            </a:r>
            <a:r>
              <a:rPr lang="en-IN" u="sng" dirty="0" smtClean="0"/>
              <a:t> sample</a:t>
            </a:r>
            <a:r>
              <a:rPr lang="en-IN" dirty="0" smtClean="0"/>
              <a:t>×100</a:t>
            </a:r>
            <a:endParaRPr lang="en-US" dirty="0" smtClean="0"/>
          </a:p>
          <a:p>
            <a:r>
              <a:rPr lang="en-IN" dirty="0" smtClean="0"/>
              <a:t>O.D value of +</a:t>
            </a:r>
            <a:r>
              <a:rPr lang="en-IN" dirty="0" err="1" smtClean="0"/>
              <a:t>ve</a:t>
            </a:r>
            <a:r>
              <a:rPr lang="en-IN" dirty="0" smtClean="0"/>
              <a:t> sample - O.D value of –</a:t>
            </a:r>
            <a:r>
              <a:rPr lang="en-IN" dirty="0" err="1" smtClean="0"/>
              <a:t>ve</a:t>
            </a:r>
            <a:r>
              <a:rPr lang="en-IN" dirty="0" smtClean="0"/>
              <a:t> sample </a:t>
            </a:r>
            <a:endParaRPr lang="en-US" dirty="0" smtClean="0"/>
          </a:p>
          <a:p>
            <a:endParaRPr lang="en-US" dirty="0"/>
          </a:p>
        </p:txBody>
      </p:sp>
      <p:sp>
        <p:nvSpPr>
          <p:cNvPr id="4" name="Slide Number Placeholder 3"/>
          <p:cNvSpPr>
            <a:spLocks noGrp="1"/>
          </p:cNvSpPr>
          <p:nvPr>
            <p:ph type="sldNum" sz="quarter" idx="10"/>
          </p:nvPr>
        </p:nvSpPr>
        <p:spPr/>
        <p:txBody>
          <a:bodyPr/>
          <a:lstStyle/>
          <a:p>
            <a:fld id="{8D5C3751-5BEA-4E5D-B816-931E78F78766}"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activity of </a:t>
            </a:r>
            <a:r>
              <a:rPr lang="en-US" dirty="0" err="1" smtClean="0"/>
              <a:t>humoral</a:t>
            </a:r>
            <a:r>
              <a:rPr lang="en-US" dirty="0" smtClean="0"/>
              <a:t> immune response may be due to the </a:t>
            </a:r>
            <a:r>
              <a:rPr lang="en-US" dirty="0" err="1" smtClean="0"/>
              <a:t>GHPx</a:t>
            </a:r>
            <a:r>
              <a:rPr lang="en-US" dirty="0" smtClean="0"/>
              <a:t> enzymes.  Although Se deficiency does not affect the number of </a:t>
            </a:r>
            <a:r>
              <a:rPr lang="en-US" dirty="0" err="1" smtClean="0"/>
              <a:t>nuetrophils</a:t>
            </a:r>
            <a:r>
              <a:rPr lang="en-US" dirty="0" smtClean="0"/>
              <a:t>, it does impair aspects of their function. </a:t>
            </a:r>
            <a:endParaRPr lang="en-US" dirty="0"/>
          </a:p>
        </p:txBody>
      </p:sp>
      <p:sp>
        <p:nvSpPr>
          <p:cNvPr id="4" name="Slide Number Placeholder 3"/>
          <p:cNvSpPr>
            <a:spLocks noGrp="1"/>
          </p:cNvSpPr>
          <p:nvPr>
            <p:ph type="sldNum" sz="quarter" idx="10"/>
          </p:nvPr>
        </p:nvSpPr>
        <p:spPr/>
        <p:txBody>
          <a:bodyPr/>
          <a:lstStyle/>
          <a:p>
            <a:fld id="{8D5C3751-5BEA-4E5D-B816-931E78F78766}"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1"/>
            <a:ext cx="7772400" cy="1904999"/>
          </a:xfrm>
        </p:spPr>
        <p:txBody>
          <a:bodyPr>
            <a:normAutofit/>
          </a:bodyPr>
          <a:lstStyle/>
          <a:p>
            <a:r>
              <a:rPr lang="en-US" sz="2800" b="1" dirty="0" smtClean="0">
                <a:latin typeface="+mn-lt"/>
              </a:rPr>
              <a:t>EFFECT OF DIFFERENT DIETARY LEVELS OF SELENIUM ON IMMUNITY AND KEEPING QUALITY OF MEAT IN GROWING NELLORE RAM LAMBS </a:t>
            </a:r>
            <a:br>
              <a:rPr lang="en-US" sz="2800" b="1" dirty="0" smtClean="0">
                <a:latin typeface="+mn-lt"/>
              </a:rPr>
            </a:br>
            <a:endParaRPr lang="en-US" sz="2800" dirty="0">
              <a:latin typeface="+mn-lt"/>
            </a:endParaRPr>
          </a:p>
        </p:txBody>
      </p:sp>
      <p:sp>
        <p:nvSpPr>
          <p:cNvPr id="3" name="Content Placeholder 2"/>
          <p:cNvSpPr>
            <a:spLocks noGrp="1"/>
          </p:cNvSpPr>
          <p:nvPr>
            <p:ph type="subTitle" idx="1"/>
          </p:nvPr>
        </p:nvSpPr>
        <p:spPr>
          <a:xfrm>
            <a:off x="1447800" y="4800600"/>
            <a:ext cx="6400800" cy="1752600"/>
          </a:xfrm>
        </p:spPr>
        <p:txBody>
          <a:bodyPr>
            <a:normAutofit/>
          </a:bodyPr>
          <a:lstStyle/>
          <a:p>
            <a:pPr algn="r">
              <a:buNone/>
            </a:pPr>
            <a:r>
              <a:rPr lang="en-US" sz="2400" b="1" dirty="0" smtClean="0">
                <a:solidFill>
                  <a:schemeClr val="tx1"/>
                </a:solidFill>
                <a:latin typeface="+mn-lt"/>
              </a:rPr>
              <a:t>Dr. K. SUSHMA, </a:t>
            </a:r>
            <a:r>
              <a:rPr lang="en-US" sz="2400" b="1" dirty="0" err="1" smtClean="0">
                <a:solidFill>
                  <a:schemeClr val="tx1"/>
                </a:solidFill>
                <a:latin typeface="+mn-lt"/>
              </a:rPr>
              <a:t>M.V.Sc</a:t>
            </a:r>
            <a:endParaRPr lang="en-US" sz="2400" b="1" dirty="0" smtClean="0">
              <a:solidFill>
                <a:schemeClr val="tx1"/>
              </a:solidFill>
              <a:latin typeface="+mn-lt"/>
            </a:endParaRPr>
          </a:p>
          <a:p>
            <a:pPr algn="r"/>
            <a:r>
              <a:rPr lang="en-US" sz="2400" b="1" dirty="0" smtClean="0">
                <a:solidFill>
                  <a:schemeClr val="tx1"/>
                </a:solidFill>
                <a:latin typeface="+mn-lt"/>
              </a:rPr>
              <a:t>ASSISTANT PROFESSOR</a:t>
            </a:r>
            <a:endParaRPr lang="en-US" sz="24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31837"/>
            <a:ext cx="8229600" cy="5668963"/>
          </a:xfrm>
        </p:spPr>
        <p:txBody>
          <a:bodyPr>
            <a:normAutofit/>
          </a:bodyPr>
          <a:lstStyle/>
          <a:p>
            <a:pPr algn="just">
              <a:buFont typeface="Wingdings" pitchFamily="2" charset="2"/>
              <a:buChar char="Ø"/>
            </a:pPr>
            <a:endParaRPr lang="en-IN" sz="2400" dirty="0" smtClean="0">
              <a:latin typeface="+mn-lt"/>
            </a:endParaRPr>
          </a:p>
          <a:p>
            <a:pPr algn="just">
              <a:buFont typeface="Wingdings" pitchFamily="2" charset="2"/>
              <a:buChar char="Ø"/>
            </a:pPr>
            <a:r>
              <a:rPr lang="en-IN" sz="2400" dirty="0" smtClean="0">
                <a:latin typeface="+mn-lt"/>
              </a:rPr>
              <a:t>The four diets (T1, T2, T3 and T4) were randomly assigned to four groups of animals in a 120 d growth trial.</a:t>
            </a:r>
          </a:p>
          <a:p>
            <a:pPr algn="just">
              <a:buFont typeface="Wingdings" pitchFamily="2" charset="2"/>
              <a:buChar char="Ø"/>
            </a:pPr>
            <a:endParaRPr lang="en-IN" sz="2400" dirty="0" smtClean="0"/>
          </a:p>
          <a:p>
            <a:pPr algn="just">
              <a:buFont typeface="Wingdings" pitchFamily="2" charset="2"/>
              <a:buChar char="Ø"/>
            </a:pPr>
            <a:r>
              <a:rPr lang="en-IN" sz="2400" dirty="0" smtClean="0">
                <a:latin typeface="+mn-lt"/>
              </a:rPr>
              <a:t>Concentrate mixture @ 1 per cent body weight was offered along with the ad </a:t>
            </a:r>
            <a:r>
              <a:rPr lang="en-IN" sz="2400" dirty="0" err="1" smtClean="0">
                <a:latin typeface="+mn-lt"/>
              </a:rPr>
              <a:t>libitum</a:t>
            </a:r>
            <a:r>
              <a:rPr lang="en-IN" sz="2400" dirty="0" smtClean="0">
                <a:latin typeface="+mn-lt"/>
              </a:rPr>
              <a:t> of green roughage as APBN 1 and dry roughage as sorghum daily in the morning at 8 AM.</a:t>
            </a:r>
          </a:p>
          <a:p>
            <a:pPr algn="just">
              <a:buFont typeface="Wingdings" pitchFamily="2" charset="2"/>
              <a:buChar char="Ø"/>
            </a:pPr>
            <a:endParaRPr lang="en-IN" sz="2400" dirty="0" smtClean="0"/>
          </a:p>
          <a:p>
            <a:pPr algn="just">
              <a:buFont typeface="Wingdings" pitchFamily="2" charset="2"/>
              <a:buChar char="Ø"/>
            </a:pPr>
            <a:r>
              <a:rPr lang="en-IN" sz="2400" dirty="0" smtClean="0">
                <a:latin typeface="+mn-lt"/>
              </a:rPr>
              <a:t>Residues, if any were weighed on the next morning. Thus, the exact quantity of feed consumed daily by the experimental animals was recorded throughout the experimental period.</a:t>
            </a:r>
            <a:endParaRPr lang="en-US" sz="24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05800" cy="6324600"/>
          </a:xfrm>
        </p:spPr>
        <p:txBody>
          <a:bodyPr>
            <a:noAutofit/>
          </a:bodyPr>
          <a:lstStyle/>
          <a:p>
            <a:pPr algn="ctr">
              <a:buNone/>
            </a:pPr>
            <a:r>
              <a:rPr lang="en-IN" sz="2400" b="1" dirty="0" smtClean="0">
                <a:latin typeface="+mn-lt"/>
              </a:rPr>
              <a:t>IMMUNOLOGICAL STUDY</a:t>
            </a:r>
            <a:endParaRPr lang="en-US" sz="2400" dirty="0" smtClean="0">
              <a:latin typeface="+mn-lt"/>
            </a:endParaRPr>
          </a:p>
          <a:p>
            <a:pPr algn="ctr">
              <a:buNone/>
            </a:pPr>
            <a:r>
              <a:rPr lang="en-IN" sz="2400" b="1" dirty="0" smtClean="0">
                <a:latin typeface="+mn-lt"/>
              </a:rPr>
              <a:t> </a:t>
            </a:r>
            <a:r>
              <a:rPr lang="en-IN" sz="2400" b="1" dirty="0" err="1" smtClean="0">
                <a:latin typeface="+mn-lt"/>
              </a:rPr>
              <a:t>Humoral</a:t>
            </a:r>
            <a:r>
              <a:rPr lang="en-IN" sz="2400" b="1" dirty="0" smtClean="0">
                <a:latin typeface="+mn-lt"/>
              </a:rPr>
              <a:t> Immunity</a:t>
            </a:r>
          </a:p>
          <a:p>
            <a:pPr algn="just">
              <a:buFont typeface="Wingdings" pitchFamily="2" charset="2"/>
              <a:buChar char="Ø"/>
            </a:pPr>
            <a:r>
              <a:rPr lang="en-IN" sz="2400" dirty="0" smtClean="0">
                <a:latin typeface="+mn-lt"/>
              </a:rPr>
              <a:t>To assess the </a:t>
            </a:r>
            <a:r>
              <a:rPr lang="en-IN" sz="2400" dirty="0" err="1" smtClean="0">
                <a:latin typeface="+mn-lt"/>
              </a:rPr>
              <a:t>humoral</a:t>
            </a:r>
            <a:r>
              <a:rPr lang="en-IN" sz="2400" dirty="0" smtClean="0">
                <a:latin typeface="+mn-lt"/>
              </a:rPr>
              <a:t> immune response in the experimental animals the antibody titres in the blood were measured. For this blood collection and vaccination of the animals has been done.</a:t>
            </a:r>
          </a:p>
          <a:p>
            <a:pPr algn="just">
              <a:buFont typeface="Wingdings" pitchFamily="2" charset="2"/>
              <a:buChar char="Ø"/>
            </a:pPr>
            <a:endParaRPr lang="en-IN" sz="2400" dirty="0" smtClean="0">
              <a:latin typeface="+mn-lt"/>
            </a:endParaRPr>
          </a:p>
          <a:p>
            <a:pPr algn="just">
              <a:buFont typeface="Wingdings" pitchFamily="2" charset="2"/>
              <a:buChar char="Ø"/>
            </a:pPr>
            <a:r>
              <a:rPr lang="en-IN" sz="2400" dirty="0" smtClean="0">
                <a:latin typeface="+mn-lt"/>
              </a:rPr>
              <a:t>For the development of antibodies the enterotoxaemia vaccine of batch no.06 which was manufactured by M/S Veterinary Biological Research Institute, Hyderabad was given.</a:t>
            </a:r>
          </a:p>
          <a:p>
            <a:pPr algn="just">
              <a:buNone/>
            </a:pPr>
            <a:r>
              <a:rPr lang="en-IN" sz="2400" dirty="0" smtClean="0">
                <a:latin typeface="+mn-lt"/>
              </a:rPr>
              <a:t> </a:t>
            </a:r>
          </a:p>
          <a:p>
            <a:pPr algn="just">
              <a:buFont typeface="Wingdings" pitchFamily="2" charset="2"/>
              <a:buChar char="Ø"/>
            </a:pPr>
            <a:r>
              <a:rPr lang="en-IN" sz="2400" dirty="0" smtClean="0">
                <a:latin typeface="+mn-lt"/>
              </a:rPr>
              <a:t>The vaccine was given subcutaneously 1ml as the dose per animal. The booster dose of the vaccine was given on the 14</a:t>
            </a:r>
            <a:r>
              <a:rPr lang="en-IN" sz="2400" baseline="30000" dirty="0" smtClean="0">
                <a:latin typeface="+mn-lt"/>
              </a:rPr>
              <a:t>th</a:t>
            </a:r>
            <a:r>
              <a:rPr lang="en-IN" sz="2400" dirty="0" smtClean="0">
                <a:latin typeface="+mn-lt"/>
              </a:rPr>
              <a:t> day.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776948"/>
            <a:ext cx="8153400" cy="3046988"/>
          </a:xfrm>
          <a:prstGeom prst="rect">
            <a:avLst/>
          </a:prstGeom>
        </p:spPr>
        <p:txBody>
          <a:bodyPr wrap="square">
            <a:spAutoFit/>
          </a:bodyPr>
          <a:lstStyle/>
          <a:p>
            <a:pPr algn="just">
              <a:buFont typeface="Wingdings" pitchFamily="2" charset="2"/>
              <a:buChar char="Ø"/>
            </a:pPr>
            <a:endParaRPr lang="en-IN" sz="2400" dirty="0" smtClean="0"/>
          </a:p>
          <a:p>
            <a:pPr algn="just">
              <a:buFont typeface="Wingdings" pitchFamily="2" charset="2"/>
              <a:buChar char="Ø"/>
            </a:pPr>
            <a:r>
              <a:rPr lang="en-IN" sz="2400" dirty="0" smtClean="0"/>
              <a:t>Then about 10 ml of blood was collected from the jugular vein for collection of serum from each lamb on the 0</a:t>
            </a:r>
            <a:r>
              <a:rPr lang="en-IN" sz="2400" baseline="30000" dirty="0" smtClean="0"/>
              <a:t>th</a:t>
            </a:r>
            <a:r>
              <a:rPr lang="en-IN" sz="2400" dirty="0" smtClean="0"/>
              <a:t> day and also post vaccination of 14, 21and 28 days.</a:t>
            </a:r>
          </a:p>
          <a:p>
            <a:pPr algn="just">
              <a:buFont typeface="Wingdings" pitchFamily="2" charset="2"/>
              <a:buChar char="Ø"/>
            </a:pPr>
            <a:endParaRPr lang="en-IN" sz="2400" dirty="0" smtClean="0"/>
          </a:p>
          <a:p>
            <a:pPr algn="just">
              <a:buFont typeface="Wingdings" pitchFamily="2" charset="2"/>
              <a:buChar char="Ø"/>
            </a:pPr>
            <a:r>
              <a:rPr lang="en-IN" sz="2400" dirty="0" smtClean="0"/>
              <a:t>All these samples were preserved at -20◦</a:t>
            </a:r>
            <a:r>
              <a:rPr lang="en-IN" sz="2400" baseline="30000" dirty="0" smtClean="0"/>
              <a:t>C</a:t>
            </a:r>
            <a:r>
              <a:rPr lang="en-IN" sz="2400" dirty="0" smtClean="0"/>
              <a:t>. All the samples were then analysed for antibody titres by using the procedure of an indirect ELISA.</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IN" sz="2400" b="1" dirty="0" smtClean="0">
                <a:latin typeface="+mn-lt"/>
              </a:rPr>
              <a:t> Cell Mediated Immunity</a:t>
            </a:r>
          </a:p>
          <a:p>
            <a:pPr algn="just">
              <a:buFont typeface="Wingdings" pitchFamily="2" charset="2"/>
              <a:buChar char="Ø"/>
            </a:pPr>
            <a:r>
              <a:rPr lang="en-IN" sz="2400" dirty="0" smtClean="0">
                <a:latin typeface="+mn-lt"/>
              </a:rPr>
              <a:t>To estimate the cell mediated immunity sheep pox vaccine, which is the live attenuated lamb testicular cell culture freeze dried vaccine, was given to the animals(as PHA-P is the non specific </a:t>
            </a:r>
            <a:r>
              <a:rPr lang="en-IN" sz="2400" dirty="0" err="1" smtClean="0">
                <a:latin typeface="+mn-lt"/>
              </a:rPr>
              <a:t>mitogen</a:t>
            </a:r>
            <a:r>
              <a:rPr lang="en-IN" sz="2400" dirty="0" smtClean="0">
                <a:latin typeface="+mn-lt"/>
              </a:rPr>
              <a:t>). This belongs to VBRI, </a:t>
            </a:r>
            <a:r>
              <a:rPr lang="en-IN" sz="2400" dirty="0" err="1" smtClean="0">
                <a:latin typeface="+mn-lt"/>
              </a:rPr>
              <a:t>Shantinagar</a:t>
            </a:r>
            <a:r>
              <a:rPr lang="en-IN" sz="2400" dirty="0" smtClean="0">
                <a:latin typeface="+mn-lt"/>
              </a:rPr>
              <a:t>, Hyd-28.</a:t>
            </a:r>
          </a:p>
          <a:p>
            <a:pPr algn="just">
              <a:buFont typeface="Wingdings" pitchFamily="2" charset="2"/>
              <a:buChar char="Ø"/>
            </a:pPr>
            <a:r>
              <a:rPr lang="en-IN" sz="2400" dirty="0" err="1" smtClean="0">
                <a:latin typeface="+mn-lt"/>
              </a:rPr>
              <a:t>Phytohaemagglunin</a:t>
            </a:r>
            <a:r>
              <a:rPr lang="en-IN" sz="2400" dirty="0" smtClean="0">
                <a:latin typeface="+mn-lt"/>
              </a:rPr>
              <a:t> Phosphate (PHA-P) was used as a non-specific </a:t>
            </a:r>
            <a:r>
              <a:rPr lang="en-IN" sz="2400" dirty="0" err="1" smtClean="0">
                <a:latin typeface="+mn-lt"/>
              </a:rPr>
              <a:t>mitogen</a:t>
            </a:r>
            <a:r>
              <a:rPr lang="en-IN" sz="2400" dirty="0" smtClean="0">
                <a:latin typeface="+mn-lt"/>
              </a:rPr>
              <a:t> to evaluate cellular immunity.</a:t>
            </a:r>
          </a:p>
          <a:p>
            <a:pPr algn="just">
              <a:buFont typeface="Wingdings" pitchFamily="2" charset="2"/>
              <a:buChar char="Ø"/>
            </a:pPr>
            <a:r>
              <a:rPr lang="en-IN" sz="2400" dirty="0" smtClean="0">
                <a:latin typeface="+mn-lt"/>
              </a:rPr>
              <a:t>An area of approximately 6×6 cm was clipped on both sides of the neck of the sheep and approximately 2×2 cm was delineated with an indelible marker.</a:t>
            </a:r>
          </a:p>
          <a:p>
            <a:pPr algn="just">
              <a:buFont typeface="Wingdings" pitchFamily="2" charset="2"/>
              <a:buChar char="Ø"/>
            </a:pPr>
            <a:r>
              <a:rPr lang="en-IN" sz="2400" dirty="0" smtClean="0">
                <a:latin typeface="+mn-lt"/>
              </a:rPr>
              <a:t>The initial skin-fold thickness at each site was measured using </a:t>
            </a:r>
            <a:r>
              <a:rPr lang="en-IN" sz="2400" dirty="0" err="1" smtClean="0">
                <a:latin typeface="+mn-lt"/>
              </a:rPr>
              <a:t>vernier</a:t>
            </a:r>
            <a:r>
              <a:rPr lang="en-IN" sz="2400" dirty="0" smtClean="0">
                <a:latin typeface="+mn-lt"/>
              </a:rPr>
              <a:t> callipers. Sheep were </a:t>
            </a:r>
            <a:r>
              <a:rPr lang="en-IN" sz="2400" dirty="0" err="1" smtClean="0">
                <a:latin typeface="+mn-lt"/>
              </a:rPr>
              <a:t>intradermally</a:t>
            </a:r>
            <a:r>
              <a:rPr lang="en-IN" sz="2400" dirty="0" smtClean="0">
                <a:latin typeface="+mn-lt"/>
              </a:rPr>
              <a:t> inoculated on one side of the neck with 100 µl of PHA-P diluted to 1 mg/ml in distilled water.</a:t>
            </a:r>
          </a:p>
          <a:p>
            <a:pPr algn="just">
              <a:buFont typeface="Wingdings" pitchFamily="2" charset="2"/>
              <a:buChar char="Ø"/>
            </a:pPr>
            <a:r>
              <a:rPr lang="en-IN" sz="2400" dirty="0" smtClean="0">
                <a:latin typeface="+mn-lt"/>
              </a:rPr>
              <a:t>Distilled water (100 µl) was injected into the opposite side of the neck to serve as a negative control. Skin fold thickness was measured again 24h after injection.</a:t>
            </a:r>
            <a:endParaRPr lang="en-US" sz="2400"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algn="ctr">
              <a:buNone/>
            </a:pPr>
            <a:r>
              <a:rPr lang="en-IN" sz="2400" b="1" dirty="0" smtClean="0">
                <a:latin typeface="+mn-lt"/>
              </a:rPr>
              <a:t>TBA Procedure</a:t>
            </a:r>
          </a:p>
          <a:p>
            <a:pPr algn="just">
              <a:buFont typeface="Wingdings" pitchFamily="2" charset="2"/>
              <a:buChar char="Ø"/>
            </a:pPr>
            <a:endParaRPr lang="en-IN" sz="2400" dirty="0" smtClean="0">
              <a:latin typeface="+mn-lt"/>
            </a:endParaRPr>
          </a:p>
          <a:p>
            <a:pPr algn="just">
              <a:buFont typeface="Wingdings" pitchFamily="2" charset="2"/>
              <a:buChar char="Ø"/>
            </a:pPr>
            <a:r>
              <a:rPr lang="en-IN" sz="2400" dirty="0" smtClean="0">
                <a:latin typeface="+mn-lt"/>
              </a:rPr>
              <a:t>To estimate the quality of meat TBARS procedure is established.</a:t>
            </a:r>
          </a:p>
          <a:p>
            <a:pPr algn="just">
              <a:buFont typeface="Wingdings" pitchFamily="2" charset="2"/>
              <a:buChar char="Ø"/>
            </a:pPr>
            <a:r>
              <a:rPr lang="en-IN" sz="2400" dirty="0" smtClean="0">
                <a:latin typeface="+mn-lt"/>
              </a:rPr>
              <a:t>In this 4 g of meat sample is taken in a test tube and then 20 ml of TCA (Tri </a:t>
            </a:r>
            <a:r>
              <a:rPr lang="en-IN" sz="2400" dirty="0" err="1" smtClean="0">
                <a:latin typeface="+mn-lt"/>
              </a:rPr>
              <a:t>chloro</a:t>
            </a:r>
            <a:r>
              <a:rPr lang="en-IN" sz="2400" dirty="0" smtClean="0">
                <a:latin typeface="+mn-lt"/>
              </a:rPr>
              <a:t> acetic acid) was added to it. Then it was homogenized and filtered through the filter paper.</a:t>
            </a:r>
          </a:p>
          <a:p>
            <a:pPr algn="just">
              <a:buFont typeface="Wingdings" pitchFamily="2" charset="2"/>
              <a:buChar char="Ø"/>
            </a:pPr>
            <a:r>
              <a:rPr lang="en-IN" sz="2400" dirty="0" smtClean="0">
                <a:latin typeface="+mn-lt"/>
              </a:rPr>
              <a:t>Then 3 ml of it was taken in another test tube. Then added 2 ml of TBA to it.</a:t>
            </a:r>
          </a:p>
          <a:p>
            <a:pPr algn="just">
              <a:buFont typeface="Wingdings" pitchFamily="2" charset="2"/>
              <a:buChar char="Ø"/>
            </a:pPr>
            <a:r>
              <a:rPr lang="en-IN" sz="2400" dirty="0" smtClean="0">
                <a:latin typeface="+mn-lt"/>
              </a:rPr>
              <a:t>Then covered with aluminium foil and </a:t>
            </a:r>
            <a:r>
              <a:rPr lang="en-IN" sz="2400" dirty="0" err="1" smtClean="0">
                <a:latin typeface="+mn-lt"/>
              </a:rPr>
              <a:t>vortexed</a:t>
            </a:r>
            <a:r>
              <a:rPr lang="en-IN" sz="2400" dirty="0" smtClean="0">
                <a:latin typeface="+mn-lt"/>
              </a:rPr>
              <a:t> the tube, kept in hot water bath for 30 min. Again </a:t>
            </a:r>
            <a:r>
              <a:rPr lang="en-IN" sz="2400" dirty="0" err="1" smtClean="0">
                <a:latin typeface="+mn-lt"/>
              </a:rPr>
              <a:t>vortexed</a:t>
            </a:r>
            <a:r>
              <a:rPr lang="en-IN" sz="2400" dirty="0" smtClean="0">
                <a:latin typeface="+mn-lt"/>
              </a:rPr>
              <a:t> the tube again. Then the readings were taken in UV Spectrophotometer at 340 nm.</a:t>
            </a:r>
            <a:endParaRPr lang="en-US" sz="2400" dirty="0">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buFont typeface="Wingdings" pitchFamily="2" charset="2"/>
              <a:buChar char="Ø"/>
            </a:pPr>
            <a:endParaRPr lang="en-IN" sz="2400" dirty="0" smtClean="0">
              <a:latin typeface="+mn-lt"/>
            </a:endParaRPr>
          </a:p>
          <a:p>
            <a:pPr algn="just">
              <a:buFont typeface="Wingdings" pitchFamily="2" charset="2"/>
              <a:buChar char="Ø"/>
            </a:pPr>
            <a:r>
              <a:rPr lang="en-IN" sz="2400" dirty="0" smtClean="0">
                <a:latin typeface="+mn-lt"/>
              </a:rPr>
              <a:t>Effect </a:t>
            </a:r>
            <a:r>
              <a:rPr lang="en-IN" sz="2400" dirty="0">
                <a:latin typeface="+mn-lt"/>
              </a:rPr>
              <a:t>of supplementation of different levels </a:t>
            </a:r>
            <a:r>
              <a:rPr lang="en-IN" sz="2400" dirty="0" smtClean="0">
                <a:latin typeface="+mn-lt"/>
              </a:rPr>
              <a:t>of </a:t>
            </a:r>
            <a:r>
              <a:rPr lang="en-IN" sz="2400" dirty="0">
                <a:latin typeface="+mn-lt"/>
              </a:rPr>
              <a:t>selenium on </a:t>
            </a:r>
            <a:r>
              <a:rPr lang="en-IN" sz="2400" dirty="0" err="1" smtClean="0">
                <a:latin typeface="+mn-lt"/>
              </a:rPr>
              <a:t>humoral</a:t>
            </a:r>
            <a:r>
              <a:rPr lang="en-IN" sz="2400" dirty="0" smtClean="0">
                <a:latin typeface="+mn-lt"/>
              </a:rPr>
              <a:t> immune response </a:t>
            </a:r>
            <a:r>
              <a:rPr lang="en-IN" sz="2400" dirty="0">
                <a:latin typeface="+mn-lt"/>
              </a:rPr>
              <a:t>against Enterotoxaemia </a:t>
            </a:r>
            <a:r>
              <a:rPr lang="en-IN" sz="2400" dirty="0" err="1">
                <a:latin typeface="+mn-lt"/>
              </a:rPr>
              <a:t>titers</a:t>
            </a:r>
            <a:r>
              <a:rPr lang="en-IN" sz="2400" dirty="0">
                <a:latin typeface="+mn-lt"/>
              </a:rPr>
              <a:t> assayed by ELISA </a:t>
            </a:r>
            <a:r>
              <a:rPr lang="en-IN" sz="2400" dirty="0" smtClean="0">
                <a:latin typeface="+mn-lt"/>
              </a:rPr>
              <a:t>in growing Nellore Ram  </a:t>
            </a:r>
            <a:r>
              <a:rPr lang="en-IN" sz="2400" dirty="0">
                <a:latin typeface="+mn-lt"/>
              </a:rPr>
              <a:t>lambs(% positivity </a:t>
            </a:r>
            <a:r>
              <a:rPr lang="en-IN" sz="2400" dirty="0" smtClean="0">
                <a:latin typeface="+mn-lt"/>
              </a:rPr>
              <a:t>values).</a:t>
            </a:r>
            <a:endParaRPr lang="en-IN" sz="2400" dirty="0" smtClean="0">
              <a:latin typeface="+mn-lt"/>
            </a:endParaRPr>
          </a:p>
          <a:p>
            <a:pPr algn="just">
              <a:buFont typeface="Wingdings" pitchFamily="2" charset="2"/>
              <a:buChar char="Ø"/>
            </a:pPr>
            <a:endParaRPr lang="en-IN" sz="2400" dirty="0" smtClean="0">
              <a:latin typeface="+mn-lt"/>
            </a:endParaRPr>
          </a:p>
          <a:p>
            <a:pPr algn="just">
              <a:buFont typeface="Wingdings" pitchFamily="2" charset="2"/>
              <a:buChar char="Ø"/>
            </a:pPr>
            <a:endParaRPr lang="en-IN" sz="2400" dirty="0" smtClean="0"/>
          </a:p>
          <a:p>
            <a:pPr algn="just">
              <a:buFont typeface="Wingdings" pitchFamily="2" charset="2"/>
              <a:buChar char="Ø"/>
            </a:pPr>
            <a:endParaRPr lang="en-IN" sz="2400" dirty="0" smtClean="0">
              <a:latin typeface="+mn-lt"/>
            </a:endParaRPr>
          </a:p>
          <a:p>
            <a:pPr algn="just">
              <a:buNone/>
            </a:pPr>
            <a:endParaRPr lang="en-IN" sz="2400" dirty="0" smtClean="0"/>
          </a:p>
          <a:p>
            <a:pPr algn="just">
              <a:buFont typeface="Wingdings" pitchFamily="2" charset="2"/>
              <a:buChar char="Ø"/>
            </a:pPr>
            <a:endParaRPr lang="en-IN" sz="2400" dirty="0" smtClean="0">
              <a:latin typeface="+mn-lt"/>
            </a:endParaRPr>
          </a:p>
          <a:p>
            <a:pPr algn="just">
              <a:buFont typeface="Wingdings" pitchFamily="2" charset="2"/>
              <a:buChar char="Ø"/>
            </a:pPr>
            <a:endParaRPr lang="en-IN" sz="2400" dirty="0" smtClean="0"/>
          </a:p>
          <a:p>
            <a:pPr algn="just">
              <a:buNone/>
            </a:pPr>
            <a:endParaRPr lang="en-IN" sz="2400" dirty="0" smtClean="0">
              <a:latin typeface="+mn-lt"/>
            </a:endParaRPr>
          </a:p>
          <a:p>
            <a:pPr algn="just">
              <a:buNone/>
            </a:pPr>
            <a:r>
              <a:rPr lang="en-IN" sz="2400" dirty="0" smtClean="0">
                <a:latin typeface="+mn-lt"/>
              </a:rPr>
              <a:t>Each </a:t>
            </a:r>
            <a:r>
              <a:rPr lang="en-IN" sz="2400" dirty="0">
                <a:latin typeface="+mn-lt"/>
              </a:rPr>
              <a:t>value is the average of six </a:t>
            </a:r>
            <a:r>
              <a:rPr lang="en-IN" sz="2400" dirty="0" smtClean="0">
                <a:latin typeface="+mn-lt"/>
              </a:rPr>
              <a:t>observations </a:t>
            </a:r>
            <a:r>
              <a:rPr lang="en-IN" sz="2400" baseline="30000" dirty="0" smtClean="0">
                <a:latin typeface="+mn-lt"/>
              </a:rPr>
              <a:t>a</a:t>
            </a:r>
            <a:r>
              <a:rPr lang="en-IN" sz="2400" baseline="30000" dirty="0">
                <a:latin typeface="+mn-lt"/>
              </a:rPr>
              <a:t>, </a:t>
            </a:r>
            <a:r>
              <a:rPr lang="en-IN" sz="2400" baseline="30000" dirty="0" err="1">
                <a:latin typeface="+mn-lt"/>
              </a:rPr>
              <a:t>b</a:t>
            </a:r>
            <a:r>
              <a:rPr lang="en-IN" sz="2400" dirty="0" err="1">
                <a:latin typeface="+mn-lt"/>
              </a:rPr>
              <a:t>values</a:t>
            </a:r>
            <a:r>
              <a:rPr lang="en-IN" sz="2400" dirty="0">
                <a:latin typeface="+mn-lt"/>
              </a:rPr>
              <a:t> bearing </a:t>
            </a:r>
            <a:r>
              <a:rPr lang="en-IN" sz="2400" dirty="0" smtClean="0">
                <a:latin typeface="+mn-lt"/>
              </a:rPr>
              <a:t>different superscripts </a:t>
            </a:r>
            <a:r>
              <a:rPr lang="en-IN" sz="2400" dirty="0">
                <a:latin typeface="+mn-lt"/>
              </a:rPr>
              <a:t>in a row differ </a:t>
            </a:r>
            <a:r>
              <a:rPr lang="en-IN" sz="2400" dirty="0" smtClean="0">
                <a:latin typeface="+mn-lt"/>
              </a:rPr>
              <a:t>significantly (P&lt;0.05)</a:t>
            </a:r>
            <a:endParaRPr lang="en-US" sz="2400" dirty="0">
              <a:latin typeface="+mn-lt"/>
            </a:endParaRPr>
          </a:p>
        </p:txBody>
      </p:sp>
      <p:graphicFrame>
        <p:nvGraphicFramePr>
          <p:cNvPr id="4" name="Table 3"/>
          <p:cNvGraphicFramePr>
            <a:graphicFrameLocks noGrp="1"/>
          </p:cNvGraphicFramePr>
          <p:nvPr/>
        </p:nvGraphicFramePr>
        <p:xfrm>
          <a:off x="1524000" y="1676400"/>
          <a:ext cx="6629400" cy="2545080"/>
        </p:xfrm>
        <a:graphic>
          <a:graphicData uri="http://schemas.openxmlformats.org/drawingml/2006/table">
            <a:tbl>
              <a:tblPr firstRow="1" bandRow="1">
                <a:tableStyleId>{5C22544A-7EE6-4342-B048-85BDC9FD1C3A}</a:tableStyleId>
              </a:tblPr>
              <a:tblGrid>
                <a:gridCol w="1104900"/>
                <a:gridCol w="1104900"/>
                <a:gridCol w="1104900"/>
                <a:gridCol w="1104900"/>
                <a:gridCol w="1104900"/>
                <a:gridCol w="1104900"/>
              </a:tblGrid>
              <a:tr h="54483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4483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54483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54483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3528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5" name="Table 4"/>
          <p:cNvGraphicFramePr>
            <a:graphicFrameLocks noGrp="1"/>
          </p:cNvGraphicFramePr>
          <p:nvPr/>
        </p:nvGraphicFramePr>
        <p:xfrm>
          <a:off x="1371600" y="1600200"/>
          <a:ext cx="6781800" cy="2640490"/>
        </p:xfrm>
        <a:graphic>
          <a:graphicData uri="http://schemas.openxmlformats.org/drawingml/2006/table">
            <a:tbl>
              <a:tblPr/>
              <a:tblGrid>
                <a:gridCol w="1698664"/>
                <a:gridCol w="1141725"/>
                <a:gridCol w="1098883"/>
                <a:gridCol w="1127442"/>
                <a:gridCol w="1056041"/>
                <a:gridCol w="659045"/>
              </a:tblGrid>
              <a:tr h="316068">
                <a:tc rowSpan="2">
                  <a:txBody>
                    <a:bodyPr/>
                    <a:lstStyle/>
                    <a:p>
                      <a:pPr marL="0" marR="0" algn="ctr">
                        <a:lnSpc>
                          <a:spcPct val="200000"/>
                        </a:lnSpc>
                        <a:spcBef>
                          <a:spcPts val="0"/>
                        </a:spcBef>
                        <a:spcAft>
                          <a:spcPts val="0"/>
                        </a:spcAft>
                      </a:pPr>
                      <a:r>
                        <a:rPr lang="en-IN" sz="1200" dirty="0">
                          <a:latin typeface="Times New Roman"/>
                          <a:ea typeface="Times New Roman"/>
                          <a:cs typeface="Times New Roman"/>
                        </a:rPr>
                        <a:t>Day</a:t>
                      </a:r>
                      <a:endParaRPr lang="en-US" sz="1100" dirty="0">
                        <a:latin typeface="Calibri"/>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4">
                  <a:txBody>
                    <a:bodyPr/>
                    <a:lstStyle/>
                    <a:p>
                      <a:pPr marL="0" marR="0" algn="ctr">
                        <a:lnSpc>
                          <a:spcPct val="200000"/>
                        </a:lnSpc>
                        <a:spcBef>
                          <a:spcPts val="0"/>
                        </a:spcBef>
                        <a:spcAft>
                          <a:spcPts val="0"/>
                        </a:spcAft>
                      </a:pPr>
                      <a:r>
                        <a:rPr lang="en-IN" sz="1200" dirty="0">
                          <a:latin typeface="Times New Roman"/>
                          <a:ea typeface="Times New Roman"/>
                          <a:cs typeface="Times New Roman"/>
                        </a:rPr>
                        <a:t>Diet</a:t>
                      </a:r>
                      <a:endParaRPr lang="en-US" sz="11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200000"/>
                        </a:lnSpc>
                        <a:spcBef>
                          <a:spcPts val="0"/>
                        </a:spcBef>
                        <a:spcAft>
                          <a:spcPts val="0"/>
                        </a:spcAft>
                      </a:pPr>
                      <a:r>
                        <a:rPr lang="en-IN" sz="1200">
                          <a:latin typeface="Times New Roman"/>
                          <a:ea typeface="Times New Roman"/>
                          <a:cs typeface="Times New Roman"/>
                        </a:rPr>
                        <a:t>SEM</a:t>
                      </a:r>
                      <a:endParaRPr lang="en-US" sz="110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54946">
                <a:tc vMerge="1">
                  <a:txBody>
                    <a:bodyPr/>
                    <a:lstStyle/>
                    <a:p>
                      <a:endParaRPr lang="en-US"/>
                    </a:p>
                  </a:txBody>
                  <a:tcPr/>
                </a:tc>
                <a:tc gridSpan="4">
                  <a:txBody>
                    <a:bodyPr/>
                    <a:lstStyle/>
                    <a:p>
                      <a:pPr marL="0" marR="0">
                        <a:lnSpc>
                          <a:spcPct val="200000"/>
                        </a:lnSpc>
                        <a:spcBef>
                          <a:spcPts val="0"/>
                        </a:spcBef>
                        <a:spcAft>
                          <a:spcPts val="0"/>
                        </a:spcAft>
                      </a:pPr>
                      <a:r>
                        <a:rPr lang="en-IN" sz="1200" dirty="0">
                          <a:latin typeface="Times New Roman"/>
                          <a:ea typeface="Times New Roman"/>
                          <a:cs typeface="Times New Roman"/>
                        </a:rPr>
                        <a:t>      T1                           T2                  T3                    T4</a:t>
                      </a:r>
                      <a:endParaRPr lang="en-US" sz="1100" dirty="0">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r>
              <a:tr h="454946">
                <a:tc>
                  <a:txBody>
                    <a:bodyPr/>
                    <a:lstStyle/>
                    <a:p>
                      <a:pPr marL="0" marR="0">
                        <a:lnSpc>
                          <a:spcPct val="200000"/>
                        </a:lnSpc>
                        <a:spcBef>
                          <a:spcPts val="0"/>
                        </a:spcBef>
                        <a:spcAft>
                          <a:spcPts val="0"/>
                        </a:spcAft>
                      </a:pPr>
                      <a:r>
                        <a:rPr lang="en-US" sz="1200">
                          <a:solidFill>
                            <a:srgbClr val="000000"/>
                          </a:solidFill>
                          <a:latin typeface="Times New Roman"/>
                          <a:ea typeface="Times New Roman"/>
                          <a:cs typeface="Times New Roman"/>
                        </a:rPr>
                        <a:t>          0th d </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9.25±0.79</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12.43±1.27</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7.56±2.27</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11.56±2.49</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0.95</a:t>
                      </a:r>
                      <a:endParaRPr lang="en-US" sz="1100">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solidFill>
                      <a:srgbClr val="FFFFFF"/>
                    </a:solidFill>
                  </a:tcPr>
                </a:tc>
              </a:tr>
              <a:tr h="454946">
                <a:tc>
                  <a:txBody>
                    <a:bodyPr/>
                    <a:lstStyle/>
                    <a:p>
                      <a:pPr marL="0" marR="0">
                        <a:lnSpc>
                          <a:spcPct val="200000"/>
                        </a:lnSpc>
                        <a:spcBef>
                          <a:spcPts val="0"/>
                        </a:spcBef>
                        <a:spcAft>
                          <a:spcPts val="0"/>
                        </a:spcAft>
                      </a:pPr>
                      <a:r>
                        <a:rPr lang="en-US" sz="1200">
                          <a:solidFill>
                            <a:srgbClr val="000000"/>
                          </a:solidFill>
                          <a:latin typeface="Times New Roman"/>
                          <a:ea typeface="Times New Roman"/>
                          <a:cs typeface="Times New Roman"/>
                        </a:rPr>
                        <a:t>         14th d</a:t>
                      </a:r>
                      <a:endParaRPr lang="en-US" sz="1100">
                        <a:latin typeface="Calibri"/>
                        <a:ea typeface="Calibri"/>
                        <a:cs typeface="Times New Roman"/>
                      </a:endParaRPr>
                    </a:p>
                  </a:txBody>
                  <a:tcPr marL="68580" marR="68580" marT="0" marB="0">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51.43±4.04</a:t>
                      </a:r>
                      <a:endParaRPr lang="en-US" sz="1100">
                        <a:latin typeface="Calibri"/>
                        <a:ea typeface="Calibri"/>
                        <a:cs typeface="Times New Roman"/>
                      </a:endParaRPr>
                    </a:p>
                  </a:txBody>
                  <a:tcPr marL="68580" marR="68580" marT="0" marB="0">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200" dirty="0">
                          <a:solidFill>
                            <a:srgbClr val="000000"/>
                          </a:solidFill>
                          <a:latin typeface="Times New Roman"/>
                          <a:ea typeface="Times New Roman"/>
                          <a:cs typeface="Times New Roman"/>
                        </a:rPr>
                        <a:t>48.55±3.63</a:t>
                      </a:r>
                      <a:endParaRPr lang="en-US" sz="1100" dirty="0">
                        <a:latin typeface="Calibri"/>
                        <a:ea typeface="Calibri"/>
                        <a:cs typeface="Times New Roman"/>
                      </a:endParaRPr>
                    </a:p>
                  </a:txBody>
                  <a:tcPr marL="68580" marR="68580" marT="0" marB="0">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54.77±10.08</a:t>
                      </a:r>
                      <a:endParaRPr lang="en-US" sz="1100">
                        <a:latin typeface="Calibri"/>
                        <a:ea typeface="Calibri"/>
                        <a:cs typeface="Times New Roman"/>
                      </a:endParaRPr>
                    </a:p>
                  </a:txBody>
                  <a:tcPr marL="68580" marR="68580" marT="0" marB="0">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62.23±5.08</a:t>
                      </a:r>
                      <a:endParaRPr lang="en-US" sz="1100">
                        <a:latin typeface="Calibri"/>
                        <a:ea typeface="Calibri"/>
                        <a:cs typeface="Times New Roman"/>
                      </a:endParaRPr>
                    </a:p>
                  </a:txBody>
                  <a:tcPr marL="68580" marR="68580" marT="0" marB="0">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3.11</a:t>
                      </a:r>
                      <a:endParaRPr lang="en-US" sz="1100">
                        <a:latin typeface="Calibri"/>
                        <a:ea typeface="Calibri"/>
                        <a:cs typeface="Times New Roman"/>
                      </a:endParaRPr>
                    </a:p>
                  </a:txBody>
                  <a:tcPr marL="68580" marR="68580" marT="0" marB="0">
                    <a:lnL>
                      <a:noFill/>
                    </a:lnL>
                    <a:lnR>
                      <a:noFill/>
                    </a:lnR>
                    <a:lnT>
                      <a:noFill/>
                    </a:lnT>
                    <a:lnB>
                      <a:noFill/>
                    </a:lnB>
                    <a:solidFill>
                      <a:srgbClr val="FFFFFF"/>
                    </a:solidFill>
                  </a:tcPr>
                </a:tc>
              </a:tr>
              <a:tr h="454946">
                <a:tc>
                  <a:txBody>
                    <a:bodyPr/>
                    <a:lstStyle/>
                    <a:p>
                      <a:pPr marL="0" marR="0">
                        <a:lnSpc>
                          <a:spcPct val="200000"/>
                        </a:lnSpc>
                        <a:spcBef>
                          <a:spcPts val="0"/>
                        </a:spcBef>
                        <a:spcAft>
                          <a:spcPts val="0"/>
                        </a:spcAft>
                      </a:pPr>
                      <a:r>
                        <a:rPr lang="en-US" sz="1200">
                          <a:solidFill>
                            <a:srgbClr val="000000"/>
                          </a:solidFill>
                          <a:latin typeface="Times New Roman"/>
                          <a:ea typeface="Times New Roman"/>
                          <a:cs typeface="Times New Roman"/>
                        </a:rPr>
                        <a:t>         21st d</a:t>
                      </a:r>
                      <a:endParaRPr lang="en-US" sz="1100">
                        <a:latin typeface="Calibri"/>
                        <a:ea typeface="Calibri"/>
                        <a:cs typeface="Times New Roman"/>
                      </a:endParaRPr>
                    </a:p>
                  </a:txBody>
                  <a:tcPr marL="68580" marR="68580" marT="0" marB="0">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54.71±4.32</a:t>
                      </a:r>
                      <a:r>
                        <a:rPr lang="en-US" sz="1200" baseline="30000">
                          <a:solidFill>
                            <a:srgbClr val="000000"/>
                          </a:solidFill>
                          <a:latin typeface="Times New Roman"/>
                          <a:ea typeface="Times New Roman"/>
                          <a:cs typeface="Times New Roman"/>
                        </a:rPr>
                        <a:t>b</a:t>
                      </a:r>
                      <a:endParaRPr lang="en-US" sz="1100">
                        <a:latin typeface="Calibri"/>
                        <a:ea typeface="Calibri"/>
                        <a:cs typeface="Times New Roman"/>
                      </a:endParaRPr>
                    </a:p>
                  </a:txBody>
                  <a:tcPr marL="68580" marR="68580" marT="0" marB="0">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200" dirty="0">
                          <a:solidFill>
                            <a:srgbClr val="000000"/>
                          </a:solidFill>
                          <a:latin typeface="Times New Roman"/>
                          <a:ea typeface="Times New Roman"/>
                          <a:cs typeface="Times New Roman"/>
                        </a:rPr>
                        <a:t>59.85±6.38</a:t>
                      </a:r>
                      <a:r>
                        <a:rPr lang="en-US" sz="1200" baseline="30000" dirty="0">
                          <a:solidFill>
                            <a:srgbClr val="000000"/>
                          </a:solidFill>
                          <a:latin typeface="Times New Roman"/>
                          <a:ea typeface="Times New Roman"/>
                          <a:cs typeface="Times New Roman"/>
                        </a:rPr>
                        <a:t>b</a:t>
                      </a:r>
                      <a:endParaRPr lang="en-US" sz="1100" dirty="0">
                        <a:latin typeface="Calibri"/>
                        <a:ea typeface="Calibri"/>
                        <a:cs typeface="Times New Roman"/>
                      </a:endParaRPr>
                    </a:p>
                  </a:txBody>
                  <a:tcPr marL="68580" marR="68580" marT="0" marB="0">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66.93±9.85</a:t>
                      </a:r>
                      <a:r>
                        <a:rPr lang="en-US" sz="1200" baseline="30000">
                          <a:solidFill>
                            <a:srgbClr val="000000"/>
                          </a:solidFill>
                          <a:latin typeface="Times New Roman"/>
                          <a:ea typeface="Times New Roman"/>
                          <a:cs typeface="Times New Roman"/>
                        </a:rPr>
                        <a:t>b</a:t>
                      </a:r>
                      <a:endParaRPr lang="en-US" sz="1100">
                        <a:latin typeface="Calibri"/>
                        <a:ea typeface="Calibri"/>
                        <a:cs typeface="Times New Roman"/>
                      </a:endParaRPr>
                    </a:p>
                  </a:txBody>
                  <a:tcPr marL="68580" marR="68580" marT="0" marB="0">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95.96±5.58</a:t>
                      </a:r>
                      <a:r>
                        <a:rPr lang="en-US" sz="1200" baseline="30000">
                          <a:solidFill>
                            <a:srgbClr val="000000"/>
                          </a:solidFill>
                          <a:latin typeface="Times New Roman"/>
                          <a:ea typeface="Times New Roman"/>
                          <a:cs typeface="Times New Roman"/>
                        </a:rPr>
                        <a:t>a</a:t>
                      </a:r>
                      <a:endParaRPr lang="en-US" sz="1100">
                        <a:latin typeface="Calibri"/>
                        <a:ea typeface="Calibri"/>
                        <a:cs typeface="Times New Roman"/>
                      </a:endParaRPr>
                    </a:p>
                  </a:txBody>
                  <a:tcPr marL="68580" marR="68580" marT="0" marB="0">
                    <a:lnL>
                      <a:noFill/>
                    </a:lnL>
                    <a:lnR>
                      <a:noFill/>
                    </a:lnR>
                    <a:lnT>
                      <a:noFill/>
                    </a:lnT>
                    <a:lnB>
                      <a:noFill/>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4.61</a:t>
                      </a:r>
                      <a:endParaRPr lang="en-US" sz="1100">
                        <a:latin typeface="Calibri"/>
                        <a:ea typeface="Calibri"/>
                        <a:cs typeface="Times New Roman"/>
                      </a:endParaRPr>
                    </a:p>
                  </a:txBody>
                  <a:tcPr marL="68580" marR="68580" marT="0" marB="0">
                    <a:lnL>
                      <a:noFill/>
                    </a:lnL>
                    <a:lnR>
                      <a:noFill/>
                    </a:lnR>
                    <a:lnT>
                      <a:noFill/>
                    </a:lnT>
                    <a:lnB>
                      <a:noFill/>
                    </a:lnB>
                    <a:solidFill>
                      <a:srgbClr val="FFFFFF"/>
                    </a:solidFill>
                  </a:tcPr>
                </a:tc>
              </a:tr>
              <a:tr h="454946">
                <a:tc>
                  <a:txBody>
                    <a:bodyPr/>
                    <a:lstStyle/>
                    <a:p>
                      <a:pPr marL="0" marR="0">
                        <a:lnSpc>
                          <a:spcPct val="200000"/>
                        </a:lnSpc>
                        <a:spcBef>
                          <a:spcPts val="0"/>
                        </a:spcBef>
                        <a:spcAft>
                          <a:spcPts val="0"/>
                        </a:spcAft>
                      </a:pPr>
                      <a:r>
                        <a:rPr lang="en-US" sz="1200">
                          <a:solidFill>
                            <a:srgbClr val="000000"/>
                          </a:solidFill>
                          <a:latin typeface="Times New Roman"/>
                          <a:ea typeface="Times New Roman"/>
                          <a:cs typeface="Times New Roman"/>
                        </a:rPr>
                        <a:t>         28th d</a:t>
                      </a:r>
                      <a:endParaRPr lang="en-US" sz="11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54.09±5.17</a:t>
                      </a:r>
                      <a:r>
                        <a:rPr lang="en-US" sz="1200" baseline="30000">
                          <a:solidFill>
                            <a:srgbClr val="000000"/>
                          </a:solidFill>
                          <a:latin typeface="Times New Roman"/>
                          <a:ea typeface="Times New Roman"/>
                          <a:cs typeface="Times New Roman"/>
                        </a:rPr>
                        <a:t>b</a:t>
                      </a:r>
                      <a:endParaRPr lang="en-US" sz="11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200" dirty="0">
                          <a:solidFill>
                            <a:srgbClr val="000000"/>
                          </a:solidFill>
                          <a:latin typeface="Times New Roman"/>
                          <a:ea typeface="Times New Roman"/>
                          <a:cs typeface="Times New Roman"/>
                        </a:rPr>
                        <a:t>59.98±5.73</a:t>
                      </a:r>
                      <a:r>
                        <a:rPr lang="en-US" sz="1200" baseline="30000" dirty="0">
                          <a:solidFill>
                            <a:srgbClr val="000000"/>
                          </a:solidFill>
                          <a:latin typeface="Times New Roman"/>
                          <a:ea typeface="Times New Roman"/>
                          <a:cs typeface="Times New Roman"/>
                        </a:rPr>
                        <a:t>b</a:t>
                      </a:r>
                      <a:endParaRPr lang="en-US" sz="1100"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200" dirty="0">
                          <a:solidFill>
                            <a:srgbClr val="000000"/>
                          </a:solidFill>
                          <a:latin typeface="Times New Roman"/>
                          <a:ea typeface="Times New Roman"/>
                          <a:cs typeface="Times New Roman"/>
                        </a:rPr>
                        <a:t>68.54±10.07</a:t>
                      </a:r>
                      <a:r>
                        <a:rPr lang="en-US" sz="1200" baseline="30000" dirty="0">
                          <a:solidFill>
                            <a:srgbClr val="000000"/>
                          </a:solidFill>
                          <a:latin typeface="Times New Roman"/>
                          <a:ea typeface="Times New Roman"/>
                          <a:cs typeface="Times New Roman"/>
                        </a:rPr>
                        <a:t>b</a:t>
                      </a:r>
                      <a:endParaRPr lang="en-US" sz="1100"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200">
                          <a:solidFill>
                            <a:srgbClr val="000000"/>
                          </a:solidFill>
                          <a:latin typeface="Times New Roman"/>
                          <a:ea typeface="Times New Roman"/>
                          <a:cs typeface="Times New Roman"/>
                        </a:rPr>
                        <a:t>99.07±6.76</a:t>
                      </a:r>
                      <a:r>
                        <a:rPr lang="en-US" sz="1200" baseline="30000">
                          <a:solidFill>
                            <a:srgbClr val="000000"/>
                          </a:solidFill>
                          <a:latin typeface="Times New Roman"/>
                          <a:ea typeface="Times New Roman"/>
                          <a:cs typeface="Times New Roman"/>
                        </a:rPr>
                        <a:t>a</a:t>
                      </a:r>
                      <a:endParaRPr lang="en-US" sz="110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200000"/>
                        </a:lnSpc>
                        <a:spcBef>
                          <a:spcPts val="0"/>
                        </a:spcBef>
                        <a:spcAft>
                          <a:spcPts val="0"/>
                        </a:spcAft>
                      </a:pPr>
                      <a:r>
                        <a:rPr lang="en-US" sz="1200" dirty="0">
                          <a:solidFill>
                            <a:srgbClr val="000000"/>
                          </a:solidFill>
                          <a:latin typeface="Times New Roman"/>
                          <a:ea typeface="Times New Roman"/>
                          <a:cs typeface="Times New Roman"/>
                        </a:rPr>
                        <a:t>4.93</a:t>
                      </a:r>
                      <a:endParaRPr lang="en-US" sz="1100" dirty="0">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229600" cy="57451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ctr">
              <a:buNone/>
            </a:pPr>
            <a:r>
              <a:rPr lang="en-US" sz="2400" b="1" dirty="0" smtClean="0"/>
              <a:t>DISCUSSION</a:t>
            </a:r>
          </a:p>
          <a:p>
            <a:pPr algn="ctr">
              <a:buNone/>
            </a:pPr>
            <a:r>
              <a:rPr lang="en-US" sz="2400" b="1" dirty="0" smtClean="0">
                <a:latin typeface="+mn-lt"/>
              </a:rPr>
              <a:t>HUMORAL IMMUNE RESPONSE</a:t>
            </a:r>
          </a:p>
          <a:p>
            <a:pPr algn="ctr">
              <a:buNone/>
            </a:pPr>
            <a:endParaRPr lang="en-US" sz="2400" b="1" dirty="0" smtClean="0"/>
          </a:p>
          <a:p>
            <a:pPr algn="just">
              <a:buFont typeface="Wingdings" pitchFamily="2" charset="2"/>
              <a:buChar char="Ø"/>
            </a:pPr>
            <a:r>
              <a:rPr lang="en-US" sz="2400" dirty="0" smtClean="0">
                <a:latin typeface="+mn-lt"/>
              </a:rPr>
              <a:t>The supplementation of selenium has shown the effect on immune response and the per cent positivity values were significantly different on 21</a:t>
            </a:r>
            <a:r>
              <a:rPr lang="en-US" sz="2400" baseline="30000" dirty="0" smtClean="0">
                <a:latin typeface="+mn-lt"/>
              </a:rPr>
              <a:t>st</a:t>
            </a:r>
            <a:r>
              <a:rPr lang="en-US" sz="2400" dirty="0" smtClean="0">
                <a:latin typeface="+mn-lt"/>
              </a:rPr>
              <a:t> and 28</a:t>
            </a:r>
            <a:r>
              <a:rPr lang="en-US" sz="2400" baseline="30000" dirty="0" smtClean="0">
                <a:latin typeface="+mn-lt"/>
              </a:rPr>
              <a:t>th</a:t>
            </a:r>
            <a:r>
              <a:rPr lang="en-US" sz="2400" dirty="0" smtClean="0">
                <a:latin typeface="+mn-lt"/>
              </a:rPr>
              <a:t> day of post sensitization and on those 2 days the response was increased linearly</a:t>
            </a:r>
          </a:p>
          <a:p>
            <a:pPr algn="just">
              <a:buFont typeface="Wingdings" pitchFamily="2" charset="2"/>
              <a:buChar char="Ø"/>
            </a:pPr>
            <a:endParaRPr lang="en-US" sz="2400" dirty="0" smtClean="0"/>
          </a:p>
          <a:p>
            <a:pPr algn="just">
              <a:buFont typeface="Wingdings" pitchFamily="2" charset="2"/>
              <a:buChar char="Ø"/>
            </a:pPr>
            <a:r>
              <a:rPr lang="en-US" sz="2400" dirty="0" err="1" smtClean="0">
                <a:latin typeface="+mn-lt"/>
              </a:rPr>
              <a:t>Neutrophils</a:t>
            </a:r>
            <a:r>
              <a:rPr lang="en-US" sz="2400" dirty="0" smtClean="0">
                <a:latin typeface="+mn-lt"/>
              </a:rPr>
              <a:t> and macrophages kill bacteria by generating superoxide and hydrogen peroxide in the respiratory burst process (</a:t>
            </a:r>
            <a:r>
              <a:rPr lang="en-US" sz="2400" dirty="0" err="1" smtClean="0">
                <a:latin typeface="+mn-lt"/>
              </a:rPr>
              <a:t>Rooke</a:t>
            </a:r>
            <a:r>
              <a:rPr lang="en-US" sz="2400" dirty="0" smtClean="0">
                <a:latin typeface="+mn-lt"/>
              </a:rPr>
              <a:t> </a:t>
            </a:r>
            <a:r>
              <a:rPr lang="en-US" sz="2400" i="1" dirty="0" smtClean="0">
                <a:latin typeface="+mn-lt"/>
              </a:rPr>
              <a:t>et al.</a:t>
            </a:r>
            <a:r>
              <a:rPr lang="en-US" sz="2400" dirty="0" smtClean="0">
                <a:latin typeface="+mn-lt"/>
              </a:rPr>
              <a:t>, 2004; </a:t>
            </a:r>
            <a:r>
              <a:rPr lang="en-US" sz="2400" dirty="0" err="1" smtClean="0">
                <a:latin typeface="+mn-lt"/>
              </a:rPr>
              <a:t>Tizard</a:t>
            </a:r>
            <a:r>
              <a:rPr lang="en-US" sz="2400" dirty="0" smtClean="0">
                <a:latin typeface="+mn-lt"/>
              </a:rPr>
              <a:t>, 2009).</a:t>
            </a:r>
          </a:p>
          <a:p>
            <a:pPr algn="just">
              <a:buFont typeface="Wingdings" pitchFamily="2" charset="2"/>
              <a:buChar char="Ø"/>
            </a:pPr>
            <a:endParaRPr lang="en-US" sz="2400" dirty="0" smtClean="0"/>
          </a:p>
          <a:p>
            <a:pPr algn="just">
              <a:buFont typeface="Wingdings" pitchFamily="2" charset="2"/>
              <a:buChar char="Ø"/>
            </a:pPr>
            <a:r>
              <a:rPr lang="en-US" sz="2400" dirty="0" smtClean="0">
                <a:latin typeface="+mn-lt"/>
              </a:rPr>
              <a:t>Selenium deficiency impairs the ability of certain </a:t>
            </a:r>
            <a:r>
              <a:rPr lang="en-US" sz="2400" dirty="0" err="1" smtClean="0">
                <a:latin typeface="+mn-lt"/>
              </a:rPr>
              <a:t>GHPx</a:t>
            </a:r>
            <a:r>
              <a:rPr lang="en-US" sz="2400" dirty="0" smtClean="0">
                <a:latin typeface="+mn-lt"/>
              </a:rPr>
              <a:t> enzymes ability to metabolize peroxides and prevent self-inflicted damage (Arthur, 2003).</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just">
              <a:lnSpc>
                <a:spcPct val="120000"/>
              </a:lnSpc>
              <a:buFont typeface="Wingdings" pitchFamily="2" charset="2"/>
              <a:buChar char="Ø"/>
            </a:pPr>
            <a:endParaRPr lang="en-US" sz="2400" dirty="0" smtClean="0"/>
          </a:p>
          <a:p>
            <a:pPr algn="just">
              <a:lnSpc>
                <a:spcPct val="120000"/>
              </a:lnSpc>
              <a:buFont typeface="Wingdings" pitchFamily="2" charset="2"/>
              <a:buChar char="Ø"/>
            </a:pPr>
            <a:endParaRPr lang="en-US" sz="2400" dirty="0" smtClean="0"/>
          </a:p>
          <a:p>
            <a:pPr algn="just">
              <a:lnSpc>
                <a:spcPct val="120000"/>
              </a:lnSpc>
              <a:buFont typeface="Wingdings" pitchFamily="2" charset="2"/>
              <a:buChar char="Ø"/>
            </a:pPr>
            <a:endParaRPr lang="en-US" sz="2400" dirty="0" smtClean="0"/>
          </a:p>
          <a:p>
            <a:pPr algn="just">
              <a:lnSpc>
                <a:spcPct val="120000"/>
              </a:lnSpc>
              <a:buFont typeface="Wingdings" pitchFamily="2" charset="2"/>
              <a:buChar char="Ø"/>
            </a:pPr>
            <a:r>
              <a:rPr lang="en-US" sz="2400" dirty="0" smtClean="0"/>
              <a:t>Kumar </a:t>
            </a:r>
            <a:r>
              <a:rPr lang="en-US" sz="2400" i="1" dirty="0" smtClean="0"/>
              <a:t>et al.</a:t>
            </a:r>
            <a:r>
              <a:rPr lang="en-US" sz="2400" dirty="0" smtClean="0"/>
              <a:t> (2008) reported that the</a:t>
            </a:r>
            <a:r>
              <a:rPr lang="en-IN" sz="2400" dirty="0" smtClean="0"/>
              <a:t> serum antibody response against P. </a:t>
            </a:r>
            <a:r>
              <a:rPr lang="en-IN" sz="2400" dirty="0" err="1" smtClean="0"/>
              <a:t>multocida</a:t>
            </a:r>
            <a:r>
              <a:rPr lang="en-IN" sz="2400" dirty="0" smtClean="0"/>
              <a:t> P52 antigen in the lambs as measured by absorbance at 492 nm in ELISA on different days of collection in different groups has been observed that antibody mediated immune response was significantly (P&lt;0.01) higher in both the selenium-supplemented groups as compared to control group, but there was no significant (P&gt;0.05) difference between the two Se supplemented groups.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just"/>
            <a:r>
              <a:rPr lang="en-IN" sz="2400" dirty="0">
                <a:latin typeface="+mn-lt"/>
              </a:rPr>
              <a:t>Effect of supplementation of  different levels of selenium on the </a:t>
            </a:r>
            <a:r>
              <a:rPr lang="en-IN" sz="2400" dirty="0" smtClean="0">
                <a:latin typeface="+mn-lt"/>
              </a:rPr>
              <a:t>cell mediated  </a:t>
            </a:r>
            <a:r>
              <a:rPr lang="en-IN" sz="2400" dirty="0">
                <a:latin typeface="+mn-lt"/>
              </a:rPr>
              <a:t>immune response (CMI) in growing Nellore ram </a:t>
            </a:r>
            <a:r>
              <a:rPr lang="en-IN" sz="2400" dirty="0" smtClean="0">
                <a:latin typeface="+mn-lt"/>
              </a:rPr>
              <a:t>lambs in terms </a:t>
            </a:r>
            <a:r>
              <a:rPr lang="en-IN" sz="2400" dirty="0">
                <a:latin typeface="+mn-lt"/>
              </a:rPr>
              <a:t>of skin fold thickness by injecting PHA-P </a:t>
            </a:r>
            <a:r>
              <a:rPr lang="en-IN" sz="2400" dirty="0" smtClean="0">
                <a:latin typeface="+mn-lt"/>
              </a:rPr>
              <a:t>antigen</a:t>
            </a:r>
            <a:endParaRPr lang="en-US" sz="2400" dirty="0">
              <a:latin typeface="+mn-lt"/>
            </a:endParaRPr>
          </a:p>
        </p:txBody>
      </p:sp>
      <p:graphicFrame>
        <p:nvGraphicFramePr>
          <p:cNvPr id="4" name="Content Placeholder 3"/>
          <p:cNvGraphicFramePr>
            <a:graphicFrameLocks noGrp="1"/>
          </p:cNvGraphicFramePr>
          <p:nvPr>
            <p:ph idx="1"/>
          </p:nvPr>
        </p:nvGraphicFramePr>
        <p:xfrm>
          <a:off x="1295400" y="1752600"/>
          <a:ext cx="5638800" cy="3868697"/>
        </p:xfrm>
        <a:graphic>
          <a:graphicData uri="http://schemas.openxmlformats.org/drawingml/2006/table">
            <a:tbl>
              <a:tblPr firstRow="1" bandRow="1">
                <a:tableStyleId>{5C22544A-7EE6-4342-B048-85BDC9FD1C3A}</a:tableStyleId>
              </a:tblPr>
              <a:tblGrid>
                <a:gridCol w="892629"/>
                <a:gridCol w="1029956"/>
                <a:gridCol w="892629"/>
                <a:gridCol w="994786"/>
                <a:gridCol w="838200"/>
                <a:gridCol w="158263"/>
                <a:gridCol w="832337"/>
              </a:tblGrid>
              <a:tr h="657943">
                <a:tc rowSpan="2">
                  <a:txBody>
                    <a:bodyPr/>
                    <a:lstStyle/>
                    <a:p>
                      <a:pPr marL="0" marR="0">
                        <a:lnSpc>
                          <a:spcPct val="200000"/>
                        </a:lnSpc>
                        <a:spcBef>
                          <a:spcPts val="0"/>
                        </a:spcBef>
                        <a:spcAft>
                          <a:spcPts val="0"/>
                        </a:spcAft>
                      </a:pPr>
                      <a:r>
                        <a:rPr lang="en-IN" sz="1200" dirty="0">
                          <a:solidFill>
                            <a:schemeClr val="tx1"/>
                          </a:solidFill>
                          <a:latin typeface="Times New Roman"/>
                          <a:ea typeface="Times New Roman"/>
                          <a:cs typeface="Times New Roman"/>
                        </a:rPr>
                        <a:t>Skin Thickness</a:t>
                      </a:r>
                      <a:endParaRPr lang="en-US" sz="1200" dirty="0">
                        <a:solidFill>
                          <a:schemeClr val="tx1"/>
                        </a:solidFill>
                        <a:latin typeface="Calibri"/>
                        <a:ea typeface="Calibri"/>
                        <a:cs typeface="Times New Roman"/>
                      </a:endParaRPr>
                    </a:p>
                  </a:txBody>
                  <a:tcPr marL="68580" marR="68580" marT="0" marB="0" anchor="ctr">
                    <a:noFill/>
                  </a:tcPr>
                </a:tc>
                <a:tc gridSpan="4">
                  <a:txBody>
                    <a:bodyPr/>
                    <a:lstStyle/>
                    <a:p>
                      <a:pPr marL="0" marR="0" algn="ctr">
                        <a:lnSpc>
                          <a:spcPct val="200000"/>
                        </a:lnSpc>
                        <a:spcBef>
                          <a:spcPts val="0"/>
                        </a:spcBef>
                        <a:spcAft>
                          <a:spcPts val="0"/>
                        </a:spcAft>
                      </a:pPr>
                      <a:r>
                        <a:rPr lang="en-IN" sz="1200" dirty="0">
                          <a:solidFill>
                            <a:schemeClr val="tx1"/>
                          </a:solidFill>
                          <a:latin typeface="Times New Roman"/>
                          <a:ea typeface="Times New Roman"/>
                          <a:cs typeface="Times New Roman"/>
                        </a:rPr>
                        <a:t>Diet</a:t>
                      </a:r>
                      <a:endParaRPr lang="en-US" sz="1200" dirty="0">
                        <a:solidFill>
                          <a:schemeClr val="tx1"/>
                        </a:solidFill>
                        <a:latin typeface="Calibri"/>
                        <a:ea typeface="Calibri"/>
                        <a:cs typeface="Times New Roman"/>
                      </a:endParaRPr>
                    </a:p>
                  </a:txBody>
                  <a:tcPr marL="68580" marR="68580" marT="0"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rowSpan="2" gridSpan="2">
                  <a:txBody>
                    <a:bodyPr/>
                    <a:lstStyle/>
                    <a:p>
                      <a:pPr marL="17145" marR="0" algn="ctr">
                        <a:lnSpc>
                          <a:spcPct val="200000"/>
                        </a:lnSpc>
                        <a:spcBef>
                          <a:spcPts val="0"/>
                        </a:spcBef>
                        <a:spcAft>
                          <a:spcPts val="0"/>
                        </a:spcAft>
                      </a:pPr>
                      <a:r>
                        <a:rPr lang="en-IN" sz="1200" dirty="0">
                          <a:solidFill>
                            <a:schemeClr val="tx1"/>
                          </a:solidFill>
                          <a:latin typeface="Times New Roman"/>
                          <a:ea typeface="Times New Roman"/>
                          <a:cs typeface="Times New Roman"/>
                        </a:rPr>
                        <a:t>SEM</a:t>
                      </a:r>
                      <a:endParaRPr lang="en-US" sz="1200" dirty="0">
                        <a:solidFill>
                          <a:schemeClr val="tx1"/>
                        </a:solidFill>
                        <a:latin typeface="Calibri"/>
                        <a:ea typeface="Calibri"/>
                        <a:cs typeface="Times New Roman"/>
                      </a:endParaRPr>
                    </a:p>
                  </a:txBody>
                  <a:tcPr marL="68580" marR="68580" marT="0" marB="0" anchor="b">
                    <a:noFill/>
                  </a:tcPr>
                </a:tc>
                <a:tc rowSpan="2" hMerge="1">
                  <a:txBody>
                    <a:bodyPr/>
                    <a:lstStyle/>
                    <a:p>
                      <a:endParaRPr lang="en-US"/>
                    </a:p>
                  </a:txBody>
                  <a:tcPr/>
                </a:tc>
              </a:tr>
              <a:tr h="606617">
                <a:tc vMerge="1">
                  <a:txBody>
                    <a:bodyPr/>
                    <a:lstStyle/>
                    <a:p>
                      <a:endParaRPr lang="en-US"/>
                    </a:p>
                  </a:txBody>
                  <a:tcPr/>
                </a:tc>
                <a:tc gridSpan="4">
                  <a:txBody>
                    <a:bodyPr/>
                    <a:lstStyle/>
                    <a:p>
                      <a:pPr marL="0" marR="0">
                        <a:lnSpc>
                          <a:spcPct val="200000"/>
                        </a:lnSpc>
                        <a:spcBef>
                          <a:spcPts val="0"/>
                        </a:spcBef>
                        <a:spcAft>
                          <a:spcPts val="0"/>
                        </a:spcAft>
                      </a:pPr>
                      <a:r>
                        <a:rPr lang="en-IN" sz="1200" dirty="0">
                          <a:solidFill>
                            <a:schemeClr val="tx1"/>
                          </a:solidFill>
                          <a:latin typeface="Times New Roman"/>
                          <a:ea typeface="Times New Roman"/>
                          <a:cs typeface="Times New Roman"/>
                        </a:rPr>
                        <a:t>      T1                  T2                  T3                    T4</a:t>
                      </a:r>
                      <a:endParaRPr lang="en-US" sz="1200" dirty="0">
                        <a:solidFill>
                          <a:schemeClr val="tx1"/>
                        </a:solidFill>
                        <a:latin typeface="Calibri"/>
                        <a:ea typeface="Calibri"/>
                        <a:cs typeface="Times New Roman"/>
                      </a:endParaRPr>
                    </a:p>
                  </a:txBody>
                  <a:tcPr marL="68580" marR="68580" marT="0" marB="0" anchor="b">
                    <a:noFill/>
                  </a:tcPr>
                </a:tc>
                <a:tc hMerge="1">
                  <a:txBody>
                    <a:bodyPr/>
                    <a:lstStyle/>
                    <a:p>
                      <a:endParaRPr lang="en-US"/>
                    </a:p>
                  </a:txBody>
                  <a:tcPr/>
                </a:tc>
                <a:tc hMerge="1">
                  <a:txBody>
                    <a:bodyPr/>
                    <a:lstStyle/>
                    <a:p>
                      <a:endParaRPr lang="en-US"/>
                    </a:p>
                  </a:txBody>
                  <a:tcPr/>
                </a:tc>
                <a:tc hMerge="1">
                  <a:txBody>
                    <a:bodyPr/>
                    <a:lstStyle/>
                    <a:p>
                      <a:endParaRPr lang="en-US"/>
                    </a:p>
                  </a:txBody>
                  <a:tcPr/>
                </a:tc>
                <a:tc gridSpan="2" vMerge="1">
                  <a:txBody>
                    <a:bodyPr/>
                    <a:lstStyle/>
                    <a:p>
                      <a:endParaRPr lang="en-US"/>
                    </a:p>
                  </a:txBody>
                  <a:tcPr/>
                </a:tc>
                <a:tc hMerge="1" vMerge="1">
                  <a:txBody>
                    <a:bodyPr/>
                    <a:lstStyle/>
                    <a:p>
                      <a:endParaRPr lang="en-US"/>
                    </a:p>
                  </a:txBody>
                  <a:tcPr/>
                </a:tc>
              </a:tr>
              <a:tr h="1326240">
                <a:tc>
                  <a:txBody>
                    <a:bodyPr/>
                    <a:lstStyle/>
                    <a:p>
                      <a:pPr marL="0" marR="0">
                        <a:lnSpc>
                          <a:spcPct val="200000"/>
                        </a:lnSpc>
                        <a:spcBef>
                          <a:spcPts val="0"/>
                        </a:spcBef>
                        <a:spcAft>
                          <a:spcPts val="0"/>
                        </a:spcAft>
                      </a:pPr>
                      <a:r>
                        <a:rPr lang="en-IN" sz="1200">
                          <a:solidFill>
                            <a:schemeClr val="tx1"/>
                          </a:solidFill>
                          <a:latin typeface="Times New Roman"/>
                          <a:ea typeface="Times New Roman"/>
                          <a:cs typeface="Times New Roman"/>
                        </a:rPr>
                        <a:t>Initial test</a:t>
                      </a:r>
                      <a:endParaRPr lang="en-US" sz="1200">
                        <a:solidFill>
                          <a:schemeClr val="tx1"/>
                        </a:solidFill>
                        <a:latin typeface="Calibri"/>
                        <a:ea typeface="Calibri"/>
                        <a:cs typeface="Times New Roman"/>
                      </a:endParaRPr>
                    </a:p>
                  </a:txBody>
                  <a:tcPr marL="68580" marR="68580" marT="0" marB="0" anchor="b">
                    <a:noFill/>
                  </a:tcPr>
                </a:tc>
                <a:tc>
                  <a:txBody>
                    <a:bodyPr/>
                    <a:lstStyle/>
                    <a:p>
                      <a:pPr marL="0" marR="0">
                        <a:lnSpc>
                          <a:spcPct val="200000"/>
                        </a:lnSpc>
                        <a:spcBef>
                          <a:spcPts val="0"/>
                        </a:spcBef>
                        <a:spcAft>
                          <a:spcPts val="0"/>
                        </a:spcAft>
                      </a:pPr>
                      <a:r>
                        <a:rPr lang="en-IN" sz="1200" dirty="0">
                          <a:solidFill>
                            <a:schemeClr val="tx1"/>
                          </a:solidFill>
                          <a:latin typeface="Times New Roman"/>
                          <a:ea typeface="Times New Roman"/>
                          <a:cs typeface="Times New Roman"/>
                        </a:rPr>
                        <a:t>4.07±0.26</a:t>
                      </a:r>
                      <a:endParaRPr lang="en-US" sz="1200" dirty="0">
                        <a:solidFill>
                          <a:schemeClr val="tx1"/>
                        </a:solidFill>
                        <a:latin typeface="Calibri"/>
                        <a:ea typeface="Calibri"/>
                        <a:cs typeface="Times New Roman"/>
                      </a:endParaRPr>
                    </a:p>
                  </a:txBody>
                  <a:tcPr marL="68580" marR="68580" marT="0" marB="0" anchor="b">
                    <a:noFill/>
                  </a:tcPr>
                </a:tc>
                <a:tc>
                  <a:txBody>
                    <a:bodyPr/>
                    <a:lstStyle/>
                    <a:p>
                      <a:pPr marL="0" marR="0">
                        <a:lnSpc>
                          <a:spcPct val="200000"/>
                        </a:lnSpc>
                        <a:spcBef>
                          <a:spcPts val="0"/>
                        </a:spcBef>
                        <a:spcAft>
                          <a:spcPts val="0"/>
                        </a:spcAft>
                      </a:pPr>
                      <a:r>
                        <a:rPr lang="en-IN" sz="1200" dirty="0">
                          <a:solidFill>
                            <a:schemeClr val="tx1"/>
                          </a:solidFill>
                          <a:latin typeface="Times New Roman"/>
                          <a:ea typeface="Times New Roman"/>
                          <a:cs typeface="Times New Roman"/>
                        </a:rPr>
                        <a:t>3.48±0.24</a:t>
                      </a:r>
                      <a:endParaRPr lang="en-US" sz="1200" dirty="0">
                        <a:solidFill>
                          <a:schemeClr val="tx1"/>
                        </a:solidFill>
                        <a:latin typeface="Calibri"/>
                        <a:ea typeface="Calibri"/>
                        <a:cs typeface="Times New Roman"/>
                      </a:endParaRPr>
                    </a:p>
                  </a:txBody>
                  <a:tcPr marL="68580" marR="68580" marT="0" marB="0" anchor="b">
                    <a:noFill/>
                  </a:tcPr>
                </a:tc>
                <a:tc>
                  <a:txBody>
                    <a:bodyPr/>
                    <a:lstStyle/>
                    <a:p>
                      <a:pPr marL="0" marR="0">
                        <a:lnSpc>
                          <a:spcPct val="200000"/>
                        </a:lnSpc>
                        <a:spcBef>
                          <a:spcPts val="0"/>
                        </a:spcBef>
                        <a:spcAft>
                          <a:spcPts val="0"/>
                        </a:spcAft>
                      </a:pPr>
                      <a:r>
                        <a:rPr lang="en-IN" sz="1200" dirty="0">
                          <a:solidFill>
                            <a:schemeClr val="tx1"/>
                          </a:solidFill>
                          <a:latin typeface="Times New Roman"/>
                          <a:ea typeface="Times New Roman"/>
                          <a:cs typeface="Times New Roman"/>
                        </a:rPr>
                        <a:t>3.93±0.44</a:t>
                      </a:r>
                      <a:endParaRPr lang="en-US" sz="1200" dirty="0">
                        <a:solidFill>
                          <a:schemeClr val="tx1"/>
                        </a:solidFill>
                        <a:latin typeface="Calibri"/>
                        <a:ea typeface="Calibri"/>
                        <a:cs typeface="Times New Roman"/>
                      </a:endParaRPr>
                    </a:p>
                  </a:txBody>
                  <a:tcPr marL="68580" marR="68580" marT="0" marB="0" anchor="b">
                    <a:noFill/>
                  </a:tcPr>
                </a:tc>
                <a:tc gridSpan="2">
                  <a:txBody>
                    <a:bodyPr/>
                    <a:lstStyle/>
                    <a:p>
                      <a:pPr marL="0" marR="0">
                        <a:lnSpc>
                          <a:spcPct val="200000"/>
                        </a:lnSpc>
                        <a:spcBef>
                          <a:spcPts val="0"/>
                        </a:spcBef>
                        <a:spcAft>
                          <a:spcPts val="0"/>
                        </a:spcAft>
                      </a:pPr>
                      <a:r>
                        <a:rPr lang="en-IN" sz="1200" dirty="0">
                          <a:solidFill>
                            <a:schemeClr val="tx1"/>
                          </a:solidFill>
                          <a:latin typeface="Times New Roman"/>
                          <a:ea typeface="Times New Roman"/>
                          <a:cs typeface="Times New Roman"/>
                        </a:rPr>
                        <a:t>3.13±0.26</a:t>
                      </a:r>
                      <a:endParaRPr lang="en-US" sz="1200" dirty="0">
                        <a:solidFill>
                          <a:schemeClr val="tx1"/>
                        </a:solidFill>
                        <a:latin typeface="Calibri"/>
                        <a:ea typeface="Calibri"/>
                        <a:cs typeface="Times New Roman"/>
                      </a:endParaRPr>
                    </a:p>
                  </a:txBody>
                  <a:tcPr marL="68580" marR="68580" marT="0" marB="0" anchor="b">
                    <a:noFill/>
                  </a:tcPr>
                </a:tc>
                <a:tc hMerge="1">
                  <a:txBody>
                    <a:bodyPr/>
                    <a:lstStyle/>
                    <a:p>
                      <a:endParaRPr lang="en-US"/>
                    </a:p>
                  </a:txBody>
                  <a:tcPr/>
                </a:tc>
                <a:tc>
                  <a:txBody>
                    <a:bodyPr/>
                    <a:lstStyle/>
                    <a:p>
                      <a:pPr marL="0" marR="0" algn="r">
                        <a:lnSpc>
                          <a:spcPct val="200000"/>
                        </a:lnSpc>
                        <a:spcBef>
                          <a:spcPts val="0"/>
                        </a:spcBef>
                        <a:spcAft>
                          <a:spcPts val="0"/>
                        </a:spcAft>
                      </a:pPr>
                      <a:r>
                        <a:rPr lang="en-IN" sz="1200" dirty="0">
                          <a:solidFill>
                            <a:schemeClr val="tx1"/>
                          </a:solidFill>
                          <a:latin typeface="Times New Roman"/>
                          <a:ea typeface="Times New Roman"/>
                          <a:cs typeface="Times New Roman"/>
                        </a:rPr>
                        <a:t>0.16</a:t>
                      </a:r>
                      <a:endParaRPr lang="en-US" sz="1200" dirty="0">
                        <a:solidFill>
                          <a:schemeClr val="tx1"/>
                        </a:solidFill>
                        <a:latin typeface="Calibri"/>
                        <a:ea typeface="Calibri"/>
                        <a:cs typeface="Times New Roman"/>
                      </a:endParaRPr>
                    </a:p>
                  </a:txBody>
                  <a:tcPr marL="68580" marR="68580" marT="0" marB="0" anchor="b">
                    <a:noFill/>
                  </a:tcPr>
                </a:tc>
              </a:tr>
              <a:tr h="1277897">
                <a:tc>
                  <a:txBody>
                    <a:bodyPr/>
                    <a:lstStyle/>
                    <a:p>
                      <a:pPr marL="0" marR="0">
                        <a:lnSpc>
                          <a:spcPct val="200000"/>
                        </a:lnSpc>
                        <a:spcBef>
                          <a:spcPts val="0"/>
                        </a:spcBef>
                        <a:spcAft>
                          <a:spcPts val="0"/>
                        </a:spcAft>
                      </a:pPr>
                      <a:r>
                        <a:rPr lang="en-IN" sz="1200">
                          <a:solidFill>
                            <a:schemeClr val="tx1"/>
                          </a:solidFill>
                          <a:latin typeface="Times New Roman"/>
                          <a:ea typeface="Times New Roman"/>
                          <a:cs typeface="Times New Roman"/>
                        </a:rPr>
                        <a:t>Final test</a:t>
                      </a:r>
                      <a:endParaRPr lang="en-US" sz="1200">
                        <a:solidFill>
                          <a:schemeClr val="tx1"/>
                        </a:solidFill>
                        <a:latin typeface="Calibri"/>
                        <a:ea typeface="Calibri"/>
                        <a:cs typeface="Times New Roman"/>
                      </a:endParaRPr>
                    </a:p>
                  </a:txBody>
                  <a:tcPr marL="68580" marR="68580" marT="0" marB="0" anchor="b">
                    <a:noFill/>
                  </a:tcPr>
                </a:tc>
                <a:tc>
                  <a:txBody>
                    <a:bodyPr/>
                    <a:lstStyle/>
                    <a:p>
                      <a:pPr marL="0" marR="0">
                        <a:lnSpc>
                          <a:spcPct val="200000"/>
                        </a:lnSpc>
                        <a:spcBef>
                          <a:spcPts val="0"/>
                        </a:spcBef>
                        <a:spcAft>
                          <a:spcPts val="0"/>
                        </a:spcAft>
                      </a:pPr>
                      <a:r>
                        <a:rPr lang="en-IN" sz="1200">
                          <a:solidFill>
                            <a:schemeClr val="tx1"/>
                          </a:solidFill>
                          <a:latin typeface="Times New Roman"/>
                          <a:ea typeface="Times New Roman"/>
                          <a:cs typeface="Times New Roman"/>
                        </a:rPr>
                        <a:t>8.63±0.43</a:t>
                      </a:r>
                      <a:r>
                        <a:rPr lang="en-IN" sz="1200" baseline="30000">
                          <a:solidFill>
                            <a:schemeClr val="tx1"/>
                          </a:solidFill>
                          <a:latin typeface="Times New Roman"/>
                          <a:ea typeface="Times New Roman"/>
                          <a:cs typeface="Times New Roman"/>
                        </a:rPr>
                        <a:t>b</a:t>
                      </a:r>
                      <a:endParaRPr lang="en-US" sz="1200">
                        <a:solidFill>
                          <a:schemeClr val="tx1"/>
                        </a:solidFill>
                        <a:latin typeface="Calibri"/>
                        <a:ea typeface="Calibri"/>
                        <a:cs typeface="Times New Roman"/>
                      </a:endParaRPr>
                    </a:p>
                  </a:txBody>
                  <a:tcPr marL="68580" marR="68580" marT="0" marB="0" anchor="b">
                    <a:noFill/>
                  </a:tcPr>
                </a:tc>
                <a:tc>
                  <a:txBody>
                    <a:bodyPr/>
                    <a:lstStyle/>
                    <a:p>
                      <a:pPr marL="0" marR="0">
                        <a:lnSpc>
                          <a:spcPct val="200000"/>
                        </a:lnSpc>
                        <a:spcBef>
                          <a:spcPts val="0"/>
                        </a:spcBef>
                        <a:spcAft>
                          <a:spcPts val="0"/>
                        </a:spcAft>
                      </a:pPr>
                      <a:r>
                        <a:rPr lang="en-IN" sz="1200" dirty="0">
                          <a:solidFill>
                            <a:schemeClr val="tx1"/>
                          </a:solidFill>
                          <a:latin typeface="Times New Roman"/>
                          <a:ea typeface="Times New Roman"/>
                          <a:cs typeface="Times New Roman"/>
                        </a:rPr>
                        <a:t>9.47±0.70</a:t>
                      </a:r>
                      <a:r>
                        <a:rPr lang="en-IN" sz="1200" baseline="30000" dirty="0">
                          <a:solidFill>
                            <a:schemeClr val="tx1"/>
                          </a:solidFill>
                          <a:latin typeface="Times New Roman"/>
                          <a:ea typeface="Times New Roman"/>
                          <a:cs typeface="Times New Roman"/>
                        </a:rPr>
                        <a:t>ab</a:t>
                      </a:r>
                      <a:endParaRPr lang="en-US" sz="1200" dirty="0">
                        <a:solidFill>
                          <a:schemeClr val="tx1"/>
                        </a:solidFill>
                        <a:latin typeface="Calibri"/>
                        <a:ea typeface="Calibri"/>
                        <a:cs typeface="Times New Roman"/>
                      </a:endParaRPr>
                    </a:p>
                  </a:txBody>
                  <a:tcPr marL="68580" marR="68580" marT="0" marB="0" anchor="b">
                    <a:noFill/>
                  </a:tcPr>
                </a:tc>
                <a:tc>
                  <a:txBody>
                    <a:bodyPr/>
                    <a:lstStyle/>
                    <a:p>
                      <a:pPr marL="0" marR="0">
                        <a:lnSpc>
                          <a:spcPct val="200000"/>
                        </a:lnSpc>
                        <a:spcBef>
                          <a:spcPts val="0"/>
                        </a:spcBef>
                        <a:spcAft>
                          <a:spcPts val="0"/>
                        </a:spcAft>
                      </a:pPr>
                      <a:r>
                        <a:rPr lang="en-IN" sz="1200" dirty="0">
                          <a:solidFill>
                            <a:schemeClr val="tx1"/>
                          </a:solidFill>
                          <a:latin typeface="Times New Roman"/>
                          <a:ea typeface="Times New Roman"/>
                          <a:cs typeface="Times New Roman"/>
                        </a:rPr>
                        <a:t>10.04±0.72</a:t>
                      </a:r>
                      <a:r>
                        <a:rPr lang="en-IN" sz="1200" baseline="30000" dirty="0">
                          <a:solidFill>
                            <a:schemeClr val="tx1"/>
                          </a:solidFill>
                          <a:latin typeface="Times New Roman"/>
                          <a:ea typeface="Times New Roman"/>
                          <a:cs typeface="Times New Roman"/>
                        </a:rPr>
                        <a:t>ab</a:t>
                      </a:r>
                      <a:endParaRPr lang="en-US" sz="1200" dirty="0">
                        <a:solidFill>
                          <a:schemeClr val="tx1"/>
                        </a:solidFill>
                        <a:latin typeface="Calibri"/>
                        <a:ea typeface="Calibri"/>
                        <a:cs typeface="Times New Roman"/>
                      </a:endParaRPr>
                    </a:p>
                  </a:txBody>
                  <a:tcPr marL="68580" marR="68580" marT="0" marB="0" anchor="b">
                    <a:noFill/>
                  </a:tcPr>
                </a:tc>
                <a:tc gridSpan="2">
                  <a:txBody>
                    <a:bodyPr/>
                    <a:lstStyle/>
                    <a:p>
                      <a:pPr marL="0" marR="0">
                        <a:lnSpc>
                          <a:spcPct val="200000"/>
                        </a:lnSpc>
                        <a:spcBef>
                          <a:spcPts val="0"/>
                        </a:spcBef>
                        <a:spcAft>
                          <a:spcPts val="0"/>
                        </a:spcAft>
                      </a:pPr>
                      <a:r>
                        <a:rPr lang="en-IN" sz="1200" dirty="0">
                          <a:solidFill>
                            <a:schemeClr val="tx1"/>
                          </a:solidFill>
                          <a:latin typeface="Times New Roman"/>
                          <a:ea typeface="Times New Roman"/>
                          <a:cs typeface="Times New Roman"/>
                        </a:rPr>
                        <a:t>12.07±0.78</a:t>
                      </a:r>
                      <a:r>
                        <a:rPr lang="en-IN" sz="1200" baseline="30000" dirty="0">
                          <a:solidFill>
                            <a:schemeClr val="tx1"/>
                          </a:solidFill>
                          <a:latin typeface="Times New Roman"/>
                          <a:ea typeface="Times New Roman"/>
                          <a:cs typeface="Times New Roman"/>
                        </a:rPr>
                        <a:t>a</a:t>
                      </a:r>
                      <a:endParaRPr lang="en-US" sz="1200" dirty="0">
                        <a:solidFill>
                          <a:schemeClr val="tx1"/>
                        </a:solidFill>
                        <a:latin typeface="Calibri"/>
                        <a:ea typeface="Calibri"/>
                        <a:cs typeface="Times New Roman"/>
                      </a:endParaRPr>
                    </a:p>
                  </a:txBody>
                  <a:tcPr marL="68580" marR="68580" marT="0" marB="0" anchor="b">
                    <a:noFill/>
                  </a:tcPr>
                </a:tc>
                <a:tc hMerge="1">
                  <a:txBody>
                    <a:bodyPr/>
                    <a:lstStyle/>
                    <a:p>
                      <a:endParaRPr lang="en-US"/>
                    </a:p>
                  </a:txBody>
                  <a:tcPr/>
                </a:tc>
                <a:tc>
                  <a:txBody>
                    <a:bodyPr/>
                    <a:lstStyle/>
                    <a:p>
                      <a:pPr marL="0" marR="0" algn="r">
                        <a:lnSpc>
                          <a:spcPct val="200000"/>
                        </a:lnSpc>
                        <a:spcBef>
                          <a:spcPts val="0"/>
                        </a:spcBef>
                        <a:spcAft>
                          <a:spcPts val="0"/>
                        </a:spcAft>
                      </a:pPr>
                      <a:r>
                        <a:rPr lang="en-IN" sz="1200" dirty="0">
                          <a:solidFill>
                            <a:schemeClr val="tx1"/>
                          </a:solidFill>
                          <a:latin typeface="Times New Roman"/>
                          <a:ea typeface="Times New Roman"/>
                          <a:cs typeface="Times New Roman"/>
                        </a:rPr>
                        <a:t>0.51</a:t>
                      </a:r>
                      <a:endParaRPr lang="en-US" sz="1200" dirty="0">
                        <a:solidFill>
                          <a:schemeClr val="tx1"/>
                        </a:solidFill>
                        <a:latin typeface="Calibri"/>
                        <a:ea typeface="Calibri"/>
                        <a:cs typeface="Times New Roman"/>
                      </a:endParaRPr>
                    </a:p>
                  </a:txBody>
                  <a:tcPr marL="68580" marR="68580" marT="0" marB="0" anchor="b">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85800" y="762001"/>
            <a:ext cx="73914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ndParaRPr>
          </a:p>
          <a:p>
            <a:pPr marL="0" marR="0" lvl="0" indent="45720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ea typeface="Times New Roman" pitchFamily="18" charset="0"/>
              </a:rPr>
              <a:t>INTRODUCTION</a:t>
            </a:r>
          </a:p>
          <a:p>
            <a:pPr marL="0" marR="0" lvl="0" indent="457200" algn="ctr" defTabSz="914400" rtl="0" eaLnBrk="0" fontAlgn="base" latinLnBrk="0" hangingPunct="0">
              <a:lnSpc>
                <a:spcPct val="100000"/>
              </a:lnSpc>
              <a:spcBef>
                <a:spcPct val="0"/>
              </a:spcBef>
              <a:spcAft>
                <a:spcPct val="0"/>
              </a:spcAft>
              <a:buClrTx/>
              <a:buSzTx/>
              <a:buFontTx/>
              <a:buNone/>
              <a:tabLst/>
            </a:pPr>
            <a:endParaRPr lang="en-US" sz="2400" b="1" dirty="0" smtClean="0"/>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Sheep and goat are the species of economic value to the small and marginal farmers and landless </a:t>
            </a:r>
            <a:r>
              <a:rPr kumimoji="0" lang="en-US" sz="2400" b="0" i="0" u="none" strike="noStrike" cap="none" normalizeH="0" baseline="0" dirty="0" err="1" smtClean="0">
                <a:ln>
                  <a:noFill/>
                </a:ln>
                <a:solidFill>
                  <a:schemeClr val="tx1"/>
                </a:solidFill>
                <a:effectLst/>
                <a:ea typeface="Calibri" pitchFamily="34" charset="0"/>
                <a:cs typeface="Times New Roman" pitchFamily="18" charset="0"/>
              </a:rPr>
              <a:t>labour</a:t>
            </a:r>
            <a:r>
              <a:rPr kumimoji="0" lang="en-US" sz="2400" b="0" i="0" u="none" strike="noStrike" cap="none" normalizeH="0" baseline="0" dirty="0" smtClean="0">
                <a:ln>
                  <a:noFill/>
                </a:ln>
                <a:solidFill>
                  <a:schemeClr val="tx1"/>
                </a:solidFill>
                <a:effectLst/>
                <a:ea typeface="Calibri" pitchFamily="34" charset="0"/>
                <a:cs typeface="Times New Roman" pitchFamily="18" charset="0"/>
              </a:rPr>
              <a:t> in India.</a:t>
            </a:r>
          </a:p>
          <a:p>
            <a:pPr marL="0" marR="0" lvl="0" indent="457200" algn="just" defTabSz="914400" rtl="0" eaLnBrk="0" fontAlgn="base" latinLnBrk="0" hangingPunct="0">
              <a:lnSpc>
                <a:spcPct val="100000"/>
              </a:lnSpc>
              <a:spcBef>
                <a:spcPct val="0"/>
              </a:spcBef>
              <a:spcAft>
                <a:spcPct val="0"/>
              </a:spcAft>
              <a:buClrTx/>
              <a:buSzTx/>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 </a:t>
            </a:r>
          </a:p>
          <a:p>
            <a:pPr marL="0" marR="0" lvl="0" indent="45720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chemeClr val="tx1"/>
                </a:solidFill>
                <a:effectLst/>
                <a:ea typeface="Calibri" pitchFamily="34" charset="0"/>
                <a:cs typeface="Times New Roman" pitchFamily="18" charset="0"/>
              </a:rPr>
              <a:t>Sheep and goats with its multi-facet utility for meat, milk, wool, skins and manure form an important component of rural economy particularly in the arid and semi-arid areas of the India.</a:t>
            </a:r>
            <a:r>
              <a:rPr kumimoji="0" lang="en-US" sz="2400" b="0" i="0" u="none" strike="noStrike" cap="none" normalizeH="0" baseline="0" dirty="0" smtClean="0">
                <a:ln>
                  <a:noFill/>
                </a:ln>
                <a:solidFill>
                  <a:srgbClr val="FF0000"/>
                </a:solidFill>
                <a:effectLst/>
                <a:ea typeface="Calibri" pitchFamily="34" charset="0"/>
                <a:cs typeface="Times New Roman" pitchFamily="18" charset="0"/>
              </a:rPr>
              <a:t> </a:t>
            </a:r>
            <a:endParaRPr kumimoji="0" lang="en-US" sz="2400" b="0" i="0" u="none" strike="noStrike" cap="none" normalizeH="0" baseline="0" dirty="0" smtClean="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52400"/>
          <a:ext cx="8229600" cy="59737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534400" cy="6019800"/>
          </a:xfrm>
        </p:spPr>
        <p:txBody>
          <a:bodyPr>
            <a:normAutofit/>
          </a:bodyPr>
          <a:lstStyle/>
          <a:p>
            <a:pPr algn="ctr">
              <a:lnSpc>
                <a:spcPct val="120000"/>
              </a:lnSpc>
              <a:buNone/>
            </a:pPr>
            <a:r>
              <a:rPr lang="en-US" sz="2400" b="1" dirty="0" smtClean="0">
                <a:latin typeface="+mn-lt"/>
              </a:rPr>
              <a:t>Cell Mediated Immunity</a:t>
            </a:r>
          </a:p>
          <a:p>
            <a:pPr algn="just">
              <a:lnSpc>
                <a:spcPct val="120000"/>
              </a:lnSpc>
              <a:buFont typeface="Wingdings" pitchFamily="2" charset="2"/>
              <a:buChar char="Ø"/>
            </a:pPr>
            <a:r>
              <a:rPr lang="en-US" sz="2400" dirty="0" smtClean="0">
                <a:latin typeface="+mn-lt"/>
              </a:rPr>
              <a:t>The assay was directly proportional to increase in the skin fold thickness of the animal after challenge. After inoculation of PHA-P the skin fold thickness increased and it was highest in T4 group.</a:t>
            </a:r>
          </a:p>
          <a:p>
            <a:pPr algn="just">
              <a:lnSpc>
                <a:spcPct val="120000"/>
              </a:lnSpc>
              <a:buFont typeface="Wingdings" pitchFamily="2" charset="2"/>
              <a:buChar char="Ø"/>
            </a:pPr>
            <a:r>
              <a:rPr lang="en-US" sz="2400" dirty="0" smtClean="0"/>
              <a:t>The increased Cell-mediated immune response may be due to the reason that interactions between antigens and immune cells. Signaling molecules such as cytokines bind to target receptors on other immune cells (</a:t>
            </a:r>
            <a:r>
              <a:rPr lang="en-US" sz="2400" dirty="0" err="1" smtClean="0"/>
              <a:t>Tizard</a:t>
            </a:r>
            <a:r>
              <a:rPr lang="en-US" sz="2400" dirty="0" smtClean="0"/>
              <a:t>, 2009).</a:t>
            </a:r>
          </a:p>
          <a:p>
            <a:pPr algn="just">
              <a:lnSpc>
                <a:spcPct val="120000"/>
              </a:lnSpc>
              <a:buFont typeface="Wingdings" pitchFamily="2" charset="2"/>
              <a:buChar char="Ø"/>
            </a:pPr>
            <a:r>
              <a:rPr lang="en-US" sz="2400" dirty="0" smtClean="0"/>
              <a:t>Selenium enhances the ability of lymphocytes to respond to the cytokine IL-2 by increasing the expression of IL-2 receptors on lymphocytes (</a:t>
            </a:r>
            <a:r>
              <a:rPr lang="en-US" sz="2400" dirty="0" err="1" smtClean="0"/>
              <a:t>Rooke</a:t>
            </a:r>
            <a:r>
              <a:rPr lang="en-US" sz="2400" i="1" dirty="0" smtClean="0"/>
              <a:t> et al</a:t>
            </a:r>
            <a:r>
              <a:rPr lang="en-US" sz="2400" dirty="0" smtClean="0"/>
              <a:t>., 2004).</a:t>
            </a:r>
            <a:endParaRPr lang="en-US" sz="2400" dirty="0">
              <a:latin typeface="+mn-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534400" cy="5897563"/>
          </a:xfrm>
        </p:spPr>
        <p:txBody>
          <a:bodyPr>
            <a:normAutofit/>
          </a:bodyPr>
          <a:lstStyle/>
          <a:p>
            <a:pPr algn="just">
              <a:buFont typeface="Wingdings" pitchFamily="2" charset="2"/>
              <a:buChar char="Ø"/>
            </a:pPr>
            <a:r>
              <a:rPr lang="en-US" sz="2400" dirty="0" smtClean="0">
                <a:latin typeface="+mn-lt"/>
              </a:rPr>
              <a:t>Enhancement of these interactions leads to increased numbers of lymphocytes, increased </a:t>
            </a:r>
            <a:r>
              <a:rPr lang="en-US" sz="2400" dirty="0" err="1" smtClean="0">
                <a:latin typeface="+mn-lt"/>
              </a:rPr>
              <a:t>cytotoxicity</a:t>
            </a:r>
            <a:r>
              <a:rPr lang="en-US" sz="2400" dirty="0" smtClean="0">
                <a:latin typeface="+mn-lt"/>
              </a:rPr>
              <a:t> of killer cells, and increased antibody production by B cells (</a:t>
            </a:r>
            <a:r>
              <a:rPr lang="en-US" sz="2400" dirty="0" err="1" smtClean="0">
                <a:latin typeface="+mn-lt"/>
              </a:rPr>
              <a:t>Rooke</a:t>
            </a:r>
            <a:r>
              <a:rPr lang="en-US" sz="2400" dirty="0" smtClean="0">
                <a:latin typeface="+mn-lt"/>
              </a:rPr>
              <a:t> </a:t>
            </a:r>
            <a:r>
              <a:rPr lang="en-US" sz="2400" i="1" dirty="0" smtClean="0">
                <a:latin typeface="+mn-lt"/>
              </a:rPr>
              <a:t>et al</a:t>
            </a:r>
            <a:r>
              <a:rPr lang="en-US" sz="2400" dirty="0" smtClean="0">
                <a:latin typeface="+mn-lt"/>
              </a:rPr>
              <a:t>., 2004; </a:t>
            </a:r>
            <a:r>
              <a:rPr lang="en-US" sz="2400" dirty="0" err="1" smtClean="0">
                <a:latin typeface="+mn-lt"/>
              </a:rPr>
              <a:t>Tizard</a:t>
            </a:r>
            <a:r>
              <a:rPr lang="en-US" sz="2400" dirty="0" smtClean="0">
                <a:latin typeface="+mn-lt"/>
              </a:rPr>
              <a:t>, 2009).</a:t>
            </a:r>
          </a:p>
          <a:p>
            <a:pPr algn="just">
              <a:buFont typeface="Wingdings" pitchFamily="2" charset="2"/>
              <a:buChar char="Ø"/>
            </a:pPr>
            <a:endParaRPr lang="en-US" sz="2400" dirty="0" smtClean="0"/>
          </a:p>
          <a:p>
            <a:pPr algn="just">
              <a:buFont typeface="Wingdings" pitchFamily="2" charset="2"/>
              <a:buChar char="Ø"/>
            </a:pPr>
            <a:r>
              <a:rPr lang="en-US" sz="2400" dirty="0" smtClean="0"/>
              <a:t>During week 4, the response to </a:t>
            </a:r>
            <a:r>
              <a:rPr lang="en-US" sz="2400" dirty="0" err="1" smtClean="0"/>
              <a:t>intradermally</a:t>
            </a:r>
            <a:r>
              <a:rPr lang="en-US" sz="2400" dirty="0" smtClean="0"/>
              <a:t> injected </a:t>
            </a:r>
            <a:r>
              <a:rPr lang="en-US" sz="2400" dirty="0" err="1" smtClean="0"/>
              <a:t>phytohaemagglutinin</a:t>
            </a:r>
            <a:r>
              <a:rPr lang="en-US" sz="2400" dirty="0" smtClean="0"/>
              <a:t>, an index of the </a:t>
            </a:r>
            <a:r>
              <a:rPr lang="en-US" sz="2400" i="1" dirty="0" smtClean="0"/>
              <a:t>in vivo</a:t>
            </a:r>
            <a:r>
              <a:rPr lang="en-US" sz="2400" dirty="0" smtClean="0"/>
              <a:t> cell-mediated immune response, was shown to be increased in the groups fed on the Se-supplemented diets of Japanese quail chicks of 0-6 week (</a:t>
            </a:r>
            <a:r>
              <a:rPr lang="en-US" sz="2400" dirty="0" err="1" smtClean="0"/>
              <a:t>Biswas</a:t>
            </a:r>
            <a:r>
              <a:rPr lang="en-US" sz="2400" dirty="0" smtClean="0"/>
              <a:t> </a:t>
            </a:r>
            <a:r>
              <a:rPr lang="en-US" sz="2400" i="1" dirty="0" smtClean="0"/>
              <a:t>et al</a:t>
            </a:r>
            <a:r>
              <a:rPr lang="en-US" sz="2400" dirty="0" smtClean="0"/>
              <a:t>., 2006).</a:t>
            </a:r>
            <a:endParaRPr lang="en-US" sz="2400"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algn="ctr">
              <a:buNone/>
            </a:pPr>
            <a:r>
              <a:rPr lang="en-IN" sz="2400" dirty="0" smtClean="0">
                <a:latin typeface="+mn-lt"/>
              </a:rPr>
              <a:t>Effect </a:t>
            </a:r>
            <a:r>
              <a:rPr lang="en-IN" sz="2400" dirty="0">
                <a:latin typeface="+mn-lt"/>
              </a:rPr>
              <a:t>of supplementation of different levels of selenium </a:t>
            </a:r>
            <a:r>
              <a:rPr lang="en-IN" sz="2400" dirty="0" smtClean="0">
                <a:latin typeface="+mn-lt"/>
              </a:rPr>
              <a:t>on keeping </a:t>
            </a:r>
            <a:r>
              <a:rPr lang="en-IN" sz="2400" dirty="0">
                <a:latin typeface="+mn-lt"/>
              </a:rPr>
              <a:t>quality of </a:t>
            </a:r>
            <a:r>
              <a:rPr lang="en-IN" sz="2400" dirty="0" smtClean="0">
                <a:latin typeface="+mn-lt"/>
              </a:rPr>
              <a:t> meat </a:t>
            </a:r>
            <a:r>
              <a:rPr lang="en-IN" sz="2400" dirty="0">
                <a:latin typeface="+mn-lt"/>
              </a:rPr>
              <a:t>measured in terms of TBARS (</a:t>
            </a:r>
            <a:r>
              <a:rPr lang="en-IN" sz="2400" dirty="0" smtClean="0">
                <a:latin typeface="+mn-lt"/>
              </a:rPr>
              <a:t>mg </a:t>
            </a:r>
            <a:r>
              <a:rPr lang="en-IN" sz="2400" dirty="0" err="1" smtClean="0">
                <a:latin typeface="+mn-lt"/>
              </a:rPr>
              <a:t>melanaldehyde</a:t>
            </a:r>
            <a:r>
              <a:rPr lang="en-IN" sz="2400" dirty="0" smtClean="0">
                <a:latin typeface="+mn-lt"/>
              </a:rPr>
              <a:t>/kg </a:t>
            </a:r>
            <a:r>
              <a:rPr lang="en-IN" sz="2400" dirty="0">
                <a:latin typeface="+mn-lt"/>
              </a:rPr>
              <a:t>meat) in growing </a:t>
            </a:r>
            <a:r>
              <a:rPr lang="en-IN" sz="2400" dirty="0" smtClean="0">
                <a:latin typeface="+mn-lt"/>
              </a:rPr>
              <a:t> Nellore </a:t>
            </a:r>
            <a:r>
              <a:rPr lang="en-IN" sz="2400" dirty="0">
                <a:latin typeface="+mn-lt"/>
              </a:rPr>
              <a:t>ram </a:t>
            </a:r>
            <a:r>
              <a:rPr lang="en-IN" sz="2400" dirty="0" smtClean="0">
                <a:latin typeface="+mn-lt"/>
              </a:rPr>
              <a:t>lambs.</a:t>
            </a:r>
            <a:endParaRPr lang="en-US" sz="2400" dirty="0">
              <a:latin typeface="+mn-lt"/>
            </a:endParaRPr>
          </a:p>
        </p:txBody>
      </p:sp>
      <p:graphicFrame>
        <p:nvGraphicFramePr>
          <p:cNvPr id="4" name="Table 3"/>
          <p:cNvGraphicFramePr>
            <a:graphicFrameLocks noGrp="1"/>
          </p:cNvGraphicFramePr>
          <p:nvPr/>
        </p:nvGraphicFramePr>
        <p:xfrm>
          <a:off x="1219200" y="1600200"/>
          <a:ext cx="7010400" cy="4038600"/>
        </p:xfrm>
        <a:graphic>
          <a:graphicData uri="http://schemas.openxmlformats.org/drawingml/2006/table">
            <a:tbl>
              <a:tblPr firstRow="1" bandRow="1">
                <a:tableStyleId>{5C22544A-7EE6-4342-B048-85BDC9FD1C3A}</a:tableStyleId>
              </a:tblPr>
              <a:tblGrid>
                <a:gridCol w="1168400"/>
                <a:gridCol w="1168400"/>
                <a:gridCol w="1168400"/>
                <a:gridCol w="1168400"/>
                <a:gridCol w="1168400"/>
                <a:gridCol w="1168400"/>
              </a:tblGrid>
              <a:tr h="807720">
                <a:tc rowSpan="2">
                  <a:txBody>
                    <a:bodyPr/>
                    <a:lstStyle/>
                    <a:p>
                      <a:pPr marL="0" marR="0" algn="ctr">
                        <a:lnSpc>
                          <a:spcPct val="200000"/>
                        </a:lnSpc>
                        <a:spcBef>
                          <a:spcPts val="0"/>
                        </a:spcBef>
                        <a:spcAft>
                          <a:spcPts val="0"/>
                        </a:spcAft>
                      </a:pPr>
                      <a:r>
                        <a:rPr lang="en-IN" sz="1200" dirty="0">
                          <a:latin typeface="Times New Roman"/>
                          <a:ea typeface="Times New Roman"/>
                          <a:cs typeface="Times New Roman"/>
                        </a:rPr>
                        <a:t>Day</a:t>
                      </a:r>
                      <a:endParaRPr lang="en-US" sz="1100" dirty="0">
                        <a:latin typeface="Calibri"/>
                        <a:ea typeface="Calibri"/>
                        <a:cs typeface="Times New Roman"/>
                      </a:endParaRPr>
                    </a:p>
                  </a:txBody>
                  <a:tcPr marL="68580" marR="68580" marT="0" marB="0" anchor="ctr"/>
                </a:tc>
                <a:tc gridSpan="4">
                  <a:txBody>
                    <a:bodyPr/>
                    <a:lstStyle/>
                    <a:p>
                      <a:pPr marL="0" marR="0" algn="ctr">
                        <a:lnSpc>
                          <a:spcPct val="200000"/>
                        </a:lnSpc>
                        <a:spcBef>
                          <a:spcPts val="0"/>
                        </a:spcBef>
                        <a:spcAft>
                          <a:spcPts val="0"/>
                        </a:spcAft>
                      </a:pPr>
                      <a:r>
                        <a:rPr lang="en-IN" sz="1200">
                          <a:latin typeface="Times New Roman"/>
                          <a:ea typeface="Times New Roman"/>
                          <a:cs typeface="Times New Roman"/>
                        </a:rPr>
                        <a:t>Diet</a:t>
                      </a:r>
                      <a:endParaRPr lang="en-US" sz="1100">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26670" marR="0" algn="ctr">
                        <a:lnSpc>
                          <a:spcPct val="200000"/>
                        </a:lnSpc>
                        <a:spcBef>
                          <a:spcPts val="0"/>
                        </a:spcBef>
                        <a:spcAft>
                          <a:spcPts val="0"/>
                        </a:spcAft>
                      </a:pPr>
                      <a:r>
                        <a:rPr lang="en-IN" sz="1200">
                          <a:latin typeface="Times New Roman"/>
                          <a:ea typeface="Times New Roman"/>
                          <a:cs typeface="Times New Roman"/>
                        </a:rPr>
                        <a:t>SEM</a:t>
                      </a:r>
                      <a:endParaRPr lang="en-US" sz="1100">
                        <a:latin typeface="Calibri"/>
                        <a:ea typeface="Calibri"/>
                        <a:cs typeface="Times New Roman"/>
                      </a:endParaRPr>
                    </a:p>
                  </a:txBody>
                  <a:tcPr marL="68580" marR="68580" marT="0" marB="0" anchor="b"/>
                </a:tc>
              </a:tr>
              <a:tr h="807720">
                <a:tc vMerge="1">
                  <a:txBody>
                    <a:bodyPr/>
                    <a:lstStyle/>
                    <a:p>
                      <a:endParaRPr lang="en-US"/>
                    </a:p>
                  </a:txBody>
                  <a:tcPr/>
                </a:tc>
                <a:tc gridSpan="4">
                  <a:txBody>
                    <a:bodyPr/>
                    <a:lstStyle/>
                    <a:p>
                      <a:pPr marL="0" marR="0" algn="l">
                        <a:lnSpc>
                          <a:spcPct val="200000"/>
                        </a:lnSpc>
                        <a:spcBef>
                          <a:spcPts val="0"/>
                        </a:spcBef>
                        <a:spcAft>
                          <a:spcPts val="0"/>
                        </a:spcAft>
                      </a:pPr>
                      <a:r>
                        <a:rPr lang="en-IN" sz="1200" dirty="0">
                          <a:latin typeface="Times New Roman"/>
                          <a:ea typeface="Times New Roman"/>
                          <a:cs typeface="Times New Roman"/>
                        </a:rPr>
                        <a:t>          T1                         T2                        T3                           T4</a:t>
                      </a:r>
                      <a:endParaRPr lang="en-US" sz="1100" dirty="0">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vMerge="1">
                  <a:txBody>
                    <a:bodyPr/>
                    <a:lstStyle/>
                    <a:p>
                      <a:endParaRPr lang="en-US"/>
                    </a:p>
                  </a:txBody>
                  <a:tcPr/>
                </a:tc>
              </a:tr>
              <a:tr h="807720">
                <a:tc>
                  <a:txBody>
                    <a:bodyPr/>
                    <a:lstStyle/>
                    <a:p>
                      <a:pPr marL="0" marR="0" algn="l">
                        <a:lnSpc>
                          <a:spcPct val="200000"/>
                        </a:lnSpc>
                        <a:spcBef>
                          <a:spcPts val="0"/>
                        </a:spcBef>
                        <a:spcAft>
                          <a:spcPts val="0"/>
                        </a:spcAft>
                      </a:pPr>
                      <a:r>
                        <a:rPr lang="en-IN" sz="1200">
                          <a:solidFill>
                            <a:srgbClr val="000000"/>
                          </a:solidFill>
                          <a:latin typeface="Times New Roman"/>
                          <a:ea typeface="Times New Roman"/>
                          <a:cs typeface="Times New Roman"/>
                        </a:rPr>
                        <a:t>0th d</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0.20±0.01</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0.18±0.01</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0.19±0.02</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0.19±0.01</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dirty="0">
                          <a:solidFill>
                            <a:srgbClr val="000000"/>
                          </a:solidFill>
                          <a:latin typeface="Times New Roman"/>
                          <a:ea typeface="Times New Roman"/>
                          <a:cs typeface="Times New Roman"/>
                        </a:rPr>
                        <a:t>0.01</a:t>
                      </a:r>
                      <a:endParaRPr lang="en-US" sz="1100" dirty="0">
                        <a:latin typeface="Calibri"/>
                        <a:ea typeface="Calibri"/>
                        <a:cs typeface="Times New Roman"/>
                      </a:endParaRPr>
                    </a:p>
                  </a:txBody>
                  <a:tcPr marL="68580" marR="68580" marT="0" marB="0" anchor="b"/>
                </a:tc>
              </a:tr>
              <a:tr h="807720">
                <a:tc>
                  <a:txBody>
                    <a:bodyPr/>
                    <a:lstStyle/>
                    <a:p>
                      <a:pPr marL="0" marR="0" algn="l">
                        <a:lnSpc>
                          <a:spcPct val="200000"/>
                        </a:lnSpc>
                        <a:spcBef>
                          <a:spcPts val="0"/>
                        </a:spcBef>
                        <a:spcAft>
                          <a:spcPts val="0"/>
                        </a:spcAft>
                      </a:pPr>
                      <a:r>
                        <a:rPr lang="en-IN" sz="1200">
                          <a:solidFill>
                            <a:srgbClr val="000000"/>
                          </a:solidFill>
                          <a:latin typeface="Times New Roman"/>
                          <a:ea typeface="Times New Roman"/>
                          <a:cs typeface="Times New Roman"/>
                        </a:rPr>
                        <a:t>3</a:t>
                      </a:r>
                      <a:r>
                        <a:rPr lang="en-IN" sz="1200" baseline="30000">
                          <a:solidFill>
                            <a:srgbClr val="000000"/>
                          </a:solidFill>
                          <a:latin typeface="Times New Roman"/>
                          <a:ea typeface="Times New Roman"/>
                          <a:cs typeface="Times New Roman"/>
                        </a:rPr>
                        <a:t>rd </a:t>
                      </a:r>
                      <a:r>
                        <a:rPr lang="en-IN" sz="1200">
                          <a:solidFill>
                            <a:srgbClr val="000000"/>
                          </a:solidFill>
                          <a:latin typeface="Times New Roman"/>
                          <a:ea typeface="Times New Roman"/>
                          <a:cs typeface="Times New Roman"/>
                        </a:rPr>
                        <a:t>d</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0.32±0.01</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0.32±0.02</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0.32±0.02</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0.31±0.02</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0.01</a:t>
                      </a:r>
                      <a:endParaRPr lang="en-US" sz="1100">
                        <a:latin typeface="Calibri"/>
                        <a:ea typeface="Calibri"/>
                        <a:cs typeface="Times New Roman"/>
                      </a:endParaRPr>
                    </a:p>
                  </a:txBody>
                  <a:tcPr marL="68580" marR="68580" marT="0" marB="0" anchor="b"/>
                </a:tc>
              </a:tr>
              <a:tr h="807720">
                <a:tc>
                  <a:txBody>
                    <a:bodyPr/>
                    <a:lstStyle/>
                    <a:p>
                      <a:pPr marL="0" marR="0" algn="l">
                        <a:lnSpc>
                          <a:spcPct val="200000"/>
                        </a:lnSpc>
                        <a:spcBef>
                          <a:spcPts val="0"/>
                        </a:spcBef>
                        <a:spcAft>
                          <a:spcPts val="0"/>
                        </a:spcAft>
                      </a:pPr>
                      <a:r>
                        <a:rPr lang="en-IN" sz="1200">
                          <a:solidFill>
                            <a:srgbClr val="000000"/>
                          </a:solidFill>
                          <a:latin typeface="Times New Roman"/>
                          <a:ea typeface="Times New Roman"/>
                          <a:cs typeface="Times New Roman"/>
                        </a:rPr>
                        <a:t>6</a:t>
                      </a:r>
                      <a:r>
                        <a:rPr lang="en-IN" sz="1200" baseline="30000">
                          <a:solidFill>
                            <a:srgbClr val="000000"/>
                          </a:solidFill>
                          <a:latin typeface="Times New Roman"/>
                          <a:ea typeface="Times New Roman"/>
                          <a:cs typeface="Times New Roman"/>
                        </a:rPr>
                        <a:t>th</a:t>
                      </a:r>
                      <a:r>
                        <a:rPr lang="en-IN" sz="1200">
                          <a:solidFill>
                            <a:srgbClr val="000000"/>
                          </a:solidFill>
                          <a:latin typeface="Times New Roman"/>
                          <a:ea typeface="Times New Roman"/>
                          <a:cs typeface="Times New Roman"/>
                        </a:rPr>
                        <a:t> d</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0.61±0.03</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0.58±0.04</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0.55±0.01</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a:solidFill>
                            <a:srgbClr val="000000"/>
                          </a:solidFill>
                          <a:latin typeface="Times New Roman"/>
                          <a:ea typeface="Times New Roman"/>
                          <a:cs typeface="Times New Roman"/>
                        </a:rPr>
                        <a:t>0.55±0.05</a:t>
                      </a:r>
                      <a:endParaRPr lang="en-US" sz="1100">
                        <a:latin typeface="Calibri"/>
                        <a:ea typeface="Calibri"/>
                        <a:cs typeface="Times New Roman"/>
                      </a:endParaRPr>
                    </a:p>
                  </a:txBody>
                  <a:tcPr marL="68580" marR="68580" marT="0" marB="0" anchor="b"/>
                </a:tc>
                <a:tc>
                  <a:txBody>
                    <a:bodyPr/>
                    <a:lstStyle/>
                    <a:p>
                      <a:pPr marL="0" marR="0" algn="ctr">
                        <a:lnSpc>
                          <a:spcPct val="200000"/>
                        </a:lnSpc>
                        <a:spcBef>
                          <a:spcPts val="0"/>
                        </a:spcBef>
                        <a:spcAft>
                          <a:spcPts val="0"/>
                        </a:spcAft>
                      </a:pPr>
                      <a:r>
                        <a:rPr lang="en-IN" sz="1200" dirty="0">
                          <a:solidFill>
                            <a:srgbClr val="000000"/>
                          </a:solidFill>
                          <a:latin typeface="Times New Roman"/>
                          <a:ea typeface="Times New Roman"/>
                          <a:cs typeface="Times New Roman"/>
                        </a:rPr>
                        <a:t>0.02</a:t>
                      </a:r>
                      <a:endParaRPr lang="en-US" sz="1100" dirty="0">
                        <a:latin typeface="Calibri"/>
                        <a:ea typeface="Calibri"/>
                        <a:cs typeface="Times New Roman"/>
                      </a:endParaRPr>
                    </a:p>
                  </a:txBody>
                  <a:tcPr marL="68580" marR="68580" marT="0" marB="0" anchor="b"/>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04800"/>
          <a:ext cx="8229600" cy="5821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a:buNone/>
            </a:pPr>
            <a:r>
              <a:rPr lang="en-US" sz="2400" b="1" dirty="0" smtClean="0">
                <a:latin typeface="+mn-lt"/>
              </a:rPr>
              <a:t>MEAT QUALITY</a:t>
            </a:r>
          </a:p>
          <a:p>
            <a:pPr algn="just">
              <a:buFont typeface="Wingdings" pitchFamily="2" charset="2"/>
              <a:buChar char="Ø"/>
            </a:pPr>
            <a:r>
              <a:rPr lang="en-US" sz="2400" dirty="0" smtClean="0">
                <a:latin typeface="+mn-lt"/>
              </a:rPr>
              <a:t>Supplementation of selenium at different levels did not influence the keeping quality of meat. Vignola </a:t>
            </a:r>
            <a:r>
              <a:rPr lang="en-US" sz="2400" i="1" dirty="0" smtClean="0">
                <a:latin typeface="+mn-lt"/>
              </a:rPr>
              <a:t>et al.</a:t>
            </a:r>
            <a:r>
              <a:rPr lang="en-US" sz="2400" dirty="0" smtClean="0">
                <a:latin typeface="+mn-lt"/>
              </a:rPr>
              <a:t> (2009) reported that selenium supplementation in either forms organic and inorganic sources did not show significant differences between the treatments in the meat quality assessed by oxidative stability of meat.</a:t>
            </a:r>
          </a:p>
          <a:p>
            <a:pPr algn="just">
              <a:buFont typeface="Wingdings" pitchFamily="2" charset="2"/>
              <a:buChar char="Ø"/>
            </a:pPr>
            <a:endParaRPr lang="en-US" sz="2400" dirty="0" smtClean="0"/>
          </a:p>
          <a:p>
            <a:pPr algn="just">
              <a:buFont typeface="Wingdings" pitchFamily="2" charset="2"/>
              <a:buChar char="Ø"/>
            </a:pPr>
            <a:r>
              <a:rPr lang="en-US" sz="2400" dirty="0" err="1" smtClean="0">
                <a:latin typeface="+mn-lt"/>
              </a:rPr>
              <a:t>Skrivanova</a:t>
            </a:r>
            <a:r>
              <a:rPr lang="en-US" sz="2400" dirty="0" smtClean="0">
                <a:latin typeface="+mn-lt"/>
              </a:rPr>
              <a:t> </a:t>
            </a:r>
            <a:r>
              <a:rPr lang="en-US" sz="2400" i="1" dirty="0" smtClean="0">
                <a:latin typeface="+mn-lt"/>
              </a:rPr>
              <a:t>et al.</a:t>
            </a:r>
            <a:r>
              <a:rPr lang="en-US" sz="2400" dirty="0" smtClean="0">
                <a:latin typeface="+mn-lt"/>
              </a:rPr>
              <a:t> (2007) found that dietary Se had no effect on the fatty acid profile of the </a:t>
            </a:r>
            <a:r>
              <a:rPr lang="en-US" sz="2400" i="1" dirty="0" err="1" smtClean="0">
                <a:latin typeface="+mn-lt"/>
              </a:rPr>
              <a:t>Longissimus</a:t>
            </a:r>
            <a:r>
              <a:rPr lang="en-US" sz="2400" i="1" dirty="0" smtClean="0">
                <a:latin typeface="+mn-lt"/>
              </a:rPr>
              <a:t> </a:t>
            </a:r>
            <a:r>
              <a:rPr lang="en-US" sz="2400" i="1" dirty="0" err="1" smtClean="0">
                <a:latin typeface="+mn-lt"/>
              </a:rPr>
              <a:t>thoracis</a:t>
            </a:r>
            <a:r>
              <a:rPr lang="en-US" sz="2400" dirty="0" smtClean="0">
                <a:latin typeface="+mn-lt"/>
              </a:rPr>
              <a:t> muscle in calves that had received diets containing either basal Se or Se-enriched yeast.</a:t>
            </a:r>
          </a:p>
          <a:p>
            <a:pPr algn="just">
              <a:buFont typeface="Wingdings" pitchFamily="2" charset="2"/>
              <a:buChar char="Ø"/>
            </a:pPr>
            <a:endParaRPr lang="en-US" sz="2400" dirty="0" smtClean="0"/>
          </a:p>
          <a:p>
            <a:pPr algn="just">
              <a:buFont typeface="Wingdings" pitchFamily="2" charset="2"/>
              <a:buChar char="Ø"/>
            </a:pPr>
            <a:r>
              <a:rPr lang="en-US" sz="2400" dirty="0" smtClean="0">
                <a:latin typeface="+mn-lt"/>
              </a:rPr>
              <a:t>O’Grady </a:t>
            </a:r>
            <a:r>
              <a:rPr lang="en-US" sz="2400" i="1" dirty="0" smtClean="0">
                <a:latin typeface="+mn-lt"/>
              </a:rPr>
              <a:t>et al.</a:t>
            </a:r>
            <a:r>
              <a:rPr lang="en-US" sz="2400" dirty="0" smtClean="0">
                <a:latin typeface="+mn-lt"/>
              </a:rPr>
              <a:t> (2001) suggested that dietary Se has limited potential for increasing the oxidative stability of meat. </a:t>
            </a:r>
            <a:r>
              <a:rPr lang="en-IN" sz="2400" dirty="0" smtClean="0">
                <a:latin typeface="+mn-lt"/>
              </a:rPr>
              <a:t>Taylor (2008) reported that beef steaks from cattle supplemented with Se had similar shelf life attributes to those from </a:t>
            </a:r>
            <a:r>
              <a:rPr lang="en-IN" sz="2400" dirty="0" err="1" smtClean="0">
                <a:latin typeface="+mn-lt"/>
              </a:rPr>
              <a:t>unsupplemented</a:t>
            </a:r>
            <a:r>
              <a:rPr lang="en-IN" sz="2400" dirty="0" smtClean="0">
                <a:latin typeface="+mn-lt"/>
              </a:rPr>
              <a:t> animals despite having greater Se contents. </a:t>
            </a:r>
            <a:r>
              <a:rPr lang="en-US" sz="2400" dirty="0" smtClean="0">
                <a:latin typeface="+mn-lt"/>
              </a:rPr>
              <a:t>These results were in agreement with Juniper </a:t>
            </a:r>
            <a:r>
              <a:rPr lang="en-US" sz="2400" i="1" dirty="0" smtClean="0">
                <a:latin typeface="+mn-lt"/>
              </a:rPr>
              <a:t>et al.</a:t>
            </a:r>
            <a:r>
              <a:rPr lang="en-US" sz="2400" dirty="0" smtClean="0">
                <a:latin typeface="+mn-lt"/>
              </a:rPr>
              <a:t> (2009).</a:t>
            </a:r>
            <a:endParaRPr lang="en-US" sz="2400" dirty="0">
              <a:latin typeface="+mn-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sz="4800" dirty="0" smtClean="0"/>
          </a:p>
          <a:p>
            <a:endParaRPr lang="en-IN" sz="4800" dirty="0" smtClean="0"/>
          </a:p>
          <a:p>
            <a:pPr lvl="6">
              <a:buNone/>
            </a:pPr>
            <a:r>
              <a:rPr lang="en-IN" sz="3600" dirty="0" smtClean="0"/>
              <a:t>  THANK YOU</a:t>
            </a:r>
            <a:endParaRPr lang="en-IN"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1219201"/>
            <a:ext cx="7315200" cy="4524315"/>
          </a:xfrm>
          <a:prstGeom prst="rect">
            <a:avLst/>
          </a:prstGeom>
        </p:spPr>
        <p:txBody>
          <a:bodyPr wrap="square">
            <a:spAutoFit/>
          </a:bodyPr>
          <a:lstStyle/>
          <a:p>
            <a:pPr lvl="0" indent="457200" algn="just" eaLnBrk="0" fontAlgn="base" hangingPunct="0">
              <a:spcBef>
                <a:spcPct val="0"/>
              </a:spcBef>
              <a:spcAft>
                <a:spcPct val="0"/>
              </a:spcAft>
              <a:buFont typeface="Wingdings" pitchFamily="2" charset="2"/>
              <a:buChar char="Ø"/>
            </a:pPr>
            <a:r>
              <a:rPr lang="en-US" sz="2400" dirty="0" smtClean="0">
                <a:ea typeface="Calibri" pitchFamily="34" charset="0"/>
                <a:cs typeface="Times New Roman" pitchFamily="18" charset="0"/>
              </a:rPr>
              <a:t>India is having 74 millions of sheep and 154 millions of goats and these animals produce 26.98 x10</a:t>
            </a:r>
            <a:r>
              <a:rPr lang="en-US" sz="2400" baseline="30000" dirty="0" smtClean="0">
                <a:ea typeface="Calibri" pitchFamily="34" charset="0"/>
                <a:cs typeface="Times New Roman" pitchFamily="18" charset="0"/>
              </a:rPr>
              <a:t>4</a:t>
            </a:r>
            <a:r>
              <a:rPr lang="en-US" sz="2400" dirty="0" smtClean="0">
                <a:ea typeface="Calibri" pitchFamily="34" charset="0"/>
                <a:cs typeface="Times New Roman" pitchFamily="18" charset="0"/>
              </a:rPr>
              <a:t> MT mutton and 66.63 x 10</a:t>
            </a:r>
            <a:r>
              <a:rPr lang="en-US" sz="2400" baseline="30000" dirty="0" smtClean="0">
                <a:ea typeface="Calibri" pitchFamily="34" charset="0"/>
                <a:cs typeface="Times New Roman" pitchFamily="18" charset="0"/>
              </a:rPr>
              <a:t>4</a:t>
            </a:r>
            <a:r>
              <a:rPr lang="en-US" sz="2400" dirty="0" smtClean="0">
                <a:ea typeface="Calibri" pitchFamily="34" charset="0"/>
                <a:cs typeface="Times New Roman" pitchFamily="18" charset="0"/>
              </a:rPr>
              <a:t> MT </a:t>
            </a:r>
            <a:r>
              <a:rPr lang="en-US" sz="2400" dirty="0" err="1" smtClean="0">
                <a:ea typeface="Calibri" pitchFamily="34" charset="0"/>
                <a:cs typeface="Times New Roman" pitchFamily="18" charset="0"/>
              </a:rPr>
              <a:t>chevon</a:t>
            </a:r>
            <a:r>
              <a:rPr lang="en-US" sz="2400" dirty="0" smtClean="0">
                <a:ea typeface="Calibri" pitchFamily="34" charset="0"/>
                <a:cs typeface="Times New Roman" pitchFamily="18" charset="0"/>
              </a:rPr>
              <a:t> per year (FAO, 2010). </a:t>
            </a:r>
          </a:p>
          <a:p>
            <a:pPr lvl="0" indent="457200" algn="just" eaLnBrk="0" fontAlgn="base" hangingPunct="0">
              <a:spcBef>
                <a:spcPct val="0"/>
              </a:spcBef>
              <a:spcAft>
                <a:spcPct val="0"/>
              </a:spcAft>
            </a:pPr>
            <a:endParaRPr lang="en-US" sz="2400" dirty="0" smtClean="0">
              <a:ea typeface="Calibri" pitchFamily="34" charset="0"/>
              <a:cs typeface="Times New Roman" pitchFamily="18" charset="0"/>
            </a:endParaRPr>
          </a:p>
          <a:p>
            <a:pPr lvl="0" indent="457200" algn="just" eaLnBrk="0" fontAlgn="base" hangingPunct="0">
              <a:spcBef>
                <a:spcPct val="0"/>
              </a:spcBef>
              <a:spcAft>
                <a:spcPct val="0"/>
              </a:spcAft>
            </a:pPr>
            <a:endParaRPr lang="en-US" sz="2400" dirty="0" smtClean="0">
              <a:ea typeface="Calibri" pitchFamily="34" charset="0"/>
              <a:cs typeface="Times New Roman" pitchFamily="18" charset="0"/>
            </a:endParaRPr>
          </a:p>
          <a:p>
            <a:pPr lvl="0" indent="457200" algn="just" eaLnBrk="0" fontAlgn="base" hangingPunct="0">
              <a:spcBef>
                <a:spcPct val="0"/>
              </a:spcBef>
              <a:spcAft>
                <a:spcPct val="0"/>
              </a:spcAft>
              <a:buFont typeface="Wingdings" pitchFamily="2" charset="2"/>
              <a:buChar char="Ø"/>
            </a:pPr>
            <a:r>
              <a:rPr lang="en-US" sz="2400" dirty="0" smtClean="0">
                <a:ea typeface="Calibri" pitchFamily="34" charset="0"/>
                <a:cs typeface="Times New Roman" pitchFamily="18" charset="0"/>
              </a:rPr>
              <a:t>Contribution of sheep and goat sector to the Indian economy is estimated to Rs. 2, 900cr. per annum.</a:t>
            </a:r>
          </a:p>
          <a:p>
            <a:pPr lvl="0" indent="457200" algn="just" eaLnBrk="0" fontAlgn="base" hangingPunct="0">
              <a:spcBef>
                <a:spcPct val="0"/>
              </a:spcBef>
              <a:spcAft>
                <a:spcPct val="0"/>
              </a:spcAft>
            </a:pPr>
            <a:endParaRPr lang="en-US" sz="2400" dirty="0" smtClean="0">
              <a:ea typeface="Calibri" pitchFamily="34" charset="0"/>
              <a:cs typeface="Times New Roman" pitchFamily="18" charset="0"/>
            </a:endParaRPr>
          </a:p>
          <a:p>
            <a:pPr lvl="0" indent="457200" algn="just" eaLnBrk="0" fontAlgn="base" hangingPunct="0">
              <a:spcBef>
                <a:spcPct val="0"/>
              </a:spcBef>
              <a:spcAft>
                <a:spcPct val="0"/>
              </a:spcAft>
            </a:pPr>
            <a:endParaRPr lang="en-US" sz="2400" dirty="0" smtClean="0">
              <a:ea typeface="Calibri" pitchFamily="34" charset="0"/>
              <a:cs typeface="Times New Roman" pitchFamily="18" charset="0"/>
            </a:endParaRPr>
          </a:p>
          <a:p>
            <a:pPr lvl="0" indent="457200" algn="just" eaLnBrk="0" fontAlgn="base" hangingPunct="0">
              <a:spcBef>
                <a:spcPct val="0"/>
              </a:spcBef>
              <a:spcAft>
                <a:spcPct val="0"/>
              </a:spcAft>
              <a:buFont typeface="Wingdings" pitchFamily="2" charset="2"/>
              <a:buChar char="Ø"/>
            </a:pPr>
            <a:r>
              <a:rPr lang="en-US" sz="2400" dirty="0" smtClean="0">
                <a:ea typeface="Calibri" pitchFamily="34" charset="0"/>
                <a:cs typeface="Times New Roman" pitchFamily="18" charset="0"/>
              </a:rPr>
              <a:t> Their contribution to the economy is quite substantial and constitutes about 5.40 per cent of ‘Gross National Product’ (GNP) of agriculture sector.</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143000"/>
            <a:ext cx="7620000" cy="4154984"/>
          </a:xfrm>
          <a:prstGeom prst="rect">
            <a:avLst/>
          </a:prstGeom>
        </p:spPr>
        <p:txBody>
          <a:bodyPr wrap="square">
            <a:spAutoFit/>
          </a:bodyPr>
          <a:lstStyle/>
          <a:p>
            <a:pPr algn="just">
              <a:buFont typeface="Wingdings" pitchFamily="2" charset="2"/>
              <a:buChar char="Ø"/>
            </a:pPr>
            <a:r>
              <a:rPr lang="en-US" sz="2400" dirty="0" smtClean="0">
                <a:ea typeface="Calibri" pitchFamily="34" charset="0"/>
                <a:cs typeface="Times New Roman" pitchFamily="18" charset="0"/>
              </a:rPr>
              <a:t>    In addition to nutritional insufficiency, the sheep is more prone to various diseases like parasitic infestation, viral infections like “</a:t>
            </a:r>
            <a:r>
              <a:rPr lang="en-US" sz="2400" dirty="0" err="1" smtClean="0">
                <a:ea typeface="Calibri" pitchFamily="34" charset="0"/>
                <a:cs typeface="Times New Roman" pitchFamily="18" charset="0"/>
              </a:rPr>
              <a:t>Peste</a:t>
            </a:r>
            <a:r>
              <a:rPr lang="en-US" sz="2400" dirty="0" smtClean="0">
                <a:ea typeface="Calibri" pitchFamily="34" charset="0"/>
                <a:cs typeface="Times New Roman" pitchFamily="18" charset="0"/>
              </a:rPr>
              <a:t> des </a:t>
            </a:r>
            <a:r>
              <a:rPr lang="en-US" sz="2400" dirty="0" err="1" smtClean="0">
                <a:ea typeface="Calibri" pitchFamily="34" charset="0"/>
                <a:cs typeface="Times New Roman" pitchFamily="18" charset="0"/>
              </a:rPr>
              <a:t>petits</a:t>
            </a:r>
            <a:r>
              <a:rPr lang="en-US" sz="2400" dirty="0" smtClean="0">
                <a:ea typeface="Calibri" pitchFamily="34" charset="0"/>
                <a:cs typeface="Times New Roman" pitchFamily="18" charset="0"/>
              </a:rPr>
              <a:t>” (PPR), blue tongue and several respiratory infections. </a:t>
            </a:r>
          </a:p>
          <a:p>
            <a:pPr algn="just"/>
            <a:endParaRPr lang="en-US" sz="2400" dirty="0" smtClean="0">
              <a:ea typeface="Calibri" pitchFamily="34" charset="0"/>
              <a:cs typeface="Times New Roman" pitchFamily="18" charset="0"/>
            </a:endParaRPr>
          </a:p>
          <a:p>
            <a:pPr algn="just">
              <a:buFont typeface="Wingdings" pitchFamily="2" charset="2"/>
              <a:buChar char="Ø"/>
            </a:pPr>
            <a:endParaRPr lang="en-US" sz="2400" dirty="0" smtClean="0">
              <a:ea typeface="Calibri" pitchFamily="34" charset="0"/>
              <a:cs typeface="Times New Roman" pitchFamily="18" charset="0"/>
            </a:endParaRPr>
          </a:p>
          <a:p>
            <a:pPr algn="just">
              <a:buFont typeface="Wingdings" pitchFamily="2" charset="2"/>
              <a:buChar char="Ø"/>
            </a:pPr>
            <a:endParaRPr lang="en-US" sz="2400" dirty="0" smtClean="0">
              <a:ea typeface="Calibri" pitchFamily="34" charset="0"/>
              <a:cs typeface="Times New Roman" pitchFamily="18" charset="0"/>
            </a:endParaRPr>
          </a:p>
          <a:p>
            <a:pPr algn="just">
              <a:buFont typeface="Wingdings" pitchFamily="2" charset="2"/>
              <a:buChar char="Ø"/>
            </a:pPr>
            <a:r>
              <a:rPr lang="en-US" sz="2400" dirty="0" smtClean="0">
                <a:ea typeface="Calibri" pitchFamily="34" charset="0"/>
                <a:cs typeface="Times New Roman" pitchFamily="18" charset="0"/>
              </a:rPr>
              <a:t>     Thus the major goal of sheep </a:t>
            </a:r>
            <a:r>
              <a:rPr lang="en-US" sz="2400" dirty="0" err="1" smtClean="0">
                <a:ea typeface="Calibri" pitchFamily="34" charset="0"/>
                <a:cs typeface="Times New Roman" pitchFamily="18" charset="0"/>
              </a:rPr>
              <a:t>rearers</a:t>
            </a:r>
            <a:r>
              <a:rPr lang="en-US" sz="2400" dirty="0" smtClean="0">
                <a:ea typeface="Calibri" pitchFamily="34" charset="0"/>
                <a:cs typeface="Times New Roman" pitchFamily="18" charset="0"/>
              </a:rPr>
              <a:t> for obtaining maximum profits is to minimize the losses from disease and attain good flock viability, which could be obtained by improving the disease resistance capacity of the flock. </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14400"/>
            <a:ext cx="8382000" cy="4525963"/>
          </a:xfrm>
        </p:spPr>
        <p:txBody>
          <a:bodyPr>
            <a:normAutofit/>
          </a:bodyPr>
          <a:lstStyle/>
          <a:p>
            <a:pPr algn="just">
              <a:buFont typeface="Wingdings" pitchFamily="2" charset="2"/>
              <a:buChar char="Ø"/>
            </a:pPr>
            <a:endParaRPr lang="en-US" sz="2400" dirty="0" smtClean="0">
              <a:ea typeface="Calibri" pitchFamily="34" charset="0"/>
              <a:cs typeface="Times New Roman" pitchFamily="18" charset="0"/>
            </a:endParaRPr>
          </a:p>
          <a:p>
            <a:pPr algn="just">
              <a:buFont typeface="Wingdings" pitchFamily="2" charset="2"/>
              <a:buChar char="Ø"/>
            </a:pPr>
            <a:endParaRPr lang="en-US" sz="2400" dirty="0" smtClean="0">
              <a:ea typeface="Calibri" pitchFamily="34" charset="0"/>
              <a:cs typeface="Times New Roman" pitchFamily="18" charset="0"/>
            </a:endParaRPr>
          </a:p>
          <a:p>
            <a:pPr algn="just">
              <a:buFont typeface="Wingdings" pitchFamily="2" charset="2"/>
              <a:buChar char="Ø"/>
            </a:pPr>
            <a:r>
              <a:rPr lang="en-US" sz="2400" dirty="0" smtClean="0">
                <a:ea typeface="Calibri" pitchFamily="34" charset="0"/>
                <a:cs typeface="Times New Roman" pitchFamily="18" charset="0"/>
              </a:rPr>
              <a:t>Nutrition is the major decisive factor, which determines the expression of genetic potential of animal in terms of growth and immunity (</a:t>
            </a:r>
            <a:r>
              <a:rPr lang="en-US" sz="2400" dirty="0" err="1" smtClean="0">
                <a:ea typeface="Calibri" pitchFamily="34" charset="0"/>
                <a:cs typeface="Times New Roman" pitchFamily="18" charset="0"/>
              </a:rPr>
              <a:t>Klasing</a:t>
            </a:r>
            <a:r>
              <a:rPr lang="en-US" sz="2400" dirty="0" smtClean="0">
                <a:ea typeface="Calibri" pitchFamily="34" charset="0"/>
                <a:cs typeface="Times New Roman" pitchFamily="18" charset="0"/>
              </a:rPr>
              <a:t> and Barnes, 1988).</a:t>
            </a:r>
          </a:p>
          <a:p>
            <a:pPr algn="just">
              <a:buNone/>
            </a:pPr>
            <a:endParaRPr lang="en-US" sz="2400" dirty="0" smtClean="0">
              <a:ea typeface="Calibri" pitchFamily="34" charset="0"/>
              <a:cs typeface="Times New Roman" pitchFamily="18" charset="0"/>
            </a:endParaRPr>
          </a:p>
          <a:p>
            <a:pPr algn="just">
              <a:buFont typeface="Wingdings" pitchFamily="2" charset="2"/>
              <a:buChar char="Ø"/>
            </a:pPr>
            <a:r>
              <a:rPr lang="en-US" sz="2400" dirty="0" smtClean="0">
                <a:ea typeface="Calibri" pitchFamily="34" charset="0"/>
                <a:cs typeface="Times New Roman" pitchFamily="18" charset="0"/>
              </a:rPr>
              <a:t> The nutrients recognized as having an important role in immunity are energy, protein, vitamins (A, E, C, B</a:t>
            </a:r>
            <a:r>
              <a:rPr lang="en-US" sz="2400" baseline="-30000" dirty="0" smtClean="0">
                <a:ea typeface="Calibri" pitchFamily="34" charset="0"/>
                <a:cs typeface="Times New Roman" pitchFamily="18" charset="0"/>
              </a:rPr>
              <a:t>6</a:t>
            </a:r>
            <a:r>
              <a:rPr lang="en-US" sz="2400" dirty="0" smtClean="0">
                <a:ea typeface="Calibri" pitchFamily="34" charset="0"/>
                <a:cs typeface="Times New Roman" pitchFamily="18" charset="0"/>
              </a:rPr>
              <a:t>, B</a:t>
            </a:r>
            <a:r>
              <a:rPr lang="en-US" sz="2400" baseline="-30000" dirty="0" smtClean="0">
                <a:ea typeface="Calibri" pitchFamily="34" charset="0"/>
                <a:cs typeface="Times New Roman" pitchFamily="18" charset="0"/>
              </a:rPr>
              <a:t>12</a:t>
            </a:r>
            <a:r>
              <a:rPr lang="en-US" sz="2400" dirty="0" smtClean="0">
                <a:ea typeface="Calibri" pitchFamily="34" charset="0"/>
                <a:cs typeface="Times New Roman" pitchFamily="18" charset="0"/>
              </a:rPr>
              <a:t>, folic acid and </a:t>
            </a:r>
            <a:r>
              <a:rPr lang="en-US" sz="2400" dirty="0" err="1" smtClean="0">
                <a:ea typeface="Calibri" pitchFamily="34" charset="0"/>
                <a:cs typeface="Times New Roman" pitchFamily="18" charset="0"/>
              </a:rPr>
              <a:t>choline</a:t>
            </a:r>
            <a:r>
              <a:rPr lang="en-US" sz="2400" dirty="0" smtClean="0">
                <a:ea typeface="Calibri" pitchFamily="34" charset="0"/>
                <a:cs typeface="Times New Roman" pitchFamily="18" charset="0"/>
              </a:rPr>
              <a:t>) and minerals (Cu, Se, Zn, Co, </a:t>
            </a:r>
            <a:r>
              <a:rPr lang="en-US" sz="2400" dirty="0" err="1" smtClean="0">
                <a:ea typeface="Calibri" pitchFamily="34" charset="0"/>
                <a:cs typeface="Times New Roman" pitchFamily="18" charset="0"/>
              </a:rPr>
              <a:t>Mn</a:t>
            </a:r>
            <a:r>
              <a:rPr lang="en-US" sz="2400" dirty="0" smtClean="0">
                <a:ea typeface="Calibri" pitchFamily="34" charset="0"/>
                <a:cs typeface="Times New Roman" pitchFamily="18" charset="0"/>
              </a:rPr>
              <a:t> and Fe).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1319748"/>
            <a:ext cx="7467600" cy="3785652"/>
          </a:xfrm>
          <a:prstGeom prst="rect">
            <a:avLst/>
          </a:prstGeom>
        </p:spPr>
        <p:txBody>
          <a:bodyPr wrap="square">
            <a:spAutoFit/>
          </a:bodyPr>
          <a:lstStyle/>
          <a:p>
            <a:pPr lvl="0" indent="457200" algn="just" eaLnBrk="0" fontAlgn="base" hangingPunct="0">
              <a:spcBef>
                <a:spcPct val="0"/>
              </a:spcBef>
              <a:spcAft>
                <a:spcPct val="0"/>
              </a:spcAft>
            </a:pPr>
            <a:r>
              <a:rPr lang="en-US" sz="2400" dirty="0" smtClean="0">
                <a:solidFill>
                  <a:srgbClr val="131413"/>
                </a:solidFill>
                <a:ea typeface="Calibri" pitchFamily="34" charset="0"/>
                <a:cs typeface="Times New Roman" pitchFamily="18" charset="0"/>
              </a:rPr>
              <a:t>Earlier, National Research Council (</a:t>
            </a:r>
            <a:r>
              <a:rPr lang="en-US" sz="2400" dirty="0" smtClean="0">
                <a:solidFill>
                  <a:srgbClr val="3A2A98"/>
                </a:solidFill>
                <a:ea typeface="Calibri" pitchFamily="34" charset="0"/>
                <a:cs typeface="Times New Roman" pitchFamily="18" charset="0"/>
              </a:rPr>
              <a:t>NRC 1985</a:t>
            </a:r>
            <a:r>
              <a:rPr lang="en-US" sz="2400" dirty="0" smtClean="0">
                <a:solidFill>
                  <a:srgbClr val="131413"/>
                </a:solidFill>
                <a:ea typeface="Calibri" pitchFamily="34" charset="0"/>
                <a:cs typeface="Times New Roman" pitchFamily="18" charset="0"/>
              </a:rPr>
              <a:t>) recommended a dietary level of 0.1 to 0.2 </a:t>
            </a:r>
            <a:r>
              <a:rPr lang="en-US" sz="2400" dirty="0" err="1" smtClean="0">
                <a:solidFill>
                  <a:srgbClr val="131413"/>
                </a:solidFill>
                <a:ea typeface="Calibri" pitchFamily="34" charset="0"/>
                <a:cs typeface="Times New Roman" pitchFamily="18" charset="0"/>
              </a:rPr>
              <a:t>ppm</a:t>
            </a:r>
            <a:r>
              <a:rPr lang="en-US" sz="2400" dirty="0" smtClean="0">
                <a:solidFill>
                  <a:srgbClr val="131413"/>
                </a:solidFill>
                <a:ea typeface="Calibri" pitchFamily="34" charset="0"/>
                <a:cs typeface="Times New Roman" pitchFamily="18" charset="0"/>
              </a:rPr>
              <a:t> of Se for sheep, but in its later report, supplementation of 0.3 </a:t>
            </a:r>
            <a:r>
              <a:rPr lang="en-US" sz="2400" dirty="0" err="1" smtClean="0">
                <a:solidFill>
                  <a:srgbClr val="131413"/>
                </a:solidFill>
                <a:ea typeface="Calibri" pitchFamily="34" charset="0"/>
                <a:cs typeface="Times New Roman" pitchFamily="18" charset="0"/>
              </a:rPr>
              <a:t>ppm</a:t>
            </a:r>
            <a:r>
              <a:rPr lang="en-US" sz="2400" dirty="0" smtClean="0">
                <a:solidFill>
                  <a:srgbClr val="131413"/>
                </a:solidFill>
                <a:ea typeface="Calibri" pitchFamily="34" charset="0"/>
                <a:cs typeface="Times New Roman" pitchFamily="18" charset="0"/>
              </a:rPr>
              <a:t> of Se has been recommended in the diet of cattle, sheep, and pigs (</a:t>
            </a:r>
            <a:r>
              <a:rPr lang="en-US" sz="2400" dirty="0" smtClean="0">
                <a:solidFill>
                  <a:srgbClr val="3A2A98"/>
                </a:solidFill>
                <a:ea typeface="Calibri" pitchFamily="34" charset="0"/>
                <a:cs typeface="Times New Roman" pitchFamily="18" charset="0"/>
              </a:rPr>
              <a:t>NRC 2001</a:t>
            </a:r>
            <a:r>
              <a:rPr lang="en-US" sz="2400" dirty="0" smtClean="0">
                <a:solidFill>
                  <a:srgbClr val="131413"/>
                </a:solidFill>
                <a:ea typeface="Calibri" pitchFamily="34" charset="0"/>
                <a:cs typeface="Times New Roman" pitchFamily="18" charset="0"/>
              </a:rPr>
              <a:t>). </a:t>
            </a:r>
          </a:p>
          <a:p>
            <a:pPr lvl="0" indent="457200" algn="just" eaLnBrk="0" fontAlgn="base" hangingPunct="0">
              <a:spcBef>
                <a:spcPct val="0"/>
              </a:spcBef>
              <a:spcAft>
                <a:spcPct val="0"/>
              </a:spcAft>
            </a:pPr>
            <a:endParaRPr lang="en-US" sz="2400" dirty="0" smtClean="0">
              <a:solidFill>
                <a:srgbClr val="131413"/>
              </a:solidFill>
              <a:ea typeface="Calibri" pitchFamily="34" charset="0"/>
              <a:cs typeface="Times New Roman" pitchFamily="18" charset="0"/>
            </a:endParaRPr>
          </a:p>
          <a:p>
            <a:pPr lvl="0" indent="457200" algn="just" eaLnBrk="0" fontAlgn="base" hangingPunct="0">
              <a:spcBef>
                <a:spcPct val="0"/>
              </a:spcBef>
              <a:spcAft>
                <a:spcPct val="0"/>
              </a:spcAft>
            </a:pPr>
            <a:r>
              <a:rPr lang="en-US" sz="2400" dirty="0" smtClean="0">
                <a:solidFill>
                  <a:srgbClr val="131413"/>
                </a:solidFill>
                <a:ea typeface="Calibri" pitchFamily="34" charset="0"/>
                <a:cs typeface="Times New Roman" pitchFamily="18" charset="0"/>
              </a:rPr>
              <a:t>Salt Institute (2005) has recommended 30 </a:t>
            </a:r>
            <a:r>
              <a:rPr lang="en-US" sz="2400" dirty="0" err="1" smtClean="0">
                <a:solidFill>
                  <a:srgbClr val="131413"/>
                </a:solidFill>
                <a:ea typeface="Calibri" pitchFamily="34" charset="0"/>
                <a:cs typeface="Times New Roman" pitchFamily="18" charset="0"/>
              </a:rPr>
              <a:t>ppm</a:t>
            </a:r>
            <a:r>
              <a:rPr lang="en-US" sz="2400" dirty="0" smtClean="0">
                <a:solidFill>
                  <a:srgbClr val="131413"/>
                </a:solidFill>
                <a:ea typeface="Calibri" pitchFamily="34" charset="0"/>
                <a:cs typeface="Times New Roman" pitchFamily="18" charset="0"/>
              </a:rPr>
              <a:t> selenium to be added in the salt mineral mixture for sheep as compared to 20 </a:t>
            </a:r>
            <a:r>
              <a:rPr lang="en-US" sz="2400" dirty="0" err="1" smtClean="0">
                <a:solidFill>
                  <a:srgbClr val="131413"/>
                </a:solidFill>
                <a:ea typeface="Calibri" pitchFamily="34" charset="0"/>
                <a:cs typeface="Times New Roman" pitchFamily="18" charset="0"/>
              </a:rPr>
              <a:t>ppm</a:t>
            </a:r>
            <a:r>
              <a:rPr lang="en-US" sz="2400" dirty="0" smtClean="0">
                <a:solidFill>
                  <a:srgbClr val="131413"/>
                </a:solidFill>
                <a:ea typeface="Calibri" pitchFamily="34" charset="0"/>
                <a:cs typeface="Times New Roman" pitchFamily="18" charset="0"/>
              </a:rPr>
              <a:t> for cattle, indicating that Se requirements of sheep might be higher than cattle. </a:t>
            </a:r>
            <a:endParaRPr lang="en-US"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7146" y="1190685"/>
            <a:ext cx="8153400" cy="4524315"/>
          </a:xfrm>
          <a:prstGeom prst="rect">
            <a:avLst/>
          </a:prstGeom>
        </p:spPr>
        <p:txBody>
          <a:bodyPr wrap="square">
            <a:spAutoFit/>
          </a:bodyPr>
          <a:lstStyle/>
          <a:p>
            <a:pPr lvl="0" indent="457200" algn="just" eaLnBrk="0" fontAlgn="base" hangingPunct="0">
              <a:spcBef>
                <a:spcPct val="0"/>
              </a:spcBef>
              <a:spcAft>
                <a:spcPct val="0"/>
              </a:spcAft>
              <a:buFont typeface="Wingdings" pitchFamily="2" charset="2"/>
              <a:buChar char="Ø"/>
            </a:pPr>
            <a:r>
              <a:rPr lang="en-US" sz="2400" dirty="0" smtClean="0">
                <a:solidFill>
                  <a:srgbClr val="000000"/>
                </a:solidFill>
                <a:ea typeface="Calibri" pitchFamily="34" charset="0"/>
                <a:cs typeface="Times New Roman" pitchFamily="18" charset="0"/>
              </a:rPr>
              <a:t>Selenium’s role in animal health is  based  on  the  functions of </a:t>
            </a:r>
            <a:r>
              <a:rPr lang="en-US" sz="2400" dirty="0" err="1" smtClean="0">
                <a:solidFill>
                  <a:srgbClr val="000000"/>
                </a:solidFill>
                <a:ea typeface="Calibri" pitchFamily="34" charset="0"/>
                <a:cs typeface="Times New Roman" pitchFamily="18" charset="0"/>
              </a:rPr>
              <a:t>selenoproteins</a:t>
            </a:r>
            <a:r>
              <a:rPr lang="en-US" sz="2400" dirty="0" smtClean="0">
                <a:solidFill>
                  <a:srgbClr val="000000"/>
                </a:solidFill>
                <a:ea typeface="Calibri" pitchFamily="34" charset="0"/>
                <a:cs typeface="Times New Roman" pitchFamily="18" charset="0"/>
              </a:rPr>
              <a:t>, many of which have antioxidant activities (</a:t>
            </a:r>
            <a:r>
              <a:rPr lang="en-US" sz="2400" dirty="0" err="1" smtClean="0">
                <a:solidFill>
                  <a:srgbClr val="000066"/>
                </a:solidFill>
                <a:ea typeface="Calibri" pitchFamily="34" charset="0"/>
                <a:cs typeface="Times New Roman" pitchFamily="18" charset="0"/>
              </a:rPr>
              <a:t>Fairweather-Tait</a:t>
            </a:r>
            <a:r>
              <a:rPr lang="en-US" sz="2400" dirty="0" smtClean="0">
                <a:solidFill>
                  <a:srgbClr val="000066"/>
                </a:solidFill>
                <a:ea typeface="Calibri" pitchFamily="34" charset="0"/>
                <a:cs typeface="Times New Roman" pitchFamily="18" charset="0"/>
              </a:rPr>
              <a:t> </a:t>
            </a:r>
            <a:r>
              <a:rPr lang="en-US" sz="2400" i="1" dirty="0" smtClean="0">
                <a:solidFill>
                  <a:srgbClr val="000066"/>
                </a:solidFill>
                <a:ea typeface="Calibri" pitchFamily="34" charset="0"/>
                <a:cs typeface="Times New Roman" pitchFamily="18" charset="0"/>
              </a:rPr>
              <a:t>et al.,</a:t>
            </a:r>
            <a:r>
              <a:rPr lang="en-US" sz="2400" dirty="0" smtClean="0">
                <a:solidFill>
                  <a:srgbClr val="000066"/>
                </a:solidFill>
                <a:ea typeface="Calibri" pitchFamily="34" charset="0"/>
                <a:cs typeface="Times New Roman" pitchFamily="18" charset="0"/>
              </a:rPr>
              <a:t> 2010</a:t>
            </a:r>
            <a:r>
              <a:rPr lang="en-US" sz="2400" dirty="0" smtClean="0">
                <a:solidFill>
                  <a:srgbClr val="000000"/>
                </a:solidFill>
                <a:ea typeface="Calibri" pitchFamily="34" charset="0"/>
                <a:cs typeface="Times New Roman" pitchFamily="18" charset="0"/>
              </a:rPr>
              <a:t>).</a:t>
            </a:r>
          </a:p>
          <a:p>
            <a:pPr lvl="0" indent="457200" algn="just" eaLnBrk="0" fontAlgn="base" hangingPunct="0">
              <a:spcBef>
                <a:spcPct val="0"/>
              </a:spcBef>
              <a:spcAft>
                <a:spcPct val="0"/>
              </a:spcAft>
              <a:buFont typeface="Wingdings" pitchFamily="2" charset="2"/>
              <a:buChar char="Ø"/>
            </a:pPr>
            <a:endParaRPr lang="en-US" sz="2400" dirty="0" smtClean="0">
              <a:solidFill>
                <a:srgbClr val="000000"/>
              </a:solidFill>
              <a:ea typeface="Calibri" pitchFamily="34" charset="0"/>
              <a:cs typeface="Times New Roman" pitchFamily="18" charset="0"/>
            </a:endParaRPr>
          </a:p>
          <a:p>
            <a:pPr lvl="0" indent="457200" algn="just" eaLnBrk="0" fontAlgn="base" hangingPunct="0">
              <a:spcBef>
                <a:spcPct val="0"/>
              </a:spcBef>
              <a:spcAft>
                <a:spcPct val="0"/>
              </a:spcAft>
              <a:buFont typeface="Wingdings" pitchFamily="2" charset="2"/>
              <a:buChar char="Ø"/>
            </a:pPr>
            <a:r>
              <a:rPr lang="en-US" sz="2400" dirty="0" smtClean="0">
                <a:solidFill>
                  <a:srgbClr val="000000"/>
                </a:solidFill>
                <a:ea typeface="Calibri" pitchFamily="34" charset="0"/>
                <a:cs typeface="Times New Roman" pitchFamily="18" charset="0"/>
              </a:rPr>
              <a:t>Selenium enhances the ability  of  lymphocytes  to  respond  to the cytokine IL-2 by increasing the expression of IL-2 receptors on lymphocytes.</a:t>
            </a:r>
          </a:p>
          <a:p>
            <a:pPr lvl="0" indent="457200" algn="just" eaLnBrk="0" fontAlgn="base" hangingPunct="0">
              <a:spcBef>
                <a:spcPct val="0"/>
              </a:spcBef>
              <a:spcAft>
                <a:spcPct val="0"/>
              </a:spcAft>
              <a:buFont typeface="Wingdings" pitchFamily="2" charset="2"/>
              <a:buChar char="Ø"/>
            </a:pPr>
            <a:endParaRPr lang="en-US" sz="2400" dirty="0" smtClean="0">
              <a:solidFill>
                <a:srgbClr val="000000"/>
              </a:solidFill>
              <a:ea typeface="Calibri" pitchFamily="34" charset="0"/>
              <a:cs typeface="Times New Roman" pitchFamily="18" charset="0"/>
            </a:endParaRPr>
          </a:p>
          <a:p>
            <a:pPr lvl="0" indent="457200" algn="just" eaLnBrk="0" fontAlgn="base" hangingPunct="0">
              <a:spcBef>
                <a:spcPct val="0"/>
              </a:spcBef>
              <a:spcAft>
                <a:spcPct val="0"/>
              </a:spcAft>
              <a:buFont typeface="Wingdings" pitchFamily="2" charset="2"/>
              <a:buChar char="Ø"/>
            </a:pPr>
            <a:r>
              <a:rPr lang="en-US" sz="2400" dirty="0" smtClean="0">
                <a:solidFill>
                  <a:srgbClr val="000000"/>
                </a:solidFill>
                <a:ea typeface="Calibri" pitchFamily="34" charset="0"/>
                <a:cs typeface="Times New Roman" pitchFamily="18" charset="0"/>
              </a:rPr>
              <a:t>Enhancement of these interactions leads to increased numbers of lymphocytes, increased </a:t>
            </a:r>
            <a:r>
              <a:rPr lang="en-US" sz="2400" dirty="0" err="1" smtClean="0">
                <a:solidFill>
                  <a:srgbClr val="000000"/>
                </a:solidFill>
                <a:ea typeface="Calibri" pitchFamily="34" charset="0"/>
                <a:cs typeface="Times New Roman" pitchFamily="18" charset="0"/>
              </a:rPr>
              <a:t>cytotoxicity</a:t>
            </a:r>
            <a:r>
              <a:rPr lang="en-US" sz="2400" dirty="0" smtClean="0">
                <a:solidFill>
                  <a:srgbClr val="000000"/>
                </a:solidFill>
                <a:ea typeface="Calibri" pitchFamily="34" charset="0"/>
                <a:cs typeface="Times New Roman" pitchFamily="18" charset="0"/>
              </a:rPr>
              <a:t> of killer cells, and increased antibody production by B cells (</a:t>
            </a:r>
            <a:r>
              <a:rPr lang="en-US" sz="2400" dirty="0" err="1" smtClean="0">
                <a:solidFill>
                  <a:srgbClr val="000066"/>
                </a:solidFill>
                <a:ea typeface="Calibri" pitchFamily="34" charset="0"/>
                <a:cs typeface="Times New Roman" pitchFamily="18" charset="0"/>
              </a:rPr>
              <a:t>Rooke</a:t>
            </a:r>
            <a:r>
              <a:rPr lang="en-US" sz="2400" dirty="0" smtClean="0">
                <a:solidFill>
                  <a:srgbClr val="000066"/>
                </a:solidFill>
                <a:ea typeface="Calibri" pitchFamily="34" charset="0"/>
                <a:cs typeface="Times New Roman" pitchFamily="18" charset="0"/>
              </a:rPr>
              <a:t> </a:t>
            </a:r>
            <a:r>
              <a:rPr lang="en-US" sz="2400" i="1" dirty="0" smtClean="0">
                <a:solidFill>
                  <a:srgbClr val="000066"/>
                </a:solidFill>
                <a:ea typeface="Calibri" pitchFamily="34" charset="0"/>
                <a:cs typeface="Times New Roman" pitchFamily="18" charset="0"/>
              </a:rPr>
              <a:t>et al</a:t>
            </a:r>
            <a:r>
              <a:rPr lang="en-US" sz="2400" dirty="0" smtClean="0">
                <a:solidFill>
                  <a:srgbClr val="000066"/>
                </a:solidFill>
                <a:ea typeface="Calibri" pitchFamily="34" charset="0"/>
                <a:cs typeface="Times New Roman" pitchFamily="18" charset="0"/>
              </a:rPr>
              <a:t>., 2004</a:t>
            </a:r>
            <a:r>
              <a:rPr lang="en-US" sz="2400" dirty="0" smtClean="0">
                <a:solidFill>
                  <a:srgbClr val="000000"/>
                </a:solidFill>
                <a:ea typeface="Calibri" pitchFamily="34" charset="0"/>
                <a:cs typeface="Times New Roman" pitchFamily="18" charset="0"/>
              </a:rPr>
              <a:t>).</a:t>
            </a:r>
            <a:endParaRPr 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539889"/>
            <a:ext cx="7772400" cy="5632311"/>
          </a:xfrm>
          <a:prstGeom prst="rect">
            <a:avLst/>
          </a:prstGeom>
        </p:spPr>
        <p:txBody>
          <a:bodyPr wrap="square">
            <a:spAutoFit/>
          </a:bodyPr>
          <a:lstStyle/>
          <a:p>
            <a:pPr lvl="0" indent="457200" algn="just" eaLnBrk="0" fontAlgn="base" hangingPunct="0">
              <a:spcBef>
                <a:spcPct val="0"/>
              </a:spcBef>
              <a:spcAft>
                <a:spcPct val="0"/>
              </a:spcAft>
              <a:buFont typeface="Wingdings" pitchFamily="2" charset="2"/>
              <a:buChar char="Ø"/>
            </a:pPr>
            <a:r>
              <a:rPr lang="en-US" sz="2400" dirty="0" smtClean="0">
                <a:solidFill>
                  <a:srgbClr val="000000"/>
                </a:solidFill>
                <a:ea typeface="Calibri" pitchFamily="34" charset="0"/>
                <a:cs typeface="Times New Roman" pitchFamily="18" charset="0"/>
              </a:rPr>
              <a:t>The goal of enhancing immunity is to increase resistance to disease. A decreased incidence of </a:t>
            </a:r>
            <a:r>
              <a:rPr lang="en-US" sz="2400" dirty="0" err="1" smtClean="0">
                <a:solidFill>
                  <a:srgbClr val="000000"/>
                </a:solidFill>
                <a:ea typeface="Calibri" pitchFamily="34" charset="0"/>
                <a:cs typeface="Times New Roman" pitchFamily="18" charset="0"/>
              </a:rPr>
              <a:t>metritis</a:t>
            </a:r>
            <a:r>
              <a:rPr lang="en-US" sz="2400" dirty="0" smtClean="0">
                <a:solidFill>
                  <a:srgbClr val="000000"/>
                </a:solidFill>
                <a:ea typeface="Calibri" pitchFamily="34" charset="0"/>
                <a:cs typeface="Times New Roman" pitchFamily="18" charset="0"/>
              </a:rPr>
              <a:t> in Se-treated dairy cows provides a good example of an association between Se deficiency and decreased disease resistance (</a:t>
            </a:r>
            <a:r>
              <a:rPr lang="en-US" sz="2400" dirty="0" err="1" smtClean="0">
                <a:solidFill>
                  <a:srgbClr val="000066"/>
                </a:solidFill>
                <a:ea typeface="Calibri" pitchFamily="34" charset="0"/>
                <a:cs typeface="Times New Roman" pitchFamily="18" charset="0"/>
              </a:rPr>
              <a:t>Suttle</a:t>
            </a:r>
            <a:r>
              <a:rPr lang="en-US" sz="2400" dirty="0" smtClean="0">
                <a:solidFill>
                  <a:srgbClr val="000066"/>
                </a:solidFill>
                <a:ea typeface="Calibri" pitchFamily="34" charset="0"/>
                <a:cs typeface="Times New Roman" pitchFamily="18" charset="0"/>
              </a:rPr>
              <a:t> and Jones,</a:t>
            </a:r>
            <a:r>
              <a:rPr lang="en-US" sz="2400" dirty="0" smtClean="0">
                <a:solidFill>
                  <a:srgbClr val="000000"/>
                </a:solidFill>
                <a:ea typeface="Calibri" pitchFamily="34" charset="0"/>
                <a:cs typeface="Times New Roman" pitchFamily="18" charset="0"/>
              </a:rPr>
              <a:t> </a:t>
            </a:r>
            <a:r>
              <a:rPr lang="en-US" sz="2400" dirty="0" smtClean="0">
                <a:solidFill>
                  <a:srgbClr val="000066"/>
                </a:solidFill>
                <a:ea typeface="Calibri" pitchFamily="34" charset="0"/>
                <a:cs typeface="Times New Roman" pitchFamily="18" charset="0"/>
              </a:rPr>
              <a:t>1989</a:t>
            </a:r>
            <a:r>
              <a:rPr lang="en-US" sz="2400" dirty="0" smtClean="0">
                <a:solidFill>
                  <a:srgbClr val="000000"/>
                </a:solidFill>
                <a:ea typeface="Calibri" pitchFamily="34" charset="0"/>
                <a:cs typeface="Times New Roman" pitchFamily="18" charset="0"/>
              </a:rPr>
              <a:t>).</a:t>
            </a:r>
          </a:p>
          <a:p>
            <a:pPr lvl="0" indent="457200" algn="just" eaLnBrk="0" fontAlgn="base" hangingPunct="0">
              <a:spcBef>
                <a:spcPct val="0"/>
              </a:spcBef>
              <a:spcAft>
                <a:spcPct val="0"/>
              </a:spcAft>
              <a:buFont typeface="Wingdings" pitchFamily="2" charset="2"/>
              <a:buChar char="Ø"/>
            </a:pPr>
            <a:endParaRPr lang="en-US" sz="2400" dirty="0" smtClean="0">
              <a:solidFill>
                <a:srgbClr val="000000"/>
              </a:solidFill>
              <a:ea typeface="Calibri" pitchFamily="34" charset="0"/>
              <a:cs typeface="Times New Roman" pitchFamily="18" charset="0"/>
            </a:endParaRPr>
          </a:p>
          <a:p>
            <a:pPr lvl="0" indent="457200" algn="just" eaLnBrk="0" fontAlgn="base" hangingPunct="0">
              <a:spcBef>
                <a:spcPct val="0"/>
              </a:spcBef>
              <a:spcAft>
                <a:spcPct val="0"/>
              </a:spcAft>
              <a:buFont typeface="Wingdings" pitchFamily="2" charset="2"/>
              <a:buChar char="Ø"/>
            </a:pPr>
            <a:r>
              <a:rPr lang="en-US" sz="2400" dirty="0" smtClean="0">
                <a:solidFill>
                  <a:srgbClr val="000000"/>
                </a:solidFill>
                <a:ea typeface="Calibri" pitchFamily="34" charset="0"/>
                <a:cs typeface="Times New Roman" pitchFamily="18" charset="0"/>
              </a:rPr>
              <a:t>It has been observed in cattle herds, with long-standing annual problems with foot rot and pink eye, that there is a markedly reduced incidence (seasonal) of these diseases once exposed to continuous Se supplementation (</a:t>
            </a:r>
            <a:r>
              <a:rPr lang="en-US" sz="2400" dirty="0" err="1" smtClean="0">
                <a:solidFill>
                  <a:srgbClr val="000066"/>
                </a:solidFill>
                <a:ea typeface="Calibri" pitchFamily="34" charset="0"/>
                <a:cs typeface="Times New Roman" pitchFamily="18" charset="0"/>
              </a:rPr>
              <a:t>Koller</a:t>
            </a:r>
            <a:r>
              <a:rPr lang="en-US" sz="2400" dirty="0" smtClean="0">
                <a:solidFill>
                  <a:srgbClr val="000066"/>
                </a:solidFill>
                <a:ea typeface="Calibri" pitchFamily="34" charset="0"/>
                <a:cs typeface="Times New Roman" pitchFamily="18" charset="0"/>
              </a:rPr>
              <a:t> </a:t>
            </a:r>
            <a:r>
              <a:rPr lang="en-US" sz="2400" i="1" dirty="0" smtClean="0">
                <a:solidFill>
                  <a:srgbClr val="000066"/>
                </a:solidFill>
                <a:ea typeface="Calibri" pitchFamily="34" charset="0"/>
                <a:cs typeface="Times New Roman" pitchFamily="18" charset="0"/>
              </a:rPr>
              <a:t>et al</a:t>
            </a:r>
            <a:r>
              <a:rPr lang="en-US" sz="2400" dirty="0" smtClean="0">
                <a:solidFill>
                  <a:srgbClr val="000066"/>
                </a:solidFill>
                <a:ea typeface="Calibri" pitchFamily="34" charset="0"/>
                <a:cs typeface="Times New Roman" pitchFamily="18" charset="0"/>
              </a:rPr>
              <a:t>., 1983</a:t>
            </a:r>
            <a:r>
              <a:rPr lang="en-US" sz="2400" dirty="0" smtClean="0">
                <a:solidFill>
                  <a:srgbClr val="000000"/>
                </a:solidFill>
                <a:ea typeface="Calibri" pitchFamily="34" charset="0"/>
                <a:cs typeface="Times New Roman" pitchFamily="18" charset="0"/>
              </a:rPr>
              <a:t>).</a:t>
            </a:r>
          </a:p>
          <a:p>
            <a:pPr lvl="0" indent="457200" algn="just" eaLnBrk="0" fontAlgn="base" hangingPunct="0">
              <a:spcBef>
                <a:spcPct val="0"/>
              </a:spcBef>
              <a:spcAft>
                <a:spcPct val="0"/>
              </a:spcAft>
              <a:buFont typeface="Wingdings" pitchFamily="2" charset="2"/>
              <a:buChar char="Ø"/>
            </a:pPr>
            <a:endParaRPr lang="en-US" sz="2400" dirty="0" smtClean="0">
              <a:solidFill>
                <a:srgbClr val="000000"/>
              </a:solidFill>
              <a:ea typeface="Calibri" pitchFamily="34" charset="0"/>
              <a:cs typeface="Times New Roman" pitchFamily="18" charset="0"/>
            </a:endParaRPr>
          </a:p>
          <a:p>
            <a:pPr lvl="0" indent="457200" algn="just" eaLnBrk="0" fontAlgn="base" hangingPunct="0">
              <a:spcBef>
                <a:spcPct val="0"/>
              </a:spcBef>
              <a:spcAft>
                <a:spcPct val="0"/>
              </a:spcAft>
              <a:buFont typeface="Wingdings" pitchFamily="2" charset="2"/>
              <a:buChar char="Ø"/>
            </a:pPr>
            <a:r>
              <a:rPr lang="en-US" sz="2400" dirty="0" smtClean="0">
                <a:ea typeface="Calibri" pitchFamily="34" charset="0"/>
                <a:cs typeface="Times New Roman" pitchFamily="18" charset="0"/>
              </a:rPr>
              <a:t>Hence, in this study an attempt has been made to determine the possible strategic role of selenium at different levels of supplementation. </a:t>
            </a:r>
            <a:endParaRPr lang="en-US"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228600" y="381000"/>
            <a:ext cx="8763000" cy="6096000"/>
          </a:xfrm>
        </p:spPr>
        <p:txBody>
          <a:bodyPr>
            <a:noAutofit/>
          </a:bodyPr>
          <a:lstStyle/>
          <a:p>
            <a:r>
              <a:rPr lang="en-US" sz="2400" b="1" dirty="0" smtClean="0">
                <a:solidFill>
                  <a:schemeClr val="tx1"/>
                </a:solidFill>
              </a:rPr>
              <a:t>MATERIALS AND METHODS</a:t>
            </a:r>
          </a:p>
          <a:p>
            <a:endParaRPr lang="en-US" sz="2400" b="1" dirty="0" smtClean="0">
              <a:solidFill>
                <a:schemeClr val="tx1"/>
              </a:solidFill>
            </a:endParaRPr>
          </a:p>
          <a:p>
            <a:r>
              <a:rPr lang="en-US" sz="2400" b="1" dirty="0" smtClean="0">
                <a:solidFill>
                  <a:schemeClr val="tx1"/>
                </a:solidFill>
              </a:rPr>
              <a:t>Experimental Animals</a:t>
            </a:r>
          </a:p>
          <a:p>
            <a:pPr algn="just">
              <a:buFont typeface="Wingdings" pitchFamily="2" charset="2"/>
              <a:buChar char="Ø"/>
            </a:pPr>
            <a:r>
              <a:rPr lang="en-US" sz="2400" dirty="0" smtClean="0">
                <a:solidFill>
                  <a:schemeClr val="tx1"/>
                </a:solidFill>
              </a:rPr>
              <a:t>Twenty four Nellore ram lambs (3-5 months old) with an average body weight of 15.45 </a:t>
            </a:r>
            <a:r>
              <a:rPr lang="en-US" sz="2400" u="sng" dirty="0" smtClean="0">
                <a:solidFill>
                  <a:schemeClr val="tx1"/>
                </a:solidFill>
              </a:rPr>
              <a:t>+</a:t>
            </a:r>
            <a:r>
              <a:rPr lang="en-US" sz="2400" dirty="0" smtClean="0">
                <a:solidFill>
                  <a:schemeClr val="tx1"/>
                </a:solidFill>
              </a:rPr>
              <a:t> 0.06 kg were purchased from local market and used for the study.</a:t>
            </a:r>
          </a:p>
          <a:p>
            <a:pPr algn="just">
              <a:buFont typeface="Wingdings" pitchFamily="2" charset="2"/>
              <a:buChar char="Ø"/>
            </a:pPr>
            <a:endParaRPr lang="en-US" sz="2400" dirty="0" smtClean="0">
              <a:solidFill>
                <a:schemeClr val="tx1"/>
              </a:solidFill>
            </a:endParaRPr>
          </a:p>
          <a:p>
            <a:pPr algn="just">
              <a:buFont typeface="Wingdings" pitchFamily="2" charset="2"/>
              <a:buChar char="Ø"/>
            </a:pPr>
            <a:r>
              <a:rPr lang="en-US" sz="2400" dirty="0" smtClean="0">
                <a:solidFill>
                  <a:schemeClr val="tx1"/>
                </a:solidFill>
              </a:rPr>
              <a:t>These lambs were then randomly allotted to 4 groups (6 in each treatment) in a completely randomized design.</a:t>
            </a:r>
          </a:p>
          <a:p>
            <a:pPr algn="just">
              <a:buFont typeface="Wingdings" pitchFamily="2" charset="2"/>
              <a:buChar char="Ø"/>
            </a:pPr>
            <a:endParaRPr lang="en-US" sz="2400" dirty="0" smtClean="0">
              <a:solidFill>
                <a:schemeClr val="tx1"/>
              </a:solidFill>
            </a:endParaRPr>
          </a:p>
          <a:p>
            <a:pPr algn="just">
              <a:buFont typeface="Wingdings" pitchFamily="2" charset="2"/>
              <a:buChar char="Ø"/>
            </a:pPr>
            <a:r>
              <a:rPr lang="en-US" sz="2400" dirty="0" smtClean="0">
                <a:solidFill>
                  <a:schemeClr val="tx1"/>
                </a:solidFill>
              </a:rPr>
              <a:t>The animals of group T1 (basal) were offered basal diet, group T2, T3 and group T4 were offered basal diet supplemented with selenium at 0.45, 0.9 and 1.8 ppm, respectively by adding inorganic selenium in the form of sodium </a:t>
            </a:r>
            <a:r>
              <a:rPr lang="en-US" sz="2400" dirty="0" err="1" smtClean="0">
                <a:solidFill>
                  <a:schemeClr val="tx1"/>
                </a:solidFill>
              </a:rPr>
              <a:t>selenite</a:t>
            </a:r>
            <a:r>
              <a:rPr lang="en-US" sz="2400" dirty="0" smtClean="0">
                <a:solidFill>
                  <a:schemeClr val="tx1"/>
                </a:solidFill>
              </a:rPr>
              <a:t>.</a:t>
            </a:r>
            <a:endParaRPr lang="en-US" sz="24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288</TotalTime>
  <Words>2469</Words>
  <Application>Microsoft Office PowerPoint</Application>
  <PresentationFormat>On-screen Show (4:3)</PresentationFormat>
  <Paragraphs>209</Paragraphs>
  <Slides>26</Slides>
  <Notes>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EFFECT OF DIFFERENT DIETARY LEVELS OF SELENIUM ON IMMUNITY AND KEEPING QUALITY OF MEAT IN GROWING NELLORE RAM LAMBS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Effect of supplementation of  different levels of selenium on the cell mediated  immune response (CMI) in growing Nellore ram lambs in terms of skin fold thickness by injecting PHA-P antigen</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sushma</dc:creator>
  <cp:lastModifiedBy>sushma</cp:lastModifiedBy>
  <cp:revision>129</cp:revision>
  <dcterms:created xsi:type="dcterms:W3CDTF">2006-08-16T00:00:00Z</dcterms:created>
  <dcterms:modified xsi:type="dcterms:W3CDTF">2014-09-15T00:59:10Z</dcterms:modified>
</cp:coreProperties>
</file>