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6"/>
  </p:notesMasterIdLst>
  <p:sldIdLst>
    <p:sldId id="256" r:id="rId2"/>
    <p:sldId id="257" r:id="rId3"/>
    <p:sldId id="275" r:id="rId4"/>
    <p:sldId id="258" r:id="rId5"/>
    <p:sldId id="259" r:id="rId6"/>
    <p:sldId id="260" r:id="rId7"/>
    <p:sldId id="274" r:id="rId8"/>
    <p:sldId id="261" r:id="rId9"/>
    <p:sldId id="276" r:id="rId10"/>
    <p:sldId id="262" r:id="rId11"/>
    <p:sldId id="263" r:id="rId12"/>
    <p:sldId id="278" r:id="rId13"/>
    <p:sldId id="277" r:id="rId14"/>
    <p:sldId id="265" r:id="rId15"/>
    <p:sldId id="279" r:id="rId16"/>
    <p:sldId id="266" r:id="rId17"/>
    <p:sldId id="280" r:id="rId18"/>
    <p:sldId id="267" r:id="rId19"/>
    <p:sldId id="281" r:id="rId20"/>
    <p:sldId id="268" r:id="rId21"/>
    <p:sldId id="269" r:id="rId22"/>
    <p:sldId id="282" r:id="rId23"/>
    <p:sldId id="270" r:id="rId24"/>
    <p:sldId id="283" r:id="rId25"/>
    <p:sldId id="271" r:id="rId26"/>
    <p:sldId id="284" r:id="rId27"/>
    <p:sldId id="272" r:id="rId28"/>
    <p:sldId id="290" r:id="rId29"/>
    <p:sldId id="286" r:id="rId30"/>
    <p:sldId id="287" r:id="rId31"/>
    <p:sldId id="288" r:id="rId32"/>
    <p:sldId id="289" r:id="rId33"/>
    <p:sldId id="285" r:id="rId34"/>
    <p:sldId id="2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50059"/>
    <a:srgbClr val="FF388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72FE9-5FF3-4B7B-A0F1-5F0198B94DA6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68F2-48D4-4AC9-9B2D-4AD5E15DE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88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A68F2-48D4-4AC9-9B2D-4AD5E15DEC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321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04A51A7-9F22-44FF-87E3-7E8F15E8DE68}" type="datetimeFigureOut">
              <a:rPr lang="en-US" smtClean="0"/>
              <a:pPr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21A0E4-F92C-4BE6-87EA-A80688F43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23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6" y="0"/>
            <a:ext cx="9133764" cy="19812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INCARCERATED VAGINAL PESSARY – A REPORT OF TWO CASES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191000"/>
            <a:ext cx="5943600" cy="2057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Dr.k.Sofia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Mercy</a:t>
            </a:r>
          </a:p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Sree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balaji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medical college</a:t>
            </a:r>
          </a:p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Chennai,India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 descr="2015-11-15-22-47-23-184366334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981200"/>
            <a:ext cx="2540000" cy="22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8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543800" cy="4930808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  Menstrual history was normal.</a:t>
            </a:r>
          </a:p>
          <a:p>
            <a:pPr>
              <a:buClrTx/>
              <a:buFont typeface="Wingdings" pitchFamily="2" charset="2"/>
              <a:buChar char="v"/>
            </a:pPr>
            <a:endParaRPr lang="en-US" b="1" i="1" dirty="0"/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  No other significant history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97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10200" cy="723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4343400" cy="6933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/>
              <a:t>ON EXAMINATION</a:t>
            </a:r>
            <a:r>
              <a:rPr lang="en-US" b="1" i="1" dirty="0" smtClean="0"/>
              <a:t>,</a:t>
            </a:r>
          </a:p>
          <a:p>
            <a:pPr>
              <a:buFont typeface="Wingdings" pitchFamily="2" charset="2"/>
              <a:buChar char="Ø"/>
            </a:pPr>
            <a:endParaRPr lang="en-US" b="1" i="1" dirty="0"/>
          </a:p>
          <a:p>
            <a:pPr marL="64008" indent="0">
              <a:buNone/>
            </a:pPr>
            <a:r>
              <a:rPr lang="en-US" b="1" i="1" dirty="0" smtClean="0"/>
              <a:t>General </a:t>
            </a:r>
            <a:r>
              <a:rPr lang="en-US" b="1" i="1" dirty="0"/>
              <a:t>condition fair</a:t>
            </a:r>
          </a:p>
          <a:p>
            <a:pPr marL="64008" indent="0">
              <a:buNone/>
            </a:pPr>
            <a:r>
              <a:rPr lang="en-US" b="1" i="1" dirty="0"/>
              <a:t>    </a:t>
            </a:r>
            <a:r>
              <a:rPr lang="en-US" b="1" i="1" dirty="0" smtClean="0"/>
              <a:t> Not </a:t>
            </a:r>
            <a:r>
              <a:rPr lang="en-US" b="1" i="1" dirty="0"/>
              <a:t>anemic</a:t>
            </a:r>
          </a:p>
          <a:p>
            <a:pPr marL="64008" indent="0">
              <a:buNone/>
            </a:pPr>
            <a:r>
              <a:rPr lang="en-US" b="1" i="1" dirty="0"/>
              <a:t>     </a:t>
            </a:r>
            <a:r>
              <a:rPr lang="en-US" b="1" i="1" dirty="0" smtClean="0"/>
              <a:t>PR </a:t>
            </a:r>
            <a:r>
              <a:rPr lang="en-US" b="1" i="1" dirty="0"/>
              <a:t>- </a:t>
            </a:r>
            <a:r>
              <a:rPr lang="en-US" b="1" i="1" dirty="0" smtClean="0"/>
              <a:t>78/min</a:t>
            </a:r>
            <a:endParaRPr lang="en-US" b="1" i="1" dirty="0"/>
          </a:p>
          <a:p>
            <a:pPr marL="64008" indent="0">
              <a:buNone/>
            </a:pPr>
            <a:r>
              <a:rPr lang="en-US" b="1" i="1" dirty="0" smtClean="0"/>
              <a:t>     BP </a:t>
            </a:r>
            <a:r>
              <a:rPr lang="en-US" b="1" i="1" dirty="0"/>
              <a:t>- </a:t>
            </a:r>
            <a:r>
              <a:rPr lang="en-US" b="1" i="1" dirty="0" smtClean="0"/>
              <a:t>110/80 </a:t>
            </a:r>
            <a:r>
              <a:rPr lang="en-US" b="1" i="1" dirty="0"/>
              <a:t>mm Hg</a:t>
            </a:r>
          </a:p>
          <a:p>
            <a:pPr marL="64008" indent="0">
              <a:buNone/>
            </a:pPr>
            <a:r>
              <a:rPr lang="en-US" b="1" i="1" dirty="0"/>
              <a:t>     </a:t>
            </a:r>
            <a:r>
              <a:rPr lang="en-US" b="1" i="1" dirty="0" smtClean="0"/>
              <a:t>CVS </a:t>
            </a:r>
            <a:r>
              <a:rPr lang="en-US" b="1" i="1" dirty="0"/>
              <a:t>– S1S2 (+)</a:t>
            </a:r>
          </a:p>
          <a:p>
            <a:pPr marL="64008" indent="0">
              <a:buNone/>
            </a:pPr>
            <a:r>
              <a:rPr lang="en-US" b="1" i="1" dirty="0"/>
              <a:t>      </a:t>
            </a:r>
            <a:r>
              <a:rPr lang="en-US" b="1" i="1" dirty="0" smtClean="0"/>
              <a:t>RS </a:t>
            </a:r>
            <a:r>
              <a:rPr lang="en-US" b="1" i="1" dirty="0"/>
              <a:t>– NVBS</a:t>
            </a:r>
          </a:p>
          <a:p>
            <a:pPr marL="64008" indent="0">
              <a:buNone/>
            </a:pPr>
            <a:r>
              <a:rPr lang="en-US" b="1" i="1" dirty="0"/>
              <a:t>      </a:t>
            </a:r>
            <a:r>
              <a:rPr lang="en-US" b="1" i="1" dirty="0" smtClean="0"/>
              <a:t>P/A </a:t>
            </a:r>
            <a:r>
              <a:rPr lang="en-US" b="1" i="1" dirty="0"/>
              <a:t>- soft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8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0"/>
            <a:ext cx="7315200" cy="6858000"/>
          </a:xfrm>
        </p:spPr>
        <p:txBody>
          <a:bodyPr>
            <a:normAutofit/>
          </a:bodyPr>
          <a:lstStyle/>
          <a:p>
            <a:pPr marL="64008" indent="0">
              <a:buClrTx/>
              <a:buNone/>
            </a:pP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1828800" y="685800"/>
            <a:ext cx="64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en-US" sz="3600" b="1" i="1" dirty="0"/>
              <a:t>speculum examination revealed ring </a:t>
            </a:r>
            <a:r>
              <a:rPr lang="en-US" sz="3600" b="1" i="1" dirty="0" err="1"/>
              <a:t>pessary</a:t>
            </a:r>
            <a:r>
              <a:rPr lang="en-US" sz="3600" b="1" i="1" dirty="0"/>
              <a:t> was embedded in the lateral vaginal wall with a 3 cm band of vaginal epithelium over the </a:t>
            </a:r>
            <a:r>
              <a:rPr lang="en-US" sz="3600" b="1" i="1" dirty="0" err="1"/>
              <a:t>pessary</a:t>
            </a:r>
            <a:r>
              <a:rPr lang="en-US" sz="3600" b="1" i="1" dirty="0"/>
              <a:t> </a:t>
            </a:r>
          </a:p>
          <a:p>
            <a:pPr marL="64008" indent="0"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54808"/>
          </a:xfrm>
        </p:spPr>
        <p:txBody>
          <a:bodyPr/>
          <a:lstStyle/>
          <a:p>
            <a:pPr marL="64008" indent="0">
              <a:buNone/>
            </a:pPr>
            <a:r>
              <a:rPr lang="en-US" b="1" i="1" dirty="0"/>
              <a:t>speculum examination </a:t>
            </a:r>
            <a:r>
              <a:rPr lang="en-US" b="1" i="1" dirty="0" smtClean="0"/>
              <a:t>revealed ring </a:t>
            </a:r>
            <a:r>
              <a:rPr lang="en-US" b="1" i="1" dirty="0" err="1"/>
              <a:t>pessary</a:t>
            </a:r>
            <a:r>
              <a:rPr lang="en-US" b="1" i="1" dirty="0"/>
              <a:t> was embedded in the </a:t>
            </a:r>
            <a:r>
              <a:rPr lang="en-US" b="1" i="1" dirty="0" smtClean="0"/>
              <a:t>lateral </a:t>
            </a:r>
            <a:r>
              <a:rPr lang="en-US" b="1" i="1" dirty="0"/>
              <a:t>vaginal wall with a </a:t>
            </a:r>
            <a:r>
              <a:rPr lang="en-US" b="1" i="1" dirty="0" smtClean="0"/>
              <a:t>3 </a:t>
            </a:r>
            <a:r>
              <a:rPr lang="en-US" b="1" i="1" dirty="0"/>
              <a:t>cm band of vaginal epithelium over the </a:t>
            </a:r>
            <a:r>
              <a:rPr lang="en-US" b="1" i="1" dirty="0" err="1"/>
              <a:t>pessary</a:t>
            </a:r>
            <a:r>
              <a:rPr lang="en-US" b="1" i="1" dirty="0"/>
              <a:t> </a:t>
            </a:r>
          </a:p>
          <a:p>
            <a:pPr marL="64008" indent="0">
              <a:buNone/>
            </a:pPr>
            <a:endParaRPr lang="en-US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3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0"/>
            <a:ext cx="7315200" cy="68580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b="1" i="1" dirty="0" smtClean="0"/>
              <a:t>Rectal examination – rectal mucosa was intact</a:t>
            </a:r>
          </a:p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b="1" i="1" dirty="0" smtClean="0"/>
              <a:t>For both the patients </a:t>
            </a:r>
            <a:r>
              <a:rPr lang="en-US" b="1" i="1" dirty="0" err="1" smtClean="0"/>
              <a:t>pessaries</a:t>
            </a:r>
            <a:r>
              <a:rPr lang="en-US" b="1" i="1" dirty="0" smtClean="0"/>
              <a:t> were removed under IV sedation by cutting the ring </a:t>
            </a:r>
            <a:r>
              <a:rPr lang="en-US" b="1" i="1" dirty="0" err="1" smtClean="0"/>
              <a:t>pessary</a:t>
            </a:r>
            <a:r>
              <a:rPr lang="en-US" b="1" i="1" dirty="0" smtClean="0"/>
              <a:t> with a </a:t>
            </a:r>
            <a:r>
              <a:rPr lang="en-US" b="1" i="1" dirty="0" err="1" smtClean="0"/>
              <a:t>scapel</a:t>
            </a:r>
            <a:r>
              <a:rPr lang="en-US" b="1" i="1" dirty="0" smtClean="0"/>
              <a:t>      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9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0"/>
            <a:ext cx="7315200" cy="6858000"/>
          </a:xfrm>
        </p:spPr>
        <p:txBody>
          <a:bodyPr>
            <a:normAutofit/>
          </a:bodyPr>
          <a:lstStyle/>
          <a:p>
            <a:pPr marL="64008" indent="0">
              <a:buClrTx/>
              <a:buNone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b="1" i="1" dirty="0" smtClean="0"/>
              <a:t> </a:t>
            </a:r>
            <a:r>
              <a:rPr lang="en-US" b="1" i="1" dirty="0"/>
              <a:t>T</a:t>
            </a:r>
            <a:r>
              <a:rPr lang="en-US" b="1" i="1" dirty="0" smtClean="0"/>
              <a:t>he vaginal  bed after removal was smooth without  any erosion or ulceration. </a:t>
            </a:r>
          </a:p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b="1" i="1" dirty="0" smtClean="0"/>
              <a:t>Re-examination of the rectum showed intact mucosa        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65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0"/>
            <a:ext cx="7543800" cy="68580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endParaRPr lang="en-US" b="1" i="1" dirty="0"/>
          </a:p>
          <a:p>
            <a:pPr>
              <a:buClrTx/>
              <a:buFont typeface="Wingdings" pitchFamily="2" charset="2"/>
              <a:buChar char="Ø"/>
            </a:pPr>
            <a:r>
              <a:rPr lang="en-US" b="1" i="1" dirty="0" smtClean="0"/>
              <a:t>Patient withstood procedure well.</a:t>
            </a:r>
          </a:p>
          <a:p>
            <a:pPr>
              <a:buClrTx/>
              <a:buFont typeface="Wingdings" pitchFamily="2" charset="2"/>
              <a:buChar char="Ø"/>
            </a:pPr>
            <a:endParaRPr lang="en-US" b="1" i="1" dirty="0"/>
          </a:p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 marL="64008" indent="0">
              <a:buClrTx/>
              <a:buNone/>
            </a:pPr>
            <a:endParaRPr lang="en-US" b="1" i="1" dirty="0"/>
          </a:p>
          <a:p>
            <a:pPr>
              <a:buClrTx/>
              <a:buFont typeface="Wingdings" pitchFamily="2" charset="2"/>
              <a:buChar char="Ø"/>
            </a:pPr>
            <a:r>
              <a:rPr lang="en-US" b="1" i="1" dirty="0" smtClean="0"/>
              <a:t>Post-</a:t>
            </a:r>
            <a:r>
              <a:rPr lang="en-US" b="1" i="1" dirty="0" err="1" smtClean="0"/>
              <a:t>operatively,she</a:t>
            </a:r>
            <a:r>
              <a:rPr lang="en-US" b="1" i="1" dirty="0" smtClean="0"/>
              <a:t> was on antibiotics, analgesics and antacids</a:t>
            </a:r>
          </a:p>
          <a:p>
            <a:pPr marL="64008" indent="0">
              <a:buClrTx/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0"/>
            <a:ext cx="7543800" cy="6858000"/>
          </a:xfrm>
        </p:spPr>
        <p:txBody>
          <a:bodyPr/>
          <a:lstStyle/>
          <a:p>
            <a:pPr marL="64008" indent="0">
              <a:buClrTx/>
              <a:buNone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b="1" i="1" dirty="0" smtClean="0"/>
              <a:t>Follow up of the patient after 6 weeks showed</a:t>
            </a:r>
          </a:p>
          <a:p>
            <a:pPr marL="64008" indent="0">
              <a:buClrTx/>
              <a:buNone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b="1" i="1" dirty="0" smtClean="0"/>
              <a:t>Not only a healthy vagina &amp; </a:t>
            </a:r>
            <a:r>
              <a:rPr lang="en-US" b="1" i="1" dirty="0" err="1" smtClean="0"/>
              <a:t>cervix,but</a:t>
            </a:r>
            <a:r>
              <a:rPr lang="en-US" b="1" i="1" dirty="0" smtClean="0"/>
              <a:t> no further descend of cervix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61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0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7391400" cy="53340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endParaRPr lang="en-US" b="1" i="1" dirty="0" smtClean="0"/>
          </a:p>
          <a:p>
            <a:pPr>
              <a:buClrTx/>
              <a:buFont typeface="Wingdings" pitchFamily="2" charset="2"/>
              <a:buChar char="v"/>
            </a:pPr>
            <a:endParaRPr lang="en-US" b="1" i="1" dirty="0"/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err="1" smtClean="0"/>
              <a:t>Pessary</a:t>
            </a:r>
            <a:r>
              <a:rPr lang="en-US" b="1" i="1" dirty="0" smtClean="0"/>
              <a:t> which is displaced from its original position &amp; becomes embedded in the vaginal or cervical mucosa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799306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E50059"/>
                </a:solidFill>
              </a:rPr>
              <a:t>INCARCERATED VAGINAL PESSARY</a:t>
            </a:r>
            <a:endParaRPr lang="en-US" sz="4000" b="1" i="1" dirty="0">
              <a:solidFill>
                <a:srgbClr val="E500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1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0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7391400" cy="5334000"/>
          </a:xfrm>
        </p:spPr>
        <p:txBody>
          <a:bodyPr>
            <a:normAutofit/>
          </a:bodyPr>
          <a:lstStyle/>
          <a:p>
            <a:pPr marL="64008" indent="0">
              <a:buClrTx/>
              <a:buNone/>
            </a:pPr>
            <a:endParaRPr lang="en-US" b="1" i="1" dirty="0" smtClean="0"/>
          </a:p>
          <a:p>
            <a:pPr marL="64008" indent="0">
              <a:buClrTx/>
              <a:buNone/>
            </a:pPr>
            <a:endParaRPr lang="en-US" b="1" i="1" dirty="0"/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b="1" i="1" dirty="0" smtClean="0"/>
              <a:t>If left in situ for </a:t>
            </a:r>
            <a:r>
              <a:rPr lang="en-US" b="1" i="1" dirty="0" err="1" smtClean="0"/>
              <a:t>years,it</a:t>
            </a:r>
            <a:r>
              <a:rPr lang="en-US" b="1" i="1" dirty="0" smtClean="0"/>
              <a:t> may erode </a:t>
            </a:r>
            <a:r>
              <a:rPr lang="en-US" b="1" i="1" dirty="0" err="1" smtClean="0"/>
              <a:t>intothe</a:t>
            </a:r>
            <a:r>
              <a:rPr lang="en-US" b="1" i="1" dirty="0" smtClean="0"/>
              <a:t> the rectum or bladder causing RECTO-VAGINAL /VESICO VAGINAL FISTULA</a:t>
            </a:r>
            <a:endParaRPr lang="en-US" b="1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799306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E50059"/>
                </a:solidFill>
              </a:rPr>
              <a:t>INCARCERATED VAGINAL PESSARY</a:t>
            </a:r>
            <a:endParaRPr lang="en-US" sz="4000" b="1" i="1" dirty="0">
              <a:solidFill>
                <a:srgbClr val="E500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91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010400" cy="13716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2"/>
                </a:solidFill>
              </a:rPr>
              <a:t>CASE SUMMARY</a:t>
            </a:r>
            <a:endParaRPr lang="en-US" sz="48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848600" cy="55626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CASE REPORT 1:</a:t>
            </a:r>
          </a:p>
          <a:p>
            <a:pPr marL="64008" indent="0">
              <a:buNone/>
            </a:pPr>
            <a:endParaRPr lang="en-US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68 year old female P8L7A1 with previous normal vaginal deliveries with no complications,LCB-25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Yrs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back,attained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menopause 15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yrs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back, presented to OPD With the complaints of supra pubic pain &amp; difficulty in micturition.</a:t>
            </a:r>
          </a:p>
          <a:p>
            <a:pPr>
              <a:buFont typeface="Wingdings" pitchFamily="2" charset="2"/>
              <a:buChar char="v"/>
            </a:pP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48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304800"/>
            <a:ext cx="6858000" cy="1666526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COMPLICATIONS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7315200" cy="5791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 foul smelling vaginal discharge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Infection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Erosion &amp;ulceration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Bleeding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Itching &amp; irritation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Incarceration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Displacement with VVF &amp; RVF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Interruption with </a:t>
            </a:r>
            <a:r>
              <a:rPr lang="en-US" b="1" i="1" dirty="0" err="1" smtClean="0"/>
              <a:t>Intercourse&amp;contraception</a:t>
            </a:r>
            <a:endParaRPr lang="en-US" b="1" i="1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en-US" b="1" i="1" dirty="0" smtClean="0"/>
              <a:t>Vaginal carcinoma</a:t>
            </a:r>
          </a:p>
          <a:p>
            <a:pPr>
              <a:buClrTx/>
              <a:buFont typeface="Wingdings" pitchFamily="2" charset="2"/>
              <a:buChar char="v"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00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019800" cy="762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FOLLOW UP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7467600" cy="6781800"/>
          </a:xfrm>
        </p:spPr>
        <p:txBody>
          <a:bodyPr/>
          <a:lstStyle/>
          <a:p>
            <a:pPr>
              <a:buClrTx/>
            </a:pPr>
            <a:r>
              <a:rPr lang="en-US" b="1" i="1" dirty="0" smtClean="0"/>
              <a:t>Patient should return 1 to 2 weeks after initial insertion &amp; then at 3 monthly intervals</a:t>
            </a:r>
          </a:p>
          <a:p>
            <a:pPr>
              <a:buClrTx/>
            </a:pPr>
            <a:endParaRPr lang="en-US" b="1" i="1" dirty="0"/>
          </a:p>
          <a:p>
            <a:pPr marL="64008" indent="0">
              <a:buClrTx/>
              <a:buNone/>
            </a:pPr>
            <a:r>
              <a:rPr lang="en-US" b="1" i="1" dirty="0" smtClean="0"/>
              <a:t>Patient should be asked about symptoms like foul smelling vaginal discharge ,bleeding, pain &amp;discomfort</a:t>
            </a:r>
          </a:p>
          <a:p>
            <a:pPr marL="64008" indent="0">
              <a:buClrTx/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13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019800" cy="762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FOLLOW UP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7467600" cy="6781800"/>
          </a:xfrm>
        </p:spPr>
        <p:txBody>
          <a:bodyPr/>
          <a:lstStyle/>
          <a:p>
            <a:pPr marL="64008" indent="0">
              <a:buClrTx/>
              <a:buNone/>
            </a:pPr>
            <a:endParaRPr lang="en-US" b="1" i="1" dirty="0" smtClean="0"/>
          </a:p>
          <a:p>
            <a:pPr>
              <a:buClrTx/>
            </a:pPr>
            <a:endParaRPr lang="en-US" b="1" i="1" dirty="0" smtClean="0"/>
          </a:p>
          <a:p>
            <a:pPr>
              <a:buClrTx/>
            </a:pPr>
            <a:r>
              <a:rPr lang="en-US" sz="4000" b="1" i="1" dirty="0" smtClean="0"/>
              <a:t>Symptoms of voiding difficulty</a:t>
            </a:r>
          </a:p>
          <a:p>
            <a:pPr>
              <a:buClrTx/>
            </a:pPr>
            <a:endParaRPr lang="en-US" sz="4000" b="1" i="1" dirty="0" smtClean="0"/>
          </a:p>
          <a:p>
            <a:pPr>
              <a:buClrTx/>
            </a:pPr>
            <a:r>
              <a:rPr lang="en-US" sz="4000" b="1" i="1" dirty="0" smtClean="0"/>
              <a:t>Symptoms of UTI should be elicited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66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0"/>
            <a:ext cx="7467600" cy="685800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b="1" i="1" dirty="0" smtClean="0"/>
          </a:p>
          <a:p>
            <a:pPr>
              <a:buClrTx/>
            </a:pPr>
            <a:endParaRPr lang="en-US" b="1" i="1" dirty="0"/>
          </a:p>
          <a:p>
            <a:pPr>
              <a:buClrTx/>
            </a:pPr>
            <a:endParaRPr lang="en-US" b="1" i="1" dirty="0" smtClean="0"/>
          </a:p>
          <a:p>
            <a:pPr>
              <a:buClrTx/>
            </a:pPr>
            <a:r>
              <a:rPr lang="en-US" b="1" i="1" dirty="0" smtClean="0"/>
              <a:t>Look for proper positioning &amp; lack of undue tension on the vaginal wall</a:t>
            </a:r>
          </a:p>
          <a:p>
            <a:pPr>
              <a:buClrTx/>
            </a:pPr>
            <a:endParaRPr lang="en-US" b="1" i="1" dirty="0"/>
          </a:p>
          <a:p>
            <a:pPr marL="64008" indent="0">
              <a:buClrTx/>
              <a:buNone/>
            </a:pPr>
            <a:endParaRPr lang="en-US" b="1" i="1" dirty="0" smtClean="0"/>
          </a:p>
          <a:p>
            <a:pPr>
              <a:buClrTx/>
            </a:pPr>
            <a:endParaRPr lang="en-US" b="1" i="1" dirty="0" smtClean="0"/>
          </a:p>
          <a:p>
            <a:pPr>
              <a:buClrTx/>
            </a:pPr>
            <a:r>
              <a:rPr lang="en-US" b="1" i="1" dirty="0" smtClean="0"/>
              <a:t>The </a:t>
            </a:r>
            <a:r>
              <a:rPr lang="en-US" b="1" i="1" dirty="0" err="1" smtClean="0"/>
              <a:t>pessary</a:t>
            </a:r>
            <a:r>
              <a:rPr lang="en-US" b="1" i="1" dirty="0" smtClean="0"/>
              <a:t> is then removed &amp; the vaginal &amp;cervical surfaces are carefully inspected for any evidence of erosion &amp; ulceration</a:t>
            </a:r>
          </a:p>
          <a:p>
            <a:pPr marL="64008" indent="0">
              <a:buClrTx/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17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0"/>
            <a:ext cx="7467600" cy="6858000"/>
          </a:xfrm>
        </p:spPr>
        <p:txBody>
          <a:bodyPr>
            <a:normAutofit/>
          </a:bodyPr>
          <a:lstStyle/>
          <a:p>
            <a:pPr marL="64008" indent="0">
              <a:buClrTx/>
              <a:buNone/>
            </a:pPr>
            <a:endParaRPr lang="en-US" b="1" i="1" dirty="0" smtClean="0"/>
          </a:p>
          <a:p>
            <a:pPr>
              <a:buClrTx/>
            </a:pPr>
            <a:endParaRPr lang="en-US" b="1" i="1" dirty="0" smtClean="0"/>
          </a:p>
          <a:p>
            <a:pPr>
              <a:buClrTx/>
            </a:pPr>
            <a:r>
              <a:rPr lang="en-US" b="1" i="1" dirty="0" smtClean="0"/>
              <a:t>Suspicious lesions should be biopsied</a:t>
            </a:r>
          </a:p>
          <a:p>
            <a:pPr marL="64008" indent="0">
              <a:buClrTx/>
              <a:buNone/>
            </a:pPr>
            <a:endParaRPr lang="en-US" b="1" i="1" dirty="0" smtClean="0"/>
          </a:p>
          <a:p>
            <a:pPr>
              <a:buClrTx/>
            </a:pPr>
            <a:endParaRPr lang="en-US" b="1" i="1" dirty="0" smtClean="0"/>
          </a:p>
          <a:p>
            <a:pPr>
              <a:buClrTx/>
            </a:pPr>
            <a:r>
              <a:rPr lang="en-US" b="1" i="1" dirty="0" smtClean="0"/>
              <a:t>If the patient is satisfied with her </a:t>
            </a:r>
            <a:r>
              <a:rPr lang="en-US" b="1" i="1" dirty="0" err="1" smtClean="0"/>
              <a:t>pessary</a:t>
            </a:r>
            <a:r>
              <a:rPr lang="en-US" b="1" i="1" dirty="0" smtClean="0"/>
              <a:t> &amp; if the inspection is </a:t>
            </a:r>
            <a:r>
              <a:rPr lang="en-US" b="1" i="1" dirty="0" err="1" smtClean="0"/>
              <a:t>negative,it</a:t>
            </a:r>
            <a:r>
              <a:rPr lang="en-US" b="1" i="1" dirty="0" smtClean="0"/>
              <a:t> can be reinserted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31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7620000" cy="6858000"/>
          </a:xfrm>
        </p:spPr>
        <p:txBody>
          <a:bodyPr anchor="ctr"/>
          <a:lstStyle/>
          <a:p>
            <a:pPr>
              <a:buClrTx/>
            </a:pPr>
            <a:r>
              <a:rPr lang="en-US" b="1" i="1" dirty="0" smtClean="0"/>
              <a:t>If a new erosion or ulceration is </a:t>
            </a:r>
            <a:r>
              <a:rPr lang="en-US" b="1" i="1" dirty="0" err="1" smtClean="0"/>
              <a:t>present,but</a:t>
            </a:r>
            <a:r>
              <a:rPr lang="en-US" b="1" i="1" dirty="0" smtClean="0"/>
              <a:t> was not present </a:t>
            </a:r>
            <a:r>
              <a:rPr lang="en-US" b="1" i="1" dirty="0" err="1" smtClean="0"/>
              <a:t>before,it</a:t>
            </a:r>
            <a:r>
              <a:rPr lang="en-US" b="1" i="1" dirty="0" smtClean="0"/>
              <a:t> may probably due to pressure effect</a:t>
            </a:r>
          </a:p>
          <a:p>
            <a:pPr marL="64008" indent="0">
              <a:buClrTx/>
              <a:buNone/>
            </a:pPr>
            <a:endParaRPr lang="en-US" b="1" i="1" dirty="0" smtClean="0"/>
          </a:p>
          <a:p>
            <a:pPr>
              <a:buClrTx/>
            </a:pPr>
            <a:r>
              <a:rPr lang="en-US" b="1" i="1" dirty="0" smtClean="0"/>
              <a:t>In such cases withholding the </a:t>
            </a:r>
            <a:r>
              <a:rPr lang="en-US" b="1" i="1" dirty="0" err="1" smtClean="0"/>
              <a:t>pessary</a:t>
            </a:r>
            <a:r>
              <a:rPr lang="en-US" b="1" i="1" dirty="0" smtClean="0"/>
              <a:t> for 2-3 weeks &amp; local </a:t>
            </a:r>
            <a:r>
              <a:rPr lang="en-US" b="1" i="1" dirty="0" err="1" smtClean="0"/>
              <a:t>oestrogen</a:t>
            </a:r>
            <a:r>
              <a:rPr lang="en-US" b="1" i="1" dirty="0" smtClean="0"/>
              <a:t> cream can be used</a:t>
            </a:r>
          </a:p>
          <a:p>
            <a:pPr>
              <a:buClrTx/>
            </a:pPr>
            <a:endParaRPr lang="en-US" b="1" i="1" dirty="0"/>
          </a:p>
          <a:p>
            <a:pPr marL="64008" indent="0">
              <a:buClrTx/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5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7620000" cy="6858000"/>
          </a:xfrm>
        </p:spPr>
        <p:txBody>
          <a:bodyPr anchor="ctr"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3600" b="1" i="1" dirty="0"/>
              <a:t>O</a:t>
            </a:r>
            <a:r>
              <a:rPr lang="en-US" sz="3600" b="1" i="1" dirty="0" smtClean="0"/>
              <a:t>nce the vaginal </a:t>
            </a:r>
            <a:r>
              <a:rPr lang="en-US" sz="3600" b="1" i="1" dirty="0"/>
              <a:t>&amp;</a:t>
            </a:r>
            <a:r>
              <a:rPr lang="en-US" sz="3600" b="1" i="1" dirty="0" smtClean="0"/>
              <a:t> cervical surfaces become </a:t>
            </a:r>
            <a:r>
              <a:rPr lang="en-US" sz="3600" b="1" i="1" dirty="0" err="1" smtClean="0"/>
              <a:t>normal,the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pessary</a:t>
            </a:r>
            <a:r>
              <a:rPr lang="en-US" sz="3600" b="1" i="1" dirty="0" smtClean="0"/>
              <a:t>  can be reinserted or a different size </a:t>
            </a:r>
            <a:r>
              <a:rPr lang="en-US" sz="3600" b="1" i="1" dirty="0" err="1" smtClean="0"/>
              <a:t>pessary</a:t>
            </a:r>
            <a:r>
              <a:rPr lang="en-US" sz="3600" b="1" i="1" dirty="0" smtClean="0"/>
              <a:t> can be tried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04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2578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sz="5300" dirty="0" smtClean="0">
                <a:solidFill>
                  <a:schemeClr val="accent2"/>
                </a:solidFill>
              </a:rPr>
              <a:t>CONCLUSION</a:t>
            </a:r>
            <a:endParaRPr lang="en-US" sz="53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82808"/>
            <a:ext cx="7543800" cy="4572000"/>
          </a:xfrm>
        </p:spPr>
        <p:txBody>
          <a:bodyPr/>
          <a:lstStyle/>
          <a:p>
            <a:pPr>
              <a:buClrTx/>
            </a:pPr>
            <a:r>
              <a:rPr lang="en-US" b="1" i="1" dirty="0" smtClean="0"/>
              <a:t>Selecting a correct </a:t>
            </a:r>
            <a:r>
              <a:rPr lang="en-US" b="1" i="1" dirty="0" err="1" smtClean="0"/>
              <a:t>sized,non</a:t>
            </a:r>
            <a:r>
              <a:rPr lang="en-US" b="1" i="1" dirty="0" smtClean="0"/>
              <a:t> irritant &amp; pliable material like polythene &amp;silicone &amp; proper instructions to the patients regarding follow up make the long term use of </a:t>
            </a:r>
            <a:r>
              <a:rPr lang="en-US" b="1" i="1" dirty="0" err="1" smtClean="0"/>
              <a:t>pessary</a:t>
            </a:r>
            <a:r>
              <a:rPr lang="en-US" b="1" i="1" dirty="0" smtClean="0"/>
              <a:t> a safe alternative for surgery  in selected cases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2578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dirty="0" smtClean="0"/>
              <a:t> </a:t>
            </a:r>
            <a:endParaRPr lang="en-US" sz="53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543800" cy="4572000"/>
          </a:xfrm>
        </p:spPr>
        <p:txBody>
          <a:bodyPr>
            <a:normAutofit/>
          </a:bodyPr>
          <a:lstStyle/>
          <a:p>
            <a:pPr algn="ctr">
              <a:buClrTx/>
              <a:buNone/>
            </a:pPr>
            <a:r>
              <a:rPr lang="en-US" sz="6600" b="1" dirty="0" smtClean="0">
                <a:latin typeface="Times New Roman"/>
                <a:cs typeface="Times New Roman"/>
              </a:rPr>
              <a:t>REVIEW OF LITERATURE</a:t>
            </a:r>
            <a:endParaRPr lang="en-US" sz="6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257800" cy="1219200"/>
          </a:xfrm>
        </p:spPr>
        <p:txBody>
          <a:bodyPr>
            <a:normAutofit/>
          </a:bodyPr>
          <a:lstStyle/>
          <a:p>
            <a:endParaRPr lang="en-US" sz="53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Screenshot_2015-11-15-23-00-2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72000" cy="6827520"/>
          </a:xfrm>
        </p:spPr>
      </p:pic>
      <p:sp>
        <p:nvSpPr>
          <p:cNvPr id="6" name="TextBox 5"/>
          <p:cNvSpPr txBox="1"/>
          <p:nvPr/>
        </p:nvSpPr>
        <p:spPr>
          <a:xfrm>
            <a:off x="4800600" y="12954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CAREFULL INSTRUCTION TO PATIENTS ABOUT FOLLOW UP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010400" cy="1371600"/>
          </a:xfrm>
        </p:spPr>
        <p:txBody>
          <a:bodyPr>
            <a:normAutofit/>
          </a:bodyPr>
          <a:lstStyle/>
          <a:p>
            <a:endParaRPr lang="en-US" sz="4800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848600" cy="5562600"/>
          </a:xfrm>
        </p:spPr>
        <p:txBody>
          <a:bodyPr>
            <a:noAutofit/>
          </a:bodyPr>
          <a:lstStyle/>
          <a:p>
            <a:pPr marL="64008" indent="0">
              <a:buNone/>
            </a:pP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Patient is a known case of pelvic organ prolapse for which ring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pessary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was inserted 2 years back by a general practitioner</a:t>
            </a:r>
          </a:p>
          <a:p>
            <a:pPr>
              <a:buFont typeface="Wingdings" pitchFamily="2" charset="2"/>
              <a:buChar char="v"/>
            </a:pP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 was not given any instructions regarding her follow up visits</a:t>
            </a:r>
          </a:p>
          <a:p>
            <a:pPr>
              <a:buFont typeface="Wingdings" pitchFamily="2" charset="2"/>
              <a:buChar char="v"/>
            </a:pPr>
            <a:endParaRPr lang="en-US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8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257800" cy="1219200"/>
          </a:xfrm>
        </p:spPr>
        <p:txBody>
          <a:bodyPr>
            <a:normAutofit/>
          </a:bodyPr>
          <a:lstStyle/>
          <a:p>
            <a:endParaRPr lang="en-US" sz="53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Screenshot_2015-11-15-23-00-5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91440"/>
            <a:ext cx="4495800" cy="6949440"/>
          </a:xfrm>
        </p:spPr>
      </p:pic>
      <p:sp>
        <p:nvSpPr>
          <p:cNvPr id="7" name="TextBox 6"/>
          <p:cNvSpPr txBox="1"/>
          <p:nvPr/>
        </p:nvSpPr>
        <p:spPr>
          <a:xfrm>
            <a:off x="4648200" y="12954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B0043"/>
                </a:solidFill>
                <a:latin typeface="Times New Roman"/>
                <a:cs typeface="Times New Roman"/>
              </a:rPr>
              <a:t>APPLICATION OF ESTROGEN CREAM PROMOTES REMOVAL OF INCARCERATED PESSARY</a:t>
            </a:r>
            <a:endParaRPr lang="en-US" sz="2800" b="1" dirty="0">
              <a:solidFill>
                <a:srgbClr val="AB004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257800" cy="1219200"/>
          </a:xfrm>
        </p:spPr>
        <p:txBody>
          <a:bodyPr>
            <a:normAutofit/>
          </a:bodyPr>
          <a:lstStyle/>
          <a:p>
            <a:endParaRPr lang="en-US" sz="53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Screenshot_2015-11-15-23-02-3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67200" cy="6877674"/>
          </a:xfrm>
        </p:spPr>
      </p:pic>
      <p:sp>
        <p:nvSpPr>
          <p:cNvPr id="6" name="TextBox 5"/>
          <p:cNvSpPr txBox="1"/>
          <p:nvPr/>
        </p:nvSpPr>
        <p:spPr>
          <a:xfrm>
            <a:off x="4572000" y="2514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USE OF VAGINAL PESSARIES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257800" cy="1219200"/>
          </a:xfrm>
        </p:spPr>
        <p:txBody>
          <a:bodyPr>
            <a:normAutofit/>
          </a:bodyPr>
          <a:lstStyle/>
          <a:p>
            <a:endParaRPr lang="en-US" sz="53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Screenshot_2015-11-15-22-40-23(1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7620000" cy="6858000"/>
          </a:xfrm>
        </p:spPr>
        <p:txBody>
          <a:bodyPr anchor="ctr">
            <a:normAutofit fontScale="92500" lnSpcReduction="20000"/>
          </a:bodyPr>
          <a:lstStyle/>
          <a:p>
            <a:pPr marL="64008" indent="0" latinLnBrk="1">
              <a:buNone/>
            </a:pPr>
            <a:r>
              <a:rPr lang="en-US" sz="3600" b="1" dirty="0"/>
              <a:t>REFERENCES: </a:t>
            </a:r>
            <a:endParaRPr lang="en-IN" sz="3600" dirty="0"/>
          </a:p>
          <a:p>
            <a:pPr marL="64008" lvl="0" indent="0" latinLnBrk="1">
              <a:buNone/>
            </a:pPr>
            <a:endParaRPr lang="en-IN" sz="3600" dirty="0"/>
          </a:p>
          <a:p>
            <a:pPr lvl="0" latinLnBrk="1"/>
            <a:r>
              <a:rPr lang="en-US" sz="2800" dirty="0"/>
              <a:t>Sivasuriya M. Cervical entrapment of a polythene vaginal ring </a:t>
            </a:r>
            <a:r>
              <a:rPr lang="en-US" sz="2800" dirty="0" err="1"/>
              <a:t>pessary</a:t>
            </a:r>
            <a:r>
              <a:rPr lang="en-US" sz="2800" dirty="0"/>
              <a:t>--a clinical curiosity. </a:t>
            </a:r>
            <a:r>
              <a:rPr lang="en-US" sz="2800" dirty="0" err="1"/>
              <a:t>Aust</a:t>
            </a:r>
            <a:r>
              <a:rPr lang="en-US" sz="2800" dirty="0"/>
              <a:t> N Z J </a:t>
            </a:r>
            <a:r>
              <a:rPr lang="en-US" sz="2800" dirty="0" err="1"/>
              <a:t>Obstet</a:t>
            </a:r>
            <a:r>
              <a:rPr lang="en-US" sz="2800" dirty="0"/>
              <a:t> </a:t>
            </a:r>
            <a:r>
              <a:rPr lang="en-US" sz="2800" dirty="0" err="1"/>
              <a:t>Gynaecol</a:t>
            </a:r>
            <a:r>
              <a:rPr lang="en-US" sz="2800" dirty="0"/>
              <a:t>. 1987 May;27(2):168-9.</a:t>
            </a:r>
            <a:endParaRPr lang="en-IN" sz="2800" dirty="0"/>
          </a:p>
          <a:p>
            <a:pPr lvl="0" latinLnBrk="1"/>
            <a:r>
              <a:rPr lang="en-US" sz="2800" dirty="0"/>
              <a:t>Berger J, Van den Bosch T, </a:t>
            </a:r>
            <a:r>
              <a:rPr lang="en-US" sz="2800" dirty="0" err="1"/>
              <a:t>Deprest</a:t>
            </a:r>
            <a:r>
              <a:rPr lang="en-US" sz="2800" dirty="0"/>
              <a:t> J. Impaction after partial expulsion of a neglected </a:t>
            </a:r>
            <a:r>
              <a:rPr lang="en-US" sz="2800" dirty="0" err="1"/>
              <a:t>pessary</a:t>
            </a:r>
            <a:r>
              <a:rPr lang="en-US" sz="2800" dirty="0"/>
              <a:t>. </a:t>
            </a:r>
            <a:r>
              <a:rPr lang="en-US" sz="2800" dirty="0" err="1"/>
              <a:t>Obstet</a:t>
            </a:r>
            <a:r>
              <a:rPr lang="en-US" sz="2800" dirty="0"/>
              <a:t> Gynecol. 2009 Aug; 114(2 </a:t>
            </a:r>
            <a:r>
              <a:rPr lang="en-US" sz="2800" dirty="0" err="1"/>
              <a:t>Pt</a:t>
            </a:r>
            <a:r>
              <a:rPr lang="en-US" sz="2800" dirty="0"/>
              <a:t> 2):468-70.</a:t>
            </a:r>
            <a:endParaRPr lang="en-IN" sz="2800" dirty="0"/>
          </a:p>
          <a:p>
            <a:pPr lvl="0" latinLnBrk="1"/>
            <a:r>
              <a:rPr lang="en-US" sz="2800" dirty="0" err="1"/>
              <a:t>Cundiff</a:t>
            </a:r>
            <a:r>
              <a:rPr lang="en-US" sz="2800" dirty="0"/>
              <a:t> G W, Weidner A C, </a:t>
            </a:r>
            <a:r>
              <a:rPr lang="en-US" sz="2800" dirty="0" err="1"/>
              <a:t>Visco</a:t>
            </a:r>
            <a:r>
              <a:rPr lang="en-US" sz="2800" dirty="0"/>
              <a:t> AG, Bump R C, Addison W A.  A  survey of </a:t>
            </a:r>
            <a:r>
              <a:rPr lang="en-US" sz="2800" dirty="0" err="1"/>
              <a:t>pessary</a:t>
            </a:r>
            <a:r>
              <a:rPr lang="en-US" sz="2800" dirty="0"/>
              <a:t>      use by  members of the American </a:t>
            </a:r>
            <a:r>
              <a:rPr lang="en-US" sz="2800" dirty="0" err="1"/>
              <a:t>Urogynecologic</a:t>
            </a:r>
            <a:r>
              <a:rPr lang="en-US" sz="2800" dirty="0"/>
              <a:t> Society. </a:t>
            </a:r>
            <a:r>
              <a:rPr lang="en-US" sz="2800" dirty="0" err="1"/>
              <a:t>Obstet</a:t>
            </a:r>
            <a:r>
              <a:rPr lang="en-US" sz="2800" dirty="0"/>
              <a:t>  </a:t>
            </a:r>
            <a:r>
              <a:rPr lang="en-US" sz="2800" dirty="0" err="1"/>
              <a:t>Gynecol</a:t>
            </a:r>
            <a:r>
              <a:rPr lang="en-US" sz="2800" dirty="0"/>
              <a:t> 2000; 95(6):931-935.</a:t>
            </a:r>
            <a:endParaRPr lang="en-IN" sz="2800" dirty="0"/>
          </a:p>
          <a:p>
            <a:pPr lvl="0" latinLnBrk="1"/>
            <a:r>
              <a:rPr lang="en-US" sz="2800" dirty="0"/>
              <a:t>Stephan WB, </a:t>
            </a:r>
            <a:r>
              <a:rPr lang="en-US" sz="2800" dirty="0" err="1"/>
              <a:t>Zaaijman</a:t>
            </a:r>
            <a:r>
              <a:rPr lang="en-US" sz="2800" dirty="0"/>
              <a:t> </a:t>
            </a:r>
            <a:r>
              <a:rPr lang="en-US" sz="2800" dirty="0" err="1"/>
              <a:t>Jdu</a:t>
            </a:r>
            <a:r>
              <a:rPr lang="en-US" sz="2800" dirty="0"/>
              <a:t> T. Retention of a vaginal ring </a:t>
            </a:r>
            <a:r>
              <a:rPr lang="en-US" sz="2800" dirty="0" err="1"/>
              <a:t>pessary</a:t>
            </a:r>
            <a:r>
              <a:rPr lang="en-US" sz="2800" dirty="0"/>
              <a:t> in a postmenopausal patient. S </a:t>
            </a:r>
            <a:r>
              <a:rPr lang="en-US" sz="2800" dirty="0" err="1"/>
              <a:t>Afr</a:t>
            </a:r>
            <a:r>
              <a:rPr lang="en-US" sz="2800" dirty="0"/>
              <a:t> Med J. 2007 Aug; 97(8):552.</a:t>
            </a:r>
            <a:endParaRPr lang="en-IN" sz="2800" dirty="0"/>
          </a:p>
          <a:p>
            <a:pPr marL="64008" lvl="0" indent="0" latinLnBrk="1">
              <a:buNone/>
            </a:pPr>
            <a:endParaRPr lang="en-IN" sz="3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3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0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-34119"/>
            <a:ext cx="7897505" cy="710366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 was no history of bleeding ,</a:t>
            </a:r>
          </a:p>
          <a:p>
            <a:pPr marL="64008" indent="0">
              <a:buClrTx/>
              <a:buNone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discharge or pain.</a:t>
            </a:r>
          </a:p>
          <a:p>
            <a:pPr>
              <a:buClrTx/>
              <a:buFont typeface="Wingdings" pitchFamily="2" charset="2"/>
              <a:buChar char="v"/>
            </a:pP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 was known diabetic for 5 years on OHA’S</a:t>
            </a:r>
          </a:p>
          <a:p>
            <a:pPr>
              <a:buClrTx/>
              <a:buFont typeface="Wingdings" pitchFamily="2" charset="2"/>
              <a:buChar char="v"/>
            </a:pP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Menstrual history was normal</a:t>
            </a:r>
          </a:p>
          <a:p>
            <a:pPr>
              <a:buClrTx/>
              <a:buFont typeface="Wingdings" pitchFamily="2" charset="2"/>
              <a:buChar char="v"/>
            </a:pP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other significant history </a:t>
            </a:r>
          </a:p>
          <a:p>
            <a:pPr>
              <a:buClrTx/>
              <a:buFont typeface="Wingdings" pitchFamily="2" charset="2"/>
              <a:buChar char="v"/>
            </a:pPr>
            <a:endParaRPr lang="en-US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7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>
                <a:solidFill>
                  <a:schemeClr val="accent2"/>
                </a:solidFill>
              </a:rPr>
              <a:t>O</a:t>
            </a:r>
            <a:r>
              <a:rPr lang="en-US" sz="2800" b="1" i="1" dirty="0" smtClean="0">
                <a:solidFill>
                  <a:schemeClr val="accent2"/>
                </a:solidFill>
              </a:rPr>
              <a:t>N EXAMINATION,</a:t>
            </a:r>
          </a:p>
          <a:p>
            <a:pPr marL="64008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                    General condition fair</a:t>
            </a:r>
          </a:p>
          <a:p>
            <a:pPr marL="64008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                     Not anemic</a:t>
            </a:r>
          </a:p>
          <a:p>
            <a:pPr marL="64008" indent="0">
              <a:buNone/>
            </a:pP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smtClean="0">
                <a:solidFill>
                  <a:schemeClr val="accent2"/>
                </a:solidFill>
              </a:rPr>
              <a:t>                    PR -  84/min</a:t>
            </a:r>
          </a:p>
          <a:p>
            <a:pPr marL="64008" indent="0">
              <a:buNone/>
            </a:pP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smtClean="0">
                <a:solidFill>
                  <a:schemeClr val="accent2"/>
                </a:solidFill>
              </a:rPr>
              <a:t>                    BP -   130/80 mm Hg</a:t>
            </a:r>
          </a:p>
          <a:p>
            <a:pPr marL="64008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                     CVS – S1S2 (+)</a:t>
            </a:r>
          </a:p>
          <a:p>
            <a:pPr marL="64008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                      RS – NVBS</a:t>
            </a:r>
          </a:p>
          <a:p>
            <a:pPr marL="64008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                      P/A - soft   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40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7620000" cy="6172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2800" b="1" i="1" dirty="0" smtClean="0"/>
              <a:t>speculum examination showed a polythene ring vaginal </a:t>
            </a:r>
            <a:r>
              <a:rPr lang="en-US" sz="2800" b="1" i="1" dirty="0" err="1" smtClean="0"/>
              <a:t>pessary</a:t>
            </a:r>
            <a:r>
              <a:rPr lang="en-US" sz="2800" b="1" i="1" dirty="0" smtClean="0"/>
              <a:t> displaced vertically in the </a:t>
            </a:r>
            <a:r>
              <a:rPr lang="en-US" sz="2800" b="1" i="1" dirty="0" err="1" smtClean="0"/>
              <a:t>anteroposterior</a:t>
            </a:r>
            <a:r>
              <a:rPr lang="en-US" sz="2800" b="1" i="1" dirty="0" smtClean="0"/>
              <a:t> axis.</a:t>
            </a:r>
          </a:p>
          <a:p>
            <a:pPr>
              <a:buClrTx/>
              <a:buFont typeface="Wingdings" pitchFamily="2" charset="2"/>
              <a:buChar char="v"/>
            </a:pPr>
            <a:endParaRPr lang="en-US" sz="2800" b="1" i="1" dirty="0" smtClean="0"/>
          </a:p>
          <a:p>
            <a:pPr>
              <a:buClrTx/>
              <a:buFont typeface="Wingdings" pitchFamily="2" charset="2"/>
              <a:buChar char="v"/>
            </a:pPr>
            <a:endParaRPr lang="en-US" sz="2800" b="1" i="1" dirty="0"/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i="1" dirty="0" smtClean="0"/>
              <a:t>The posterior semicircle of the </a:t>
            </a:r>
            <a:r>
              <a:rPr lang="en-US" sz="2800" b="1" i="1" dirty="0" err="1" smtClean="0"/>
              <a:t>pessary</a:t>
            </a:r>
            <a:r>
              <a:rPr lang="en-US" sz="2800" b="1" i="1" dirty="0" smtClean="0"/>
              <a:t> was embedded in the posterior vaginal wall with a 2 cm band of vaginal epithelium over the </a:t>
            </a:r>
            <a:r>
              <a:rPr lang="en-US" sz="2800" b="1" i="1" dirty="0" err="1" smtClean="0"/>
              <a:t>pessary</a:t>
            </a:r>
            <a:r>
              <a:rPr lang="en-US" sz="2800" b="1" i="1" dirty="0" smtClean="0"/>
              <a:t>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0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4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8600"/>
            <a:ext cx="7086600" cy="6226208"/>
          </a:xfrm>
        </p:spPr>
        <p:txBody>
          <a:bodyPr>
            <a:normAutofit fontScale="85000" lnSpcReduction="20000"/>
          </a:bodyPr>
          <a:lstStyle/>
          <a:p>
            <a:pPr marL="64008" indent="0">
              <a:buClr>
                <a:schemeClr val="accent4"/>
              </a:buClr>
              <a:buNone/>
            </a:pPr>
            <a:r>
              <a:rPr lang="en-US" sz="5200" b="1" i="1" dirty="0" smtClean="0">
                <a:solidFill>
                  <a:schemeClr val="bg1">
                    <a:lumMod val="85000"/>
                  </a:schemeClr>
                </a:solidFill>
              </a:rPr>
              <a:t>CASE REPORT 2 :</a:t>
            </a:r>
          </a:p>
          <a:p>
            <a:pPr marL="64008" indent="0">
              <a:buClr>
                <a:schemeClr val="accent4"/>
              </a:buClr>
              <a:buNone/>
            </a:pPr>
            <a:endParaRPr lang="en-US" b="1" i="1" dirty="0">
              <a:solidFill>
                <a:schemeClr val="bg1">
                  <a:lumMod val="85000"/>
                </a:schemeClr>
              </a:solidFill>
            </a:endParaRPr>
          </a:p>
          <a:p>
            <a:pPr marL="64008" indent="0">
              <a:buClr>
                <a:schemeClr val="accent4"/>
              </a:buClr>
              <a:buNone/>
            </a:pPr>
            <a:endParaRPr lang="en-US" b="1" i="1" dirty="0">
              <a:solidFill>
                <a:schemeClr val="bg1">
                  <a:lumMod val="85000"/>
                </a:schemeClr>
              </a:solidFill>
            </a:endParaRPr>
          </a:p>
          <a:p>
            <a:pPr marL="64008" indent="0">
              <a:buClr>
                <a:schemeClr val="accent4"/>
              </a:buClr>
              <a:buNone/>
            </a:pPr>
            <a:endParaRPr lang="en-US" b="1" i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4400" b="1" i="1" dirty="0" smtClean="0">
                <a:solidFill>
                  <a:schemeClr val="bg2">
                    <a:lumMod val="10000"/>
                  </a:schemeClr>
                </a:solidFill>
              </a:rPr>
              <a:t>75 years old female P4L4 with previous normal vaginal </a:t>
            </a:r>
            <a:r>
              <a:rPr lang="en-US" sz="4400" b="1" i="1" dirty="0" err="1" smtClean="0">
                <a:solidFill>
                  <a:schemeClr val="bg2">
                    <a:lumMod val="10000"/>
                  </a:schemeClr>
                </a:solidFill>
              </a:rPr>
              <a:t>deliveries,LCB</a:t>
            </a:r>
            <a:r>
              <a:rPr lang="en-US" sz="4400" b="1" i="1" dirty="0" smtClean="0">
                <a:solidFill>
                  <a:schemeClr val="bg2">
                    <a:lumMod val="10000"/>
                  </a:schemeClr>
                </a:solidFill>
              </a:rPr>
              <a:t> – 35 years back and attained menopause 20 years back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4008" indent="0">
              <a:buClr>
                <a:schemeClr val="accent4"/>
              </a:buClr>
              <a:buNone/>
            </a:pPr>
            <a:endParaRPr lang="en-US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4008" indent="0">
              <a:buClr>
                <a:schemeClr val="accent4"/>
              </a:buClr>
              <a:buNone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20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8600"/>
            <a:ext cx="7086600" cy="6226208"/>
          </a:xfrm>
        </p:spPr>
        <p:txBody>
          <a:bodyPr>
            <a:normAutofit/>
          </a:bodyPr>
          <a:lstStyle/>
          <a:p>
            <a:pPr marL="64008" indent="0">
              <a:buClr>
                <a:schemeClr val="accent4"/>
              </a:buClr>
              <a:buNone/>
            </a:pPr>
            <a:endParaRPr lang="en-US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Known case of prolapse for 10 years presented to OPD for her for routine 3 monthly </a:t>
            </a:r>
            <a:r>
              <a:rPr lang="en-US" b="1" i="1" dirty="0" err="1" smtClean="0">
                <a:solidFill>
                  <a:schemeClr val="bg2">
                    <a:lumMod val="10000"/>
                  </a:schemeClr>
                </a:solidFill>
              </a:rPr>
              <a:t>pessary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 review, 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known  hypertensive on treatment for 10 years</a:t>
            </a:r>
          </a:p>
          <a:p>
            <a:pPr marL="64008" indent="0">
              <a:buClr>
                <a:schemeClr val="accent4"/>
              </a:buClr>
              <a:buNone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1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512</TotalTime>
  <Words>909</Words>
  <Application>Microsoft Office PowerPoint</Application>
  <PresentationFormat>On-screen Show (4:3)</PresentationFormat>
  <Paragraphs>156</Paragraphs>
  <Slides>34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Verve</vt:lpstr>
      <vt:lpstr>INCARCERATED VAGINAL PESSARY – A REPORT OF TWO CASES</vt:lpstr>
      <vt:lpstr>CASE SUMMARY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INCARCERATED VAGINAL PESSARY</vt:lpstr>
      <vt:lpstr>INCARCERATED VAGINAL PESSARY</vt:lpstr>
      <vt:lpstr>COMPLICATIONS</vt:lpstr>
      <vt:lpstr>FOLLOW UP</vt:lpstr>
      <vt:lpstr>FOLLOW UP</vt:lpstr>
      <vt:lpstr>Slide 23</vt:lpstr>
      <vt:lpstr>Slide 24</vt:lpstr>
      <vt:lpstr>Slide 25</vt:lpstr>
      <vt:lpstr>Slide 26</vt:lpstr>
      <vt:lpstr>        CONCLUSION</vt:lpstr>
      <vt:lpstr>        </vt:lpstr>
      <vt:lpstr>Slide 29</vt:lpstr>
      <vt:lpstr>Slide 30</vt:lpstr>
      <vt:lpstr>Slide 31</vt:lpstr>
      <vt:lpstr>Slide 32</vt:lpstr>
      <vt:lpstr>Slide 33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INCARCERATED VAGINAL PESSARY – A REPORT OF TWO CASES</dc:title>
  <dc:creator>Sony</dc:creator>
  <cp:lastModifiedBy>gokulr</cp:lastModifiedBy>
  <cp:revision>70</cp:revision>
  <dcterms:created xsi:type="dcterms:W3CDTF">2015-11-16T04:18:48Z</dcterms:created>
  <dcterms:modified xsi:type="dcterms:W3CDTF">2015-11-16T05:23:59Z</dcterms:modified>
</cp:coreProperties>
</file>