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Override1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6" r:id="rId2"/>
    <p:sldId id="291" r:id="rId3"/>
    <p:sldId id="292" r:id="rId4"/>
    <p:sldId id="259" r:id="rId5"/>
    <p:sldId id="282" r:id="rId6"/>
    <p:sldId id="296" r:id="rId7"/>
    <p:sldId id="295" r:id="rId8"/>
    <p:sldId id="299" r:id="rId9"/>
    <p:sldId id="287" r:id="rId10"/>
    <p:sldId id="293" r:id="rId11"/>
    <p:sldId id="269" r:id="rId12"/>
    <p:sldId id="306" r:id="rId13"/>
    <p:sldId id="270" r:id="rId14"/>
    <p:sldId id="307" r:id="rId15"/>
    <p:sldId id="283" r:id="rId16"/>
    <p:sldId id="284" r:id="rId17"/>
    <p:sldId id="305" r:id="rId18"/>
    <p:sldId id="285" r:id="rId19"/>
    <p:sldId id="286" r:id="rId20"/>
    <p:sldId id="290" r:id="rId21"/>
    <p:sldId id="272" r:id="rId22"/>
    <p:sldId id="288" r:id="rId23"/>
    <p:sldId id="298" r:id="rId24"/>
    <p:sldId id="300" r:id="rId25"/>
    <p:sldId id="301" r:id="rId26"/>
    <p:sldId id="304" r:id="rId27"/>
    <p:sldId id="302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99CC00"/>
    <a:srgbClr val="008000"/>
    <a:srgbClr val="009900"/>
    <a:srgbClr val="FF00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521" autoAdjust="0"/>
    <p:restoredTop sz="81876" autoAdjust="0"/>
  </p:normalViewPr>
  <p:slideViewPr>
    <p:cSldViewPr>
      <p:cViewPr varScale="1">
        <p:scale>
          <a:sx n="67" d="100"/>
          <a:sy n="67" d="100"/>
        </p:scale>
        <p:origin x="-12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bharathi\Desktop\project%20040%20(3)\occurrence%20ecoli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en-US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>
        <c:manualLayout>
          <c:layoutTarget val="inner"/>
          <c:xMode val="edge"/>
          <c:yMode val="edge"/>
          <c:x val="0.27329872227510021"/>
          <c:y val="4.0627968015625952E-2"/>
          <c:w val="0.71054810456385264"/>
          <c:h val="0.85004895318317886"/>
        </c:manualLayout>
      </c:layout>
      <c:bar3DChart>
        <c:barDir val="col"/>
        <c:grouping val="clustered"/>
        <c:ser>
          <c:idx val="0"/>
          <c:order val="0"/>
          <c:tx>
            <c:strRef>
              <c:f>Sheet1!$C$5</c:f>
              <c:strCache>
                <c:ptCount val="1"/>
                <c:pt idx="0">
                  <c:v>satisfactory</c:v>
                </c:pt>
              </c:strCache>
            </c:strRef>
          </c:tx>
          <c:cat>
            <c:strRef>
              <c:f>Sheet1!$A$6:$B$9</c:f>
              <c:strCache>
                <c:ptCount val="4"/>
                <c:pt idx="0">
                  <c:v>Coriander laves</c:v>
                </c:pt>
                <c:pt idx="1">
                  <c:v>Mint leaves</c:v>
                </c:pt>
                <c:pt idx="2">
                  <c:v>Carrot </c:v>
                </c:pt>
                <c:pt idx="3">
                  <c:v>radish</c:v>
                </c:pt>
              </c:strCache>
            </c:strRef>
          </c:cat>
          <c:val>
            <c:numRef>
              <c:f>Sheet1!$C$6:$C$9</c:f>
              <c:numCache>
                <c:formatCode>General</c:formatCode>
                <c:ptCount val="4"/>
                <c:pt idx="0">
                  <c:v>65</c:v>
                </c:pt>
                <c:pt idx="1">
                  <c:v>62</c:v>
                </c:pt>
                <c:pt idx="2">
                  <c:v>80</c:v>
                </c:pt>
                <c:pt idx="3">
                  <c:v>82</c:v>
                </c:pt>
              </c:numCache>
            </c:numRef>
          </c:val>
        </c:ser>
        <c:ser>
          <c:idx val="1"/>
          <c:order val="1"/>
          <c:tx>
            <c:strRef>
              <c:f>Sheet1!$D$5</c:f>
              <c:strCache>
                <c:ptCount val="1"/>
                <c:pt idx="0">
                  <c:v>Marginal</c:v>
                </c:pt>
              </c:strCache>
            </c:strRef>
          </c:tx>
          <c:cat>
            <c:strRef>
              <c:f>Sheet1!$A$6:$B$9</c:f>
              <c:strCache>
                <c:ptCount val="4"/>
                <c:pt idx="0">
                  <c:v>Coriander laves</c:v>
                </c:pt>
                <c:pt idx="1">
                  <c:v>Mint leaves</c:v>
                </c:pt>
                <c:pt idx="2">
                  <c:v>Carrot </c:v>
                </c:pt>
                <c:pt idx="3">
                  <c:v>radish</c:v>
                </c:pt>
              </c:strCache>
            </c:strRef>
          </c:cat>
          <c:val>
            <c:numRef>
              <c:f>Sheet1!$D$6:$D$9</c:f>
              <c:numCache>
                <c:formatCode>General</c:formatCode>
                <c:ptCount val="4"/>
                <c:pt idx="0">
                  <c:v>20</c:v>
                </c:pt>
                <c:pt idx="1">
                  <c:v>26</c:v>
                </c:pt>
                <c:pt idx="2">
                  <c:v>12</c:v>
                </c:pt>
                <c:pt idx="3">
                  <c:v>14</c:v>
                </c:pt>
              </c:numCache>
            </c:numRef>
          </c:val>
        </c:ser>
        <c:ser>
          <c:idx val="2"/>
          <c:order val="2"/>
          <c:tx>
            <c:strRef>
              <c:f>Sheet1!$E$5</c:f>
              <c:strCache>
                <c:ptCount val="1"/>
                <c:pt idx="0">
                  <c:v>Unsatisfactory</c:v>
                </c:pt>
              </c:strCache>
            </c:strRef>
          </c:tx>
          <c:cat>
            <c:strRef>
              <c:f>Sheet1!$A$6:$B$9</c:f>
              <c:strCache>
                <c:ptCount val="4"/>
                <c:pt idx="0">
                  <c:v>Coriander laves</c:v>
                </c:pt>
                <c:pt idx="1">
                  <c:v>Mint leaves</c:v>
                </c:pt>
                <c:pt idx="2">
                  <c:v>Carrot </c:v>
                </c:pt>
                <c:pt idx="3">
                  <c:v>radish</c:v>
                </c:pt>
              </c:strCache>
            </c:strRef>
          </c:cat>
          <c:val>
            <c:numRef>
              <c:f>Sheet1!$E$6:$E$9</c:f>
              <c:numCache>
                <c:formatCode>General</c:formatCode>
                <c:ptCount val="4"/>
                <c:pt idx="0">
                  <c:v>15</c:v>
                </c:pt>
                <c:pt idx="1">
                  <c:v>12</c:v>
                </c:pt>
                <c:pt idx="2">
                  <c:v>7</c:v>
                </c:pt>
                <c:pt idx="3">
                  <c:v>4</c:v>
                </c:pt>
              </c:numCache>
            </c:numRef>
          </c:val>
        </c:ser>
        <c:shape val="box"/>
        <c:axId val="65536768"/>
        <c:axId val="65538304"/>
        <c:axId val="0"/>
      </c:bar3DChart>
      <c:catAx>
        <c:axId val="65536768"/>
        <c:scaling>
          <c:orientation val="minMax"/>
        </c:scaling>
        <c:axPos val="b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538304"/>
        <c:crosses val="autoZero"/>
        <c:auto val="1"/>
        <c:lblAlgn val="ctr"/>
        <c:lblOffset val="100"/>
      </c:catAx>
      <c:valAx>
        <c:axId val="65538304"/>
        <c:scaling>
          <c:orientation val="minMax"/>
        </c:scaling>
        <c:axPos val="l"/>
        <c:numFmt formatCode="General" sourceLinked="1"/>
        <c:tickLblPos val="nextTo"/>
        <c:txPr>
          <a:bodyPr/>
          <a:lstStyle/>
          <a:p>
            <a:pPr>
              <a:defRPr lang="en-IN"/>
            </a:pPr>
            <a:endParaRPr lang="en-US"/>
          </a:p>
        </c:txPr>
        <c:crossAx val="65536768"/>
        <c:crosses val="autoZero"/>
        <c:crossBetween val="between"/>
      </c:valAx>
      <c:spPr>
        <a:solidFill>
          <a:srgbClr val="0070C0"/>
        </a:solidFill>
      </c:spPr>
    </c:plotArea>
    <c:legend>
      <c:legendPos val="r"/>
      <c:layout/>
      <c:txPr>
        <a:bodyPr/>
        <a:lstStyle/>
        <a:p>
          <a:pPr>
            <a:defRPr lang="en-IN"/>
          </a:pPr>
          <a:endParaRPr lang="en-US"/>
        </a:p>
      </c:txPr>
    </c:legend>
    <c:plotVisOnly val="1"/>
    <c:dispBlanksAs val="gap"/>
  </c:chart>
  <c:spPr>
    <a:solidFill>
      <a:srgbClr val="92D050"/>
    </a:solidFill>
  </c:spPr>
  <c:externalData r:id="rId2"/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image" Target="../media/image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455EF9-BBCD-427B-832D-8AA4A77CBAD1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045253-8688-45E0-87A7-3B0D93C1E0B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EC1A259-CC82-40FB-B733-3769A1B0D8C5}" type="datetimeFigureOut">
              <a:rPr lang="en-US" smtClean="0"/>
              <a:pPr/>
              <a:t>10/29/2014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E8918B-D496-440F-827F-41658CAEAC1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143705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098551"/>
            <a:ext cx="9144000" cy="0"/>
          </a:xfrm>
          <a:prstGeom prst="line">
            <a:avLst/>
          </a:prstGeom>
          <a:ln w="12700">
            <a:solidFill>
              <a:srgbClr val="00BBE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FE0ED5-297E-4573-88A0-944A9F61D280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325" y="169865"/>
            <a:ext cx="7564061" cy="719137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defRPr lang="en-CA" sz="2600" b="1" kern="1200" dirty="0">
                <a:solidFill>
                  <a:srgbClr val="00BBEE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86" y="762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7992097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A39ECE58-D3E7-4150-8D58-AF9813183B11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098551"/>
            <a:ext cx="9144000" cy="0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8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463" y="762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3505825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F554A36A-1860-4C17-A249-EFA00AF47110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5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463" y="508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6200" y="762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0203001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5789" y="328613"/>
            <a:ext cx="7997825" cy="4572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47700" y="1035052"/>
            <a:ext cx="7923213" cy="4437063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TextBox 3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71781197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DCE46-3C38-4B71-AA75-D6E5BCB24C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/>
          <p:nvPr/>
        </p:nvCxnSpPr>
        <p:spPr>
          <a:xfrm>
            <a:off x="0" y="1098551"/>
            <a:ext cx="9144000" cy="0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38FE0ED5-297E-4573-88A0-944A9F61D280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2pPr>
              <a:defRPr/>
            </a:lvl2pPr>
            <a:lvl3pPr>
              <a:defRPr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614325" y="169865"/>
            <a:ext cx="7564061" cy="719137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defRPr lang="en-CA" sz="2600" b="1" kern="1200" dirty="0">
                <a:solidFill>
                  <a:srgbClr val="009900"/>
                </a:solidFill>
                <a:latin typeface="Arial" pitchFamily="34" charset="0"/>
                <a:ea typeface="MS PGothic" panose="020B0600070205080204" pitchFamily="34" charset="-128"/>
                <a:cs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9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78386" y="762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762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48206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>
            <a:spLocks noChangeArrowheads="1"/>
          </p:cNvSpPr>
          <p:nvPr userDrawn="1"/>
        </p:nvSpPr>
        <p:spPr bwMode="auto">
          <a:xfrm>
            <a:off x="8145463" y="66135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E140DBCF-A704-4A44-A522-02B835A26710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4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3846" y="260351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79520" y="285751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2971800" y="6605116"/>
            <a:ext cx="3111500" cy="253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1050" dirty="0" err="1" smtClean="0">
                <a:solidFill>
                  <a:srgbClr val="7F7F7F"/>
                </a:solidFill>
                <a:cs typeface="Arial" panose="020B0604020202020204" pitchFamily="34" charset="0"/>
              </a:rPr>
              <a:t>Agri</a:t>
            </a:r>
            <a:r>
              <a:rPr lang="en-US" sz="1050" baseline="0" dirty="0" smtClean="0">
                <a:solidFill>
                  <a:srgbClr val="7F7F7F"/>
                </a:solidFill>
                <a:cs typeface="Arial" panose="020B0604020202020204" pitchFamily="34" charset="0"/>
              </a:rPr>
              <a:t> 2014</a:t>
            </a:r>
            <a:endParaRPr lang="en-US" sz="105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7186132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4"/>
          <p:cNvGrpSpPr>
            <a:grpSpLocks/>
          </p:cNvGrpSpPr>
          <p:nvPr/>
        </p:nvGrpSpPr>
        <p:grpSpPr bwMode="auto">
          <a:xfrm>
            <a:off x="445614" y="562376"/>
            <a:ext cx="8173453" cy="6075491"/>
            <a:chOff x="0" y="0"/>
            <a:chExt cx="7320" cy="5720"/>
          </a:xfrm>
          <a:solidFill>
            <a:schemeClr val="bg1"/>
          </a:solidFill>
        </p:grpSpPr>
        <p:sp>
          <p:nvSpPr>
            <p:cNvPr id="7" name="Rectangle 2"/>
            <p:cNvSpPr>
              <a:spLocks/>
            </p:cNvSpPr>
            <p:nvPr/>
          </p:nvSpPr>
          <p:spPr bwMode="auto">
            <a:xfrm>
              <a:off x="128" y="96"/>
              <a:ext cx="7064" cy="536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/>
            <a:lstStyle/>
            <a:p>
              <a:pPr>
                <a:defRPr/>
              </a:pPr>
              <a:endParaRPr lang="en-US">
                <a:solidFill>
                  <a:prstClr val="black"/>
                </a:solidFill>
              </a:endParaRPr>
            </a:p>
          </p:txBody>
        </p:sp>
        <p:pic>
          <p:nvPicPr>
            <p:cNvPr id="8" name="Picture 3"/>
            <p:cNvPicPr>
              <a:picLocks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7320" cy="5720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199470" y="2709335"/>
            <a:ext cx="3877733" cy="457200"/>
          </a:xfrm>
        </p:spPr>
        <p:txBody>
          <a:bodyPr anchor="t"/>
          <a:lstStyle>
            <a:lvl1pPr>
              <a:defRPr sz="2400" b="0" baseline="0"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1026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4400" y="2638849"/>
            <a:ext cx="1933575" cy="1752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364431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vider Slide 3">
    <p:bg>
      <p:bgPr>
        <a:solidFill>
          <a:srgbClr val="00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08635" y="2473057"/>
            <a:ext cx="8205261" cy="785553"/>
          </a:xfrm>
        </p:spPr>
        <p:txBody>
          <a:bodyPr>
            <a:normAutofit/>
          </a:bodyPr>
          <a:lstStyle>
            <a:lvl1pPr>
              <a:defRPr sz="3200" b="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xmlns="" val="7179135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vider Slide 3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3"/>
          <p:cNvSpPr>
            <a:spLocks noGrp="1"/>
          </p:cNvSpPr>
          <p:nvPr>
            <p:ph type="title"/>
          </p:nvPr>
        </p:nvSpPr>
        <p:spPr>
          <a:xfrm>
            <a:off x="357963" y="685801"/>
            <a:ext cx="8205261" cy="785553"/>
          </a:xfrm>
        </p:spPr>
        <p:txBody>
          <a:bodyPr>
            <a:normAutofit/>
          </a:bodyPr>
          <a:lstStyle>
            <a:lvl1pPr>
              <a:defRPr sz="3200" b="0"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4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06563" y="59563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00" y="59563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5646268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263A8109-106E-4CDA-BDF0-7B05EC1FF37A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39688" y="1098551"/>
            <a:ext cx="9104312" cy="0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/>
        <p:txBody>
          <a:bodyPr/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400" b="1">
                <a:solidFill>
                  <a:srgbClr val="009900"/>
                </a:solidFill>
              </a:defRPr>
            </a:lvl1pPr>
            <a:lvl2pPr marL="231775" indent="-231775">
              <a:spcBef>
                <a:spcPts val="624"/>
              </a:spcBef>
              <a:buFont typeface="Arial" pitchFamily="34" charset="0"/>
              <a:buChar char="•"/>
              <a:defRPr/>
            </a:lvl2pPr>
            <a:lvl3pPr marL="457200" indent="-231775">
              <a:buFont typeface="Arial" pitchFamily="34" charset="0"/>
              <a:buChar char="–"/>
              <a:defRPr/>
            </a:lvl3pPr>
            <a:lvl4pPr marL="688975" indent="-225425">
              <a:buFont typeface="Arial" pitchFamily="34" charset="0"/>
              <a:buChar char="•"/>
              <a:defRPr/>
            </a:lvl4pPr>
            <a:lvl5pPr marL="914400" indent="-225425">
              <a:buFont typeface="Arial" pitchFamily="34" charset="0"/>
              <a:buChar char="–"/>
              <a:tabLst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7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246" y="107951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688" y="107951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7224931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9DEDAE87-E1A8-4DB0-9BA9-F62E96A2A737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98551"/>
            <a:ext cx="9144000" cy="0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1" y="1381127"/>
            <a:ext cx="4025899" cy="48244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9" name="Content Placeholder 9"/>
          <p:cNvSpPr>
            <a:spLocks noGrp="1"/>
          </p:cNvSpPr>
          <p:nvPr>
            <p:ph sz="quarter" idx="13"/>
          </p:nvPr>
        </p:nvSpPr>
        <p:spPr>
          <a:xfrm>
            <a:off x="4659314" y="1381127"/>
            <a:ext cx="4025899" cy="4824415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2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ln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pic>
        <p:nvPicPr>
          <p:cNvPr id="11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219246" y="76200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383" y="76200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9478443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Paragraph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8145463" y="6562725"/>
            <a:ext cx="53498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r" eaLnBrk="1" fontAlgn="base" hangingPunct="1">
              <a:spcBef>
                <a:spcPct val="0"/>
              </a:spcBef>
              <a:spcAft>
                <a:spcPct val="0"/>
              </a:spcAft>
            </a:pPr>
            <a:fld id="{B57E10B0-E4EA-42D9-B2D0-ADA997E1EC40}" type="slidenum">
              <a:rPr lang="en-CA" sz="900">
                <a:solidFill>
                  <a:srgbClr val="7F7F7F"/>
                </a:solidFill>
                <a:cs typeface="Arial" panose="020B0604020202020204" pitchFamily="34" charset="0"/>
              </a:rPr>
              <a:pPr algn="r" eaLnBrk="1" fontAlgn="base" hangingPunct="1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en-CA" sz="90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228600" y="6543675"/>
            <a:ext cx="3111500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  <a:ea typeface="MS PGothic" panose="020B0600070205080204" pitchFamily="34" charset="-128"/>
              </a:defRPr>
            </a:lvl9pPr>
          </a:lstStyle>
          <a:p>
            <a:pPr algn="l" eaLnBrk="1" fontAlgn="base" hangingPunct="1">
              <a:spcBef>
                <a:spcPct val="0"/>
              </a:spcBef>
              <a:spcAft>
                <a:spcPct val="0"/>
              </a:spcAft>
            </a:pPr>
            <a:r>
              <a:rPr lang="en-US" sz="900" dirty="0" smtClean="0">
                <a:solidFill>
                  <a:srgbClr val="7F7F7F"/>
                </a:solidFill>
                <a:cs typeface="Arial" panose="020B0604020202020204" pitchFamily="34" charset="0"/>
              </a:rPr>
              <a:t>ICAR -IIHR.</a:t>
            </a:r>
            <a:endParaRPr lang="en-US" sz="900" dirty="0">
              <a:solidFill>
                <a:srgbClr val="7F7F7F"/>
              </a:solidFill>
              <a:cs typeface="Arial" panose="020B0604020202020204" pitchFamily="34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0" y="1098551"/>
            <a:ext cx="9144000" cy="0"/>
          </a:xfrm>
          <a:prstGeom prst="line">
            <a:avLst/>
          </a:prstGeom>
          <a:ln w="12700">
            <a:solidFill>
              <a:srgbClr val="0099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2" y="1381127"/>
            <a:ext cx="4025898" cy="482441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009900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8" name="Content Placeholder 9"/>
          <p:cNvSpPr>
            <a:spLocks noGrp="1"/>
          </p:cNvSpPr>
          <p:nvPr>
            <p:ph sz="quarter" idx="14"/>
          </p:nvPr>
        </p:nvSpPr>
        <p:spPr>
          <a:xfrm>
            <a:off x="4660900" y="1381127"/>
            <a:ext cx="4025898" cy="4824415"/>
          </a:xfrm>
        </p:spPr>
        <p:txBody>
          <a:bodyPr>
            <a:normAutofit/>
          </a:bodyPr>
          <a:lstStyle>
            <a:lvl1pPr marL="0" indent="0">
              <a:spcBef>
                <a:spcPts val="1200"/>
              </a:spcBef>
              <a:spcAft>
                <a:spcPts val="0"/>
              </a:spcAft>
              <a:buNone/>
              <a:defRPr sz="2000" b="1">
                <a:solidFill>
                  <a:srgbClr val="009900"/>
                </a:solidFill>
              </a:defRPr>
            </a:lvl1pPr>
            <a:lvl2pPr marL="231775" indent="-231775">
              <a:buFont typeface="Arial" pitchFamily="34" charset="0"/>
              <a:buChar char="•"/>
              <a:defRPr sz="2000"/>
            </a:lvl2pPr>
            <a:lvl3pPr marL="457200" indent="-231775">
              <a:buFont typeface="Arial" pitchFamily="34" charset="0"/>
              <a:buChar char="–"/>
              <a:defRPr sz="1800"/>
            </a:lvl3pPr>
            <a:lvl4pPr marL="688975" indent="-225425">
              <a:buFont typeface="Arial" pitchFamily="34" charset="0"/>
              <a:buChar char="•"/>
              <a:defRPr sz="1600"/>
            </a:lvl4pPr>
            <a:lvl5pPr marL="914400" indent="-225425">
              <a:buFont typeface="Arial" pitchFamily="34" charset="0"/>
              <a:buChar char="–"/>
              <a:tabLst/>
              <a:defRPr sz="1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CA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74662" y="134939"/>
            <a:ext cx="8205788" cy="785812"/>
          </a:xfrm>
          <a:ln>
            <a:solidFill>
              <a:schemeClr val="bg1"/>
            </a:solidFill>
          </a:ln>
        </p:spPr>
        <p:txBody>
          <a:bodyPr/>
          <a:lstStyle>
            <a:lvl1pPr algn="ctr">
              <a:defRPr>
                <a:solidFill>
                  <a:srgbClr val="009900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CA" dirty="0"/>
          </a:p>
        </p:txBody>
      </p:sp>
      <p:pic>
        <p:nvPicPr>
          <p:cNvPr id="9" name="Picture 2" descr="C:\Users\rajesh.kk\Desktop\iihr.bmp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45463" y="44451"/>
            <a:ext cx="924754" cy="838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:\Users\rajesh.kk\Desktop\untitled.bmp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7151"/>
            <a:ext cx="614326" cy="812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0198034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381127"/>
            <a:ext cx="8228013" cy="4824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dirty="0" smtClean="0"/>
              <a:t>First Level Text</a:t>
            </a:r>
          </a:p>
          <a:p>
            <a:pPr lvl="1"/>
            <a:r>
              <a:rPr lang="en-CA" dirty="0" smtClean="0"/>
              <a:t>Second Level Text</a:t>
            </a:r>
          </a:p>
          <a:p>
            <a:pPr lvl="2"/>
            <a:r>
              <a:rPr lang="en-CA" dirty="0" smtClean="0"/>
              <a:t>Third Level Text</a:t>
            </a:r>
          </a:p>
          <a:p>
            <a:pPr lvl="3"/>
            <a:r>
              <a:rPr lang="en-CA" dirty="0" smtClean="0"/>
              <a:t>Fourth Level Text</a:t>
            </a:r>
          </a:p>
          <a:p>
            <a:pPr lvl="4"/>
            <a:r>
              <a:rPr lang="en-CA" dirty="0" smtClean="0"/>
              <a:t>Fifth Level Text</a:t>
            </a:r>
            <a:endParaRPr lang="en-US" dirty="0" smtClean="0"/>
          </a:p>
        </p:txBody>
      </p:sp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60375" y="169863"/>
            <a:ext cx="8205788" cy="785812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Master Title Slide Headline</a:t>
            </a:r>
            <a:endParaRPr lang="en-CA" dirty="0" smtClean="0"/>
          </a:p>
        </p:txBody>
      </p:sp>
    </p:spTree>
    <p:extLst>
      <p:ext uri="{BB962C8B-B14F-4D97-AF65-F5344CB8AC3E}">
        <p14:creationId xmlns:p14="http://schemas.microsoft.com/office/powerpoint/2010/main" xmlns="" val="33900344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3" r:id="rId2"/>
    <p:sldLayoutId id="2147483673" r:id="rId3"/>
    <p:sldLayoutId id="2147483675" r:id="rId4"/>
    <p:sldLayoutId id="2147483684" r:id="rId5"/>
    <p:sldLayoutId id="2147483676" r:id="rId6"/>
    <p:sldLayoutId id="2147483677" r:id="rId7"/>
    <p:sldLayoutId id="2147483678" r:id="rId8"/>
    <p:sldLayoutId id="2147483679" r:id="rId9"/>
    <p:sldLayoutId id="2147483680" r:id="rId10"/>
    <p:sldLayoutId id="2147483681" r:id="rId11"/>
    <p:sldLayoutId id="2147483682" r:id="rId12"/>
    <p:sldLayoutId id="2147483685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 kern="1200">
          <a:solidFill>
            <a:srgbClr val="009900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MS PGothic" panose="020B0600070205080204" pitchFamily="34" charset="-128"/>
        </a:defRPr>
      </a:lvl2pPr>
      <a:lvl3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MS PGothic" panose="020B0600070205080204" pitchFamily="34" charset="-128"/>
        </a:defRPr>
      </a:lvl3pPr>
      <a:lvl4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MS PGothic" panose="020B0600070205080204" pitchFamily="34" charset="-128"/>
        </a:defRPr>
      </a:lvl4pPr>
      <a:lvl5pPr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MS PGothic" panose="020B0600070205080204" pitchFamily="34" charset="-128"/>
        </a:defRPr>
      </a:lvl5pPr>
      <a:lvl6pPr marL="4572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ＭＳ Ｐゴシック" charset="0"/>
        </a:defRPr>
      </a:lvl6pPr>
      <a:lvl7pPr marL="9144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ＭＳ Ｐゴシック" charset="0"/>
        </a:defRPr>
      </a:lvl7pPr>
      <a:lvl8pPr marL="13716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ＭＳ Ｐゴシック" charset="0"/>
        </a:defRPr>
      </a:lvl8pPr>
      <a:lvl9pPr marL="1828800" algn="l" rtl="0" eaLnBrk="1" fontAlgn="base" hangingPunct="1">
        <a:lnSpc>
          <a:spcPts val="2600"/>
        </a:lnSpc>
        <a:spcBef>
          <a:spcPct val="0"/>
        </a:spcBef>
        <a:spcAft>
          <a:spcPct val="0"/>
        </a:spcAft>
        <a:defRPr sz="2600" b="1">
          <a:solidFill>
            <a:srgbClr val="00BBEE"/>
          </a:solidFill>
          <a:latin typeface="Arial" charset="0"/>
          <a:ea typeface="ＭＳ Ｐゴシック" charset="0"/>
        </a:defRPr>
      </a:lvl9pPr>
    </p:titleStyle>
    <p:bodyStyle>
      <a:lvl1pPr marL="231775" indent="-231775" algn="l" rtl="0" eaLnBrk="1" fontAlgn="base" hangingPunct="1">
        <a:spcBef>
          <a:spcPts val="1200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600" kern="12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1pPr>
      <a:lvl2pPr marL="457200" indent="-231775" algn="l" rtl="0" eaLnBrk="1" fontAlgn="base" hangingPunct="1">
        <a:spcBef>
          <a:spcPts val="625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sz="2400" kern="12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2pPr>
      <a:lvl3pPr marL="688975" indent="-231775" algn="l" rtl="0" eaLnBrk="1" fontAlgn="base" hangingPunct="1">
        <a:spcBef>
          <a:spcPts val="575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2000" kern="12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3pPr>
      <a:lvl4pPr marL="914400" indent="-225425" algn="l" rtl="0" eaLnBrk="1" fontAlgn="base" hangingPunct="1">
        <a:spcBef>
          <a:spcPts val="525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–"/>
        <a:defRPr kern="12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4pPr>
      <a:lvl5pPr marL="1146175" indent="-231775" algn="l" rtl="0" eaLnBrk="1" fontAlgn="base" hangingPunct="1">
        <a:spcBef>
          <a:spcPts val="475"/>
        </a:spcBef>
        <a:spcAft>
          <a:spcPct val="0"/>
        </a:spcAft>
        <a:buClr>
          <a:schemeClr val="tx1"/>
        </a:buClr>
        <a:buSzPct val="80000"/>
        <a:buFont typeface="Arial" panose="020B0604020202020204" pitchFamily="34" charset="0"/>
        <a:buChar char="•"/>
        <a:defRPr sz="1600" kern="1200">
          <a:solidFill>
            <a:schemeClr val="tx2"/>
          </a:solidFill>
          <a:latin typeface="Arial" pitchFamily="34" charset="0"/>
          <a:ea typeface="MS PGothic" panose="020B0600070205080204" pitchFamily="34" charset="-128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oleObject" Target="../embeddings/Microsoft_Office_Excel_97-2003_Worksheet3.xls"/><Relationship Id="rId4" Type="http://schemas.openxmlformats.org/officeDocument/2006/relationships/oleObject" Target="../embeddings/Microsoft_Office_Excel_97-2003_Worksheet2.xls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4294967295"/>
          </p:nvPr>
        </p:nvSpPr>
        <p:spPr>
          <a:xfrm>
            <a:off x="1371600" y="5791200"/>
            <a:ext cx="6400800" cy="914400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Dr. </a:t>
            </a:r>
            <a:r>
              <a:rPr lang="en-US" sz="1600" b="1" dirty="0" err="1" smtClean="0">
                <a:solidFill>
                  <a:schemeClr val="bg2">
                    <a:lumMod val="25000"/>
                  </a:schemeClr>
                </a:solidFill>
              </a:rPr>
              <a:t>Ranjitha</a:t>
            </a: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</a:t>
            </a:r>
            <a:r>
              <a:rPr lang="en-US" sz="1600" b="1" dirty="0">
                <a:solidFill>
                  <a:schemeClr val="bg2">
                    <a:lumMod val="25000"/>
                  </a:schemeClr>
                </a:solidFill>
              </a:rPr>
              <a:t>K</a:t>
            </a:r>
          </a:p>
          <a:p>
            <a:pPr marL="0" indent="0" algn="ctr">
              <a:buNone/>
            </a:pP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Division of Post Harvest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Technology</a:t>
            </a:r>
          </a:p>
          <a:p>
            <a:pPr marL="0" indent="0" algn="ctr">
              <a:buNone/>
            </a:pP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ICAR-Indian </a:t>
            </a:r>
            <a:r>
              <a:rPr lang="en-US" sz="1400" dirty="0">
                <a:solidFill>
                  <a:schemeClr val="bg2">
                    <a:lumMod val="25000"/>
                  </a:schemeClr>
                </a:solidFill>
              </a:rPr>
              <a:t>Institute of Horticultural Research, </a:t>
            </a:r>
            <a:r>
              <a:rPr lang="en-US" sz="1400" dirty="0" smtClean="0">
                <a:solidFill>
                  <a:schemeClr val="bg2">
                    <a:lumMod val="25000"/>
                  </a:schemeClr>
                </a:solidFill>
              </a:rPr>
              <a:t>Bangalore</a:t>
            </a:r>
            <a:endParaRPr lang="en-US" sz="1400" dirty="0">
              <a:solidFill>
                <a:schemeClr val="bg2">
                  <a:lumMod val="25000"/>
                </a:scheme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28600" y="1371600"/>
            <a:ext cx="8686800" cy="2308324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pPr algn="ctr"/>
            <a:r>
              <a:rPr lang="en-US" sz="3600" b="1" dirty="0">
                <a:ln w="50800"/>
                <a:solidFill>
                  <a:srgbClr val="99CC00"/>
                </a:solidFill>
              </a:rPr>
              <a:t>Human Pathogenic Bacteria </a:t>
            </a:r>
            <a:br>
              <a:rPr lang="en-US" sz="3600" b="1" dirty="0">
                <a:ln w="50800"/>
                <a:solidFill>
                  <a:srgbClr val="99CC00"/>
                </a:solidFill>
              </a:rPr>
            </a:br>
            <a:r>
              <a:rPr lang="en-US" sz="3600" b="1" dirty="0">
                <a:ln w="50800"/>
                <a:solidFill>
                  <a:srgbClr val="99CC00"/>
                </a:solidFill>
              </a:rPr>
              <a:t> Associated With Vegetables </a:t>
            </a:r>
            <a:br>
              <a:rPr lang="en-US" sz="3600" b="1" dirty="0">
                <a:ln w="50800"/>
                <a:solidFill>
                  <a:srgbClr val="99CC00"/>
                </a:solidFill>
              </a:rPr>
            </a:br>
            <a:r>
              <a:rPr lang="en-US" sz="3600" b="1" dirty="0">
                <a:ln w="50800"/>
                <a:solidFill>
                  <a:srgbClr val="99CC00"/>
                </a:solidFill>
              </a:rPr>
              <a:t>&amp; </a:t>
            </a:r>
            <a:br>
              <a:rPr lang="en-US" sz="3600" b="1" dirty="0">
                <a:ln w="50800"/>
                <a:solidFill>
                  <a:srgbClr val="99CC00"/>
                </a:solidFill>
              </a:rPr>
            </a:br>
            <a:r>
              <a:rPr lang="en-US" sz="3600" b="1" dirty="0">
                <a:ln w="50800"/>
                <a:solidFill>
                  <a:srgbClr val="99CC00"/>
                </a:solidFill>
              </a:rPr>
              <a:t>Advances in Their Control Strategies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Contamination     Contd..</a:t>
            </a: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33600" y="3048000"/>
            <a:ext cx="4191000" cy="29146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>
          <a:xfrm>
            <a:off x="457200" y="1381127"/>
            <a:ext cx="8305800" cy="1895475"/>
          </a:xfrm>
        </p:spPr>
        <p:txBody>
          <a:bodyPr/>
          <a:lstStyle/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Seed as source of contamination in seed sprouts</a:t>
            </a:r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en-US" sz="2000" dirty="0"/>
              <a:t>Conducive environment for the multiplication of  pathogens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324441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 bwMode="auto">
          <a:xfrm>
            <a:off x="4619650" y="1219200"/>
            <a:ext cx="4524350" cy="30646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169865"/>
            <a:ext cx="7239000" cy="719137"/>
          </a:xfrm>
        </p:spPr>
        <p:txBody>
          <a:bodyPr>
            <a:normAutofit fontScale="90000"/>
          </a:bodyPr>
          <a:lstStyle/>
          <a:p>
            <a:r>
              <a:rPr lang="en-US" sz="3200" b="1" dirty="0" smtClean="0"/>
              <a:t>Do the human  pathogens interact with plants : Cross kingdom pathogens?</a:t>
            </a:r>
            <a:endParaRPr lang="en-US" sz="3200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4294967295"/>
          </p:nvPr>
        </p:nvSpPr>
        <p:spPr>
          <a:xfrm>
            <a:off x="76200" y="1143001"/>
            <a:ext cx="4419600" cy="44497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Salmonella and E coli gets internalized in the plant tissues- </a:t>
            </a:r>
            <a:r>
              <a:rPr lang="en-US" sz="2000" dirty="0" err="1" smtClean="0"/>
              <a:t>Chemotaxis</a:t>
            </a:r>
            <a:endParaRPr lang="en-US" sz="20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Role  of animal </a:t>
            </a:r>
            <a:r>
              <a:rPr lang="en-US" sz="2000" dirty="0" err="1" smtClean="0"/>
              <a:t>pathogenicity</a:t>
            </a:r>
            <a:r>
              <a:rPr lang="en-US" sz="2000" dirty="0" smtClean="0"/>
              <a:t> genes on the survival  in plants is proven (</a:t>
            </a:r>
            <a:r>
              <a:rPr lang="en-US" sz="2000" dirty="0" err="1" smtClean="0"/>
              <a:t>Schikora</a:t>
            </a:r>
            <a:r>
              <a:rPr lang="en-US" sz="2000" dirty="0" smtClean="0"/>
              <a:t> et al., 2011)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Immune suppression has been observed in </a:t>
            </a:r>
            <a:r>
              <a:rPr lang="en-US" sz="2000" dirty="0" err="1" smtClean="0"/>
              <a:t>Arabdiopsis</a:t>
            </a:r>
            <a:r>
              <a:rPr lang="en-US" sz="2000" dirty="0" smtClean="0"/>
              <a:t> infected with Salmonella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 cross kingdom pathogen?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648200" y="4495802"/>
            <a:ext cx="4495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Internalization of E. coli in leaf stomata (Berger et al., 2010).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r>
              <a:rPr lang="en-US" dirty="0" smtClean="0"/>
              <a:t>The studies using standard MTCC strains showed the  growth of  </a:t>
            </a:r>
            <a:r>
              <a:rPr lang="en-US" i="1" dirty="0" err="1" smtClean="0"/>
              <a:t>Listeria</a:t>
            </a:r>
            <a:r>
              <a:rPr lang="en-US" i="1" dirty="0" smtClean="0"/>
              <a:t> </a:t>
            </a:r>
            <a:r>
              <a:rPr lang="en-US" i="1" dirty="0" err="1" smtClean="0"/>
              <a:t>monocytogenes</a:t>
            </a:r>
            <a:r>
              <a:rPr lang="en-US" i="1" dirty="0" smtClean="0"/>
              <a:t> </a:t>
            </a:r>
            <a:r>
              <a:rPr lang="en-US" dirty="0" smtClean="0"/>
              <a:t>MTCC839 and the mere survival of </a:t>
            </a:r>
            <a:r>
              <a:rPr lang="en-US" i="1" dirty="0" smtClean="0"/>
              <a:t>Salmonella </a:t>
            </a:r>
            <a:r>
              <a:rPr lang="en-US" i="1" dirty="0" err="1" smtClean="0"/>
              <a:t>enterica</a:t>
            </a:r>
            <a:r>
              <a:rPr lang="en-US" i="1" dirty="0" smtClean="0"/>
              <a:t> </a:t>
            </a:r>
            <a:r>
              <a:rPr lang="en-US" dirty="0" smtClean="0"/>
              <a:t>MTCC 3219</a:t>
            </a:r>
            <a:r>
              <a:rPr lang="en-US" i="1" dirty="0" smtClean="0"/>
              <a:t> </a:t>
            </a:r>
            <a:r>
              <a:rPr lang="en-US" dirty="0" smtClean="0"/>
              <a:t>in the minimally processed cabbage at low temperature storage (7</a:t>
            </a:r>
            <a:r>
              <a:rPr lang="en-US" baseline="30000" dirty="0" smtClean="0"/>
              <a:t>0</a:t>
            </a:r>
            <a:r>
              <a:rPr lang="en-US" dirty="0" smtClean="0"/>
              <a:t>C)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Survival of food borne pathogens in fresh-cut produce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quarter" idx="12"/>
          </p:nvPr>
        </p:nvSpPr>
        <p:spPr>
          <a:xfrm>
            <a:off x="228601" y="1143000"/>
            <a:ext cx="5105400" cy="51054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“</a:t>
            </a:r>
            <a:r>
              <a:rPr lang="en-US" sz="2000" b="1" dirty="0">
                <a:latin typeface="+mn-lt"/>
              </a:rPr>
              <a:t>Prevention is better than corrective measures”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Good agricultural practices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 Quality of Irrigation water is most important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Properly composted manure: </a:t>
            </a:r>
            <a:r>
              <a:rPr lang="en-US" sz="2000" dirty="0" smtClean="0">
                <a:latin typeface="+mn-lt"/>
              </a:rPr>
              <a:t>Temperature</a:t>
            </a:r>
          </a:p>
          <a:p>
            <a:pPr>
              <a:buNone/>
            </a:pPr>
            <a:r>
              <a:rPr lang="en-US" sz="2000" dirty="0" smtClean="0">
                <a:latin typeface="+mn-lt"/>
              </a:rPr>
              <a:t> </a:t>
            </a:r>
            <a:r>
              <a:rPr lang="en-US" sz="2000" dirty="0" err="1">
                <a:latin typeface="+mn-lt"/>
              </a:rPr>
              <a:t>sh’d</a:t>
            </a:r>
            <a:r>
              <a:rPr lang="en-US" sz="2000" dirty="0">
                <a:latin typeface="+mn-lt"/>
              </a:rPr>
              <a:t> </a:t>
            </a:r>
            <a:r>
              <a:rPr lang="en-US" sz="2000" dirty="0" smtClean="0">
                <a:latin typeface="+mn-lt"/>
              </a:rPr>
              <a:t> reach    between </a:t>
            </a:r>
            <a:r>
              <a:rPr lang="en-US" sz="2000" dirty="0">
                <a:latin typeface="+mn-lt"/>
              </a:rPr>
              <a:t>55 and </a:t>
            </a:r>
            <a:r>
              <a:rPr lang="en-US" sz="2000" dirty="0" smtClean="0">
                <a:latin typeface="+mn-lt"/>
              </a:rPr>
              <a:t>77 </a:t>
            </a:r>
            <a:r>
              <a:rPr lang="en-US" sz="2000" baseline="30000" dirty="0" smtClean="0">
                <a:latin typeface="+mn-lt"/>
              </a:rPr>
              <a:t>0</a:t>
            </a:r>
            <a:r>
              <a:rPr lang="en-US" sz="2000" dirty="0" smtClean="0">
                <a:latin typeface="+mn-lt"/>
              </a:rPr>
              <a:t> </a:t>
            </a:r>
            <a:r>
              <a:rPr lang="en-US" sz="2000" dirty="0">
                <a:latin typeface="+mn-lt"/>
              </a:rPr>
              <a:t>C for </a:t>
            </a:r>
            <a:r>
              <a:rPr lang="en-US" sz="2000" dirty="0" smtClean="0">
                <a:latin typeface="+mn-lt"/>
              </a:rPr>
              <a:t>5 </a:t>
            </a:r>
            <a:r>
              <a:rPr lang="en-US" sz="2000" dirty="0">
                <a:latin typeface="+mn-lt"/>
              </a:rPr>
              <a:t>days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Good Handling </a:t>
            </a:r>
            <a:r>
              <a:rPr lang="en-US" sz="2000" dirty="0" smtClean="0">
                <a:latin typeface="+mn-lt"/>
              </a:rPr>
              <a:t>practices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Washing is the critical control point</a:t>
            </a:r>
            <a:endParaRPr lang="en-US" sz="2000" dirty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Hygienic handling of the produce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>
                <a:latin typeface="+mn-lt"/>
              </a:rPr>
              <a:t> Proper </a:t>
            </a:r>
            <a:r>
              <a:rPr lang="en-US" sz="2000" dirty="0" smtClean="0">
                <a:latin typeface="+mn-lt"/>
              </a:rPr>
              <a:t>storage</a:t>
            </a:r>
            <a:endParaRPr lang="en-US" sz="2000" dirty="0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Control strategies</a:t>
            </a:r>
            <a:endParaRPr lang="en-US" sz="2800" b="1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44116" y="1371600"/>
            <a:ext cx="3699884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US" sz="3500" b="1" dirty="0" smtClean="0"/>
              <a:t>Chlorine </a:t>
            </a:r>
            <a:endParaRPr lang="en-US" dirty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Most popular </a:t>
            </a:r>
            <a:r>
              <a:rPr lang="en-US" sz="2000" dirty="0" smtClean="0"/>
              <a:t>decontaminant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Available as </a:t>
            </a:r>
            <a:r>
              <a:rPr lang="en-US" sz="2000" dirty="0"/>
              <a:t>hypochlorite, </a:t>
            </a:r>
            <a:r>
              <a:rPr lang="en-US" sz="2000" dirty="0" smtClean="0"/>
              <a:t>chlorite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Effective in 50-200ppm for &gt;1 minute exposure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Efficacy is &lt;2 log reductions. So not useful in pathogen elimination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Standard for testing newer methods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dirty="0" smtClean="0"/>
              <a:t>R</a:t>
            </a:r>
            <a:r>
              <a:rPr lang="en-US" sz="2000" dirty="0" smtClean="0"/>
              <a:t>esidual toxicity- So banned in fresh cut industry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14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Sanitizing methods</a:t>
            </a:r>
            <a:endParaRPr lang="en-US" sz="3600" dirty="0"/>
          </a:p>
        </p:txBody>
      </p:sp>
      <p:pic>
        <p:nvPicPr>
          <p:cNvPr id="5" name="Picture 3" descr="C:\Users\bharathi\Desktop\ranjitha\20140224_142430.jpg"/>
          <p:cNvPicPr>
            <a:picLocks noChangeAspect="1" noChangeArrowheads="1"/>
          </p:cNvPicPr>
          <p:nvPr/>
        </p:nvPicPr>
        <p:blipFill>
          <a:blip r:embed="rId2"/>
          <a:srcRect l="15675" t="25189" r="41789" b="18625"/>
          <a:stretch>
            <a:fillRect/>
          </a:stretch>
        </p:blipFill>
        <p:spPr>
          <a:xfrm>
            <a:off x="5257800" y="2286000"/>
            <a:ext cx="2568823" cy="25447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7391400" y="2971800"/>
            <a:ext cx="609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943600" y="2362201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0.75%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105400" y="4953000"/>
            <a:ext cx="3429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vitro inhibition of vegetable isolate of salmonella by chlorine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b="1" dirty="0"/>
              <a:t>Chlorine dioxide</a:t>
            </a:r>
            <a:endParaRPr lang="en-US" sz="3500" dirty="0" smtClean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Max permitted concentration is  5ppm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Results in 6 log reduction in bacterial count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Tested against different pathogens in diverse F&amp;V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But requires treatment time 10minutes to 2hrs; Temperature &gt;22</a:t>
            </a:r>
            <a:r>
              <a:rPr lang="en-US" sz="2000" baseline="30000" dirty="0" smtClean="0"/>
              <a:t> 0</a:t>
            </a:r>
            <a:r>
              <a:rPr lang="en-US" sz="2000" dirty="0" smtClean="0"/>
              <a:t> C. </a:t>
            </a:r>
          </a:p>
          <a:p>
            <a:pPr marL="0" indent="0" algn="ctr">
              <a:buNone/>
            </a:pPr>
            <a:r>
              <a:rPr lang="en-US" sz="3500" b="1" dirty="0" err="1" smtClean="0"/>
              <a:t>Peroxy</a:t>
            </a:r>
            <a:r>
              <a:rPr lang="en-US" sz="3500" b="1" dirty="0" smtClean="0"/>
              <a:t> acetic acid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40-80 </a:t>
            </a:r>
            <a:r>
              <a:rPr lang="en-US" sz="2000" dirty="0" err="1" smtClean="0"/>
              <a:t>ppm</a:t>
            </a:r>
            <a:r>
              <a:rPr lang="en-US" sz="2000" dirty="0" smtClean="0"/>
              <a:t> recommended by FDA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Disinfection efficiency is similar to chlorine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Sanitizing </a:t>
            </a:r>
            <a:r>
              <a:rPr lang="en-US" sz="3600" dirty="0" smtClean="0"/>
              <a:t>methods  Contd.</a:t>
            </a:r>
            <a:endParaRPr lang="en-US" sz="36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3500" dirty="0" smtClean="0"/>
              <a:t>Ozone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Disinfection capacity is equal to chlorine; but no residual effect.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5ppm is typically 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Approved disinfection agent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But corrosive, highly unstable, on site production is required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Studies on using in packaging is under progress</a:t>
            </a:r>
          </a:p>
          <a:p>
            <a:pPr algn="ctr">
              <a:buNone/>
            </a:pPr>
            <a:r>
              <a:rPr lang="en-US" sz="3400" dirty="0" smtClean="0"/>
              <a:t>Hydrogen peroxide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No residue (GRAS), 0.5-2,5% is used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Cause browning</a:t>
            </a:r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b="1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Sanitizing methods  Contd.</a:t>
            </a:r>
            <a:endParaRPr lang="en-US" sz="3200" b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sz="quarter" idx="12"/>
          </p:nvPr>
        </p:nvGraphicFramePr>
        <p:xfrm>
          <a:off x="457200" y="1447799"/>
          <a:ext cx="5602496" cy="34647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77747"/>
                <a:gridCol w="1484105"/>
                <a:gridCol w="2040644"/>
              </a:tblGrid>
              <a:tr h="990601">
                <a:tc>
                  <a:txBody>
                    <a:bodyPr/>
                    <a:lstStyle/>
                    <a:p>
                      <a:r>
                        <a:rPr lang="en-US" dirty="0" smtClean="0"/>
                        <a:t>Sanitizer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mtClean="0"/>
                        <a:t>After 6 days (cfu/g) storage at 8</a:t>
                      </a:r>
                      <a:r>
                        <a:rPr lang="en-US" baseline="30000" smtClean="0"/>
                        <a:t>0 </a:t>
                      </a:r>
                      <a:r>
                        <a:rPr lang="en-US" smtClean="0"/>
                        <a:t> 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Marketability</a:t>
                      </a:r>
                      <a:r>
                        <a:rPr lang="en-US" baseline="0" dirty="0" smtClean="0"/>
                        <a:t> after 6 days</a:t>
                      </a:r>
                      <a:endParaRPr lang="en-US" dirty="0"/>
                    </a:p>
                  </a:txBody>
                  <a:tcPr/>
                </a:tc>
              </a:tr>
              <a:tr h="328757">
                <a:tc>
                  <a:txBody>
                    <a:bodyPr/>
                    <a:lstStyle/>
                    <a:p>
                      <a:r>
                        <a:rPr lang="en-US" dirty="0" smtClean="0"/>
                        <a:t>Control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US" sz="1600" dirty="0" smtClean="0">
                          <a:latin typeface="Calibri"/>
                          <a:ea typeface="Calibri"/>
                          <a:cs typeface="Times New Roman"/>
                        </a:rPr>
                        <a:t>145X10</a:t>
                      </a:r>
                      <a:r>
                        <a:rPr lang="en-US" sz="1600" baseline="30000" dirty="0" smtClean="0">
                          <a:latin typeface="Calibri"/>
                          <a:ea typeface="Calibri"/>
                          <a:cs typeface="Times New Roman"/>
                        </a:rPr>
                        <a:t>4</a:t>
                      </a:r>
                      <a:endParaRPr lang="en-US" sz="16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2/5</a:t>
                      </a:r>
                      <a:endParaRPr lang="en-US" dirty="0"/>
                    </a:p>
                  </a:txBody>
                  <a:tcPr/>
                </a:tc>
              </a:tr>
              <a:tr h="733863">
                <a:tc>
                  <a:txBody>
                    <a:bodyPr/>
                    <a:lstStyle/>
                    <a:p>
                      <a:r>
                        <a:rPr lang="en-US" dirty="0" smtClean="0"/>
                        <a:t>100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baseline="0" dirty="0" err="1" smtClean="0"/>
                        <a:t>ppm</a:t>
                      </a:r>
                      <a:r>
                        <a:rPr lang="en-US" baseline="0" dirty="0" smtClean="0"/>
                        <a:t> chlorine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12X10</a:t>
                      </a:r>
                      <a:r>
                        <a:rPr lang="en-US" baseline="30000" dirty="0" smtClean="0"/>
                        <a:t>2</a:t>
                      </a:r>
                      <a:endParaRPr lang="en-US" baseline="30000" dirty="0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3/5</a:t>
                      </a:r>
                      <a:endParaRPr lang="en-US" dirty="0"/>
                    </a:p>
                  </a:txBody>
                  <a:tcPr/>
                </a:tc>
              </a:tr>
              <a:tr h="536355">
                <a:tc>
                  <a:txBody>
                    <a:bodyPr/>
                    <a:lstStyle/>
                    <a:p>
                      <a:r>
                        <a:rPr lang="en-US" dirty="0" smtClean="0"/>
                        <a:t>2000ppm H</a:t>
                      </a:r>
                      <a:r>
                        <a:rPr lang="en-US" baseline="-25000" dirty="0" smtClean="0"/>
                        <a:t>2</a:t>
                      </a:r>
                      <a:r>
                        <a:rPr lang="en-US" dirty="0" smtClean="0"/>
                        <a:t>O</a:t>
                      </a:r>
                      <a:r>
                        <a:rPr lang="en-US" baseline="-25000" dirty="0" smtClean="0"/>
                        <a:t>2</a:t>
                      </a:r>
                      <a:endParaRPr lang="en-US" baseline="-25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dirty="0" smtClean="0">
                          <a:latin typeface="Calibri"/>
                          <a:ea typeface="Calibri"/>
                          <a:cs typeface="Times New Roman"/>
                        </a:rPr>
                        <a:t>104×10</a:t>
                      </a:r>
                      <a:r>
                        <a:rPr lang="en-IN" sz="1800" baseline="30000" dirty="0" smtClean="0">
                          <a:latin typeface="Calibri"/>
                          <a:ea typeface="Calibri"/>
                          <a:cs typeface="Times New Roman"/>
                        </a:rPr>
                        <a:t>3</a:t>
                      </a:r>
                      <a:endParaRPr lang="en-US" sz="1800" baseline="300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2/5</a:t>
                      </a:r>
                      <a:endParaRPr lang="en-US" dirty="0"/>
                    </a:p>
                  </a:txBody>
                  <a:tcPr/>
                </a:tc>
              </a:tr>
              <a:tr h="536355">
                <a:tc>
                  <a:txBody>
                    <a:bodyPr/>
                    <a:lstStyle/>
                    <a:p>
                      <a:r>
                        <a:rPr lang="en-US" dirty="0" smtClean="0"/>
                        <a:t>Calcium propionate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</a:pPr>
                      <a:r>
                        <a:rPr lang="en-IN" sz="1800" dirty="0">
                          <a:latin typeface="Calibri"/>
                          <a:ea typeface="Calibri"/>
                          <a:cs typeface="Times New Roman"/>
                        </a:rPr>
                        <a:t>37×10²</a:t>
                      </a:r>
                      <a:endParaRPr lang="en-US" sz="1800" dirty="0"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Efficacy of disinfectants in removing Salmonella from fresh-cut cucumber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685800" y="5029200"/>
            <a:ext cx="5603906" cy="3921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IN" dirty="0" smtClean="0">
                <a:latin typeface="Calibri"/>
                <a:ea typeface="Calibri"/>
                <a:cs typeface="Times New Roman"/>
              </a:rPr>
              <a:t> population in the dip solution: 32X10</a:t>
            </a:r>
            <a:r>
              <a:rPr lang="en-IN" baseline="30000" dirty="0" smtClean="0">
                <a:latin typeface="Calibri"/>
                <a:ea typeface="Calibri"/>
                <a:cs typeface="Times New Roman"/>
              </a:rPr>
              <a:t>6</a:t>
            </a:r>
            <a:r>
              <a:rPr lang="en-IN" dirty="0" smtClean="0">
                <a:latin typeface="Calibri"/>
                <a:ea typeface="Calibri"/>
                <a:cs typeface="Times New Roman"/>
              </a:rPr>
              <a:t>/ml in dip solution </a:t>
            </a:r>
            <a:endParaRPr lang="en-US" sz="1600" dirty="0">
              <a:latin typeface="Calibri"/>
              <a:ea typeface="Calibri"/>
              <a:cs typeface="Times New Roma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3" y="1381127"/>
            <a:ext cx="5257799" cy="4824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Gamma irradiation approved in leafy vegetables for E. coli &amp; Salmonella decontamination (FDA, 1999, 2008).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Up to 10k </a:t>
            </a:r>
            <a:r>
              <a:rPr lang="en-US" sz="2000" dirty="0" err="1" smtClean="0"/>
              <a:t>Gy</a:t>
            </a:r>
            <a:r>
              <a:rPr lang="en-US" sz="2000" dirty="0" smtClean="0"/>
              <a:t> is permitted. &gt; 1 </a:t>
            </a:r>
            <a:r>
              <a:rPr lang="en-US" sz="2000" dirty="0" err="1" smtClean="0"/>
              <a:t>kGY</a:t>
            </a:r>
            <a:r>
              <a:rPr lang="en-US" sz="2000" dirty="0" smtClean="0"/>
              <a:t> is likely to affect the shelf life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Presence of oxygen improves the sensitivity of organisms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Initial washing is necessary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Requires high investment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UV radiations (200-280nm) are also germicidal on the surface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b="1" dirty="0" smtClean="0"/>
              <a:t>Irradiation</a:t>
            </a:r>
            <a:endParaRPr lang="en-US" sz="3600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/>
          <a:srcRect l="73838" t="-4082" r="-1596" b="12925"/>
          <a:stretch>
            <a:fillRect/>
          </a:stretch>
        </p:blipFill>
        <p:spPr bwMode="auto">
          <a:xfrm>
            <a:off x="6073254" y="1143002"/>
            <a:ext cx="3070746" cy="411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9" name="Rectangle 8"/>
          <p:cNvSpPr/>
          <p:nvPr/>
        </p:nvSpPr>
        <p:spPr>
          <a:xfrm>
            <a:off x="6096000" y="5257800"/>
            <a:ext cx="2819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i="1" dirty="0" smtClean="0"/>
              <a:t>(Gomes </a:t>
            </a:r>
            <a:r>
              <a:rPr lang="en-US" dirty="0" smtClean="0"/>
              <a:t>et al, 2009)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228600" y="1295401"/>
            <a:ext cx="4267200" cy="1524000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i="1" dirty="0" smtClean="0"/>
              <a:t>Lactic acid bacteria: </a:t>
            </a:r>
            <a:r>
              <a:rPr lang="en-US" sz="2000" dirty="0" smtClean="0"/>
              <a:t>Through competition, production of antimicrobials like </a:t>
            </a:r>
            <a:r>
              <a:rPr lang="en-US" sz="2000" dirty="0" err="1" smtClean="0"/>
              <a:t>bacteriocins</a:t>
            </a:r>
            <a:r>
              <a:rPr lang="en-US" sz="2000" dirty="0" smtClean="0"/>
              <a:t>, H</a:t>
            </a:r>
            <a:r>
              <a:rPr lang="en-US" sz="2000" normalizeH="1" baseline="-25000" dirty="0" smtClean="0"/>
              <a:t>2</a:t>
            </a:r>
            <a:r>
              <a:rPr lang="en-US" sz="2000" dirty="0" smtClean="0"/>
              <a:t>O</a:t>
            </a:r>
            <a:r>
              <a:rPr lang="en-US" sz="2000" baseline="-25000" dirty="0" smtClean="0"/>
              <a:t>2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b="1" dirty="0" smtClean="0"/>
              <a:t>Bio-preservation</a:t>
            </a:r>
            <a:endParaRPr lang="en-US" sz="3200" b="1" dirty="0"/>
          </a:p>
        </p:txBody>
      </p:sp>
      <p:pic>
        <p:nvPicPr>
          <p:cNvPr id="6" name="Picture 2" descr="E:\ \20140226_143656 (2)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4495800" y="1295400"/>
            <a:ext cx="4271128" cy="3200400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>
            <a:off x="4419600" y="4648200"/>
            <a:ext cx="4419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In vitro inhibition of salmonella cultures by lactic acid bacteria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81125"/>
            <a:ext cx="8458200" cy="5172075"/>
          </a:xfrm>
        </p:spPr>
        <p:txBody>
          <a:bodyPr wrap="none" lIns="274320" rIns="0"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 (</a:t>
            </a:r>
            <a:r>
              <a:rPr lang="en-US" sz="2000" dirty="0" smtClean="0">
                <a:latin typeface="+mn-lt"/>
                <a:cs typeface="Iskoola Pota" pitchFamily="34" charset="0"/>
              </a:rPr>
              <a:t>CH</a:t>
            </a:r>
            <a:r>
              <a:rPr lang="en-US" sz="2000" baseline="-25000" dirty="0" smtClean="0">
                <a:latin typeface="+mn-lt"/>
                <a:cs typeface="Iskoola Pota" pitchFamily="34" charset="0"/>
              </a:rPr>
              <a:t>2</a:t>
            </a:r>
            <a:r>
              <a:rPr lang="en-US" sz="2000" dirty="0" smtClean="0">
                <a:latin typeface="+mn-lt"/>
                <a:cs typeface="Iskoola Pota" pitchFamily="34" charset="0"/>
              </a:rPr>
              <a:t>O)</a:t>
            </a:r>
            <a:r>
              <a:rPr lang="en-US" sz="2000" baseline="-25000" dirty="0" smtClean="0">
                <a:latin typeface="+mn-lt"/>
                <a:cs typeface="Iskoola Pota" pitchFamily="34" charset="0"/>
              </a:rPr>
              <a:t>n</a:t>
            </a:r>
            <a:r>
              <a:rPr lang="en-US" sz="2000" dirty="0" smtClean="0">
                <a:latin typeface="+mn-lt"/>
                <a:cs typeface="Iskoola Pota" pitchFamily="34" charset="0"/>
              </a:rPr>
              <a:t> - Most vegetables,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  <a:cs typeface="Iskoola Pota" pitchFamily="34" charset="0"/>
              </a:rPr>
              <a:t>Proteins – Legumes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  <a:cs typeface="Iskoola Pota" pitchFamily="34" charset="0"/>
              </a:rPr>
              <a:t>Antioxidants -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Phenolics</a:t>
            </a:r>
            <a:r>
              <a:rPr lang="en-US" sz="2000" dirty="0" smtClean="0">
                <a:latin typeface="+mn-lt"/>
                <a:cs typeface="Iskoola Pota" pitchFamily="34" charset="0"/>
              </a:rPr>
              <a:t>, Vitamins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  <a:cs typeface="Iskoola Pota" pitchFamily="34" charset="0"/>
              </a:rPr>
              <a:t>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Phytochemicals</a:t>
            </a:r>
            <a:r>
              <a:rPr lang="en-US" sz="2000" dirty="0" smtClean="0">
                <a:latin typeface="+mn-lt"/>
                <a:cs typeface="Iskoola Pota" pitchFamily="34" charset="0"/>
              </a:rPr>
              <a:t> - specific to the commodity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>
                <a:latin typeface="+mn-lt"/>
                <a:cs typeface="Iskoola Pota" pitchFamily="34" charset="0"/>
              </a:rPr>
              <a:t>Eg</a:t>
            </a:r>
            <a:r>
              <a:rPr lang="en-US" sz="2000" dirty="0" smtClean="0">
                <a:latin typeface="+mn-lt"/>
                <a:cs typeface="Iskoola Pota" pitchFamily="34" charset="0"/>
              </a:rPr>
              <a:t>. 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Glucosinilates</a:t>
            </a:r>
            <a:r>
              <a:rPr lang="en-US" sz="2000" dirty="0" smtClean="0">
                <a:latin typeface="+mn-lt"/>
                <a:cs typeface="Iskoola Pota" pitchFamily="34" charset="0"/>
              </a:rPr>
              <a:t> in cabbage,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momordicin</a:t>
            </a:r>
            <a:r>
              <a:rPr lang="en-US" sz="2000" dirty="0" smtClean="0">
                <a:latin typeface="+mn-lt"/>
                <a:cs typeface="Iskoola Pota" pitchFamily="34" charset="0"/>
              </a:rPr>
              <a:t> in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bittergourd</a:t>
            </a:r>
            <a:endParaRPr lang="en-US" sz="2000" dirty="0" smtClean="0">
              <a:latin typeface="+mn-lt"/>
              <a:cs typeface="Iskoola Pota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  <a:cs typeface="Iskoola Pota" pitchFamily="34" charset="0"/>
              </a:rPr>
              <a:t>Dietary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fibres</a:t>
            </a:r>
            <a:r>
              <a:rPr lang="en-US" sz="2000" dirty="0" smtClean="0">
                <a:latin typeface="+mn-lt"/>
                <a:cs typeface="Iskoola Pota" pitchFamily="34" charset="0"/>
              </a:rPr>
              <a:t> : Most F&amp;V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  <a:cs typeface="Iskoola Pota" pitchFamily="34" charset="0"/>
              </a:rPr>
              <a:t>Role in immunomodulation, possess functional properties – </a:t>
            </a:r>
          </a:p>
          <a:p>
            <a:pPr marL="0" indent="0">
              <a:buNone/>
            </a:pPr>
            <a:r>
              <a:rPr lang="en-US" sz="2000" dirty="0">
                <a:latin typeface="+mn-lt"/>
                <a:cs typeface="Iskoola Pota" pitchFamily="34" charset="0"/>
              </a:rPr>
              <a:t>	</a:t>
            </a:r>
            <a:r>
              <a:rPr lang="en-US" sz="2000" dirty="0" smtClean="0">
                <a:latin typeface="+mn-lt"/>
                <a:cs typeface="Iskoola Pota" pitchFamily="34" charset="0"/>
              </a:rPr>
              <a:t>			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antidiabetic</a:t>
            </a:r>
            <a:r>
              <a:rPr lang="en-US" sz="2000" dirty="0" smtClean="0">
                <a:latin typeface="+mn-lt"/>
                <a:cs typeface="Iskoola Pota" pitchFamily="34" charset="0"/>
              </a:rPr>
              <a:t>, </a:t>
            </a:r>
            <a:r>
              <a:rPr lang="en-US" sz="2000" dirty="0" err="1" smtClean="0">
                <a:latin typeface="+mn-lt"/>
                <a:cs typeface="Iskoola Pota" pitchFamily="34" charset="0"/>
              </a:rPr>
              <a:t>anticancerous</a:t>
            </a:r>
            <a:r>
              <a:rPr lang="en-US" sz="2000" dirty="0" smtClean="0">
                <a:latin typeface="+mn-lt"/>
                <a:cs typeface="Iskoola Pota" pitchFamily="34" charset="0"/>
              </a:rPr>
              <a:t>, prebiotic</a:t>
            </a:r>
          </a:p>
          <a:p>
            <a:pPr marL="0" indent="0">
              <a:buNone/>
            </a:pPr>
            <a:endParaRPr lang="en-US" sz="2000" dirty="0">
              <a:latin typeface="+mn-lt"/>
              <a:cs typeface="Iskoola Pota" pitchFamily="34" charset="0"/>
            </a:endParaRPr>
          </a:p>
          <a:p>
            <a:pPr marL="0" indent="0">
              <a:buNone/>
            </a:pPr>
            <a:endParaRPr lang="en-US" sz="2000" dirty="0" smtClean="0">
              <a:latin typeface="+mn-lt"/>
              <a:cs typeface="Iskoola Pota" pitchFamily="34" charset="0"/>
            </a:endParaRPr>
          </a:p>
          <a:p>
            <a:pPr marL="0" indent="0">
              <a:buNone/>
            </a:pPr>
            <a:endParaRPr lang="en-US" sz="1400" b="1" i="1" dirty="0" smtClean="0">
              <a:latin typeface="+mn-lt"/>
              <a:cs typeface="Iskoola Pota" pitchFamily="34" charset="0"/>
            </a:endParaRPr>
          </a:p>
          <a:p>
            <a:pPr marL="0" indent="0">
              <a:buNone/>
            </a:pPr>
            <a:r>
              <a:rPr lang="en-US" sz="1600" b="1" i="1" dirty="0" smtClean="0">
                <a:latin typeface="+mn-lt"/>
                <a:cs typeface="Iskoola Pota" pitchFamily="34" charset="0"/>
              </a:rPr>
              <a:t>   </a:t>
            </a:r>
            <a:r>
              <a:rPr lang="en-US" sz="2000" b="1" i="1" dirty="0" smtClean="0">
                <a:latin typeface="+mn-lt"/>
                <a:cs typeface="Iskoola Pota" pitchFamily="34" charset="0"/>
              </a:rPr>
              <a:t>“Integral part of diet world wide contributing  taste and diversity ”</a:t>
            </a:r>
          </a:p>
          <a:p>
            <a:endParaRPr lang="en-US" sz="1400" b="1" dirty="0" smtClean="0">
              <a:latin typeface="+mn-lt"/>
              <a:cs typeface="Iskoola Pota" pitchFamily="34" charset="0"/>
            </a:endParaRPr>
          </a:p>
          <a:p>
            <a:endParaRPr lang="en-US" sz="1400" dirty="0" smtClean="0">
              <a:latin typeface="+mn-lt"/>
              <a:cs typeface="Iskoola Pota" pitchFamily="34" charset="0"/>
            </a:endParaRPr>
          </a:p>
          <a:p>
            <a:endParaRPr lang="en-US" sz="1400" dirty="0">
              <a:latin typeface="+mn-lt"/>
              <a:cs typeface="Iskoola Pota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Treasure trove of nutrients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1" y="1219200"/>
            <a:ext cx="2819400" cy="18591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798850826"/>
      </p:ext>
    </p:extLst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2"/>
          </p:nvPr>
        </p:nvSpPr>
        <p:spPr>
          <a:xfrm>
            <a:off x="457202" y="1381127"/>
            <a:ext cx="4190999" cy="482441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Generated by the electrolysis of a diluted </a:t>
            </a:r>
            <a:r>
              <a:rPr lang="en-US" sz="2000" dirty="0" err="1" smtClean="0"/>
              <a:t>NaCl</a:t>
            </a:r>
            <a:r>
              <a:rPr lang="en-US" sz="2000" dirty="0" smtClean="0"/>
              <a:t> solution passing through the anode of a membrane </a:t>
            </a:r>
            <a:r>
              <a:rPr lang="en-US" sz="2000" dirty="0" err="1" smtClean="0"/>
              <a:t>electrolyzer</a:t>
            </a:r>
            <a:r>
              <a:rPr lang="en-US" sz="2000" dirty="0" smtClean="0"/>
              <a:t>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AEW has a strong bactericidal effect on most known pathogenic bacteria due to its low pH (2–4) and high oxidation–reduction potential and because it also contains active oxidizers like </a:t>
            </a:r>
            <a:r>
              <a:rPr lang="en-US" sz="2000" dirty="0" err="1" smtClean="0"/>
              <a:t>hypochlorous</a:t>
            </a:r>
            <a:r>
              <a:rPr lang="en-US" sz="2000" dirty="0" smtClean="0"/>
              <a:t> acid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Electrolyzed water</a:t>
            </a:r>
            <a:endParaRPr lang="en-US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rcRect b="7997"/>
          <a:stretch>
            <a:fillRect/>
          </a:stretch>
        </p:blipFill>
        <p:spPr bwMode="auto">
          <a:xfrm>
            <a:off x="4622800" y="1447800"/>
            <a:ext cx="45212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TextBox 4"/>
          <p:cNvSpPr txBox="1"/>
          <p:nvPr/>
        </p:nvSpPr>
        <p:spPr>
          <a:xfrm>
            <a:off x="6172200" y="6096000"/>
            <a:ext cx="228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Hsu, 2003)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Detergent solutions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Organic acids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Electrostatic applications of organic acids, Ultrasound, Pulsed light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“ Decontamination efficacy is variable with type of produce, adhering particles, </a:t>
            </a:r>
            <a:r>
              <a:rPr lang="en-US" sz="2000" dirty="0" err="1" smtClean="0"/>
              <a:t>biofilm</a:t>
            </a:r>
            <a:r>
              <a:rPr lang="en-US" sz="2000" dirty="0" smtClean="0"/>
              <a:t> formation &amp; extent of tissue damage”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en-US" sz="2000" dirty="0" smtClean="0"/>
              <a:t>“Every sanitization method has some drawbacks”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Other methods </a:t>
            </a:r>
            <a:br>
              <a:rPr lang="en-US" dirty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 rot="20693280">
            <a:off x="308635" y="2473058"/>
            <a:ext cx="8205261" cy="1184545"/>
          </a:xfrm>
        </p:spPr>
        <p:txBody>
          <a:bodyPr>
            <a:normAutofit/>
          </a:bodyPr>
          <a:lstStyle/>
          <a:p>
            <a:pPr algn="ctr"/>
            <a:r>
              <a:rPr lang="en-US" sz="9600" dirty="0" smtClean="0"/>
              <a:t>Thank You !</a:t>
            </a:r>
            <a:endParaRPr lang="en-US" sz="9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2"/>
          </p:nvPr>
        </p:nvSpPr>
        <p:spPr>
          <a:xfrm>
            <a:off x="457200" y="1496987"/>
            <a:ext cx="8305800" cy="23130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i="1" dirty="0"/>
              <a:t>Yersinia </a:t>
            </a:r>
            <a:r>
              <a:rPr lang="en-US" sz="2000" i="1" dirty="0" err="1"/>
              <a:t>enterocolitica</a:t>
            </a:r>
            <a:r>
              <a:rPr lang="en-US" sz="2000" i="1" dirty="0"/>
              <a:t> </a:t>
            </a:r>
            <a:r>
              <a:rPr lang="en-US" sz="2000" dirty="0"/>
              <a:t>:Grows at chilling temp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</a:t>
            </a:r>
            <a:r>
              <a:rPr lang="en-US" sz="2000" i="1" dirty="0" err="1"/>
              <a:t>Shigella</a:t>
            </a:r>
            <a:r>
              <a:rPr lang="en-US" sz="2000" i="1" dirty="0"/>
              <a:t> </a:t>
            </a:r>
            <a:r>
              <a:rPr lang="en-US" sz="2000" i="1" dirty="0" err="1"/>
              <a:t>sonneii</a:t>
            </a:r>
            <a:r>
              <a:rPr lang="en-US" sz="2000" i="1" dirty="0"/>
              <a:t> </a:t>
            </a:r>
            <a:r>
              <a:rPr lang="en-US" sz="2000" dirty="0"/>
              <a:t>&amp; </a:t>
            </a:r>
            <a:r>
              <a:rPr lang="en-US" sz="2000" i="1" dirty="0"/>
              <a:t>S. </a:t>
            </a:r>
            <a:r>
              <a:rPr lang="en-US" sz="2000" i="1" dirty="0" err="1"/>
              <a:t>flexnerii</a:t>
            </a:r>
            <a:r>
              <a:rPr lang="en-US" sz="2000" dirty="0"/>
              <a:t>: </a:t>
            </a:r>
            <a:r>
              <a:rPr lang="en-US" sz="2000" dirty="0" err="1"/>
              <a:t>Diarrohea</a:t>
            </a:r>
            <a:r>
              <a:rPr lang="en-US" sz="2000" dirty="0"/>
              <a:t> in children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/>
              <a:t>Bacillus cereus  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i="1" dirty="0"/>
              <a:t>Campylobacter :</a:t>
            </a:r>
            <a:r>
              <a:rPr lang="en-US" sz="2000" dirty="0"/>
              <a:t> diffuse, bloody, edematous, and </a:t>
            </a:r>
            <a:r>
              <a:rPr lang="en-US" sz="2000" dirty="0" err="1" smtClean="0"/>
              <a:t>exudative</a:t>
            </a:r>
            <a:r>
              <a:rPr lang="en-US" sz="2000" dirty="0" smtClean="0"/>
              <a:t> </a:t>
            </a:r>
            <a:r>
              <a:rPr lang="en-US" sz="2000" dirty="0" err="1" smtClean="0"/>
              <a:t>enterititis</a:t>
            </a:r>
            <a:endParaRPr lang="en-US" sz="2000" dirty="0" smtClean="0"/>
          </a:p>
          <a:p>
            <a:pPr marL="0" indent="0">
              <a:buFont typeface="Wingdings" pitchFamily="2" charset="2"/>
              <a:buChar char="q"/>
            </a:pPr>
            <a:r>
              <a:rPr lang="en-US" sz="2000" dirty="0"/>
              <a:t> </a:t>
            </a:r>
            <a:r>
              <a:rPr lang="en-US" sz="2000" dirty="0" smtClean="0"/>
              <a:t>    </a:t>
            </a:r>
            <a:r>
              <a:rPr lang="en-US" sz="2000" i="1" dirty="0" smtClean="0"/>
              <a:t>Staphylococcus </a:t>
            </a:r>
            <a:r>
              <a:rPr lang="en-US" sz="2000" i="1" dirty="0" err="1"/>
              <a:t>aureus</a:t>
            </a:r>
            <a:r>
              <a:rPr lang="en-US" sz="2000" i="1" dirty="0"/>
              <a:t> </a:t>
            </a:r>
          </a:p>
          <a:p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Food borne Bacterial Pathogens</a:t>
            </a:r>
            <a:endParaRPr lang="en-US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/>
          <a:stretch>
            <a:fillRect/>
          </a:stretch>
        </p:blipFill>
        <p:spPr bwMode="auto">
          <a:xfrm rot="16200000">
            <a:off x="5765431" y="3589316"/>
            <a:ext cx="2261341" cy="34290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4173146"/>
            <a:ext cx="3748598" cy="2261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Rectangle 5"/>
          <p:cNvSpPr/>
          <p:nvPr/>
        </p:nvSpPr>
        <p:spPr>
          <a:xfrm>
            <a:off x="1371600" y="6019800"/>
            <a:ext cx="2698175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Staphylococcus </a:t>
            </a:r>
            <a:r>
              <a:rPr lang="en-US" i="1" dirty="0" err="1" smtClean="0"/>
              <a:t>aureus</a:t>
            </a:r>
            <a:r>
              <a:rPr lang="en-US" i="1" dirty="0" smtClean="0"/>
              <a:t> 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5638800" y="6019800"/>
            <a:ext cx="2467342" cy="369332"/>
          </a:xfrm>
          <a:prstGeom prst="rect">
            <a:avLst/>
          </a:prstGeom>
          <a:solidFill>
            <a:schemeClr val="accent1"/>
          </a:solidFill>
        </p:spPr>
        <p:txBody>
          <a:bodyPr wrap="none">
            <a:spAutoFit/>
          </a:bodyPr>
          <a:lstStyle/>
          <a:p>
            <a:r>
              <a:rPr lang="en-US" dirty="0" smtClean="0"/>
              <a:t> </a:t>
            </a:r>
            <a:r>
              <a:rPr lang="en-US" i="1" dirty="0" smtClean="0"/>
              <a:t>Campylobacter  </a:t>
            </a:r>
            <a:r>
              <a:rPr lang="en-US" i="1" dirty="0" err="1" smtClean="0"/>
              <a:t>jejuni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/>
        <p:txBody>
          <a:bodyPr lIns="274320">
            <a:normAutofit/>
            <a:scene3d>
              <a:camera prst="orthographicFront"/>
              <a:lightRig rig="threePt" dir="t"/>
            </a:scene3d>
            <a:sp3d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Family : </a:t>
            </a:r>
            <a:r>
              <a:rPr lang="en-US" sz="2000" dirty="0" err="1"/>
              <a:t>enterobacteriaceae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Salmonella </a:t>
            </a:r>
            <a:r>
              <a:rPr lang="en-US" sz="2000" dirty="0" err="1"/>
              <a:t>enterica</a:t>
            </a:r>
            <a:r>
              <a:rPr lang="en-US" sz="2000" dirty="0"/>
              <a:t> are human pathogenic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S. </a:t>
            </a:r>
            <a:r>
              <a:rPr lang="en-US" sz="2000" dirty="0" err="1"/>
              <a:t>enterica</a:t>
            </a:r>
            <a:r>
              <a:rPr lang="en-US" sz="2000" dirty="0"/>
              <a:t> has 6 subspecies &amp;&gt;2500 serotypes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Causes non-</a:t>
            </a:r>
            <a:r>
              <a:rPr lang="en-US" sz="2000" dirty="0" err="1"/>
              <a:t>typhoidal</a:t>
            </a:r>
            <a:r>
              <a:rPr lang="en-US" sz="2000" dirty="0"/>
              <a:t> salmonellosis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Responsible for 76%, 60% and 30% of outbreaks caused by fruits, seed  	sprouts and leafy vegetables, respectively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Self limiting </a:t>
            </a:r>
            <a:r>
              <a:rPr lang="en-US" sz="2000" dirty="0" err="1"/>
              <a:t>diarrhoea</a:t>
            </a:r>
            <a:r>
              <a:rPr lang="en-US" sz="2000" dirty="0"/>
              <a:t>, abdominal cramps, fever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Infectious dose 10-10000 cells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    Subclinical levels of population always present in cattle gut</a:t>
            </a:r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pPr>
              <a:buFont typeface="Arial" pitchFamily="34" charset="0"/>
              <a:buChar char="•"/>
            </a:pPr>
            <a:endParaRPr lang="en-US" b="1" dirty="0" smtClean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Salmonella: Most frequent pathogen in F&amp;V</a:t>
            </a:r>
            <a:endParaRPr lang="en-US" sz="2800" b="1" dirty="0"/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9450" y="1066800"/>
            <a:ext cx="1962150" cy="141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381125"/>
            <a:ext cx="8305800" cy="494347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atin typeface="+mn-lt"/>
              </a:rPr>
              <a:t>Shigatoxigenic</a:t>
            </a:r>
            <a:r>
              <a:rPr lang="en-US" sz="2000" b="1" dirty="0" smtClean="0">
                <a:latin typeface="+mn-lt"/>
              </a:rPr>
              <a:t> E. coli </a:t>
            </a:r>
            <a:r>
              <a:rPr lang="en-US" sz="2000" dirty="0" smtClean="0">
                <a:latin typeface="+mn-lt"/>
              </a:rPr>
              <a:t>(STEC) is one of the </a:t>
            </a:r>
            <a:r>
              <a:rPr lang="en-US" sz="2000" dirty="0" err="1" smtClean="0">
                <a:latin typeface="+mn-lt"/>
              </a:rPr>
              <a:t>pathotypes</a:t>
            </a:r>
            <a:r>
              <a:rPr lang="en-US" sz="2000" dirty="0" smtClean="0">
                <a:latin typeface="+mn-lt"/>
              </a:rPr>
              <a:t>. It causes symptoms ranging from mild to severe and bloody </a:t>
            </a:r>
            <a:r>
              <a:rPr lang="en-US" sz="2000" dirty="0" err="1" smtClean="0">
                <a:latin typeface="+mn-lt"/>
              </a:rPr>
              <a:t>diarrhoea</a:t>
            </a:r>
            <a:r>
              <a:rPr lang="en-US" sz="2000" dirty="0" smtClean="0">
                <a:latin typeface="+mn-lt"/>
              </a:rPr>
              <a:t>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b="1" dirty="0" err="1" smtClean="0">
                <a:latin typeface="+mn-lt"/>
              </a:rPr>
              <a:t>Enterohaemorrhagic</a:t>
            </a:r>
            <a:r>
              <a:rPr lang="en-US" sz="2000" b="1" dirty="0" smtClean="0">
                <a:latin typeface="+mn-lt"/>
              </a:rPr>
              <a:t> E. coli (EHEC):</a:t>
            </a:r>
            <a:r>
              <a:rPr lang="en-US" sz="2000" dirty="0" smtClean="0">
                <a:latin typeface="+mn-lt"/>
              </a:rPr>
              <a:t>subset of STEC typically associated with bloody </a:t>
            </a:r>
            <a:r>
              <a:rPr lang="en-US" sz="2000" dirty="0" err="1" smtClean="0">
                <a:latin typeface="+mn-lt"/>
              </a:rPr>
              <a:t>diarrhoea</a:t>
            </a:r>
            <a:r>
              <a:rPr lang="en-US" sz="2000" dirty="0" smtClean="0">
                <a:latin typeface="+mn-lt"/>
              </a:rPr>
              <a:t> and HUS, which produce </a:t>
            </a:r>
            <a:r>
              <a:rPr lang="en-US" sz="2000" dirty="0" err="1" smtClean="0">
                <a:latin typeface="+mn-lt"/>
              </a:rPr>
              <a:t>cytotoxins</a:t>
            </a:r>
            <a:r>
              <a:rPr lang="en-US" sz="2000" dirty="0" smtClean="0">
                <a:latin typeface="+mn-lt"/>
              </a:rPr>
              <a:t>, known as </a:t>
            </a:r>
            <a:r>
              <a:rPr lang="en-US" sz="2000" dirty="0" err="1" smtClean="0">
                <a:latin typeface="+mn-lt"/>
              </a:rPr>
              <a:t>verotoxins</a:t>
            </a:r>
            <a:r>
              <a:rPr lang="en-US" sz="2000" dirty="0" smtClean="0">
                <a:latin typeface="+mn-lt"/>
              </a:rPr>
              <a:t> (VT) or Shiga-like toxins (</a:t>
            </a:r>
            <a:r>
              <a:rPr lang="en-US" sz="2000" dirty="0" err="1" smtClean="0">
                <a:latin typeface="+mn-lt"/>
              </a:rPr>
              <a:t>Stx</a:t>
            </a:r>
            <a:r>
              <a:rPr lang="en-US" sz="2000" dirty="0" smtClean="0">
                <a:latin typeface="+mn-lt"/>
              </a:rPr>
              <a:t>). 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In relation to public health, </a:t>
            </a:r>
            <a:r>
              <a:rPr lang="en-US" sz="2000" b="1" dirty="0" smtClean="0">
                <a:latin typeface="+mn-lt"/>
              </a:rPr>
              <a:t>E. coli (O157:H7) </a:t>
            </a:r>
            <a:r>
              <a:rPr lang="en-US" sz="2000" dirty="0" smtClean="0">
                <a:latin typeface="+mn-lt"/>
              </a:rPr>
              <a:t>strain is the most important EHEC serotype linked to foodborne disease, resulting in a high incidence of EHEC infections and deaths each year.</a:t>
            </a:r>
          </a:p>
          <a:p>
            <a:pPr>
              <a:buFont typeface="Wingdings" panose="05000000000000000000" pitchFamily="2" charset="2"/>
              <a:buChar char="q"/>
            </a:pPr>
            <a:endParaRPr lang="en-US" sz="2000" dirty="0" smtClean="0">
              <a:latin typeface="+mn-lt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>
                <a:latin typeface="+mn-lt"/>
              </a:rPr>
              <a:t>Microbiological criteria for  fresh produce by several countries insists the absence of </a:t>
            </a:r>
            <a:r>
              <a:rPr lang="en-US" sz="2000" b="1" dirty="0" smtClean="0">
                <a:latin typeface="+mn-lt"/>
              </a:rPr>
              <a:t>E. coli (O157:H7</a:t>
            </a:r>
            <a:r>
              <a:rPr lang="en-US" sz="2000" dirty="0" smtClean="0">
                <a:latin typeface="+mn-lt"/>
              </a:rPr>
              <a:t>) in the sampling unit of food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+mn-lt"/>
              </a:rPr>
              <a:t>Pathogenic </a:t>
            </a:r>
            <a:r>
              <a:rPr lang="en-US" i="1" dirty="0" smtClean="0">
                <a:latin typeface="+mn-lt"/>
              </a:rPr>
              <a:t>E coli</a:t>
            </a:r>
            <a:r>
              <a:rPr lang="en-US" i="1" dirty="0" smtClean="0"/>
              <a:t/>
            </a:r>
            <a:br>
              <a:rPr lang="en-US" i="1" dirty="0" smtClean="0"/>
            </a:b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sz="quarter" idx="12"/>
          </p:nvPr>
        </p:nvSpPr>
        <p:spPr>
          <a:xfrm>
            <a:off x="685801" y="1219200"/>
            <a:ext cx="8228013" cy="4824413"/>
          </a:xfrm>
        </p:spPr>
        <p:txBody>
          <a:bodyPr anchor="ctr">
            <a:norm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Soil is natural habitat for many pathogens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i="1" dirty="0" smtClean="0"/>
              <a:t>Bacillus cereus, L. mono, Campylobacter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Animal manure adds to the load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 smtClean="0"/>
              <a:t>Eg</a:t>
            </a:r>
            <a:r>
              <a:rPr lang="en-US" sz="2000" dirty="0" smtClean="0"/>
              <a:t>. </a:t>
            </a:r>
            <a:r>
              <a:rPr lang="en-US" sz="2000" i="1" dirty="0" smtClean="0"/>
              <a:t>Salmonella</a:t>
            </a:r>
            <a:r>
              <a:rPr lang="en-US" sz="2000" dirty="0" smtClean="0"/>
              <a:t> and </a:t>
            </a:r>
            <a:r>
              <a:rPr lang="en-US" sz="2000" i="1" dirty="0" smtClean="0"/>
              <a:t>E coli </a:t>
            </a:r>
            <a:r>
              <a:rPr lang="en-US" sz="2000" dirty="0" smtClean="0"/>
              <a:t>population in feces ranges from 2-5 log cells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Survival in solid manure : </a:t>
            </a:r>
            <a:r>
              <a:rPr lang="en-US" sz="2000" i="1" dirty="0" smtClean="0"/>
              <a:t>Campylobacter</a:t>
            </a:r>
            <a:r>
              <a:rPr lang="en-US" sz="2000" dirty="0" smtClean="0"/>
              <a:t> &lt; </a:t>
            </a:r>
            <a:r>
              <a:rPr lang="en-US" sz="2000" i="1" dirty="0" err="1" smtClean="0"/>
              <a:t>Listeria</a:t>
            </a:r>
            <a:r>
              <a:rPr lang="en-US" sz="2000" dirty="0" smtClean="0"/>
              <a:t> &lt;  </a:t>
            </a:r>
            <a:r>
              <a:rPr lang="en-US" sz="2000" i="1" dirty="0" smtClean="0"/>
              <a:t>Salmonella </a:t>
            </a:r>
            <a:r>
              <a:rPr lang="en-US" sz="2000" dirty="0" smtClean="0"/>
              <a:t>&lt; </a:t>
            </a:r>
            <a:r>
              <a:rPr lang="en-US" sz="2000" i="1" dirty="0" err="1" smtClean="0"/>
              <a:t>Ecoli</a:t>
            </a:r>
            <a:r>
              <a:rPr lang="en-US" sz="2000" i="1" dirty="0" smtClean="0"/>
              <a:t> </a:t>
            </a:r>
            <a:r>
              <a:rPr lang="en-US" sz="2000" dirty="0" smtClean="0"/>
              <a:t>O157:H7 (Nicholson et al., 2005)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Moist clayey soil enhances their survival chances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Spray and flood irrigation increases the contamination levels</a:t>
            </a:r>
            <a:endParaRPr lang="en-US" sz="2000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Routes of Contamination     Contd..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quarter" idx="12"/>
          </p:nvPr>
        </p:nvSpPr>
        <p:spPr>
          <a:xfrm>
            <a:off x="457200" y="1295401"/>
            <a:ext cx="4952999" cy="5029200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en-US" sz="2000" dirty="0" smtClean="0"/>
              <a:t>G +</a:t>
            </a:r>
            <a:r>
              <a:rPr lang="en-US" sz="2000" dirty="0" err="1"/>
              <a:t>ve</a:t>
            </a:r>
            <a:r>
              <a:rPr lang="en-US" sz="2000" dirty="0"/>
              <a:t>, facultative anaerobes, motile at &lt;30 </a:t>
            </a:r>
            <a:r>
              <a:rPr lang="en-US" sz="2000" dirty="0" smtClean="0"/>
              <a:t>°C </a:t>
            </a:r>
            <a:r>
              <a:rPr lang="en-US" sz="2000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Identified as foodborne in 1981 in Canada, where </a:t>
            </a:r>
            <a:r>
              <a:rPr lang="en-US" sz="2000" dirty="0" err="1"/>
              <a:t>listeriosis</a:t>
            </a:r>
            <a:r>
              <a:rPr lang="en-US" sz="2000" dirty="0"/>
              <a:t> was linked to the contaminated </a:t>
            </a:r>
            <a:r>
              <a:rPr lang="en-US" sz="2000" dirty="0" smtClean="0"/>
              <a:t>cabbage consumption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Estimated 1,600 illnesses and 260 deaths in the United States (U.S.) annually.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 err="1"/>
              <a:t>Psychrotrophic</a:t>
            </a:r>
            <a:endParaRPr lang="en-US" sz="2000" dirty="0"/>
          </a:p>
          <a:p>
            <a:pPr>
              <a:buFont typeface="Wingdings" panose="05000000000000000000" pitchFamily="2" charset="2"/>
              <a:buChar char="q"/>
            </a:pPr>
            <a:r>
              <a:rPr lang="en-US" sz="2000" dirty="0"/>
              <a:t>Infectious </a:t>
            </a:r>
            <a:r>
              <a:rPr lang="en-US" sz="2000" dirty="0" smtClean="0"/>
              <a:t>dose &lt;</a:t>
            </a:r>
            <a:r>
              <a:rPr lang="en-US" sz="2000" dirty="0"/>
              <a:t>10 cells</a:t>
            </a:r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  <a:p>
            <a:pPr>
              <a:buFont typeface="Arial" pitchFamily="34" charset="0"/>
              <a:buChar char="•"/>
            </a:pPr>
            <a:endParaRPr lang="en-US" sz="3000" dirty="0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400" b="1" i="1" smtClean="0"/>
              <a:t>Listeria monocytogenes</a:t>
            </a:r>
            <a:r>
              <a:rPr lang="en-US" sz="2400" b="1" smtClean="0"/>
              <a:t/>
            </a:r>
            <a:br>
              <a:rPr lang="en-US" sz="2400" b="1" smtClean="0"/>
            </a:br>
            <a:endParaRPr lang="en-US" sz="2400" b="1" dirty="0"/>
          </a:p>
        </p:txBody>
      </p:sp>
      <p:pic>
        <p:nvPicPr>
          <p:cNvPr id="2055" name="Picture 7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 bwMode="auto">
          <a:xfrm>
            <a:off x="5498355" y="1219200"/>
            <a:ext cx="30480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4191001"/>
            <a:ext cx="3048000" cy="25173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ontent Placeholder 14"/>
          <p:cNvSpPr>
            <a:spLocks noGrp="1"/>
          </p:cNvSpPr>
          <p:nvPr>
            <p:ph sz="quarter" idx="12"/>
          </p:nvPr>
        </p:nvSpPr>
        <p:spPr/>
        <p:txBody>
          <a:bodyPr>
            <a:norm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Production scenario</a:t>
            </a:r>
            <a:endParaRPr lang="en-US" sz="2800" b="1" dirty="0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4294967295"/>
          </p:nvPr>
        </p:nvPicPr>
        <p:blipFill>
          <a:blip r:embed="rId2">
            <a:lum bright="-3000" contrast="41000"/>
          </a:blip>
          <a:srcRect l="46741" t="17633" r="-4182" b="7396"/>
          <a:stretch>
            <a:fillRect/>
          </a:stretch>
        </p:blipFill>
        <p:spPr bwMode="auto">
          <a:xfrm>
            <a:off x="381001" y="1948656"/>
            <a:ext cx="3809999" cy="3385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7" name="TextBox 16"/>
          <p:cNvSpPr txBox="1"/>
          <p:nvPr/>
        </p:nvSpPr>
        <p:spPr>
          <a:xfrm>
            <a:off x="609600" y="5626895"/>
            <a:ext cx="8153400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sz="2000" b="1" i="1" dirty="0" smtClean="0"/>
              <a:t>“Production and consumption forms a complex network; which makes quality control at consumer level difficult”</a:t>
            </a:r>
            <a:endParaRPr lang="en-US" sz="2000" b="1" i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/>
          <a:srcRect l="6518" t="4893" r="10383" b="11927"/>
          <a:stretch>
            <a:fillRect/>
          </a:stretch>
        </p:blipFill>
        <p:spPr bwMode="auto">
          <a:xfrm>
            <a:off x="4658591" y="1905000"/>
            <a:ext cx="44577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TextBox 6"/>
          <p:cNvSpPr txBox="1"/>
          <p:nvPr/>
        </p:nvSpPr>
        <p:spPr>
          <a:xfrm>
            <a:off x="1524000" y="53340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: FAO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791200" y="5257800"/>
            <a:ext cx="2209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 : NHB, India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2819400" y="27432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China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62000" y="2971800"/>
            <a:ext cx="838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India</a:t>
            </a:r>
            <a:endParaRPr lang="en-US" dirty="0">
              <a:solidFill>
                <a:schemeClr val="accent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23643175"/>
      </p:ext>
    </p:extLst>
  </p:cSld>
  <p:clrMapOvr>
    <a:masterClrMapping/>
  </p:clrMapOvr>
  <p:transition advTm="12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 smtClean="0"/>
              <a:t>F&amp;V consumption linked disease outbreaks</a:t>
            </a:r>
            <a:endParaRPr lang="en-US" sz="2800" b="1" dirty="0"/>
          </a:p>
        </p:txBody>
      </p:sp>
      <p:sp>
        <p:nvSpPr>
          <p:cNvPr id="21" name="Content Placeholder 20"/>
          <p:cNvSpPr>
            <a:spLocks noGrp="1"/>
          </p:cNvSpPr>
          <p:nvPr>
            <p:ph sz="quarter" idx="4294967295"/>
          </p:nvPr>
        </p:nvSpPr>
        <p:spPr>
          <a:xfrm>
            <a:off x="5334000" y="1143000"/>
            <a:ext cx="3581400" cy="475456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 128,000 hospitalization and 3000 deaths each year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46% of all food borne illnesses 1998-2008 were attributable to fresh  produce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600" b="1" dirty="0" smtClean="0">
              <a:solidFill>
                <a:schemeClr val="bg2">
                  <a:lumMod val="25000"/>
                </a:schemeClr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US" sz="1600" b="1" dirty="0" smtClean="0">
                <a:solidFill>
                  <a:schemeClr val="bg2">
                    <a:lumMod val="25000"/>
                  </a:schemeClr>
                </a:solidFill>
              </a:rPr>
              <a:t>Leafy green vegetables as the highest priority in terms of fresh produce safety from a global perspective. (WHO, 2008).</a:t>
            </a:r>
          </a:p>
          <a:p>
            <a:pPr>
              <a:buFont typeface="Wingdings" panose="05000000000000000000" pitchFamily="2" charset="2"/>
              <a:buChar char="Ø"/>
            </a:pPr>
            <a:endParaRPr lang="en-US" sz="14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04800" y="5657671"/>
            <a:ext cx="8686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C00000"/>
                </a:solidFill>
              </a:rPr>
              <a:t>India lacks similar surveillance system; and the situation might  be more precarious</a:t>
            </a:r>
          </a:p>
          <a:p>
            <a:endParaRPr lang="en-US" sz="2400" b="1" i="1" dirty="0" smtClean="0">
              <a:solidFill>
                <a:srgbClr val="C00000"/>
              </a:solidFill>
            </a:endParaRPr>
          </a:p>
          <a:p>
            <a:endParaRPr lang="en-US" sz="2400" b="1" i="1" dirty="0">
              <a:solidFill>
                <a:srgbClr val="C0000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 l="673" t="12000" r="3078" b="14000"/>
          <a:stretch>
            <a:fillRect/>
          </a:stretch>
        </p:blipFill>
        <p:spPr bwMode="auto">
          <a:xfrm>
            <a:off x="0" y="1905000"/>
            <a:ext cx="5488459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Box 10"/>
          <p:cNvSpPr txBox="1"/>
          <p:nvPr/>
        </p:nvSpPr>
        <p:spPr>
          <a:xfrm>
            <a:off x="1524000" y="5029200"/>
            <a:ext cx="2514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Source: CDC, USA</a:t>
            </a:r>
            <a:endParaRPr lang="en-US" dirty="0"/>
          </a:p>
        </p:txBody>
      </p:sp>
    </p:spTree>
  </p:cSld>
  <p:clrMapOvr>
    <a:masterClrMapping/>
  </p:clrMapOvr>
  <p:transition spd="med" advTm="10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tretch>
            <a:fillRect/>
          </a:stretch>
        </p:blipFill>
        <p:spPr bwMode="auto">
          <a:xfrm>
            <a:off x="1676400" y="1118517"/>
            <a:ext cx="5029200" cy="4748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b="1" dirty="0" smtClean="0"/>
              <a:t>Pathogens of concern </a:t>
            </a:r>
            <a:br>
              <a:rPr lang="en-US" sz="3600" b="1" dirty="0" smtClean="0"/>
            </a:br>
            <a:endParaRPr lang="en-US" sz="3600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0" y="5486400"/>
            <a:ext cx="31242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http://www.cspinet.org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090" dirty="0" smtClean="0"/>
              <a:t>FSANZ guidelines for microbiological examination of ready to eat foods</a:t>
            </a:r>
            <a:endParaRPr lang="en-IN" sz="3090" dirty="0" smtClean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4294967295"/>
          </p:nvPr>
        </p:nvGraphicFramePr>
        <p:xfrm>
          <a:off x="457200" y="1295400"/>
          <a:ext cx="8458199" cy="535463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14550"/>
                <a:gridCol w="1147898"/>
                <a:gridCol w="1631224"/>
                <a:gridCol w="1631224"/>
                <a:gridCol w="1933303"/>
              </a:tblGrid>
              <a:tr h="619691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Microorganisms</a:t>
                      </a:r>
                      <a:endParaRPr lang="en-IN" sz="1800" dirty="0"/>
                    </a:p>
                  </a:txBody>
                  <a:tcPr marT="45723" marB="45723"/>
                </a:tc>
                <a:tc gridSpan="4">
                  <a:txBody>
                    <a:bodyPr/>
                    <a:lstStyle/>
                    <a:p>
                      <a:r>
                        <a:rPr lang="en-US" sz="1800" dirty="0" smtClean="0"/>
                        <a:t>Microbiological quality</a:t>
                      </a:r>
                      <a:endParaRPr lang="en-IN" sz="1800" dirty="0"/>
                    </a:p>
                  </a:txBody>
                  <a:tcPr marT="45723" marB="45723"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IN" dirty="0"/>
                    </a:p>
                  </a:txBody>
                  <a:tcPr/>
                </a:tc>
              </a:tr>
              <a:tr h="647777"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Satisfactory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Marginal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Unsatisfactory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Potentially hazardous</a:t>
                      </a:r>
                      <a:endParaRPr lang="en-IN" sz="1800" dirty="0"/>
                    </a:p>
                  </a:txBody>
                  <a:tcPr marT="45723" marB="45723"/>
                </a:tc>
              </a:tr>
              <a:tr h="647777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APC</a:t>
                      </a:r>
                      <a:endParaRPr lang="en-IN" sz="1800" dirty="0" smtClean="0"/>
                    </a:p>
                    <a:p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N/A</a:t>
                      </a:r>
                      <a:endParaRPr lang="en-IN" sz="1800" dirty="0"/>
                    </a:p>
                  </a:txBody>
                  <a:tcPr marT="45723" marB="45723"/>
                </a:tc>
              </a:tr>
              <a:tr h="755741">
                <a:tc>
                  <a:txBody>
                    <a:bodyPr/>
                    <a:lstStyle/>
                    <a:p>
                      <a:r>
                        <a:rPr lang="en-US" sz="1800" dirty="0" err="1" smtClean="0"/>
                        <a:t>E.coli</a:t>
                      </a:r>
                      <a:r>
                        <a:rPr lang="en-US" sz="1800" dirty="0" smtClean="0"/>
                        <a:t>/g(indicator organisms)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&lt;3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3-100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&gt;100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**</a:t>
                      </a:r>
                      <a:endParaRPr lang="en-IN" sz="1800" dirty="0"/>
                    </a:p>
                  </a:txBody>
                  <a:tcPr marT="45723" marB="45723"/>
                </a:tc>
              </a:tr>
              <a:tr h="9253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Salmonella sp. /25g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detected in</a:t>
                      </a:r>
                      <a:r>
                        <a:rPr lang="en-US" sz="1800" baseline="0" dirty="0" smtClean="0"/>
                        <a:t> 25g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-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Detected</a:t>
                      </a:r>
                      <a:endParaRPr lang="en-IN" sz="1800" dirty="0"/>
                    </a:p>
                  </a:txBody>
                  <a:tcPr marT="45723" marB="45723"/>
                </a:tc>
              </a:tr>
              <a:tr h="925397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Listeria </a:t>
                      </a:r>
                      <a:r>
                        <a:rPr lang="en-US" sz="1800" dirty="0" err="1" smtClean="0"/>
                        <a:t>monocytogenes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Not detected in 25g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Detected but &lt;</a:t>
                      </a:r>
                      <a:r>
                        <a:rPr lang="en-US" sz="1800" baseline="0" dirty="0" smtClean="0"/>
                        <a:t> 10</a:t>
                      </a:r>
                      <a:r>
                        <a:rPr lang="en-US" sz="1800" baseline="30000" dirty="0" smtClean="0"/>
                        <a:t>2</a:t>
                      </a:r>
                      <a:endParaRPr lang="en-IN" sz="18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&gt;10</a:t>
                      </a:r>
                      <a:r>
                        <a:rPr lang="en-US" sz="1800" baseline="30000" dirty="0" smtClean="0"/>
                        <a:t>2</a:t>
                      </a:r>
                      <a:endParaRPr lang="en-IN" sz="1800" baseline="30000" dirty="0"/>
                    </a:p>
                  </a:txBody>
                  <a:tcPr marT="45723" marB="45723"/>
                </a:tc>
              </a:tr>
              <a:tr h="832858"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Bacillus cereus/g</a:t>
                      </a:r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r>
                        <a:rPr lang="en-US" sz="1800" dirty="0" smtClean="0"/>
                        <a:t>&lt;10</a:t>
                      </a:r>
                      <a:r>
                        <a:rPr lang="en-US" sz="1800" baseline="30000" dirty="0" smtClean="0"/>
                        <a:t>2</a:t>
                      </a:r>
                      <a:endParaRPr lang="en-IN" sz="1800" baseline="300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2-</a:t>
                      </a:r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</a:t>
                      </a:r>
                      <a:endParaRPr lang="en-IN" sz="1800" baseline="3000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IN" sz="1800" baseline="30000" dirty="0" smtClean="0"/>
                    </a:p>
                    <a:p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dirty="0" smtClean="0"/>
                        <a:t>10</a:t>
                      </a:r>
                      <a:r>
                        <a:rPr lang="en-US" sz="1800" baseline="30000" dirty="0" smtClean="0"/>
                        <a:t>3</a:t>
                      </a:r>
                      <a:r>
                        <a:rPr lang="en-US" sz="1800" baseline="0" dirty="0" smtClean="0"/>
                        <a:t> -10</a:t>
                      </a:r>
                      <a:r>
                        <a:rPr lang="en-US" sz="1800" baseline="30000" dirty="0" smtClean="0"/>
                        <a:t>4</a:t>
                      </a:r>
                      <a:endParaRPr lang="en-IN" sz="1800" baseline="30000" dirty="0" smtClean="0"/>
                    </a:p>
                    <a:p>
                      <a:endParaRPr lang="en-IN" sz="1800" dirty="0"/>
                    </a:p>
                  </a:txBody>
                  <a:tcPr marT="45723" marB="45723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aseline="0" dirty="0" smtClean="0"/>
                        <a:t>&gt;10</a:t>
                      </a:r>
                      <a:r>
                        <a:rPr lang="en-US" sz="1800" baseline="30000" dirty="0" smtClean="0"/>
                        <a:t>4</a:t>
                      </a:r>
                      <a:endParaRPr lang="en-IN" sz="1800" baseline="30000" dirty="0" smtClean="0"/>
                    </a:p>
                    <a:p>
                      <a:endParaRPr lang="en-IN" sz="1800" dirty="0"/>
                    </a:p>
                  </a:txBody>
                  <a:tcPr marT="45723" marB="45723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>
          <a:xfrm>
            <a:off x="914400" y="228600"/>
            <a:ext cx="8229600" cy="1143000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 smtClean="0"/>
              <a:t> </a:t>
            </a:r>
            <a:r>
              <a:rPr lang="en-US" sz="2800" i="1" dirty="0" smtClean="0"/>
              <a:t>E coli </a:t>
            </a:r>
            <a:r>
              <a:rPr lang="en-US" sz="2800" dirty="0" smtClean="0"/>
              <a:t>population in Salad vegetables from Bangalore market</a:t>
            </a:r>
            <a:endParaRPr lang="en-IN" sz="2800" dirty="0" smtClean="0"/>
          </a:p>
        </p:txBody>
      </p:sp>
      <p:sp>
        <p:nvSpPr>
          <p:cNvPr id="7171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eaLnBrk="1" hangingPunct="1"/>
            <a:endParaRPr lang="en-IN" smtClean="0"/>
          </a:p>
        </p:txBody>
      </p:sp>
      <p:graphicFrame>
        <p:nvGraphicFramePr>
          <p:cNvPr id="8" name="Chart 7"/>
          <p:cNvGraphicFramePr>
            <a:graphicFrameLocks/>
          </p:cNvGraphicFramePr>
          <p:nvPr/>
        </p:nvGraphicFramePr>
        <p:xfrm>
          <a:off x="914400" y="1752600"/>
          <a:ext cx="7553325" cy="433387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30"/>
          <p:cNvSpPr>
            <a:spLocks noGrp="1" noChangeArrowheads="1"/>
          </p:cNvSpPr>
          <p:nvPr>
            <p:ph type="title"/>
          </p:nvPr>
        </p:nvSpPr>
        <p:spPr>
          <a:xfrm>
            <a:off x="381000" y="228600"/>
            <a:ext cx="8305800" cy="792163"/>
          </a:xfrm>
        </p:spPr>
        <p:txBody>
          <a:bodyPr/>
          <a:lstStyle/>
          <a:p>
            <a:pPr eaLnBrk="1" hangingPunct="1"/>
            <a:r>
              <a:rPr lang="en-US" sz="1800" dirty="0" smtClean="0">
                <a:latin typeface="Aharoni" pitchFamily="2" charset="-79"/>
                <a:cs typeface="Aharoni" pitchFamily="2" charset="-79"/>
              </a:rPr>
              <a:t>Distribution of food borne pathogens in vegetables from Bangalore market</a:t>
            </a:r>
            <a:br>
              <a:rPr lang="en-US" sz="1800" dirty="0" smtClean="0">
                <a:latin typeface="Aharoni" pitchFamily="2" charset="-79"/>
                <a:cs typeface="Aharoni" pitchFamily="2" charset="-79"/>
              </a:rPr>
            </a:br>
            <a:endParaRPr lang="en-US" sz="1800" dirty="0" smtClean="0">
              <a:latin typeface="Aharoni" pitchFamily="2" charset="-79"/>
              <a:cs typeface="Aharoni" pitchFamily="2" charset="-79"/>
            </a:endParaRPr>
          </a:p>
        </p:txBody>
      </p:sp>
      <p:graphicFrame>
        <p:nvGraphicFramePr>
          <p:cNvPr id="10243" name="Object 11"/>
          <p:cNvGraphicFramePr>
            <a:graphicFrameLocks noGrp="1" noChangeAspect="1"/>
          </p:cNvGraphicFramePr>
          <p:nvPr>
            <p:ph sz="half" idx="1"/>
          </p:nvPr>
        </p:nvGraphicFramePr>
        <p:xfrm>
          <a:off x="757238" y="1371600"/>
          <a:ext cx="3286125" cy="2362200"/>
        </p:xfrm>
        <a:graphic>
          <a:graphicData uri="http://schemas.openxmlformats.org/presentationml/2006/ole">
            <p:oleObj spid="_x0000_s2050" name="Chart" r:id="rId3" imgW="5353098" imgH="3847981" progId="Excel.Sheet.8">
              <p:embed/>
            </p:oleObj>
          </a:graphicData>
        </a:graphic>
      </p:graphicFrame>
      <p:graphicFrame>
        <p:nvGraphicFramePr>
          <p:cNvPr id="10244" name="Object 3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3400" y="3808413"/>
          <a:ext cx="2501900" cy="2574925"/>
        </p:xfrm>
        <a:graphic>
          <a:graphicData uri="http://schemas.openxmlformats.org/presentationml/2006/ole">
            <p:oleObj spid="_x0000_s2051" name="Chart" r:id="rId4" imgW="3276410" imgH="3371850" progId="Excel.Sheet.8">
              <p:embed/>
            </p:oleObj>
          </a:graphicData>
        </a:graphic>
      </p:graphicFrame>
      <p:sp>
        <p:nvSpPr>
          <p:cNvPr id="18444" name="Text Box 12"/>
          <p:cNvSpPr txBox="1">
            <a:spLocks noChangeArrowheads="1"/>
          </p:cNvSpPr>
          <p:nvPr/>
        </p:nvSpPr>
        <p:spPr bwMode="auto">
          <a:xfrm>
            <a:off x="952500" y="2652713"/>
            <a:ext cx="11811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65% (+?)</a:t>
            </a:r>
          </a:p>
        </p:txBody>
      </p:sp>
      <p:sp>
        <p:nvSpPr>
          <p:cNvPr id="10246" name="Text Box 13"/>
          <p:cNvSpPr txBox="1">
            <a:spLocks noChangeArrowheads="1"/>
          </p:cNvSpPr>
          <p:nvPr/>
        </p:nvSpPr>
        <p:spPr bwMode="auto">
          <a:xfrm>
            <a:off x="2338388" y="2228850"/>
            <a:ext cx="14716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35% (-ve)</a:t>
            </a:r>
          </a:p>
        </p:txBody>
      </p:sp>
      <p:sp>
        <p:nvSpPr>
          <p:cNvPr id="18446" name="Text Box 14"/>
          <p:cNvSpPr txBox="1">
            <a:spLocks noChangeArrowheads="1"/>
          </p:cNvSpPr>
          <p:nvPr/>
        </p:nvSpPr>
        <p:spPr bwMode="auto">
          <a:xfrm>
            <a:off x="1485900" y="1676400"/>
            <a:ext cx="12223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1.7% (+)</a:t>
            </a:r>
          </a:p>
        </p:txBody>
      </p:sp>
      <p:sp>
        <p:nvSpPr>
          <p:cNvPr id="10248" name="Text Box 26"/>
          <p:cNvSpPr txBox="1">
            <a:spLocks noChangeArrowheads="1"/>
          </p:cNvSpPr>
          <p:nvPr/>
        </p:nvSpPr>
        <p:spPr bwMode="auto">
          <a:xfrm>
            <a:off x="5791200" y="2743200"/>
            <a:ext cx="8382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FFFFFF"/>
                </a:solidFill>
              </a:rPr>
              <a:t>90%</a:t>
            </a:r>
          </a:p>
        </p:txBody>
      </p:sp>
      <p:grpSp>
        <p:nvGrpSpPr>
          <p:cNvPr id="2" name="Group 43"/>
          <p:cNvGrpSpPr>
            <a:grpSpLocks/>
          </p:cNvGrpSpPr>
          <p:nvPr/>
        </p:nvGrpSpPr>
        <p:grpSpPr bwMode="auto">
          <a:xfrm>
            <a:off x="4495800" y="1214438"/>
            <a:ext cx="3886200" cy="2290762"/>
            <a:chOff x="2832" y="909"/>
            <a:chExt cx="2448" cy="1443"/>
          </a:xfrm>
        </p:grpSpPr>
        <p:sp>
          <p:nvSpPr>
            <p:cNvPr id="10259" name="Text Box 27"/>
            <p:cNvSpPr txBox="1">
              <a:spLocks noChangeArrowheads="1"/>
            </p:cNvSpPr>
            <p:nvPr/>
          </p:nvSpPr>
          <p:spPr bwMode="auto">
            <a:xfrm>
              <a:off x="3216" y="909"/>
              <a:ext cx="807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10+ (?)</a:t>
              </a:r>
            </a:p>
          </p:txBody>
        </p:sp>
        <p:sp>
          <p:nvSpPr>
            <p:cNvPr id="10260" name="Text Box 28"/>
            <p:cNvSpPr txBox="1">
              <a:spLocks noChangeArrowheads="1"/>
            </p:cNvSpPr>
            <p:nvPr/>
          </p:nvSpPr>
          <p:spPr bwMode="auto">
            <a:xfrm>
              <a:off x="3936" y="1200"/>
              <a:ext cx="528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0.4%</a:t>
              </a:r>
            </a:p>
          </p:txBody>
        </p:sp>
        <p:graphicFrame>
          <p:nvGraphicFramePr>
            <p:cNvPr id="10261" name="Object 34"/>
            <p:cNvGraphicFramePr>
              <a:graphicFrameLocks noChangeAspect="1"/>
            </p:cNvGraphicFramePr>
            <p:nvPr/>
          </p:nvGraphicFramePr>
          <p:xfrm>
            <a:off x="2832" y="1190"/>
            <a:ext cx="2448" cy="1162"/>
          </p:xfrm>
          <a:graphic>
            <a:graphicData uri="http://schemas.openxmlformats.org/presentationml/2006/ole">
              <p:oleObj spid="_x0000_s2052" name="Chart" r:id="rId5" imgW="3619310" imgH="3400425" progId="Excel.Sheet.8">
                <p:embed/>
              </p:oleObj>
            </a:graphicData>
          </a:graphic>
        </p:graphicFrame>
        <p:sp>
          <p:nvSpPr>
            <p:cNvPr id="10262" name="Text Box 35"/>
            <p:cNvSpPr txBox="1">
              <a:spLocks noChangeArrowheads="1"/>
            </p:cNvSpPr>
            <p:nvPr/>
          </p:nvSpPr>
          <p:spPr bwMode="auto">
            <a:xfrm>
              <a:off x="4272" y="1349"/>
              <a:ext cx="816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90% (-)</a:t>
              </a:r>
            </a:p>
          </p:txBody>
        </p:sp>
      </p:grpSp>
      <p:sp>
        <p:nvSpPr>
          <p:cNvPr id="18468" name="Text Box 36"/>
          <p:cNvSpPr txBox="1">
            <a:spLocks noChangeArrowheads="1"/>
          </p:cNvSpPr>
          <p:nvPr/>
        </p:nvSpPr>
        <p:spPr bwMode="auto">
          <a:xfrm>
            <a:off x="685800" y="4670425"/>
            <a:ext cx="8905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70(+?)</a:t>
            </a:r>
          </a:p>
        </p:txBody>
      </p:sp>
      <p:sp>
        <p:nvSpPr>
          <p:cNvPr id="10251" name="Text Box 37"/>
          <p:cNvSpPr txBox="1">
            <a:spLocks noChangeArrowheads="1"/>
          </p:cNvSpPr>
          <p:nvPr/>
        </p:nvSpPr>
        <p:spPr bwMode="auto">
          <a:xfrm>
            <a:off x="2743200" y="4953000"/>
            <a:ext cx="60960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30 (-)</a:t>
            </a:r>
          </a:p>
        </p:txBody>
      </p:sp>
      <p:sp>
        <p:nvSpPr>
          <p:cNvPr id="10252" name="Text Box 38"/>
          <p:cNvSpPr txBox="1">
            <a:spLocks noChangeArrowheads="1"/>
          </p:cNvSpPr>
          <p:nvPr/>
        </p:nvSpPr>
        <p:spPr bwMode="auto">
          <a:xfrm>
            <a:off x="1485900" y="3905250"/>
            <a:ext cx="99060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2%</a:t>
            </a:r>
          </a:p>
        </p:txBody>
      </p:sp>
      <p:sp>
        <p:nvSpPr>
          <p:cNvPr id="10253" name="Text Box 39"/>
          <p:cNvSpPr txBox="1">
            <a:spLocks noChangeArrowheads="1"/>
          </p:cNvSpPr>
          <p:nvPr/>
        </p:nvSpPr>
        <p:spPr bwMode="auto">
          <a:xfrm>
            <a:off x="1044575" y="3538538"/>
            <a:ext cx="2133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Salmonella sp</a:t>
            </a:r>
          </a:p>
        </p:txBody>
      </p:sp>
      <p:sp>
        <p:nvSpPr>
          <p:cNvPr id="10254" name="Text Box 40"/>
          <p:cNvSpPr txBox="1">
            <a:spLocks noChangeArrowheads="1"/>
          </p:cNvSpPr>
          <p:nvPr/>
        </p:nvSpPr>
        <p:spPr bwMode="auto">
          <a:xfrm>
            <a:off x="5105400" y="3505200"/>
            <a:ext cx="26670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Listeria monocytogenes</a:t>
            </a:r>
          </a:p>
        </p:txBody>
      </p:sp>
      <p:sp>
        <p:nvSpPr>
          <p:cNvPr id="10255" name="Text Box 41"/>
          <p:cNvSpPr txBox="1">
            <a:spLocks noChangeArrowheads="1"/>
          </p:cNvSpPr>
          <p:nvPr/>
        </p:nvSpPr>
        <p:spPr bwMode="auto">
          <a:xfrm>
            <a:off x="1066800" y="6324600"/>
            <a:ext cx="2819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i="1"/>
              <a:t>Yersinia enterocolitica</a:t>
            </a:r>
          </a:p>
        </p:txBody>
      </p:sp>
      <p:sp>
        <p:nvSpPr>
          <p:cNvPr id="10256" name="Text Box 42"/>
          <p:cNvSpPr txBox="1">
            <a:spLocks noChangeArrowheads="1"/>
          </p:cNvSpPr>
          <p:nvPr/>
        </p:nvSpPr>
        <p:spPr bwMode="auto">
          <a:xfrm>
            <a:off x="3962400" y="4038600"/>
            <a:ext cx="5029200" cy="10618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High no. of presumptive positives for </a:t>
            </a:r>
            <a:r>
              <a:rPr lang="en-US" b="1" dirty="0" err="1"/>
              <a:t>enterobacteriaceae</a:t>
            </a:r>
            <a:r>
              <a:rPr lang="en-US" b="1" dirty="0"/>
              <a:t> pathogens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 smtClean="0"/>
              <a:t>Could </a:t>
            </a:r>
            <a:r>
              <a:rPr lang="en-US" b="1" dirty="0"/>
              <a:t>not detect </a:t>
            </a:r>
            <a:r>
              <a:rPr lang="en-US" b="1" i="1" dirty="0"/>
              <a:t>Bacillus cereus (n=75)</a:t>
            </a:r>
            <a:endParaRPr lang="en-US" b="1" dirty="0"/>
          </a:p>
        </p:txBody>
      </p:sp>
      <p:sp>
        <p:nvSpPr>
          <p:cNvPr id="10257" name="TextBox 3"/>
          <p:cNvSpPr txBox="1">
            <a:spLocks noChangeArrowheads="1"/>
          </p:cNvSpPr>
          <p:nvPr/>
        </p:nvSpPr>
        <p:spPr bwMode="auto">
          <a:xfrm>
            <a:off x="1981200" y="4486275"/>
            <a:ext cx="9747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30% -</a:t>
            </a:r>
            <a:endParaRPr lang="en-IN">
              <a:solidFill>
                <a:schemeClr val="bg1"/>
              </a:solidFill>
            </a:endParaRPr>
          </a:p>
        </p:txBody>
      </p:sp>
      <p:sp>
        <p:nvSpPr>
          <p:cNvPr id="10258" name="TextBox 4"/>
          <p:cNvSpPr txBox="1">
            <a:spLocks noChangeArrowheads="1"/>
          </p:cNvSpPr>
          <p:nvPr/>
        </p:nvSpPr>
        <p:spPr bwMode="auto">
          <a:xfrm>
            <a:off x="6248400" y="1295400"/>
            <a:ext cx="12954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/>
              <a:t>0.4 </a:t>
            </a:r>
            <a:r>
              <a:rPr lang="en-US" dirty="0" smtClean="0"/>
              <a:t>%+</a:t>
            </a:r>
            <a:r>
              <a:rPr lang="en-US" dirty="0" err="1"/>
              <a:t>ve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 override="childStyle">
                                        <p:cTn id="6" dur="2000" fill="hold"/>
                                        <p:tgtEl>
                                          <p:spTgt spid="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normal"/>
                                          </p:val>
                                        </p:tav>
                                        <p:tav tm="50000">
                                          <p:val>
                                            <p:strVal val="bold"/>
                                          </p:val>
                                        </p:tav>
                                        <p:tav tm="60000">
                                          <p:val>
                                            <p:strVal val="normal"/>
                                          </p:val>
                                        </p:tav>
                                        <p:tav tm="100000">
                                          <p:val>
                                            <p:strVal val="normal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4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0" dur="2000" fill="hold"/>
                                        <p:tgtEl>
                                          <p:spTgt spid="18444"/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4" dur="2000" fill="hold"/>
                                        <p:tgtEl>
                                          <p:spTgt spid="184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9" dur="2000"/>
                                        <p:tgtEl>
                                          <p:spTgt spid="184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44" grpId="0"/>
      <p:bldP spid="18468" grpId="0" build="allAtOnce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sz="quarter" idx="12"/>
          </p:nvPr>
        </p:nvPicPr>
        <p:blipFill>
          <a:blip r:embed="rId2"/>
          <a:srcRect b="7026"/>
          <a:stretch>
            <a:fillRect/>
          </a:stretch>
        </p:blipFill>
        <p:spPr bwMode="auto">
          <a:xfrm>
            <a:off x="263238" y="1175447"/>
            <a:ext cx="7966362" cy="4387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Routes of Contamination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990600" y="5791200"/>
            <a:ext cx="7772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Contamination can happen at any point of production and handling</a:t>
            </a:r>
            <a:endParaRPr lang="en-US" b="1" dirty="0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Master Template">
  <a:themeElements>
    <a:clrScheme name="Custom 16">
      <a:dk1>
        <a:sysClr val="windowText" lastClr="000000"/>
      </a:dk1>
      <a:lt1>
        <a:sysClr val="window" lastClr="FFFFFF"/>
      </a:lt1>
      <a:dk2>
        <a:srgbClr val="666666"/>
      </a:dk2>
      <a:lt2>
        <a:srgbClr val="EEECE1"/>
      </a:lt2>
      <a:accent1>
        <a:srgbClr val="88DD00"/>
      </a:accent1>
      <a:accent2>
        <a:srgbClr val="FFDD00"/>
      </a:accent2>
      <a:accent3>
        <a:srgbClr val="551155"/>
      </a:accent3>
      <a:accent4>
        <a:srgbClr val="2F539C"/>
      </a:accent4>
      <a:accent5>
        <a:srgbClr val="00BBEE"/>
      </a:accent5>
      <a:accent6>
        <a:srgbClr val="660000"/>
      </a:accent6>
      <a:hlink>
        <a:srgbClr val="FF0000"/>
      </a:hlink>
      <a:folHlink>
        <a:srgbClr val="008899"/>
      </a:folHlink>
    </a:clrScheme>
    <a:fontScheme name="Accentur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Default Design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Default Design">
    <a:majorFont>
      <a:latin typeface="Arial"/>
      <a:ea typeface=""/>
      <a:cs typeface=""/>
    </a:majorFont>
    <a:minorFont>
      <a:latin typeface="Arial"/>
      <a:ea typeface=""/>
      <a:cs typeface="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2873</TotalTime>
  <Words>1241</Words>
  <Application>Microsoft Office PowerPoint</Application>
  <PresentationFormat>On-screen Show (4:3)</PresentationFormat>
  <Paragraphs>227</Paragraphs>
  <Slides>27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1_Master Template</vt:lpstr>
      <vt:lpstr>Chart</vt:lpstr>
      <vt:lpstr>Slide 1</vt:lpstr>
      <vt:lpstr>Treasure trove of nutrients</vt:lpstr>
      <vt:lpstr>Production scenario</vt:lpstr>
      <vt:lpstr>F&amp;V consumption linked disease outbreaks</vt:lpstr>
      <vt:lpstr>Pathogens of concern  </vt:lpstr>
      <vt:lpstr>FSANZ guidelines for microbiological examination of ready to eat foods</vt:lpstr>
      <vt:lpstr> E coli population in Salad vegetables from Bangalore market</vt:lpstr>
      <vt:lpstr>Distribution of food borne pathogens in vegetables from Bangalore market </vt:lpstr>
      <vt:lpstr>Routes of Contamination</vt:lpstr>
      <vt:lpstr>Routes of Contamination     Contd..</vt:lpstr>
      <vt:lpstr>Do the human  pathogens interact with plants : Cross kingdom pathogens?</vt:lpstr>
      <vt:lpstr>Survival of food borne pathogens in fresh-cut produce</vt:lpstr>
      <vt:lpstr>Control strategies</vt:lpstr>
      <vt:lpstr>Sanitizing methods</vt:lpstr>
      <vt:lpstr>Sanitizing methods  Contd.</vt:lpstr>
      <vt:lpstr>Sanitizing methods  Contd.</vt:lpstr>
      <vt:lpstr>Efficacy of disinfectants in removing Salmonella from fresh-cut cucumber</vt:lpstr>
      <vt:lpstr>Irradiation</vt:lpstr>
      <vt:lpstr>Bio-preservation</vt:lpstr>
      <vt:lpstr>Electrolyzed water</vt:lpstr>
      <vt:lpstr>Other methods  </vt:lpstr>
      <vt:lpstr>Thank You !</vt:lpstr>
      <vt:lpstr>Other Food borne Bacterial Pathogens</vt:lpstr>
      <vt:lpstr>Salmonella: Most frequent pathogen in F&amp;V</vt:lpstr>
      <vt:lpstr>Pathogenic E coli </vt:lpstr>
      <vt:lpstr>Routes of Contamination     Contd..</vt:lpstr>
      <vt:lpstr>Listeria monocytogenes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Human pathogens associated with vegetables and advances in their control strategies</dc:title>
  <dc:creator>Sony</dc:creator>
  <cp:lastModifiedBy>Sony</cp:lastModifiedBy>
  <cp:revision>172</cp:revision>
  <dcterms:created xsi:type="dcterms:W3CDTF">2006-08-16T00:00:00Z</dcterms:created>
  <dcterms:modified xsi:type="dcterms:W3CDTF">2014-10-29T01:17:06Z</dcterms:modified>
</cp:coreProperties>
</file>