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theme/themeOverride3.xml" ContentType="application/vnd.openxmlformats-officedocument.themeOverr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Default Extension="xlsx" ContentType="application/vnd.openxmlformats-officedocument.spreadsheetml.sheet"/>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26" r:id="rId1"/>
  </p:sldMasterIdLst>
  <p:notesMasterIdLst>
    <p:notesMasterId r:id="rId41"/>
  </p:notesMasterIdLst>
  <p:handoutMasterIdLst>
    <p:handoutMasterId r:id="rId42"/>
  </p:handoutMasterIdLst>
  <p:sldIdLst>
    <p:sldId id="370" r:id="rId2"/>
    <p:sldId id="371" r:id="rId3"/>
    <p:sldId id="301" r:id="rId4"/>
    <p:sldId id="303" r:id="rId5"/>
    <p:sldId id="322" r:id="rId6"/>
    <p:sldId id="307" r:id="rId7"/>
    <p:sldId id="315" r:id="rId8"/>
    <p:sldId id="356" r:id="rId9"/>
    <p:sldId id="364" r:id="rId10"/>
    <p:sldId id="354" r:id="rId11"/>
    <p:sldId id="353" r:id="rId12"/>
    <p:sldId id="355" r:id="rId13"/>
    <p:sldId id="363" r:id="rId14"/>
    <p:sldId id="369" r:id="rId15"/>
    <p:sldId id="362" r:id="rId16"/>
    <p:sldId id="366" r:id="rId17"/>
    <p:sldId id="299" r:id="rId18"/>
    <p:sldId id="326" r:id="rId19"/>
    <p:sldId id="357" r:id="rId20"/>
    <p:sldId id="358" r:id="rId21"/>
    <p:sldId id="351" r:id="rId22"/>
    <p:sldId id="360" r:id="rId23"/>
    <p:sldId id="324" r:id="rId24"/>
    <p:sldId id="300" r:id="rId25"/>
    <p:sldId id="317" r:id="rId26"/>
    <p:sldId id="325" r:id="rId27"/>
    <p:sldId id="304" r:id="rId28"/>
    <p:sldId id="338" r:id="rId29"/>
    <p:sldId id="339" r:id="rId30"/>
    <p:sldId id="341" r:id="rId31"/>
    <p:sldId id="350" r:id="rId32"/>
    <p:sldId id="340" r:id="rId33"/>
    <p:sldId id="352" r:id="rId34"/>
    <p:sldId id="331" r:id="rId35"/>
    <p:sldId id="330" r:id="rId36"/>
    <p:sldId id="368" r:id="rId37"/>
    <p:sldId id="359" r:id="rId38"/>
    <p:sldId id="367" r:id="rId39"/>
    <p:sldId id="372" r:id="rId40"/>
  </p:sldIdLst>
  <p:sldSz cx="9144000" cy="6858000" type="screen4x3"/>
  <p:notesSz cx="6854825" cy="9631363"/>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 xmlns:p15="http://schemas.microsoft.com/office/powerpoint/2012/main">
        <p15:guide id="1" orient="horz" pos="144">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9E98E"/>
    <a:srgbClr val="FF9933"/>
    <a:srgbClr val="00CCFF"/>
    <a:srgbClr val="CC99FF"/>
    <a:srgbClr val="CC0066"/>
    <a:srgbClr val="0000FF"/>
    <a:srgbClr val="FFFFCC"/>
    <a:srgbClr val="FF9900"/>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289" autoAdjust="0"/>
    <p:restoredTop sz="94622" autoAdjust="0"/>
  </p:normalViewPr>
  <p:slideViewPr>
    <p:cSldViewPr>
      <p:cViewPr varScale="1">
        <p:scale>
          <a:sx n="72" d="100"/>
          <a:sy n="72" d="100"/>
        </p:scale>
        <p:origin x="-1248" y="-96"/>
      </p:cViewPr>
      <p:guideLst>
        <p:guide orient="horz" pos="144"/>
        <p:guide pos="432"/>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42" d="100"/>
        <a:sy n="42"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file:///I:\Burn%20Wounds.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Burn%20Wounds.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D:\KarDocs\Grant_Projects\GNSF%202011-Gam%20AR-109-8-403-11%5bAwarded%5d\saangarishe%20masalebi\Burn%20Wound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KarDocs\Grant_Projects\GNSF%202011-Gam%20AR-109-8-403-11%5bAwarded%5d\saangarishe%20masalebi\Burn%20Wounds.xls"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D:\Kardocs\DENVER%20MATERIALS\Denver_Res%20Anticancer.xls"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file:///D:\Kardocs\DENVER%20MATERIALS\Denver_Res%20Anticancer.xls"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file:///D:\Kardocs\DENVER%20MATERIALS\Denver_Res%20Anticancer.xls"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1" Type="http://schemas.openxmlformats.org/officeDocument/2006/relationships/oleObject" Target="file:///C:\Users\Karen\Desktop\Boraginaceaea-haemopoie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7827215260064322"/>
          <c:y val="0.11019434536494953"/>
          <c:w val="0.71620833769240888"/>
          <c:h val="0.64019135689434514"/>
        </c:manualLayout>
      </c:layout>
      <c:lineChart>
        <c:grouping val="standard"/>
        <c:ser>
          <c:idx val="0"/>
          <c:order val="0"/>
          <c:tx>
            <c:strRef>
              <c:f>'1&amp;2 (2)'!$A$52</c:f>
              <c:strCache>
                <c:ptCount val="1"/>
                <c:pt idx="0">
                  <c:v>Control</c:v>
                </c:pt>
              </c:strCache>
            </c:strRef>
          </c:tx>
          <c:spPr>
            <a:ln w="38100">
              <a:solidFill>
                <a:schemeClr val="accent3">
                  <a:lumMod val="75000"/>
                </a:schemeClr>
              </a:solidFill>
            </a:ln>
          </c:spPr>
          <c:marker>
            <c:symbol val="none"/>
          </c:marker>
          <c:cat>
            <c:numRef>
              <c:f>'1&amp;2 (2)'!$B$51:$J$51</c:f>
              <c:numCache>
                <c:formatCode>General</c:formatCode>
                <c:ptCount val="9"/>
                <c:pt idx="0">
                  <c:v>1</c:v>
                </c:pt>
                <c:pt idx="1">
                  <c:v>2</c:v>
                </c:pt>
                <c:pt idx="2">
                  <c:v>3</c:v>
                </c:pt>
                <c:pt idx="3">
                  <c:v>5</c:v>
                </c:pt>
                <c:pt idx="4">
                  <c:v>7</c:v>
                </c:pt>
                <c:pt idx="5">
                  <c:v>8</c:v>
                </c:pt>
                <c:pt idx="6">
                  <c:v>11</c:v>
                </c:pt>
                <c:pt idx="7">
                  <c:v>14</c:v>
                </c:pt>
                <c:pt idx="8">
                  <c:v>18</c:v>
                </c:pt>
              </c:numCache>
            </c:numRef>
          </c:cat>
          <c:val>
            <c:numRef>
              <c:f>'1&amp;2 (2)'!$B$52:$J$52</c:f>
              <c:numCache>
                <c:formatCode>0.00</c:formatCode>
                <c:ptCount val="9"/>
                <c:pt idx="0" formatCode="General">
                  <c:v>0</c:v>
                </c:pt>
                <c:pt idx="1">
                  <c:v>250</c:v>
                </c:pt>
                <c:pt idx="5">
                  <c:v>198.4375</c:v>
                </c:pt>
                <c:pt idx="7">
                  <c:v>104.6875</c:v>
                </c:pt>
                <c:pt idx="8">
                  <c:v>59.375</c:v>
                </c:pt>
              </c:numCache>
            </c:numRef>
          </c:val>
          <c:smooth val="1"/>
        </c:ser>
        <c:ser>
          <c:idx val="1"/>
          <c:order val="1"/>
          <c:tx>
            <c:strRef>
              <c:f>'1&amp;2 (2)'!$A$53</c:f>
              <c:strCache>
                <c:ptCount val="1"/>
                <c:pt idx="0">
                  <c:v>2,5% POCDPE</c:v>
                </c:pt>
              </c:strCache>
            </c:strRef>
          </c:tx>
          <c:spPr>
            <a:ln w="38100">
              <a:solidFill>
                <a:srgbClr val="CC0066"/>
              </a:solidFill>
            </a:ln>
          </c:spPr>
          <c:marker>
            <c:symbol val="none"/>
          </c:marker>
          <c:cat>
            <c:numRef>
              <c:f>'1&amp;2 (2)'!$B$51:$J$51</c:f>
              <c:numCache>
                <c:formatCode>General</c:formatCode>
                <c:ptCount val="9"/>
                <c:pt idx="0">
                  <c:v>1</c:v>
                </c:pt>
                <c:pt idx="1">
                  <c:v>2</c:v>
                </c:pt>
                <c:pt idx="2">
                  <c:v>3</c:v>
                </c:pt>
                <c:pt idx="3">
                  <c:v>5</c:v>
                </c:pt>
                <c:pt idx="4">
                  <c:v>7</c:v>
                </c:pt>
                <c:pt idx="5">
                  <c:v>8</c:v>
                </c:pt>
                <c:pt idx="6">
                  <c:v>11</c:v>
                </c:pt>
                <c:pt idx="7">
                  <c:v>14</c:v>
                </c:pt>
                <c:pt idx="8">
                  <c:v>18</c:v>
                </c:pt>
              </c:numCache>
            </c:numRef>
          </c:cat>
          <c:val>
            <c:numRef>
              <c:f>'1&amp;2 (2)'!$B$53:$J$53</c:f>
              <c:numCache>
                <c:formatCode>0.00</c:formatCode>
                <c:ptCount val="9"/>
                <c:pt idx="0" formatCode="General">
                  <c:v>0</c:v>
                </c:pt>
                <c:pt idx="1">
                  <c:v>151.25</c:v>
                </c:pt>
                <c:pt idx="5">
                  <c:v>163.75</c:v>
                </c:pt>
                <c:pt idx="7">
                  <c:v>83.75</c:v>
                </c:pt>
                <c:pt idx="8">
                  <c:v>30</c:v>
                </c:pt>
              </c:numCache>
            </c:numRef>
          </c:val>
          <c:smooth val="1"/>
        </c:ser>
        <c:marker val="1"/>
        <c:axId val="63378560"/>
        <c:axId val="63380864"/>
      </c:lineChart>
      <c:dateAx>
        <c:axId val="63378560"/>
        <c:scaling>
          <c:orientation val="minMax"/>
        </c:scaling>
        <c:axPos val="b"/>
        <c:title>
          <c:tx>
            <c:rich>
              <a:bodyPr/>
              <a:lstStyle/>
              <a:p>
                <a:pPr>
                  <a:defRPr lang="ru-RU"/>
                </a:pPr>
                <a:r>
                  <a:rPr lang="en-US"/>
                  <a:t>Days</a:t>
                </a:r>
              </a:p>
            </c:rich>
          </c:tx>
          <c:layout>
            <c:manualLayout>
              <c:xMode val="edge"/>
              <c:yMode val="edge"/>
              <c:x val="0.90768903837607584"/>
              <c:y val="0.74558381931365225"/>
            </c:manualLayout>
          </c:layout>
        </c:title>
        <c:numFmt formatCode="General" sourceLinked="0"/>
        <c:tickLblPos val="nextTo"/>
        <c:spPr>
          <a:ln w="38100"/>
        </c:spPr>
        <c:txPr>
          <a:bodyPr/>
          <a:lstStyle/>
          <a:p>
            <a:pPr>
              <a:defRPr lang="ru-RU"/>
            </a:pPr>
            <a:endParaRPr lang="en-US"/>
          </a:p>
        </c:txPr>
        <c:crossAx val="63380864"/>
        <c:crosses val="autoZero"/>
        <c:lblOffset val="100"/>
        <c:baseTimeUnit val="days"/>
      </c:dateAx>
      <c:valAx>
        <c:axId val="63380864"/>
        <c:scaling>
          <c:orientation val="minMax"/>
        </c:scaling>
        <c:axPos val="l"/>
        <c:majorGridlines/>
        <c:title>
          <c:tx>
            <c:rich>
              <a:bodyPr rot="-5400000" vert="horz"/>
              <a:lstStyle/>
              <a:p>
                <a:pPr>
                  <a:defRPr lang="ru-RU"/>
                </a:pPr>
                <a:r>
                  <a:rPr lang="en-US" dirty="0"/>
                  <a:t>Burn area (mm</a:t>
                </a:r>
                <a:r>
                  <a:rPr lang="en-US" baseline="30000" dirty="0"/>
                  <a:t>2</a:t>
                </a:r>
                <a:r>
                  <a:rPr lang="en-US" dirty="0"/>
                  <a:t>)</a:t>
                </a:r>
              </a:p>
            </c:rich>
          </c:tx>
          <c:layout>
            <c:manualLayout>
              <c:xMode val="edge"/>
              <c:yMode val="edge"/>
              <c:x val="1.8709772267974486E-2"/>
              <c:y val="0.25471843397096988"/>
            </c:manualLayout>
          </c:layout>
        </c:title>
        <c:numFmt formatCode="General" sourceLinked="1"/>
        <c:tickLblPos val="nextTo"/>
        <c:spPr>
          <a:ln w="38100"/>
        </c:spPr>
        <c:txPr>
          <a:bodyPr/>
          <a:lstStyle/>
          <a:p>
            <a:pPr>
              <a:defRPr lang="ru-RU"/>
            </a:pPr>
            <a:endParaRPr lang="en-US"/>
          </a:p>
        </c:txPr>
        <c:crossAx val="63378560"/>
        <c:crosses val="autoZero"/>
        <c:crossBetween val="midCat"/>
      </c:valAx>
    </c:plotArea>
    <c:legend>
      <c:legendPos val="b"/>
      <c:layout>
        <c:manualLayout>
          <c:xMode val="edge"/>
          <c:yMode val="edge"/>
          <c:x val="1.2957746478873232E-2"/>
          <c:y val="0.83236736433586656"/>
          <c:w val="0.96067069081153789"/>
          <c:h val="0.16763266196230556"/>
        </c:manualLayout>
      </c:layout>
      <c:txPr>
        <a:bodyPr/>
        <a:lstStyle/>
        <a:p>
          <a:pPr>
            <a:defRPr lang="ru-RU"/>
          </a:pPr>
          <a:endParaRPr lang="en-US"/>
        </a:p>
      </c:txPr>
    </c:legend>
    <c:plotVisOnly val="1"/>
    <c:dispBlanksAs val="span"/>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Лист1!$A$4</c:f>
              <c:strCache>
                <c:ptCount val="1"/>
                <c:pt idx="0">
                  <c:v>leukocytes</c:v>
                </c:pt>
              </c:strCache>
            </c:strRef>
          </c:tx>
          <c:spPr>
            <a:solidFill>
              <a:schemeClr val="accent5">
                <a:lumMod val="75000"/>
              </a:schemeClr>
            </a:solidFill>
            <a:scene3d>
              <a:camera prst="orthographicFront"/>
              <a:lightRig rig="threePt" dir="t"/>
            </a:scene3d>
            <a:sp3d prstMaterial="metal">
              <a:bevelT/>
            </a:sp3d>
          </c:spPr>
          <c:cat>
            <c:strRef>
              <c:f>Лист1!$B$3:$H$3</c:f>
              <c:strCache>
                <c:ptCount val="7"/>
                <c:pt idx="0">
                  <c:v>control</c:v>
                </c:pt>
                <c:pt idx="1">
                  <c:v>SA roots</c:v>
                </c:pt>
                <c:pt idx="2">
                  <c:v>SA leaves</c:v>
                </c:pt>
                <c:pt idx="3">
                  <c:v>SC roots</c:v>
                </c:pt>
                <c:pt idx="4">
                  <c:v>SC leaves</c:v>
                </c:pt>
                <c:pt idx="5">
                  <c:v>AI roots</c:v>
                </c:pt>
                <c:pt idx="6">
                  <c:v>Monomer</c:v>
                </c:pt>
              </c:strCache>
            </c:strRef>
          </c:cat>
          <c:val>
            <c:numRef>
              <c:f>Лист1!$B$4:$H$4</c:f>
              <c:numCache>
                <c:formatCode>0</c:formatCode>
                <c:ptCount val="7"/>
                <c:pt idx="0">
                  <c:v>2831.25</c:v>
                </c:pt>
                <c:pt idx="1">
                  <c:v>8600</c:v>
                </c:pt>
                <c:pt idx="2">
                  <c:v>9100</c:v>
                </c:pt>
                <c:pt idx="3">
                  <c:v>12800</c:v>
                </c:pt>
                <c:pt idx="4">
                  <c:v>7700</c:v>
                </c:pt>
                <c:pt idx="5">
                  <c:v>4500</c:v>
                </c:pt>
                <c:pt idx="6">
                  <c:v>5100</c:v>
                </c:pt>
              </c:numCache>
            </c:numRef>
          </c:val>
        </c:ser>
        <c:gapWidth val="120"/>
        <c:axId val="54148480"/>
        <c:axId val="54162560"/>
      </c:barChart>
      <c:barChart>
        <c:barDir val="col"/>
        <c:grouping val="clustered"/>
        <c:ser>
          <c:idx val="1"/>
          <c:order val="1"/>
          <c:tx>
            <c:strRef>
              <c:f>Лист1!$A$5</c:f>
              <c:strCache>
                <c:ptCount val="1"/>
                <c:pt idx="0">
                  <c:v>erythrocytes</c:v>
                </c:pt>
              </c:strCache>
            </c:strRef>
          </c:tx>
          <c:spPr>
            <a:solidFill>
              <a:srgbClr val="C00000"/>
            </a:solidFill>
            <a:scene3d>
              <a:camera prst="orthographicFront"/>
              <a:lightRig rig="threePt" dir="t"/>
            </a:scene3d>
            <a:sp3d prstMaterial="metal">
              <a:bevelT/>
            </a:sp3d>
          </c:spPr>
          <c:cat>
            <c:strRef>
              <c:f>Лист1!$B$3:$H$3</c:f>
              <c:strCache>
                <c:ptCount val="7"/>
                <c:pt idx="0">
                  <c:v>control</c:v>
                </c:pt>
                <c:pt idx="1">
                  <c:v>SA roots</c:v>
                </c:pt>
                <c:pt idx="2">
                  <c:v>SA leaves</c:v>
                </c:pt>
                <c:pt idx="3">
                  <c:v>SC roots</c:v>
                </c:pt>
                <c:pt idx="4">
                  <c:v>SC leaves</c:v>
                </c:pt>
                <c:pt idx="5">
                  <c:v>AI roots</c:v>
                </c:pt>
                <c:pt idx="6">
                  <c:v>Monomer</c:v>
                </c:pt>
              </c:strCache>
            </c:strRef>
          </c:cat>
          <c:val>
            <c:numRef>
              <c:f>Лист1!$B$5:$H$5</c:f>
              <c:numCache>
                <c:formatCode>0</c:formatCode>
                <c:ptCount val="7"/>
                <c:pt idx="0">
                  <c:v>6.8199999999999985</c:v>
                </c:pt>
                <c:pt idx="1">
                  <c:v>7.8</c:v>
                </c:pt>
                <c:pt idx="2">
                  <c:v>7</c:v>
                </c:pt>
                <c:pt idx="3">
                  <c:v>7</c:v>
                </c:pt>
                <c:pt idx="4">
                  <c:v>7.2</c:v>
                </c:pt>
                <c:pt idx="5">
                  <c:v>7.2</c:v>
                </c:pt>
                <c:pt idx="6">
                  <c:v>5.2</c:v>
                </c:pt>
              </c:numCache>
            </c:numRef>
          </c:val>
        </c:ser>
        <c:gapWidth val="240"/>
        <c:axId val="54178944"/>
        <c:axId val="54164480"/>
      </c:barChart>
      <c:catAx>
        <c:axId val="54148480"/>
        <c:scaling>
          <c:orientation val="minMax"/>
        </c:scaling>
        <c:axPos val="b"/>
        <c:numFmt formatCode="General" sourceLinked="0"/>
        <c:tickLblPos val="nextTo"/>
        <c:spPr>
          <a:ln w="38100"/>
        </c:spPr>
        <c:txPr>
          <a:bodyPr rot="-1800000"/>
          <a:lstStyle/>
          <a:p>
            <a:pPr>
              <a:defRPr lang="ru-RU" b="1">
                <a:solidFill>
                  <a:schemeClr val="tx1"/>
                </a:solidFill>
                <a:effectLst/>
              </a:defRPr>
            </a:pPr>
            <a:endParaRPr lang="en-US"/>
          </a:p>
        </c:txPr>
        <c:crossAx val="54162560"/>
        <c:crosses val="autoZero"/>
        <c:auto val="1"/>
        <c:lblAlgn val="ctr"/>
        <c:lblOffset val="100"/>
      </c:catAx>
      <c:valAx>
        <c:axId val="54162560"/>
        <c:scaling>
          <c:orientation val="minMax"/>
          <c:max val="13000"/>
          <c:min val="0"/>
        </c:scaling>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lang="ru-RU" sz="1400" b="1">
                    <a:solidFill>
                      <a:schemeClr val="accent5">
                        <a:lumMod val="50000"/>
                      </a:schemeClr>
                    </a:solidFill>
                  </a:defRPr>
                </a:pPr>
                <a:r>
                  <a:rPr lang="en-US" sz="1400" b="1" dirty="0">
                    <a:solidFill>
                      <a:schemeClr val="accent5">
                        <a:lumMod val="50000"/>
                      </a:schemeClr>
                    </a:solidFill>
                  </a:rPr>
                  <a:t>Leukocytes ( ml</a:t>
                </a:r>
                <a:r>
                  <a:rPr lang="en-US" sz="1400" b="1" baseline="30000" dirty="0">
                    <a:solidFill>
                      <a:schemeClr val="accent5">
                        <a:lumMod val="50000"/>
                      </a:schemeClr>
                    </a:solidFill>
                  </a:rPr>
                  <a:t>-1</a:t>
                </a:r>
                <a:r>
                  <a:rPr lang="en-US" sz="1400" b="1" dirty="0">
                    <a:solidFill>
                      <a:schemeClr val="accent5">
                        <a:lumMod val="50000"/>
                      </a:schemeClr>
                    </a:solidFill>
                  </a:rPr>
                  <a:t>)</a:t>
                </a:r>
                <a:endParaRPr lang="ru-RU" sz="1400" b="1" dirty="0">
                  <a:solidFill>
                    <a:schemeClr val="accent5">
                      <a:lumMod val="50000"/>
                    </a:schemeClr>
                  </a:solidFill>
                </a:endParaRPr>
              </a:p>
            </c:rich>
          </c:tx>
        </c:title>
        <c:numFmt formatCode="0" sourceLinked="1"/>
        <c:tickLblPos val="nextTo"/>
        <c:spPr>
          <a:ln w="38100">
            <a:solidFill>
              <a:schemeClr val="accent5">
                <a:lumMod val="75000"/>
              </a:schemeClr>
            </a:solidFill>
          </a:ln>
        </c:spPr>
        <c:txPr>
          <a:bodyPr/>
          <a:lstStyle/>
          <a:p>
            <a:pPr>
              <a:defRPr lang="ru-RU">
                <a:solidFill>
                  <a:schemeClr val="accent5">
                    <a:lumMod val="50000"/>
                  </a:schemeClr>
                </a:solidFill>
              </a:defRPr>
            </a:pPr>
            <a:endParaRPr lang="en-US"/>
          </a:p>
        </c:txPr>
        <c:crossAx val="54148480"/>
        <c:crosses val="autoZero"/>
        <c:crossBetween val="between"/>
        <c:majorUnit val="2000"/>
        <c:minorUnit val="400"/>
      </c:valAx>
      <c:valAx>
        <c:axId val="54164480"/>
        <c:scaling>
          <c:orientation val="minMax"/>
          <c:max val="14"/>
          <c:min val="4.5"/>
        </c:scaling>
        <c:axPos val="r"/>
        <c:majorGridlines>
          <c:spPr>
            <a:ln>
              <a:noFill/>
            </a:ln>
          </c:spPr>
        </c:majorGridlines>
        <c:title>
          <c:tx>
            <c:rich>
              <a:bodyPr rot="-5400000" vert="horz"/>
              <a:lstStyle/>
              <a:p>
                <a:pPr>
                  <a:defRPr lang="ru-RU" sz="1400" b="1" i="0">
                    <a:solidFill>
                      <a:srgbClr val="C00000"/>
                    </a:solidFill>
                  </a:defRPr>
                </a:pPr>
                <a:r>
                  <a:rPr lang="en-US" sz="1400" b="1" i="0" dirty="0">
                    <a:solidFill>
                      <a:srgbClr val="C00000"/>
                    </a:solidFill>
                  </a:rPr>
                  <a:t>Erythrocytes (</a:t>
                </a:r>
                <a:r>
                  <a:rPr lang="en-US" sz="1400" b="1" i="0" dirty="0" smtClean="0">
                    <a:solidFill>
                      <a:srgbClr val="C00000"/>
                    </a:solidFill>
                  </a:rPr>
                  <a:t>10</a:t>
                </a:r>
                <a:r>
                  <a:rPr lang="en-US" sz="1600" b="1" i="0" baseline="30000" dirty="0" smtClean="0">
                    <a:solidFill>
                      <a:srgbClr val="C00000"/>
                    </a:solidFill>
                  </a:rPr>
                  <a:t>6</a:t>
                </a:r>
                <a:r>
                  <a:rPr lang="en-US" sz="1400" b="1" i="0" dirty="0" smtClean="0">
                    <a:solidFill>
                      <a:srgbClr val="C00000"/>
                    </a:solidFill>
                  </a:rPr>
                  <a:t>/ml</a:t>
                </a:r>
                <a:r>
                  <a:rPr lang="en-US" sz="1400" b="1" i="0" dirty="0">
                    <a:solidFill>
                      <a:srgbClr val="C00000"/>
                    </a:solidFill>
                  </a:rPr>
                  <a:t>)</a:t>
                </a:r>
                <a:endParaRPr lang="ru-RU" sz="1400" b="1" i="0" dirty="0">
                  <a:solidFill>
                    <a:srgbClr val="C00000"/>
                  </a:solidFill>
                </a:endParaRPr>
              </a:p>
            </c:rich>
          </c:tx>
        </c:title>
        <c:numFmt formatCode="0" sourceLinked="1"/>
        <c:majorTickMark val="in"/>
        <c:tickLblPos val="nextTo"/>
        <c:spPr>
          <a:ln w="38100">
            <a:solidFill>
              <a:srgbClr val="C00000"/>
            </a:solidFill>
          </a:ln>
        </c:spPr>
        <c:txPr>
          <a:bodyPr/>
          <a:lstStyle/>
          <a:p>
            <a:pPr>
              <a:defRPr lang="ru-RU">
                <a:solidFill>
                  <a:srgbClr val="C00000"/>
                </a:solidFill>
              </a:defRPr>
            </a:pPr>
            <a:endParaRPr lang="en-US"/>
          </a:p>
        </c:txPr>
        <c:crossAx val="54178944"/>
        <c:crosses val="max"/>
        <c:crossBetween val="between"/>
        <c:majorUnit val="1"/>
        <c:minorUnit val="0.5"/>
      </c:valAx>
      <c:catAx>
        <c:axId val="54178944"/>
        <c:scaling>
          <c:orientation val="minMax"/>
        </c:scaling>
        <c:delete val="1"/>
        <c:axPos val="b"/>
        <c:numFmt formatCode="General" sourceLinked="1"/>
        <c:tickLblPos val="none"/>
        <c:crossAx val="54164480"/>
        <c:crosses val="autoZero"/>
        <c:auto val="1"/>
        <c:lblAlgn val="ctr"/>
        <c:lblOffset val="100"/>
      </c:catAx>
      <c:spPr>
        <a:ln w="38100"/>
      </c:spPr>
    </c:plotArea>
    <c:legend>
      <c:legendPos val="b"/>
      <c:legendEntry>
        <c:idx val="0"/>
        <c:txPr>
          <a:bodyPr/>
          <a:lstStyle/>
          <a:p>
            <a:pPr>
              <a:defRPr sz="1600" b="0">
                <a:solidFill>
                  <a:srgbClr val="0070C0"/>
                </a:solidFill>
              </a:defRPr>
            </a:pPr>
            <a:endParaRPr lang="en-US"/>
          </a:p>
        </c:txPr>
      </c:legendEntry>
      <c:legendEntry>
        <c:idx val="1"/>
        <c:txPr>
          <a:bodyPr/>
          <a:lstStyle/>
          <a:p>
            <a:pPr>
              <a:defRPr sz="1600" b="0">
                <a:solidFill>
                  <a:srgbClr val="C00000"/>
                </a:solidFill>
              </a:defRPr>
            </a:pPr>
            <a:endParaRPr lang="en-US"/>
          </a:p>
        </c:txPr>
      </c:legendEntry>
      <c:layout>
        <c:manualLayout>
          <c:xMode val="edge"/>
          <c:yMode val="edge"/>
          <c:x val="0.18378329631872944"/>
          <c:y val="0.90011982165309412"/>
          <c:w val="0.60973201426744761"/>
          <c:h val="8.0620968498299958E-2"/>
        </c:manualLayout>
      </c:layout>
      <c:txPr>
        <a:bodyPr/>
        <a:lstStyle/>
        <a:p>
          <a:pPr>
            <a:defRPr lang="ru-RU" sz="1600" b="0"/>
          </a:pPr>
          <a:endParaRPr lang="en-US"/>
        </a:p>
      </c:txPr>
    </c:legend>
    <c:plotVisOnly val="1"/>
    <c:dispBlanksAs val="gap"/>
  </c:chart>
  <c:spPr>
    <a:noFill/>
  </c:spPr>
  <c:txPr>
    <a:bodyPr/>
    <a:lstStyle/>
    <a:p>
      <a:pPr>
        <a:defRPr sz="1200" b="1">
          <a:latin typeface="Bookman Old Style"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5873278998020006E-2"/>
          <c:y val="4.8611111111111112E-2"/>
          <c:w val="0.8339076299673065"/>
          <c:h val="0.67275757835259931"/>
        </c:manualLayout>
      </c:layout>
      <c:lineChart>
        <c:grouping val="standard"/>
        <c:ser>
          <c:idx val="0"/>
          <c:order val="0"/>
          <c:tx>
            <c:strRef>
              <c:f>Article!$A$108</c:f>
              <c:strCache>
                <c:ptCount val="1"/>
                <c:pt idx="0">
                  <c:v>control</c:v>
                </c:pt>
              </c:strCache>
            </c:strRef>
          </c:tx>
          <c:spPr>
            <a:ln w="38100">
              <a:solidFill>
                <a:srgbClr val="00B0F0"/>
              </a:solidFill>
            </a:ln>
          </c:spPr>
          <c:marker>
            <c:symbol val="none"/>
          </c:marker>
          <c:val>
            <c:numRef>
              <c:f>Article!$B$108:$S$108</c:f>
              <c:numCache>
                <c:formatCode>0.00</c:formatCode>
                <c:ptCount val="18"/>
                <c:pt idx="0" formatCode="General">
                  <c:v>100</c:v>
                </c:pt>
                <c:pt idx="1">
                  <c:v>93</c:v>
                </c:pt>
                <c:pt idx="7">
                  <c:v>77.586206896551516</c:v>
                </c:pt>
                <c:pt idx="16">
                  <c:v>0</c:v>
                </c:pt>
              </c:numCache>
            </c:numRef>
          </c:val>
          <c:smooth val="1"/>
        </c:ser>
        <c:ser>
          <c:idx val="1"/>
          <c:order val="1"/>
          <c:tx>
            <c:strRef>
              <c:f>Article!$A$109</c:f>
              <c:strCache>
                <c:ptCount val="1"/>
                <c:pt idx="0">
                  <c:v>2.5% POCDPE</c:v>
                </c:pt>
              </c:strCache>
            </c:strRef>
          </c:tx>
          <c:spPr>
            <a:ln w="38100">
              <a:solidFill>
                <a:srgbClr val="00B050"/>
              </a:solidFill>
            </a:ln>
          </c:spPr>
          <c:marker>
            <c:symbol val="none"/>
          </c:marker>
          <c:val>
            <c:numRef>
              <c:f>Article!$B$109:$S$109</c:f>
              <c:numCache>
                <c:formatCode>0.00</c:formatCode>
                <c:ptCount val="18"/>
                <c:pt idx="0" formatCode="General">
                  <c:v>100</c:v>
                </c:pt>
                <c:pt idx="1">
                  <c:v>87.096774193548271</c:v>
                </c:pt>
                <c:pt idx="7">
                  <c:v>33.846153846153939</c:v>
                </c:pt>
                <c:pt idx="12">
                  <c:v>0</c:v>
                </c:pt>
              </c:numCache>
            </c:numRef>
          </c:val>
          <c:smooth val="1"/>
        </c:ser>
        <c:ser>
          <c:idx val="2"/>
          <c:order val="2"/>
          <c:tx>
            <c:strRef>
              <c:f>Article!$A$110</c:f>
              <c:strCache>
                <c:ptCount val="1"/>
                <c:pt idx="0">
                  <c:v>2.5% alantoin</c:v>
                </c:pt>
              </c:strCache>
            </c:strRef>
          </c:tx>
          <c:spPr>
            <a:ln w="38100"/>
          </c:spPr>
          <c:marker>
            <c:symbol val="none"/>
          </c:marker>
          <c:val>
            <c:numRef>
              <c:f>Article!$B$110:$S$110</c:f>
              <c:numCache>
                <c:formatCode>0.00</c:formatCode>
                <c:ptCount val="18"/>
                <c:pt idx="0" formatCode="General">
                  <c:v>100</c:v>
                </c:pt>
                <c:pt idx="1">
                  <c:v>92.307692307692278</c:v>
                </c:pt>
                <c:pt idx="7">
                  <c:v>51.612903225806448</c:v>
                </c:pt>
                <c:pt idx="13">
                  <c:v>0</c:v>
                </c:pt>
              </c:numCache>
            </c:numRef>
          </c:val>
          <c:smooth val="1"/>
        </c:ser>
        <c:ser>
          <c:idx val="3"/>
          <c:order val="3"/>
          <c:tx>
            <c:strRef>
              <c:f>Article!$A$111</c:f>
              <c:strCache>
                <c:ptCount val="1"/>
                <c:pt idx="0">
                  <c:v>combined ointment</c:v>
                </c:pt>
              </c:strCache>
            </c:strRef>
          </c:tx>
          <c:spPr>
            <a:ln w="38100"/>
          </c:spPr>
          <c:marker>
            <c:symbol val="none"/>
          </c:marker>
          <c:val>
            <c:numRef>
              <c:f>Article!$B$111:$S$111</c:f>
              <c:numCache>
                <c:formatCode>0.00</c:formatCode>
                <c:ptCount val="18"/>
                <c:pt idx="0" formatCode="General">
                  <c:v>100</c:v>
                </c:pt>
                <c:pt idx="1">
                  <c:v>88.732394366197184</c:v>
                </c:pt>
                <c:pt idx="7">
                  <c:v>43.661971830986012</c:v>
                </c:pt>
                <c:pt idx="11">
                  <c:v>0</c:v>
                </c:pt>
              </c:numCache>
            </c:numRef>
          </c:val>
          <c:smooth val="1"/>
        </c:ser>
        <c:ser>
          <c:idx val="4"/>
          <c:order val="4"/>
          <c:tx>
            <c:strRef>
              <c:f>Article!$A$112</c:f>
              <c:strCache>
                <c:ptCount val="1"/>
                <c:pt idx="0">
                  <c:v>2.5% synthetic monomer</c:v>
                </c:pt>
              </c:strCache>
            </c:strRef>
          </c:tx>
          <c:spPr>
            <a:ln w="38100">
              <a:solidFill>
                <a:srgbClr val="C00000"/>
              </a:solidFill>
            </a:ln>
          </c:spPr>
          <c:marker>
            <c:symbol val="none"/>
          </c:marker>
          <c:val>
            <c:numRef>
              <c:f>Article!$B$112:$S$112</c:f>
              <c:numCache>
                <c:formatCode>0.00</c:formatCode>
                <c:ptCount val="18"/>
                <c:pt idx="0" formatCode="General">
                  <c:v>100</c:v>
                </c:pt>
                <c:pt idx="1">
                  <c:v>93.939393939393966</c:v>
                </c:pt>
                <c:pt idx="7">
                  <c:v>66.97</c:v>
                </c:pt>
                <c:pt idx="15">
                  <c:v>0</c:v>
                </c:pt>
              </c:numCache>
            </c:numRef>
          </c:val>
          <c:smooth val="1"/>
        </c:ser>
        <c:marker val="1"/>
        <c:axId val="70055040"/>
        <c:axId val="71455872"/>
      </c:lineChart>
      <c:dateAx>
        <c:axId val="70055040"/>
        <c:scaling>
          <c:orientation val="minMax"/>
        </c:scaling>
        <c:axPos val="b"/>
        <c:numFmt formatCode="General" sourceLinked="0"/>
        <c:tickLblPos val="nextTo"/>
        <c:txPr>
          <a:bodyPr/>
          <a:lstStyle/>
          <a:p>
            <a:pPr>
              <a:defRPr lang="ru-RU"/>
            </a:pPr>
            <a:endParaRPr lang="en-US"/>
          </a:p>
        </c:txPr>
        <c:crossAx val="71455872"/>
        <c:crosses val="autoZero"/>
        <c:lblOffset val="100"/>
        <c:baseTimeUnit val="days"/>
      </c:dateAx>
      <c:valAx>
        <c:axId val="71455872"/>
        <c:scaling>
          <c:orientation val="minMax"/>
          <c:min val="0"/>
        </c:scaling>
        <c:axPos val="l"/>
        <c:majorGridlines/>
        <c:title>
          <c:tx>
            <c:rich>
              <a:bodyPr/>
              <a:lstStyle/>
              <a:p>
                <a:pPr>
                  <a:defRPr lang="ru-RU"/>
                </a:pPr>
                <a:r>
                  <a:rPr lang="en-US"/>
                  <a:t>Wound area mm2</a:t>
                </a:r>
              </a:p>
            </c:rich>
          </c:tx>
        </c:title>
        <c:numFmt formatCode="General" sourceLinked="1"/>
        <c:tickLblPos val="nextTo"/>
        <c:txPr>
          <a:bodyPr/>
          <a:lstStyle/>
          <a:p>
            <a:pPr>
              <a:defRPr lang="ru-RU"/>
            </a:pPr>
            <a:endParaRPr lang="en-US"/>
          </a:p>
        </c:txPr>
        <c:crossAx val="70055040"/>
        <c:crosses val="autoZero"/>
        <c:crossBetween val="midCat"/>
      </c:valAx>
    </c:plotArea>
    <c:legend>
      <c:legendPos val="b"/>
      <c:layout>
        <c:manualLayout>
          <c:xMode val="edge"/>
          <c:yMode val="edge"/>
          <c:x val="0.10667718194663095"/>
          <c:y val="0.83128870824667578"/>
          <c:w val="0.813629452615937"/>
          <c:h val="0.154099521876811"/>
        </c:manualLayout>
      </c:layout>
      <c:txPr>
        <a:bodyPr/>
        <a:lstStyle/>
        <a:p>
          <a:pPr>
            <a:defRPr lang="ru-RU" sz="1400">
              <a:latin typeface="Bookman Old Style" pitchFamily="18" charset="0"/>
            </a:defRPr>
          </a:pPr>
          <a:endParaRPr lang="en-US"/>
        </a:p>
      </c:txPr>
    </c:legend>
    <c:plotVisOnly val="1"/>
    <c:dispBlanksAs val="span"/>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'Results Dry Ointment'!$A$14</c:f>
              <c:strCache>
                <c:ptCount val="1"/>
                <c:pt idx="0">
                  <c:v>control</c:v>
                </c:pt>
              </c:strCache>
            </c:strRef>
          </c:tx>
          <c:spPr>
            <a:ln w="38100">
              <a:solidFill>
                <a:srgbClr val="FF0000"/>
              </a:solidFill>
            </a:ln>
          </c:spPr>
          <c:marker>
            <c:symbol val="none"/>
          </c:marker>
          <c:cat>
            <c:numRef>
              <c:f>'Results Dry Ointment'!$B$13:$S$13</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'Results Dry Ointment'!$B$14:$S$14</c:f>
              <c:numCache>
                <c:formatCode>General</c:formatCode>
                <c:ptCount val="18"/>
                <c:pt idx="0">
                  <c:v>100</c:v>
                </c:pt>
                <c:pt idx="6" formatCode="#,##0">
                  <c:v>88</c:v>
                </c:pt>
                <c:pt idx="17">
                  <c:v>44</c:v>
                </c:pt>
              </c:numCache>
            </c:numRef>
          </c:val>
          <c:smooth val="1"/>
        </c:ser>
        <c:ser>
          <c:idx val="1"/>
          <c:order val="1"/>
          <c:tx>
            <c:strRef>
              <c:f>'Results Dry Ointment'!$A$15</c:f>
              <c:strCache>
                <c:ptCount val="1"/>
                <c:pt idx="0">
                  <c:v>POCDPE dry ointment</c:v>
                </c:pt>
              </c:strCache>
            </c:strRef>
          </c:tx>
          <c:spPr>
            <a:ln w="38100">
              <a:solidFill>
                <a:srgbClr val="00B050"/>
              </a:solidFill>
            </a:ln>
            <a:effectLst/>
          </c:spPr>
          <c:marker>
            <c:symbol val="none"/>
          </c:marker>
          <c:cat>
            <c:numRef>
              <c:f>'Results Dry Ointment'!$B$13:$S$13</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'Results Dry Ointment'!$B$15:$S$15</c:f>
              <c:numCache>
                <c:formatCode>General</c:formatCode>
                <c:ptCount val="18"/>
                <c:pt idx="0">
                  <c:v>100</c:v>
                </c:pt>
                <c:pt idx="6" formatCode="#,##0">
                  <c:v>53</c:v>
                </c:pt>
                <c:pt idx="17">
                  <c:v>1</c:v>
                </c:pt>
              </c:numCache>
            </c:numRef>
          </c:val>
          <c:smooth val="1"/>
        </c:ser>
        <c:ser>
          <c:idx val="2"/>
          <c:order val="2"/>
          <c:tx>
            <c:strRef>
              <c:f>'Results Dry Ointment'!$A$16</c:f>
              <c:strCache>
                <c:ptCount val="1"/>
                <c:pt idx="0">
                  <c:v>ointment base</c:v>
                </c:pt>
              </c:strCache>
            </c:strRef>
          </c:tx>
          <c:spPr>
            <a:ln w="38100">
              <a:solidFill>
                <a:srgbClr val="00CCFF"/>
              </a:solidFill>
            </a:ln>
            <a:effectLst/>
          </c:spPr>
          <c:marker>
            <c:symbol val="none"/>
          </c:marker>
          <c:cat>
            <c:numRef>
              <c:f>'Results Dry Ointment'!$B$13:$S$13</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'Results Dry Ointment'!$B$16:$S$16</c:f>
              <c:numCache>
                <c:formatCode>General</c:formatCode>
                <c:ptCount val="18"/>
                <c:pt idx="0">
                  <c:v>100</c:v>
                </c:pt>
                <c:pt idx="6" formatCode="#,##0">
                  <c:v>66</c:v>
                </c:pt>
                <c:pt idx="17">
                  <c:v>16</c:v>
                </c:pt>
              </c:numCache>
            </c:numRef>
          </c:val>
          <c:smooth val="1"/>
        </c:ser>
        <c:marker val="1"/>
        <c:axId val="55869440"/>
        <c:axId val="55870976"/>
      </c:lineChart>
      <c:catAx>
        <c:axId val="55869440"/>
        <c:scaling>
          <c:orientation val="minMax"/>
        </c:scaling>
        <c:axPos val="b"/>
        <c:numFmt formatCode="General" sourceLinked="1"/>
        <c:majorTickMark val="none"/>
        <c:tickLblPos val="nextTo"/>
        <c:spPr>
          <a:ln w="38100"/>
        </c:spPr>
        <c:txPr>
          <a:bodyPr/>
          <a:lstStyle/>
          <a:p>
            <a:pPr>
              <a:defRPr lang="ru-RU"/>
            </a:pPr>
            <a:endParaRPr lang="en-US"/>
          </a:p>
        </c:txPr>
        <c:crossAx val="55870976"/>
        <c:crosses val="autoZero"/>
        <c:auto val="1"/>
        <c:lblAlgn val="ctr"/>
        <c:lblOffset val="100"/>
      </c:catAx>
      <c:valAx>
        <c:axId val="55870976"/>
        <c:scaling>
          <c:orientation val="minMax"/>
          <c:max val="100"/>
        </c:scaling>
        <c:axPos val="l"/>
        <c:majorGridlines/>
        <c:title>
          <c:tx>
            <c:rich>
              <a:bodyPr/>
              <a:lstStyle/>
              <a:p>
                <a:pPr>
                  <a:defRPr lang="ru-RU"/>
                </a:pPr>
                <a:r>
                  <a:rPr lang="en-US" dirty="0"/>
                  <a:t>Wound area mm</a:t>
                </a:r>
                <a:r>
                  <a:rPr lang="en-US" baseline="30000" dirty="0"/>
                  <a:t>2</a:t>
                </a:r>
                <a:endParaRPr lang="ru-RU" baseline="30000" dirty="0"/>
              </a:p>
            </c:rich>
          </c:tx>
        </c:title>
        <c:numFmt formatCode="General" sourceLinked="1"/>
        <c:majorTickMark val="none"/>
        <c:tickLblPos val="nextTo"/>
        <c:spPr>
          <a:ln w="38100"/>
        </c:spPr>
        <c:txPr>
          <a:bodyPr/>
          <a:lstStyle/>
          <a:p>
            <a:pPr>
              <a:defRPr lang="ru-RU"/>
            </a:pPr>
            <a:endParaRPr lang="en-US"/>
          </a:p>
        </c:txPr>
        <c:crossAx val="55869440"/>
        <c:crosses val="autoZero"/>
        <c:crossBetween val="midCat"/>
      </c:valAx>
      <c:spPr>
        <a:noFill/>
      </c:spPr>
    </c:plotArea>
    <c:legend>
      <c:legendPos val="b"/>
      <c:txPr>
        <a:bodyPr/>
        <a:lstStyle/>
        <a:p>
          <a:pPr>
            <a:defRPr lang="ru-RU"/>
          </a:pPr>
          <a:endParaRPr lang="en-US"/>
        </a:p>
      </c:txPr>
    </c:legend>
    <c:plotVisOnly val="1"/>
    <c:dispBlanksAs val="span"/>
  </c:chart>
  <c:spPr>
    <a:noFill/>
  </c:spPr>
  <c:txPr>
    <a:bodyPr/>
    <a:lstStyle/>
    <a:p>
      <a:pPr>
        <a:defRPr sz="1800" b="0">
          <a:latin typeface="Bookman Old Style" panose="02050604050505020204" pitchFamily="18"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0127383185419537"/>
          <c:y val="4.7619047619047623E-2"/>
          <c:w val="0.72608415689129069"/>
          <c:h val="0.74934763785422764"/>
        </c:manualLayout>
      </c:layout>
      <c:lineChart>
        <c:grouping val="standard"/>
        <c:ser>
          <c:idx val="0"/>
          <c:order val="0"/>
          <c:tx>
            <c:strRef>
              <c:f>'Dry Ointment'!$S$23</c:f>
              <c:strCache>
                <c:ptCount val="1"/>
                <c:pt idx="0">
                  <c:v>control</c:v>
                </c:pt>
              </c:strCache>
            </c:strRef>
          </c:tx>
          <c:spPr>
            <a:ln w="38100">
              <a:solidFill>
                <a:srgbClr val="00B0F0"/>
              </a:solidFill>
            </a:ln>
          </c:spPr>
          <c:marker>
            <c:symbol val="none"/>
          </c:marker>
          <c:cat>
            <c:numRef>
              <c:f>'Dry Ointment'!$T$22:$V$22</c:f>
              <c:numCache>
                <c:formatCode>General</c:formatCode>
                <c:ptCount val="3"/>
                <c:pt idx="0">
                  <c:v>1</c:v>
                </c:pt>
                <c:pt idx="1">
                  <c:v>7</c:v>
                </c:pt>
                <c:pt idx="2">
                  <c:v>18</c:v>
                </c:pt>
              </c:numCache>
            </c:numRef>
          </c:cat>
          <c:val>
            <c:numRef>
              <c:f>'Dry Ointment'!$T$23:$V$23</c:f>
              <c:numCache>
                <c:formatCode>0.00</c:formatCode>
                <c:ptCount val="3"/>
                <c:pt idx="0">
                  <c:v>100.16666666666667</c:v>
                </c:pt>
                <c:pt idx="1">
                  <c:v>96.166666666666671</c:v>
                </c:pt>
                <c:pt idx="2">
                  <c:v>54.5</c:v>
                </c:pt>
              </c:numCache>
            </c:numRef>
          </c:val>
          <c:smooth val="1"/>
        </c:ser>
        <c:ser>
          <c:idx val="1"/>
          <c:order val="1"/>
          <c:tx>
            <c:strRef>
              <c:f>'Dry Ointment'!$S$24</c:f>
              <c:strCache>
                <c:ptCount val="1"/>
                <c:pt idx="0">
                  <c:v>dressing-ointment</c:v>
                </c:pt>
              </c:strCache>
            </c:strRef>
          </c:tx>
          <c:spPr>
            <a:ln w="38100">
              <a:solidFill>
                <a:srgbClr val="FF0000"/>
              </a:solidFill>
            </a:ln>
            <a:effectLst/>
          </c:spPr>
          <c:marker>
            <c:symbol val="none"/>
          </c:marker>
          <c:cat>
            <c:numRef>
              <c:f>'Dry Ointment'!$T$22:$V$22</c:f>
              <c:numCache>
                <c:formatCode>General</c:formatCode>
                <c:ptCount val="3"/>
                <c:pt idx="0">
                  <c:v>1</c:v>
                </c:pt>
                <c:pt idx="1">
                  <c:v>7</c:v>
                </c:pt>
                <c:pt idx="2">
                  <c:v>18</c:v>
                </c:pt>
              </c:numCache>
            </c:numRef>
          </c:cat>
          <c:val>
            <c:numRef>
              <c:f>'Dry Ointment'!$T$24:$V$24</c:f>
              <c:numCache>
                <c:formatCode>0.00</c:formatCode>
                <c:ptCount val="3"/>
                <c:pt idx="0">
                  <c:v>100.5</c:v>
                </c:pt>
                <c:pt idx="1">
                  <c:v>50.666666666666607</c:v>
                </c:pt>
                <c:pt idx="2">
                  <c:v>3</c:v>
                </c:pt>
              </c:numCache>
            </c:numRef>
          </c:val>
          <c:smooth val="1"/>
        </c:ser>
        <c:ser>
          <c:idx val="2"/>
          <c:order val="2"/>
          <c:tx>
            <c:strRef>
              <c:f>'Dry Ointment'!$S$25</c:f>
              <c:strCache>
                <c:ptCount val="1"/>
                <c:pt idx="0">
                  <c:v>dry ointment</c:v>
                </c:pt>
              </c:strCache>
            </c:strRef>
          </c:tx>
          <c:spPr>
            <a:ln w="38100">
              <a:solidFill>
                <a:srgbClr val="00B050"/>
              </a:solidFill>
            </a:ln>
            <a:effectLst/>
          </c:spPr>
          <c:marker>
            <c:symbol val="none"/>
          </c:marker>
          <c:cat>
            <c:numRef>
              <c:f>'Dry Ointment'!$T$22:$V$22</c:f>
              <c:numCache>
                <c:formatCode>General</c:formatCode>
                <c:ptCount val="3"/>
                <c:pt idx="0">
                  <c:v>1</c:v>
                </c:pt>
                <c:pt idx="1">
                  <c:v>7</c:v>
                </c:pt>
                <c:pt idx="2">
                  <c:v>18</c:v>
                </c:pt>
              </c:numCache>
            </c:numRef>
          </c:cat>
          <c:val>
            <c:numRef>
              <c:f>'Dry Ointment'!$T$25:$V$25</c:f>
              <c:numCache>
                <c:formatCode>General</c:formatCode>
                <c:ptCount val="3"/>
                <c:pt idx="0">
                  <c:v>102.8</c:v>
                </c:pt>
                <c:pt idx="1">
                  <c:v>60.2</c:v>
                </c:pt>
                <c:pt idx="2">
                  <c:v>6</c:v>
                </c:pt>
              </c:numCache>
            </c:numRef>
          </c:val>
          <c:smooth val="1"/>
        </c:ser>
        <c:ser>
          <c:idx val="3"/>
          <c:order val="3"/>
          <c:tx>
            <c:strRef>
              <c:f>'Dry Ointment'!$S$26</c:f>
              <c:strCache>
                <c:ptCount val="1"/>
                <c:pt idx="0">
                  <c:v>ointment baze</c:v>
                </c:pt>
              </c:strCache>
            </c:strRef>
          </c:tx>
          <c:spPr>
            <a:ln w="38100"/>
          </c:spPr>
          <c:marker>
            <c:symbol val="none"/>
          </c:marker>
          <c:cat>
            <c:numRef>
              <c:f>'Dry Ointment'!$T$22:$V$22</c:f>
              <c:numCache>
                <c:formatCode>General</c:formatCode>
                <c:ptCount val="3"/>
                <c:pt idx="0">
                  <c:v>1</c:v>
                </c:pt>
                <c:pt idx="1">
                  <c:v>7</c:v>
                </c:pt>
                <c:pt idx="2">
                  <c:v>18</c:v>
                </c:pt>
              </c:numCache>
            </c:numRef>
          </c:cat>
          <c:val>
            <c:numRef>
              <c:f>'Dry Ointment'!$T$26:$V$26</c:f>
              <c:numCache>
                <c:formatCode>0.00</c:formatCode>
                <c:ptCount val="3"/>
                <c:pt idx="0">
                  <c:v>101.66666666666667</c:v>
                </c:pt>
                <c:pt idx="1">
                  <c:v>68.666666666666671</c:v>
                </c:pt>
                <c:pt idx="2">
                  <c:v>17.833333333333304</c:v>
                </c:pt>
              </c:numCache>
            </c:numRef>
          </c:val>
          <c:smooth val="1"/>
        </c:ser>
        <c:marker val="1"/>
        <c:axId val="84981248"/>
        <c:axId val="84983168"/>
      </c:lineChart>
      <c:dateAx>
        <c:axId val="84981248"/>
        <c:scaling>
          <c:orientation val="minMax"/>
        </c:scaling>
        <c:axPos val="b"/>
        <c:title>
          <c:tx>
            <c:rich>
              <a:bodyPr/>
              <a:lstStyle/>
              <a:p>
                <a:pPr>
                  <a:defRPr lang="ru-RU"/>
                </a:pPr>
                <a:r>
                  <a:rPr lang="en-US">
                    <a:latin typeface="Bookman Old Style" pitchFamily="18" charset="0"/>
                  </a:rPr>
                  <a:t>Days</a:t>
                </a:r>
                <a:endParaRPr lang="ru-RU">
                  <a:latin typeface="Bookman Old Style" pitchFamily="18" charset="0"/>
                </a:endParaRPr>
              </a:p>
            </c:rich>
          </c:tx>
          <c:layout>
            <c:manualLayout>
              <c:xMode val="edge"/>
              <c:yMode val="edge"/>
              <c:x val="0.89707674376455959"/>
              <c:y val="0.84897059259819596"/>
            </c:manualLayout>
          </c:layout>
        </c:title>
        <c:numFmt formatCode="General" sourceLinked="0"/>
        <c:majorTickMark val="none"/>
        <c:tickLblPos val="nextTo"/>
        <c:spPr>
          <a:ln w="38100">
            <a:solidFill>
              <a:schemeClr val="tx1"/>
            </a:solidFill>
          </a:ln>
        </c:spPr>
        <c:txPr>
          <a:bodyPr/>
          <a:lstStyle/>
          <a:p>
            <a:pPr>
              <a:defRPr lang="ru-RU" b="1"/>
            </a:pPr>
            <a:endParaRPr lang="en-US"/>
          </a:p>
        </c:txPr>
        <c:crossAx val="84983168"/>
        <c:crosses val="autoZero"/>
        <c:lblOffset val="100"/>
        <c:baseTimeUnit val="days"/>
      </c:dateAx>
      <c:valAx>
        <c:axId val="84983168"/>
        <c:scaling>
          <c:orientation val="minMax"/>
          <c:max val="110"/>
          <c:min val="0"/>
        </c:scaling>
        <c:axPos val="l"/>
        <c:majorGridlines/>
        <c:title>
          <c:tx>
            <c:rich>
              <a:bodyPr rot="-5400000" vert="horz"/>
              <a:lstStyle/>
              <a:p>
                <a:pPr>
                  <a:defRPr lang="ru-RU" sz="1200" b="0"/>
                </a:pPr>
                <a:r>
                  <a:rPr lang="en-US" sz="1200" b="0" baseline="0" dirty="0">
                    <a:latin typeface="Bookman Old Style" pitchFamily="18" charset="0"/>
                  </a:rPr>
                  <a:t>Burn area</a:t>
                </a:r>
                <a:r>
                  <a:rPr lang="en-US" sz="1200" b="0" baseline="0" dirty="0">
                    <a:latin typeface="AcadNusx" pitchFamily="2" charset="0"/>
                  </a:rPr>
                  <a:t> (mm</a:t>
                </a:r>
                <a:r>
                  <a:rPr lang="en-US" sz="1200" b="0" baseline="30000" dirty="0">
                    <a:latin typeface="AcadNusx" pitchFamily="2" charset="0"/>
                  </a:rPr>
                  <a:t>2</a:t>
                </a:r>
                <a:r>
                  <a:rPr lang="en-US" sz="1200" b="0" baseline="0" dirty="0">
                    <a:latin typeface="AcadNusx" pitchFamily="2" charset="0"/>
                  </a:rPr>
                  <a:t>)</a:t>
                </a:r>
                <a:endParaRPr lang="ru-RU" sz="1200" b="0" baseline="0" dirty="0"/>
              </a:p>
            </c:rich>
          </c:tx>
          <c:layout>
            <c:manualLayout>
              <c:xMode val="edge"/>
              <c:yMode val="edge"/>
              <c:x val="3.039355168754088E-2"/>
              <c:y val="0.27778247064490957"/>
            </c:manualLayout>
          </c:layout>
        </c:title>
        <c:numFmt formatCode="0" sourceLinked="0"/>
        <c:majorTickMark val="none"/>
        <c:tickLblPos val="nextTo"/>
        <c:spPr>
          <a:ln w="38100">
            <a:solidFill>
              <a:schemeClr val="tx1"/>
            </a:solidFill>
          </a:ln>
        </c:spPr>
        <c:txPr>
          <a:bodyPr/>
          <a:lstStyle/>
          <a:p>
            <a:pPr>
              <a:defRPr lang="ru-RU" b="1"/>
            </a:pPr>
            <a:endParaRPr lang="en-US"/>
          </a:p>
        </c:txPr>
        <c:crossAx val="84981248"/>
        <c:crosses val="autoZero"/>
        <c:crossBetween val="midCat"/>
      </c:valAx>
      <c:spPr>
        <a:noFill/>
        <a:ln w="25400">
          <a:noFill/>
        </a:ln>
      </c:spPr>
    </c:plotArea>
    <c:legend>
      <c:legendPos val="b"/>
      <c:layout>
        <c:manualLayout>
          <c:xMode val="edge"/>
          <c:yMode val="edge"/>
          <c:x val="5.3286545123412105E-2"/>
          <c:y val="0.92435126921455324"/>
          <c:w val="0.89999989814425663"/>
          <c:h val="6.7036543033362039E-2"/>
        </c:manualLayout>
      </c:layout>
      <c:txPr>
        <a:bodyPr/>
        <a:lstStyle/>
        <a:p>
          <a:pPr>
            <a:defRPr lang="ru-RU" b="0">
              <a:latin typeface="Bookman Old Style" pitchFamily="18" charset="0"/>
            </a:defRPr>
          </a:pPr>
          <a:endParaRPr lang="en-US"/>
        </a:p>
      </c:txPr>
    </c:legend>
    <c:plotVisOnly val="1"/>
    <c:dispBlanksAs val="span"/>
  </c:chart>
  <c:spPr>
    <a:no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8183355714256649"/>
          <c:y val="4.7619047619047623E-2"/>
          <c:w val="0.74552457832305863"/>
          <c:h val="0.74934763785422764"/>
        </c:manualLayout>
      </c:layout>
      <c:lineChart>
        <c:grouping val="standard"/>
        <c:ser>
          <c:idx val="0"/>
          <c:order val="0"/>
          <c:tx>
            <c:strRef>
              <c:f>'Dry Ointment'!$S$30</c:f>
              <c:strCache>
                <c:ptCount val="1"/>
                <c:pt idx="0">
                  <c:v>control</c:v>
                </c:pt>
              </c:strCache>
            </c:strRef>
          </c:tx>
          <c:spPr>
            <a:ln w="38100">
              <a:solidFill>
                <a:srgbClr val="00B0F0"/>
              </a:solidFill>
            </a:ln>
          </c:spPr>
          <c:marker>
            <c:symbol val="none"/>
          </c:marker>
          <c:cat>
            <c:numRef>
              <c:f>'Dry Ointment'!$T$29:$W$29</c:f>
              <c:numCache>
                <c:formatCode>General</c:formatCode>
                <c:ptCount val="4"/>
                <c:pt idx="0">
                  <c:v>1</c:v>
                </c:pt>
                <c:pt idx="1">
                  <c:v>7</c:v>
                </c:pt>
                <c:pt idx="2">
                  <c:v>14</c:v>
                </c:pt>
                <c:pt idx="3">
                  <c:v>21</c:v>
                </c:pt>
              </c:numCache>
            </c:numRef>
          </c:cat>
          <c:val>
            <c:numRef>
              <c:f>'Dry Ointment'!$T$30:$W$30</c:f>
              <c:numCache>
                <c:formatCode>General</c:formatCode>
                <c:ptCount val="4"/>
                <c:pt idx="0" formatCode="0.00">
                  <c:v>122</c:v>
                </c:pt>
                <c:pt idx="1">
                  <c:v>103.7</c:v>
                </c:pt>
                <c:pt idx="2">
                  <c:v>74</c:v>
                </c:pt>
                <c:pt idx="3">
                  <c:v>29.6</c:v>
                </c:pt>
              </c:numCache>
            </c:numRef>
          </c:val>
          <c:smooth val="1"/>
        </c:ser>
        <c:ser>
          <c:idx val="1"/>
          <c:order val="1"/>
          <c:tx>
            <c:strRef>
              <c:f>'Dry Ointment'!$S$31</c:f>
              <c:strCache>
                <c:ptCount val="1"/>
                <c:pt idx="0">
                  <c:v>dressing-ointment</c:v>
                </c:pt>
              </c:strCache>
            </c:strRef>
          </c:tx>
          <c:spPr>
            <a:ln w="38100">
              <a:solidFill>
                <a:srgbClr val="FF0000"/>
              </a:solidFill>
            </a:ln>
            <a:effectLst/>
          </c:spPr>
          <c:marker>
            <c:symbol val="none"/>
          </c:marker>
          <c:cat>
            <c:numRef>
              <c:f>'Dry Ointment'!$T$29:$W$29</c:f>
              <c:numCache>
                <c:formatCode>General</c:formatCode>
                <c:ptCount val="4"/>
                <c:pt idx="0">
                  <c:v>1</c:v>
                </c:pt>
                <c:pt idx="1">
                  <c:v>7</c:v>
                </c:pt>
                <c:pt idx="2">
                  <c:v>14</c:v>
                </c:pt>
                <c:pt idx="3">
                  <c:v>21</c:v>
                </c:pt>
              </c:numCache>
            </c:numRef>
          </c:cat>
          <c:val>
            <c:numRef>
              <c:f>'Dry Ointment'!$T$31:$W$31</c:f>
              <c:numCache>
                <c:formatCode>General</c:formatCode>
                <c:ptCount val="4"/>
                <c:pt idx="0" formatCode="0.00">
                  <c:v>114</c:v>
                </c:pt>
                <c:pt idx="1">
                  <c:v>82</c:v>
                </c:pt>
                <c:pt idx="2">
                  <c:v>40</c:v>
                </c:pt>
                <c:pt idx="3">
                  <c:v>10</c:v>
                </c:pt>
              </c:numCache>
            </c:numRef>
          </c:val>
          <c:smooth val="1"/>
        </c:ser>
        <c:ser>
          <c:idx val="2"/>
          <c:order val="2"/>
          <c:tx>
            <c:strRef>
              <c:f>'Dry Ointment'!$S$32</c:f>
              <c:strCache>
                <c:ptCount val="1"/>
                <c:pt idx="0">
                  <c:v>dry ointment</c:v>
                </c:pt>
              </c:strCache>
            </c:strRef>
          </c:tx>
          <c:spPr>
            <a:ln w="38100">
              <a:solidFill>
                <a:srgbClr val="00B050"/>
              </a:solidFill>
            </a:ln>
            <a:effectLst/>
          </c:spPr>
          <c:marker>
            <c:symbol val="none"/>
          </c:marker>
          <c:cat>
            <c:numRef>
              <c:f>'Dry Ointment'!$T$29:$W$29</c:f>
              <c:numCache>
                <c:formatCode>General</c:formatCode>
                <c:ptCount val="4"/>
                <c:pt idx="0">
                  <c:v>1</c:v>
                </c:pt>
                <c:pt idx="1">
                  <c:v>7</c:v>
                </c:pt>
                <c:pt idx="2">
                  <c:v>14</c:v>
                </c:pt>
                <c:pt idx="3">
                  <c:v>21</c:v>
                </c:pt>
              </c:numCache>
            </c:numRef>
          </c:cat>
          <c:val>
            <c:numRef>
              <c:f>'Dry Ointment'!$T$32:$W$32</c:f>
              <c:numCache>
                <c:formatCode>General</c:formatCode>
                <c:ptCount val="4"/>
                <c:pt idx="0">
                  <c:v>112</c:v>
                </c:pt>
                <c:pt idx="1">
                  <c:v>72.8</c:v>
                </c:pt>
                <c:pt idx="2">
                  <c:v>31</c:v>
                </c:pt>
                <c:pt idx="3">
                  <c:v>2</c:v>
                </c:pt>
              </c:numCache>
            </c:numRef>
          </c:val>
          <c:smooth val="1"/>
        </c:ser>
        <c:ser>
          <c:idx val="3"/>
          <c:order val="3"/>
          <c:tx>
            <c:strRef>
              <c:f>'Dry Ointment'!$S$33</c:f>
              <c:strCache>
                <c:ptCount val="1"/>
                <c:pt idx="0">
                  <c:v>ointment baze</c:v>
                </c:pt>
              </c:strCache>
            </c:strRef>
          </c:tx>
          <c:spPr>
            <a:ln w="38100"/>
          </c:spPr>
          <c:marker>
            <c:symbol val="none"/>
          </c:marker>
          <c:cat>
            <c:numRef>
              <c:f>'Dry Ointment'!$T$29:$W$29</c:f>
              <c:numCache>
                <c:formatCode>General</c:formatCode>
                <c:ptCount val="4"/>
                <c:pt idx="0">
                  <c:v>1</c:v>
                </c:pt>
                <c:pt idx="1">
                  <c:v>7</c:v>
                </c:pt>
                <c:pt idx="2">
                  <c:v>14</c:v>
                </c:pt>
                <c:pt idx="3">
                  <c:v>21</c:v>
                </c:pt>
              </c:numCache>
            </c:numRef>
          </c:cat>
          <c:val>
            <c:numRef>
              <c:f>'Dry Ointment'!$T$33:$W$33</c:f>
              <c:numCache>
                <c:formatCode>General</c:formatCode>
                <c:ptCount val="4"/>
                <c:pt idx="0" formatCode="0.00">
                  <c:v>116</c:v>
                </c:pt>
                <c:pt idx="1">
                  <c:v>92.800000000000011</c:v>
                </c:pt>
                <c:pt idx="2">
                  <c:v>59</c:v>
                </c:pt>
                <c:pt idx="3">
                  <c:v>20.650000000000013</c:v>
                </c:pt>
              </c:numCache>
            </c:numRef>
          </c:val>
          <c:smooth val="1"/>
        </c:ser>
        <c:marker val="1"/>
        <c:axId val="95364608"/>
        <c:axId val="95412224"/>
      </c:lineChart>
      <c:dateAx>
        <c:axId val="95364608"/>
        <c:scaling>
          <c:orientation val="minMax"/>
        </c:scaling>
        <c:axPos val="b"/>
        <c:title>
          <c:tx>
            <c:rich>
              <a:bodyPr/>
              <a:lstStyle/>
              <a:p>
                <a:pPr>
                  <a:defRPr lang="ru-RU">
                    <a:latin typeface="Bookman Old Style" pitchFamily="18" charset="0"/>
                  </a:defRPr>
                </a:pPr>
                <a:r>
                  <a:rPr lang="en-US">
                    <a:latin typeface="Bookman Old Style" pitchFamily="18" charset="0"/>
                  </a:rPr>
                  <a:t>days</a:t>
                </a:r>
                <a:endParaRPr lang="ru-RU">
                  <a:latin typeface="Bookman Old Style" pitchFamily="18" charset="0"/>
                </a:endParaRPr>
              </a:p>
            </c:rich>
          </c:tx>
          <c:layout>
            <c:manualLayout>
              <c:xMode val="edge"/>
              <c:yMode val="edge"/>
              <c:x val="0.90439276485788067"/>
              <c:y val="0.84902887975523145"/>
            </c:manualLayout>
          </c:layout>
        </c:title>
        <c:numFmt formatCode="General" sourceLinked="0"/>
        <c:majorTickMark val="none"/>
        <c:tickLblPos val="nextTo"/>
        <c:spPr>
          <a:ln w="38100">
            <a:solidFill>
              <a:prstClr val="white"/>
            </a:solidFill>
          </a:ln>
        </c:spPr>
        <c:txPr>
          <a:bodyPr/>
          <a:lstStyle/>
          <a:p>
            <a:pPr>
              <a:defRPr lang="ru-RU" b="1"/>
            </a:pPr>
            <a:endParaRPr lang="en-US"/>
          </a:p>
        </c:txPr>
        <c:crossAx val="95412224"/>
        <c:crosses val="autoZero"/>
        <c:lblOffset val="100"/>
        <c:baseTimeUnit val="days"/>
      </c:dateAx>
      <c:valAx>
        <c:axId val="95412224"/>
        <c:scaling>
          <c:orientation val="minMax"/>
          <c:max val="130"/>
          <c:min val="0"/>
        </c:scaling>
        <c:axPos val="l"/>
        <c:majorGridlines/>
        <c:title>
          <c:tx>
            <c:rich>
              <a:bodyPr rot="-5400000" vert="horz"/>
              <a:lstStyle/>
              <a:p>
                <a:pPr>
                  <a:defRPr lang="ru-RU" sz="1200" b="0">
                    <a:latin typeface="Bookman Old Style" pitchFamily="18" charset="0"/>
                  </a:defRPr>
                </a:pPr>
                <a:r>
                  <a:rPr lang="en-US" sz="1200" b="0">
                    <a:latin typeface="Bookman Old Style" pitchFamily="18" charset="0"/>
                  </a:rPr>
                  <a:t>Wound area </a:t>
                </a:r>
                <a:r>
                  <a:rPr lang="en-US" sz="1200" b="0" baseline="0">
                    <a:latin typeface="Bookman Old Style" pitchFamily="18" charset="0"/>
                  </a:rPr>
                  <a:t>(mm</a:t>
                </a:r>
                <a:r>
                  <a:rPr lang="en-US" sz="1200" b="0" baseline="30000">
                    <a:latin typeface="Bookman Old Style" pitchFamily="18" charset="0"/>
                  </a:rPr>
                  <a:t>2</a:t>
                </a:r>
                <a:r>
                  <a:rPr lang="en-US" sz="1200" b="0" baseline="0">
                    <a:latin typeface="Bookman Old Style" pitchFamily="18" charset="0"/>
                  </a:rPr>
                  <a:t>)</a:t>
                </a:r>
                <a:endParaRPr lang="ru-RU" sz="1200" b="0" baseline="0">
                  <a:latin typeface="Bookman Old Style" pitchFamily="18" charset="0"/>
                </a:endParaRPr>
              </a:p>
            </c:rich>
          </c:tx>
          <c:layout>
            <c:manualLayout>
              <c:xMode val="edge"/>
              <c:yMode val="edge"/>
              <c:x val="3.6848918594478058E-2"/>
              <c:y val="0.28386395534210257"/>
            </c:manualLayout>
          </c:layout>
        </c:title>
        <c:numFmt formatCode="0" sourceLinked="0"/>
        <c:majorTickMark val="none"/>
        <c:tickLblPos val="nextTo"/>
        <c:spPr>
          <a:ln w="38100"/>
        </c:spPr>
        <c:txPr>
          <a:bodyPr/>
          <a:lstStyle/>
          <a:p>
            <a:pPr>
              <a:defRPr lang="ru-RU" b="1"/>
            </a:pPr>
            <a:endParaRPr lang="en-US"/>
          </a:p>
        </c:txPr>
        <c:crossAx val="95364608"/>
        <c:crosses val="autoZero"/>
        <c:crossBetween val="midCat"/>
      </c:valAx>
      <c:spPr>
        <a:noFill/>
        <a:ln w="25400">
          <a:noFill/>
        </a:ln>
      </c:spPr>
    </c:plotArea>
    <c:legend>
      <c:legendPos val="b"/>
      <c:layout>
        <c:manualLayout>
          <c:xMode val="edge"/>
          <c:yMode val="edge"/>
          <c:x val="5.2620093999877916E-2"/>
          <c:y val="0.89517517886745956"/>
          <c:w val="0.89211110826130446"/>
          <c:h val="9.0892018779342748E-2"/>
        </c:manualLayout>
      </c:layout>
      <c:txPr>
        <a:bodyPr/>
        <a:lstStyle/>
        <a:p>
          <a:pPr>
            <a:defRPr lang="ru-RU" b="0">
              <a:latin typeface="Bookman Old Style" pitchFamily="18" charset="0"/>
            </a:defRPr>
          </a:pPr>
          <a:endParaRPr lang="en-US"/>
        </a:p>
      </c:txPr>
    </c:legend>
    <c:plotVisOnly val="1"/>
    <c:dispBlanksAs val="span"/>
  </c:chart>
  <c:spPr>
    <a:noFill/>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title>
      <c:tx>
        <c:rich>
          <a:bodyPr/>
          <a:lstStyle/>
          <a:p>
            <a:pPr>
              <a:defRPr lang="ru-RU"/>
            </a:pPr>
            <a:r>
              <a:rPr lang="en-US" dirty="0"/>
              <a:t> </a:t>
            </a:r>
            <a:r>
              <a:rPr lang="en-US" b="1" dirty="0"/>
              <a:t>Effects of SA and SC (100 </a:t>
            </a:r>
            <a:r>
              <a:rPr lang="en-US" b="1" dirty="0" smtClean="0"/>
              <a:t>mcg/ml</a:t>
            </a:r>
            <a:r>
              <a:rPr lang="en-US" b="1" dirty="0"/>
              <a:t>) on </a:t>
            </a:r>
            <a:r>
              <a:rPr lang="en-US" b="1" dirty="0" err="1"/>
              <a:t>PCa</a:t>
            </a:r>
            <a:r>
              <a:rPr lang="en-US" b="1" dirty="0"/>
              <a:t> cells growth after 48 hours</a:t>
            </a:r>
            <a:endParaRPr lang="ru-RU" b="1" dirty="0"/>
          </a:p>
        </c:rich>
      </c:tx>
      <c:layout>
        <c:manualLayout>
          <c:xMode val="edge"/>
          <c:yMode val="edge"/>
          <c:x val="0.13412045235028977"/>
          <c:y val="2.0201878806543897E-2"/>
        </c:manualLayout>
      </c:layout>
    </c:title>
    <c:view3D>
      <c:depthPercent val="100"/>
      <c:rAngAx val="1"/>
    </c:view3D>
    <c:floor>
      <c:spPr>
        <a:solidFill>
          <a:schemeClr val="tx1">
            <a:lumMod val="65000"/>
            <a:lumOff val="35000"/>
          </a:schemeClr>
        </a:solidFill>
      </c:spPr>
    </c:floor>
    <c:sideWall>
      <c:spPr>
        <a:noFill/>
      </c:spPr>
    </c:sideWall>
    <c:backWall>
      <c:spPr>
        <a:noFill/>
      </c:spPr>
    </c:backWall>
    <c:plotArea>
      <c:layout>
        <c:manualLayout>
          <c:layoutTarget val="inner"/>
          <c:xMode val="edge"/>
          <c:yMode val="edge"/>
          <c:x val="0.15311003947478941"/>
          <c:y val="0.20270565194485238"/>
          <c:w val="0.66934964584674861"/>
          <c:h val="0.6622987129335689"/>
        </c:manualLayout>
      </c:layout>
      <c:bar3DChart>
        <c:barDir val="col"/>
        <c:grouping val="clustered"/>
        <c:ser>
          <c:idx val="0"/>
          <c:order val="0"/>
          <c:tx>
            <c:strRef>
              <c:f>'Лист1 (2)'!$P$3:$P$4</c:f>
              <c:strCache>
                <c:ptCount val="1"/>
                <c:pt idx="0">
                  <c:v>LNCap</c:v>
                </c:pt>
              </c:strCache>
            </c:strRef>
          </c:tx>
          <c:spPr>
            <a:solidFill>
              <a:srgbClr val="CC0066"/>
            </a:solidFill>
            <a:scene3d>
              <a:camera prst="orthographicFront"/>
              <a:lightRig rig="threePt" dir="t"/>
            </a:scene3d>
            <a:sp3d>
              <a:bevelT/>
            </a:sp3d>
          </c:spPr>
          <c:cat>
            <c:strRef>
              <c:f>'Лист1 (2)'!$O$5:$O$6</c:f>
              <c:strCache>
                <c:ptCount val="2"/>
                <c:pt idx="0">
                  <c:v>SA</c:v>
                </c:pt>
                <c:pt idx="1">
                  <c:v>SC</c:v>
                </c:pt>
              </c:strCache>
            </c:strRef>
          </c:cat>
          <c:val>
            <c:numRef>
              <c:f>'Лист1 (2)'!$P$5:$P$6</c:f>
              <c:numCache>
                <c:formatCode>General</c:formatCode>
                <c:ptCount val="2"/>
                <c:pt idx="0">
                  <c:v>65</c:v>
                </c:pt>
                <c:pt idx="1">
                  <c:v>87</c:v>
                </c:pt>
              </c:numCache>
            </c:numRef>
          </c:val>
        </c:ser>
        <c:ser>
          <c:idx val="1"/>
          <c:order val="1"/>
          <c:tx>
            <c:strRef>
              <c:f>'Лист1 (2)'!$Q$3:$Q$4</c:f>
              <c:strCache>
                <c:ptCount val="1"/>
                <c:pt idx="0">
                  <c:v>22Rv1</c:v>
                </c:pt>
              </c:strCache>
            </c:strRef>
          </c:tx>
          <c:spPr>
            <a:scene3d>
              <a:camera prst="orthographicFront"/>
              <a:lightRig rig="threePt" dir="t"/>
            </a:scene3d>
            <a:sp3d>
              <a:bevelT/>
            </a:sp3d>
          </c:spPr>
          <c:cat>
            <c:strRef>
              <c:f>'Лист1 (2)'!$O$5:$O$6</c:f>
              <c:strCache>
                <c:ptCount val="2"/>
                <c:pt idx="0">
                  <c:v>SA</c:v>
                </c:pt>
                <c:pt idx="1">
                  <c:v>SC</c:v>
                </c:pt>
              </c:strCache>
            </c:strRef>
          </c:cat>
          <c:val>
            <c:numRef>
              <c:f>'Лист1 (2)'!$Q$5:$Q$6</c:f>
              <c:numCache>
                <c:formatCode>General</c:formatCode>
                <c:ptCount val="2"/>
                <c:pt idx="0">
                  <c:v>64</c:v>
                </c:pt>
                <c:pt idx="1">
                  <c:v>25</c:v>
                </c:pt>
              </c:numCache>
            </c:numRef>
          </c:val>
        </c:ser>
        <c:ser>
          <c:idx val="2"/>
          <c:order val="2"/>
          <c:tx>
            <c:strRef>
              <c:f>'Лист1 (2)'!$R$3:$R$4</c:f>
              <c:strCache>
                <c:ptCount val="1"/>
                <c:pt idx="0">
                  <c:v>PC3</c:v>
                </c:pt>
              </c:strCache>
            </c:strRef>
          </c:tx>
          <c:spPr>
            <a:scene3d>
              <a:camera prst="orthographicFront"/>
              <a:lightRig rig="threePt" dir="t"/>
            </a:scene3d>
            <a:sp3d>
              <a:bevelT/>
            </a:sp3d>
          </c:spPr>
          <c:cat>
            <c:strRef>
              <c:f>'Лист1 (2)'!$O$5:$O$6</c:f>
              <c:strCache>
                <c:ptCount val="2"/>
                <c:pt idx="0">
                  <c:v>SA</c:v>
                </c:pt>
                <c:pt idx="1">
                  <c:v>SC</c:v>
                </c:pt>
              </c:strCache>
            </c:strRef>
          </c:cat>
          <c:val>
            <c:numRef>
              <c:f>'Лист1 (2)'!$R$5:$R$6</c:f>
              <c:numCache>
                <c:formatCode>General</c:formatCode>
                <c:ptCount val="2"/>
                <c:pt idx="0">
                  <c:v>35</c:v>
                </c:pt>
                <c:pt idx="1">
                  <c:v>33</c:v>
                </c:pt>
              </c:numCache>
            </c:numRef>
          </c:val>
        </c:ser>
        <c:shape val="cylinder"/>
        <c:axId val="97687808"/>
        <c:axId val="103489920"/>
        <c:axId val="0"/>
      </c:bar3DChart>
      <c:catAx>
        <c:axId val="97687808"/>
        <c:scaling>
          <c:orientation val="minMax"/>
        </c:scaling>
        <c:axPos val="b"/>
        <c:numFmt formatCode="General" sourceLinked="1"/>
        <c:tickLblPos val="nextTo"/>
        <c:txPr>
          <a:bodyPr/>
          <a:lstStyle/>
          <a:p>
            <a:pPr>
              <a:defRPr lang="ru-RU" sz="1200"/>
            </a:pPr>
            <a:endParaRPr lang="en-US"/>
          </a:p>
        </c:txPr>
        <c:crossAx val="103489920"/>
        <c:crosses val="autoZero"/>
        <c:auto val="1"/>
        <c:lblAlgn val="ctr"/>
        <c:lblOffset val="100"/>
      </c:catAx>
      <c:valAx>
        <c:axId val="103489920"/>
        <c:scaling>
          <c:orientation val="minMax"/>
        </c:scaling>
        <c:axPos val="l"/>
        <c:majorGridlines/>
        <c:title>
          <c:tx>
            <c:rich>
              <a:bodyPr rot="-5400000" vert="horz"/>
              <a:lstStyle/>
              <a:p>
                <a:pPr>
                  <a:defRPr lang="ru-RU"/>
                </a:pPr>
                <a:r>
                  <a:rPr lang="en-US"/>
                  <a:t>% of Inhibition</a:t>
                </a:r>
              </a:p>
            </c:rich>
          </c:tx>
        </c:title>
        <c:numFmt formatCode="General" sourceLinked="1"/>
        <c:tickLblPos val="nextTo"/>
        <c:txPr>
          <a:bodyPr/>
          <a:lstStyle/>
          <a:p>
            <a:pPr>
              <a:defRPr lang="ru-RU"/>
            </a:pPr>
            <a:endParaRPr lang="en-US"/>
          </a:p>
        </c:txPr>
        <c:crossAx val="97687808"/>
        <c:crosses val="autoZero"/>
        <c:crossBetween val="between"/>
      </c:valAx>
      <c:spPr>
        <a:noFill/>
        <a:ln w="25400">
          <a:noFill/>
        </a:ln>
      </c:spPr>
    </c:plotArea>
    <c:legend>
      <c:legendPos val="r"/>
      <c:txPr>
        <a:bodyPr/>
        <a:lstStyle/>
        <a:p>
          <a:pPr>
            <a:defRPr lang="ru-RU"/>
          </a:pPr>
          <a:endParaRPr lang="en-US"/>
        </a:p>
      </c:txPr>
    </c:legend>
    <c:plotVisOnly val="1"/>
    <c:dispBlanksAs val="gap"/>
  </c:chart>
  <c:spPr>
    <a:noFill/>
  </c:spPr>
  <c:txPr>
    <a:bodyPr/>
    <a:lstStyle/>
    <a:p>
      <a:pPr>
        <a:defRPr sz="1000" b="0">
          <a:solidFill>
            <a:srgbClr val="F9E98E"/>
          </a:solidFill>
          <a:latin typeface="Bookman Old Style" pitchFamily="18" charset="0"/>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title>
      <c:tx>
        <c:rich>
          <a:bodyPr/>
          <a:lstStyle/>
          <a:p>
            <a:pPr>
              <a:defRPr lang="ru-RU" sz="1200"/>
            </a:pPr>
            <a:r>
              <a:rPr lang="en-US" sz="1200" b="1" dirty="0"/>
              <a:t>Effects of SA  and SC (100 </a:t>
            </a:r>
            <a:r>
              <a:rPr lang="en-US" sz="1200" b="1" dirty="0" smtClean="0"/>
              <a:t>mcg/ml</a:t>
            </a:r>
            <a:r>
              <a:rPr lang="en-US" sz="1200" b="1" dirty="0"/>
              <a:t>) on </a:t>
            </a:r>
            <a:r>
              <a:rPr lang="en-US" sz="1200" b="1" dirty="0" err="1"/>
              <a:t>PCa</a:t>
            </a:r>
            <a:r>
              <a:rPr lang="en-US" sz="1200" b="1" dirty="0"/>
              <a:t> cells death after 48 hours</a:t>
            </a:r>
            <a:endParaRPr lang="ru-RU" sz="1200" b="1" dirty="0"/>
          </a:p>
        </c:rich>
      </c:tx>
      <c:layout>
        <c:manualLayout>
          <c:xMode val="edge"/>
          <c:yMode val="edge"/>
          <c:x val="0.10700953099191129"/>
          <c:y val="4.4444133374394575E-2"/>
        </c:manualLayout>
      </c:layout>
    </c:title>
    <c:view3D>
      <c:depthPercent val="100"/>
      <c:rAngAx val="1"/>
    </c:view3D>
    <c:floor>
      <c:spPr>
        <a:solidFill>
          <a:schemeClr val="tx1">
            <a:lumMod val="65000"/>
            <a:lumOff val="35000"/>
          </a:schemeClr>
        </a:solidFill>
      </c:spPr>
    </c:floor>
    <c:sideWall>
      <c:spPr>
        <a:noFill/>
      </c:spPr>
    </c:sideWall>
    <c:backWall>
      <c:spPr>
        <a:noFill/>
      </c:spPr>
    </c:backWall>
    <c:plotArea>
      <c:layout/>
      <c:bar3DChart>
        <c:barDir val="col"/>
        <c:grouping val="clustered"/>
        <c:ser>
          <c:idx val="0"/>
          <c:order val="0"/>
          <c:tx>
            <c:strRef>
              <c:f>'Лист1 (2)'!$T$3:$T$4</c:f>
              <c:strCache>
                <c:ptCount val="1"/>
                <c:pt idx="0">
                  <c:v>LNCap</c:v>
                </c:pt>
              </c:strCache>
            </c:strRef>
          </c:tx>
          <c:spPr>
            <a:solidFill>
              <a:srgbClr val="CC0066"/>
            </a:solidFill>
            <a:scene3d>
              <a:camera prst="orthographicFront"/>
              <a:lightRig rig="threePt" dir="t"/>
            </a:scene3d>
            <a:sp3d>
              <a:bevelT/>
            </a:sp3d>
          </c:spPr>
          <c:cat>
            <c:strRef>
              <c:f>'Лист1 (2)'!$S$5:$S$6</c:f>
              <c:strCache>
                <c:ptCount val="2"/>
                <c:pt idx="0">
                  <c:v>SA</c:v>
                </c:pt>
                <c:pt idx="1">
                  <c:v>SC</c:v>
                </c:pt>
              </c:strCache>
            </c:strRef>
          </c:cat>
          <c:val>
            <c:numRef>
              <c:f>'Лист1 (2)'!$T$5:$T$6</c:f>
              <c:numCache>
                <c:formatCode>General</c:formatCode>
                <c:ptCount val="2"/>
                <c:pt idx="0">
                  <c:v>16</c:v>
                </c:pt>
                <c:pt idx="1">
                  <c:v>19</c:v>
                </c:pt>
              </c:numCache>
            </c:numRef>
          </c:val>
        </c:ser>
        <c:ser>
          <c:idx val="1"/>
          <c:order val="1"/>
          <c:tx>
            <c:strRef>
              <c:f>'Лист1 (2)'!$U$3:$U$4</c:f>
              <c:strCache>
                <c:ptCount val="1"/>
                <c:pt idx="0">
                  <c:v>22Rv1</c:v>
                </c:pt>
              </c:strCache>
            </c:strRef>
          </c:tx>
          <c:spPr>
            <a:scene3d>
              <a:camera prst="orthographicFront"/>
              <a:lightRig rig="threePt" dir="t"/>
            </a:scene3d>
            <a:sp3d>
              <a:bevelT/>
            </a:sp3d>
          </c:spPr>
          <c:cat>
            <c:strRef>
              <c:f>'Лист1 (2)'!$S$5:$S$6</c:f>
              <c:strCache>
                <c:ptCount val="2"/>
                <c:pt idx="0">
                  <c:v>SA</c:v>
                </c:pt>
                <c:pt idx="1">
                  <c:v>SC</c:v>
                </c:pt>
              </c:strCache>
            </c:strRef>
          </c:cat>
          <c:val>
            <c:numRef>
              <c:f>'Лист1 (2)'!$U$5:$U$6</c:f>
              <c:numCache>
                <c:formatCode>General</c:formatCode>
                <c:ptCount val="2"/>
                <c:pt idx="0">
                  <c:v>8</c:v>
                </c:pt>
                <c:pt idx="1">
                  <c:v>10</c:v>
                </c:pt>
              </c:numCache>
            </c:numRef>
          </c:val>
        </c:ser>
        <c:ser>
          <c:idx val="2"/>
          <c:order val="2"/>
          <c:tx>
            <c:strRef>
              <c:f>'Лист1 (2)'!$V$3:$V$4</c:f>
              <c:strCache>
                <c:ptCount val="1"/>
                <c:pt idx="0">
                  <c:v>PC3</c:v>
                </c:pt>
              </c:strCache>
            </c:strRef>
          </c:tx>
          <c:spPr>
            <a:scene3d>
              <a:camera prst="orthographicFront"/>
              <a:lightRig rig="threePt" dir="t"/>
            </a:scene3d>
            <a:sp3d>
              <a:bevelT/>
            </a:sp3d>
          </c:spPr>
          <c:cat>
            <c:strRef>
              <c:f>'Лист1 (2)'!$S$5:$S$6</c:f>
              <c:strCache>
                <c:ptCount val="2"/>
                <c:pt idx="0">
                  <c:v>SA</c:v>
                </c:pt>
                <c:pt idx="1">
                  <c:v>SC</c:v>
                </c:pt>
              </c:strCache>
            </c:strRef>
          </c:cat>
          <c:val>
            <c:numRef>
              <c:f>'Лист1 (2)'!$V$5:$V$6</c:f>
              <c:numCache>
                <c:formatCode>General</c:formatCode>
                <c:ptCount val="2"/>
                <c:pt idx="0">
                  <c:v>12</c:v>
                </c:pt>
                <c:pt idx="1">
                  <c:v>9</c:v>
                </c:pt>
              </c:numCache>
            </c:numRef>
          </c:val>
        </c:ser>
        <c:shape val="cylinder"/>
        <c:axId val="109459328"/>
        <c:axId val="109506560"/>
        <c:axId val="0"/>
      </c:bar3DChart>
      <c:catAx>
        <c:axId val="109459328"/>
        <c:scaling>
          <c:orientation val="minMax"/>
        </c:scaling>
        <c:axPos val="b"/>
        <c:numFmt formatCode="General" sourceLinked="1"/>
        <c:tickLblPos val="nextTo"/>
        <c:txPr>
          <a:bodyPr/>
          <a:lstStyle/>
          <a:p>
            <a:pPr>
              <a:defRPr lang="ru-RU" sz="1200"/>
            </a:pPr>
            <a:endParaRPr lang="en-US"/>
          </a:p>
        </c:txPr>
        <c:crossAx val="109506560"/>
        <c:crosses val="autoZero"/>
        <c:auto val="1"/>
        <c:lblAlgn val="ctr"/>
        <c:lblOffset val="100"/>
      </c:catAx>
      <c:valAx>
        <c:axId val="109506560"/>
        <c:scaling>
          <c:orientation val="minMax"/>
        </c:scaling>
        <c:axPos val="l"/>
        <c:majorGridlines>
          <c:spPr>
            <a:ln>
              <a:solidFill>
                <a:sysClr val="window" lastClr="FFFFFF">
                  <a:lumMod val="75000"/>
                </a:sysClr>
              </a:solidFill>
            </a:ln>
          </c:spPr>
        </c:majorGridlines>
        <c:title>
          <c:tx>
            <c:rich>
              <a:bodyPr rot="-5400000" vert="horz"/>
              <a:lstStyle/>
              <a:p>
                <a:pPr>
                  <a:defRPr lang="ru-RU" sz="1000"/>
                </a:pPr>
                <a:r>
                  <a:rPr lang="en-US" sz="1000"/>
                  <a:t>Increase of cell death  (fold)</a:t>
                </a:r>
              </a:p>
            </c:rich>
          </c:tx>
        </c:title>
        <c:numFmt formatCode="General" sourceLinked="1"/>
        <c:tickLblPos val="nextTo"/>
        <c:spPr>
          <a:noFill/>
          <a:ln>
            <a:solidFill>
              <a:srgbClr val="D4D2D0">
                <a:lumMod val="40000"/>
                <a:lumOff val="60000"/>
              </a:srgbClr>
            </a:solidFill>
          </a:ln>
        </c:spPr>
        <c:txPr>
          <a:bodyPr/>
          <a:lstStyle/>
          <a:p>
            <a:pPr>
              <a:defRPr lang="ru-RU"/>
            </a:pPr>
            <a:endParaRPr lang="en-US"/>
          </a:p>
        </c:txPr>
        <c:crossAx val="109459328"/>
        <c:crosses val="autoZero"/>
        <c:crossBetween val="between"/>
      </c:valAx>
      <c:spPr>
        <a:noFill/>
        <a:ln w="25400">
          <a:noFill/>
        </a:ln>
      </c:spPr>
    </c:plotArea>
    <c:legend>
      <c:legendPos val="r"/>
      <c:txPr>
        <a:bodyPr/>
        <a:lstStyle/>
        <a:p>
          <a:pPr>
            <a:defRPr lang="ru-RU" sz="1000"/>
          </a:pPr>
          <a:endParaRPr lang="en-US"/>
        </a:p>
      </c:txPr>
    </c:legend>
    <c:plotVisOnly val="1"/>
    <c:dispBlanksAs val="gap"/>
  </c:chart>
  <c:spPr>
    <a:noFill/>
  </c:spPr>
  <c:txPr>
    <a:bodyPr/>
    <a:lstStyle/>
    <a:p>
      <a:pPr>
        <a:defRPr sz="900" b="0">
          <a:solidFill>
            <a:srgbClr val="F9E98E"/>
          </a:solidFill>
          <a:latin typeface="Bookman Old Style" pitchFamily="18" charset="0"/>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title>
      <c:tx>
        <c:rich>
          <a:bodyPr rot="0"/>
          <a:lstStyle/>
          <a:p>
            <a:pPr>
              <a:defRPr lang="en-US" sz="1600" b="0"/>
            </a:pPr>
            <a:r>
              <a:rPr lang="en-US" sz="1600" b="0" i="0" dirty="0"/>
              <a:t>Inhibition of 22RV1 </a:t>
            </a:r>
            <a:r>
              <a:rPr lang="en-US" sz="1600" b="0" i="0" dirty="0" err="1"/>
              <a:t>xenograft</a:t>
            </a:r>
            <a:r>
              <a:rPr lang="en-US" sz="1600" b="0" i="0" dirty="0"/>
              <a:t> </a:t>
            </a:r>
            <a:r>
              <a:rPr lang="en-US" sz="1600" b="0" i="0" u="none" strike="noStrike" kern="1200" baseline="0" dirty="0" smtClean="0">
                <a:solidFill>
                  <a:srgbClr val="F9E98E"/>
                </a:solidFill>
                <a:latin typeface="Bookman Old Style" pitchFamily="18" charset="0"/>
                <a:ea typeface="+mn-ea"/>
                <a:cs typeface="+mn-cs"/>
              </a:rPr>
              <a:t>growth in </a:t>
            </a:r>
            <a:r>
              <a:rPr lang="en-US" sz="1600" b="0" i="0" u="none" strike="noStrike" kern="1200" baseline="0" dirty="0" err="1" smtClean="0">
                <a:solidFill>
                  <a:srgbClr val="F9E98E"/>
                </a:solidFill>
                <a:latin typeface="Bookman Old Style" pitchFamily="18" charset="0"/>
                <a:ea typeface="+mn-ea"/>
                <a:cs typeface="+mn-cs"/>
              </a:rPr>
              <a:t>athymic</a:t>
            </a:r>
            <a:r>
              <a:rPr lang="en-US" sz="1600" b="0" i="0" u="none" strike="noStrike" kern="1200" baseline="0" dirty="0" smtClean="0">
                <a:solidFill>
                  <a:srgbClr val="F9E98E"/>
                </a:solidFill>
                <a:latin typeface="Bookman Old Style" pitchFamily="18" charset="0"/>
                <a:ea typeface="+mn-ea"/>
                <a:cs typeface="+mn-cs"/>
              </a:rPr>
              <a:t> nude mice </a:t>
            </a:r>
          </a:p>
        </c:rich>
      </c:tx>
      <c:layout>
        <c:manualLayout>
          <c:xMode val="edge"/>
          <c:yMode val="edge"/>
          <c:x val="0.1413159579427872"/>
          <c:y val="0"/>
        </c:manualLayout>
      </c:layout>
    </c:title>
    <c:view3D>
      <c:rAngAx val="1"/>
    </c:view3D>
    <c:floor>
      <c:spPr>
        <a:solidFill>
          <a:schemeClr val="tx1">
            <a:lumMod val="85000"/>
          </a:schemeClr>
        </a:solidFill>
        <a:ln w="25400">
          <a:solidFill>
            <a:schemeClr val="tx1">
              <a:lumMod val="65000"/>
            </a:schemeClr>
          </a:solidFill>
        </a:ln>
      </c:spPr>
    </c:floor>
    <c:sideWall>
      <c:spPr>
        <a:noFill/>
      </c:spPr>
    </c:sideWall>
    <c:backWall>
      <c:spPr>
        <a:noFill/>
      </c:spPr>
    </c:backWall>
    <c:plotArea>
      <c:layout/>
      <c:bar3DChart>
        <c:barDir val="col"/>
        <c:grouping val="clustered"/>
        <c:ser>
          <c:idx val="0"/>
          <c:order val="0"/>
          <c:tx>
            <c:strRef>
              <c:f>Sheet1!$C$3:$C$4</c:f>
              <c:strCache>
                <c:ptCount val="1"/>
                <c:pt idx="0">
                  <c:v>2.5 mg/kg</c:v>
                </c:pt>
              </c:strCache>
            </c:strRef>
          </c:tx>
          <c:spPr>
            <a:solidFill>
              <a:srgbClr val="CC99FF"/>
            </a:solidFill>
            <a:scene3d>
              <a:camera prst="orthographicFront"/>
              <a:lightRig rig="threePt" dir="t"/>
            </a:scene3d>
            <a:sp3d>
              <a:bevelT/>
            </a:sp3d>
          </c:spPr>
          <c:cat>
            <c:strRef>
              <c:f>Sheet1!$B$5:$B$6</c:f>
              <c:strCache>
                <c:ptCount val="2"/>
                <c:pt idx="0">
                  <c:v>SA</c:v>
                </c:pt>
                <c:pt idx="1">
                  <c:v>SC</c:v>
                </c:pt>
              </c:strCache>
            </c:strRef>
          </c:cat>
          <c:val>
            <c:numRef>
              <c:f>Sheet1!$C$5:$C$6</c:f>
              <c:numCache>
                <c:formatCode>General</c:formatCode>
                <c:ptCount val="2"/>
                <c:pt idx="0">
                  <c:v>46</c:v>
                </c:pt>
                <c:pt idx="1">
                  <c:v>75</c:v>
                </c:pt>
              </c:numCache>
            </c:numRef>
          </c:val>
        </c:ser>
        <c:ser>
          <c:idx val="1"/>
          <c:order val="1"/>
          <c:tx>
            <c:strRef>
              <c:f>Sheet1!$D$3:$D$4</c:f>
              <c:strCache>
                <c:ptCount val="1"/>
                <c:pt idx="0">
                  <c:v>5 mg/kg</c:v>
                </c:pt>
              </c:strCache>
            </c:strRef>
          </c:tx>
          <c:spPr>
            <a:solidFill>
              <a:srgbClr val="CC0066"/>
            </a:solidFill>
            <a:scene3d>
              <a:camera prst="orthographicFront"/>
              <a:lightRig rig="threePt" dir="t"/>
            </a:scene3d>
            <a:sp3d>
              <a:bevelT/>
            </a:sp3d>
          </c:spPr>
          <c:cat>
            <c:strRef>
              <c:f>Sheet1!$B$5:$B$6</c:f>
              <c:strCache>
                <c:ptCount val="2"/>
                <c:pt idx="0">
                  <c:v>SA</c:v>
                </c:pt>
                <c:pt idx="1">
                  <c:v>SC</c:v>
                </c:pt>
              </c:strCache>
            </c:strRef>
          </c:cat>
          <c:val>
            <c:numRef>
              <c:f>Sheet1!$D$5:$D$6</c:f>
              <c:numCache>
                <c:formatCode>General</c:formatCode>
                <c:ptCount val="2"/>
                <c:pt idx="0">
                  <c:v>59</c:v>
                </c:pt>
                <c:pt idx="1">
                  <c:v>88</c:v>
                </c:pt>
              </c:numCache>
            </c:numRef>
          </c:val>
        </c:ser>
        <c:gapWidth val="300"/>
        <c:gapDepth val="250"/>
        <c:shape val="cylinder"/>
        <c:axId val="110297088"/>
        <c:axId val="114581504"/>
        <c:axId val="0"/>
      </c:bar3DChart>
      <c:catAx>
        <c:axId val="110297088"/>
        <c:scaling>
          <c:orientation val="minMax"/>
        </c:scaling>
        <c:axPos val="b"/>
        <c:numFmt formatCode="General" sourceLinked="0"/>
        <c:tickLblPos val="nextTo"/>
        <c:txPr>
          <a:bodyPr/>
          <a:lstStyle/>
          <a:p>
            <a:pPr>
              <a:defRPr lang="en-US"/>
            </a:pPr>
            <a:endParaRPr lang="en-US"/>
          </a:p>
        </c:txPr>
        <c:crossAx val="114581504"/>
        <c:crosses val="autoZero"/>
        <c:auto val="1"/>
        <c:lblAlgn val="ctr"/>
        <c:lblOffset val="100"/>
      </c:catAx>
      <c:valAx>
        <c:axId val="114581504"/>
        <c:scaling>
          <c:orientation val="minMax"/>
          <c:max val="100"/>
        </c:scaling>
        <c:axPos val="l"/>
        <c:majorGridlines>
          <c:spPr>
            <a:ln>
              <a:solidFill>
                <a:schemeClr val="accent1">
                  <a:lumMod val="40000"/>
                  <a:lumOff val="60000"/>
                </a:schemeClr>
              </a:solidFill>
            </a:ln>
          </c:spPr>
        </c:majorGridlines>
        <c:title>
          <c:tx>
            <c:rich>
              <a:bodyPr rot="-5400000" vert="horz"/>
              <a:lstStyle/>
              <a:p>
                <a:pPr algn="ctr" rtl="0">
                  <a:defRPr lang="en-US" b="0"/>
                </a:pPr>
                <a:r>
                  <a:rPr lang="en-US" b="0" dirty="0" smtClean="0"/>
                  <a:t>Inhibition  </a:t>
                </a:r>
                <a:r>
                  <a:rPr lang="en-US" b="0" dirty="0"/>
                  <a:t>(%) </a:t>
                </a:r>
              </a:p>
            </c:rich>
          </c:tx>
        </c:title>
        <c:numFmt formatCode="General" sourceLinked="1"/>
        <c:tickLblPos val="nextTo"/>
        <c:spPr>
          <a:ln w="25400">
            <a:solidFill>
              <a:schemeClr val="tx2">
                <a:lumMod val="40000"/>
                <a:lumOff val="60000"/>
              </a:schemeClr>
            </a:solidFill>
          </a:ln>
        </c:spPr>
        <c:txPr>
          <a:bodyPr/>
          <a:lstStyle/>
          <a:p>
            <a:pPr>
              <a:defRPr lang="en-US"/>
            </a:pPr>
            <a:endParaRPr lang="en-US"/>
          </a:p>
        </c:txPr>
        <c:crossAx val="110297088"/>
        <c:crosses val="autoZero"/>
        <c:crossBetween val="between"/>
        <c:majorUnit val="20"/>
      </c:valAx>
    </c:plotArea>
    <c:legend>
      <c:legendPos val="r"/>
      <c:txPr>
        <a:bodyPr/>
        <a:lstStyle/>
        <a:p>
          <a:pPr>
            <a:defRPr lang="en-US"/>
          </a:pPr>
          <a:endParaRPr lang="en-US"/>
        </a:p>
      </c:txPr>
    </c:legend>
    <c:plotVisOnly val="1"/>
    <c:dispBlanksAs val="gap"/>
  </c:chart>
  <c:spPr>
    <a:noFill/>
  </c:spPr>
  <c:txPr>
    <a:bodyPr/>
    <a:lstStyle/>
    <a:p>
      <a:pPr>
        <a:defRPr sz="1400">
          <a:solidFill>
            <a:srgbClr val="F9E98E"/>
          </a:solidFill>
          <a:latin typeface="Bookman Old Style" pitchFamily="18" charset="0"/>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0.17446387405367658"/>
          <c:y val="9.1340594394050165E-2"/>
          <c:w val="0.82553612594632197"/>
          <c:h val="0.57017901766783441"/>
        </c:manualLayout>
      </c:layout>
      <c:bar3DChart>
        <c:barDir val="col"/>
        <c:grouping val="clustered"/>
        <c:varyColors val="1"/>
        <c:ser>
          <c:idx val="0"/>
          <c:order val="0"/>
          <c:tx>
            <c:strRef>
              <c:f>Лист1!$A$4</c:f>
              <c:strCache>
                <c:ptCount val="1"/>
                <c:pt idx="0">
                  <c:v>leukocytes</c:v>
                </c:pt>
              </c:strCache>
            </c:strRef>
          </c:tx>
          <c:spPr>
            <a:scene3d>
              <a:camera prst="orthographicFront"/>
              <a:lightRig rig="threePt" dir="t"/>
            </a:scene3d>
            <a:sp3d>
              <a:bevelT h="50800"/>
            </a:sp3d>
          </c:spPr>
          <c:dPt>
            <c:idx val="0"/>
            <c:spPr>
              <a:solidFill>
                <a:srgbClr val="FF0000"/>
              </a:solidFill>
              <a:scene3d>
                <a:camera prst="orthographicFront"/>
                <a:lightRig rig="threePt" dir="t"/>
              </a:scene3d>
              <a:sp3d>
                <a:bevelT h="50800"/>
              </a:sp3d>
            </c:spPr>
          </c:dPt>
          <c:dPt>
            <c:idx val="1"/>
            <c:spPr>
              <a:solidFill>
                <a:schemeClr val="accent3">
                  <a:lumMod val="50000"/>
                </a:schemeClr>
              </a:solidFill>
              <a:scene3d>
                <a:camera prst="orthographicFront"/>
                <a:lightRig rig="threePt" dir="t"/>
              </a:scene3d>
              <a:sp3d>
                <a:bevelT h="50800"/>
              </a:sp3d>
            </c:spPr>
          </c:dPt>
          <c:dPt>
            <c:idx val="3"/>
            <c:spPr>
              <a:solidFill>
                <a:schemeClr val="accent5">
                  <a:lumMod val="50000"/>
                </a:schemeClr>
              </a:solidFill>
              <a:scene3d>
                <a:camera prst="orthographicFront"/>
                <a:lightRig rig="threePt" dir="t"/>
              </a:scene3d>
              <a:sp3d>
                <a:bevelT h="50800"/>
              </a:sp3d>
            </c:spPr>
          </c:dPt>
          <c:dPt>
            <c:idx val="4"/>
            <c:spPr>
              <a:solidFill>
                <a:schemeClr val="accent5">
                  <a:lumMod val="75000"/>
                </a:schemeClr>
              </a:solidFill>
              <a:scene3d>
                <a:camera prst="orthographicFront"/>
                <a:lightRig rig="threePt" dir="t"/>
              </a:scene3d>
              <a:sp3d>
                <a:bevelT h="50800"/>
              </a:sp3d>
            </c:spPr>
          </c:dPt>
          <c:cat>
            <c:strRef>
              <c:f>Лист1!$B$3:$H$3</c:f>
              <c:strCache>
                <c:ptCount val="7"/>
                <c:pt idx="0">
                  <c:v>Untreated control</c:v>
                </c:pt>
                <c:pt idx="1">
                  <c:v>SA roots</c:v>
                </c:pt>
                <c:pt idx="2">
                  <c:v>SA leaves</c:v>
                </c:pt>
                <c:pt idx="3">
                  <c:v>SC roots</c:v>
                </c:pt>
                <c:pt idx="4">
                  <c:v>SC leaves</c:v>
                </c:pt>
                <c:pt idx="5">
                  <c:v>AI roots</c:v>
                </c:pt>
                <c:pt idx="6">
                  <c:v>Monomer</c:v>
                </c:pt>
              </c:strCache>
            </c:strRef>
          </c:cat>
          <c:val>
            <c:numRef>
              <c:f>Лист1!$B$4:$H$4</c:f>
              <c:numCache>
                <c:formatCode>0</c:formatCode>
                <c:ptCount val="7"/>
                <c:pt idx="0">
                  <c:v>2831.25</c:v>
                </c:pt>
                <c:pt idx="1">
                  <c:v>8600</c:v>
                </c:pt>
                <c:pt idx="2">
                  <c:v>9100</c:v>
                </c:pt>
                <c:pt idx="3">
                  <c:v>12800</c:v>
                </c:pt>
                <c:pt idx="4">
                  <c:v>7700</c:v>
                </c:pt>
                <c:pt idx="5">
                  <c:v>4500</c:v>
                </c:pt>
                <c:pt idx="6">
                  <c:v>5100</c:v>
                </c:pt>
              </c:numCache>
            </c:numRef>
          </c:val>
          <c:shape val="cylinder"/>
        </c:ser>
        <c:shape val="box"/>
        <c:axId val="54027008"/>
        <c:axId val="54028544"/>
        <c:axId val="0"/>
      </c:bar3DChart>
      <c:catAx>
        <c:axId val="54027008"/>
        <c:scaling>
          <c:orientation val="minMax"/>
        </c:scaling>
        <c:axPos val="b"/>
        <c:numFmt formatCode="General" sourceLinked="0"/>
        <c:tickLblPos val="nextTo"/>
        <c:txPr>
          <a:bodyPr/>
          <a:lstStyle/>
          <a:p>
            <a:pPr>
              <a:defRPr lang="ru-RU"/>
            </a:pPr>
            <a:endParaRPr lang="en-US"/>
          </a:p>
        </c:txPr>
        <c:crossAx val="54028544"/>
        <c:crosses val="autoZero"/>
        <c:auto val="1"/>
        <c:lblAlgn val="ctr"/>
        <c:lblOffset val="100"/>
      </c:catAx>
      <c:valAx>
        <c:axId val="54028544"/>
        <c:scaling>
          <c:orientation val="minMax"/>
        </c:scaling>
        <c:axPos val="l"/>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ru-RU" sz="1800" b="0" i="0" u="none" strike="noStrike" kern="1200" baseline="0">
                    <a:solidFill>
                      <a:srgbClr val="FEFAC9">
                        <a:lumMod val="50000"/>
                      </a:srgbClr>
                    </a:solidFill>
                    <a:latin typeface="Bookman Old Style" pitchFamily="18" charset="0"/>
                    <a:ea typeface="+mn-ea"/>
                    <a:cs typeface="+mn-cs"/>
                  </a:defRPr>
                </a:pPr>
                <a:r>
                  <a:rPr lang="en-US" sz="1800" b="0" i="0" baseline="0" dirty="0" smtClean="0">
                    <a:effectLst/>
                  </a:rPr>
                  <a:t>Leukocytes (ml-1)</a:t>
                </a:r>
                <a:endParaRPr lang="ru-RU"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lang="ru-RU" sz="1800" b="0" i="0" u="none" strike="noStrike" kern="1200" baseline="0">
                    <a:solidFill>
                      <a:srgbClr val="FEFAC9">
                        <a:lumMod val="50000"/>
                      </a:srgbClr>
                    </a:solidFill>
                    <a:latin typeface="Bookman Old Style" pitchFamily="18" charset="0"/>
                    <a:ea typeface="+mn-ea"/>
                    <a:cs typeface="+mn-cs"/>
                  </a:defRPr>
                </a:pPr>
                <a:endParaRPr lang="ru-RU" dirty="0"/>
              </a:p>
            </c:rich>
          </c:tx>
          <c:layout>
            <c:manualLayout>
              <c:xMode val="edge"/>
              <c:yMode val="edge"/>
              <c:x val="7.2090204263018489E-3"/>
              <c:y val="0.16572376152258514"/>
            </c:manualLayout>
          </c:layout>
        </c:title>
        <c:numFmt formatCode="0" sourceLinked="1"/>
        <c:tickLblPos val="nextTo"/>
        <c:txPr>
          <a:bodyPr/>
          <a:lstStyle/>
          <a:p>
            <a:pPr>
              <a:defRPr lang="ru-RU"/>
            </a:pPr>
            <a:endParaRPr lang="en-US"/>
          </a:p>
        </c:txPr>
        <c:crossAx val="54027008"/>
        <c:crosses val="autoZero"/>
        <c:crossBetween val="between"/>
      </c:valAx>
    </c:plotArea>
    <c:plotVisOnly val="1"/>
    <c:dispBlanksAs val="gap"/>
  </c:chart>
  <c:spPr>
    <a:noFill/>
  </c:spPr>
  <c:txPr>
    <a:bodyPr/>
    <a:lstStyle/>
    <a:p>
      <a:pPr>
        <a:defRPr sz="1800" b="0">
          <a:solidFill>
            <a:schemeClr val="tx2">
              <a:lumMod val="50000"/>
            </a:schemeClr>
          </a:solidFill>
          <a:latin typeface="Bookman Old Style" pitchFamily="18" charset="0"/>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e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0213" cy="481013"/>
          </a:xfrm>
          <a:prstGeom prst="rect">
            <a:avLst/>
          </a:prstGeom>
          <a:noFill/>
          <a:ln w="9525">
            <a:noFill/>
            <a:miter lim="800000"/>
            <a:headEnd/>
            <a:tailEnd/>
          </a:ln>
          <a:effectLst/>
        </p:spPr>
        <p:txBody>
          <a:bodyPr vert="horz" wrap="square" lIns="90628" tIns="45315" rIns="90628" bIns="45315" numCol="1" anchor="t" anchorCtr="0" compatLnSpc="1">
            <a:prstTxWarp prst="textNoShape">
              <a:avLst/>
            </a:prstTxWarp>
          </a:bodyPr>
          <a:lstStyle>
            <a:lvl1pPr algn="l" defTabSz="906463">
              <a:defRPr sz="1200">
                <a:cs typeface="+mn-cs"/>
              </a:defRPr>
            </a:lvl1pPr>
          </a:lstStyle>
          <a:p>
            <a:pPr>
              <a:defRPr/>
            </a:pPr>
            <a:endParaRPr lang="ru-RU"/>
          </a:p>
        </p:txBody>
      </p:sp>
      <p:sp>
        <p:nvSpPr>
          <p:cNvPr id="46083" name="Rectangle 3"/>
          <p:cNvSpPr>
            <a:spLocks noGrp="1" noChangeArrowheads="1"/>
          </p:cNvSpPr>
          <p:nvPr>
            <p:ph type="dt" sz="quarter" idx="1"/>
          </p:nvPr>
        </p:nvSpPr>
        <p:spPr bwMode="auto">
          <a:xfrm>
            <a:off x="3884613" y="0"/>
            <a:ext cx="2970212" cy="481013"/>
          </a:xfrm>
          <a:prstGeom prst="rect">
            <a:avLst/>
          </a:prstGeom>
          <a:noFill/>
          <a:ln w="9525">
            <a:noFill/>
            <a:miter lim="800000"/>
            <a:headEnd/>
            <a:tailEnd/>
          </a:ln>
          <a:effectLst/>
        </p:spPr>
        <p:txBody>
          <a:bodyPr vert="horz" wrap="square" lIns="90628" tIns="45315" rIns="90628" bIns="45315" numCol="1" anchor="t" anchorCtr="0" compatLnSpc="1">
            <a:prstTxWarp prst="textNoShape">
              <a:avLst/>
            </a:prstTxWarp>
          </a:bodyPr>
          <a:lstStyle>
            <a:lvl1pPr algn="r" defTabSz="906463">
              <a:defRPr sz="1200">
                <a:cs typeface="+mn-cs"/>
              </a:defRPr>
            </a:lvl1pPr>
          </a:lstStyle>
          <a:p>
            <a:pPr>
              <a:defRPr/>
            </a:pPr>
            <a:endParaRPr lang="ru-RU"/>
          </a:p>
        </p:txBody>
      </p:sp>
      <p:sp>
        <p:nvSpPr>
          <p:cNvPr id="46084" name="Rectangle 4"/>
          <p:cNvSpPr>
            <a:spLocks noGrp="1" noChangeArrowheads="1"/>
          </p:cNvSpPr>
          <p:nvPr>
            <p:ph type="ftr" sz="quarter" idx="2"/>
          </p:nvPr>
        </p:nvSpPr>
        <p:spPr bwMode="auto">
          <a:xfrm>
            <a:off x="0" y="9150350"/>
            <a:ext cx="2970213" cy="481013"/>
          </a:xfrm>
          <a:prstGeom prst="rect">
            <a:avLst/>
          </a:prstGeom>
          <a:noFill/>
          <a:ln w="9525">
            <a:noFill/>
            <a:miter lim="800000"/>
            <a:headEnd/>
            <a:tailEnd/>
          </a:ln>
          <a:effectLst/>
        </p:spPr>
        <p:txBody>
          <a:bodyPr vert="horz" wrap="square" lIns="90628" tIns="45315" rIns="90628" bIns="45315" numCol="1" anchor="b" anchorCtr="0" compatLnSpc="1">
            <a:prstTxWarp prst="textNoShape">
              <a:avLst/>
            </a:prstTxWarp>
          </a:bodyPr>
          <a:lstStyle>
            <a:lvl1pPr algn="l" defTabSz="906463">
              <a:defRPr sz="1200">
                <a:cs typeface="+mn-cs"/>
              </a:defRPr>
            </a:lvl1pPr>
          </a:lstStyle>
          <a:p>
            <a:pPr>
              <a:defRPr/>
            </a:pPr>
            <a:endParaRPr lang="ru-RU"/>
          </a:p>
        </p:txBody>
      </p:sp>
      <p:sp>
        <p:nvSpPr>
          <p:cNvPr id="46085" name="Rectangle 5"/>
          <p:cNvSpPr>
            <a:spLocks noGrp="1" noChangeArrowheads="1"/>
          </p:cNvSpPr>
          <p:nvPr>
            <p:ph type="sldNum" sz="quarter" idx="3"/>
          </p:nvPr>
        </p:nvSpPr>
        <p:spPr bwMode="auto">
          <a:xfrm>
            <a:off x="3884613" y="9150350"/>
            <a:ext cx="2970212" cy="481013"/>
          </a:xfrm>
          <a:prstGeom prst="rect">
            <a:avLst/>
          </a:prstGeom>
          <a:noFill/>
          <a:ln w="9525">
            <a:noFill/>
            <a:miter lim="800000"/>
            <a:headEnd/>
            <a:tailEnd/>
          </a:ln>
          <a:effectLst/>
        </p:spPr>
        <p:txBody>
          <a:bodyPr vert="horz" wrap="square" lIns="90628" tIns="45315" rIns="90628" bIns="45315" numCol="1" anchor="b" anchorCtr="0" compatLnSpc="1">
            <a:prstTxWarp prst="textNoShape">
              <a:avLst/>
            </a:prstTxWarp>
          </a:bodyPr>
          <a:lstStyle>
            <a:lvl1pPr algn="r" defTabSz="906463">
              <a:defRPr sz="1200">
                <a:cs typeface="+mn-cs"/>
              </a:defRPr>
            </a:lvl1pPr>
          </a:lstStyle>
          <a:p>
            <a:pPr>
              <a:defRPr/>
            </a:pPr>
            <a:fld id="{21947C45-93B3-4243-9556-B37C42836F84}" type="slidenum">
              <a:rPr lang="ru-RU"/>
              <a:pPr>
                <a:defRPr/>
              </a:pPr>
              <a:t>‹#›</a:t>
            </a:fld>
            <a:endParaRPr lang="ru-RU"/>
          </a:p>
        </p:txBody>
      </p:sp>
    </p:spTree>
    <p:extLst>
      <p:ext uri="{BB962C8B-B14F-4D97-AF65-F5344CB8AC3E}">
        <p14:creationId xmlns="" xmlns:p14="http://schemas.microsoft.com/office/powerpoint/2010/main" val="3353541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0213" cy="481013"/>
          </a:xfrm>
          <a:prstGeom prst="rect">
            <a:avLst/>
          </a:prstGeom>
          <a:noFill/>
          <a:ln w="9525">
            <a:noFill/>
            <a:miter lim="800000"/>
            <a:headEnd/>
            <a:tailEnd/>
          </a:ln>
          <a:effectLst/>
        </p:spPr>
        <p:txBody>
          <a:bodyPr vert="horz" wrap="square" lIns="90628" tIns="45315" rIns="90628" bIns="45315" numCol="1" anchor="t" anchorCtr="0" compatLnSpc="1">
            <a:prstTxWarp prst="textNoShape">
              <a:avLst/>
            </a:prstTxWarp>
          </a:bodyPr>
          <a:lstStyle>
            <a:lvl1pPr algn="l" defTabSz="906463">
              <a:defRPr sz="1200">
                <a:cs typeface="+mn-cs"/>
              </a:defRPr>
            </a:lvl1pPr>
          </a:lstStyle>
          <a:p>
            <a:pPr>
              <a:defRPr/>
            </a:pPr>
            <a:endParaRPr lang="ru-RU"/>
          </a:p>
        </p:txBody>
      </p:sp>
      <p:sp>
        <p:nvSpPr>
          <p:cNvPr id="40963" name="Rectangle 3"/>
          <p:cNvSpPr>
            <a:spLocks noGrp="1" noChangeArrowheads="1"/>
          </p:cNvSpPr>
          <p:nvPr>
            <p:ph type="dt" idx="1"/>
          </p:nvPr>
        </p:nvSpPr>
        <p:spPr bwMode="auto">
          <a:xfrm>
            <a:off x="3884613" y="0"/>
            <a:ext cx="2970212" cy="481013"/>
          </a:xfrm>
          <a:prstGeom prst="rect">
            <a:avLst/>
          </a:prstGeom>
          <a:noFill/>
          <a:ln w="9525">
            <a:noFill/>
            <a:miter lim="800000"/>
            <a:headEnd/>
            <a:tailEnd/>
          </a:ln>
          <a:effectLst/>
        </p:spPr>
        <p:txBody>
          <a:bodyPr vert="horz" wrap="square" lIns="90628" tIns="45315" rIns="90628" bIns="45315" numCol="1" anchor="t" anchorCtr="0" compatLnSpc="1">
            <a:prstTxWarp prst="textNoShape">
              <a:avLst/>
            </a:prstTxWarp>
          </a:bodyPr>
          <a:lstStyle>
            <a:lvl1pPr algn="r" defTabSz="906463">
              <a:defRPr sz="1200">
                <a:cs typeface="+mn-cs"/>
              </a:defRPr>
            </a:lvl1pPr>
          </a:lstStyle>
          <a:p>
            <a:pPr>
              <a:defRPr/>
            </a:pPr>
            <a:endParaRPr lang="ru-RU"/>
          </a:p>
        </p:txBody>
      </p:sp>
      <p:sp>
        <p:nvSpPr>
          <p:cNvPr id="50180" name="Rectangle 4"/>
          <p:cNvSpPr>
            <a:spLocks noGrp="1" noRot="1" noChangeAspect="1" noChangeArrowheads="1" noTextEdit="1"/>
          </p:cNvSpPr>
          <p:nvPr>
            <p:ph type="sldImg" idx="2"/>
          </p:nvPr>
        </p:nvSpPr>
        <p:spPr bwMode="auto">
          <a:xfrm>
            <a:off x="1022350" y="722313"/>
            <a:ext cx="4814888" cy="3611562"/>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914400" y="4575175"/>
            <a:ext cx="5026025" cy="4333875"/>
          </a:xfrm>
          <a:prstGeom prst="rect">
            <a:avLst/>
          </a:prstGeom>
          <a:noFill/>
          <a:ln w="9525">
            <a:noFill/>
            <a:miter lim="800000"/>
            <a:headEnd/>
            <a:tailEnd/>
          </a:ln>
          <a:effectLst/>
        </p:spPr>
        <p:txBody>
          <a:bodyPr vert="horz" wrap="square" lIns="90628" tIns="45315" rIns="90628" bIns="45315"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0966" name="Rectangle 6"/>
          <p:cNvSpPr>
            <a:spLocks noGrp="1" noChangeArrowheads="1"/>
          </p:cNvSpPr>
          <p:nvPr>
            <p:ph type="ftr" sz="quarter" idx="4"/>
          </p:nvPr>
        </p:nvSpPr>
        <p:spPr bwMode="auto">
          <a:xfrm>
            <a:off x="0" y="9150350"/>
            <a:ext cx="2970213" cy="481013"/>
          </a:xfrm>
          <a:prstGeom prst="rect">
            <a:avLst/>
          </a:prstGeom>
          <a:noFill/>
          <a:ln w="9525">
            <a:noFill/>
            <a:miter lim="800000"/>
            <a:headEnd/>
            <a:tailEnd/>
          </a:ln>
          <a:effectLst/>
        </p:spPr>
        <p:txBody>
          <a:bodyPr vert="horz" wrap="square" lIns="90628" tIns="45315" rIns="90628" bIns="45315" numCol="1" anchor="b" anchorCtr="0" compatLnSpc="1">
            <a:prstTxWarp prst="textNoShape">
              <a:avLst/>
            </a:prstTxWarp>
          </a:bodyPr>
          <a:lstStyle>
            <a:lvl1pPr algn="l" defTabSz="906463">
              <a:defRPr sz="1200">
                <a:cs typeface="+mn-cs"/>
              </a:defRPr>
            </a:lvl1pPr>
          </a:lstStyle>
          <a:p>
            <a:pPr>
              <a:defRPr/>
            </a:pPr>
            <a:endParaRPr lang="ru-RU"/>
          </a:p>
        </p:txBody>
      </p:sp>
      <p:sp>
        <p:nvSpPr>
          <p:cNvPr id="40967" name="Rectangle 7"/>
          <p:cNvSpPr>
            <a:spLocks noGrp="1" noChangeArrowheads="1"/>
          </p:cNvSpPr>
          <p:nvPr>
            <p:ph type="sldNum" sz="quarter" idx="5"/>
          </p:nvPr>
        </p:nvSpPr>
        <p:spPr bwMode="auto">
          <a:xfrm>
            <a:off x="3884613" y="9150350"/>
            <a:ext cx="2970212" cy="481013"/>
          </a:xfrm>
          <a:prstGeom prst="rect">
            <a:avLst/>
          </a:prstGeom>
          <a:noFill/>
          <a:ln w="9525">
            <a:noFill/>
            <a:miter lim="800000"/>
            <a:headEnd/>
            <a:tailEnd/>
          </a:ln>
          <a:effectLst/>
        </p:spPr>
        <p:txBody>
          <a:bodyPr vert="horz" wrap="square" lIns="90628" tIns="45315" rIns="90628" bIns="45315" numCol="1" anchor="b" anchorCtr="0" compatLnSpc="1">
            <a:prstTxWarp prst="textNoShape">
              <a:avLst/>
            </a:prstTxWarp>
          </a:bodyPr>
          <a:lstStyle>
            <a:lvl1pPr algn="r" defTabSz="906463">
              <a:defRPr sz="1200">
                <a:cs typeface="+mn-cs"/>
              </a:defRPr>
            </a:lvl1pPr>
          </a:lstStyle>
          <a:p>
            <a:pPr>
              <a:defRPr/>
            </a:pPr>
            <a:fld id="{D6030C36-CE6D-4778-8116-4325C4609B05}" type="slidenum">
              <a:rPr lang="ru-RU"/>
              <a:pPr>
                <a:defRPr/>
              </a:pPr>
              <a:t>‹#›</a:t>
            </a:fld>
            <a:endParaRPr lang="ru-RU"/>
          </a:p>
        </p:txBody>
      </p:sp>
    </p:spTree>
    <p:extLst>
      <p:ext uri="{BB962C8B-B14F-4D97-AF65-F5344CB8AC3E}">
        <p14:creationId xmlns="" xmlns:p14="http://schemas.microsoft.com/office/powerpoint/2010/main" val="3264511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713850DC-BA37-4C2E-BE4A-91697B6FC9B7}" type="slidenum">
              <a:rPr lang="ru-RU" smtClean="0"/>
              <a:pPr>
                <a:defRPr/>
              </a:pPr>
              <a:t>3</a:t>
            </a:fld>
            <a:endParaRPr lang="ru-RU"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 xmlns:p14="http://schemas.microsoft.com/office/powerpoint/2010/main" val="93437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p:txBody>
          <a:bodyPr/>
          <a:lstStyle/>
          <a:p>
            <a:pPr>
              <a:defRPr/>
            </a:pPr>
            <a:fld id="{92BE5491-F154-4FB3-A20D-B22EEB4484A9}" type="slidenum">
              <a:rPr lang="ru-RU" smtClean="0"/>
              <a:pPr>
                <a:defRPr/>
              </a:pPr>
              <a:t>29</a:t>
            </a:fld>
            <a:endParaRPr lang="ru-RU" smtClean="0"/>
          </a:p>
        </p:txBody>
      </p:sp>
    </p:spTree>
    <p:extLst>
      <p:ext uri="{BB962C8B-B14F-4D97-AF65-F5344CB8AC3E}">
        <p14:creationId xmlns="" xmlns:p14="http://schemas.microsoft.com/office/powerpoint/2010/main" val="858358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023B4145-6731-4544-B879-F50A9110B082}" type="slidenum">
              <a:rPr lang="en-GB" smtClean="0"/>
              <a:pPr>
                <a:defRPr/>
              </a:pPr>
              <a:t>‹#›</a:t>
            </a:fld>
            <a:endParaRPr lang="en-GB"/>
          </a:p>
        </p:txBody>
      </p:sp>
    </p:spTree>
    <p:extLst>
      <p:ext uri="{BB962C8B-B14F-4D97-AF65-F5344CB8AC3E}">
        <p14:creationId xmlns="" xmlns:p14="http://schemas.microsoft.com/office/powerpoint/2010/main" val="63204204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E5D419B6-0887-4090-BB5E-07DCADC38F65}" type="slidenum">
              <a:rPr lang="en-GB" smtClean="0"/>
              <a:pPr>
                <a:defRPr/>
              </a:pPr>
              <a:t>‹#›</a:t>
            </a:fld>
            <a:endParaRPr lang="en-GB"/>
          </a:p>
        </p:txBody>
      </p:sp>
    </p:spTree>
    <p:extLst>
      <p:ext uri="{BB962C8B-B14F-4D97-AF65-F5344CB8AC3E}">
        <p14:creationId xmlns="" xmlns:p14="http://schemas.microsoft.com/office/powerpoint/2010/main" val="90458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E5D419B6-0887-4090-BB5E-07DCADC38F65}" type="slidenum">
              <a:rPr lang="en-GB" smtClean="0"/>
              <a:pPr>
                <a:defRPr/>
              </a:pPr>
              <a:t>‹#›</a:t>
            </a:fld>
            <a:endParaRPr lang="en-GB"/>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801096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E5D419B6-0887-4090-BB5E-07DCADC38F65}" type="slidenum">
              <a:rPr lang="en-GB" smtClean="0"/>
              <a:pPr>
                <a:defRPr/>
              </a:pPr>
              <a:t>‹#›</a:t>
            </a:fld>
            <a:endParaRPr lang="en-GB"/>
          </a:p>
        </p:txBody>
      </p:sp>
    </p:spTree>
    <p:extLst>
      <p:ext uri="{BB962C8B-B14F-4D97-AF65-F5344CB8AC3E}">
        <p14:creationId xmlns="" xmlns:p14="http://schemas.microsoft.com/office/powerpoint/2010/main" val="270200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E5D419B6-0887-4090-BB5E-07DCADC38F65}" type="slidenum">
              <a:rPr lang="en-GB" smtClean="0"/>
              <a:pPr>
                <a:defRPr/>
              </a:pPr>
              <a:t>‹#›</a:t>
            </a:fld>
            <a:endParaRPr lang="en-GB"/>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144397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E5D419B6-0887-4090-BB5E-07DCADC38F65}" type="slidenum">
              <a:rPr lang="en-GB" smtClean="0"/>
              <a:pPr>
                <a:defRPr/>
              </a:pPr>
              <a:t>‹#›</a:t>
            </a:fld>
            <a:endParaRPr lang="en-GB"/>
          </a:p>
        </p:txBody>
      </p:sp>
    </p:spTree>
    <p:extLst>
      <p:ext uri="{BB962C8B-B14F-4D97-AF65-F5344CB8AC3E}">
        <p14:creationId xmlns="" xmlns:p14="http://schemas.microsoft.com/office/powerpoint/2010/main" val="1645956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B33A214C-954E-4ED7-BC81-156FDB9A7D28}" type="slidenum">
              <a:rPr lang="en-GB" smtClean="0"/>
              <a:pPr>
                <a:defRPr/>
              </a:pPr>
              <a:t>‹#›</a:t>
            </a:fld>
            <a:endParaRPr lang="en-GB"/>
          </a:p>
        </p:txBody>
      </p:sp>
    </p:spTree>
    <p:extLst>
      <p:ext uri="{BB962C8B-B14F-4D97-AF65-F5344CB8AC3E}">
        <p14:creationId xmlns="" xmlns:p14="http://schemas.microsoft.com/office/powerpoint/2010/main" val="1674645536"/>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0DFF2F2E-0457-4EFA-8099-F9EC7EA3E0B5}" type="slidenum">
              <a:rPr lang="en-GB" smtClean="0"/>
              <a:pPr>
                <a:defRPr/>
              </a:pPr>
              <a:t>‹#›</a:t>
            </a:fld>
            <a:endParaRPr lang="en-GB"/>
          </a:p>
        </p:txBody>
      </p:sp>
    </p:spTree>
    <p:extLst>
      <p:ext uri="{BB962C8B-B14F-4D97-AF65-F5344CB8AC3E}">
        <p14:creationId xmlns="" xmlns:p14="http://schemas.microsoft.com/office/powerpoint/2010/main" val="1459810199"/>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990600"/>
          </a:xfrm>
        </p:spPr>
        <p:txBody>
          <a:bodyPr/>
          <a:lstStyle/>
          <a:p>
            <a:r>
              <a:rPr lang="ru-RU" smtClean="0"/>
              <a:t>Образец заголовка</a:t>
            </a:r>
            <a:endParaRPr lang="en-US"/>
          </a:p>
        </p:txBody>
      </p:sp>
      <p:sp>
        <p:nvSpPr>
          <p:cNvPr id="3" name="Таблица 2"/>
          <p:cNvSpPr>
            <a:spLocks noGrp="1"/>
          </p:cNvSpPr>
          <p:nvPr>
            <p:ph type="tbl" idx="1"/>
          </p:nvPr>
        </p:nvSpPr>
        <p:spPr>
          <a:xfrm>
            <a:off x="685800" y="1752600"/>
            <a:ext cx="7772400" cy="4191000"/>
          </a:xfrm>
        </p:spPr>
        <p:txBody>
          <a:bodyPr>
            <a:normAutofit/>
          </a:bodyPr>
          <a:lstStyle/>
          <a:p>
            <a:pPr lvl="0"/>
            <a:endParaRPr lang="en-US" noProof="0" smtClean="0"/>
          </a:p>
        </p:txBody>
      </p:sp>
      <p:sp>
        <p:nvSpPr>
          <p:cNvPr id="4" name="Rectangle 19"/>
          <p:cNvSpPr>
            <a:spLocks noGrp="1" noChangeArrowheads="1"/>
          </p:cNvSpPr>
          <p:nvPr>
            <p:ph type="dt" sz="half" idx="10"/>
          </p:nvPr>
        </p:nvSpPr>
        <p:spPr/>
        <p:txBody>
          <a:bodyPr/>
          <a:lstStyle>
            <a:lvl1pPr>
              <a:defRPr/>
            </a:lvl1pPr>
          </a:lstStyle>
          <a:p>
            <a:pPr>
              <a:defRPr/>
            </a:pPr>
            <a:endParaRPr lang="ru-RU"/>
          </a:p>
        </p:txBody>
      </p:sp>
      <p:sp>
        <p:nvSpPr>
          <p:cNvPr id="5" name="Rectangle 20"/>
          <p:cNvSpPr>
            <a:spLocks noGrp="1" noChangeArrowheads="1"/>
          </p:cNvSpPr>
          <p:nvPr>
            <p:ph type="ftr" sz="quarter" idx="11"/>
          </p:nvPr>
        </p:nvSpPr>
        <p:spPr/>
        <p:txBody>
          <a:bodyPr/>
          <a:lstStyle>
            <a:lvl1pPr>
              <a:defRPr/>
            </a:lvl1pPr>
          </a:lstStyle>
          <a:p>
            <a:pPr>
              <a:defRPr/>
            </a:pPr>
            <a:endParaRPr lang="ru-RU"/>
          </a:p>
        </p:txBody>
      </p:sp>
      <p:sp>
        <p:nvSpPr>
          <p:cNvPr id="6" name="Rectangle 21"/>
          <p:cNvSpPr>
            <a:spLocks noGrp="1" noChangeArrowheads="1"/>
          </p:cNvSpPr>
          <p:nvPr>
            <p:ph type="sldNum" sz="quarter" idx="12"/>
          </p:nvPr>
        </p:nvSpPr>
        <p:spPr/>
        <p:txBody>
          <a:bodyPr/>
          <a:lstStyle>
            <a:lvl1pPr>
              <a:defRPr/>
            </a:lvl1pPr>
          </a:lstStyle>
          <a:p>
            <a:pPr>
              <a:defRPr/>
            </a:pPr>
            <a:fld id="{7D7668B1-8A69-45B2-83DF-952CEB87B5F0}" type="slidenum">
              <a:rPr lang="ru-RU"/>
              <a:pPr>
                <a:defRPr/>
              </a:pPr>
              <a:t>‹#›</a:t>
            </a:fld>
            <a:endParaRPr lang="ru-RU"/>
          </a:p>
        </p:txBody>
      </p:sp>
    </p:spTree>
    <p:extLst>
      <p:ext uri="{BB962C8B-B14F-4D97-AF65-F5344CB8AC3E}">
        <p14:creationId xmlns="" xmlns:p14="http://schemas.microsoft.com/office/powerpoint/2010/main" val="3364262494"/>
      </p:ext>
    </p:extLst>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3" name="Date Placeholder 2"/>
          <p:cNvSpPr>
            <a:spLocks noGrp="1"/>
          </p:cNvSpPr>
          <p:nvPr>
            <p:ph type="dt" sz="half" idx="10"/>
          </p:nvPr>
        </p:nvSpPr>
        <p:spPr>
          <a:xfrm>
            <a:off x="457200" y="6251575"/>
            <a:ext cx="2133600" cy="476250"/>
          </a:xfrm>
        </p:spPr>
        <p:txBody>
          <a:bodyPr/>
          <a:lstStyle>
            <a:lvl1pPr>
              <a:defRPr/>
            </a:lvl1pPr>
          </a:lstStyle>
          <a:p>
            <a:pPr>
              <a:defRPr/>
            </a:pPr>
            <a:endParaRPr lang="ru-RU"/>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pPr>
              <a:defRPr/>
            </a:pPr>
            <a:fld id="{A77DFAD3-3C11-4CF1-BC93-DB861931CAC3}" type="slidenum">
              <a:rPr lang="ru-RU"/>
              <a:pPr>
                <a:defRPr/>
              </a:pPr>
              <a:t>‹#›</a:t>
            </a:fld>
            <a:endParaRPr lang="ru-RU"/>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pPr>
              <a:defRPr/>
            </a:pPr>
            <a:endParaRPr lang="ru-RU"/>
          </a:p>
        </p:txBody>
      </p:sp>
    </p:spTree>
    <p:extLst>
      <p:ext uri="{BB962C8B-B14F-4D97-AF65-F5344CB8AC3E}">
        <p14:creationId xmlns="" xmlns:p14="http://schemas.microsoft.com/office/powerpoint/2010/main" val="256486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43ED27FA-8078-4599-A412-5941F4241C32}" type="slidenum">
              <a:rPr lang="en-GB" smtClean="0"/>
              <a:pPr>
                <a:defRPr/>
              </a:pPr>
              <a:t>‹#›</a:t>
            </a:fld>
            <a:endParaRPr lang="en-GB"/>
          </a:p>
        </p:txBody>
      </p:sp>
    </p:spTree>
    <p:extLst>
      <p:ext uri="{BB962C8B-B14F-4D97-AF65-F5344CB8AC3E}">
        <p14:creationId xmlns="" xmlns:p14="http://schemas.microsoft.com/office/powerpoint/2010/main" val="99377049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A2E4A3CD-8C58-4E2A-97C2-178F3383D44D}" type="slidenum">
              <a:rPr lang="en-GB" smtClean="0"/>
              <a:pPr>
                <a:defRPr/>
              </a:pPr>
              <a:t>‹#›</a:t>
            </a:fld>
            <a:endParaRPr lang="en-GB"/>
          </a:p>
        </p:txBody>
      </p:sp>
    </p:spTree>
    <p:extLst>
      <p:ext uri="{BB962C8B-B14F-4D97-AF65-F5344CB8AC3E}">
        <p14:creationId xmlns="" xmlns:p14="http://schemas.microsoft.com/office/powerpoint/2010/main" val="425064327"/>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54BDA623-F7A1-46ED-901D-D436DA1D7AE6}" type="slidenum">
              <a:rPr lang="en-GB" smtClean="0"/>
              <a:pPr>
                <a:defRPr/>
              </a:pPr>
              <a:t>‹#›</a:t>
            </a:fld>
            <a:endParaRPr lang="en-GB"/>
          </a:p>
        </p:txBody>
      </p:sp>
    </p:spTree>
    <p:extLst>
      <p:ext uri="{BB962C8B-B14F-4D97-AF65-F5344CB8AC3E}">
        <p14:creationId xmlns="" xmlns:p14="http://schemas.microsoft.com/office/powerpoint/2010/main" val="253779297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2A6819FD-EFC8-4188-90CE-E141B2424B8B}" type="slidenum">
              <a:rPr lang="en-GB" smtClean="0"/>
              <a:pPr>
                <a:defRPr/>
              </a:pPr>
              <a:t>‹#›</a:t>
            </a:fld>
            <a:endParaRPr lang="en-GB"/>
          </a:p>
        </p:txBody>
      </p:sp>
    </p:spTree>
    <p:extLst>
      <p:ext uri="{BB962C8B-B14F-4D97-AF65-F5344CB8AC3E}">
        <p14:creationId xmlns="" xmlns:p14="http://schemas.microsoft.com/office/powerpoint/2010/main" val="310804213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32F6BC32-D233-480F-9B6D-6E77A2D1863D}" type="slidenum">
              <a:rPr lang="en-GB" smtClean="0"/>
              <a:pPr>
                <a:defRPr/>
              </a:pPr>
              <a:t>‹#›</a:t>
            </a:fld>
            <a:endParaRPr lang="en-GB"/>
          </a:p>
        </p:txBody>
      </p:sp>
    </p:spTree>
    <p:extLst>
      <p:ext uri="{BB962C8B-B14F-4D97-AF65-F5344CB8AC3E}">
        <p14:creationId xmlns="" xmlns:p14="http://schemas.microsoft.com/office/powerpoint/2010/main" val="3134796176"/>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78CFBEB7-CED1-4A53-A2E7-C89C67408975}" type="slidenum">
              <a:rPr lang="en-GB" smtClean="0"/>
              <a:pPr>
                <a:defRPr/>
              </a:pPr>
              <a:t>‹#›</a:t>
            </a:fld>
            <a:endParaRPr lang="en-GB"/>
          </a:p>
        </p:txBody>
      </p:sp>
    </p:spTree>
    <p:extLst>
      <p:ext uri="{BB962C8B-B14F-4D97-AF65-F5344CB8AC3E}">
        <p14:creationId xmlns="" xmlns:p14="http://schemas.microsoft.com/office/powerpoint/2010/main" val="3975402062"/>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1E4A482F-339A-432E-89EE-57FC27D27AF9}" type="slidenum">
              <a:rPr lang="en-GB" smtClean="0"/>
              <a:pPr>
                <a:defRPr/>
              </a:pPr>
              <a:t>‹#›</a:t>
            </a:fld>
            <a:endParaRPr lang="en-GB"/>
          </a:p>
        </p:txBody>
      </p:sp>
    </p:spTree>
    <p:extLst>
      <p:ext uri="{BB962C8B-B14F-4D97-AF65-F5344CB8AC3E}">
        <p14:creationId xmlns="" xmlns:p14="http://schemas.microsoft.com/office/powerpoint/2010/main" val="2666169962"/>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C59E5A41-BA81-47B8-AB79-BD4CF63C921B}" type="slidenum">
              <a:rPr lang="en-GB" smtClean="0"/>
              <a:pPr>
                <a:defRPr/>
              </a:pPr>
              <a:t>‹#›</a:t>
            </a:fld>
            <a:endParaRPr lang="en-GB"/>
          </a:p>
        </p:txBody>
      </p:sp>
    </p:spTree>
    <p:extLst>
      <p:ext uri="{BB962C8B-B14F-4D97-AF65-F5344CB8AC3E}">
        <p14:creationId xmlns="" xmlns:p14="http://schemas.microsoft.com/office/powerpoint/2010/main" val="320873330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E5D419B6-0887-4090-BB5E-07DCADC38F65}" type="slidenum">
              <a:rPr lang="en-GB" smtClean="0"/>
              <a:pPr>
                <a:defRPr/>
              </a:pPr>
              <a:t>‹#›</a:t>
            </a:fld>
            <a:endParaRPr lang="en-GB"/>
          </a:p>
        </p:txBody>
      </p:sp>
    </p:spTree>
    <p:extLst>
      <p:ext uri="{BB962C8B-B14F-4D97-AF65-F5344CB8AC3E}">
        <p14:creationId xmlns="" xmlns:p14="http://schemas.microsoft.com/office/powerpoint/2010/main" val="3275518284"/>
      </p:ext>
    </p:extLst>
  </p:cSld>
  <p:clrMap bg1="dk1" tx1="lt1" bg2="dk2" tx2="lt2" accent1="accent1" accent2="accent2" accent3="accent3" accent4="accent4" accent5="accent5" accent6="accent6" hlink="hlink" folHlink="folHlink"/>
  <p:sldLayoutIdLst>
    <p:sldLayoutId id="2147485727" r:id="rId1"/>
    <p:sldLayoutId id="2147485728" r:id="rId2"/>
    <p:sldLayoutId id="2147485729" r:id="rId3"/>
    <p:sldLayoutId id="2147485730" r:id="rId4"/>
    <p:sldLayoutId id="2147485731" r:id="rId5"/>
    <p:sldLayoutId id="2147485732" r:id="rId6"/>
    <p:sldLayoutId id="2147485733" r:id="rId7"/>
    <p:sldLayoutId id="2147485734" r:id="rId8"/>
    <p:sldLayoutId id="2147485735" r:id="rId9"/>
    <p:sldLayoutId id="2147485736" r:id="rId10"/>
    <p:sldLayoutId id="2147485737" r:id="rId11"/>
    <p:sldLayoutId id="2147485738" r:id="rId12"/>
    <p:sldLayoutId id="2147485739" r:id="rId13"/>
    <p:sldLayoutId id="2147485740" r:id="rId14"/>
    <p:sldLayoutId id="2147485741" r:id="rId15"/>
    <p:sldLayoutId id="2147485742" r:id="rId16"/>
    <p:sldLayoutId id="2147485743" r:id="rId17"/>
    <p:sldLayoutId id="2147485744" r:id="rId18"/>
  </p:sldLayoutIdLst>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Microsoft_Office_Excel_97-2003_Worksheet2.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Microsoft_Office_Excel_97-2003_Worksheet4.xls"/></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7.bin"/><Relationship Id="rId3" Type="http://schemas.openxmlformats.org/officeDocument/2006/relationships/oleObject" Target="../embeddings/oleObject7.bin"/><Relationship Id="rId7" Type="http://schemas.openxmlformats.org/officeDocument/2006/relationships/oleObject" Target="../embeddings/oleObject11.bin"/><Relationship Id="rId12"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8.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5" Type="http://schemas.openxmlformats.org/officeDocument/2006/relationships/oleObject" Target="../embeddings/oleObject1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 Id="rId14"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8.xml"/><Relationship Id="rId1" Type="http://schemas.openxmlformats.org/officeDocument/2006/relationships/vmlDrawing" Target="../drawings/vmlDrawing10.v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8.xml"/><Relationship Id="rId1" Type="http://schemas.openxmlformats.org/officeDocument/2006/relationships/vmlDrawing" Target="../drawings/vmlDrawing11.v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pharmacology.pharmaceuticalconferenc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7.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About OMICS Group</a:t>
            </a:r>
          </a:p>
        </p:txBody>
      </p:sp>
      <p:sp>
        <p:nvSpPr>
          <p:cNvPr id="3" name="Content Placeholder 2"/>
          <p:cNvSpPr>
            <a:spLocks noGrp="1"/>
          </p:cNvSpPr>
          <p:nvPr>
            <p:ph idx="1"/>
          </p:nvPr>
        </p:nvSpPr>
        <p:spPr/>
        <p:txBody>
          <a:bodyPr>
            <a:normAutofit fontScale="92500" lnSpcReduction="20000"/>
          </a:bodyPr>
          <a:lstStyle/>
          <a:p>
            <a:pPr marL="0" indent="0" algn="just">
              <a:buFont typeface="Wingdings" pitchFamily="2" charset="2"/>
              <a:buNone/>
              <a:defRPr/>
            </a:pPr>
            <a:r>
              <a:rPr lang="en-US" dirty="0"/>
              <a:t>OMICS Group is an amalgamation of </a:t>
            </a:r>
            <a:r>
              <a:rPr lang="en-US" dirty="0">
                <a:hlinkClick r:id="rId2"/>
              </a:rPr>
              <a:t>Open Access </a:t>
            </a:r>
            <a:r>
              <a:rPr lang="en-US" dirty="0" smtClean="0">
                <a:hlinkClick r:id="rId2"/>
              </a:rPr>
              <a:t>Publications</a:t>
            </a:r>
            <a:r>
              <a:rPr lang="en-US" dirty="0" smtClean="0"/>
              <a:t> </a:t>
            </a:r>
            <a:r>
              <a:rPr lang="en-US" dirty="0"/>
              <a:t>and worldwide international science conferences and events. Established in the year 2007 with the sole aim of making the information on Sciences and technology ‘Open Access’, OMICS Group publishes 500 online open access </a:t>
            </a:r>
            <a:r>
              <a:rPr lang="en-US" dirty="0">
                <a:hlinkClick r:id="rId3"/>
              </a:rPr>
              <a:t>scholarly journals </a:t>
            </a:r>
            <a:r>
              <a:rPr lang="en-US" dirty="0"/>
              <a:t>in all aspects </a:t>
            </a:r>
            <a:r>
              <a:rPr lang="en-US" dirty="0" smtClean="0"/>
              <a:t>of Science, Engineering, Management </a:t>
            </a:r>
            <a:r>
              <a:rPr lang="en-US" dirty="0"/>
              <a:t>and Technology </a:t>
            </a:r>
            <a:r>
              <a:rPr lang="en-US" dirty="0" smtClean="0"/>
              <a:t>journals. </a:t>
            </a:r>
            <a:r>
              <a:rPr lang="en-US" dirty="0"/>
              <a:t>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a:hlinkClick r:id="rId4"/>
              </a:rPr>
              <a:t>International conferences</a:t>
            </a:r>
            <a:r>
              <a:rPr lang="en-US" dirty="0"/>
              <a:t> annually across the globe, where knowledge transfer takes place through debates, round table discussions, poster presentations, workshops, symposia and exhibitions.</a:t>
            </a:r>
          </a:p>
        </p:txBody>
      </p:sp>
    </p:spTree>
  </p:cSld>
  <p:clrMapOvr>
    <a:masterClrMapping/>
  </p:clrMapOvr>
  <p:transition spd="slow">
    <p:blinds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 xmlns:p14="http://schemas.microsoft.com/office/powerpoint/2010/main" val="1416235463"/>
              </p:ext>
            </p:extLst>
          </p:nvPr>
        </p:nvGraphicFramePr>
        <p:xfrm>
          <a:off x="571472" y="1071546"/>
          <a:ext cx="8143932" cy="5429288"/>
        </p:xfrm>
        <a:graphic>
          <a:graphicData uri="http://schemas.openxmlformats.org/drawingml/2006/chart">
            <c:chart xmlns:c="http://schemas.openxmlformats.org/drawingml/2006/chart" xmlns:r="http://schemas.openxmlformats.org/officeDocument/2006/relationships" r:id="rId2"/>
          </a:graphicData>
        </a:graphic>
      </p:graphicFrame>
      <p:sp>
        <p:nvSpPr>
          <p:cNvPr id="41985" name="Rectangle 1"/>
          <p:cNvSpPr>
            <a:spLocks noChangeArrowheads="1"/>
          </p:cNvSpPr>
          <p:nvPr/>
        </p:nvSpPr>
        <p:spPr bwMode="auto">
          <a:xfrm>
            <a:off x="827584" y="332656"/>
            <a:ext cx="7858180" cy="714380"/>
          </a:xfrm>
          <a:prstGeom prst="rect">
            <a:avLst/>
          </a:prstGeom>
        </p:spPr>
        <p:txBody>
          <a:bodyPr vert="horz" lIns="91440" tIns="45720" rIns="91440" bIns="45720" rtlCol="0" anchor="t">
            <a:noAutofit/>
          </a:bodyPr>
          <a:lstStyle/>
          <a:p>
            <a:pPr algn="ctr" defTabSz="457200" fontAlgn="auto">
              <a:spcAft>
                <a:spcPts val="0"/>
              </a:spcAft>
            </a:pPr>
            <a:r>
              <a:rPr lang="en-US" sz="2300" spc="100" dirty="0">
                <a:solidFill>
                  <a:srgbClr val="CCFFFF"/>
                </a:solidFill>
                <a:latin typeface="Bookman Old Style" pitchFamily="18" charset="0"/>
                <a:ea typeface="+mj-ea"/>
                <a:cs typeface="+mj-cs"/>
              </a:rPr>
              <a:t>Healing effect of 2,5% POCDPE ointment </a:t>
            </a:r>
            <a:endParaRPr lang="en-US" sz="2300" spc="100" dirty="0" smtClean="0">
              <a:solidFill>
                <a:srgbClr val="CCFFFF"/>
              </a:solidFill>
              <a:latin typeface="Bookman Old Style" pitchFamily="18" charset="0"/>
              <a:ea typeface="+mj-ea"/>
              <a:cs typeface="+mj-cs"/>
            </a:endParaRPr>
          </a:p>
          <a:p>
            <a:pPr algn="ctr" defTabSz="457200" fontAlgn="auto">
              <a:spcAft>
                <a:spcPts val="0"/>
              </a:spcAft>
            </a:pPr>
            <a:r>
              <a:rPr lang="en-US" sz="2300" spc="100" dirty="0" smtClean="0">
                <a:solidFill>
                  <a:srgbClr val="CCFFFF"/>
                </a:solidFill>
                <a:latin typeface="Bookman Old Style" pitchFamily="18" charset="0"/>
                <a:ea typeface="+mj-ea"/>
                <a:cs typeface="+mj-cs"/>
              </a:rPr>
              <a:t>(</a:t>
            </a:r>
            <a:r>
              <a:rPr lang="en-US" sz="2300" spc="100" dirty="0">
                <a:solidFill>
                  <a:srgbClr val="CCFFFF"/>
                </a:solidFill>
                <a:latin typeface="Bookman Old Style" pitchFamily="18" charset="0"/>
                <a:ea typeface="+mj-ea"/>
                <a:cs typeface="+mj-cs"/>
              </a:rPr>
              <a:t>skin burn model in rats)</a:t>
            </a: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descr="1.jpg"/>
          <p:cNvPicPr>
            <a:picLocks noChangeAspect="1"/>
          </p:cNvPicPr>
          <p:nvPr/>
        </p:nvPicPr>
        <p:blipFill>
          <a:blip r:embed="rId2" cstate="print"/>
          <a:stretch>
            <a:fillRect/>
          </a:stretch>
        </p:blipFill>
        <p:spPr>
          <a:xfrm>
            <a:off x="1357290" y="857232"/>
            <a:ext cx="7067810" cy="5233121"/>
          </a:xfrm>
          <a:prstGeom prst="rect">
            <a:avLst/>
          </a:prstGeom>
        </p:spPr>
      </p:pic>
      <p:sp>
        <p:nvSpPr>
          <p:cNvPr id="5" name="Rectangle 12"/>
          <p:cNvSpPr txBox="1">
            <a:spLocks noChangeArrowheads="1"/>
          </p:cNvSpPr>
          <p:nvPr/>
        </p:nvSpPr>
        <p:spPr>
          <a:xfrm>
            <a:off x="717426" y="283121"/>
            <a:ext cx="8247062" cy="409575"/>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300" i="0" u="none" strike="noStrike" kern="1200" cap="none" spc="0" normalizeH="0" baseline="0" noProof="0" dirty="0" smtClean="0">
                <a:ln>
                  <a:noFill/>
                </a:ln>
                <a:solidFill>
                  <a:srgbClr val="CCFFFF"/>
                </a:solidFill>
                <a:effectLst/>
                <a:uLnTx/>
                <a:uFillTx/>
                <a:latin typeface="Bookman Old Style" pitchFamily="18" charset="0"/>
                <a:ea typeface="+mj-ea"/>
                <a:cs typeface="Times New Roman" pitchFamily="18" charset="0"/>
              </a:rPr>
              <a:t>Estimation of wound area </a:t>
            </a: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746030" y="232350"/>
            <a:ext cx="7572428" cy="914097"/>
          </a:xfrm>
          <a:prstGeom prst="rect">
            <a:avLst/>
          </a:prstGeom>
        </p:spPr>
        <p:txBody>
          <a:bodyPr vert="horz" lIns="91440" tIns="45720" rIns="91440" bIns="45720" rtlCol="0" anchor="t">
            <a:normAutofit fontScale="97500"/>
          </a:bodyPr>
          <a:lstStyle/>
          <a:p>
            <a:pPr algn="ctr" defTabSz="457200" fontAlgn="auto">
              <a:spcAft>
                <a:spcPts val="0"/>
              </a:spcAft>
            </a:pPr>
            <a:r>
              <a:rPr lang="en-US" spc="100" dirty="0">
                <a:solidFill>
                  <a:srgbClr val="CCFFFF"/>
                </a:solidFill>
                <a:latin typeface="Bookman Old Style" pitchFamily="18" charset="0"/>
                <a:ea typeface="+mj-ea"/>
                <a:cs typeface="+mj-cs"/>
              </a:rPr>
              <a:t>Healing effect of 2,5% POCDPE and 2,5% SM ointments (</a:t>
            </a:r>
            <a:r>
              <a:rPr lang="en-US" spc="100" dirty="0" err="1">
                <a:solidFill>
                  <a:srgbClr val="CCFFFF"/>
                </a:solidFill>
                <a:latin typeface="Bookman Old Style" pitchFamily="18" charset="0"/>
                <a:ea typeface="+mj-ea"/>
                <a:cs typeface="+mj-cs"/>
              </a:rPr>
              <a:t>excisional</a:t>
            </a:r>
            <a:r>
              <a:rPr lang="en-US" spc="100" dirty="0">
                <a:solidFill>
                  <a:srgbClr val="CCFFFF"/>
                </a:solidFill>
                <a:latin typeface="Bookman Old Style" pitchFamily="18" charset="0"/>
                <a:ea typeface="+mj-ea"/>
                <a:cs typeface="+mj-cs"/>
              </a:rPr>
              <a:t> wounds in mice)</a:t>
            </a:r>
            <a:endParaRPr lang="ru-RU" spc="100" dirty="0">
              <a:solidFill>
                <a:srgbClr val="CCFFFF"/>
              </a:solidFill>
              <a:latin typeface="Bookman Old Style" pitchFamily="18" charset="0"/>
              <a:ea typeface="+mj-ea"/>
              <a:cs typeface="+mj-cs"/>
            </a:endParaRPr>
          </a:p>
        </p:txBody>
      </p:sp>
      <p:graphicFrame>
        <p:nvGraphicFramePr>
          <p:cNvPr id="4" name="Диаграмма 3"/>
          <p:cNvGraphicFramePr/>
          <p:nvPr/>
        </p:nvGraphicFramePr>
        <p:xfrm>
          <a:off x="642910" y="1285860"/>
          <a:ext cx="8001055" cy="521497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Диаграмма 2"/>
          <p:cNvGraphicFramePr>
            <a:graphicFrameLocks/>
          </p:cNvGraphicFramePr>
          <p:nvPr>
            <p:extLst>
              <p:ext uri="{D42A27DB-BD31-4B8C-83A1-F6EECF244321}">
                <p14:modId xmlns="" xmlns:p14="http://schemas.microsoft.com/office/powerpoint/2010/main" val="1774737231"/>
              </p:ext>
            </p:extLst>
          </p:nvPr>
        </p:nvGraphicFramePr>
        <p:xfrm>
          <a:off x="669842" y="1412776"/>
          <a:ext cx="7934605"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759282" y="240794"/>
            <a:ext cx="7572428" cy="830997"/>
          </a:xfrm>
          <a:prstGeom prst="rect">
            <a:avLst/>
          </a:prstGeom>
        </p:spPr>
        <p:txBody>
          <a:bodyPr vert="horz" lIns="91440" tIns="45720" rIns="91440" bIns="45720" rtlCol="0" anchor="t">
            <a:normAutofit fontScale="97500"/>
          </a:bodyPr>
          <a:lstStyle/>
          <a:p>
            <a:pPr algn="ctr" defTabSz="457200" fontAlgn="auto">
              <a:spcAft>
                <a:spcPts val="0"/>
              </a:spcAft>
            </a:pPr>
            <a:r>
              <a:rPr lang="en-US" spc="100" dirty="0">
                <a:solidFill>
                  <a:srgbClr val="CCFFFF"/>
                </a:solidFill>
                <a:latin typeface="Bookman Old Style" pitchFamily="18" charset="0"/>
                <a:ea typeface="+mj-ea"/>
                <a:cs typeface="+mj-cs"/>
              </a:rPr>
              <a:t>Healing effect of </a:t>
            </a:r>
            <a:r>
              <a:rPr lang="en-US" spc="100" dirty="0" smtClean="0">
                <a:solidFill>
                  <a:srgbClr val="CCFFFF"/>
                </a:solidFill>
                <a:latin typeface="Bookman Old Style" pitchFamily="18" charset="0"/>
                <a:ea typeface="+mj-ea"/>
                <a:cs typeface="+mj-cs"/>
              </a:rPr>
              <a:t>10% </a:t>
            </a:r>
            <a:r>
              <a:rPr lang="en-US" spc="100" dirty="0">
                <a:solidFill>
                  <a:srgbClr val="CCFFFF"/>
                </a:solidFill>
                <a:latin typeface="Bookman Old Style" pitchFamily="18" charset="0"/>
                <a:ea typeface="+mj-ea"/>
                <a:cs typeface="+mj-cs"/>
              </a:rPr>
              <a:t>POCDPE </a:t>
            </a:r>
            <a:r>
              <a:rPr lang="en-US" spc="100" dirty="0" smtClean="0">
                <a:solidFill>
                  <a:srgbClr val="CCFFFF"/>
                </a:solidFill>
                <a:latin typeface="Bookman Old Style" pitchFamily="18" charset="0"/>
                <a:ea typeface="+mj-ea"/>
                <a:cs typeface="+mj-cs"/>
              </a:rPr>
              <a:t>dry ointment (burn </a:t>
            </a:r>
            <a:r>
              <a:rPr lang="en-US" spc="100" dirty="0">
                <a:solidFill>
                  <a:srgbClr val="CCFFFF"/>
                </a:solidFill>
                <a:latin typeface="Bookman Old Style" pitchFamily="18" charset="0"/>
                <a:ea typeface="+mj-ea"/>
                <a:cs typeface="+mj-cs"/>
              </a:rPr>
              <a:t>wounds in mice)</a:t>
            </a:r>
            <a:endParaRPr lang="ru-RU" spc="100" dirty="0">
              <a:solidFill>
                <a:srgbClr val="CCFFFF"/>
              </a:solidFill>
              <a:latin typeface="Bookman Old Style" pitchFamily="18" charset="0"/>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nvGraphicFramePr>
        <p:xfrm>
          <a:off x="714348" y="1214422"/>
          <a:ext cx="4071966" cy="47863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Диаграмма 2"/>
          <p:cNvGraphicFramePr>
            <a:graphicFrameLocks/>
          </p:cNvGraphicFramePr>
          <p:nvPr/>
        </p:nvGraphicFramePr>
        <p:xfrm>
          <a:off x="4714876" y="1214422"/>
          <a:ext cx="3931920" cy="4782312"/>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угольник 3"/>
          <p:cNvSpPr/>
          <p:nvPr/>
        </p:nvSpPr>
        <p:spPr>
          <a:xfrm>
            <a:off x="759282" y="240794"/>
            <a:ext cx="7572428" cy="830997"/>
          </a:xfrm>
          <a:prstGeom prst="rect">
            <a:avLst/>
          </a:prstGeom>
        </p:spPr>
        <p:txBody>
          <a:bodyPr vert="horz" lIns="91440" tIns="45720" rIns="91440" bIns="45720" rtlCol="0" anchor="t">
            <a:normAutofit fontScale="97500"/>
          </a:bodyPr>
          <a:lstStyle/>
          <a:p>
            <a:pPr algn="ctr" defTabSz="457200" fontAlgn="auto">
              <a:spcAft>
                <a:spcPts val="0"/>
              </a:spcAft>
            </a:pPr>
            <a:r>
              <a:rPr lang="en-US" spc="100" dirty="0" smtClean="0">
                <a:solidFill>
                  <a:srgbClr val="CCFFFF"/>
                </a:solidFill>
                <a:effectLst>
                  <a:outerShdw blurRad="38100" dist="38100" dir="2700000" algn="tl">
                    <a:srgbClr val="000000">
                      <a:alpha val="43137"/>
                    </a:srgbClr>
                  </a:outerShdw>
                </a:effectLst>
                <a:latin typeface="Bookman Old Style" pitchFamily="18" charset="0"/>
                <a:ea typeface="+mj-ea"/>
                <a:cs typeface="+mj-cs"/>
              </a:rPr>
              <a:t>Comparison of dry and dressing ointments containing POCDPE</a:t>
            </a:r>
            <a:endParaRPr lang="ru-RU" spc="100" dirty="0">
              <a:solidFill>
                <a:srgbClr val="CCFFFF"/>
              </a:solidFill>
              <a:effectLst>
                <a:outerShdw blurRad="38100" dist="38100" dir="2700000" algn="tl">
                  <a:srgbClr val="000000">
                    <a:alpha val="43137"/>
                  </a:srgbClr>
                </a:outerShdw>
              </a:effectLst>
              <a:latin typeface="Bookman Old Style" pitchFamily="18" charset="0"/>
              <a:ea typeface="+mj-ea"/>
              <a:cs typeface="+mj-cs"/>
            </a:endParaRPr>
          </a:p>
        </p:txBody>
      </p:sp>
      <p:sp>
        <p:nvSpPr>
          <p:cNvPr id="5" name="Прямоугольник 4"/>
          <p:cNvSpPr/>
          <p:nvPr/>
        </p:nvSpPr>
        <p:spPr>
          <a:xfrm>
            <a:off x="2000232" y="6072206"/>
            <a:ext cx="1574470" cy="338554"/>
          </a:xfrm>
          <a:prstGeom prst="rect">
            <a:avLst/>
          </a:prstGeom>
        </p:spPr>
        <p:txBody>
          <a:bodyPr wrap="none">
            <a:spAutoFit/>
          </a:bodyPr>
          <a:lstStyle/>
          <a:p>
            <a:r>
              <a:rPr lang="en-US" sz="1600" spc="100" dirty="0" smtClean="0">
                <a:solidFill>
                  <a:srgbClr val="CCFFFF"/>
                </a:solidFill>
                <a:effectLst>
                  <a:outerShdw blurRad="38100" dist="38100" dir="2700000" algn="tl">
                    <a:srgbClr val="000000">
                      <a:alpha val="43137"/>
                    </a:srgbClr>
                  </a:outerShdw>
                </a:effectLst>
                <a:latin typeface="Bookman Old Style" pitchFamily="18" charset="0"/>
              </a:rPr>
              <a:t>Burn wound</a:t>
            </a:r>
            <a:endParaRPr lang="ru-RU" sz="1600" dirty="0"/>
          </a:p>
        </p:txBody>
      </p:sp>
      <p:sp>
        <p:nvSpPr>
          <p:cNvPr id="6" name="Прямоугольник 5"/>
          <p:cNvSpPr/>
          <p:nvPr/>
        </p:nvSpPr>
        <p:spPr>
          <a:xfrm>
            <a:off x="6215074" y="6072206"/>
            <a:ext cx="2204450" cy="338554"/>
          </a:xfrm>
          <a:prstGeom prst="rect">
            <a:avLst/>
          </a:prstGeom>
        </p:spPr>
        <p:txBody>
          <a:bodyPr wrap="none">
            <a:spAutoFit/>
          </a:bodyPr>
          <a:lstStyle/>
          <a:p>
            <a:r>
              <a:rPr lang="en-US" sz="1600" spc="100" dirty="0" err="1" smtClean="0">
                <a:solidFill>
                  <a:srgbClr val="CCFFFF"/>
                </a:solidFill>
                <a:effectLst>
                  <a:outerShdw blurRad="38100" dist="38100" dir="2700000" algn="tl">
                    <a:srgbClr val="000000">
                      <a:alpha val="43137"/>
                    </a:srgbClr>
                  </a:outerShdw>
                </a:effectLst>
                <a:latin typeface="Bookman Old Style" pitchFamily="18" charset="0"/>
              </a:rPr>
              <a:t>Excisional</a:t>
            </a:r>
            <a:r>
              <a:rPr lang="en-US" sz="1600" spc="100" dirty="0" smtClean="0">
                <a:solidFill>
                  <a:srgbClr val="CCFFFF"/>
                </a:solidFill>
                <a:effectLst>
                  <a:outerShdw blurRad="38100" dist="38100" dir="2700000" algn="tl">
                    <a:srgbClr val="000000">
                      <a:alpha val="43137"/>
                    </a:srgbClr>
                  </a:outerShdw>
                </a:effectLst>
                <a:latin typeface="Bookman Old Style" pitchFamily="18" charset="0"/>
              </a:rPr>
              <a:t> wound</a:t>
            </a:r>
            <a:endParaRPr lang="ru-RU" sz="1600" dirty="0"/>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descr="Symph_Stems_Burn.PNG"/>
          <p:cNvPicPr>
            <a:picLocks noChangeAspect="1"/>
          </p:cNvPicPr>
          <p:nvPr/>
        </p:nvPicPr>
        <p:blipFill>
          <a:blip r:embed="rId2" cstate="print"/>
          <a:stretch>
            <a:fillRect/>
          </a:stretch>
        </p:blipFill>
        <p:spPr>
          <a:xfrm>
            <a:off x="1142976" y="1142984"/>
            <a:ext cx="6831380" cy="5500726"/>
          </a:xfrm>
          <a:prstGeom prst="rect">
            <a:avLst/>
          </a:prstGeom>
        </p:spPr>
      </p:pic>
      <p:sp>
        <p:nvSpPr>
          <p:cNvPr id="3" name="Прямоугольник 2"/>
          <p:cNvSpPr/>
          <p:nvPr/>
        </p:nvSpPr>
        <p:spPr>
          <a:xfrm>
            <a:off x="759282" y="240794"/>
            <a:ext cx="7572428" cy="830997"/>
          </a:xfrm>
          <a:prstGeom prst="rect">
            <a:avLst/>
          </a:prstGeom>
        </p:spPr>
        <p:txBody>
          <a:bodyPr vert="horz" lIns="91440" tIns="45720" rIns="91440" bIns="45720" rtlCol="0" anchor="t">
            <a:normAutofit fontScale="97500"/>
          </a:bodyPr>
          <a:lstStyle/>
          <a:p>
            <a:pPr algn="ctr" defTabSz="457200" fontAlgn="auto">
              <a:spcAft>
                <a:spcPts val="0"/>
              </a:spcAft>
            </a:pPr>
            <a:r>
              <a:rPr lang="en-US" spc="100" dirty="0">
                <a:solidFill>
                  <a:srgbClr val="CCFFFF"/>
                </a:solidFill>
                <a:latin typeface="Bookman Old Style" pitchFamily="18" charset="0"/>
                <a:ea typeface="+mj-ea"/>
                <a:cs typeface="+mj-cs"/>
              </a:rPr>
              <a:t>Healing effect of </a:t>
            </a:r>
            <a:r>
              <a:rPr lang="en-US" spc="100" dirty="0" smtClean="0">
                <a:solidFill>
                  <a:srgbClr val="CCFFFF"/>
                </a:solidFill>
                <a:latin typeface="Bookman Old Style" pitchFamily="18" charset="0"/>
                <a:ea typeface="+mj-ea"/>
                <a:cs typeface="+mj-cs"/>
              </a:rPr>
              <a:t>2.5% BNB dry ointment (burn </a:t>
            </a:r>
            <a:r>
              <a:rPr lang="en-US" spc="100" dirty="0">
                <a:solidFill>
                  <a:srgbClr val="CCFFFF"/>
                </a:solidFill>
                <a:latin typeface="Bookman Old Style" pitchFamily="18" charset="0"/>
                <a:ea typeface="+mj-ea"/>
                <a:cs typeface="+mj-cs"/>
              </a:rPr>
              <a:t>wounds in mice)</a:t>
            </a:r>
            <a:endParaRPr lang="ru-RU" spc="100" dirty="0">
              <a:solidFill>
                <a:srgbClr val="CCFFFF"/>
              </a:solidFill>
              <a:latin typeface="Bookman Old Style" pitchFamily="18" charset="0"/>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990600" y="1196752"/>
            <a:ext cx="7620000" cy="4267200"/>
            <a:chOff x="476" y="845"/>
            <a:chExt cx="4899" cy="3029"/>
          </a:xfrm>
        </p:grpSpPr>
        <p:graphicFrame>
          <p:nvGraphicFramePr>
            <p:cNvPr id="9218" name="Object 7"/>
            <p:cNvGraphicFramePr>
              <a:graphicFrameLocks noChangeAspect="1"/>
            </p:cNvGraphicFramePr>
            <p:nvPr/>
          </p:nvGraphicFramePr>
          <p:xfrm>
            <a:off x="476" y="845"/>
            <a:ext cx="4899" cy="3029"/>
          </p:xfrm>
          <a:graphic>
            <a:graphicData uri="http://schemas.openxmlformats.org/presentationml/2006/ole">
              <p:oleObj spid="_x0000_s64528" r:id="rId3" imgW="5427914" imgH="4888047" progId="">
                <p:embed/>
              </p:oleObj>
            </a:graphicData>
          </a:graphic>
        </p:graphicFrame>
        <p:sp>
          <p:nvSpPr>
            <p:cNvPr id="9222" name="Line 12"/>
            <p:cNvSpPr>
              <a:spLocks noChangeShapeType="1"/>
            </p:cNvSpPr>
            <p:nvPr/>
          </p:nvSpPr>
          <p:spPr bwMode="auto">
            <a:xfrm flipH="1" flipV="1">
              <a:off x="2109" y="2614"/>
              <a:ext cx="408" cy="725"/>
            </a:xfrm>
            <a:prstGeom prst="line">
              <a:avLst/>
            </a:prstGeom>
            <a:noFill/>
            <a:ln w="28575">
              <a:solidFill>
                <a:srgbClr val="FF3300"/>
              </a:solidFill>
              <a:miter lim="800000"/>
              <a:headEnd type="none" w="sm" len="sm"/>
              <a:tailEnd type="triangle" w="med" len="med"/>
            </a:ln>
          </p:spPr>
          <p:txBody>
            <a:bodyPr wrap="none"/>
            <a:lstStyle/>
            <a:p>
              <a:endParaRPr lang="ru-RU"/>
            </a:p>
          </p:txBody>
        </p:sp>
      </p:grpSp>
      <p:sp>
        <p:nvSpPr>
          <p:cNvPr id="9220" name="Rectangle 2"/>
          <p:cNvSpPr>
            <a:spLocks noGrp="1" noChangeArrowheads="1"/>
          </p:cNvSpPr>
          <p:nvPr>
            <p:ph type="title"/>
          </p:nvPr>
        </p:nvSpPr>
        <p:spPr>
          <a:xfrm>
            <a:off x="698241" y="199931"/>
            <a:ext cx="7772400" cy="685800"/>
          </a:xfrm>
        </p:spPr>
        <p:txBody>
          <a:bodyPr>
            <a:noAutofit/>
          </a:bodyPr>
          <a:lstStyle/>
          <a:p>
            <a:pPr algn="ctr" eaLnBrk="1" hangingPunct="1"/>
            <a:r>
              <a:rPr lang="en-US" sz="2300" dirty="0" smtClean="0">
                <a:solidFill>
                  <a:srgbClr val="CCFFFF"/>
                </a:solidFill>
                <a:latin typeface="Bookman Old Style" panose="02050604050505020204" pitchFamily="18" charset="0"/>
              </a:rPr>
              <a:t>Suggested mechanism of </a:t>
            </a:r>
            <a:r>
              <a:rPr lang="en-US" sz="2300" dirty="0" err="1" smtClean="0">
                <a:solidFill>
                  <a:srgbClr val="CCFFFF"/>
                </a:solidFill>
                <a:latin typeface="Bookman Old Style" panose="02050604050505020204" pitchFamily="18" charset="0"/>
              </a:rPr>
              <a:t>wounnd</a:t>
            </a:r>
            <a:r>
              <a:rPr lang="en-US" sz="2300" dirty="0" smtClean="0">
                <a:solidFill>
                  <a:srgbClr val="CCFFFF"/>
                </a:solidFill>
                <a:latin typeface="Bookman Old Style" panose="02050604050505020204" pitchFamily="18" charset="0"/>
              </a:rPr>
              <a:t> healing and anti-inflammatory action of BNB</a:t>
            </a:r>
            <a:endParaRPr lang="ru-RU" sz="2300" dirty="0" smtClean="0">
              <a:solidFill>
                <a:srgbClr val="CCFFFF"/>
              </a:solidFill>
              <a:latin typeface="Bookman Old Style" panose="02050604050505020204" pitchFamily="18" charset="0"/>
            </a:endParaRPr>
          </a:p>
        </p:txBody>
      </p:sp>
      <p:sp>
        <p:nvSpPr>
          <p:cNvPr id="9221" name="Text Box 8"/>
          <p:cNvSpPr txBox="1">
            <a:spLocks noChangeArrowheads="1"/>
          </p:cNvSpPr>
          <p:nvPr/>
        </p:nvSpPr>
        <p:spPr bwMode="auto">
          <a:xfrm>
            <a:off x="838200" y="5638800"/>
            <a:ext cx="7924800" cy="1200329"/>
          </a:xfrm>
          <a:prstGeom prst="rect">
            <a:avLst/>
          </a:prstGeom>
          <a:noFill/>
          <a:ln w="9525">
            <a:noFill/>
            <a:miter lim="800000"/>
            <a:headEnd/>
            <a:tailEnd/>
          </a:ln>
        </p:spPr>
        <p:txBody>
          <a:bodyPr>
            <a:spAutoFit/>
          </a:bodyPr>
          <a:lstStyle/>
          <a:p>
            <a:pPr algn="just">
              <a:spcBef>
                <a:spcPct val="50000"/>
              </a:spcBef>
            </a:pPr>
            <a:r>
              <a:rPr lang="en-US" sz="1200" u="none" dirty="0" smtClean="0">
                <a:latin typeface="Verdana" pitchFamily="34" charset="0"/>
              </a:rPr>
              <a:t>Besides generation of superoxide </a:t>
            </a:r>
            <a:r>
              <a:rPr lang="en-US" sz="1200" u="none" dirty="0">
                <a:latin typeface="Verdana" pitchFamily="34" charset="0"/>
              </a:rPr>
              <a:t>anions </a:t>
            </a:r>
            <a:r>
              <a:rPr lang="en-US" sz="1200" u="none" dirty="0" smtClean="0">
                <a:latin typeface="Verdana" pitchFamily="34" charset="0"/>
              </a:rPr>
              <a:t>by stimulated PMNs, these radicals may also arise </a:t>
            </a:r>
            <a:r>
              <a:rPr lang="en-US" sz="1200" u="none" dirty="0">
                <a:latin typeface="Verdana" pitchFamily="34" charset="0"/>
              </a:rPr>
              <a:t>in chronic wounds where ischemic conditions may convert the enzyme xanthine dehydrogenase into xanthine oxidase (XO) which catalyses the conversion of oxygen into superoxide anions causing tissue damage. During this process XO converts hypoxanthine (HX) to </a:t>
            </a:r>
            <a:r>
              <a:rPr lang="en-US" sz="1200" u="none" dirty="0" err="1">
                <a:latin typeface="Verdana" pitchFamily="34" charset="0"/>
              </a:rPr>
              <a:t>xanthine</a:t>
            </a:r>
            <a:r>
              <a:rPr lang="en-US" sz="1200" u="none" dirty="0">
                <a:latin typeface="Verdana" pitchFamily="34" charset="0"/>
              </a:rPr>
              <a:t> and subsequently to uric acid. So, scavenging of superoxide anions either produced by PMNs or through XO is regarded beneficial for wound healing and in inflammatory process. </a:t>
            </a:r>
          </a:p>
        </p:txBody>
      </p:sp>
    </p:spTree>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Box 15"/>
          <p:cNvSpPr txBox="1">
            <a:spLocks noChangeArrowheads="1"/>
          </p:cNvSpPr>
          <p:nvPr/>
        </p:nvSpPr>
        <p:spPr bwMode="auto">
          <a:xfrm>
            <a:off x="0" y="6453188"/>
            <a:ext cx="8964613" cy="246062"/>
          </a:xfrm>
          <a:prstGeom prst="rect">
            <a:avLst/>
          </a:prstGeom>
          <a:noFill/>
          <a:ln w="9525">
            <a:noFill/>
            <a:miter lim="800000"/>
            <a:headEnd/>
            <a:tailEnd/>
          </a:ln>
        </p:spPr>
        <p:txBody>
          <a:bodyPr>
            <a:spAutoFit/>
          </a:bodyPr>
          <a:lstStyle/>
          <a:p>
            <a:pPr algn="ctr"/>
            <a:r>
              <a:rPr lang="ru-RU" sz="1000" i="1" dirty="0">
                <a:solidFill>
                  <a:srgbClr val="F9E98E"/>
                </a:solidFill>
                <a:latin typeface="Bookman Old Style" pitchFamily="18" charset="0"/>
              </a:rPr>
              <a:t>S. </a:t>
            </a:r>
            <a:r>
              <a:rPr lang="ru-RU" sz="1000" i="1" dirty="0" err="1">
                <a:solidFill>
                  <a:srgbClr val="F9E98E"/>
                </a:solidFill>
                <a:latin typeface="Bookman Old Style" pitchFamily="18" charset="0"/>
              </a:rPr>
              <a:t>Shrotriya</a:t>
            </a:r>
            <a:r>
              <a:rPr lang="en-US" sz="1000" i="1" dirty="0">
                <a:solidFill>
                  <a:srgbClr val="F9E98E"/>
                </a:solidFill>
                <a:latin typeface="Bookman Old Style" pitchFamily="18" charset="0"/>
              </a:rPr>
              <a:t> et al. American Association for Cancer Research 100</a:t>
            </a:r>
            <a:r>
              <a:rPr lang="en-US" sz="1000" i="1" baseline="30000" dirty="0">
                <a:solidFill>
                  <a:srgbClr val="F9E98E"/>
                </a:solidFill>
                <a:latin typeface="Bookman Old Style" pitchFamily="18" charset="0"/>
              </a:rPr>
              <a:t>th</a:t>
            </a:r>
            <a:r>
              <a:rPr lang="en-US" sz="1000" i="1" dirty="0">
                <a:solidFill>
                  <a:srgbClr val="F9E98E"/>
                </a:solidFill>
                <a:latin typeface="Bookman Old Style" pitchFamily="18" charset="0"/>
              </a:rPr>
              <a:t> Annual Meeting, Denver, Colorado, USA. Abstracts. 2009, N 921.</a:t>
            </a:r>
          </a:p>
        </p:txBody>
      </p:sp>
      <p:graphicFrame>
        <p:nvGraphicFramePr>
          <p:cNvPr id="8" name="Chart 3"/>
          <p:cNvGraphicFramePr>
            <a:graphicFrameLocks/>
          </p:cNvGraphicFramePr>
          <p:nvPr/>
        </p:nvGraphicFramePr>
        <p:xfrm>
          <a:off x="0" y="1357298"/>
          <a:ext cx="4572032" cy="3143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4"/>
          <p:cNvGraphicFramePr>
            <a:graphicFrameLocks/>
          </p:cNvGraphicFramePr>
          <p:nvPr/>
        </p:nvGraphicFramePr>
        <p:xfrm>
          <a:off x="4429124" y="1268760"/>
          <a:ext cx="4572032" cy="3231810"/>
        </p:xfrm>
        <a:graphic>
          <a:graphicData uri="http://schemas.openxmlformats.org/drawingml/2006/chart">
            <c:chart xmlns:c="http://schemas.openxmlformats.org/drawingml/2006/chart" xmlns:r="http://schemas.openxmlformats.org/officeDocument/2006/relationships" r:id="rId3"/>
          </a:graphicData>
        </a:graphic>
      </p:graphicFrame>
      <p:sp>
        <p:nvSpPr>
          <p:cNvPr id="41989" name="Rectangle 3"/>
          <p:cNvSpPr>
            <a:spLocks noGrp="1" noChangeArrowheads="1"/>
          </p:cNvSpPr>
          <p:nvPr>
            <p:ph idx="1"/>
          </p:nvPr>
        </p:nvSpPr>
        <p:spPr>
          <a:xfrm>
            <a:off x="428625" y="4929189"/>
            <a:ext cx="8501063" cy="1500208"/>
          </a:xfrm>
        </p:spPr>
        <p:txBody>
          <a:bodyPr/>
          <a:lstStyle/>
          <a:p>
            <a:pPr marL="0" indent="0" algn="just" eaLnBrk="1" hangingPunct="1">
              <a:buFont typeface="Wingdings" pitchFamily="2" charset="2"/>
              <a:buNone/>
            </a:pPr>
            <a:r>
              <a:rPr lang="en-US" sz="1400" dirty="0" smtClean="0">
                <a:solidFill>
                  <a:srgbClr val="F9E98E"/>
                </a:solidFill>
                <a:latin typeface="Bookman Old Style" pitchFamily="18" charset="0"/>
              </a:rPr>
              <a:t>In androgen-dependent  (</a:t>
            </a:r>
            <a:r>
              <a:rPr lang="en-US" sz="1400" dirty="0" err="1" smtClean="0">
                <a:solidFill>
                  <a:srgbClr val="F9E98E"/>
                </a:solidFill>
                <a:latin typeface="Bookman Old Style" pitchFamily="18" charset="0"/>
              </a:rPr>
              <a:t>LNCaP</a:t>
            </a:r>
            <a:r>
              <a:rPr lang="en-US" sz="1400" dirty="0" smtClean="0">
                <a:solidFill>
                  <a:srgbClr val="F9E98E"/>
                </a:solidFill>
                <a:latin typeface="Bookman Old Style" pitchFamily="18" charset="0"/>
              </a:rPr>
              <a:t>)  and  -independent  (22Rv1  and  PC3)  human  prostate  cancer  (</a:t>
            </a:r>
            <a:r>
              <a:rPr lang="en-US" sz="1400" dirty="0" err="1" smtClean="0">
                <a:solidFill>
                  <a:srgbClr val="F9E98E"/>
                </a:solidFill>
                <a:latin typeface="Bookman Old Style" pitchFamily="18" charset="0"/>
              </a:rPr>
              <a:t>PCa</a:t>
            </a:r>
            <a:r>
              <a:rPr lang="en-US" sz="1400" dirty="0" smtClean="0">
                <a:solidFill>
                  <a:srgbClr val="F9E98E"/>
                </a:solidFill>
                <a:latin typeface="Bookman Old Style" pitchFamily="18" charset="0"/>
              </a:rPr>
              <a:t>)  cells SA treatment (100 mcg/ml for 48h) decreases the live cell number by 65, 64 and 35% (a) and increases the cell death by 16, 8 and 12 folds (b) in </a:t>
            </a:r>
            <a:r>
              <a:rPr lang="en-US" sz="1400" dirty="0" err="1" smtClean="0">
                <a:solidFill>
                  <a:srgbClr val="F9E98E"/>
                </a:solidFill>
                <a:latin typeface="Bookman Old Style" pitchFamily="18" charset="0"/>
              </a:rPr>
              <a:t>LNCaP</a:t>
            </a:r>
            <a:r>
              <a:rPr lang="en-US" sz="1400" dirty="0" smtClean="0">
                <a:solidFill>
                  <a:srgbClr val="F9E98E"/>
                </a:solidFill>
                <a:latin typeface="Bookman Old Style" pitchFamily="18" charset="0"/>
              </a:rPr>
              <a:t>, 22Rv1 and PC3 cells, respectively. Similarly, SC treatment (100 mcg/ml for 48h) decreased the live cell number by 87, 25 and 33%  and increased the cell death by 19, 10 and 9 folds in </a:t>
            </a:r>
            <a:r>
              <a:rPr lang="en-US" sz="1400" dirty="0" err="1" smtClean="0">
                <a:solidFill>
                  <a:srgbClr val="F9E98E"/>
                </a:solidFill>
                <a:latin typeface="Bookman Old Style" pitchFamily="18" charset="0"/>
              </a:rPr>
              <a:t>LNCaP</a:t>
            </a:r>
            <a:r>
              <a:rPr lang="en-US" sz="1400" dirty="0" smtClean="0">
                <a:solidFill>
                  <a:srgbClr val="F9E98E"/>
                </a:solidFill>
                <a:latin typeface="Bookman Old Style" pitchFamily="18" charset="0"/>
              </a:rPr>
              <a:t>, 22Rv1 and PC3 cells, respectively.</a:t>
            </a:r>
          </a:p>
        </p:txBody>
      </p:sp>
      <p:sp>
        <p:nvSpPr>
          <p:cNvPr id="7" name="Прямоугольник 6"/>
          <p:cNvSpPr/>
          <p:nvPr/>
        </p:nvSpPr>
        <p:spPr>
          <a:xfrm>
            <a:off x="642938" y="66675"/>
            <a:ext cx="8215312" cy="1200329"/>
          </a:xfrm>
          <a:prstGeom prst="rect">
            <a:avLst/>
          </a:prstGeom>
        </p:spPr>
        <p:txBody>
          <a:bodyPr vert="horz" lIns="91440" tIns="45720" rIns="91440" bIns="45720" rtlCol="0" anchor="t">
            <a:normAutofit fontScale="97500"/>
          </a:bodyPr>
          <a:lstStyle/>
          <a:p>
            <a:pPr algn="ctr" defTabSz="457200" fontAlgn="auto">
              <a:spcAft>
                <a:spcPts val="0"/>
              </a:spcAft>
            </a:pPr>
            <a:r>
              <a:rPr lang="nl-NL" b="1" i="1" spc="100" dirty="0">
                <a:solidFill>
                  <a:srgbClr val="CCFFFF"/>
                </a:solidFill>
                <a:latin typeface="Bookman Old Style" pitchFamily="18" charset="0"/>
                <a:ea typeface="+mj-ea"/>
                <a:cs typeface="+mj-cs"/>
              </a:rPr>
              <a:t>In vitro </a:t>
            </a:r>
            <a:r>
              <a:rPr lang="nl-NL" b="1" spc="100" dirty="0">
                <a:solidFill>
                  <a:srgbClr val="CCFFFF"/>
                </a:solidFill>
                <a:latin typeface="Bookman Old Style" pitchFamily="18" charset="0"/>
                <a:ea typeface="+mj-ea"/>
                <a:cs typeface="+mj-cs"/>
              </a:rPr>
              <a:t>anti-cancer efficacy of </a:t>
            </a:r>
            <a:r>
              <a:rPr lang="nl-NL" b="1" spc="100" dirty="0" smtClean="0">
                <a:solidFill>
                  <a:srgbClr val="CCFFFF"/>
                </a:solidFill>
                <a:latin typeface="Bookman Old Style" pitchFamily="18" charset="0"/>
                <a:ea typeface="+mj-ea"/>
                <a:cs typeface="+mj-cs"/>
              </a:rPr>
              <a:t>BNB </a:t>
            </a:r>
            <a:r>
              <a:rPr lang="nl-NL" b="1" spc="100" dirty="0">
                <a:solidFill>
                  <a:srgbClr val="CCFFFF"/>
                </a:solidFill>
                <a:latin typeface="Bookman Old Style" pitchFamily="18" charset="0"/>
                <a:ea typeface="+mj-ea"/>
                <a:cs typeface="+mj-cs"/>
              </a:rPr>
              <a:t>from </a:t>
            </a:r>
            <a:r>
              <a:rPr lang="nl-NL" b="1" i="1" spc="100" dirty="0">
                <a:solidFill>
                  <a:srgbClr val="CCFFFF"/>
                </a:solidFill>
                <a:latin typeface="Bookman Old Style" pitchFamily="18" charset="0"/>
                <a:ea typeface="+mj-ea"/>
                <a:cs typeface="+mj-cs"/>
              </a:rPr>
              <a:t>Symphytum asperum </a:t>
            </a:r>
            <a:r>
              <a:rPr lang="nl-NL" b="1" spc="100" dirty="0">
                <a:solidFill>
                  <a:srgbClr val="CCFFFF"/>
                </a:solidFill>
                <a:latin typeface="Bookman Old Style" pitchFamily="18" charset="0"/>
                <a:ea typeface="+mj-ea"/>
                <a:cs typeface="+mj-cs"/>
              </a:rPr>
              <a:t>(SA) and </a:t>
            </a:r>
            <a:r>
              <a:rPr lang="nl-NL" b="1" i="1" spc="100" dirty="0">
                <a:solidFill>
                  <a:srgbClr val="CCFFFF"/>
                </a:solidFill>
                <a:latin typeface="Bookman Old Style" pitchFamily="18" charset="0"/>
                <a:ea typeface="+mj-ea"/>
                <a:cs typeface="+mj-cs"/>
              </a:rPr>
              <a:t>S.caucasicum</a:t>
            </a:r>
            <a:r>
              <a:rPr lang="nl-NL" b="1" spc="100" dirty="0">
                <a:solidFill>
                  <a:srgbClr val="CCFFFF"/>
                </a:solidFill>
                <a:latin typeface="Bookman Old Style" pitchFamily="18" charset="0"/>
                <a:ea typeface="+mj-ea"/>
                <a:cs typeface="+mj-cs"/>
              </a:rPr>
              <a:t> (SC)</a:t>
            </a:r>
            <a:endParaRPr lang="ru-RU" b="1" spc="100" dirty="0">
              <a:solidFill>
                <a:srgbClr val="CCFFFF"/>
              </a:solidFill>
              <a:latin typeface="Bookman Old Style" pitchFamily="18" charset="0"/>
              <a:ea typeface="+mj-ea"/>
              <a:cs typeface="+mj-cs"/>
            </a:endParaRPr>
          </a:p>
        </p:txBody>
      </p:sp>
      <p:sp>
        <p:nvSpPr>
          <p:cNvPr id="41991" name="TextBox 9"/>
          <p:cNvSpPr txBox="1">
            <a:spLocks noChangeArrowheads="1"/>
          </p:cNvSpPr>
          <p:nvPr/>
        </p:nvSpPr>
        <p:spPr bwMode="auto">
          <a:xfrm>
            <a:off x="6362700" y="4357688"/>
            <a:ext cx="311150" cy="338137"/>
          </a:xfrm>
          <a:prstGeom prst="rect">
            <a:avLst/>
          </a:prstGeom>
          <a:noFill/>
          <a:ln w="9525">
            <a:noFill/>
            <a:miter lim="800000"/>
            <a:headEnd/>
            <a:tailEnd/>
          </a:ln>
        </p:spPr>
        <p:txBody>
          <a:bodyPr wrap="none">
            <a:spAutoFit/>
          </a:bodyPr>
          <a:lstStyle/>
          <a:p>
            <a:pPr algn="ctr"/>
            <a:r>
              <a:rPr lang="en-US" sz="1600">
                <a:solidFill>
                  <a:srgbClr val="FFC000"/>
                </a:solidFill>
                <a:latin typeface="Bookman Old Style" pitchFamily="18" charset="0"/>
              </a:rPr>
              <a:t>b</a:t>
            </a:r>
            <a:endParaRPr lang="ru-RU" sz="1600">
              <a:solidFill>
                <a:srgbClr val="FFC000"/>
              </a:solidFill>
              <a:latin typeface="Bookman Old Style" pitchFamily="18" charset="0"/>
            </a:endParaRPr>
          </a:p>
        </p:txBody>
      </p:sp>
      <p:sp>
        <p:nvSpPr>
          <p:cNvPr id="41992" name="TextBox 10"/>
          <p:cNvSpPr txBox="1">
            <a:spLocks noChangeArrowheads="1"/>
          </p:cNvSpPr>
          <p:nvPr/>
        </p:nvSpPr>
        <p:spPr bwMode="auto">
          <a:xfrm>
            <a:off x="1938338" y="4357688"/>
            <a:ext cx="303212" cy="338137"/>
          </a:xfrm>
          <a:prstGeom prst="rect">
            <a:avLst/>
          </a:prstGeom>
          <a:noFill/>
          <a:ln w="9525">
            <a:noFill/>
            <a:miter lim="800000"/>
            <a:headEnd/>
            <a:tailEnd/>
          </a:ln>
        </p:spPr>
        <p:txBody>
          <a:bodyPr wrap="none">
            <a:spAutoFit/>
          </a:bodyPr>
          <a:lstStyle/>
          <a:p>
            <a:pPr algn="ctr"/>
            <a:r>
              <a:rPr lang="en-US" sz="1600">
                <a:solidFill>
                  <a:srgbClr val="FFC000"/>
                </a:solidFill>
                <a:latin typeface="Bookman Old Style" pitchFamily="18" charset="0"/>
              </a:rPr>
              <a:t>a</a:t>
            </a:r>
            <a:endParaRPr lang="ru-RU" sz="1600">
              <a:solidFill>
                <a:srgbClr val="FFC000"/>
              </a:solidFill>
              <a:latin typeface="Bookman Old Style"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6675"/>
            <a:ext cx="7772400" cy="1200329"/>
          </a:xfrm>
        </p:spPr>
        <p:txBody>
          <a:bodyPr vert="horz" lIns="91440" tIns="45720" rIns="91440" bIns="45720" rtlCol="0" anchor="t">
            <a:normAutofit/>
          </a:bodyPr>
          <a:lstStyle/>
          <a:p>
            <a:pPr algn="ctr"/>
            <a:r>
              <a:rPr lang="nl-NL" sz="2400" b="1" i="1" spc="100" dirty="0">
                <a:solidFill>
                  <a:srgbClr val="CCFFFF"/>
                </a:solidFill>
                <a:latin typeface="Bookman Old Style" pitchFamily="18" charset="0"/>
              </a:rPr>
              <a:t>In vivo </a:t>
            </a:r>
            <a:r>
              <a:rPr lang="nl-NL" sz="2400" b="1" spc="100" dirty="0">
                <a:solidFill>
                  <a:srgbClr val="CCFFFF"/>
                </a:solidFill>
                <a:latin typeface="Bookman Old Style" pitchFamily="18" charset="0"/>
              </a:rPr>
              <a:t>anti-cancer efficacy of </a:t>
            </a:r>
            <a:r>
              <a:rPr lang="nl-NL" sz="2400" b="1" spc="100" dirty="0" smtClean="0">
                <a:solidFill>
                  <a:srgbClr val="CCFFFF"/>
                </a:solidFill>
                <a:latin typeface="Bookman Old Style" pitchFamily="18" charset="0"/>
              </a:rPr>
              <a:t>BNB </a:t>
            </a:r>
            <a:r>
              <a:rPr lang="nl-NL" sz="2400" b="1" spc="100" dirty="0">
                <a:solidFill>
                  <a:srgbClr val="CCFFFF"/>
                </a:solidFill>
                <a:latin typeface="Bookman Old Style" pitchFamily="18" charset="0"/>
              </a:rPr>
              <a:t>from Symphytum asperum (SA) and S.caucasicum (SC)</a:t>
            </a:r>
            <a:endParaRPr lang="en-US" sz="2400" b="1" spc="100" dirty="0">
              <a:solidFill>
                <a:srgbClr val="CCFFFF"/>
              </a:solidFill>
              <a:latin typeface="Bookman Old Style" pitchFamily="18" charset="0"/>
            </a:endParaRPr>
          </a:p>
        </p:txBody>
      </p:sp>
      <p:graphicFrame>
        <p:nvGraphicFramePr>
          <p:cNvPr id="3" name="Chart 2"/>
          <p:cNvGraphicFramePr/>
          <p:nvPr/>
        </p:nvGraphicFramePr>
        <p:xfrm>
          <a:off x="750067" y="1643050"/>
          <a:ext cx="7393833" cy="3571900"/>
        </p:xfrm>
        <a:graphic>
          <a:graphicData uri="http://schemas.openxmlformats.org/drawingml/2006/chart">
            <c:chart xmlns:c="http://schemas.openxmlformats.org/drawingml/2006/chart" xmlns:r="http://schemas.openxmlformats.org/officeDocument/2006/relationships" r:id="rId2"/>
          </a:graphicData>
        </a:graphic>
      </p:graphicFrame>
      <p:sp>
        <p:nvSpPr>
          <p:cNvPr id="43012" name="Rectangle 3"/>
          <p:cNvSpPr txBox="1">
            <a:spLocks noChangeArrowheads="1"/>
          </p:cNvSpPr>
          <p:nvPr/>
        </p:nvSpPr>
        <p:spPr bwMode="auto">
          <a:xfrm>
            <a:off x="428625" y="5357813"/>
            <a:ext cx="8501063" cy="1000125"/>
          </a:xfrm>
          <a:prstGeom prst="rect">
            <a:avLst/>
          </a:prstGeom>
          <a:noFill/>
          <a:ln w="9525">
            <a:noFill/>
            <a:miter lim="800000"/>
            <a:headEnd/>
            <a:tailEnd/>
          </a:ln>
        </p:spPr>
        <p:txBody>
          <a:bodyPr/>
          <a:lstStyle/>
          <a:p>
            <a:pPr algn="just">
              <a:spcBef>
                <a:spcPts val="700"/>
              </a:spcBef>
              <a:buClr>
                <a:schemeClr val="tx2"/>
              </a:buClr>
              <a:buSzPct val="95000"/>
            </a:pPr>
            <a:r>
              <a:rPr lang="en-US" sz="1400" dirty="0">
                <a:solidFill>
                  <a:srgbClr val="F9E98E"/>
                </a:solidFill>
                <a:latin typeface="Bookman Old Style" pitchFamily="18" charset="0"/>
              </a:rPr>
              <a:t>Oral </a:t>
            </a:r>
            <a:r>
              <a:rPr lang="en-US" sz="1400" dirty="0" err="1">
                <a:solidFill>
                  <a:srgbClr val="F9E98E"/>
                </a:solidFill>
                <a:latin typeface="Bookman Old Style" pitchFamily="18" charset="0"/>
              </a:rPr>
              <a:t>gavage</a:t>
            </a:r>
            <a:r>
              <a:rPr lang="en-US" sz="1400" dirty="0">
                <a:solidFill>
                  <a:srgbClr val="F9E98E"/>
                </a:solidFill>
                <a:latin typeface="Bookman Old Style" pitchFamily="18" charset="0"/>
              </a:rPr>
              <a:t> feeding of SA (2.5 and 5.0 mg/Kg body weight) and SC (2.5 and 5.0 mg/Kg body weight) 5 days/week for 5 weeks caused a marked time-dependent inhibition in 22RV1 tumor </a:t>
            </a:r>
            <a:r>
              <a:rPr lang="en-US" sz="1400" dirty="0" err="1">
                <a:solidFill>
                  <a:srgbClr val="F9E98E"/>
                </a:solidFill>
                <a:latin typeface="Bookman Old Style" pitchFamily="18" charset="0"/>
              </a:rPr>
              <a:t>xenograft</a:t>
            </a:r>
            <a:r>
              <a:rPr lang="en-US" sz="1400" dirty="0">
                <a:solidFill>
                  <a:srgbClr val="F9E98E"/>
                </a:solidFill>
                <a:latin typeface="Bookman Old Style" pitchFamily="18" charset="0"/>
              </a:rPr>
              <a:t>  growth which accounts for 46% and 59% decrease in SA treated animals and 75% and 88% decrease in SC treated animals, respectively.  </a:t>
            </a:r>
          </a:p>
        </p:txBody>
      </p:sp>
      <p:sp>
        <p:nvSpPr>
          <p:cNvPr id="43013" name="TextBox 15"/>
          <p:cNvSpPr txBox="1">
            <a:spLocks noChangeArrowheads="1"/>
          </p:cNvSpPr>
          <p:nvPr/>
        </p:nvSpPr>
        <p:spPr bwMode="auto">
          <a:xfrm>
            <a:off x="214314" y="6429396"/>
            <a:ext cx="6858016" cy="246221"/>
          </a:xfrm>
          <a:prstGeom prst="rect">
            <a:avLst/>
          </a:prstGeom>
          <a:noFill/>
          <a:ln w="9525">
            <a:noFill/>
            <a:miter lim="800000"/>
            <a:headEnd/>
            <a:tailEnd/>
          </a:ln>
        </p:spPr>
        <p:txBody>
          <a:bodyPr wrap="square">
            <a:spAutoFit/>
          </a:bodyPr>
          <a:lstStyle/>
          <a:p>
            <a:pPr>
              <a:spcBef>
                <a:spcPts val="600"/>
              </a:spcBef>
              <a:defRPr/>
            </a:pPr>
            <a:r>
              <a:rPr lang="ka-GE" sz="1000" b="1" i="1" dirty="0">
                <a:solidFill>
                  <a:srgbClr val="F9E98E"/>
                </a:solidFill>
                <a:latin typeface="Bookman Old Style" pitchFamily="18" charset="0"/>
              </a:rPr>
              <a:t>      </a:t>
            </a:r>
            <a:r>
              <a:rPr lang="ru-RU" sz="1000" i="1" dirty="0" smtClean="0">
                <a:solidFill>
                  <a:srgbClr val="FF9933"/>
                </a:solidFill>
                <a:latin typeface="Bookman Old Style" panose="02050604050505020204" pitchFamily="18" charset="0"/>
              </a:rPr>
              <a:t>S. </a:t>
            </a:r>
            <a:r>
              <a:rPr lang="ru-RU" sz="1000" i="1" dirty="0" err="1" smtClean="0">
                <a:solidFill>
                  <a:srgbClr val="FF9933"/>
                </a:solidFill>
                <a:latin typeface="Bookman Old Style" panose="02050604050505020204" pitchFamily="18" charset="0"/>
              </a:rPr>
              <a:t>Shrotriya</a:t>
            </a:r>
            <a:r>
              <a:rPr lang="en-US" sz="1000" i="1" dirty="0" smtClean="0">
                <a:solidFill>
                  <a:srgbClr val="FF9933"/>
                </a:solidFill>
                <a:latin typeface="Bookman Old Style" panose="02050604050505020204" pitchFamily="18" charset="0"/>
              </a:rPr>
              <a:t> et al.  Carcinogenesis. v.33 no.8 pp.1572–1580, 2012</a:t>
            </a: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18"/>
          <p:cNvSpPr>
            <a:spLocks noGrp="1" noChangeArrowheads="1"/>
          </p:cNvSpPr>
          <p:nvPr>
            <p:ph type="title"/>
          </p:nvPr>
        </p:nvSpPr>
        <p:spPr>
          <a:xfrm>
            <a:off x="684213" y="115888"/>
            <a:ext cx="7772400" cy="647700"/>
          </a:xfrm>
        </p:spPr>
        <p:txBody>
          <a:bodyPr/>
          <a:lstStyle/>
          <a:p>
            <a:pPr algn="ctr" eaLnBrk="1" hangingPunct="1"/>
            <a:r>
              <a:rPr lang="en-US" sz="1800" dirty="0" smtClean="0">
                <a:solidFill>
                  <a:srgbClr val="CCFFFF"/>
                </a:solidFill>
                <a:latin typeface="Bookman Old Style" pitchFamily="18" charset="0"/>
              </a:rPr>
              <a:t>TNF-a secretion and B16M cell adhesion in B16M-CM-treated HSE cells in vitro.</a:t>
            </a:r>
          </a:p>
        </p:txBody>
      </p:sp>
      <p:graphicFrame>
        <p:nvGraphicFramePr>
          <p:cNvPr id="11266" name="Object 15"/>
          <p:cNvGraphicFramePr>
            <a:graphicFrameLocks noGrp="1" noChangeAspect="1"/>
          </p:cNvGraphicFramePr>
          <p:nvPr>
            <p:ph sz="half" idx="1"/>
            <p:extLst>
              <p:ext uri="{D42A27DB-BD31-4B8C-83A1-F6EECF244321}">
                <p14:modId xmlns="" xmlns:p14="http://schemas.microsoft.com/office/powerpoint/2010/main" val="4082289476"/>
              </p:ext>
            </p:extLst>
          </p:nvPr>
        </p:nvGraphicFramePr>
        <p:xfrm>
          <a:off x="846519" y="3228891"/>
          <a:ext cx="5286412" cy="2357454"/>
        </p:xfrm>
        <a:graphic>
          <a:graphicData uri="http://schemas.openxmlformats.org/presentationml/2006/ole">
            <p:oleObj spid="_x0000_s46118" name="Диаграмма" r:id="rId3" imgW="4667402" imgH="2524049" progId="Excel.Sheet.8">
              <p:embed/>
            </p:oleObj>
          </a:graphicData>
        </a:graphic>
      </p:graphicFrame>
      <p:graphicFrame>
        <p:nvGraphicFramePr>
          <p:cNvPr id="11267" name="Object 21"/>
          <p:cNvGraphicFramePr>
            <a:graphicFrameLocks noGrp="1" noChangeAspect="1"/>
          </p:cNvGraphicFramePr>
          <p:nvPr>
            <p:ph sz="half" idx="2"/>
            <p:extLst>
              <p:ext uri="{D42A27DB-BD31-4B8C-83A1-F6EECF244321}">
                <p14:modId xmlns="" xmlns:p14="http://schemas.microsoft.com/office/powerpoint/2010/main" val="3552716969"/>
              </p:ext>
            </p:extLst>
          </p:nvPr>
        </p:nvGraphicFramePr>
        <p:xfrm>
          <a:off x="828079" y="634918"/>
          <a:ext cx="5472113" cy="2959100"/>
        </p:xfrm>
        <a:graphic>
          <a:graphicData uri="http://schemas.openxmlformats.org/presentationml/2006/ole">
            <p:oleObj spid="_x0000_s46119" name="Диаграмма" r:id="rId4" imgW="4667402" imgH="2524049" progId="Excel.Sheet.8">
              <p:embed/>
            </p:oleObj>
          </a:graphicData>
        </a:graphic>
      </p:graphicFrame>
      <p:sp>
        <p:nvSpPr>
          <p:cNvPr id="11269" name="Text Box 23"/>
          <p:cNvSpPr txBox="1">
            <a:spLocks noChangeArrowheads="1"/>
          </p:cNvSpPr>
          <p:nvPr/>
        </p:nvSpPr>
        <p:spPr bwMode="auto">
          <a:xfrm rot="16200000">
            <a:off x="-448865" y="4325856"/>
            <a:ext cx="1835150" cy="431800"/>
          </a:xfrm>
          <a:prstGeom prst="rect">
            <a:avLst/>
          </a:prstGeom>
          <a:noFill/>
          <a:ln w="9525">
            <a:noFill/>
            <a:round/>
            <a:headEnd/>
            <a:tailEnd/>
          </a:ln>
        </p:spPr>
        <p:txBody>
          <a:bodyPr wrap="none" lIns="90000" tIns="46800" rIns="90000" bIns="46800">
            <a:spAutoFit/>
          </a:bodyPr>
          <a:lstStyle/>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00"/>
                </a:solidFill>
                <a:latin typeface="Arial" charset="0"/>
                <a:cs typeface="Lucida Sans Unicode" pitchFamily="34" charset="0"/>
              </a:rPr>
              <a:t>TNFalpha Concentration</a:t>
            </a:r>
          </a:p>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00"/>
                </a:solidFill>
                <a:latin typeface="Arial" charset="0"/>
                <a:cs typeface="Lucida Sans Unicode" pitchFamily="34" charset="0"/>
              </a:rPr>
              <a:t> (pg/10</a:t>
            </a:r>
            <a:r>
              <a:rPr lang="en-GB" sz="1200" baseline="30000">
                <a:solidFill>
                  <a:srgbClr val="FFFF00"/>
                </a:solidFill>
                <a:latin typeface="Arial" charset="0"/>
                <a:cs typeface="Lucida Sans Unicode" pitchFamily="34" charset="0"/>
              </a:rPr>
              <a:t>6</a:t>
            </a:r>
            <a:r>
              <a:rPr lang="en-GB" sz="1200">
                <a:solidFill>
                  <a:srgbClr val="FFFF00"/>
                </a:solidFill>
                <a:latin typeface="Arial" charset="0"/>
                <a:cs typeface="Lucida Sans Unicode" pitchFamily="34" charset="0"/>
              </a:rPr>
              <a:t> cells)</a:t>
            </a:r>
            <a:r>
              <a:rPr lang="ar-SA" sz="1200">
                <a:solidFill>
                  <a:srgbClr val="FFFF00"/>
                </a:solidFill>
                <a:latin typeface="Arial" charset="0"/>
                <a:cs typeface="Arial" charset="0"/>
              </a:rPr>
              <a:t>‏</a:t>
            </a:r>
            <a:endParaRPr lang="en-GB" sz="1200">
              <a:solidFill>
                <a:srgbClr val="FFFF00"/>
              </a:solidFill>
              <a:latin typeface="Arial" charset="0"/>
              <a:cs typeface="Lucida Sans Unicode" pitchFamily="34" charset="0"/>
            </a:endParaRPr>
          </a:p>
        </p:txBody>
      </p:sp>
      <p:sp>
        <p:nvSpPr>
          <p:cNvPr id="11270" name="Text Box 116"/>
          <p:cNvSpPr txBox="1">
            <a:spLocks noChangeArrowheads="1"/>
          </p:cNvSpPr>
          <p:nvPr/>
        </p:nvSpPr>
        <p:spPr bwMode="auto">
          <a:xfrm rot="16200000">
            <a:off x="-689371" y="2134312"/>
            <a:ext cx="2225675" cy="233363"/>
          </a:xfrm>
          <a:prstGeom prst="rect">
            <a:avLst/>
          </a:prstGeom>
          <a:noFill/>
          <a:ln w="9525">
            <a:noFill/>
            <a:round/>
            <a:headEnd/>
            <a:tailEnd/>
          </a:ln>
        </p:spPr>
        <p:txBody>
          <a:bodyPr wrap="none" lIns="90000" tIns="46800" rIns="90000" bIns="46800">
            <a:spAutoFit/>
          </a:bodyPr>
          <a:lstStyle/>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dirty="0">
                <a:solidFill>
                  <a:srgbClr val="FFFF00"/>
                </a:solidFill>
                <a:latin typeface="Arial" charset="0"/>
                <a:cs typeface="Lucida Sans Unicode" pitchFamily="34" charset="0"/>
              </a:rPr>
              <a:t>% B16M Cell Adhesion to HSE Cells</a:t>
            </a:r>
          </a:p>
        </p:txBody>
      </p:sp>
      <p:grpSp>
        <p:nvGrpSpPr>
          <p:cNvPr id="3" name="Группа 2"/>
          <p:cNvGrpSpPr/>
          <p:nvPr/>
        </p:nvGrpSpPr>
        <p:grpSpPr>
          <a:xfrm>
            <a:off x="1675210" y="5516492"/>
            <a:ext cx="4265613" cy="864836"/>
            <a:chOff x="1889944" y="5430849"/>
            <a:chExt cx="4265613" cy="864836"/>
          </a:xfrm>
        </p:grpSpPr>
        <p:sp>
          <p:nvSpPr>
            <p:cNvPr id="11278" name="Text Box 118"/>
            <p:cNvSpPr txBox="1">
              <a:spLocks noChangeArrowheads="1"/>
            </p:cNvSpPr>
            <p:nvPr/>
          </p:nvSpPr>
          <p:spPr bwMode="auto">
            <a:xfrm>
              <a:off x="2993938" y="5445224"/>
              <a:ext cx="739953" cy="432418"/>
            </a:xfrm>
            <a:prstGeom prst="rect">
              <a:avLst/>
            </a:prstGeom>
            <a:noFill/>
            <a:ln w="9525">
              <a:noFill/>
              <a:round/>
              <a:headEnd/>
              <a:tailEnd/>
            </a:ln>
          </p:spPr>
          <p:txBody>
            <a:bodyPr wrap="none" lIns="90000" tIns="46800" rIns="90000" bIns="46800">
              <a:spAutoFit/>
            </a:bodyPr>
            <a:lstStyle/>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FFFF00"/>
                  </a:solidFill>
                  <a:latin typeface="Arial" charset="0"/>
                  <a:cs typeface="Lucida Sans Unicode" pitchFamily="34" charset="0"/>
                </a:rPr>
                <a:t>Polymer</a:t>
              </a:r>
            </a:p>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FFFF00"/>
                  </a:solidFill>
                  <a:latin typeface="Arial" charset="0"/>
                  <a:cs typeface="Lucida Sans Unicode" pitchFamily="34" charset="0"/>
                </a:rPr>
                <a:t>1µg/ml</a:t>
              </a:r>
            </a:p>
          </p:txBody>
        </p:sp>
        <p:sp>
          <p:nvSpPr>
            <p:cNvPr id="11279" name="Line 119"/>
            <p:cNvSpPr>
              <a:spLocks noChangeShapeType="1"/>
            </p:cNvSpPr>
            <p:nvPr/>
          </p:nvSpPr>
          <p:spPr bwMode="auto">
            <a:xfrm>
              <a:off x="4184986" y="6161309"/>
              <a:ext cx="1970571" cy="1723"/>
            </a:xfrm>
            <a:prstGeom prst="line">
              <a:avLst/>
            </a:prstGeom>
            <a:noFill/>
            <a:ln w="9360">
              <a:solidFill>
                <a:srgbClr val="000000"/>
              </a:solidFill>
              <a:miter lim="800000"/>
              <a:headEnd/>
              <a:tailEnd/>
            </a:ln>
          </p:spPr>
          <p:txBody>
            <a:bodyPr/>
            <a:lstStyle/>
            <a:p>
              <a:endParaRPr lang="ru-RU"/>
            </a:p>
          </p:txBody>
        </p:sp>
        <p:sp>
          <p:nvSpPr>
            <p:cNvPr id="11280" name="Line 120"/>
            <p:cNvSpPr>
              <a:spLocks noChangeShapeType="1"/>
            </p:cNvSpPr>
            <p:nvPr/>
          </p:nvSpPr>
          <p:spPr bwMode="auto">
            <a:xfrm>
              <a:off x="4327437" y="5863267"/>
              <a:ext cx="296773" cy="1723"/>
            </a:xfrm>
            <a:prstGeom prst="line">
              <a:avLst/>
            </a:prstGeom>
            <a:noFill/>
            <a:ln w="9360">
              <a:solidFill>
                <a:srgbClr val="000000"/>
              </a:solidFill>
              <a:miter lim="800000"/>
              <a:headEnd/>
              <a:tailEnd/>
            </a:ln>
          </p:spPr>
          <p:txBody>
            <a:bodyPr/>
            <a:lstStyle/>
            <a:p>
              <a:endParaRPr lang="ru-RU"/>
            </a:p>
          </p:txBody>
        </p:sp>
        <p:sp>
          <p:nvSpPr>
            <p:cNvPr id="11281" name="Text Box 121"/>
            <p:cNvSpPr txBox="1">
              <a:spLocks noChangeArrowheads="1"/>
            </p:cNvSpPr>
            <p:nvPr/>
          </p:nvSpPr>
          <p:spPr bwMode="auto">
            <a:xfrm>
              <a:off x="4521613" y="5863267"/>
              <a:ext cx="1440337" cy="432418"/>
            </a:xfrm>
            <a:prstGeom prst="rect">
              <a:avLst/>
            </a:prstGeom>
            <a:noFill/>
            <a:ln w="9525">
              <a:noFill/>
              <a:round/>
              <a:headEnd/>
              <a:tailEnd/>
            </a:ln>
          </p:spPr>
          <p:txBody>
            <a:bodyPr wrap="none" lIns="90000" tIns="46800" rIns="90000" bIns="46800">
              <a:spAutoFit/>
            </a:bodyPr>
            <a:lstStyle/>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FFFF00"/>
                  </a:solidFill>
                  <a:latin typeface="Arial" charset="0"/>
                  <a:cs typeface="Lucida Sans Unicode" pitchFamily="34" charset="0"/>
                </a:rPr>
                <a:t>B16M-CM-Treated</a:t>
              </a:r>
            </a:p>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FFFF00"/>
                  </a:solidFill>
                  <a:latin typeface="Arial" charset="0"/>
                  <a:cs typeface="Lucida Sans Unicode" pitchFamily="34" charset="0"/>
                </a:rPr>
                <a:t>HSE Cells</a:t>
              </a:r>
            </a:p>
          </p:txBody>
        </p:sp>
        <p:sp>
          <p:nvSpPr>
            <p:cNvPr id="11282" name="Line 122"/>
            <p:cNvSpPr>
              <a:spLocks noChangeShapeType="1"/>
            </p:cNvSpPr>
            <p:nvPr/>
          </p:nvSpPr>
          <p:spPr bwMode="auto">
            <a:xfrm>
              <a:off x="2159018" y="5863267"/>
              <a:ext cx="296773" cy="1723"/>
            </a:xfrm>
            <a:prstGeom prst="line">
              <a:avLst/>
            </a:prstGeom>
            <a:noFill/>
            <a:ln w="9360">
              <a:solidFill>
                <a:srgbClr val="000000"/>
              </a:solidFill>
              <a:miter lim="800000"/>
              <a:headEnd/>
              <a:tailEnd/>
            </a:ln>
          </p:spPr>
          <p:txBody>
            <a:bodyPr/>
            <a:lstStyle/>
            <a:p>
              <a:endParaRPr lang="ru-RU"/>
            </a:p>
          </p:txBody>
        </p:sp>
        <p:sp>
          <p:nvSpPr>
            <p:cNvPr id="11283" name="Text Box 123"/>
            <p:cNvSpPr txBox="1">
              <a:spLocks noChangeArrowheads="1"/>
            </p:cNvSpPr>
            <p:nvPr/>
          </p:nvSpPr>
          <p:spPr bwMode="auto">
            <a:xfrm>
              <a:off x="5246819" y="5430849"/>
              <a:ext cx="737975" cy="432418"/>
            </a:xfrm>
            <a:prstGeom prst="rect">
              <a:avLst/>
            </a:prstGeom>
            <a:noFill/>
            <a:ln w="9525">
              <a:noFill/>
              <a:round/>
              <a:headEnd/>
              <a:tailEnd/>
            </a:ln>
          </p:spPr>
          <p:txBody>
            <a:bodyPr wrap="none" lIns="90000" tIns="46800" rIns="90000" bIns="46800">
              <a:spAutoFit/>
            </a:bodyPr>
            <a:lstStyle/>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FFFF00"/>
                  </a:solidFill>
                  <a:latin typeface="Arial" charset="0"/>
                  <a:cs typeface="Lucida Sans Unicode" pitchFamily="34" charset="0"/>
                </a:rPr>
                <a:t>Polymer</a:t>
              </a:r>
            </a:p>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FFFF00"/>
                  </a:solidFill>
                  <a:latin typeface="Arial" charset="0"/>
                  <a:cs typeface="Lucida Sans Unicode" pitchFamily="34" charset="0"/>
                </a:rPr>
                <a:t>1µg/ml</a:t>
              </a:r>
            </a:p>
          </p:txBody>
        </p:sp>
        <p:sp>
          <p:nvSpPr>
            <p:cNvPr id="11284" name="Line 124"/>
            <p:cNvSpPr>
              <a:spLocks noChangeShapeType="1"/>
            </p:cNvSpPr>
            <p:nvPr/>
          </p:nvSpPr>
          <p:spPr bwMode="auto">
            <a:xfrm>
              <a:off x="1889944" y="6161309"/>
              <a:ext cx="1970571" cy="1723"/>
            </a:xfrm>
            <a:prstGeom prst="line">
              <a:avLst/>
            </a:prstGeom>
            <a:noFill/>
            <a:ln w="9360">
              <a:solidFill>
                <a:srgbClr val="000000"/>
              </a:solidFill>
              <a:miter lim="800000"/>
              <a:headEnd/>
              <a:tailEnd/>
            </a:ln>
          </p:spPr>
          <p:txBody>
            <a:bodyPr/>
            <a:lstStyle/>
            <a:p>
              <a:endParaRPr lang="ru-RU"/>
            </a:p>
          </p:txBody>
        </p:sp>
        <p:sp>
          <p:nvSpPr>
            <p:cNvPr id="11285" name="Text Box 125"/>
            <p:cNvSpPr txBox="1">
              <a:spLocks noChangeArrowheads="1"/>
            </p:cNvSpPr>
            <p:nvPr/>
          </p:nvSpPr>
          <p:spPr bwMode="auto">
            <a:xfrm>
              <a:off x="2207054" y="5774852"/>
              <a:ext cx="874490" cy="432418"/>
            </a:xfrm>
            <a:prstGeom prst="rect">
              <a:avLst/>
            </a:prstGeom>
            <a:noFill/>
            <a:ln w="9525">
              <a:noFill/>
              <a:round/>
              <a:headEnd/>
              <a:tailEnd/>
            </a:ln>
          </p:spPr>
          <p:txBody>
            <a:bodyPr wrap="none" lIns="90000" tIns="46800" rIns="90000" bIns="46800">
              <a:spAutoFit/>
            </a:bodyPr>
            <a:lstStyle/>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FFFF00"/>
                  </a:solidFill>
                  <a:latin typeface="Arial" charset="0"/>
                  <a:cs typeface="Lucida Sans Unicode" pitchFamily="34" charset="0"/>
                </a:rPr>
                <a:t>Untreated</a:t>
              </a:r>
            </a:p>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FFFF00"/>
                  </a:solidFill>
                  <a:latin typeface="Arial" charset="0"/>
                  <a:cs typeface="Lucida Sans Unicode" pitchFamily="34" charset="0"/>
                </a:rPr>
                <a:t>HSE Cells</a:t>
              </a:r>
            </a:p>
          </p:txBody>
        </p:sp>
      </p:grpSp>
      <p:sp>
        <p:nvSpPr>
          <p:cNvPr id="11272" name="Rectangle 126"/>
          <p:cNvSpPr>
            <a:spLocks noChangeArrowheads="1"/>
          </p:cNvSpPr>
          <p:nvPr/>
        </p:nvSpPr>
        <p:spPr bwMode="auto">
          <a:xfrm>
            <a:off x="684213" y="6351619"/>
            <a:ext cx="8100392" cy="430887"/>
          </a:xfrm>
          <a:prstGeom prst="rect">
            <a:avLst/>
          </a:prstGeom>
          <a:noFill/>
          <a:ln w="12700">
            <a:noFill/>
            <a:miter lim="800000"/>
            <a:headEnd type="none" w="sm" len="sm"/>
            <a:tailEnd type="none" w="sm" len="sm"/>
          </a:ln>
        </p:spPr>
        <p:txBody>
          <a:bodyPr wrap="square" anchor="ctr">
            <a:spAutoFit/>
          </a:bodyPr>
          <a:lstStyle/>
          <a:p>
            <a:r>
              <a:rPr lang="en-US" sz="1100" dirty="0">
                <a:latin typeface="Bookman Old Style" pitchFamily="18" charset="0"/>
              </a:rPr>
              <a:t>Differences in the percent of adhering cells and TNF-a production versus untreated HSE cells (</a:t>
            </a:r>
            <a:r>
              <a:rPr lang="en-US" sz="1100" dirty="0">
                <a:solidFill>
                  <a:schemeClr val="tx2"/>
                </a:solidFill>
                <a:latin typeface="Bookman Old Style" pitchFamily="18" charset="0"/>
              </a:rPr>
              <a:t>*</a:t>
            </a:r>
            <a:r>
              <a:rPr lang="en-US" sz="1100" dirty="0">
                <a:latin typeface="Bookman Old Style" pitchFamily="18" charset="0"/>
              </a:rPr>
              <a:t>) and versus VEGF-treated HSE (</a:t>
            </a:r>
            <a:r>
              <a:rPr lang="en-US" sz="1100" dirty="0">
                <a:solidFill>
                  <a:schemeClr val="tx2"/>
                </a:solidFill>
                <a:latin typeface="Bookman Old Style" pitchFamily="18" charset="0"/>
              </a:rPr>
              <a:t>**</a:t>
            </a:r>
            <a:r>
              <a:rPr lang="en-US" sz="1100" dirty="0">
                <a:latin typeface="Bookman Old Style" pitchFamily="18" charset="0"/>
              </a:rPr>
              <a:t>) </a:t>
            </a:r>
            <a:r>
              <a:rPr lang="en-US" sz="1100" i="1" dirty="0">
                <a:latin typeface="Bookman Old Style" pitchFamily="18" charset="0"/>
              </a:rPr>
              <a:t>P</a:t>
            </a:r>
            <a:r>
              <a:rPr lang="en-US" sz="1100" dirty="0">
                <a:latin typeface="Bookman Old Style" pitchFamily="18" charset="0"/>
              </a:rPr>
              <a:t>&lt;.001 by ANOVA  </a:t>
            </a:r>
          </a:p>
        </p:txBody>
      </p:sp>
      <p:sp>
        <p:nvSpPr>
          <p:cNvPr id="11273" name="Text Box 127"/>
          <p:cNvSpPr txBox="1">
            <a:spLocks noChangeArrowheads="1"/>
          </p:cNvSpPr>
          <p:nvPr/>
        </p:nvSpPr>
        <p:spPr bwMode="auto">
          <a:xfrm>
            <a:off x="4213623" y="922256"/>
            <a:ext cx="215900" cy="365125"/>
          </a:xfrm>
          <a:prstGeom prst="rect">
            <a:avLst/>
          </a:prstGeom>
          <a:noFill/>
          <a:ln w="12700">
            <a:noFill/>
            <a:miter lim="800000"/>
            <a:headEnd type="none" w="sm" len="sm"/>
            <a:tailEnd type="none" w="sm" len="sm"/>
          </a:ln>
        </p:spPr>
        <p:txBody>
          <a:bodyPr lIns="0" tIns="0" rIns="0" bIns="0">
            <a:spAutoFit/>
          </a:bodyPr>
          <a:lstStyle/>
          <a:p>
            <a:r>
              <a:rPr lang="en-US" b="1"/>
              <a:t>*</a:t>
            </a:r>
          </a:p>
        </p:txBody>
      </p:sp>
      <p:sp>
        <p:nvSpPr>
          <p:cNvPr id="11274" name="Text Box 128"/>
          <p:cNvSpPr txBox="1">
            <a:spLocks noChangeArrowheads="1"/>
          </p:cNvSpPr>
          <p:nvPr/>
        </p:nvSpPr>
        <p:spPr bwMode="auto">
          <a:xfrm>
            <a:off x="4142185" y="4444918"/>
            <a:ext cx="215900" cy="365125"/>
          </a:xfrm>
          <a:prstGeom prst="rect">
            <a:avLst/>
          </a:prstGeom>
          <a:noFill/>
          <a:ln w="12700">
            <a:noFill/>
            <a:miter lim="800000"/>
            <a:headEnd type="none" w="sm" len="sm"/>
            <a:tailEnd type="none" w="sm" len="sm"/>
          </a:ln>
        </p:spPr>
        <p:txBody>
          <a:bodyPr lIns="0" tIns="0" rIns="0" bIns="0">
            <a:spAutoFit/>
          </a:bodyPr>
          <a:lstStyle/>
          <a:p>
            <a:r>
              <a:rPr lang="en-US" b="1" dirty="0"/>
              <a:t>*</a:t>
            </a:r>
          </a:p>
        </p:txBody>
      </p:sp>
      <p:sp>
        <p:nvSpPr>
          <p:cNvPr id="11275" name="Text Box 129"/>
          <p:cNvSpPr txBox="1">
            <a:spLocks noChangeArrowheads="1"/>
          </p:cNvSpPr>
          <p:nvPr/>
        </p:nvSpPr>
        <p:spPr bwMode="auto">
          <a:xfrm>
            <a:off x="2988073" y="4086143"/>
            <a:ext cx="215900" cy="365125"/>
          </a:xfrm>
          <a:prstGeom prst="rect">
            <a:avLst/>
          </a:prstGeom>
          <a:noFill/>
          <a:ln w="12700">
            <a:noFill/>
            <a:miter lim="800000"/>
            <a:headEnd type="none" w="sm" len="sm"/>
            <a:tailEnd type="none" w="sm" len="sm"/>
          </a:ln>
        </p:spPr>
        <p:txBody>
          <a:bodyPr lIns="0" tIns="0" rIns="0" bIns="0">
            <a:spAutoFit/>
          </a:bodyPr>
          <a:lstStyle/>
          <a:p>
            <a:r>
              <a:rPr lang="en-US" b="1"/>
              <a:t>*</a:t>
            </a:r>
          </a:p>
        </p:txBody>
      </p:sp>
      <p:sp>
        <p:nvSpPr>
          <p:cNvPr id="11276" name="Text Box 130"/>
          <p:cNvSpPr txBox="1">
            <a:spLocks noChangeArrowheads="1"/>
          </p:cNvSpPr>
          <p:nvPr/>
        </p:nvSpPr>
        <p:spPr bwMode="auto">
          <a:xfrm>
            <a:off x="5293123" y="3365418"/>
            <a:ext cx="215900" cy="365125"/>
          </a:xfrm>
          <a:prstGeom prst="rect">
            <a:avLst/>
          </a:prstGeom>
          <a:noFill/>
          <a:ln w="12700">
            <a:noFill/>
            <a:miter lim="800000"/>
            <a:headEnd type="none" w="sm" len="sm"/>
            <a:tailEnd type="none" w="sm" len="sm"/>
          </a:ln>
        </p:spPr>
        <p:txBody>
          <a:bodyPr lIns="0" tIns="0" rIns="0" bIns="0">
            <a:spAutoFit/>
          </a:bodyPr>
          <a:lstStyle/>
          <a:p>
            <a:r>
              <a:rPr lang="en-US" b="1" dirty="0"/>
              <a:t>*</a:t>
            </a:r>
          </a:p>
        </p:txBody>
      </p:sp>
      <p:sp>
        <p:nvSpPr>
          <p:cNvPr id="11277" name="Text Box 131"/>
          <p:cNvSpPr txBox="1">
            <a:spLocks noChangeArrowheads="1"/>
          </p:cNvSpPr>
          <p:nvPr/>
        </p:nvSpPr>
        <p:spPr bwMode="auto">
          <a:xfrm>
            <a:off x="5272504" y="2362118"/>
            <a:ext cx="574675" cy="365125"/>
          </a:xfrm>
          <a:prstGeom prst="rect">
            <a:avLst/>
          </a:prstGeom>
          <a:noFill/>
          <a:ln w="12700">
            <a:noFill/>
            <a:miter lim="800000"/>
            <a:headEnd type="none" w="sm" len="sm"/>
            <a:tailEnd type="none" w="sm" len="sm"/>
          </a:ln>
        </p:spPr>
        <p:txBody>
          <a:bodyPr lIns="0" tIns="0" rIns="0" bIns="0">
            <a:spAutoFit/>
          </a:bodyPr>
          <a:lstStyle/>
          <a:p>
            <a:r>
              <a:rPr lang="en-US" b="1" dirty="0"/>
              <a:t>**</a:t>
            </a:r>
          </a:p>
        </p:txBody>
      </p:sp>
      <p:sp>
        <p:nvSpPr>
          <p:cNvPr id="2" name="Прямоугольник 1"/>
          <p:cNvSpPr/>
          <p:nvPr/>
        </p:nvSpPr>
        <p:spPr>
          <a:xfrm>
            <a:off x="6294840" y="2994161"/>
            <a:ext cx="2653207" cy="1384995"/>
          </a:xfrm>
          <a:prstGeom prst="rect">
            <a:avLst/>
          </a:prstGeom>
        </p:spPr>
        <p:txBody>
          <a:bodyPr wrap="square">
            <a:spAutoFit/>
          </a:bodyPr>
          <a:lstStyle/>
          <a:p>
            <a:pPr algn="just"/>
            <a:r>
              <a:rPr lang="en-US" sz="1400" dirty="0">
                <a:solidFill>
                  <a:srgbClr val="CCFFFF"/>
                </a:solidFill>
                <a:latin typeface="Bookman Old Style" pitchFamily="18" charset="0"/>
              </a:rPr>
              <a:t>The </a:t>
            </a:r>
            <a:r>
              <a:rPr lang="en-US" sz="1400" b="1" dirty="0" smtClean="0">
                <a:solidFill>
                  <a:srgbClr val="CCFFFF"/>
                </a:solidFill>
                <a:latin typeface="Bookman Old Style" pitchFamily="18" charset="0"/>
              </a:rPr>
              <a:t>BNB </a:t>
            </a:r>
            <a:r>
              <a:rPr lang="en-US" sz="1400" dirty="0">
                <a:solidFill>
                  <a:srgbClr val="CCFFFF"/>
                </a:solidFill>
                <a:latin typeface="Bookman Old Style" pitchFamily="18" charset="0"/>
              </a:rPr>
              <a:t>significantly induced TNF-α </a:t>
            </a:r>
            <a:r>
              <a:rPr lang="en-US" sz="1400" dirty="0" smtClean="0">
                <a:solidFill>
                  <a:srgbClr val="CCFFFF"/>
                </a:solidFill>
                <a:latin typeface="Bookman Old Style" pitchFamily="18" charset="0"/>
              </a:rPr>
              <a:t>production from </a:t>
            </a:r>
            <a:r>
              <a:rPr lang="en-US" sz="1400" dirty="0">
                <a:solidFill>
                  <a:srgbClr val="CCFFFF"/>
                </a:solidFill>
                <a:latin typeface="Bookman Old Style" pitchFamily="18" charset="0"/>
              </a:rPr>
              <a:t>normal and tumor-activated HSE cells, </a:t>
            </a:r>
            <a:r>
              <a:rPr lang="en-US" sz="1400" dirty="0" smtClean="0">
                <a:solidFill>
                  <a:srgbClr val="CCFFFF"/>
                </a:solidFill>
                <a:latin typeface="Bookman Old Style" pitchFamily="18" charset="0"/>
              </a:rPr>
              <a:t>supporting its </a:t>
            </a:r>
            <a:r>
              <a:rPr lang="en-US" sz="1400" dirty="0">
                <a:solidFill>
                  <a:srgbClr val="CCFFFF"/>
                </a:solidFill>
                <a:latin typeface="Bookman Old Style" pitchFamily="18" charset="0"/>
              </a:rPr>
              <a:t>potential as immune defense modulator. </a:t>
            </a:r>
            <a:endParaRPr lang="ru-RU" sz="1400" dirty="0">
              <a:solidFill>
                <a:srgbClr val="CCFFFF"/>
              </a:solidFill>
              <a:latin typeface="Bookman Old Style"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OMICS International Conferences</a:t>
            </a:r>
          </a:p>
        </p:txBody>
      </p:sp>
      <p:sp>
        <p:nvSpPr>
          <p:cNvPr id="3" name="Content Placeholder 2"/>
          <p:cNvSpPr>
            <a:spLocks noGrp="1"/>
          </p:cNvSpPr>
          <p:nvPr>
            <p:ph idx="1"/>
          </p:nvPr>
        </p:nvSpPr>
        <p:spPr/>
        <p:txBody>
          <a:bodyPr>
            <a:normAutofit fontScale="92500" lnSpcReduction="10000"/>
          </a:bodyPr>
          <a:lstStyle/>
          <a:p>
            <a:pPr marL="0" indent="0" algn="just">
              <a:buFont typeface="Wingdings" pitchFamily="2" charset="2"/>
              <a:buNone/>
              <a:defRPr/>
            </a:pPr>
            <a:r>
              <a:rPr lang="en-US" dirty="0"/>
              <a:t>OMICS International is a pioneer and leading science </a:t>
            </a:r>
            <a:r>
              <a:rPr lang="en-US" dirty="0" smtClean="0"/>
              <a:t>event organizer</a:t>
            </a:r>
            <a:r>
              <a:rPr lang="en-US" dirty="0"/>
              <a:t>, which publishes around 500 open access </a:t>
            </a:r>
            <a:r>
              <a:rPr lang="en-US" dirty="0" smtClean="0"/>
              <a:t>journals and </a:t>
            </a:r>
            <a:r>
              <a:rPr lang="en-US" dirty="0"/>
              <a:t>conducts over 500 Medical, Clinical, Engineering, </a:t>
            </a:r>
            <a:r>
              <a:rPr lang="en-US" dirty="0" smtClean="0"/>
              <a:t>Life Sciences</a:t>
            </a:r>
            <a:r>
              <a:rPr lang="en-US" dirty="0"/>
              <a:t>, </a:t>
            </a:r>
            <a:r>
              <a:rPr lang="en-US" dirty="0" err="1"/>
              <a:t>Pharma</a:t>
            </a:r>
            <a:r>
              <a:rPr lang="en-US" dirty="0"/>
              <a:t> scientific conferences all over the </a:t>
            </a:r>
            <a:r>
              <a:rPr lang="en-US" dirty="0" smtClean="0"/>
              <a:t>globe annually </a:t>
            </a:r>
            <a:r>
              <a:rPr lang="en-US" dirty="0"/>
              <a:t>with the support of more than 1000 </a:t>
            </a:r>
            <a:r>
              <a:rPr lang="en-US" dirty="0" smtClean="0"/>
              <a:t>scientific associations </a:t>
            </a:r>
            <a:r>
              <a:rPr lang="en-US" dirty="0"/>
              <a:t>and 30,000 editorial board members and </a:t>
            </a:r>
            <a:r>
              <a:rPr lang="en-US" dirty="0" smtClean="0"/>
              <a:t>3.5 million </a:t>
            </a:r>
            <a:r>
              <a:rPr lang="en-US" dirty="0"/>
              <a:t>followers to its credit</a:t>
            </a:r>
            <a:r>
              <a:rPr lang="en-US" dirty="0" smtClean="0"/>
              <a:t>.</a:t>
            </a:r>
          </a:p>
          <a:p>
            <a:pPr marL="0" indent="0" algn="just">
              <a:buFont typeface="Wingdings" pitchFamily="2" charset="2"/>
              <a:buNone/>
              <a:defRPr/>
            </a:pPr>
            <a:endParaRPr lang="en-US" dirty="0" smtClean="0"/>
          </a:p>
          <a:p>
            <a:pPr marL="0" indent="0" algn="just">
              <a:buFont typeface="Wingdings" pitchFamily="2" charset="2"/>
              <a:buNone/>
              <a:defRPr/>
            </a:pPr>
            <a:r>
              <a:rPr lang="en-US" dirty="0" smtClean="0"/>
              <a:t>OMICS </a:t>
            </a:r>
            <a:r>
              <a:rPr lang="en-US" dirty="0"/>
              <a:t>Group has organized </a:t>
            </a:r>
            <a:r>
              <a:rPr lang="en-US" dirty="0" smtClean="0"/>
              <a:t>500 </a:t>
            </a:r>
            <a:r>
              <a:rPr lang="en-US" dirty="0"/>
              <a:t>conferences, </a:t>
            </a:r>
            <a:r>
              <a:rPr lang="en-US" dirty="0" smtClean="0"/>
              <a:t>workshops and </a:t>
            </a:r>
            <a:r>
              <a:rPr lang="en-US" dirty="0"/>
              <a:t>national symposiums across the major cities </a:t>
            </a:r>
            <a:r>
              <a:rPr lang="en-US" dirty="0" smtClean="0"/>
              <a:t>including San </a:t>
            </a:r>
            <a:r>
              <a:rPr lang="en-US" dirty="0"/>
              <a:t>Francisco, Las Vegas, San Antonio, Omaha, </a:t>
            </a:r>
            <a:r>
              <a:rPr lang="en-US" dirty="0" smtClean="0"/>
              <a:t>Orlando, Raleigh</a:t>
            </a:r>
            <a:r>
              <a:rPr lang="en-US" dirty="0"/>
              <a:t>, Santa Clara, Chicago, Philadelphia, </a:t>
            </a:r>
            <a:r>
              <a:rPr lang="en-US" dirty="0" smtClean="0"/>
              <a:t>Baltimore, United </a:t>
            </a:r>
            <a:r>
              <a:rPr lang="en-US" dirty="0"/>
              <a:t>Kingdom, Valencia, Dubai, Beijing, </a:t>
            </a:r>
            <a:r>
              <a:rPr lang="en-US" dirty="0" smtClean="0"/>
              <a:t>Hyderabad, Bengaluru </a:t>
            </a:r>
            <a:r>
              <a:rPr lang="en-US" dirty="0"/>
              <a:t>and Mumbai.</a:t>
            </a:r>
          </a:p>
        </p:txBody>
      </p:sp>
    </p:spTree>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12"/>
          <p:cNvSpPr>
            <a:spLocks noGrp="1" noChangeArrowheads="1"/>
          </p:cNvSpPr>
          <p:nvPr>
            <p:ph type="title"/>
          </p:nvPr>
        </p:nvSpPr>
        <p:spPr>
          <a:xfrm>
            <a:off x="688032" y="188640"/>
            <a:ext cx="7772400" cy="647700"/>
          </a:xfrm>
        </p:spPr>
        <p:txBody>
          <a:bodyPr>
            <a:noAutofit/>
          </a:bodyPr>
          <a:lstStyle/>
          <a:p>
            <a:pPr algn="ctr" eaLnBrk="1" hangingPunct="1"/>
            <a:r>
              <a:rPr lang="en-US" sz="2400" b="1" dirty="0" smtClean="0">
                <a:solidFill>
                  <a:srgbClr val="CCFFFF"/>
                </a:solidFill>
              </a:rPr>
              <a:t>TNF-</a:t>
            </a:r>
            <a:r>
              <a:rPr lang="en-US" sz="2400" b="1" dirty="0" smtClean="0">
                <a:solidFill>
                  <a:srgbClr val="CCFFFF"/>
                </a:solidFill>
                <a:latin typeface="Symbol" pitchFamily="18" charset="2"/>
              </a:rPr>
              <a:t>a </a:t>
            </a:r>
            <a:r>
              <a:rPr lang="en-US" sz="2400" b="1" dirty="0" smtClean="0">
                <a:solidFill>
                  <a:srgbClr val="CCFFFF"/>
                </a:solidFill>
              </a:rPr>
              <a:t>secretion and B16M cell adhesion in VEGF-treated HSE cells </a:t>
            </a:r>
            <a:r>
              <a:rPr lang="en-US" sz="2400" b="1" i="1" dirty="0" smtClean="0">
                <a:solidFill>
                  <a:srgbClr val="CCFFFF"/>
                </a:solidFill>
              </a:rPr>
              <a:t>in vitro.</a:t>
            </a:r>
            <a:r>
              <a:rPr lang="en-US" sz="2400" i="1" dirty="0" smtClean="0">
                <a:solidFill>
                  <a:srgbClr val="CCFFFF"/>
                </a:solidFill>
              </a:rPr>
              <a:t> </a:t>
            </a:r>
          </a:p>
        </p:txBody>
      </p:sp>
      <p:graphicFrame>
        <p:nvGraphicFramePr>
          <p:cNvPr id="12290" name="Object 5"/>
          <p:cNvGraphicFramePr>
            <a:graphicFrameLocks noGrp="1" noChangeAspect="1"/>
          </p:cNvGraphicFramePr>
          <p:nvPr>
            <p:ph sz="half" idx="1"/>
            <p:extLst>
              <p:ext uri="{D42A27DB-BD31-4B8C-83A1-F6EECF244321}">
                <p14:modId xmlns="" xmlns:p14="http://schemas.microsoft.com/office/powerpoint/2010/main" val="3234133770"/>
              </p:ext>
            </p:extLst>
          </p:nvPr>
        </p:nvGraphicFramePr>
        <p:xfrm>
          <a:off x="1195670" y="3357785"/>
          <a:ext cx="4714908" cy="2571768"/>
        </p:xfrm>
        <a:graphic>
          <a:graphicData uri="http://schemas.openxmlformats.org/presentationml/2006/ole">
            <p:oleObj spid="_x0000_s47142" name="Диаграмма" r:id="rId3" imgW="4667402" imgH="2524049" progId="Excel.Sheet.8">
              <p:embed/>
            </p:oleObj>
          </a:graphicData>
        </a:graphic>
      </p:graphicFrame>
      <p:graphicFrame>
        <p:nvGraphicFramePr>
          <p:cNvPr id="12291" name="Object 24"/>
          <p:cNvGraphicFramePr>
            <a:graphicFrameLocks noGrp="1" noChangeAspect="1"/>
          </p:cNvGraphicFramePr>
          <p:nvPr>
            <p:ph sz="half" idx="2"/>
            <p:extLst>
              <p:ext uri="{D42A27DB-BD31-4B8C-83A1-F6EECF244321}">
                <p14:modId xmlns="" xmlns:p14="http://schemas.microsoft.com/office/powerpoint/2010/main" val="1803916225"/>
              </p:ext>
            </p:extLst>
          </p:nvPr>
        </p:nvGraphicFramePr>
        <p:xfrm>
          <a:off x="1108372" y="1052736"/>
          <a:ext cx="4824412" cy="2609850"/>
        </p:xfrm>
        <a:graphic>
          <a:graphicData uri="http://schemas.openxmlformats.org/presentationml/2006/ole">
            <p:oleObj spid="_x0000_s47143" name="Диаграмма" r:id="rId4" imgW="4667402" imgH="2524049" progId="Excel.Sheet.8">
              <p:embed/>
            </p:oleObj>
          </a:graphicData>
        </a:graphic>
      </p:graphicFrame>
      <p:grpSp>
        <p:nvGrpSpPr>
          <p:cNvPr id="2" name="Group 14"/>
          <p:cNvGrpSpPr>
            <a:grpSpLocks/>
          </p:cNvGrpSpPr>
          <p:nvPr/>
        </p:nvGrpSpPr>
        <p:grpSpPr bwMode="auto">
          <a:xfrm>
            <a:off x="1756072" y="5732686"/>
            <a:ext cx="4032250" cy="946150"/>
            <a:chOff x="1179" y="3849"/>
            <a:chExt cx="2156" cy="596"/>
          </a:xfrm>
        </p:grpSpPr>
        <p:sp>
          <p:nvSpPr>
            <p:cNvPr id="12302" name="Text Box 15"/>
            <p:cNvSpPr txBox="1">
              <a:spLocks noChangeArrowheads="1"/>
            </p:cNvSpPr>
            <p:nvPr/>
          </p:nvSpPr>
          <p:spPr bwMode="auto">
            <a:xfrm>
              <a:off x="1692" y="3849"/>
              <a:ext cx="465" cy="272"/>
            </a:xfrm>
            <a:prstGeom prst="rect">
              <a:avLst/>
            </a:prstGeom>
            <a:noFill/>
            <a:ln w="9525">
              <a:noFill/>
              <a:round/>
              <a:headEnd/>
              <a:tailEnd/>
            </a:ln>
          </p:spPr>
          <p:txBody>
            <a:bodyPr lIns="90000" tIns="46800" rIns="90000" bIns="46800">
              <a:spAutoFit/>
            </a:bodyPr>
            <a:lstStyle/>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00"/>
                  </a:solidFill>
                  <a:latin typeface="Arial" charset="0"/>
                  <a:cs typeface="Lucida Sans Unicode" pitchFamily="34" charset="0"/>
                </a:rPr>
                <a:t>Polymer</a:t>
              </a:r>
            </a:p>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00"/>
                  </a:solidFill>
                  <a:latin typeface="Arial" charset="0"/>
                  <a:cs typeface="Lucida Sans Unicode" pitchFamily="34" charset="0"/>
                </a:rPr>
                <a:t>1µg/ml</a:t>
              </a:r>
            </a:p>
          </p:txBody>
        </p:sp>
        <p:sp>
          <p:nvSpPr>
            <p:cNvPr id="12303" name="Line 16"/>
            <p:cNvSpPr>
              <a:spLocks noChangeShapeType="1"/>
            </p:cNvSpPr>
            <p:nvPr/>
          </p:nvSpPr>
          <p:spPr bwMode="auto">
            <a:xfrm>
              <a:off x="2339" y="4144"/>
              <a:ext cx="996" cy="1"/>
            </a:xfrm>
            <a:prstGeom prst="line">
              <a:avLst/>
            </a:prstGeom>
            <a:noFill/>
            <a:ln w="9360">
              <a:solidFill>
                <a:srgbClr val="000000"/>
              </a:solidFill>
              <a:miter lim="800000"/>
              <a:headEnd/>
              <a:tailEnd/>
            </a:ln>
          </p:spPr>
          <p:txBody>
            <a:bodyPr/>
            <a:lstStyle/>
            <a:p>
              <a:endParaRPr lang="ru-RU"/>
            </a:p>
          </p:txBody>
        </p:sp>
        <p:sp>
          <p:nvSpPr>
            <p:cNvPr id="12304" name="Line 17"/>
            <p:cNvSpPr>
              <a:spLocks noChangeShapeType="1"/>
            </p:cNvSpPr>
            <p:nvPr/>
          </p:nvSpPr>
          <p:spPr bwMode="auto">
            <a:xfrm>
              <a:off x="2411" y="3971"/>
              <a:ext cx="150" cy="1"/>
            </a:xfrm>
            <a:prstGeom prst="line">
              <a:avLst/>
            </a:prstGeom>
            <a:noFill/>
            <a:ln w="9360">
              <a:solidFill>
                <a:srgbClr val="000000"/>
              </a:solidFill>
              <a:miter lim="800000"/>
              <a:headEnd/>
              <a:tailEnd/>
            </a:ln>
          </p:spPr>
          <p:txBody>
            <a:bodyPr/>
            <a:lstStyle/>
            <a:p>
              <a:endParaRPr lang="ru-RU"/>
            </a:p>
          </p:txBody>
        </p:sp>
        <p:sp>
          <p:nvSpPr>
            <p:cNvPr id="12305" name="Text Box 18"/>
            <p:cNvSpPr txBox="1">
              <a:spLocks noChangeArrowheads="1"/>
            </p:cNvSpPr>
            <p:nvPr/>
          </p:nvSpPr>
          <p:spPr bwMode="auto">
            <a:xfrm>
              <a:off x="2581" y="4173"/>
              <a:ext cx="627" cy="272"/>
            </a:xfrm>
            <a:prstGeom prst="rect">
              <a:avLst/>
            </a:prstGeom>
            <a:noFill/>
            <a:ln w="9525">
              <a:noFill/>
              <a:round/>
              <a:headEnd/>
              <a:tailEnd/>
            </a:ln>
          </p:spPr>
          <p:txBody>
            <a:bodyPr wrap="none" lIns="90000" tIns="46800" rIns="90000" bIns="46800">
              <a:spAutoFit/>
            </a:bodyPr>
            <a:lstStyle/>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00"/>
                  </a:solidFill>
                  <a:latin typeface="Arial" charset="0"/>
                  <a:cs typeface="Lucida Sans Unicode" pitchFamily="34" charset="0"/>
                </a:rPr>
                <a:t>VEGF-Treated</a:t>
              </a:r>
            </a:p>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00"/>
                  </a:solidFill>
                  <a:latin typeface="Arial" charset="0"/>
                  <a:cs typeface="Lucida Sans Unicode" pitchFamily="34" charset="0"/>
                </a:rPr>
                <a:t>HSE Cells</a:t>
              </a:r>
            </a:p>
          </p:txBody>
        </p:sp>
        <p:sp>
          <p:nvSpPr>
            <p:cNvPr id="12306" name="Line 19"/>
            <p:cNvSpPr>
              <a:spLocks noChangeShapeType="1"/>
            </p:cNvSpPr>
            <p:nvPr/>
          </p:nvSpPr>
          <p:spPr bwMode="auto">
            <a:xfrm>
              <a:off x="1315" y="3971"/>
              <a:ext cx="150" cy="1"/>
            </a:xfrm>
            <a:prstGeom prst="line">
              <a:avLst/>
            </a:prstGeom>
            <a:noFill/>
            <a:ln w="9360">
              <a:solidFill>
                <a:srgbClr val="000000"/>
              </a:solidFill>
              <a:miter lim="800000"/>
              <a:headEnd/>
              <a:tailEnd/>
            </a:ln>
          </p:spPr>
          <p:txBody>
            <a:bodyPr/>
            <a:lstStyle/>
            <a:p>
              <a:endParaRPr lang="ru-RU"/>
            </a:p>
          </p:txBody>
        </p:sp>
        <p:sp>
          <p:nvSpPr>
            <p:cNvPr id="12307" name="Text Box 20"/>
            <p:cNvSpPr txBox="1">
              <a:spLocks noChangeArrowheads="1"/>
            </p:cNvSpPr>
            <p:nvPr/>
          </p:nvSpPr>
          <p:spPr bwMode="auto">
            <a:xfrm>
              <a:off x="2821" y="3849"/>
              <a:ext cx="395" cy="272"/>
            </a:xfrm>
            <a:prstGeom prst="rect">
              <a:avLst/>
            </a:prstGeom>
            <a:noFill/>
            <a:ln w="9525">
              <a:noFill/>
              <a:round/>
              <a:headEnd/>
              <a:tailEnd/>
            </a:ln>
          </p:spPr>
          <p:txBody>
            <a:bodyPr wrap="none" lIns="90000" tIns="46800" rIns="90000" bIns="46800">
              <a:spAutoFit/>
            </a:bodyPr>
            <a:lstStyle/>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00"/>
                  </a:solidFill>
                  <a:latin typeface="Arial" charset="0"/>
                  <a:cs typeface="Lucida Sans Unicode" pitchFamily="34" charset="0"/>
                </a:rPr>
                <a:t>Polymer</a:t>
              </a:r>
            </a:p>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00"/>
                  </a:solidFill>
                  <a:latin typeface="Arial" charset="0"/>
                  <a:cs typeface="Lucida Sans Unicode" pitchFamily="34" charset="0"/>
                </a:rPr>
                <a:t>1µg/ml</a:t>
              </a:r>
            </a:p>
          </p:txBody>
        </p:sp>
        <p:sp>
          <p:nvSpPr>
            <p:cNvPr id="12308" name="Line 21"/>
            <p:cNvSpPr>
              <a:spLocks noChangeShapeType="1"/>
            </p:cNvSpPr>
            <p:nvPr/>
          </p:nvSpPr>
          <p:spPr bwMode="auto">
            <a:xfrm>
              <a:off x="1179" y="4144"/>
              <a:ext cx="996" cy="1"/>
            </a:xfrm>
            <a:prstGeom prst="line">
              <a:avLst/>
            </a:prstGeom>
            <a:noFill/>
            <a:ln w="9360">
              <a:solidFill>
                <a:srgbClr val="000000"/>
              </a:solidFill>
              <a:miter lim="800000"/>
              <a:headEnd/>
              <a:tailEnd/>
            </a:ln>
          </p:spPr>
          <p:txBody>
            <a:bodyPr/>
            <a:lstStyle/>
            <a:p>
              <a:endParaRPr lang="ru-RU"/>
            </a:p>
          </p:txBody>
        </p:sp>
        <p:sp>
          <p:nvSpPr>
            <p:cNvPr id="12309" name="Text Box 22"/>
            <p:cNvSpPr txBox="1">
              <a:spLocks noChangeArrowheads="1"/>
            </p:cNvSpPr>
            <p:nvPr/>
          </p:nvSpPr>
          <p:spPr bwMode="auto">
            <a:xfrm>
              <a:off x="1460" y="4165"/>
              <a:ext cx="467" cy="272"/>
            </a:xfrm>
            <a:prstGeom prst="rect">
              <a:avLst/>
            </a:prstGeom>
            <a:noFill/>
            <a:ln w="9525">
              <a:noFill/>
              <a:round/>
              <a:headEnd/>
              <a:tailEnd/>
            </a:ln>
          </p:spPr>
          <p:txBody>
            <a:bodyPr wrap="none" lIns="90000" tIns="46800" rIns="90000" bIns="46800">
              <a:spAutoFit/>
            </a:bodyPr>
            <a:lstStyle/>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00"/>
                  </a:solidFill>
                  <a:latin typeface="Arial" charset="0"/>
                  <a:cs typeface="Lucida Sans Unicode" pitchFamily="34" charset="0"/>
                </a:rPr>
                <a:t>Untreated</a:t>
              </a:r>
            </a:p>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00"/>
                  </a:solidFill>
                  <a:latin typeface="Arial" charset="0"/>
                  <a:cs typeface="Lucida Sans Unicode" pitchFamily="34" charset="0"/>
                </a:rPr>
                <a:t>HSE Cells</a:t>
              </a:r>
            </a:p>
          </p:txBody>
        </p:sp>
      </p:grpSp>
      <p:sp>
        <p:nvSpPr>
          <p:cNvPr id="12294" name="Text Box 26"/>
          <p:cNvSpPr txBox="1">
            <a:spLocks noChangeArrowheads="1"/>
          </p:cNvSpPr>
          <p:nvPr/>
        </p:nvSpPr>
        <p:spPr bwMode="auto">
          <a:xfrm rot="16200000">
            <a:off x="-98128" y="4311874"/>
            <a:ext cx="1835150" cy="431800"/>
          </a:xfrm>
          <a:prstGeom prst="rect">
            <a:avLst/>
          </a:prstGeom>
          <a:noFill/>
          <a:ln w="9525">
            <a:noFill/>
            <a:round/>
            <a:headEnd/>
            <a:tailEnd/>
          </a:ln>
        </p:spPr>
        <p:txBody>
          <a:bodyPr wrap="none" lIns="90000" tIns="46800" rIns="90000" bIns="46800">
            <a:spAutoFit/>
          </a:bodyPr>
          <a:lstStyle/>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00"/>
                </a:solidFill>
                <a:latin typeface="Arial" charset="0"/>
                <a:cs typeface="Lucida Sans Unicode" pitchFamily="34" charset="0"/>
              </a:rPr>
              <a:t>TNFalpha Concentration</a:t>
            </a:r>
          </a:p>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FFFF00"/>
                </a:solidFill>
                <a:latin typeface="Arial" charset="0"/>
                <a:cs typeface="Lucida Sans Unicode" pitchFamily="34" charset="0"/>
              </a:rPr>
              <a:t> (pg/10</a:t>
            </a:r>
            <a:r>
              <a:rPr lang="en-GB" sz="1200" baseline="30000">
                <a:solidFill>
                  <a:srgbClr val="FFFF00"/>
                </a:solidFill>
                <a:latin typeface="Arial" charset="0"/>
                <a:cs typeface="Lucida Sans Unicode" pitchFamily="34" charset="0"/>
              </a:rPr>
              <a:t>6</a:t>
            </a:r>
            <a:r>
              <a:rPr lang="en-GB" sz="1200">
                <a:solidFill>
                  <a:srgbClr val="FFFF00"/>
                </a:solidFill>
                <a:latin typeface="Arial" charset="0"/>
                <a:cs typeface="Lucida Sans Unicode" pitchFamily="34" charset="0"/>
              </a:rPr>
              <a:t> cells)</a:t>
            </a:r>
            <a:r>
              <a:rPr lang="ar-SA" sz="1200">
                <a:solidFill>
                  <a:srgbClr val="FFFF00"/>
                </a:solidFill>
                <a:latin typeface="Arial" charset="0"/>
                <a:cs typeface="Arial" charset="0"/>
              </a:rPr>
              <a:t>‏</a:t>
            </a:r>
            <a:endParaRPr lang="en-GB" sz="1200">
              <a:solidFill>
                <a:srgbClr val="FFFF00"/>
              </a:solidFill>
              <a:latin typeface="Arial" charset="0"/>
              <a:cs typeface="Lucida Sans Unicode" pitchFamily="34" charset="0"/>
            </a:endParaRPr>
          </a:p>
        </p:txBody>
      </p:sp>
      <p:sp>
        <p:nvSpPr>
          <p:cNvPr id="12295" name="Text Box 27"/>
          <p:cNvSpPr txBox="1">
            <a:spLocks noChangeArrowheads="1"/>
          </p:cNvSpPr>
          <p:nvPr/>
        </p:nvSpPr>
        <p:spPr bwMode="auto">
          <a:xfrm rot="16200000">
            <a:off x="-321172" y="2055242"/>
            <a:ext cx="2225675" cy="233363"/>
          </a:xfrm>
          <a:prstGeom prst="rect">
            <a:avLst/>
          </a:prstGeom>
          <a:noFill/>
          <a:ln w="9525">
            <a:noFill/>
            <a:round/>
            <a:headEnd/>
            <a:tailEnd/>
          </a:ln>
        </p:spPr>
        <p:txBody>
          <a:bodyPr wrap="none" lIns="90000" tIns="46800" rIns="90000" bIns="46800">
            <a:spAutoFit/>
          </a:bodyPr>
          <a:lstStyle/>
          <a:p>
            <a:pPr defTabSz="457200" eaLnBrk="0" hangingPunct="0">
              <a:lnSpc>
                <a:spcPct val="93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FFFF00"/>
                </a:solidFill>
                <a:latin typeface="Arial" charset="0"/>
                <a:cs typeface="Lucida Sans Unicode" pitchFamily="34" charset="0"/>
              </a:rPr>
              <a:t>% B16M Cell Adhesion to HSE Cells</a:t>
            </a:r>
          </a:p>
        </p:txBody>
      </p:sp>
      <p:sp>
        <p:nvSpPr>
          <p:cNvPr id="12296" name="Rectangle 28"/>
          <p:cNvSpPr>
            <a:spLocks noChangeArrowheads="1"/>
          </p:cNvSpPr>
          <p:nvPr/>
        </p:nvSpPr>
        <p:spPr bwMode="auto">
          <a:xfrm>
            <a:off x="6115124" y="5256088"/>
            <a:ext cx="2822596" cy="1384995"/>
          </a:xfrm>
          <a:prstGeom prst="rect">
            <a:avLst/>
          </a:prstGeom>
          <a:noFill/>
          <a:ln w="12700">
            <a:noFill/>
            <a:miter lim="800000"/>
            <a:headEnd type="none" w="sm" len="sm"/>
            <a:tailEnd type="none" w="sm" len="sm"/>
          </a:ln>
        </p:spPr>
        <p:txBody>
          <a:bodyPr wrap="square" anchor="ctr">
            <a:spAutoFit/>
          </a:bodyPr>
          <a:lstStyle/>
          <a:p>
            <a:r>
              <a:rPr lang="en-US" sz="1400" dirty="0">
                <a:solidFill>
                  <a:srgbClr val="CCFFFF"/>
                </a:solidFill>
                <a:latin typeface="Bookman Old Style" pitchFamily="18" charset="0"/>
              </a:rPr>
              <a:t>Differences in the percent of adhering cells and TNF-a production versus untreated HSE cells (*) and versus VEGF-treated HSE (**) </a:t>
            </a:r>
            <a:r>
              <a:rPr lang="en-US" sz="1400" i="1" dirty="0">
                <a:solidFill>
                  <a:srgbClr val="CCFFFF"/>
                </a:solidFill>
                <a:latin typeface="Bookman Old Style" pitchFamily="18" charset="0"/>
              </a:rPr>
              <a:t>P</a:t>
            </a:r>
            <a:r>
              <a:rPr lang="en-US" sz="1400" dirty="0">
                <a:solidFill>
                  <a:srgbClr val="CCFFFF"/>
                </a:solidFill>
                <a:latin typeface="Bookman Old Style" pitchFamily="18" charset="0"/>
              </a:rPr>
              <a:t>&lt;.001 by ANOVA  </a:t>
            </a:r>
          </a:p>
        </p:txBody>
      </p:sp>
      <p:sp>
        <p:nvSpPr>
          <p:cNvPr id="12297" name="Text Box 31"/>
          <p:cNvSpPr txBox="1">
            <a:spLocks noChangeArrowheads="1"/>
          </p:cNvSpPr>
          <p:nvPr/>
        </p:nvSpPr>
        <p:spPr bwMode="auto">
          <a:xfrm>
            <a:off x="4059534" y="1052736"/>
            <a:ext cx="215900" cy="365125"/>
          </a:xfrm>
          <a:prstGeom prst="rect">
            <a:avLst/>
          </a:prstGeom>
          <a:noFill/>
          <a:ln w="12700">
            <a:noFill/>
            <a:miter lim="800000"/>
            <a:headEnd type="none" w="sm" len="sm"/>
            <a:tailEnd type="none" w="sm" len="sm"/>
          </a:ln>
        </p:spPr>
        <p:txBody>
          <a:bodyPr lIns="0" tIns="0" rIns="0" bIns="0">
            <a:spAutoFit/>
          </a:bodyPr>
          <a:lstStyle/>
          <a:p>
            <a:r>
              <a:rPr lang="en-US" b="1"/>
              <a:t>*</a:t>
            </a:r>
          </a:p>
        </p:txBody>
      </p:sp>
      <p:sp>
        <p:nvSpPr>
          <p:cNvPr id="12298" name="Text Box 32"/>
          <p:cNvSpPr txBox="1">
            <a:spLocks noChangeArrowheads="1"/>
          </p:cNvSpPr>
          <p:nvPr/>
        </p:nvSpPr>
        <p:spPr bwMode="auto">
          <a:xfrm>
            <a:off x="3988097" y="4364261"/>
            <a:ext cx="215900" cy="365125"/>
          </a:xfrm>
          <a:prstGeom prst="rect">
            <a:avLst/>
          </a:prstGeom>
          <a:noFill/>
          <a:ln w="12700">
            <a:noFill/>
            <a:miter lim="800000"/>
            <a:headEnd type="none" w="sm" len="sm"/>
            <a:tailEnd type="none" w="sm" len="sm"/>
          </a:ln>
        </p:spPr>
        <p:txBody>
          <a:bodyPr lIns="0" tIns="0" rIns="0" bIns="0">
            <a:spAutoFit/>
          </a:bodyPr>
          <a:lstStyle/>
          <a:p>
            <a:r>
              <a:rPr lang="en-US" b="1"/>
              <a:t>*</a:t>
            </a:r>
          </a:p>
        </p:txBody>
      </p:sp>
      <p:sp>
        <p:nvSpPr>
          <p:cNvPr id="12299" name="Text Box 33"/>
          <p:cNvSpPr txBox="1">
            <a:spLocks noChangeArrowheads="1"/>
          </p:cNvSpPr>
          <p:nvPr/>
        </p:nvSpPr>
        <p:spPr bwMode="auto">
          <a:xfrm>
            <a:off x="3051472" y="3500661"/>
            <a:ext cx="215900" cy="365125"/>
          </a:xfrm>
          <a:prstGeom prst="rect">
            <a:avLst/>
          </a:prstGeom>
          <a:noFill/>
          <a:ln w="12700">
            <a:noFill/>
            <a:miter lim="800000"/>
            <a:headEnd type="none" w="sm" len="sm"/>
            <a:tailEnd type="none" w="sm" len="sm"/>
          </a:ln>
        </p:spPr>
        <p:txBody>
          <a:bodyPr lIns="0" tIns="0" rIns="0" bIns="0">
            <a:spAutoFit/>
          </a:bodyPr>
          <a:lstStyle/>
          <a:p>
            <a:r>
              <a:rPr lang="en-US" b="1"/>
              <a:t>*</a:t>
            </a:r>
          </a:p>
        </p:txBody>
      </p:sp>
      <p:sp>
        <p:nvSpPr>
          <p:cNvPr id="12300" name="Text Box 34"/>
          <p:cNvSpPr txBox="1">
            <a:spLocks noChangeArrowheads="1"/>
          </p:cNvSpPr>
          <p:nvPr/>
        </p:nvSpPr>
        <p:spPr bwMode="auto">
          <a:xfrm>
            <a:off x="5140622" y="3645124"/>
            <a:ext cx="215900" cy="365125"/>
          </a:xfrm>
          <a:prstGeom prst="rect">
            <a:avLst/>
          </a:prstGeom>
          <a:noFill/>
          <a:ln w="12700">
            <a:noFill/>
            <a:miter lim="800000"/>
            <a:headEnd type="none" w="sm" len="sm"/>
            <a:tailEnd type="none" w="sm" len="sm"/>
          </a:ln>
        </p:spPr>
        <p:txBody>
          <a:bodyPr lIns="0" tIns="0" rIns="0" bIns="0">
            <a:spAutoFit/>
          </a:bodyPr>
          <a:lstStyle/>
          <a:p>
            <a:r>
              <a:rPr lang="en-US" b="1"/>
              <a:t>*</a:t>
            </a:r>
          </a:p>
        </p:txBody>
      </p:sp>
      <p:sp>
        <p:nvSpPr>
          <p:cNvPr id="12301" name="Text Box 35"/>
          <p:cNvSpPr txBox="1">
            <a:spLocks noChangeArrowheads="1"/>
          </p:cNvSpPr>
          <p:nvPr/>
        </p:nvSpPr>
        <p:spPr bwMode="auto">
          <a:xfrm>
            <a:off x="4924722" y="2492599"/>
            <a:ext cx="574675" cy="365125"/>
          </a:xfrm>
          <a:prstGeom prst="rect">
            <a:avLst/>
          </a:prstGeom>
          <a:noFill/>
          <a:ln w="12700">
            <a:noFill/>
            <a:miter lim="800000"/>
            <a:headEnd type="none" w="sm" len="sm"/>
            <a:tailEnd type="none" w="sm" len="sm"/>
          </a:ln>
        </p:spPr>
        <p:txBody>
          <a:bodyPr lIns="0" tIns="0" rIns="0" bIns="0">
            <a:spAutoFit/>
          </a:bodyPr>
          <a:lstStyle/>
          <a:p>
            <a:r>
              <a:rPr lang="en-US" b="1"/>
              <a:t>**</a:t>
            </a:r>
          </a:p>
        </p:txBody>
      </p:sp>
      <p:sp>
        <p:nvSpPr>
          <p:cNvPr id="3" name="Прямоугольник 2"/>
          <p:cNvSpPr/>
          <p:nvPr/>
        </p:nvSpPr>
        <p:spPr>
          <a:xfrm>
            <a:off x="5997876" y="1834291"/>
            <a:ext cx="2932443" cy="2462213"/>
          </a:xfrm>
          <a:prstGeom prst="rect">
            <a:avLst/>
          </a:prstGeom>
        </p:spPr>
        <p:txBody>
          <a:bodyPr wrap="square">
            <a:spAutoFit/>
          </a:bodyPr>
          <a:lstStyle/>
          <a:p>
            <a:pPr lvl="0" algn="just"/>
            <a:r>
              <a:rPr lang="en-US" sz="1400" dirty="0" smtClean="0">
                <a:solidFill>
                  <a:prstClr val="white"/>
                </a:solidFill>
                <a:latin typeface="Bookman Old Style" pitchFamily="18" charset="0"/>
              </a:rPr>
              <a:t>BNB completely </a:t>
            </a:r>
            <a:r>
              <a:rPr lang="en-US" sz="1400" dirty="0">
                <a:solidFill>
                  <a:prstClr val="white"/>
                </a:solidFill>
                <a:latin typeface="Bookman Old Style" pitchFamily="18" charset="0"/>
              </a:rPr>
              <a:t>abrogated the adhesion of murine B16 melanoma cells to tumor-activated HSE, without any </a:t>
            </a:r>
            <a:r>
              <a:rPr lang="de-LI" sz="1400" dirty="0" err="1">
                <a:solidFill>
                  <a:prstClr val="white"/>
                </a:solidFill>
                <a:latin typeface="Bookman Old Style" pitchFamily="18" charset="0"/>
              </a:rPr>
              <a:t>detectable</a:t>
            </a:r>
            <a:r>
              <a:rPr lang="de-LI" sz="1400" dirty="0">
                <a:solidFill>
                  <a:prstClr val="white"/>
                </a:solidFill>
                <a:latin typeface="Bookman Old Style" pitchFamily="18" charset="0"/>
              </a:rPr>
              <a:t> </a:t>
            </a:r>
            <a:r>
              <a:rPr lang="de-LI" sz="1400" dirty="0" err="1">
                <a:solidFill>
                  <a:prstClr val="white"/>
                </a:solidFill>
                <a:latin typeface="Bookman Old Style" pitchFamily="18" charset="0"/>
              </a:rPr>
              <a:t>effect</a:t>
            </a:r>
            <a:r>
              <a:rPr lang="de-LI" sz="1400" dirty="0">
                <a:solidFill>
                  <a:prstClr val="white"/>
                </a:solidFill>
                <a:latin typeface="Bookman Old Style" pitchFamily="18" charset="0"/>
              </a:rPr>
              <a:t> on basal </a:t>
            </a:r>
            <a:r>
              <a:rPr lang="de-LI" sz="1400" dirty="0" err="1">
                <a:solidFill>
                  <a:prstClr val="white"/>
                </a:solidFill>
                <a:latin typeface="Bookman Old Style" pitchFamily="18" charset="0"/>
              </a:rPr>
              <a:t>condition-cultured</a:t>
            </a:r>
            <a:r>
              <a:rPr lang="de-LI" sz="1400" dirty="0">
                <a:solidFill>
                  <a:prstClr val="white"/>
                </a:solidFill>
                <a:latin typeface="Bookman Old Style" pitchFamily="18" charset="0"/>
              </a:rPr>
              <a:t> HSE. </a:t>
            </a:r>
            <a:r>
              <a:rPr lang="de-LI" sz="1400" dirty="0" err="1">
                <a:solidFill>
                  <a:prstClr val="white"/>
                </a:solidFill>
                <a:latin typeface="Bookman Old Style" pitchFamily="18" charset="0"/>
              </a:rPr>
              <a:t>Consistent</a:t>
            </a:r>
            <a:r>
              <a:rPr lang="de-LI" sz="1400" dirty="0">
                <a:solidFill>
                  <a:prstClr val="white"/>
                </a:solidFill>
                <a:latin typeface="Bookman Old Style" pitchFamily="18" charset="0"/>
              </a:rPr>
              <a:t> </a:t>
            </a:r>
            <a:r>
              <a:rPr lang="en-US" sz="1400" dirty="0">
                <a:solidFill>
                  <a:prstClr val="white"/>
                </a:solidFill>
                <a:latin typeface="Bookman Old Style" pitchFamily="18" charset="0"/>
              </a:rPr>
              <a:t>with these anti-adhesive effects, the </a:t>
            </a:r>
            <a:r>
              <a:rPr lang="en-US" sz="1400" b="1" dirty="0" smtClean="0">
                <a:solidFill>
                  <a:prstClr val="white"/>
                </a:solidFill>
                <a:latin typeface="Bookman Old Style" pitchFamily="18" charset="0"/>
              </a:rPr>
              <a:t>BNB </a:t>
            </a:r>
            <a:r>
              <a:rPr lang="en-US" sz="1400" dirty="0">
                <a:solidFill>
                  <a:prstClr val="white"/>
                </a:solidFill>
                <a:latin typeface="Bookman Old Style" pitchFamily="18" charset="0"/>
              </a:rPr>
              <a:t>also prevented melanoma cell adherence to recombinant </a:t>
            </a:r>
            <a:r>
              <a:rPr lang="de-LI" sz="1400" dirty="0">
                <a:solidFill>
                  <a:prstClr val="white"/>
                </a:solidFill>
                <a:latin typeface="Bookman Old Style" pitchFamily="18" charset="0"/>
              </a:rPr>
              <a:t>VEGF-</a:t>
            </a:r>
            <a:r>
              <a:rPr lang="de-LI" sz="1400" dirty="0" err="1">
                <a:solidFill>
                  <a:prstClr val="white"/>
                </a:solidFill>
                <a:latin typeface="Bookman Old Style" pitchFamily="18" charset="0"/>
              </a:rPr>
              <a:t>treated</a:t>
            </a:r>
            <a:r>
              <a:rPr lang="de-LI" sz="1400" dirty="0">
                <a:solidFill>
                  <a:prstClr val="white"/>
                </a:solidFill>
                <a:latin typeface="Bookman Old Style" pitchFamily="18" charset="0"/>
              </a:rPr>
              <a:t> HSE</a:t>
            </a:r>
            <a:endParaRPr lang="ru-RU" sz="1400" dirty="0">
              <a:solidFill>
                <a:prstClr val="white"/>
              </a:solidFill>
              <a:latin typeface="Bookman Old Style"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827584" y="234991"/>
            <a:ext cx="79208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73088"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CFFFF"/>
                </a:solidFill>
                <a:effectLst/>
                <a:latin typeface="Bookman Old Style" panose="02050604050505020204" pitchFamily="18" charset="0"/>
                <a:ea typeface="Times New Roman" pitchFamily="18" charset="0"/>
                <a:cs typeface="Times New Roman" pitchFamily="18" charset="0"/>
              </a:rPr>
              <a:t> </a:t>
            </a:r>
            <a:r>
              <a:rPr lang="en-US" b="1" dirty="0" smtClean="0">
                <a:solidFill>
                  <a:srgbClr val="CCFFFF"/>
                </a:solidFill>
                <a:latin typeface="Bookman Old Style" panose="02050604050505020204" pitchFamily="18" charset="0"/>
                <a:ea typeface="Times New Roman" pitchFamily="18" charset="0"/>
                <a:cs typeface="Times New Roman" pitchFamily="18" charset="0"/>
              </a:rPr>
              <a:t>Stimulation of leucopoiesis in experimental cyclophosphamide induced leucopenia</a:t>
            </a:r>
            <a:endParaRPr kumimoji="0" lang="en-US" b="0" i="0" u="none" strike="noStrike" cap="none" normalizeH="0" baseline="0" dirty="0" smtClean="0">
              <a:ln>
                <a:noFill/>
              </a:ln>
              <a:solidFill>
                <a:srgbClr val="CCFFFF"/>
              </a:solidFill>
              <a:effectLst/>
              <a:latin typeface="Bookman Old Style" panose="02050604050505020204" pitchFamily="18" charset="0"/>
              <a:cs typeface="Times New Roman" pitchFamily="18" charset="0"/>
            </a:endParaRPr>
          </a:p>
        </p:txBody>
      </p:sp>
      <p:graphicFrame>
        <p:nvGraphicFramePr>
          <p:cNvPr id="6" name="Диаграмма 5"/>
          <p:cNvGraphicFramePr>
            <a:graphicFrameLocks/>
          </p:cNvGraphicFramePr>
          <p:nvPr>
            <p:extLst>
              <p:ext uri="{D42A27DB-BD31-4B8C-83A1-F6EECF244321}">
                <p14:modId xmlns="" xmlns:p14="http://schemas.microsoft.com/office/powerpoint/2010/main" val="1085038391"/>
              </p:ext>
            </p:extLst>
          </p:nvPr>
        </p:nvGraphicFramePr>
        <p:xfrm>
          <a:off x="683568" y="1484784"/>
          <a:ext cx="8064896"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499992" y="6170737"/>
            <a:ext cx="659155" cy="369332"/>
          </a:xfrm>
          <a:prstGeom prst="rect">
            <a:avLst/>
          </a:prstGeom>
          <a:noFill/>
        </p:spPr>
        <p:txBody>
          <a:bodyPr wrap="none" rtlCol="0">
            <a:spAutoFit/>
          </a:bodyPr>
          <a:lstStyle/>
          <a:p>
            <a:r>
              <a:rPr lang="en-US" sz="1800" dirty="0" smtClean="0">
                <a:solidFill>
                  <a:schemeClr val="tx2">
                    <a:lumMod val="75000"/>
                  </a:schemeClr>
                </a:solidFill>
              </a:rPr>
              <a:t>BNB</a:t>
            </a:r>
            <a:endParaRPr lang="ru-RU" sz="1800" dirty="0">
              <a:solidFill>
                <a:schemeClr val="tx2">
                  <a:lumMod val="75000"/>
                </a:schemeClr>
              </a:solidFill>
            </a:endParaRPr>
          </a:p>
        </p:txBody>
      </p:sp>
      <p:sp>
        <p:nvSpPr>
          <p:cNvPr id="3" name="Правая фигурная скобка 2"/>
          <p:cNvSpPr/>
          <p:nvPr/>
        </p:nvSpPr>
        <p:spPr>
          <a:xfrm rot="5400000">
            <a:off x="4661508" y="4100004"/>
            <a:ext cx="365472" cy="3775992"/>
          </a:xfrm>
          <a:prstGeom prst="rightBrace">
            <a:avLst>
              <a:gd name="adj1" fmla="val 0"/>
              <a:gd name="adj2" fmla="val 50000"/>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Рисунок 4" descr="New-1.jpg"/>
          <p:cNvPicPr>
            <a:picLocks noChangeAspect="1"/>
          </p:cNvPicPr>
          <p:nvPr/>
        </p:nvPicPr>
        <p:blipFill>
          <a:blip r:embed="rId2" cstate="print"/>
          <a:srcRect l="357" t="1855" r="2321" b="2133"/>
          <a:stretch>
            <a:fillRect/>
          </a:stretch>
        </p:blipFill>
        <p:spPr bwMode="auto">
          <a:xfrm>
            <a:off x="714348" y="1285860"/>
            <a:ext cx="7786742" cy="4929222"/>
          </a:xfrm>
          <a:prstGeom prst="rect">
            <a:avLst/>
          </a:prstGeom>
          <a:noFill/>
          <a:ln w="9525">
            <a:noFill/>
            <a:miter lim="800000"/>
            <a:headEnd/>
            <a:tailEnd/>
          </a:ln>
        </p:spPr>
      </p:pic>
      <p:sp>
        <p:nvSpPr>
          <p:cNvPr id="49155" name="Line 14"/>
          <p:cNvSpPr>
            <a:spLocks noChangeShapeType="1"/>
          </p:cNvSpPr>
          <p:nvPr/>
        </p:nvSpPr>
        <p:spPr bwMode="auto">
          <a:xfrm>
            <a:off x="3886200" y="1905000"/>
            <a:ext cx="288925" cy="0"/>
          </a:xfrm>
          <a:prstGeom prst="line">
            <a:avLst/>
          </a:prstGeom>
          <a:noFill/>
          <a:ln w="28575">
            <a:solidFill>
              <a:schemeClr val="bg1"/>
            </a:solidFill>
            <a:miter lim="800000"/>
            <a:headEnd type="none" w="sm" len="sm"/>
            <a:tailEnd type="triangle" w="sm" len="sm"/>
          </a:ln>
        </p:spPr>
        <p:txBody>
          <a:bodyPr wrap="none"/>
          <a:lstStyle/>
          <a:p>
            <a:endParaRPr lang="ru-RU"/>
          </a:p>
        </p:txBody>
      </p:sp>
      <p:sp>
        <p:nvSpPr>
          <p:cNvPr id="49156" name="Rectangle 12"/>
          <p:cNvSpPr>
            <a:spLocks noGrp="1" noChangeArrowheads="1"/>
          </p:cNvSpPr>
          <p:nvPr>
            <p:ph type="title"/>
          </p:nvPr>
        </p:nvSpPr>
        <p:spPr>
          <a:xfrm>
            <a:off x="611188" y="260350"/>
            <a:ext cx="7772400" cy="647700"/>
          </a:xfrm>
        </p:spPr>
        <p:txBody>
          <a:bodyPr/>
          <a:lstStyle/>
          <a:p>
            <a:pPr algn="ctr" eaLnBrk="1" hangingPunct="1"/>
            <a:r>
              <a:rPr lang="en-US" sz="1800" dirty="0" smtClean="0">
                <a:solidFill>
                  <a:srgbClr val="CCFFFF"/>
                </a:solidFill>
                <a:latin typeface="Bookman Old Style" pitchFamily="18" charset="0"/>
              </a:rPr>
              <a:t>Established effects of </a:t>
            </a:r>
            <a:r>
              <a:rPr lang="en-US" sz="1800" b="1" dirty="0" smtClean="0">
                <a:solidFill>
                  <a:srgbClr val="CCFFFF"/>
                </a:solidFill>
                <a:latin typeface="Bookman Old Style" pitchFamily="18" charset="0"/>
              </a:rPr>
              <a:t>BNB</a:t>
            </a: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Line 14"/>
          <p:cNvSpPr>
            <a:spLocks noChangeShapeType="1"/>
          </p:cNvSpPr>
          <p:nvPr/>
        </p:nvSpPr>
        <p:spPr bwMode="auto">
          <a:xfrm>
            <a:off x="3886200" y="1905000"/>
            <a:ext cx="288925" cy="0"/>
          </a:xfrm>
          <a:prstGeom prst="line">
            <a:avLst/>
          </a:prstGeom>
          <a:noFill/>
          <a:ln w="28575">
            <a:solidFill>
              <a:schemeClr val="bg1"/>
            </a:solidFill>
            <a:miter lim="800000"/>
            <a:headEnd type="none" w="sm" len="sm"/>
            <a:tailEnd type="triangle" w="sm" len="sm"/>
          </a:ln>
        </p:spPr>
        <p:txBody>
          <a:bodyPr wrap="none"/>
          <a:lstStyle/>
          <a:p>
            <a:endParaRPr lang="ru-RU"/>
          </a:p>
        </p:txBody>
      </p:sp>
      <p:sp>
        <p:nvSpPr>
          <p:cNvPr id="28676" name="Rectangle 12"/>
          <p:cNvSpPr>
            <a:spLocks noGrp="1" noChangeArrowheads="1"/>
          </p:cNvSpPr>
          <p:nvPr>
            <p:ph type="title"/>
          </p:nvPr>
        </p:nvSpPr>
        <p:spPr>
          <a:xfrm>
            <a:off x="685800" y="228600"/>
            <a:ext cx="8247062" cy="409575"/>
          </a:xfrm>
        </p:spPr>
        <p:txBody>
          <a:bodyPr>
            <a:noAutofit/>
          </a:bodyPr>
          <a:lstStyle/>
          <a:p>
            <a:pPr algn="ctr" eaLnBrk="1" fontAlgn="auto" hangingPunct="1">
              <a:spcAft>
                <a:spcPts val="0"/>
              </a:spcAft>
              <a:defRPr/>
            </a:pPr>
            <a:r>
              <a:rPr lang="en-US" sz="2300" b="1" dirty="0" smtClean="0">
                <a:solidFill>
                  <a:srgbClr val="CCFFFF"/>
                </a:solidFill>
                <a:latin typeface="Bookman Old Style" pitchFamily="18" charset="0"/>
                <a:cs typeface="Times New Roman" pitchFamily="18" charset="0"/>
              </a:rPr>
              <a:t>Established major effects of POCDPE </a:t>
            </a:r>
          </a:p>
        </p:txBody>
      </p:sp>
      <p:sp>
        <p:nvSpPr>
          <p:cNvPr id="36869" name="Rectangle 5"/>
          <p:cNvSpPr>
            <a:spLocks noChangeArrowheads="1"/>
          </p:cNvSpPr>
          <p:nvPr/>
        </p:nvSpPr>
        <p:spPr bwMode="auto">
          <a:xfrm>
            <a:off x="685800" y="972452"/>
            <a:ext cx="8243918" cy="5524589"/>
          </a:xfrm>
          <a:prstGeom prst="rect">
            <a:avLst/>
          </a:prstGeom>
          <a:noFill/>
          <a:ln w="12700">
            <a:noFill/>
            <a:miter lim="800000"/>
            <a:headEnd type="none" w="sm" len="sm"/>
            <a:tailEnd type="none" w="sm" len="sm"/>
          </a:ln>
        </p:spPr>
        <p:txBody>
          <a:bodyPr wrap="square" anchor="ctr">
            <a:spAutoFit/>
          </a:bodyPr>
          <a:lstStyle/>
          <a:p>
            <a:pPr>
              <a:spcBef>
                <a:spcPts val="1200"/>
              </a:spcBef>
              <a:buFont typeface="Wingdings" pitchFamily="2" charset="2"/>
              <a:buChar char="Ø"/>
              <a:defRPr/>
            </a:pPr>
            <a:r>
              <a:rPr lang="en-US" sz="1800" dirty="0">
                <a:solidFill>
                  <a:srgbClr val="F9E98E"/>
                </a:solidFill>
                <a:latin typeface="Bookman Old Style" pitchFamily="18" charset="0"/>
              </a:rPr>
              <a:t>  Burn  and wound healing effect  due  to the  shortening of  the second phase of  wound healing - the inflammatory response.</a:t>
            </a:r>
          </a:p>
          <a:p>
            <a:pPr>
              <a:spcBef>
                <a:spcPts val="600"/>
              </a:spcBef>
              <a:defRPr/>
            </a:pPr>
            <a:r>
              <a:rPr lang="ka-GE" sz="1600" i="1" dirty="0">
                <a:solidFill>
                  <a:srgbClr val="FF9933"/>
                </a:solidFill>
              </a:rPr>
              <a:t>K.</a:t>
            </a:r>
            <a:r>
              <a:rPr lang="en-US" sz="1600" i="1" dirty="0">
                <a:solidFill>
                  <a:srgbClr val="FF9933"/>
                </a:solidFill>
                <a:latin typeface="Bookman Old Style" panose="02050604050505020204" pitchFamily="18" charset="0"/>
              </a:rPr>
              <a:t>Mulkijanyan et al. Bull. Georg. Natl. Acad. Sci. 2009, V. 3, N 3, P. 114-117. </a:t>
            </a:r>
            <a:endParaRPr lang="en-US" sz="1600" dirty="0">
              <a:solidFill>
                <a:srgbClr val="F9E98E"/>
              </a:solidFill>
              <a:latin typeface="Bookman Old Style" pitchFamily="18" charset="0"/>
            </a:endParaRPr>
          </a:p>
          <a:p>
            <a:pPr>
              <a:spcBef>
                <a:spcPts val="1200"/>
              </a:spcBef>
              <a:buFont typeface="Wingdings" pitchFamily="2" charset="2"/>
              <a:buChar char="Ø"/>
              <a:defRPr/>
            </a:pPr>
            <a:r>
              <a:rPr lang="en-US" sz="1800" dirty="0">
                <a:solidFill>
                  <a:srgbClr val="F9E98E"/>
                </a:solidFill>
                <a:latin typeface="Bookman Old Style" pitchFamily="18" charset="0"/>
              </a:rPr>
              <a:t> The  strong  efficacy against  prostate cancer cells suggesting their high potential  in prostate cancer  patients. </a:t>
            </a:r>
          </a:p>
          <a:p>
            <a:pPr>
              <a:spcBef>
                <a:spcPts val="600"/>
              </a:spcBef>
              <a:defRPr/>
            </a:pPr>
            <a:r>
              <a:rPr lang="ru-RU" sz="1600" i="1" dirty="0">
                <a:solidFill>
                  <a:srgbClr val="FF9933"/>
                </a:solidFill>
                <a:latin typeface="Bookman Old Style" panose="02050604050505020204" pitchFamily="18" charset="0"/>
              </a:rPr>
              <a:t>S. </a:t>
            </a:r>
            <a:r>
              <a:rPr lang="ru-RU" sz="1600" i="1" dirty="0" err="1">
                <a:solidFill>
                  <a:srgbClr val="FF9933"/>
                </a:solidFill>
                <a:latin typeface="Bookman Old Style" panose="02050604050505020204" pitchFamily="18" charset="0"/>
              </a:rPr>
              <a:t>Shrotriya</a:t>
            </a:r>
            <a:r>
              <a:rPr lang="en-US" sz="1600" i="1" dirty="0">
                <a:solidFill>
                  <a:srgbClr val="FF9933"/>
                </a:solidFill>
                <a:latin typeface="Bookman Old Style" panose="02050604050505020204" pitchFamily="18" charset="0"/>
              </a:rPr>
              <a:t> et al.  Carcinogenesis. v.33 no.8 pp.1572–1580, </a:t>
            </a:r>
            <a:r>
              <a:rPr lang="en-US" sz="1600" i="1" dirty="0" smtClean="0">
                <a:solidFill>
                  <a:srgbClr val="FF9933"/>
                </a:solidFill>
                <a:latin typeface="Bookman Old Style" panose="02050604050505020204" pitchFamily="18" charset="0"/>
              </a:rPr>
              <a:t>2012</a:t>
            </a:r>
          </a:p>
          <a:p>
            <a:pPr>
              <a:spcBef>
                <a:spcPts val="1200"/>
              </a:spcBef>
              <a:buFont typeface="Wingdings" pitchFamily="2" charset="2"/>
              <a:buChar char="Ø"/>
              <a:defRPr/>
            </a:pPr>
            <a:r>
              <a:rPr lang="en-US" sz="1800" dirty="0" smtClean="0">
                <a:solidFill>
                  <a:srgbClr val="F9E98E"/>
                </a:solidFill>
                <a:latin typeface="Bookman Old Style" pitchFamily="18" charset="0"/>
              </a:rPr>
              <a:t>Abrogation of the adhesion of melanoma cells to tumor-conditioned medium- and VEGF-activated endothelial cells.</a:t>
            </a:r>
          </a:p>
          <a:p>
            <a:pPr>
              <a:spcBef>
                <a:spcPts val="600"/>
              </a:spcBef>
              <a:defRPr/>
            </a:pPr>
            <a:r>
              <a:rPr lang="ka-GE" sz="1600" i="1" dirty="0" smtClean="0">
                <a:solidFill>
                  <a:srgbClr val="FF9933"/>
                </a:solidFill>
                <a:latin typeface="Bookman Old Style" pitchFamily="18" charset="0"/>
              </a:rPr>
              <a:t>V.</a:t>
            </a:r>
            <a:r>
              <a:rPr lang="en-US" sz="1600" i="1" dirty="0" err="1">
                <a:solidFill>
                  <a:srgbClr val="FF9933"/>
                </a:solidFill>
                <a:latin typeface="Bookman Old Style" pitchFamily="18" charset="0"/>
              </a:rPr>
              <a:t>Barbakadze</a:t>
            </a:r>
            <a:r>
              <a:rPr lang="en-US" sz="1600" i="1" dirty="0">
                <a:solidFill>
                  <a:srgbClr val="FF9933"/>
                </a:solidFill>
                <a:latin typeface="Bookman Old Style" pitchFamily="18" charset="0"/>
              </a:rPr>
              <a:t> et al.  Bull. Georg. Natl. Acad. Sci. 2008, V. 2, N 3, P. 108-112</a:t>
            </a:r>
            <a:r>
              <a:rPr lang="en-US" sz="1600" dirty="0">
                <a:solidFill>
                  <a:srgbClr val="FF9933"/>
                </a:solidFill>
                <a:latin typeface="Bookman Old Style" pitchFamily="18" charset="0"/>
              </a:rPr>
              <a:t>.</a:t>
            </a:r>
            <a:r>
              <a:rPr lang="en-US" sz="1600" dirty="0">
                <a:solidFill>
                  <a:srgbClr val="F9E98E"/>
                </a:solidFill>
                <a:latin typeface="Bookman Old Style" pitchFamily="18" charset="0"/>
              </a:rPr>
              <a:t>  </a:t>
            </a:r>
            <a:endParaRPr lang="ru-RU" sz="1600" dirty="0">
              <a:solidFill>
                <a:srgbClr val="F9E98E"/>
              </a:solidFill>
              <a:latin typeface="Bookman Old Style" pitchFamily="18" charset="0"/>
            </a:endParaRPr>
          </a:p>
          <a:p>
            <a:pPr>
              <a:spcBef>
                <a:spcPts val="1200"/>
              </a:spcBef>
              <a:buFont typeface="Wingdings" pitchFamily="2" charset="2"/>
              <a:buChar char="Ø"/>
              <a:defRPr/>
            </a:pPr>
            <a:r>
              <a:rPr lang="en-US" sz="1800" dirty="0">
                <a:solidFill>
                  <a:srgbClr val="F9E98E"/>
                </a:solidFill>
                <a:latin typeface="Bookman Old Style" pitchFamily="18" charset="0"/>
              </a:rPr>
              <a:t> </a:t>
            </a:r>
            <a:r>
              <a:rPr lang="en-US" sz="1800" dirty="0" err="1">
                <a:solidFill>
                  <a:srgbClr val="F9E98E"/>
                </a:solidFill>
                <a:latin typeface="Bookman Old Style" pitchFamily="18" charset="0"/>
              </a:rPr>
              <a:t>Haematopoietic</a:t>
            </a:r>
            <a:r>
              <a:rPr lang="en-US" sz="1800" dirty="0">
                <a:solidFill>
                  <a:srgbClr val="F9E98E"/>
                </a:solidFill>
                <a:latin typeface="Bookman Old Style" pitchFamily="18" charset="0"/>
              </a:rPr>
              <a:t> efficacy of polymer: in mice drug-induced </a:t>
            </a:r>
            <a:r>
              <a:rPr lang="en-US" sz="1800" dirty="0" err="1">
                <a:solidFill>
                  <a:srgbClr val="F9E98E"/>
                </a:solidFill>
                <a:latin typeface="Bookman Old Style" pitchFamily="18" charset="0"/>
              </a:rPr>
              <a:t>leukopenia</a:t>
            </a:r>
            <a:r>
              <a:rPr lang="en-US" sz="1800" dirty="0">
                <a:solidFill>
                  <a:srgbClr val="F9E98E"/>
                </a:solidFill>
                <a:latin typeface="Bookman Old Style" pitchFamily="18" charset="0"/>
              </a:rPr>
              <a:t> the polymer caused significant stimulation of leucopoiesis.</a:t>
            </a:r>
          </a:p>
          <a:p>
            <a:pPr>
              <a:spcBef>
                <a:spcPts val="600"/>
              </a:spcBef>
              <a:defRPr/>
            </a:pPr>
            <a:r>
              <a:rPr lang="ru-RU" sz="1600" i="1" dirty="0">
                <a:solidFill>
                  <a:srgbClr val="FF9933"/>
                </a:solidFill>
                <a:latin typeface="Bookman Old Style" pitchFamily="18" charset="0"/>
              </a:rPr>
              <a:t>M. Moistsrafishvili, </a:t>
            </a:r>
            <a:r>
              <a:rPr lang="en-US" sz="1600" i="1" dirty="0">
                <a:solidFill>
                  <a:srgbClr val="FF9933"/>
                </a:solidFill>
                <a:latin typeface="Bookman Old Style" pitchFamily="18" charset="0"/>
              </a:rPr>
              <a:t> et al.  Investigation of  Georgian biologically active  compounds of plant and mineral origin. Tbilisi, 2010, Issue 2(17) p.91-93</a:t>
            </a:r>
            <a:r>
              <a:rPr lang="en-US" sz="1800" i="1" dirty="0">
                <a:solidFill>
                  <a:srgbClr val="FF9933"/>
                </a:solidFill>
                <a:latin typeface="Bookman Old Style" pitchFamily="18" charset="0"/>
              </a:rPr>
              <a:t>.</a:t>
            </a:r>
          </a:p>
          <a:p>
            <a:pPr>
              <a:spcBef>
                <a:spcPts val="1200"/>
              </a:spcBef>
              <a:buFont typeface="Wingdings" pitchFamily="2" charset="2"/>
              <a:buChar char="Ø"/>
              <a:defRPr/>
            </a:pPr>
            <a:r>
              <a:rPr lang="en-US" sz="1800" dirty="0" smtClean="0">
                <a:solidFill>
                  <a:srgbClr val="F9E98E"/>
                </a:solidFill>
                <a:latin typeface="Bookman Old Style" pitchFamily="18" charset="0"/>
              </a:rPr>
              <a:t>Antioxidant </a:t>
            </a:r>
            <a:r>
              <a:rPr lang="en-US" sz="1800" dirty="0">
                <a:solidFill>
                  <a:srgbClr val="F9E98E"/>
                </a:solidFill>
                <a:latin typeface="Bookman Old Style" pitchFamily="18" charset="0"/>
              </a:rPr>
              <a:t>activity  and anticomplementary activity  due to the inhibition of </a:t>
            </a:r>
            <a:r>
              <a:rPr lang="en-US" sz="1800" dirty="0" err="1">
                <a:solidFill>
                  <a:srgbClr val="F9E98E"/>
                </a:solidFill>
                <a:latin typeface="Bookman Old Style" pitchFamily="18" charset="0"/>
              </a:rPr>
              <a:t>xantine</a:t>
            </a:r>
            <a:r>
              <a:rPr lang="en-US" sz="1800" dirty="0">
                <a:solidFill>
                  <a:srgbClr val="F9E98E"/>
                </a:solidFill>
                <a:latin typeface="Bookman Old Style" pitchFamily="18" charset="0"/>
              </a:rPr>
              <a:t> oxidase and complement </a:t>
            </a:r>
            <a:r>
              <a:rPr lang="en-US" sz="1800" dirty="0" err="1">
                <a:solidFill>
                  <a:srgbClr val="F9E98E"/>
                </a:solidFill>
                <a:latin typeface="Bookman Old Style" pitchFamily="18" charset="0"/>
              </a:rPr>
              <a:t>convertase</a:t>
            </a:r>
            <a:r>
              <a:rPr lang="en-US" sz="1800" dirty="0">
                <a:solidFill>
                  <a:srgbClr val="F9E98E"/>
                </a:solidFill>
                <a:latin typeface="Bookman Old Style" pitchFamily="18" charset="0"/>
              </a:rPr>
              <a:t>, respectively .</a:t>
            </a:r>
          </a:p>
          <a:p>
            <a:pPr>
              <a:spcBef>
                <a:spcPts val="600"/>
              </a:spcBef>
              <a:defRPr/>
            </a:pPr>
            <a:r>
              <a:rPr lang="ka-GE" sz="1600" i="1" dirty="0">
                <a:solidFill>
                  <a:srgbClr val="FF9933"/>
                </a:solidFill>
                <a:latin typeface="Bookman Old Style" pitchFamily="18" charset="0"/>
              </a:rPr>
              <a:t>V.</a:t>
            </a:r>
            <a:r>
              <a:rPr lang="en-US" sz="1600" i="1" dirty="0" err="1">
                <a:solidFill>
                  <a:srgbClr val="FF9933"/>
                </a:solidFill>
                <a:latin typeface="Bookman Old Style" pitchFamily="18" charset="0"/>
              </a:rPr>
              <a:t>Barbakadze</a:t>
            </a:r>
            <a:r>
              <a:rPr lang="en-US" sz="1600" i="1" dirty="0">
                <a:solidFill>
                  <a:srgbClr val="FF9933"/>
                </a:solidFill>
                <a:latin typeface="Bookman Old Style" pitchFamily="18" charset="0"/>
              </a:rPr>
              <a:t> et al. Pharmaceutical Chemistry J. 2007, V.41, N 1, P. 14-16</a:t>
            </a:r>
            <a:r>
              <a:rPr lang="en-US" sz="1600" i="1" dirty="0" smtClean="0">
                <a:solidFill>
                  <a:srgbClr val="FF9933"/>
                </a:solidFill>
                <a:latin typeface="Bookman Old Style" pitchFamily="18" charset="0"/>
              </a:rPr>
              <a:t>.</a:t>
            </a:r>
            <a:endParaRPr lang="en-US" sz="1600" i="1" dirty="0">
              <a:solidFill>
                <a:srgbClr val="FF9933"/>
              </a:solidFill>
              <a:latin typeface="Bookman Old Style"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Box 18"/>
          <p:cNvSpPr txBox="1">
            <a:spLocks noChangeArrowheads="1"/>
          </p:cNvSpPr>
          <p:nvPr/>
        </p:nvSpPr>
        <p:spPr bwMode="auto">
          <a:xfrm>
            <a:off x="428625" y="71438"/>
            <a:ext cx="8429625" cy="430212"/>
          </a:xfrm>
          <a:prstGeom prst="rect">
            <a:avLst/>
          </a:prstGeom>
          <a:noFill/>
          <a:ln w="9525">
            <a:noFill/>
            <a:miter lim="800000"/>
            <a:headEnd/>
            <a:tailEnd/>
          </a:ln>
        </p:spPr>
        <p:txBody>
          <a:bodyPr>
            <a:spAutoFit/>
          </a:bodyPr>
          <a:lstStyle/>
          <a:p>
            <a:pPr algn="ctr"/>
            <a:r>
              <a:rPr lang="en-US" sz="2200">
                <a:solidFill>
                  <a:srgbClr val="F9E98E"/>
                </a:solidFill>
                <a:latin typeface="Bookman Old Style" pitchFamily="18" charset="0"/>
              </a:rPr>
              <a:t> </a:t>
            </a:r>
            <a:endParaRPr lang="ru-RU" sz="2200">
              <a:solidFill>
                <a:srgbClr val="F9E98E"/>
              </a:solidFill>
              <a:latin typeface="Bookman Old Style" pitchFamily="18" charset="0"/>
            </a:endParaRPr>
          </a:p>
        </p:txBody>
      </p:sp>
      <p:sp>
        <p:nvSpPr>
          <p:cNvPr id="40963" name="Прямоугольник 5"/>
          <p:cNvSpPr>
            <a:spLocks noChangeArrowheads="1"/>
          </p:cNvSpPr>
          <p:nvPr/>
        </p:nvSpPr>
        <p:spPr bwMode="auto">
          <a:xfrm>
            <a:off x="285720" y="1142984"/>
            <a:ext cx="8572500" cy="4071966"/>
          </a:xfrm>
          <a:prstGeom prst="rect">
            <a:avLst/>
          </a:prstGeom>
        </p:spPr>
        <p:txBody>
          <a:bodyPr vert="horz" lIns="91440" tIns="45720" rIns="91440" bIns="45720" rtlCol="0" anchor="t">
            <a:normAutofit fontScale="97500"/>
          </a:bodyPr>
          <a:lstStyle/>
          <a:p>
            <a:pPr algn="just" defTabSz="457200" fontAlgn="auto">
              <a:spcAft>
                <a:spcPts val="0"/>
              </a:spcAft>
            </a:pPr>
            <a:r>
              <a:rPr lang="en-US" spc="100" dirty="0">
                <a:solidFill>
                  <a:srgbClr val="F9E98E"/>
                </a:solidFill>
                <a:latin typeface="Bookman Old Style" pitchFamily="18" charset="0"/>
                <a:ea typeface="+mj-ea"/>
                <a:cs typeface="+mj-cs"/>
              </a:rPr>
              <a:t> </a:t>
            </a:r>
            <a:endParaRPr lang="fr-FR" spc="100" dirty="0">
              <a:solidFill>
                <a:srgbClr val="F9E98E"/>
              </a:solidFill>
              <a:latin typeface="Bookman Old Style" pitchFamily="18" charset="0"/>
              <a:ea typeface="+mj-ea"/>
              <a:cs typeface="+mj-cs"/>
            </a:endParaRPr>
          </a:p>
          <a:p>
            <a:pPr algn="just" defTabSz="457200" fontAlgn="auto">
              <a:spcAft>
                <a:spcPts val="0"/>
              </a:spcAft>
            </a:pPr>
            <a:r>
              <a:rPr lang="en-US" spc="100" dirty="0" smtClean="0">
                <a:solidFill>
                  <a:srgbClr val="F9E98E"/>
                </a:solidFill>
                <a:latin typeface="Bookman Old Style" pitchFamily="18" charset="0"/>
                <a:ea typeface="+mj-ea"/>
                <a:cs typeface="+mj-cs"/>
              </a:rPr>
              <a:t>Pre-clinical </a:t>
            </a:r>
            <a:r>
              <a:rPr lang="en-US" spc="100" dirty="0">
                <a:solidFill>
                  <a:srgbClr val="F9E98E"/>
                </a:solidFill>
                <a:latin typeface="Bookman Old Style" pitchFamily="18" charset="0"/>
                <a:ea typeface="+mj-ea"/>
                <a:cs typeface="+mj-cs"/>
              </a:rPr>
              <a:t>investigation </a:t>
            </a:r>
            <a:r>
              <a:rPr lang="en-US" spc="100" dirty="0" smtClean="0">
                <a:solidFill>
                  <a:srgbClr val="F9E98E"/>
                </a:solidFill>
                <a:latin typeface="Bookman Old Style" pitchFamily="18" charset="0"/>
                <a:ea typeface="+mj-ea"/>
                <a:cs typeface="+mj-cs"/>
              </a:rPr>
              <a:t>of BNB revealed wide </a:t>
            </a:r>
            <a:r>
              <a:rPr lang="en-US" spc="100" dirty="0">
                <a:solidFill>
                  <a:srgbClr val="F9E98E"/>
                </a:solidFill>
                <a:latin typeface="Bookman Old Style" pitchFamily="18" charset="0"/>
                <a:ea typeface="+mj-ea"/>
                <a:cs typeface="+mj-cs"/>
              </a:rPr>
              <a:t>spectrum of biological </a:t>
            </a:r>
            <a:r>
              <a:rPr lang="en-US" spc="100" dirty="0" smtClean="0">
                <a:solidFill>
                  <a:srgbClr val="F9E98E"/>
                </a:solidFill>
                <a:latin typeface="Bookman Old Style" pitchFamily="18" charset="0"/>
                <a:ea typeface="+mj-ea"/>
                <a:cs typeface="+mj-cs"/>
              </a:rPr>
              <a:t>activity including, but not limited to </a:t>
            </a:r>
            <a:r>
              <a:rPr lang="en-US" spc="100" dirty="0" err="1" smtClean="0">
                <a:solidFill>
                  <a:srgbClr val="F9E98E"/>
                </a:solidFill>
                <a:latin typeface="Bookman Old Style" pitchFamily="18" charset="0"/>
                <a:ea typeface="+mj-ea"/>
                <a:cs typeface="+mj-cs"/>
              </a:rPr>
              <a:t>antiinflammatory</a:t>
            </a:r>
            <a:r>
              <a:rPr lang="en-US" spc="100" dirty="0" smtClean="0">
                <a:solidFill>
                  <a:srgbClr val="F9E98E"/>
                </a:solidFill>
                <a:latin typeface="Bookman Old Style" pitchFamily="18" charset="0"/>
                <a:ea typeface="+mj-ea"/>
                <a:cs typeface="+mj-cs"/>
              </a:rPr>
              <a:t>, </a:t>
            </a:r>
            <a:r>
              <a:rPr lang="en-US" spc="100" dirty="0">
                <a:solidFill>
                  <a:srgbClr val="F9E98E"/>
                </a:solidFill>
                <a:latin typeface="Bookman Old Style" pitchFamily="18" charset="0"/>
                <a:ea typeface="+mj-ea"/>
                <a:cs typeface="+mj-cs"/>
              </a:rPr>
              <a:t>burn </a:t>
            </a:r>
            <a:r>
              <a:rPr lang="en-US" spc="100" dirty="0" smtClean="0">
                <a:solidFill>
                  <a:srgbClr val="F9E98E"/>
                </a:solidFill>
                <a:latin typeface="Bookman Old Style" pitchFamily="18" charset="0"/>
                <a:ea typeface="+mj-ea"/>
                <a:cs typeface="+mj-cs"/>
              </a:rPr>
              <a:t>and </a:t>
            </a:r>
            <a:r>
              <a:rPr lang="en-US" spc="100" dirty="0">
                <a:solidFill>
                  <a:srgbClr val="F9E98E"/>
                </a:solidFill>
                <a:latin typeface="Bookman Old Style" pitchFamily="18" charset="0"/>
                <a:ea typeface="+mj-ea"/>
                <a:cs typeface="+mj-cs"/>
              </a:rPr>
              <a:t>wound </a:t>
            </a:r>
            <a:r>
              <a:rPr lang="en-US" spc="100" dirty="0" smtClean="0">
                <a:solidFill>
                  <a:srgbClr val="F9E98E"/>
                </a:solidFill>
                <a:latin typeface="Bookman Old Style" pitchFamily="18" charset="0"/>
                <a:ea typeface="+mj-ea"/>
                <a:cs typeface="+mj-cs"/>
              </a:rPr>
              <a:t>healing, and anticancer. </a:t>
            </a:r>
          </a:p>
          <a:p>
            <a:pPr algn="just" defTabSz="457200" fontAlgn="auto">
              <a:spcAft>
                <a:spcPts val="0"/>
              </a:spcAft>
            </a:pPr>
            <a:endParaRPr lang="en-US" spc="100" dirty="0" smtClean="0">
              <a:solidFill>
                <a:srgbClr val="F9E98E"/>
              </a:solidFill>
              <a:latin typeface="Bookman Old Style" pitchFamily="18" charset="0"/>
              <a:ea typeface="+mj-ea"/>
              <a:cs typeface="+mj-cs"/>
            </a:endParaRPr>
          </a:p>
          <a:p>
            <a:pPr algn="just" defTabSz="457200" fontAlgn="auto">
              <a:spcAft>
                <a:spcPts val="0"/>
              </a:spcAft>
            </a:pPr>
            <a:r>
              <a:rPr lang="en-US" spc="100" dirty="0" smtClean="0">
                <a:solidFill>
                  <a:srgbClr val="F9E98E"/>
                </a:solidFill>
                <a:latin typeface="Bookman Old Style" pitchFamily="18" charset="0"/>
                <a:ea typeface="+mj-ea"/>
                <a:cs typeface="+mj-cs"/>
              </a:rPr>
              <a:t>Strong  </a:t>
            </a:r>
            <a:r>
              <a:rPr lang="en-US" spc="100" dirty="0">
                <a:solidFill>
                  <a:srgbClr val="F9E98E"/>
                </a:solidFill>
                <a:latin typeface="Bookman Old Style" pitchFamily="18" charset="0"/>
                <a:ea typeface="+mj-ea"/>
                <a:cs typeface="+mj-cs"/>
              </a:rPr>
              <a:t>efficacy  of  </a:t>
            </a:r>
            <a:r>
              <a:rPr lang="en-US" spc="100" dirty="0" smtClean="0">
                <a:solidFill>
                  <a:srgbClr val="F9E98E"/>
                </a:solidFill>
                <a:latin typeface="Bookman Old Style" pitchFamily="18" charset="0"/>
                <a:ea typeface="+mj-ea"/>
                <a:cs typeface="+mj-cs"/>
              </a:rPr>
              <a:t>BNB in different experimental models suggests its </a:t>
            </a:r>
            <a:r>
              <a:rPr lang="en-US" spc="100" dirty="0">
                <a:solidFill>
                  <a:srgbClr val="F9E98E"/>
                </a:solidFill>
                <a:latin typeface="Bookman Old Style" pitchFamily="18" charset="0"/>
                <a:ea typeface="+mj-ea"/>
                <a:cs typeface="+mj-cs"/>
              </a:rPr>
              <a:t>high </a:t>
            </a:r>
            <a:r>
              <a:rPr lang="en-US" spc="100" dirty="0" smtClean="0">
                <a:solidFill>
                  <a:srgbClr val="F9E98E"/>
                </a:solidFill>
                <a:latin typeface="Bookman Old Style" pitchFamily="18" charset="0"/>
                <a:ea typeface="+mj-ea"/>
                <a:cs typeface="+mj-cs"/>
              </a:rPr>
              <a:t>therapeutic potential. </a:t>
            </a:r>
            <a:endParaRPr lang="en-US" spc="100" dirty="0">
              <a:solidFill>
                <a:srgbClr val="F9E98E"/>
              </a:solidFill>
              <a:latin typeface="Bookman Old Style" pitchFamily="18" charset="0"/>
              <a:ea typeface="+mj-ea"/>
              <a:cs typeface="+mj-cs"/>
            </a:endParaRPr>
          </a:p>
        </p:txBody>
      </p:sp>
      <p:sp>
        <p:nvSpPr>
          <p:cNvPr id="5" name="Title 4"/>
          <p:cNvSpPr>
            <a:spLocks noGrp="1"/>
          </p:cNvSpPr>
          <p:nvPr>
            <p:ph type="title"/>
          </p:nvPr>
        </p:nvSpPr>
        <p:spPr>
          <a:xfrm>
            <a:off x="914400" y="214313"/>
            <a:ext cx="7772400" cy="500062"/>
          </a:xfrm>
        </p:spPr>
        <p:txBody>
          <a:bodyPr vert="horz" lIns="91440" tIns="45720" rIns="91440" bIns="45720" rtlCol="0" anchor="t">
            <a:normAutofit/>
          </a:bodyPr>
          <a:lstStyle/>
          <a:p>
            <a:pPr algn="ctr"/>
            <a:r>
              <a:rPr lang="en-US" sz="2400" b="1" spc="100" dirty="0">
                <a:solidFill>
                  <a:srgbClr val="CCFFFF"/>
                </a:solidFill>
                <a:latin typeface="Bookman Old Style" pitchFamily="18" charset="0"/>
              </a:rPr>
              <a:t>Conclusion</a:t>
            </a: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685800"/>
          </a:xfrm>
        </p:spPr>
        <p:txBody>
          <a:bodyPr/>
          <a:lstStyle/>
          <a:p>
            <a:pPr algn="ctr" eaLnBrk="1" fontAlgn="auto" hangingPunct="1">
              <a:spcAft>
                <a:spcPts val="0"/>
              </a:spcAft>
              <a:defRPr/>
            </a:pPr>
            <a:r>
              <a:rPr lang="ru-RU" sz="2200" b="1" spc="100" dirty="0" err="1" smtClean="0">
                <a:solidFill>
                  <a:srgbClr val="CCFFFF"/>
                </a:solidFill>
                <a:latin typeface="Bookman Old Style" pitchFamily="18" charset="0"/>
              </a:rPr>
              <a:t>Ackno</a:t>
            </a:r>
            <a:r>
              <a:rPr lang="en-US" sz="2200" b="1" spc="100" dirty="0" err="1" smtClean="0">
                <a:solidFill>
                  <a:srgbClr val="CCFFFF"/>
                </a:solidFill>
                <a:latin typeface="Bookman Old Style" pitchFamily="18" charset="0"/>
              </a:rPr>
              <a:t>w</a:t>
            </a:r>
            <a:r>
              <a:rPr lang="ru-RU" sz="2200" b="1" spc="100" dirty="0" err="1" smtClean="0">
                <a:solidFill>
                  <a:srgbClr val="CCFFFF"/>
                </a:solidFill>
                <a:latin typeface="Bookman Old Style" pitchFamily="18" charset="0"/>
              </a:rPr>
              <a:t>ledgements</a:t>
            </a:r>
          </a:p>
        </p:txBody>
      </p:sp>
      <p:sp>
        <p:nvSpPr>
          <p:cNvPr id="33795" name="Rectangle 3"/>
          <p:cNvSpPr>
            <a:spLocks noGrp="1" noChangeArrowheads="1"/>
          </p:cNvSpPr>
          <p:nvPr>
            <p:ph idx="1"/>
          </p:nvPr>
        </p:nvSpPr>
        <p:spPr>
          <a:xfrm>
            <a:off x="675862" y="764704"/>
            <a:ext cx="8134320" cy="4229100"/>
          </a:xfrm>
        </p:spPr>
        <p:txBody>
          <a:bodyPr>
            <a:noAutofit/>
          </a:bodyPr>
          <a:lstStyle/>
          <a:p>
            <a:pPr marL="411480" algn="ctr" eaLnBrk="1" fontAlgn="auto" hangingPunct="1">
              <a:spcBef>
                <a:spcPts val="1200"/>
              </a:spcBef>
              <a:spcAft>
                <a:spcPts val="600"/>
              </a:spcAft>
              <a:buFontTx/>
              <a:buNone/>
              <a:defRPr/>
            </a:pPr>
            <a:r>
              <a:rPr lang="ru-RU" dirty="0" smtClean="0">
                <a:solidFill>
                  <a:srgbClr val="F9E98E"/>
                </a:solidFill>
                <a:latin typeface="Bookman Old Style" pitchFamily="18" charset="0"/>
              </a:rPr>
              <a:t>I </a:t>
            </a:r>
            <a:r>
              <a:rPr lang="ru-RU" dirty="0" err="1" smtClean="0">
                <a:solidFill>
                  <a:srgbClr val="F9E98E"/>
                </a:solidFill>
                <a:latin typeface="Bookman Old Style" pitchFamily="18" charset="0"/>
              </a:rPr>
              <a:t>would</a:t>
            </a:r>
            <a:r>
              <a:rPr lang="ru-RU" dirty="0" smtClean="0">
                <a:solidFill>
                  <a:srgbClr val="F9E98E"/>
                </a:solidFill>
                <a:latin typeface="Bookman Old Style" pitchFamily="18" charset="0"/>
              </a:rPr>
              <a:t> </a:t>
            </a:r>
            <a:r>
              <a:rPr lang="ru-RU" dirty="0" err="1" smtClean="0">
                <a:solidFill>
                  <a:srgbClr val="F9E98E"/>
                </a:solidFill>
                <a:latin typeface="Bookman Old Style" pitchFamily="18" charset="0"/>
              </a:rPr>
              <a:t>like</a:t>
            </a:r>
            <a:r>
              <a:rPr lang="ru-RU" dirty="0" smtClean="0">
                <a:solidFill>
                  <a:srgbClr val="F9E98E"/>
                </a:solidFill>
                <a:latin typeface="Bookman Old Style" pitchFamily="18" charset="0"/>
              </a:rPr>
              <a:t> </a:t>
            </a:r>
            <a:r>
              <a:rPr lang="ru-RU" dirty="0" err="1" smtClean="0">
                <a:solidFill>
                  <a:srgbClr val="F9E98E"/>
                </a:solidFill>
                <a:latin typeface="Bookman Old Style" pitchFamily="18" charset="0"/>
              </a:rPr>
              <a:t>to</a:t>
            </a:r>
            <a:r>
              <a:rPr lang="ru-RU" dirty="0" smtClean="0">
                <a:solidFill>
                  <a:srgbClr val="F9E98E"/>
                </a:solidFill>
                <a:latin typeface="Bookman Old Style" pitchFamily="18" charset="0"/>
              </a:rPr>
              <a:t> </a:t>
            </a:r>
            <a:r>
              <a:rPr lang="ru-RU" dirty="0" err="1" smtClean="0">
                <a:solidFill>
                  <a:srgbClr val="F9E98E"/>
                </a:solidFill>
                <a:latin typeface="Bookman Old Style" pitchFamily="18" charset="0"/>
              </a:rPr>
              <a:t>express</a:t>
            </a:r>
            <a:r>
              <a:rPr lang="ru-RU" dirty="0" smtClean="0">
                <a:solidFill>
                  <a:srgbClr val="F9E98E"/>
                </a:solidFill>
                <a:latin typeface="Bookman Old Style" pitchFamily="18" charset="0"/>
              </a:rPr>
              <a:t> </a:t>
            </a:r>
            <a:r>
              <a:rPr lang="ru-RU" dirty="0" err="1" smtClean="0">
                <a:solidFill>
                  <a:srgbClr val="F9E98E"/>
                </a:solidFill>
                <a:latin typeface="Bookman Old Style" pitchFamily="18" charset="0"/>
              </a:rPr>
              <a:t>my</a:t>
            </a:r>
            <a:r>
              <a:rPr lang="ru-RU" dirty="0" smtClean="0">
                <a:solidFill>
                  <a:srgbClr val="F9E98E"/>
                </a:solidFill>
                <a:latin typeface="Bookman Old Style" pitchFamily="18" charset="0"/>
              </a:rPr>
              <a:t> </a:t>
            </a:r>
            <a:r>
              <a:rPr lang="ru-RU" dirty="0" err="1" smtClean="0">
                <a:solidFill>
                  <a:srgbClr val="F9E98E"/>
                </a:solidFill>
                <a:latin typeface="Bookman Old Style" pitchFamily="18" charset="0"/>
              </a:rPr>
              <a:t>gratitude</a:t>
            </a:r>
            <a:r>
              <a:rPr lang="ru-RU" dirty="0" smtClean="0">
                <a:solidFill>
                  <a:srgbClr val="F9E98E"/>
                </a:solidFill>
                <a:latin typeface="Bookman Old Style" pitchFamily="18" charset="0"/>
              </a:rPr>
              <a:t> </a:t>
            </a:r>
            <a:r>
              <a:rPr lang="ru-RU" dirty="0" err="1" smtClean="0">
                <a:solidFill>
                  <a:srgbClr val="F9E98E"/>
                </a:solidFill>
                <a:latin typeface="Bookman Old Style" pitchFamily="18" charset="0"/>
              </a:rPr>
              <a:t>to</a:t>
            </a:r>
            <a:r>
              <a:rPr lang="en-US" dirty="0" smtClean="0">
                <a:solidFill>
                  <a:srgbClr val="F9E98E"/>
                </a:solidFill>
                <a:latin typeface="Bookman Old Style" pitchFamily="18" charset="0"/>
              </a:rPr>
              <a:t> :</a:t>
            </a:r>
          </a:p>
          <a:p>
            <a:pPr marL="411480" algn="just">
              <a:spcBef>
                <a:spcPts val="1200"/>
              </a:spcBef>
              <a:defRPr/>
            </a:pPr>
            <a:r>
              <a:rPr lang="en-US" dirty="0" smtClean="0">
                <a:solidFill>
                  <a:srgbClr val="FF9933"/>
                </a:solidFill>
                <a:latin typeface="Bookman Old Style" pitchFamily="18" charset="0"/>
              </a:rPr>
              <a:t>Dr. </a:t>
            </a:r>
            <a:r>
              <a:rPr lang="en-US" dirty="0" err="1" smtClean="0">
                <a:solidFill>
                  <a:srgbClr val="FF9933"/>
                </a:solidFill>
                <a:latin typeface="Bookman Old Style" pitchFamily="18" charset="0"/>
              </a:rPr>
              <a:t>V.Barbakadze</a:t>
            </a:r>
            <a:r>
              <a:rPr lang="en-US" dirty="0" smtClean="0">
                <a:solidFill>
                  <a:srgbClr val="FF9933"/>
                </a:solidFill>
                <a:latin typeface="Bookman Old Style" pitchFamily="18" charset="0"/>
              </a:rPr>
              <a:t>, Dr. </a:t>
            </a:r>
            <a:r>
              <a:rPr lang="en-US" dirty="0" err="1" smtClean="0">
                <a:solidFill>
                  <a:srgbClr val="FF9933"/>
                </a:solidFill>
                <a:latin typeface="Bookman Old Style" pitchFamily="18" charset="0"/>
              </a:rPr>
              <a:t>M.Merlani</a:t>
            </a:r>
            <a:r>
              <a:rPr lang="en-US" dirty="0" smtClean="0">
                <a:solidFill>
                  <a:srgbClr val="FF9933"/>
                </a:solidFill>
                <a:latin typeface="Bookman Old Style" pitchFamily="18" charset="0"/>
              </a:rPr>
              <a:t>, Dr. </a:t>
            </a:r>
            <a:r>
              <a:rPr lang="en-US" dirty="0" err="1" smtClean="0">
                <a:solidFill>
                  <a:srgbClr val="FF9933"/>
                </a:solidFill>
                <a:latin typeface="Bookman Old Style" pitchFamily="18" charset="0"/>
              </a:rPr>
              <a:t>L.Amiranashvili</a:t>
            </a:r>
            <a:r>
              <a:rPr lang="en-US" dirty="0" smtClean="0">
                <a:solidFill>
                  <a:srgbClr val="FF9933"/>
                </a:solidFill>
                <a:latin typeface="Bookman Old Style" pitchFamily="18" charset="0"/>
              </a:rPr>
              <a:t>, Dr. </a:t>
            </a:r>
            <a:r>
              <a:rPr lang="en-US" dirty="0" err="1" smtClean="0">
                <a:solidFill>
                  <a:srgbClr val="FF9933"/>
                </a:solidFill>
                <a:latin typeface="Bookman Old Style" pitchFamily="18" charset="0"/>
              </a:rPr>
              <a:t>L.Gogilashvili</a:t>
            </a:r>
            <a:r>
              <a:rPr lang="en-US" dirty="0" smtClean="0">
                <a:solidFill>
                  <a:srgbClr val="FF9933"/>
                </a:solidFill>
                <a:latin typeface="Bookman Old Style" pitchFamily="18" charset="0"/>
              </a:rPr>
              <a:t>,</a:t>
            </a:r>
            <a:r>
              <a:rPr lang="ru-RU" dirty="0" smtClean="0">
                <a:solidFill>
                  <a:srgbClr val="FF9933"/>
                </a:solidFill>
                <a:latin typeface="Bookman Old Style" pitchFamily="18" charset="0"/>
              </a:rPr>
              <a:t> </a:t>
            </a:r>
            <a:r>
              <a:rPr lang="en-US" dirty="0" smtClean="0">
                <a:solidFill>
                  <a:srgbClr val="FF9933"/>
                </a:solidFill>
                <a:latin typeface="Bookman Old Style" pitchFamily="18" charset="0"/>
              </a:rPr>
              <a:t>Dr. </a:t>
            </a:r>
            <a:r>
              <a:rPr lang="en-US" dirty="0" err="1" smtClean="0">
                <a:solidFill>
                  <a:srgbClr val="FF9933"/>
                </a:solidFill>
                <a:latin typeface="Bookman Old Style" pitchFamily="18" charset="0"/>
              </a:rPr>
              <a:t>Zh.Novikova</a:t>
            </a:r>
            <a:r>
              <a:rPr lang="en-US" dirty="0" smtClean="0">
                <a:solidFill>
                  <a:srgbClr val="FF9933"/>
                </a:solidFill>
                <a:latin typeface="Bookman Old Style" pitchFamily="18" charset="0"/>
              </a:rPr>
              <a:t>, Dr. </a:t>
            </a:r>
            <a:r>
              <a:rPr lang="en-US" dirty="0" err="1" smtClean="0">
                <a:solidFill>
                  <a:srgbClr val="FF9933"/>
                </a:solidFill>
                <a:latin typeface="Bookman Old Style" pitchFamily="18" charset="0"/>
              </a:rPr>
              <a:t>M.Sulakvelidze</a:t>
            </a:r>
            <a:r>
              <a:rPr lang="en-US" dirty="0" smtClean="0">
                <a:solidFill>
                  <a:srgbClr val="FF9933"/>
                </a:solidFill>
                <a:latin typeface="Bookman Old Style" pitchFamily="18" charset="0"/>
              </a:rPr>
              <a:t>,</a:t>
            </a:r>
            <a:r>
              <a:rPr lang="ru-RU" dirty="0" smtClean="0">
                <a:solidFill>
                  <a:srgbClr val="FF9933"/>
                </a:solidFill>
                <a:latin typeface="Bookman Old Style" pitchFamily="18" charset="0"/>
              </a:rPr>
              <a:t> </a:t>
            </a:r>
            <a:r>
              <a:rPr lang="en-US" dirty="0" smtClean="0">
                <a:solidFill>
                  <a:srgbClr val="FF9933"/>
                </a:solidFill>
                <a:latin typeface="Bookman Old Style" pitchFamily="18" charset="0"/>
              </a:rPr>
              <a:t>and </a:t>
            </a:r>
            <a:r>
              <a:rPr lang="en-US" dirty="0" err="1" smtClean="0">
                <a:solidFill>
                  <a:srgbClr val="FF9933"/>
                </a:solidFill>
                <a:latin typeface="Bookman Old Style" pitchFamily="18" charset="0"/>
              </a:rPr>
              <a:t>M.Moisttrafishvili</a:t>
            </a:r>
            <a:r>
              <a:rPr lang="en-US" dirty="0" smtClean="0">
                <a:solidFill>
                  <a:srgbClr val="FF9933"/>
                </a:solidFill>
                <a:latin typeface="Bookman Old Style" pitchFamily="18" charset="0"/>
              </a:rPr>
              <a:t>, </a:t>
            </a:r>
            <a:r>
              <a:rPr lang="ru-RU" dirty="0" smtClean="0">
                <a:solidFill>
                  <a:srgbClr val="FF9933"/>
                </a:solidFill>
                <a:latin typeface="Bookman Old Style" pitchFamily="18" charset="0"/>
              </a:rPr>
              <a:t>(</a:t>
            </a:r>
            <a:r>
              <a:rPr lang="ka-GE" dirty="0" smtClean="0">
                <a:solidFill>
                  <a:srgbClr val="FF9933"/>
                </a:solidFill>
                <a:latin typeface="Bookman Old Style" pitchFamily="18" charset="0"/>
              </a:rPr>
              <a:t>Tbilisi State Medical University </a:t>
            </a:r>
            <a:r>
              <a:rPr lang="ru-RU" dirty="0" smtClean="0">
                <a:solidFill>
                  <a:srgbClr val="FF9933"/>
                </a:solidFill>
                <a:latin typeface="Bookman Old Style" pitchFamily="18" charset="0"/>
              </a:rPr>
              <a:t>Institute of Pharmacochemistry, Tbilisi, Georgia)</a:t>
            </a:r>
            <a:r>
              <a:rPr lang="en-US" dirty="0" smtClean="0">
                <a:solidFill>
                  <a:srgbClr val="FF9933"/>
                </a:solidFill>
                <a:latin typeface="Bookman Old Style" pitchFamily="18" charset="0"/>
              </a:rPr>
              <a:t>;</a:t>
            </a:r>
            <a:r>
              <a:rPr lang="ru-RU" dirty="0" smtClean="0">
                <a:solidFill>
                  <a:srgbClr val="FF9933"/>
                </a:solidFill>
                <a:latin typeface="Bookman Old Style" pitchFamily="18" charset="0"/>
              </a:rPr>
              <a:t> </a:t>
            </a:r>
            <a:endParaRPr lang="en-US" dirty="0" smtClean="0">
              <a:solidFill>
                <a:srgbClr val="FF9933"/>
              </a:solidFill>
              <a:latin typeface="Bookman Old Style" pitchFamily="18" charset="0"/>
            </a:endParaRPr>
          </a:p>
          <a:p>
            <a:pPr marL="411480" algn="just">
              <a:spcBef>
                <a:spcPts val="1200"/>
              </a:spcBef>
              <a:defRPr/>
            </a:pPr>
            <a:r>
              <a:rPr lang="en-US" dirty="0" smtClean="0">
                <a:solidFill>
                  <a:srgbClr val="FF9933"/>
                </a:solidFill>
                <a:latin typeface="Bookman Old Style" pitchFamily="18" charset="0"/>
              </a:rPr>
              <a:t>Prof. </a:t>
            </a:r>
            <a:r>
              <a:rPr lang="en-US" dirty="0" err="1" smtClean="0">
                <a:solidFill>
                  <a:srgbClr val="FF9933"/>
                </a:solidFill>
                <a:latin typeface="Bookman Old Style" pitchFamily="18" charset="0"/>
              </a:rPr>
              <a:t>A.Bakuridze</a:t>
            </a:r>
            <a:r>
              <a:rPr lang="en-US" dirty="0" smtClean="0">
                <a:solidFill>
                  <a:srgbClr val="FF9933"/>
                </a:solidFill>
                <a:latin typeface="Bookman Old Style" pitchFamily="18" charset="0"/>
              </a:rPr>
              <a:t>, Prof. </a:t>
            </a:r>
            <a:r>
              <a:rPr lang="en-US" dirty="0" err="1" smtClean="0">
                <a:solidFill>
                  <a:srgbClr val="FF9933"/>
                </a:solidFill>
                <a:latin typeface="Bookman Old Style" pitchFamily="18" charset="0"/>
              </a:rPr>
              <a:t>D.Berashvili</a:t>
            </a:r>
            <a:r>
              <a:rPr lang="en-US" dirty="0" smtClean="0">
                <a:solidFill>
                  <a:srgbClr val="FF9933"/>
                </a:solidFill>
                <a:latin typeface="Bookman Old Style" pitchFamily="18" charset="0"/>
              </a:rPr>
              <a:t>, </a:t>
            </a:r>
            <a:r>
              <a:rPr lang="en-US" dirty="0" err="1" smtClean="0">
                <a:solidFill>
                  <a:srgbClr val="FF9933"/>
                </a:solidFill>
                <a:latin typeface="Bookman Old Style" pitchFamily="18" charset="0"/>
              </a:rPr>
              <a:t>Dr.G.Mikaia</a:t>
            </a:r>
            <a:r>
              <a:rPr lang="en-US" dirty="0" smtClean="0">
                <a:solidFill>
                  <a:srgbClr val="FF9933"/>
                </a:solidFill>
                <a:latin typeface="Bookman Old Style" pitchFamily="18" charset="0"/>
              </a:rPr>
              <a:t>, </a:t>
            </a:r>
            <a:r>
              <a:rPr lang="en-US" dirty="0" err="1" smtClean="0">
                <a:solidFill>
                  <a:srgbClr val="FF9933"/>
                </a:solidFill>
                <a:latin typeface="Bookman Old Style" pitchFamily="18" charset="0"/>
              </a:rPr>
              <a:t>Dr.N.Kurdiani</a:t>
            </a:r>
            <a:r>
              <a:rPr lang="en-US" dirty="0" smtClean="0">
                <a:solidFill>
                  <a:srgbClr val="FF9933"/>
                </a:solidFill>
                <a:latin typeface="Bookman Old Style" pitchFamily="18" charset="0"/>
              </a:rPr>
              <a:t>, and </a:t>
            </a:r>
            <a:r>
              <a:rPr lang="en-US" dirty="0" err="1" smtClean="0">
                <a:solidFill>
                  <a:srgbClr val="FF9933"/>
                </a:solidFill>
                <a:latin typeface="Bookman Old Style" pitchFamily="18" charset="0"/>
              </a:rPr>
              <a:t>S.Gokadze</a:t>
            </a:r>
            <a:r>
              <a:rPr lang="en-US" dirty="0" smtClean="0">
                <a:solidFill>
                  <a:srgbClr val="FF9933"/>
                </a:solidFill>
                <a:latin typeface="Bookman Old Style" pitchFamily="18" charset="0"/>
              </a:rPr>
              <a:t> </a:t>
            </a:r>
            <a:r>
              <a:rPr lang="ru-RU" dirty="0" smtClean="0">
                <a:solidFill>
                  <a:srgbClr val="FF9933"/>
                </a:solidFill>
                <a:latin typeface="Bookman Old Style" pitchFamily="18" charset="0"/>
              </a:rPr>
              <a:t>(</a:t>
            </a:r>
            <a:r>
              <a:rPr lang="ka-GE" dirty="0" smtClean="0">
                <a:solidFill>
                  <a:srgbClr val="FF9933"/>
                </a:solidFill>
                <a:latin typeface="Bookman Old Style" pitchFamily="18" charset="0"/>
              </a:rPr>
              <a:t>Tbilisi State Medical University </a:t>
            </a:r>
            <a:r>
              <a:rPr lang="en-US" dirty="0" smtClean="0">
                <a:solidFill>
                  <a:srgbClr val="FF9933"/>
                </a:solidFill>
                <a:latin typeface="Bookman Old Style" pitchFamily="18" charset="0"/>
              </a:rPr>
              <a:t>Faculty of Pharmacy</a:t>
            </a:r>
            <a:r>
              <a:rPr lang="ru-RU" dirty="0" smtClean="0">
                <a:solidFill>
                  <a:srgbClr val="FF9933"/>
                </a:solidFill>
                <a:latin typeface="Bookman Old Style" pitchFamily="18" charset="0"/>
              </a:rPr>
              <a:t>, </a:t>
            </a:r>
            <a:r>
              <a:rPr lang="ru-RU" dirty="0" err="1" smtClean="0">
                <a:solidFill>
                  <a:srgbClr val="FF9933"/>
                </a:solidFill>
                <a:latin typeface="Bookman Old Style" pitchFamily="18" charset="0"/>
              </a:rPr>
              <a:t>Tbilisi</a:t>
            </a:r>
            <a:r>
              <a:rPr lang="ru-RU" dirty="0" smtClean="0">
                <a:solidFill>
                  <a:srgbClr val="FF9933"/>
                </a:solidFill>
                <a:latin typeface="Bookman Old Style" pitchFamily="18" charset="0"/>
              </a:rPr>
              <a:t>, </a:t>
            </a:r>
            <a:r>
              <a:rPr lang="ru-RU" dirty="0" err="1" smtClean="0">
                <a:solidFill>
                  <a:srgbClr val="FF9933"/>
                </a:solidFill>
                <a:latin typeface="Bookman Old Style" pitchFamily="18" charset="0"/>
              </a:rPr>
              <a:t>Georgia</a:t>
            </a:r>
            <a:r>
              <a:rPr lang="ru-RU" dirty="0" smtClean="0">
                <a:solidFill>
                  <a:srgbClr val="FF9933"/>
                </a:solidFill>
                <a:latin typeface="Bookman Old Style" pitchFamily="18" charset="0"/>
              </a:rPr>
              <a:t>)</a:t>
            </a:r>
            <a:r>
              <a:rPr lang="en-US" dirty="0" smtClean="0">
                <a:solidFill>
                  <a:srgbClr val="FF9933"/>
                </a:solidFill>
                <a:latin typeface="Bookman Old Style" pitchFamily="18" charset="0"/>
              </a:rPr>
              <a:t>; </a:t>
            </a:r>
          </a:p>
          <a:p>
            <a:pPr marL="411480" algn="just">
              <a:spcBef>
                <a:spcPts val="1200"/>
              </a:spcBef>
              <a:defRPr/>
            </a:pPr>
            <a:r>
              <a:rPr lang="en-US" dirty="0" smtClean="0">
                <a:solidFill>
                  <a:srgbClr val="FF9933"/>
                </a:solidFill>
                <a:latin typeface="Bookman Old Style" pitchFamily="18" charset="0"/>
              </a:rPr>
              <a:t>Prof. </a:t>
            </a:r>
            <a:r>
              <a:rPr lang="en-US" dirty="0" err="1" smtClean="0">
                <a:solidFill>
                  <a:srgbClr val="FF9933"/>
                </a:solidFill>
                <a:latin typeface="Bookman Old Style" pitchFamily="18" charset="0"/>
              </a:rPr>
              <a:t>F.Vidal-Vanaclocha</a:t>
            </a:r>
            <a:r>
              <a:rPr lang="en-US" dirty="0" smtClean="0">
                <a:solidFill>
                  <a:srgbClr val="FF9933"/>
                </a:solidFill>
                <a:latin typeface="Bookman Old Style" pitchFamily="18" charset="0"/>
              </a:rPr>
              <a:t> (Basque Country University, </a:t>
            </a:r>
            <a:r>
              <a:rPr lang="en-US" dirty="0" err="1" smtClean="0">
                <a:solidFill>
                  <a:srgbClr val="FF9933"/>
                </a:solidFill>
                <a:latin typeface="Bookman Old Style" pitchFamily="18" charset="0"/>
              </a:rPr>
              <a:t>Bizkaia</a:t>
            </a:r>
            <a:r>
              <a:rPr lang="en-US" dirty="0" smtClean="0">
                <a:solidFill>
                  <a:srgbClr val="FF9933"/>
                </a:solidFill>
                <a:latin typeface="Bookman Old Style" pitchFamily="18" charset="0"/>
              </a:rPr>
              <a:t>, Spain); </a:t>
            </a:r>
          </a:p>
          <a:p>
            <a:pPr marL="411480" algn="just">
              <a:spcBef>
                <a:spcPts val="1200"/>
              </a:spcBef>
              <a:defRPr/>
            </a:pPr>
            <a:r>
              <a:rPr lang="en-US" dirty="0" smtClean="0">
                <a:solidFill>
                  <a:srgbClr val="FF9933"/>
                </a:solidFill>
                <a:latin typeface="Bookman Old Style" pitchFamily="18" charset="0"/>
              </a:rPr>
              <a:t>Prof. </a:t>
            </a:r>
            <a:r>
              <a:rPr lang="en-US" dirty="0" err="1" smtClean="0">
                <a:solidFill>
                  <a:srgbClr val="FF9933"/>
                </a:solidFill>
                <a:latin typeface="Bookman Old Style" pitchFamily="18" charset="0"/>
              </a:rPr>
              <a:t>R.Agarwal</a:t>
            </a:r>
            <a:r>
              <a:rPr lang="en-US" dirty="0" smtClean="0">
                <a:solidFill>
                  <a:srgbClr val="FF9933"/>
                </a:solidFill>
                <a:latin typeface="Bookman Old Style" pitchFamily="18" charset="0"/>
              </a:rPr>
              <a:t>, Dr. </a:t>
            </a:r>
            <a:r>
              <a:rPr lang="en-US" dirty="0" err="1" smtClean="0">
                <a:solidFill>
                  <a:srgbClr val="FF9933"/>
                </a:solidFill>
                <a:latin typeface="Bookman Old Style" pitchFamily="18" charset="0"/>
              </a:rPr>
              <a:t>G.Deep</a:t>
            </a:r>
            <a:r>
              <a:rPr lang="en-US" dirty="0" smtClean="0">
                <a:solidFill>
                  <a:srgbClr val="FF9933"/>
                </a:solidFill>
                <a:latin typeface="Bookman Old Style" pitchFamily="18" charset="0"/>
              </a:rPr>
              <a:t>, </a:t>
            </a:r>
            <a:r>
              <a:rPr lang="en-US" dirty="0" err="1" smtClean="0">
                <a:solidFill>
                  <a:srgbClr val="FF9933"/>
                </a:solidFill>
                <a:latin typeface="Bookman Old Style" pitchFamily="18" charset="0"/>
              </a:rPr>
              <a:t>S.Shrotriya</a:t>
            </a:r>
            <a:r>
              <a:rPr lang="en-US" dirty="0" smtClean="0">
                <a:solidFill>
                  <a:srgbClr val="FF9933"/>
                </a:solidFill>
                <a:latin typeface="Bookman Old Style" pitchFamily="18" charset="0"/>
              </a:rPr>
              <a:t>, and </a:t>
            </a:r>
            <a:r>
              <a:rPr lang="en-US" dirty="0" err="1" smtClean="0">
                <a:solidFill>
                  <a:srgbClr val="FF9933"/>
                </a:solidFill>
                <a:latin typeface="Bookman Old Style" pitchFamily="18" charset="0"/>
              </a:rPr>
              <a:t>N.Walia</a:t>
            </a:r>
            <a:r>
              <a:rPr lang="en-US" dirty="0" smtClean="0">
                <a:solidFill>
                  <a:srgbClr val="FF9933"/>
                </a:solidFill>
                <a:latin typeface="Bookman Old Style" pitchFamily="18" charset="0"/>
              </a:rPr>
              <a:t> (Colorado University, Denver, USA);</a:t>
            </a:r>
            <a:endParaRPr lang="ka-GE" dirty="0" smtClean="0">
              <a:solidFill>
                <a:srgbClr val="FF9933"/>
              </a:solidFill>
              <a:latin typeface="Bookman Old Style" pitchFamily="18" charset="0"/>
            </a:endParaRPr>
          </a:p>
          <a:p>
            <a:pPr marL="68580" indent="0" algn="ctr">
              <a:spcBef>
                <a:spcPts val="1200"/>
              </a:spcBef>
              <a:buNone/>
              <a:defRPr/>
            </a:pPr>
            <a:r>
              <a:rPr lang="en-US" dirty="0" smtClean="0">
                <a:solidFill>
                  <a:srgbClr val="F9E98E"/>
                </a:solidFill>
                <a:latin typeface="Bookman Old Style" pitchFamily="18" charset="0"/>
              </a:rPr>
              <a:t>     and</a:t>
            </a:r>
          </a:p>
          <a:p>
            <a:pPr marL="411480" algn="just">
              <a:spcBef>
                <a:spcPts val="1200"/>
              </a:spcBef>
              <a:defRPr/>
            </a:pPr>
            <a:r>
              <a:rPr lang="en-US" dirty="0" smtClean="0">
                <a:solidFill>
                  <a:srgbClr val="FF9933"/>
                </a:solidFill>
                <a:latin typeface="Bookman Old Style" pitchFamily="18" charset="0"/>
              </a:rPr>
              <a:t>Civil Research &amp; Development Foundation (USA), Georgian Research &amp; Development Foundation, Sh. </a:t>
            </a:r>
            <a:r>
              <a:rPr lang="en-US" dirty="0" err="1" smtClean="0">
                <a:solidFill>
                  <a:srgbClr val="FF9933"/>
                </a:solidFill>
                <a:latin typeface="Bookman Old Style" pitchFamily="18" charset="0"/>
              </a:rPr>
              <a:t>Rustaveli</a:t>
            </a:r>
            <a:r>
              <a:rPr lang="en-US" dirty="0" smtClean="0">
                <a:solidFill>
                  <a:srgbClr val="FF9933"/>
                </a:solidFill>
                <a:latin typeface="Bookman Old Style" pitchFamily="18" charset="0"/>
              </a:rPr>
              <a:t> National Science Foundation for financial support in frame of grant projects CRDF-GRDF-GEB-3344-TB-06; </a:t>
            </a:r>
            <a:r>
              <a:rPr lang="en-ZA" dirty="0" smtClean="0">
                <a:solidFill>
                  <a:srgbClr val="FF9933"/>
                </a:solidFill>
                <a:latin typeface="Bookman Old Style" pitchFamily="18" charset="0"/>
              </a:rPr>
              <a:t>GNSF-ST08-6-469 and SRNSF-</a:t>
            </a:r>
            <a:r>
              <a:rPr lang="en-US" dirty="0" smtClean="0">
                <a:solidFill>
                  <a:srgbClr val="FF9933"/>
                </a:solidFill>
                <a:latin typeface="Bookman Old Style" pitchFamily="18" charset="0"/>
              </a:rPr>
              <a:t> AR/109/8-403/11   </a:t>
            </a:r>
          </a:p>
          <a:p>
            <a:pPr marL="411480" algn="just" eaLnBrk="1" fontAlgn="auto" hangingPunct="1">
              <a:spcBef>
                <a:spcPts val="1200"/>
              </a:spcBef>
              <a:spcAft>
                <a:spcPts val="0"/>
              </a:spcAft>
              <a:buFont typeface="Wingdings" pitchFamily="2" charset="2"/>
              <a:buNone/>
              <a:defRPr/>
            </a:pPr>
            <a:r>
              <a:rPr lang="en-US" dirty="0" smtClean="0">
                <a:solidFill>
                  <a:schemeClr val="accent2">
                    <a:lumMod val="40000"/>
                    <a:lumOff val="60000"/>
                  </a:schemeClr>
                </a:solidFill>
                <a:latin typeface="Bookman Old Style" pitchFamily="18" charset="0"/>
              </a:rPr>
              <a:t>	</a:t>
            </a:r>
          </a:p>
          <a:p>
            <a:pPr marL="411480" algn="just" eaLnBrk="1" fontAlgn="auto" hangingPunct="1">
              <a:spcBef>
                <a:spcPts val="1200"/>
              </a:spcBef>
              <a:spcAft>
                <a:spcPts val="0"/>
              </a:spcAft>
              <a:buFont typeface="Wingdings" pitchFamily="2" charset="2"/>
              <a:buNone/>
              <a:defRPr/>
            </a:pPr>
            <a:r>
              <a:rPr lang="en-US" dirty="0" smtClean="0">
                <a:solidFill>
                  <a:schemeClr val="accent2">
                    <a:lumMod val="40000"/>
                    <a:lumOff val="60000"/>
                  </a:schemeClr>
                </a:solidFill>
                <a:latin typeface="Bookman Old Style" pitchFamily="18" charset="0"/>
              </a:rPr>
              <a:t> </a:t>
            </a:r>
          </a:p>
          <a:p>
            <a:pPr marL="411480" algn="just" eaLnBrk="1" fontAlgn="auto" hangingPunct="1">
              <a:spcBef>
                <a:spcPts val="1200"/>
              </a:spcBef>
              <a:spcAft>
                <a:spcPts val="0"/>
              </a:spcAft>
              <a:buFontTx/>
              <a:buNone/>
              <a:defRPr/>
            </a:pPr>
            <a:endParaRPr lang="ru-RU" dirty="0" smtClean="0">
              <a:solidFill>
                <a:schemeClr val="accent2">
                  <a:lumMod val="40000"/>
                  <a:lumOff val="60000"/>
                </a:schemeClr>
              </a:solidFill>
              <a:latin typeface="Bookman Old Style"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46792" y="1000108"/>
            <a:ext cx="5650417" cy="3714752"/>
          </a:xfrm>
          <a:prstGeom prst="rect">
            <a:avLst/>
          </a:prstGeom>
          <a:noFill/>
        </p:spPr>
        <p:txBody>
          <a:bodyPr/>
          <a:lstStyle/>
          <a:p>
            <a:pPr marR="9144">
              <a:lnSpc>
                <a:spcPct val="250000"/>
              </a:lnSpc>
              <a:defRPr/>
            </a:pPr>
            <a:r>
              <a:rPr lang="en-US" sz="3600" b="1" cap="all" spc="600" dirty="0">
                <a:solidFill>
                  <a:schemeClr val="accent2">
                    <a:lumMod val="40000"/>
                    <a:lumOff val="60000"/>
                  </a:schemeClr>
                </a:solidFill>
                <a:effectLst>
                  <a:reflection blurRad="12700" stA="34000" endA="740" endPos="53000" dir="5400000" sy="-100000" algn="bl" rotWithShape="0"/>
                </a:effectLst>
                <a:latin typeface="Bookman Old Style" pitchFamily="18" charset="0"/>
                <a:ea typeface="+mj-ea"/>
                <a:cs typeface="+mj-cs"/>
              </a:rPr>
              <a:t>Thank you for your </a:t>
            </a:r>
            <a:r>
              <a:rPr lang="en-US" sz="3600" b="1" cap="all" spc="600" dirty="0" smtClean="0">
                <a:solidFill>
                  <a:schemeClr val="accent2">
                    <a:lumMod val="40000"/>
                    <a:lumOff val="60000"/>
                  </a:schemeClr>
                </a:solidFill>
                <a:effectLst>
                  <a:reflection blurRad="12700" stA="34000" endA="740" endPos="53000" dir="5400000" sy="-100000" algn="bl" rotWithShape="0"/>
                </a:effectLst>
                <a:latin typeface="Bookman Old Style" pitchFamily="18" charset="0"/>
                <a:ea typeface="+mj-ea"/>
                <a:cs typeface="+mj-cs"/>
              </a:rPr>
              <a:t>attention</a:t>
            </a:r>
            <a:endParaRPr lang="ru-RU" sz="3600" b="1" cap="all" spc="600" dirty="0">
              <a:solidFill>
                <a:schemeClr val="accent2">
                  <a:lumMod val="40000"/>
                  <a:lumOff val="60000"/>
                </a:schemeClr>
              </a:solidFill>
              <a:effectLst>
                <a:reflection blurRad="12700" stA="34000" endA="740" endPos="53000" dir="5400000" sy="-100000" algn="bl" rotWithShape="0"/>
              </a:effectLst>
              <a:latin typeface="Bookman Old Style" pitchFamily="18" charset="0"/>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4" name="Object 3"/>
          <p:cNvGraphicFramePr>
            <a:graphicFrameLocks noChangeAspect="1"/>
          </p:cNvGraphicFramePr>
          <p:nvPr>
            <p:extLst>
              <p:ext uri="{D42A27DB-BD31-4B8C-83A1-F6EECF244321}">
                <p14:modId xmlns="" xmlns:p14="http://schemas.microsoft.com/office/powerpoint/2010/main" val="3637585275"/>
              </p:ext>
            </p:extLst>
          </p:nvPr>
        </p:nvGraphicFramePr>
        <p:xfrm>
          <a:off x="2214546" y="1827760"/>
          <a:ext cx="5286412" cy="2813362"/>
        </p:xfrm>
        <a:graphic>
          <a:graphicData uri="http://schemas.openxmlformats.org/presentationml/2006/ole">
            <p:oleObj spid="_x0000_s3111" name="CS ChemDraw Drawing" r:id="rId3" imgW="3762166" imgH="1743231" progId="">
              <p:embed/>
            </p:oleObj>
          </a:graphicData>
        </a:graphic>
      </p:graphicFrame>
      <p:sp>
        <p:nvSpPr>
          <p:cNvPr id="2052" name="Rectangle 5"/>
          <p:cNvSpPr>
            <a:spLocks noGrp="1" noChangeArrowheads="1"/>
          </p:cNvSpPr>
          <p:nvPr>
            <p:ph type="title"/>
          </p:nvPr>
        </p:nvSpPr>
        <p:spPr>
          <a:xfrm>
            <a:off x="685800" y="142874"/>
            <a:ext cx="7772400" cy="785795"/>
          </a:xfrm>
        </p:spPr>
        <p:txBody>
          <a:bodyPr vert="horz" lIns="91440" tIns="45720" rIns="91440" bIns="45720" rtlCol="0" anchor="t">
            <a:normAutofit fontScale="90000"/>
          </a:bodyPr>
          <a:lstStyle/>
          <a:p>
            <a:pPr algn="ctr"/>
            <a:r>
              <a:rPr lang="en-US" sz="2400" b="1" spc="100" dirty="0">
                <a:solidFill>
                  <a:srgbClr val="CCFFFF"/>
                </a:solidFill>
                <a:latin typeface="Bookman Old Style" pitchFamily="18" charset="0"/>
              </a:rPr>
              <a:t>Some known constituents of </a:t>
            </a:r>
            <a:r>
              <a:rPr lang="en-US" sz="2400" b="1" spc="100" dirty="0" err="1">
                <a:solidFill>
                  <a:srgbClr val="CCFFFF"/>
                </a:solidFill>
                <a:latin typeface="Bookman Old Style" pitchFamily="18" charset="0"/>
              </a:rPr>
              <a:t>Symphytum</a:t>
            </a:r>
            <a:r>
              <a:rPr lang="ka-GE" sz="2400" b="1" spc="100" dirty="0">
                <a:solidFill>
                  <a:srgbClr val="CCFFFF"/>
                </a:solidFill>
                <a:latin typeface="Bookman Old Style" pitchFamily="18" charset="0"/>
              </a:rPr>
              <a:t> and Anchusa</a:t>
            </a:r>
            <a:r>
              <a:rPr lang="en-US" sz="2400" b="1" spc="100" dirty="0">
                <a:solidFill>
                  <a:srgbClr val="CCFFFF"/>
                </a:solidFill>
                <a:latin typeface="Bookman Old Style" pitchFamily="18" charset="0"/>
              </a:rPr>
              <a:t/>
            </a:r>
            <a:br>
              <a:rPr lang="en-US" sz="2400" b="1" spc="100" dirty="0">
                <a:solidFill>
                  <a:srgbClr val="CCFFFF"/>
                </a:solidFill>
                <a:latin typeface="Bookman Old Style" pitchFamily="18" charset="0"/>
              </a:rPr>
            </a:br>
            <a:r>
              <a:rPr lang="en-US" sz="2400" b="1" spc="100" dirty="0">
                <a:solidFill>
                  <a:srgbClr val="CCFFFF"/>
                </a:solidFill>
                <a:latin typeface="Bookman Old Style" pitchFamily="18" charset="0"/>
              </a:rPr>
              <a:t>responsible for biological activity</a:t>
            </a:r>
            <a:br>
              <a:rPr lang="en-US" sz="2400" b="1" spc="100" dirty="0">
                <a:solidFill>
                  <a:srgbClr val="CCFFFF"/>
                </a:solidFill>
                <a:latin typeface="Bookman Old Style" pitchFamily="18" charset="0"/>
              </a:rPr>
            </a:br>
            <a:r>
              <a:rPr lang="en-US" sz="2400" b="1" spc="100" dirty="0">
                <a:solidFill>
                  <a:srgbClr val="CCFFFF"/>
                </a:solidFill>
                <a:latin typeface="Bookman Old Style" pitchFamily="18" charset="0"/>
              </a:rPr>
              <a:t/>
            </a:r>
            <a:br>
              <a:rPr lang="en-US" sz="2400" b="1" spc="100" dirty="0">
                <a:solidFill>
                  <a:srgbClr val="CCFFFF"/>
                </a:solidFill>
                <a:latin typeface="Bookman Old Style" pitchFamily="18" charset="0"/>
              </a:rPr>
            </a:br>
            <a:endParaRPr lang="ru-RU" sz="2400" b="1" spc="100" dirty="0" err="1">
              <a:solidFill>
                <a:srgbClr val="CCFFFF"/>
              </a:solidFill>
              <a:latin typeface="Bookman Old Style" pitchFamily="18" charset="0"/>
            </a:endParaRPr>
          </a:p>
        </p:txBody>
      </p:sp>
      <p:sp>
        <p:nvSpPr>
          <p:cNvPr id="3078" name="Rectangle 8"/>
          <p:cNvSpPr>
            <a:spLocks noChangeArrowheads="1"/>
          </p:cNvSpPr>
          <p:nvPr/>
        </p:nvSpPr>
        <p:spPr bwMode="auto">
          <a:xfrm>
            <a:off x="3813758" y="4407773"/>
            <a:ext cx="295005" cy="461665"/>
          </a:xfrm>
          <a:prstGeom prst="rect">
            <a:avLst/>
          </a:prstGeom>
          <a:noFill/>
          <a:ln w="9525">
            <a:noFill/>
            <a:miter lim="800000"/>
            <a:headEnd/>
            <a:tailEnd/>
          </a:ln>
        </p:spPr>
        <p:txBody>
          <a:bodyPr wrap="square">
            <a:spAutoFit/>
          </a:bodyPr>
          <a:lstStyle/>
          <a:p>
            <a:r>
              <a:rPr lang="en-US" b="1"/>
              <a:t> </a:t>
            </a:r>
          </a:p>
        </p:txBody>
      </p:sp>
      <p:sp>
        <p:nvSpPr>
          <p:cNvPr id="3079" name="Rectangle 2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080" name="Rectangle 27"/>
          <p:cNvSpPr>
            <a:spLocks noChangeArrowheads="1"/>
          </p:cNvSpPr>
          <p:nvPr/>
        </p:nvSpPr>
        <p:spPr bwMode="auto">
          <a:xfrm>
            <a:off x="0" y="904875"/>
            <a:ext cx="762000" cy="647700"/>
          </a:xfrm>
          <a:prstGeom prst="rect">
            <a:avLst/>
          </a:prstGeom>
          <a:noFill/>
          <a:ln w="9525">
            <a:noFill/>
            <a:miter lim="800000"/>
            <a:headEnd/>
            <a:tailEnd/>
          </a:ln>
        </p:spPr>
        <p:txBody>
          <a:bodyPr wrap="none" anchor="ctr">
            <a:spAutoFit/>
          </a:bodyPr>
          <a:lstStyle/>
          <a:p>
            <a:pPr eaLnBrk="0" hangingPunct="0"/>
            <a:r>
              <a:rPr lang="ka-GE" sz="1200" b="1">
                <a:latin typeface="Sylfaen" pitchFamily="18" charset="0"/>
                <a:cs typeface="Times New Roman" pitchFamily="18" charset="0"/>
              </a:rPr>
              <a:t>               </a:t>
            </a:r>
            <a:endParaRPr lang="en-US" sz="1200" b="1">
              <a:cs typeface="Times New Roman" pitchFamily="18" charset="0"/>
            </a:endParaRPr>
          </a:p>
          <a:p>
            <a:pPr eaLnBrk="0" hangingPunct="0"/>
            <a:endParaRPr lang="en-US"/>
          </a:p>
        </p:txBody>
      </p:sp>
      <p:sp>
        <p:nvSpPr>
          <p:cNvPr id="3082" name="Rectangle 3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3084" name="Rectangle 38"/>
          <p:cNvSpPr>
            <a:spLocks noChangeArrowheads="1"/>
          </p:cNvSpPr>
          <p:nvPr/>
        </p:nvSpPr>
        <p:spPr bwMode="auto">
          <a:xfrm>
            <a:off x="0" y="1847850"/>
            <a:ext cx="9144000" cy="0"/>
          </a:xfrm>
          <a:prstGeom prst="rect">
            <a:avLst/>
          </a:prstGeom>
          <a:noFill/>
          <a:ln w="9525">
            <a:noFill/>
            <a:miter lim="800000"/>
            <a:headEnd/>
            <a:tailEnd/>
          </a:ln>
        </p:spPr>
        <p:txBody>
          <a:bodyPr wrap="none" anchor="ctr">
            <a:spAutoFit/>
          </a:bodyPr>
          <a:lstStyle/>
          <a:p>
            <a:pPr eaLnBrk="0" hangingPunct="0"/>
            <a:endParaRPr lang="en-US"/>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a:xfrm>
            <a:off x="533400" y="228600"/>
            <a:ext cx="7772400" cy="381000"/>
          </a:xfrm>
        </p:spPr>
        <p:txBody>
          <a:bodyPr vert="horz" lIns="91440" tIns="45720" rIns="91440" bIns="45720" rtlCol="0" anchor="t">
            <a:normAutofit fontScale="90000"/>
          </a:bodyPr>
          <a:lstStyle/>
          <a:p>
            <a:pPr algn="ctr"/>
            <a:r>
              <a:rPr lang="en-US" sz="2400" b="1" spc="100" dirty="0">
                <a:solidFill>
                  <a:schemeClr val="accent1">
                    <a:lumMod val="50000"/>
                  </a:schemeClr>
                </a:solidFill>
                <a:latin typeface="Bookman Old Style" pitchFamily="18" charset="0"/>
              </a:rPr>
              <a:t>Overview of toxic </a:t>
            </a:r>
            <a:r>
              <a:rPr lang="en-US" sz="2400" b="1" spc="100" dirty="0" err="1">
                <a:solidFill>
                  <a:schemeClr val="accent1">
                    <a:lumMod val="50000"/>
                  </a:schemeClr>
                </a:solidFill>
                <a:latin typeface="Bookman Old Style" pitchFamily="18" charset="0"/>
              </a:rPr>
              <a:t>pyrrolizidine</a:t>
            </a:r>
            <a:r>
              <a:rPr lang="en-US" sz="2400" b="1" spc="100" dirty="0">
                <a:solidFill>
                  <a:schemeClr val="accent1">
                    <a:lumMod val="50000"/>
                  </a:schemeClr>
                </a:solidFill>
                <a:latin typeface="Bookman Old Style" pitchFamily="18" charset="0"/>
              </a:rPr>
              <a:t> alkaloids found in </a:t>
            </a:r>
            <a:r>
              <a:rPr lang="en-US" sz="2400" b="1" spc="100" dirty="0" err="1">
                <a:solidFill>
                  <a:schemeClr val="accent1">
                    <a:lumMod val="50000"/>
                  </a:schemeClr>
                </a:solidFill>
                <a:latin typeface="Bookman Old Style" pitchFamily="18" charset="0"/>
              </a:rPr>
              <a:t>Symphytum</a:t>
            </a:r>
            <a:r>
              <a:rPr lang="en-US" sz="2400" b="1" spc="100" dirty="0">
                <a:solidFill>
                  <a:schemeClr val="accent1">
                    <a:lumMod val="50000"/>
                  </a:schemeClr>
                </a:solidFill>
                <a:latin typeface="Bookman Old Style" pitchFamily="18" charset="0"/>
              </a:rPr>
              <a:t> and </a:t>
            </a:r>
            <a:r>
              <a:rPr lang="en-US" sz="2400" b="1" spc="100" dirty="0" err="1">
                <a:solidFill>
                  <a:schemeClr val="accent1">
                    <a:lumMod val="50000"/>
                  </a:schemeClr>
                </a:solidFill>
                <a:latin typeface="Bookman Old Style" pitchFamily="18" charset="0"/>
              </a:rPr>
              <a:t>Anchusa</a:t>
            </a:r>
            <a:endParaRPr lang="ru-RU" sz="2400" b="1" spc="100" dirty="0">
              <a:solidFill>
                <a:schemeClr val="accent1">
                  <a:lumMod val="50000"/>
                </a:schemeClr>
              </a:solidFill>
              <a:latin typeface="Bookman Old Style" pitchFamily="18" charset="0"/>
            </a:endParaRPr>
          </a:p>
        </p:txBody>
      </p:sp>
      <p:graphicFrame>
        <p:nvGraphicFramePr>
          <p:cNvPr id="4111" name="Object 57"/>
          <p:cNvGraphicFramePr>
            <a:graphicFrameLocks noGrp="1" noChangeAspect="1"/>
          </p:cNvGraphicFramePr>
          <p:nvPr>
            <p:ph idx="1"/>
          </p:nvPr>
        </p:nvGraphicFramePr>
        <p:xfrm>
          <a:off x="538163" y="1066800"/>
          <a:ext cx="1560512" cy="3040063"/>
        </p:xfrm>
        <a:graphic>
          <a:graphicData uri="http://schemas.openxmlformats.org/presentationml/2006/ole">
            <p:oleObj spid="_x0000_s4392" name="CS ChemDraw Drawing" r:id="rId3" imgW="1308240" imgH="2549160" progId="">
              <p:embed/>
            </p:oleObj>
          </a:graphicData>
        </a:graphic>
      </p:graphicFrame>
      <p:graphicFrame>
        <p:nvGraphicFramePr>
          <p:cNvPr id="4098" name="Object 4"/>
          <p:cNvGraphicFramePr>
            <a:graphicFrameLocks noChangeAspect="1"/>
          </p:cNvGraphicFramePr>
          <p:nvPr/>
        </p:nvGraphicFramePr>
        <p:xfrm>
          <a:off x="7767638" y="838200"/>
          <a:ext cx="966787" cy="650875"/>
        </p:xfrm>
        <a:graphic>
          <a:graphicData uri="http://schemas.openxmlformats.org/presentationml/2006/ole">
            <p:oleObj spid="_x0000_s4393" name="CS ChemDraw Drawing" r:id="rId4" imgW="1422400" imgH="947420" progId="">
              <p:embed/>
            </p:oleObj>
          </a:graphicData>
        </a:graphic>
      </p:graphicFrame>
      <p:graphicFrame>
        <p:nvGraphicFramePr>
          <p:cNvPr id="4099" name="Object 5"/>
          <p:cNvGraphicFramePr>
            <a:graphicFrameLocks noChangeAspect="1"/>
          </p:cNvGraphicFramePr>
          <p:nvPr/>
        </p:nvGraphicFramePr>
        <p:xfrm>
          <a:off x="7791450" y="1863725"/>
          <a:ext cx="966788" cy="650875"/>
        </p:xfrm>
        <a:graphic>
          <a:graphicData uri="http://schemas.openxmlformats.org/presentationml/2006/ole">
            <p:oleObj spid="_x0000_s4394" r:id="rId5" imgW="1422400" imgH="947420" progId="">
              <p:embed/>
            </p:oleObj>
          </a:graphicData>
        </a:graphic>
      </p:graphicFrame>
      <p:graphicFrame>
        <p:nvGraphicFramePr>
          <p:cNvPr id="4100" name="Object 6"/>
          <p:cNvGraphicFramePr>
            <a:graphicFrameLocks noChangeAspect="1"/>
          </p:cNvGraphicFramePr>
          <p:nvPr/>
        </p:nvGraphicFramePr>
        <p:xfrm>
          <a:off x="7867650" y="2857500"/>
          <a:ext cx="966788" cy="650875"/>
        </p:xfrm>
        <a:graphic>
          <a:graphicData uri="http://schemas.openxmlformats.org/presentationml/2006/ole">
            <p:oleObj spid="_x0000_s4395" r:id="rId6" imgW="1422400" imgH="947420" progId="">
              <p:embed/>
            </p:oleObj>
          </a:graphicData>
        </a:graphic>
      </p:graphicFrame>
      <p:graphicFrame>
        <p:nvGraphicFramePr>
          <p:cNvPr id="4101" name="Object 8"/>
          <p:cNvGraphicFramePr>
            <a:graphicFrameLocks noChangeAspect="1"/>
          </p:cNvGraphicFramePr>
          <p:nvPr/>
        </p:nvGraphicFramePr>
        <p:xfrm>
          <a:off x="7843838" y="3733800"/>
          <a:ext cx="966787" cy="650875"/>
        </p:xfrm>
        <a:graphic>
          <a:graphicData uri="http://schemas.openxmlformats.org/presentationml/2006/ole">
            <p:oleObj spid="_x0000_s4396" name="CS ChemDraw Drawing" r:id="rId7" imgW="1422400" imgH="947420" progId="">
              <p:embed/>
            </p:oleObj>
          </a:graphicData>
        </a:graphic>
      </p:graphicFrame>
      <p:graphicFrame>
        <p:nvGraphicFramePr>
          <p:cNvPr id="4102" name="Object 9"/>
          <p:cNvGraphicFramePr>
            <a:graphicFrameLocks noChangeAspect="1"/>
          </p:cNvGraphicFramePr>
          <p:nvPr/>
        </p:nvGraphicFramePr>
        <p:xfrm>
          <a:off x="7843838" y="4648200"/>
          <a:ext cx="966787" cy="650875"/>
        </p:xfrm>
        <a:graphic>
          <a:graphicData uri="http://schemas.openxmlformats.org/presentationml/2006/ole">
            <p:oleObj spid="_x0000_s4397" r:id="rId8" imgW="1422400" imgH="947420" progId="">
              <p:embed/>
            </p:oleObj>
          </a:graphicData>
        </a:graphic>
      </p:graphicFrame>
      <p:graphicFrame>
        <p:nvGraphicFramePr>
          <p:cNvPr id="4103" name="Object 10"/>
          <p:cNvGraphicFramePr>
            <a:graphicFrameLocks noChangeAspect="1"/>
          </p:cNvGraphicFramePr>
          <p:nvPr/>
        </p:nvGraphicFramePr>
        <p:xfrm>
          <a:off x="7843838" y="5597525"/>
          <a:ext cx="966787" cy="650875"/>
        </p:xfrm>
        <a:graphic>
          <a:graphicData uri="http://schemas.openxmlformats.org/presentationml/2006/ole">
            <p:oleObj spid="_x0000_s4398" r:id="rId9" imgW="1422400" imgH="947420" progId="">
              <p:embed/>
            </p:oleObj>
          </a:graphicData>
        </a:graphic>
      </p:graphicFrame>
      <p:graphicFrame>
        <p:nvGraphicFramePr>
          <p:cNvPr id="4104" name="Object 12"/>
          <p:cNvGraphicFramePr>
            <a:graphicFrameLocks noChangeAspect="1"/>
          </p:cNvGraphicFramePr>
          <p:nvPr/>
        </p:nvGraphicFramePr>
        <p:xfrm>
          <a:off x="6345238" y="838200"/>
          <a:ext cx="965200" cy="506413"/>
        </p:xfrm>
        <a:graphic>
          <a:graphicData uri="http://schemas.openxmlformats.org/presentationml/2006/ole">
            <p:oleObj spid="_x0000_s4399" name="CS ChemDraw Drawing" r:id="rId10" imgW="1419860" imgH="744220" progId="">
              <p:embed/>
            </p:oleObj>
          </a:graphicData>
        </a:graphic>
      </p:graphicFrame>
      <p:graphicFrame>
        <p:nvGraphicFramePr>
          <p:cNvPr id="4105" name="Object 14"/>
          <p:cNvGraphicFramePr>
            <a:graphicFrameLocks noChangeAspect="1"/>
          </p:cNvGraphicFramePr>
          <p:nvPr/>
        </p:nvGraphicFramePr>
        <p:xfrm>
          <a:off x="6726238" y="2133600"/>
          <a:ext cx="280987" cy="109538"/>
        </p:xfrm>
        <a:graphic>
          <a:graphicData uri="http://schemas.openxmlformats.org/presentationml/2006/ole">
            <p:oleObj spid="_x0000_s4400" r:id="rId11" imgW="416560" imgH="160020" progId="">
              <p:embed/>
            </p:oleObj>
          </a:graphicData>
        </a:graphic>
      </p:graphicFrame>
      <p:graphicFrame>
        <p:nvGraphicFramePr>
          <p:cNvPr id="4106" name="Object 15"/>
          <p:cNvGraphicFramePr>
            <a:graphicFrameLocks noChangeAspect="1"/>
          </p:cNvGraphicFramePr>
          <p:nvPr/>
        </p:nvGraphicFramePr>
        <p:xfrm>
          <a:off x="6726238" y="3962400"/>
          <a:ext cx="280987" cy="109538"/>
        </p:xfrm>
        <a:graphic>
          <a:graphicData uri="http://schemas.openxmlformats.org/presentationml/2006/ole">
            <p:oleObj spid="_x0000_s4401" r:id="rId12" imgW="416560" imgH="160020" progId="">
              <p:embed/>
            </p:oleObj>
          </a:graphicData>
        </a:graphic>
      </p:graphicFrame>
      <p:graphicFrame>
        <p:nvGraphicFramePr>
          <p:cNvPr id="4107" name="Object 17"/>
          <p:cNvGraphicFramePr>
            <a:graphicFrameLocks noChangeAspect="1"/>
          </p:cNvGraphicFramePr>
          <p:nvPr/>
        </p:nvGraphicFramePr>
        <p:xfrm>
          <a:off x="6572250" y="2895600"/>
          <a:ext cx="600075" cy="331788"/>
        </p:xfrm>
        <a:graphic>
          <a:graphicData uri="http://schemas.openxmlformats.org/presentationml/2006/ole">
            <p:oleObj spid="_x0000_s4402" r:id="rId13" imgW="881380" imgH="487680" progId="">
              <p:embed/>
            </p:oleObj>
          </a:graphicData>
        </a:graphic>
      </p:graphicFrame>
      <p:graphicFrame>
        <p:nvGraphicFramePr>
          <p:cNvPr id="4108" name="Object 18"/>
          <p:cNvGraphicFramePr>
            <a:graphicFrameLocks noChangeAspect="1"/>
          </p:cNvGraphicFramePr>
          <p:nvPr/>
        </p:nvGraphicFramePr>
        <p:xfrm>
          <a:off x="6572250" y="4724400"/>
          <a:ext cx="600075" cy="331788"/>
        </p:xfrm>
        <a:graphic>
          <a:graphicData uri="http://schemas.openxmlformats.org/presentationml/2006/ole">
            <p:oleObj spid="_x0000_s4403" r:id="rId14" imgW="881380" imgH="487680" progId="">
              <p:embed/>
            </p:oleObj>
          </a:graphicData>
        </a:graphic>
      </p:graphicFrame>
      <p:graphicFrame>
        <p:nvGraphicFramePr>
          <p:cNvPr id="4109" name="Object 20"/>
          <p:cNvGraphicFramePr>
            <a:graphicFrameLocks noChangeAspect="1"/>
          </p:cNvGraphicFramePr>
          <p:nvPr/>
        </p:nvGraphicFramePr>
        <p:xfrm>
          <a:off x="6191250" y="5638800"/>
          <a:ext cx="1009650" cy="469900"/>
        </p:xfrm>
        <a:graphic>
          <a:graphicData uri="http://schemas.openxmlformats.org/presentationml/2006/ole">
            <p:oleObj spid="_x0000_s4404" r:id="rId15" imgW="1483360" imgH="690880" progId="">
              <p:embed/>
            </p:oleObj>
          </a:graphicData>
        </a:graphic>
      </p:graphicFrame>
      <p:sp>
        <p:nvSpPr>
          <p:cNvPr id="4113" name="Text Box 21"/>
          <p:cNvSpPr txBox="1">
            <a:spLocks noChangeArrowheads="1"/>
          </p:cNvSpPr>
          <p:nvPr/>
        </p:nvSpPr>
        <p:spPr bwMode="auto">
          <a:xfrm>
            <a:off x="7843838" y="1447800"/>
            <a:ext cx="928687" cy="274638"/>
          </a:xfrm>
          <a:prstGeom prst="rect">
            <a:avLst/>
          </a:prstGeom>
          <a:noFill/>
          <a:ln w="9525">
            <a:noFill/>
            <a:miter lim="800000"/>
            <a:headEnd/>
            <a:tailEnd/>
          </a:ln>
        </p:spPr>
        <p:txBody>
          <a:bodyPr>
            <a:spAutoFit/>
          </a:bodyPr>
          <a:lstStyle/>
          <a:p>
            <a:r>
              <a:rPr lang="en-US" sz="1000">
                <a:solidFill>
                  <a:srgbClr val="FFFF00"/>
                </a:solidFill>
                <a:cs typeface="Times New Roman" pitchFamily="18" charset="0"/>
              </a:rPr>
              <a:t>(-)-</a:t>
            </a:r>
            <a:r>
              <a:rPr lang="en-US" sz="1000">
                <a:solidFill>
                  <a:srgbClr val="FFFF00"/>
                </a:solidFill>
                <a:latin typeface="Arial" pitchFamily="34" charset="0"/>
              </a:rPr>
              <a:t>viridofloric</a:t>
            </a:r>
            <a:r>
              <a:rPr lang="ru-RU" sz="1200">
                <a:solidFill>
                  <a:srgbClr val="FFFF00"/>
                </a:solidFill>
              </a:rPr>
              <a:t> </a:t>
            </a:r>
          </a:p>
        </p:txBody>
      </p:sp>
      <p:sp>
        <p:nvSpPr>
          <p:cNvPr id="4114" name="Text Box 22"/>
          <p:cNvSpPr txBox="1">
            <a:spLocks noChangeArrowheads="1"/>
          </p:cNvSpPr>
          <p:nvPr/>
        </p:nvSpPr>
        <p:spPr bwMode="auto">
          <a:xfrm>
            <a:off x="7843838" y="2438400"/>
            <a:ext cx="928687" cy="274638"/>
          </a:xfrm>
          <a:prstGeom prst="rect">
            <a:avLst/>
          </a:prstGeom>
          <a:noFill/>
          <a:ln w="9525">
            <a:noFill/>
            <a:miter lim="800000"/>
            <a:headEnd/>
            <a:tailEnd/>
          </a:ln>
        </p:spPr>
        <p:txBody>
          <a:bodyPr>
            <a:spAutoFit/>
          </a:bodyPr>
          <a:lstStyle/>
          <a:p>
            <a:r>
              <a:rPr lang="en-US" sz="1000">
                <a:solidFill>
                  <a:srgbClr val="FFFF00"/>
                </a:solidFill>
                <a:cs typeface="Times New Roman" pitchFamily="18" charset="0"/>
              </a:rPr>
              <a:t>(-)-</a:t>
            </a:r>
            <a:r>
              <a:rPr lang="en-US" sz="1000">
                <a:solidFill>
                  <a:srgbClr val="FFFF00"/>
                </a:solidFill>
                <a:latin typeface="Arial" pitchFamily="34" charset="0"/>
              </a:rPr>
              <a:t>viridofloric</a:t>
            </a:r>
            <a:r>
              <a:rPr lang="ru-RU" sz="1200">
                <a:solidFill>
                  <a:srgbClr val="FFFF00"/>
                </a:solidFill>
              </a:rPr>
              <a:t> </a:t>
            </a:r>
          </a:p>
        </p:txBody>
      </p:sp>
      <p:sp>
        <p:nvSpPr>
          <p:cNvPr id="4115" name="Text Box 23"/>
          <p:cNvSpPr txBox="1">
            <a:spLocks noChangeArrowheads="1"/>
          </p:cNvSpPr>
          <p:nvPr/>
        </p:nvSpPr>
        <p:spPr bwMode="auto">
          <a:xfrm>
            <a:off x="7843838" y="3443288"/>
            <a:ext cx="928687" cy="274637"/>
          </a:xfrm>
          <a:prstGeom prst="rect">
            <a:avLst/>
          </a:prstGeom>
          <a:noFill/>
          <a:ln w="9525">
            <a:noFill/>
            <a:miter lim="800000"/>
            <a:headEnd/>
            <a:tailEnd/>
          </a:ln>
        </p:spPr>
        <p:txBody>
          <a:bodyPr>
            <a:spAutoFit/>
          </a:bodyPr>
          <a:lstStyle/>
          <a:p>
            <a:r>
              <a:rPr lang="en-US" sz="1000">
                <a:solidFill>
                  <a:srgbClr val="FFFF00"/>
                </a:solidFill>
                <a:cs typeface="Times New Roman" pitchFamily="18" charset="0"/>
              </a:rPr>
              <a:t>(-)-</a:t>
            </a:r>
            <a:r>
              <a:rPr lang="en-US" sz="1000">
                <a:solidFill>
                  <a:srgbClr val="FFFF00"/>
                </a:solidFill>
                <a:latin typeface="Arial" pitchFamily="34" charset="0"/>
              </a:rPr>
              <a:t>viridofloric</a:t>
            </a:r>
            <a:r>
              <a:rPr lang="ru-RU" sz="1200">
                <a:solidFill>
                  <a:srgbClr val="FFFF00"/>
                </a:solidFill>
              </a:rPr>
              <a:t> </a:t>
            </a:r>
          </a:p>
        </p:txBody>
      </p:sp>
      <p:sp>
        <p:nvSpPr>
          <p:cNvPr id="4116" name="Text Box 24"/>
          <p:cNvSpPr txBox="1">
            <a:spLocks noChangeArrowheads="1"/>
          </p:cNvSpPr>
          <p:nvPr/>
        </p:nvSpPr>
        <p:spPr bwMode="auto">
          <a:xfrm>
            <a:off x="7920038" y="4327525"/>
            <a:ext cx="1143000" cy="244475"/>
          </a:xfrm>
          <a:prstGeom prst="rect">
            <a:avLst/>
          </a:prstGeom>
          <a:noFill/>
          <a:ln w="9525">
            <a:noFill/>
            <a:miter lim="800000"/>
            <a:headEnd/>
            <a:tailEnd/>
          </a:ln>
        </p:spPr>
        <p:txBody>
          <a:bodyPr>
            <a:spAutoFit/>
          </a:bodyPr>
          <a:lstStyle/>
          <a:p>
            <a:r>
              <a:rPr lang="en-US" sz="1000">
                <a:solidFill>
                  <a:srgbClr val="FFFF00"/>
                </a:solidFill>
                <a:cs typeface="Times New Roman" pitchFamily="18" charset="0"/>
              </a:rPr>
              <a:t>(+)-</a:t>
            </a:r>
            <a:r>
              <a:rPr lang="en-US" sz="1000">
                <a:solidFill>
                  <a:srgbClr val="FFFF00"/>
                </a:solidFill>
                <a:latin typeface="Arial" pitchFamily="34" charset="0"/>
              </a:rPr>
              <a:t>trachelanthic</a:t>
            </a:r>
            <a:r>
              <a:rPr lang="ru-RU" sz="1000">
                <a:solidFill>
                  <a:srgbClr val="FFFF00"/>
                </a:solidFill>
              </a:rPr>
              <a:t> </a:t>
            </a:r>
          </a:p>
        </p:txBody>
      </p:sp>
      <p:sp>
        <p:nvSpPr>
          <p:cNvPr id="4117" name="Text Box 25"/>
          <p:cNvSpPr txBox="1">
            <a:spLocks noChangeArrowheads="1"/>
          </p:cNvSpPr>
          <p:nvPr/>
        </p:nvSpPr>
        <p:spPr bwMode="auto">
          <a:xfrm>
            <a:off x="7920038" y="6172200"/>
            <a:ext cx="928687" cy="274638"/>
          </a:xfrm>
          <a:prstGeom prst="rect">
            <a:avLst/>
          </a:prstGeom>
          <a:noFill/>
          <a:ln w="9525">
            <a:noFill/>
            <a:miter lim="800000"/>
            <a:headEnd/>
            <a:tailEnd/>
          </a:ln>
        </p:spPr>
        <p:txBody>
          <a:bodyPr>
            <a:spAutoFit/>
          </a:bodyPr>
          <a:lstStyle/>
          <a:p>
            <a:r>
              <a:rPr lang="en-US" sz="1000">
                <a:solidFill>
                  <a:srgbClr val="FFFF00"/>
                </a:solidFill>
                <a:cs typeface="Times New Roman" pitchFamily="18" charset="0"/>
              </a:rPr>
              <a:t>(-)-</a:t>
            </a:r>
            <a:r>
              <a:rPr lang="en-US" sz="1000">
                <a:solidFill>
                  <a:srgbClr val="FFFF00"/>
                </a:solidFill>
                <a:latin typeface="Arial" pitchFamily="34" charset="0"/>
              </a:rPr>
              <a:t>viridofloric</a:t>
            </a:r>
            <a:r>
              <a:rPr lang="ru-RU" sz="1200">
                <a:solidFill>
                  <a:srgbClr val="FFFF00"/>
                </a:solidFill>
              </a:rPr>
              <a:t> </a:t>
            </a:r>
          </a:p>
        </p:txBody>
      </p:sp>
      <p:sp>
        <p:nvSpPr>
          <p:cNvPr id="4118" name="Text Box 26"/>
          <p:cNvSpPr txBox="1">
            <a:spLocks noChangeArrowheads="1"/>
          </p:cNvSpPr>
          <p:nvPr/>
        </p:nvSpPr>
        <p:spPr bwMode="auto">
          <a:xfrm>
            <a:off x="7920038" y="5241925"/>
            <a:ext cx="1143000" cy="244475"/>
          </a:xfrm>
          <a:prstGeom prst="rect">
            <a:avLst/>
          </a:prstGeom>
          <a:noFill/>
          <a:ln w="9525">
            <a:noFill/>
            <a:miter lim="800000"/>
            <a:headEnd/>
            <a:tailEnd/>
          </a:ln>
        </p:spPr>
        <p:txBody>
          <a:bodyPr>
            <a:spAutoFit/>
          </a:bodyPr>
          <a:lstStyle/>
          <a:p>
            <a:r>
              <a:rPr lang="en-US" sz="1000">
                <a:solidFill>
                  <a:srgbClr val="FFFF00"/>
                </a:solidFill>
                <a:cs typeface="Times New Roman" pitchFamily="18" charset="0"/>
              </a:rPr>
              <a:t>(+)-</a:t>
            </a:r>
            <a:r>
              <a:rPr lang="en-US" sz="1000">
                <a:solidFill>
                  <a:srgbClr val="FFFF00"/>
                </a:solidFill>
                <a:latin typeface="Arial" pitchFamily="34" charset="0"/>
              </a:rPr>
              <a:t>trachelanthic</a:t>
            </a:r>
            <a:r>
              <a:rPr lang="ru-RU" sz="1000">
                <a:solidFill>
                  <a:srgbClr val="FFFF00"/>
                </a:solidFill>
              </a:rPr>
              <a:t> </a:t>
            </a:r>
          </a:p>
        </p:txBody>
      </p:sp>
      <p:sp>
        <p:nvSpPr>
          <p:cNvPr id="4119" name="Text Box 27"/>
          <p:cNvSpPr txBox="1">
            <a:spLocks noChangeArrowheads="1"/>
          </p:cNvSpPr>
          <p:nvPr/>
        </p:nvSpPr>
        <p:spPr bwMode="auto">
          <a:xfrm>
            <a:off x="6319838" y="1447800"/>
            <a:ext cx="928687" cy="244475"/>
          </a:xfrm>
          <a:prstGeom prst="rect">
            <a:avLst/>
          </a:prstGeom>
          <a:noFill/>
          <a:ln w="9525">
            <a:noFill/>
            <a:miter lim="800000"/>
            <a:headEnd/>
            <a:tailEnd/>
          </a:ln>
        </p:spPr>
        <p:txBody>
          <a:bodyPr>
            <a:spAutoFit/>
          </a:bodyPr>
          <a:lstStyle/>
          <a:p>
            <a:r>
              <a:rPr lang="en-US" sz="1000">
                <a:solidFill>
                  <a:srgbClr val="FFFF00"/>
                </a:solidFill>
                <a:latin typeface="Arial" pitchFamily="34" charset="0"/>
              </a:rPr>
              <a:t>tiglic</a:t>
            </a:r>
            <a:r>
              <a:rPr lang="ru-RU" sz="1000">
                <a:solidFill>
                  <a:srgbClr val="FFFF00"/>
                </a:solidFill>
              </a:rPr>
              <a:t> </a:t>
            </a:r>
          </a:p>
        </p:txBody>
      </p:sp>
      <p:sp>
        <p:nvSpPr>
          <p:cNvPr id="4120" name="Text Box 28"/>
          <p:cNvSpPr txBox="1">
            <a:spLocks noChangeArrowheads="1"/>
          </p:cNvSpPr>
          <p:nvPr/>
        </p:nvSpPr>
        <p:spPr bwMode="auto">
          <a:xfrm>
            <a:off x="6319838" y="3443288"/>
            <a:ext cx="928687" cy="244475"/>
          </a:xfrm>
          <a:prstGeom prst="rect">
            <a:avLst/>
          </a:prstGeom>
          <a:noFill/>
          <a:ln w="9525">
            <a:noFill/>
            <a:miter lim="800000"/>
            <a:headEnd/>
            <a:tailEnd/>
          </a:ln>
        </p:spPr>
        <p:txBody>
          <a:bodyPr>
            <a:spAutoFit/>
          </a:bodyPr>
          <a:lstStyle/>
          <a:p>
            <a:r>
              <a:rPr lang="en-US" sz="1000">
                <a:solidFill>
                  <a:srgbClr val="FFFF00"/>
                </a:solidFill>
                <a:latin typeface="Arial" pitchFamily="34" charset="0"/>
              </a:rPr>
              <a:t>acetic</a:t>
            </a:r>
            <a:r>
              <a:rPr lang="ru-RU" sz="1000">
                <a:solidFill>
                  <a:srgbClr val="FFFF00"/>
                </a:solidFill>
              </a:rPr>
              <a:t> </a:t>
            </a:r>
          </a:p>
        </p:txBody>
      </p:sp>
      <p:sp>
        <p:nvSpPr>
          <p:cNvPr id="4121" name="Text Box 29"/>
          <p:cNvSpPr txBox="1">
            <a:spLocks noChangeArrowheads="1"/>
          </p:cNvSpPr>
          <p:nvPr/>
        </p:nvSpPr>
        <p:spPr bwMode="auto">
          <a:xfrm>
            <a:off x="6396038" y="6172200"/>
            <a:ext cx="928687" cy="244475"/>
          </a:xfrm>
          <a:prstGeom prst="rect">
            <a:avLst/>
          </a:prstGeom>
          <a:noFill/>
          <a:ln w="9525">
            <a:noFill/>
            <a:miter lim="800000"/>
            <a:headEnd/>
            <a:tailEnd/>
          </a:ln>
        </p:spPr>
        <p:txBody>
          <a:bodyPr>
            <a:spAutoFit/>
          </a:bodyPr>
          <a:lstStyle/>
          <a:p>
            <a:r>
              <a:rPr lang="en-US" sz="1000">
                <a:solidFill>
                  <a:srgbClr val="FFFF00"/>
                </a:solidFill>
                <a:latin typeface="Arial" pitchFamily="34" charset="0"/>
              </a:rPr>
              <a:t> cenecioic</a:t>
            </a:r>
            <a:r>
              <a:rPr lang="ru-RU" sz="1000">
                <a:solidFill>
                  <a:srgbClr val="FFFF00"/>
                </a:solidFill>
              </a:rPr>
              <a:t> </a:t>
            </a:r>
          </a:p>
        </p:txBody>
      </p:sp>
      <p:sp>
        <p:nvSpPr>
          <p:cNvPr id="4122" name="Text Box 30"/>
          <p:cNvSpPr txBox="1">
            <a:spLocks noChangeArrowheads="1"/>
          </p:cNvSpPr>
          <p:nvPr/>
        </p:nvSpPr>
        <p:spPr bwMode="auto">
          <a:xfrm>
            <a:off x="6396038" y="5241925"/>
            <a:ext cx="1143000" cy="244475"/>
          </a:xfrm>
          <a:prstGeom prst="rect">
            <a:avLst/>
          </a:prstGeom>
          <a:noFill/>
          <a:ln w="9525">
            <a:noFill/>
            <a:miter lim="800000"/>
            <a:headEnd/>
            <a:tailEnd/>
          </a:ln>
        </p:spPr>
        <p:txBody>
          <a:bodyPr>
            <a:spAutoFit/>
          </a:bodyPr>
          <a:lstStyle/>
          <a:p>
            <a:r>
              <a:rPr lang="en-US" sz="1000">
                <a:solidFill>
                  <a:srgbClr val="FFFF00"/>
                </a:solidFill>
                <a:latin typeface="Arial" pitchFamily="34" charset="0"/>
              </a:rPr>
              <a:t>acetic</a:t>
            </a:r>
            <a:r>
              <a:rPr lang="ru-RU" sz="1000">
                <a:solidFill>
                  <a:srgbClr val="FFFF00"/>
                </a:solidFill>
              </a:rPr>
              <a:t> </a:t>
            </a:r>
          </a:p>
        </p:txBody>
      </p:sp>
      <p:sp>
        <p:nvSpPr>
          <p:cNvPr id="4123" name="Rectangle 31"/>
          <p:cNvSpPr>
            <a:spLocks noChangeArrowheads="1"/>
          </p:cNvSpPr>
          <p:nvPr/>
        </p:nvSpPr>
        <p:spPr bwMode="auto">
          <a:xfrm>
            <a:off x="4635500" y="5715000"/>
            <a:ext cx="1912938" cy="309563"/>
          </a:xfrm>
          <a:prstGeom prst="rect">
            <a:avLst/>
          </a:prstGeom>
          <a:noFill/>
          <a:ln w="9525">
            <a:noFill/>
            <a:miter lim="800000"/>
            <a:headEnd/>
            <a:tailEnd/>
          </a:ln>
        </p:spPr>
        <p:txBody>
          <a:bodyPr anchor="ctr"/>
          <a:lstStyle/>
          <a:p>
            <a:r>
              <a:rPr lang="en-US" sz="1400">
                <a:solidFill>
                  <a:srgbClr val="FFFF00"/>
                </a:solidFill>
                <a:latin typeface="Arial" pitchFamily="34" charset="0"/>
              </a:rPr>
              <a:t>symviridine</a:t>
            </a:r>
            <a:endParaRPr lang="en-US"/>
          </a:p>
        </p:txBody>
      </p:sp>
      <p:grpSp>
        <p:nvGrpSpPr>
          <p:cNvPr id="4124" name="Group 32"/>
          <p:cNvGrpSpPr>
            <a:grpSpLocks/>
          </p:cNvGrpSpPr>
          <p:nvPr/>
        </p:nvGrpSpPr>
        <p:grpSpPr bwMode="auto">
          <a:xfrm>
            <a:off x="4567238" y="914400"/>
            <a:ext cx="2043112" cy="309563"/>
            <a:chOff x="0" y="0"/>
            <a:chExt cx="1362" cy="422"/>
          </a:xfrm>
        </p:grpSpPr>
        <p:sp>
          <p:nvSpPr>
            <p:cNvPr id="4146" name="Rectangle 33"/>
            <p:cNvSpPr>
              <a:spLocks noChangeArrowheads="1"/>
            </p:cNvSpPr>
            <p:nvPr/>
          </p:nvSpPr>
          <p:spPr bwMode="auto">
            <a:xfrm>
              <a:off x="43" y="0"/>
              <a:ext cx="1276" cy="422"/>
            </a:xfrm>
            <a:prstGeom prst="rect">
              <a:avLst/>
            </a:prstGeom>
            <a:noFill/>
            <a:ln w="9525">
              <a:noFill/>
              <a:miter lim="800000"/>
              <a:headEnd/>
              <a:tailEnd/>
            </a:ln>
          </p:spPr>
          <p:txBody>
            <a:bodyPr anchor="ctr"/>
            <a:lstStyle/>
            <a:p>
              <a:r>
                <a:rPr lang="en-US" sz="1400" dirty="0" err="1">
                  <a:solidFill>
                    <a:srgbClr val="FFFF00"/>
                  </a:solidFill>
                  <a:latin typeface="Arial" pitchFamily="34" charset="0"/>
                </a:rPr>
                <a:t>symphytine</a:t>
              </a:r>
              <a:endParaRPr lang="en-US" dirty="0"/>
            </a:p>
          </p:txBody>
        </p:sp>
        <p:sp>
          <p:nvSpPr>
            <p:cNvPr id="4147" name="Rectangle 34"/>
            <p:cNvSpPr>
              <a:spLocks noChangeArrowheads="1"/>
            </p:cNvSpPr>
            <p:nvPr/>
          </p:nvSpPr>
          <p:spPr bwMode="auto">
            <a:xfrm>
              <a:off x="0" y="0"/>
              <a:ext cx="1362" cy="422"/>
            </a:xfrm>
            <a:prstGeom prst="rect">
              <a:avLst/>
            </a:prstGeom>
            <a:noFill/>
            <a:ln w="7">
              <a:noFill/>
              <a:miter lim="800000"/>
              <a:headEnd/>
              <a:tailEnd/>
            </a:ln>
          </p:spPr>
          <p:txBody>
            <a:bodyPr wrap="none"/>
            <a:lstStyle/>
            <a:p>
              <a:endParaRPr lang="en-US"/>
            </a:p>
          </p:txBody>
        </p:sp>
      </p:grpSp>
      <p:grpSp>
        <p:nvGrpSpPr>
          <p:cNvPr id="4125" name="Group 35"/>
          <p:cNvGrpSpPr>
            <a:grpSpLocks/>
          </p:cNvGrpSpPr>
          <p:nvPr/>
        </p:nvGrpSpPr>
        <p:grpSpPr bwMode="auto">
          <a:xfrm>
            <a:off x="4567238" y="1981200"/>
            <a:ext cx="2043112" cy="309563"/>
            <a:chOff x="0" y="422"/>
            <a:chExt cx="1362" cy="422"/>
          </a:xfrm>
        </p:grpSpPr>
        <p:sp>
          <p:nvSpPr>
            <p:cNvPr id="4144" name="Rectangle 36"/>
            <p:cNvSpPr>
              <a:spLocks noChangeArrowheads="1"/>
            </p:cNvSpPr>
            <p:nvPr/>
          </p:nvSpPr>
          <p:spPr bwMode="auto">
            <a:xfrm>
              <a:off x="43" y="422"/>
              <a:ext cx="1276" cy="422"/>
            </a:xfrm>
            <a:prstGeom prst="rect">
              <a:avLst/>
            </a:prstGeom>
            <a:noFill/>
            <a:ln w="9525">
              <a:noFill/>
              <a:miter lim="800000"/>
              <a:headEnd/>
              <a:tailEnd/>
            </a:ln>
          </p:spPr>
          <p:txBody>
            <a:bodyPr anchor="ctr"/>
            <a:lstStyle/>
            <a:p>
              <a:r>
                <a:rPr lang="en-US" sz="1400" dirty="0" err="1">
                  <a:solidFill>
                    <a:srgbClr val="FFFF00"/>
                  </a:solidFill>
                  <a:latin typeface="Arial" pitchFamily="34" charset="0"/>
                </a:rPr>
                <a:t>lycopsamine</a:t>
              </a:r>
              <a:endParaRPr lang="en-US" dirty="0"/>
            </a:p>
          </p:txBody>
        </p:sp>
        <p:sp>
          <p:nvSpPr>
            <p:cNvPr id="4145" name="Rectangle 37"/>
            <p:cNvSpPr>
              <a:spLocks noChangeArrowheads="1"/>
            </p:cNvSpPr>
            <p:nvPr/>
          </p:nvSpPr>
          <p:spPr bwMode="auto">
            <a:xfrm>
              <a:off x="0" y="422"/>
              <a:ext cx="1362" cy="422"/>
            </a:xfrm>
            <a:prstGeom prst="rect">
              <a:avLst/>
            </a:prstGeom>
            <a:noFill/>
            <a:ln w="7">
              <a:noFill/>
              <a:miter lim="800000"/>
              <a:headEnd/>
              <a:tailEnd/>
            </a:ln>
          </p:spPr>
          <p:txBody>
            <a:bodyPr wrap="none"/>
            <a:lstStyle/>
            <a:p>
              <a:endParaRPr lang="en-US"/>
            </a:p>
          </p:txBody>
        </p:sp>
      </p:grpSp>
      <p:grpSp>
        <p:nvGrpSpPr>
          <p:cNvPr id="4126" name="Group 38"/>
          <p:cNvGrpSpPr>
            <a:grpSpLocks/>
          </p:cNvGrpSpPr>
          <p:nvPr/>
        </p:nvGrpSpPr>
        <p:grpSpPr bwMode="auto">
          <a:xfrm>
            <a:off x="4567238" y="2971800"/>
            <a:ext cx="2043112" cy="309563"/>
            <a:chOff x="0" y="844"/>
            <a:chExt cx="1362" cy="422"/>
          </a:xfrm>
        </p:grpSpPr>
        <p:sp>
          <p:nvSpPr>
            <p:cNvPr id="4142" name="Rectangle 39"/>
            <p:cNvSpPr>
              <a:spLocks noChangeArrowheads="1"/>
            </p:cNvSpPr>
            <p:nvPr/>
          </p:nvSpPr>
          <p:spPr bwMode="auto">
            <a:xfrm>
              <a:off x="43" y="844"/>
              <a:ext cx="1276" cy="422"/>
            </a:xfrm>
            <a:prstGeom prst="rect">
              <a:avLst/>
            </a:prstGeom>
            <a:noFill/>
            <a:ln w="9525">
              <a:noFill/>
              <a:miter lim="800000"/>
              <a:headEnd/>
              <a:tailEnd/>
            </a:ln>
          </p:spPr>
          <p:txBody>
            <a:bodyPr anchor="ctr"/>
            <a:lstStyle/>
            <a:p>
              <a:r>
                <a:rPr lang="en-US" sz="1400" dirty="0">
                  <a:solidFill>
                    <a:srgbClr val="FFFF00"/>
                  </a:solidFill>
                  <a:latin typeface="Arial" pitchFamily="34" charset="0"/>
                </a:rPr>
                <a:t>7-acetyllycopsamine</a:t>
              </a:r>
              <a:endParaRPr lang="en-US" dirty="0"/>
            </a:p>
          </p:txBody>
        </p:sp>
        <p:sp>
          <p:nvSpPr>
            <p:cNvPr id="4143" name="Rectangle 40"/>
            <p:cNvSpPr>
              <a:spLocks noChangeArrowheads="1"/>
            </p:cNvSpPr>
            <p:nvPr/>
          </p:nvSpPr>
          <p:spPr bwMode="auto">
            <a:xfrm>
              <a:off x="0" y="844"/>
              <a:ext cx="1362" cy="422"/>
            </a:xfrm>
            <a:prstGeom prst="rect">
              <a:avLst/>
            </a:prstGeom>
            <a:noFill/>
            <a:ln w="7">
              <a:noFill/>
              <a:miter lim="800000"/>
              <a:headEnd/>
              <a:tailEnd/>
            </a:ln>
          </p:spPr>
          <p:txBody>
            <a:bodyPr wrap="none"/>
            <a:lstStyle/>
            <a:p>
              <a:endParaRPr lang="en-US"/>
            </a:p>
          </p:txBody>
        </p:sp>
      </p:grpSp>
      <p:grpSp>
        <p:nvGrpSpPr>
          <p:cNvPr id="4127" name="Group 41"/>
          <p:cNvGrpSpPr>
            <a:grpSpLocks/>
          </p:cNvGrpSpPr>
          <p:nvPr/>
        </p:nvGrpSpPr>
        <p:grpSpPr bwMode="auto">
          <a:xfrm>
            <a:off x="4567238" y="3886200"/>
            <a:ext cx="2043112" cy="309563"/>
            <a:chOff x="0" y="1266"/>
            <a:chExt cx="1362" cy="422"/>
          </a:xfrm>
        </p:grpSpPr>
        <p:sp>
          <p:nvSpPr>
            <p:cNvPr id="4140" name="Rectangle 42"/>
            <p:cNvSpPr>
              <a:spLocks noChangeArrowheads="1"/>
            </p:cNvSpPr>
            <p:nvPr/>
          </p:nvSpPr>
          <p:spPr bwMode="auto">
            <a:xfrm>
              <a:off x="43" y="1266"/>
              <a:ext cx="1276" cy="422"/>
            </a:xfrm>
            <a:prstGeom prst="rect">
              <a:avLst/>
            </a:prstGeom>
            <a:noFill/>
            <a:ln w="9525">
              <a:noFill/>
              <a:miter lim="800000"/>
              <a:headEnd/>
              <a:tailEnd/>
            </a:ln>
          </p:spPr>
          <p:txBody>
            <a:bodyPr anchor="ctr"/>
            <a:lstStyle/>
            <a:p>
              <a:r>
                <a:rPr lang="en-US" sz="1400" dirty="0" err="1">
                  <a:solidFill>
                    <a:srgbClr val="FFFF00"/>
                  </a:solidFill>
                  <a:latin typeface="Arial" pitchFamily="34" charset="0"/>
                </a:rPr>
                <a:t>intermedine</a:t>
              </a:r>
              <a:endParaRPr lang="en-US" dirty="0"/>
            </a:p>
          </p:txBody>
        </p:sp>
        <p:sp>
          <p:nvSpPr>
            <p:cNvPr id="4141" name="Rectangle 43"/>
            <p:cNvSpPr>
              <a:spLocks noChangeArrowheads="1"/>
            </p:cNvSpPr>
            <p:nvPr/>
          </p:nvSpPr>
          <p:spPr bwMode="auto">
            <a:xfrm>
              <a:off x="0" y="1266"/>
              <a:ext cx="1362" cy="422"/>
            </a:xfrm>
            <a:prstGeom prst="rect">
              <a:avLst/>
            </a:prstGeom>
            <a:noFill/>
            <a:ln w="7">
              <a:noFill/>
              <a:miter lim="800000"/>
              <a:headEnd/>
              <a:tailEnd/>
            </a:ln>
          </p:spPr>
          <p:txBody>
            <a:bodyPr wrap="none"/>
            <a:lstStyle/>
            <a:p>
              <a:endParaRPr lang="en-US"/>
            </a:p>
          </p:txBody>
        </p:sp>
      </p:grpSp>
      <p:grpSp>
        <p:nvGrpSpPr>
          <p:cNvPr id="4128" name="Group 44"/>
          <p:cNvGrpSpPr>
            <a:grpSpLocks/>
          </p:cNvGrpSpPr>
          <p:nvPr/>
        </p:nvGrpSpPr>
        <p:grpSpPr bwMode="auto">
          <a:xfrm>
            <a:off x="4567238" y="4800600"/>
            <a:ext cx="2043112" cy="309563"/>
            <a:chOff x="0" y="1688"/>
            <a:chExt cx="1362" cy="422"/>
          </a:xfrm>
        </p:grpSpPr>
        <p:sp>
          <p:nvSpPr>
            <p:cNvPr id="4138" name="Rectangle 45"/>
            <p:cNvSpPr>
              <a:spLocks noChangeArrowheads="1"/>
            </p:cNvSpPr>
            <p:nvPr/>
          </p:nvSpPr>
          <p:spPr bwMode="auto">
            <a:xfrm>
              <a:off x="43" y="1688"/>
              <a:ext cx="1276" cy="422"/>
            </a:xfrm>
            <a:prstGeom prst="rect">
              <a:avLst/>
            </a:prstGeom>
            <a:noFill/>
            <a:ln w="9525">
              <a:noFill/>
              <a:miter lim="800000"/>
              <a:headEnd/>
              <a:tailEnd/>
            </a:ln>
          </p:spPr>
          <p:txBody>
            <a:bodyPr anchor="ctr"/>
            <a:lstStyle/>
            <a:p>
              <a:r>
                <a:rPr lang="en-US" sz="1400" dirty="0">
                  <a:solidFill>
                    <a:srgbClr val="FFFF00"/>
                  </a:solidFill>
                  <a:latin typeface="Arial" pitchFamily="34" charset="0"/>
                </a:rPr>
                <a:t>7-acetylintermedine</a:t>
              </a:r>
              <a:endParaRPr lang="en-US" dirty="0"/>
            </a:p>
          </p:txBody>
        </p:sp>
        <p:sp>
          <p:nvSpPr>
            <p:cNvPr id="4139" name="Rectangle 46"/>
            <p:cNvSpPr>
              <a:spLocks noChangeArrowheads="1"/>
            </p:cNvSpPr>
            <p:nvPr/>
          </p:nvSpPr>
          <p:spPr bwMode="auto">
            <a:xfrm>
              <a:off x="0" y="1688"/>
              <a:ext cx="1362" cy="422"/>
            </a:xfrm>
            <a:prstGeom prst="rect">
              <a:avLst/>
            </a:prstGeom>
            <a:noFill/>
            <a:ln w="7">
              <a:noFill/>
              <a:miter lim="800000"/>
              <a:headEnd/>
              <a:tailEnd/>
            </a:ln>
          </p:spPr>
          <p:txBody>
            <a:bodyPr wrap="none"/>
            <a:lstStyle/>
            <a:p>
              <a:endParaRPr lang="en-US"/>
            </a:p>
          </p:txBody>
        </p:sp>
      </p:grpSp>
      <p:grpSp>
        <p:nvGrpSpPr>
          <p:cNvPr id="4129" name="Group 48"/>
          <p:cNvGrpSpPr>
            <a:grpSpLocks/>
          </p:cNvGrpSpPr>
          <p:nvPr/>
        </p:nvGrpSpPr>
        <p:grpSpPr bwMode="auto">
          <a:xfrm>
            <a:off x="6472238" y="381000"/>
            <a:ext cx="685800" cy="309563"/>
            <a:chOff x="0" y="0"/>
            <a:chExt cx="1362" cy="422"/>
          </a:xfrm>
        </p:grpSpPr>
        <p:sp>
          <p:nvSpPr>
            <p:cNvPr id="4136" name="Rectangle 49"/>
            <p:cNvSpPr>
              <a:spLocks noChangeArrowheads="1"/>
            </p:cNvSpPr>
            <p:nvPr/>
          </p:nvSpPr>
          <p:spPr bwMode="auto">
            <a:xfrm>
              <a:off x="43" y="0"/>
              <a:ext cx="1276" cy="422"/>
            </a:xfrm>
            <a:prstGeom prst="rect">
              <a:avLst/>
            </a:prstGeom>
            <a:noFill/>
            <a:ln w="9525">
              <a:noFill/>
              <a:miter lim="800000"/>
              <a:headEnd/>
              <a:tailEnd/>
            </a:ln>
          </p:spPr>
          <p:txBody>
            <a:bodyPr anchor="ctr"/>
            <a:lstStyle/>
            <a:p>
              <a:endParaRPr lang="en-US" sz="1200">
                <a:solidFill>
                  <a:srgbClr val="FFFF00"/>
                </a:solidFill>
                <a:latin typeface="Arial" pitchFamily="34" charset="0"/>
              </a:endParaRPr>
            </a:p>
            <a:p>
              <a:r>
                <a:rPr lang="en-US" sz="1200">
                  <a:solidFill>
                    <a:srgbClr val="FFFF00"/>
                  </a:solidFill>
                  <a:latin typeface="Arial" pitchFamily="34" charset="0"/>
                </a:rPr>
                <a:t>R</a:t>
              </a:r>
              <a:r>
                <a:rPr lang="en-US" sz="1200" baseline="-25000">
                  <a:solidFill>
                    <a:srgbClr val="FFFF00"/>
                  </a:solidFill>
                  <a:latin typeface="Arial" pitchFamily="34" charset="0"/>
                </a:rPr>
                <a:t>1</a:t>
              </a:r>
            </a:p>
          </p:txBody>
        </p:sp>
        <p:sp>
          <p:nvSpPr>
            <p:cNvPr id="4137" name="Rectangle 50"/>
            <p:cNvSpPr>
              <a:spLocks noChangeArrowheads="1"/>
            </p:cNvSpPr>
            <p:nvPr/>
          </p:nvSpPr>
          <p:spPr bwMode="auto">
            <a:xfrm>
              <a:off x="0" y="0"/>
              <a:ext cx="1362" cy="422"/>
            </a:xfrm>
            <a:prstGeom prst="rect">
              <a:avLst/>
            </a:prstGeom>
            <a:noFill/>
            <a:ln w="7">
              <a:noFill/>
              <a:miter lim="800000"/>
              <a:headEnd/>
              <a:tailEnd/>
            </a:ln>
          </p:spPr>
          <p:txBody>
            <a:bodyPr wrap="none"/>
            <a:lstStyle/>
            <a:p>
              <a:endParaRPr lang="en-US"/>
            </a:p>
          </p:txBody>
        </p:sp>
      </p:grpSp>
      <p:grpSp>
        <p:nvGrpSpPr>
          <p:cNvPr id="4130" name="Group 51"/>
          <p:cNvGrpSpPr>
            <a:grpSpLocks/>
          </p:cNvGrpSpPr>
          <p:nvPr/>
        </p:nvGrpSpPr>
        <p:grpSpPr bwMode="auto">
          <a:xfrm>
            <a:off x="7920038" y="381000"/>
            <a:ext cx="685800" cy="309563"/>
            <a:chOff x="0" y="0"/>
            <a:chExt cx="1362" cy="422"/>
          </a:xfrm>
        </p:grpSpPr>
        <p:sp>
          <p:nvSpPr>
            <p:cNvPr id="4134" name="Rectangle 52"/>
            <p:cNvSpPr>
              <a:spLocks noChangeArrowheads="1"/>
            </p:cNvSpPr>
            <p:nvPr/>
          </p:nvSpPr>
          <p:spPr bwMode="auto">
            <a:xfrm>
              <a:off x="43" y="0"/>
              <a:ext cx="1276" cy="422"/>
            </a:xfrm>
            <a:prstGeom prst="rect">
              <a:avLst/>
            </a:prstGeom>
            <a:noFill/>
            <a:ln w="9525">
              <a:noFill/>
              <a:miter lim="800000"/>
              <a:headEnd/>
              <a:tailEnd/>
            </a:ln>
          </p:spPr>
          <p:txBody>
            <a:bodyPr anchor="ctr"/>
            <a:lstStyle/>
            <a:p>
              <a:endParaRPr lang="en-US" sz="1200">
                <a:solidFill>
                  <a:srgbClr val="FFFF00"/>
                </a:solidFill>
                <a:latin typeface="Arial" pitchFamily="34" charset="0"/>
              </a:endParaRPr>
            </a:p>
            <a:p>
              <a:r>
                <a:rPr lang="en-US" sz="1200">
                  <a:solidFill>
                    <a:srgbClr val="FFFF00"/>
                  </a:solidFill>
                  <a:latin typeface="Arial" pitchFamily="34" charset="0"/>
                </a:rPr>
                <a:t>R</a:t>
              </a:r>
              <a:r>
                <a:rPr lang="en-US" sz="1200" baseline="-25000">
                  <a:solidFill>
                    <a:srgbClr val="FFFF00"/>
                  </a:solidFill>
                  <a:latin typeface="Arial" pitchFamily="34" charset="0"/>
                </a:rPr>
                <a:t>2</a:t>
              </a:r>
            </a:p>
          </p:txBody>
        </p:sp>
        <p:sp>
          <p:nvSpPr>
            <p:cNvPr id="4135" name="Rectangle 53"/>
            <p:cNvSpPr>
              <a:spLocks noChangeArrowheads="1"/>
            </p:cNvSpPr>
            <p:nvPr/>
          </p:nvSpPr>
          <p:spPr bwMode="auto">
            <a:xfrm>
              <a:off x="0" y="0"/>
              <a:ext cx="1362" cy="422"/>
            </a:xfrm>
            <a:prstGeom prst="rect">
              <a:avLst/>
            </a:prstGeom>
            <a:noFill/>
            <a:ln w="7">
              <a:noFill/>
              <a:miter lim="800000"/>
              <a:headEnd/>
              <a:tailEnd/>
            </a:ln>
          </p:spPr>
          <p:txBody>
            <a:bodyPr wrap="none"/>
            <a:lstStyle/>
            <a:p>
              <a:endParaRPr lang="en-US"/>
            </a:p>
          </p:txBody>
        </p:sp>
      </p:grpSp>
      <p:sp>
        <p:nvSpPr>
          <p:cNvPr id="4131" name="Rectangle 54"/>
          <p:cNvSpPr>
            <a:spLocks noChangeArrowheads="1"/>
          </p:cNvSpPr>
          <p:nvPr/>
        </p:nvSpPr>
        <p:spPr bwMode="auto">
          <a:xfrm>
            <a:off x="2971800" y="4038600"/>
            <a:ext cx="1295400" cy="304800"/>
          </a:xfrm>
          <a:prstGeom prst="rect">
            <a:avLst/>
          </a:prstGeom>
          <a:noFill/>
          <a:ln w="9525">
            <a:noFill/>
            <a:miter lim="800000"/>
            <a:headEnd/>
            <a:tailEnd/>
          </a:ln>
        </p:spPr>
        <p:txBody>
          <a:bodyPr>
            <a:spAutoFit/>
          </a:bodyPr>
          <a:lstStyle/>
          <a:p>
            <a:r>
              <a:rPr lang="en-US" sz="1400">
                <a:solidFill>
                  <a:srgbClr val="FFFF00"/>
                </a:solidFill>
                <a:latin typeface="Arial" pitchFamily="34" charset="0"/>
              </a:rPr>
              <a:t>necic acid(s)</a:t>
            </a:r>
            <a:r>
              <a:rPr lang="en-US" sz="1100"/>
              <a:t> </a:t>
            </a:r>
            <a:endParaRPr lang="en-US"/>
          </a:p>
        </p:txBody>
      </p:sp>
      <p:graphicFrame>
        <p:nvGraphicFramePr>
          <p:cNvPr id="4110" name="Object 55"/>
          <p:cNvGraphicFramePr>
            <a:graphicFrameLocks noChangeAspect="1"/>
          </p:cNvGraphicFramePr>
          <p:nvPr/>
        </p:nvGraphicFramePr>
        <p:xfrm>
          <a:off x="2667000" y="2806700"/>
          <a:ext cx="1828800" cy="1231900"/>
        </p:xfrm>
        <a:graphic>
          <a:graphicData uri="http://schemas.openxmlformats.org/presentationml/2006/ole">
            <p:oleObj spid="_x0000_s4405" name="CS ChemDraw Drawing" r:id="rId16" imgW="1305560" imgH="878840" progId="">
              <p:embed/>
            </p:oleObj>
          </a:graphicData>
        </a:graphic>
      </p:graphicFrame>
      <p:sp>
        <p:nvSpPr>
          <p:cNvPr id="4132" name="Rectangle 56"/>
          <p:cNvSpPr>
            <a:spLocks noChangeArrowheads="1"/>
          </p:cNvSpPr>
          <p:nvPr/>
        </p:nvSpPr>
        <p:spPr bwMode="auto">
          <a:xfrm>
            <a:off x="285720" y="4419600"/>
            <a:ext cx="4000528" cy="954107"/>
          </a:xfrm>
          <a:prstGeom prst="rect">
            <a:avLst/>
          </a:prstGeom>
          <a:noFill/>
          <a:ln w="9525">
            <a:noFill/>
            <a:miter lim="800000"/>
            <a:headEnd/>
            <a:tailEnd/>
          </a:ln>
        </p:spPr>
        <p:txBody>
          <a:bodyPr wrap="square">
            <a:spAutoFit/>
          </a:bodyPr>
          <a:lstStyle/>
          <a:p>
            <a:pPr algn="just"/>
            <a:r>
              <a:rPr lang="en-US" sz="1400" dirty="0">
                <a:solidFill>
                  <a:srgbClr val="FFFF00"/>
                </a:solidFill>
                <a:latin typeface="Bookman Old Style" pitchFamily="18" charset="0"/>
              </a:rPr>
              <a:t>A – </a:t>
            </a:r>
            <a:r>
              <a:rPr lang="en-US" sz="1400" dirty="0" err="1">
                <a:solidFill>
                  <a:srgbClr val="FFFF00"/>
                </a:solidFill>
                <a:latin typeface="Bookman Old Style" pitchFamily="18" charset="0"/>
              </a:rPr>
              <a:t>pyrrolizidine</a:t>
            </a:r>
            <a:r>
              <a:rPr lang="en-US" sz="1400" dirty="0">
                <a:solidFill>
                  <a:srgbClr val="FFFF00"/>
                </a:solidFill>
                <a:latin typeface="Bookman Old Style" pitchFamily="18" charset="0"/>
              </a:rPr>
              <a:t>, the </a:t>
            </a:r>
            <a:r>
              <a:rPr lang="en-US" sz="1400" dirty="0" err="1">
                <a:solidFill>
                  <a:srgbClr val="FFFF00"/>
                </a:solidFill>
                <a:latin typeface="Bookman Old Style" pitchFamily="18" charset="0"/>
              </a:rPr>
              <a:t>necine</a:t>
            </a:r>
            <a:r>
              <a:rPr lang="en-US" sz="1400" dirty="0">
                <a:solidFill>
                  <a:srgbClr val="FFFF00"/>
                </a:solidFill>
                <a:latin typeface="Bookman Old Style" pitchFamily="18" charset="0"/>
              </a:rPr>
              <a:t> moiety of PAs</a:t>
            </a:r>
          </a:p>
          <a:p>
            <a:pPr algn="just"/>
            <a:r>
              <a:rPr lang="en-US" sz="1400" dirty="0">
                <a:solidFill>
                  <a:srgbClr val="FFFF00"/>
                </a:solidFill>
                <a:latin typeface="Bookman Old Style" pitchFamily="18" charset="0"/>
              </a:rPr>
              <a:t>B – </a:t>
            </a:r>
            <a:r>
              <a:rPr lang="en-US" sz="1400" dirty="0" err="1">
                <a:solidFill>
                  <a:srgbClr val="FFFF00"/>
                </a:solidFill>
                <a:latin typeface="Bookman Old Style" pitchFamily="18" charset="0"/>
              </a:rPr>
              <a:t>retronecine</a:t>
            </a:r>
            <a:r>
              <a:rPr lang="en-US" sz="1400" dirty="0">
                <a:solidFill>
                  <a:srgbClr val="FFFF00"/>
                </a:solidFill>
                <a:latin typeface="Bookman Old Style" pitchFamily="18" charset="0"/>
              </a:rPr>
              <a:t>; </a:t>
            </a:r>
            <a:endParaRPr lang="en-US" sz="1400" dirty="0" smtClean="0">
              <a:solidFill>
                <a:srgbClr val="FFFF00"/>
              </a:solidFill>
              <a:latin typeface="Bookman Old Style" pitchFamily="18" charset="0"/>
            </a:endParaRPr>
          </a:p>
          <a:p>
            <a:pPr algn="just"/>
            <a:r>
              <a:rPr lang="en-US" sz="1400" dirty="0" smtClean="0">
                <a:solidFill>
                  <a:srgbClr val="FFFF00"/>
                </a:solidFill>
                <a:latin typeface="Bookman Old Style" pitchFamily="18" charset="0"/>
              </a:rPr>
              <a:t>PAs </a:t>
            </a:r>
            <a:r>
              <a:rPr lang="en-US" sz="1400" dirty="0">
                <a:solidFill>
                  <a:srgbClr val="FFFF00"/>
                </a:solidFill>
                <a:latin typeface="Bookman Old Style" pitchFamily="18" charset="0"/>
              </a:rPr>
              <a:t>of </a:t>
            </a:r>
            <a:r>
              <a:rPr lang="en-US" sz="1400" i="1" dirty="0" err="1">
                <a:solidFill>
                  <a:srgbClr val="FFFF00"/>
                </a:solidFill>
                <a:latin typeface="Bookman Old Style" pitchFamily="18" charset="0"/>
              </a:rPr>
              <a:t>Symphytum</a:t>
            </a:r>
            <a:r>
              <a:rPr lang="en-US" sz="1400" dirty="0">
                <a:solidFill>
                  <a:srgbClr val="FFFF00"/>
                </a:solidFill>
                <a:latin typeface="Bookman Old Style" pitchFamily="18" charset="0"/>
              </a:rPr>
              <a:t> are mono- or </a:t>
            </a:r>
            <a:r>
              <a:rPr lang="en-US" sz="1400" dirty="0" err="1">
                <a:solidFill>
                  <a:srgbClr val="FFFF00"/>
                </a:solidFill>
                <a:latin typeface="Bookman Old Style" pitchFamily="18" charset="0"/>
              </a:rPr>
              <a:t>di</a:t>
            </a:r>
            <a:r>
              <a:rPr lang="en-US" sz="1400" dirty="0">
                <a:solidFill>
                  <a:srgbClr val="FFFF00"/>
                </a:solidFill>
                <a:latin typeface="Bookman Old Style" pitchFamily="18" charset="0"/>
              </a:rPr>
              <a:t>-esters of </a:t>
            </a:r>
            <a:r>
              <a:rPr lang="en-US" sz="1400" dirty="0" err="1">
                <a:solidFill>
                  <a:srgbClr val="FFFF00"/>
                </a:solidFill>
                <a:latin typeface="Bookman Old Style" pitchFamily="18" charset="0"/>
              </a:rPr>
              <a:t>retronecine</a:t>
            </a:r>
            <a:endParaRPr lang="en-US" sz="1400" dirty="0">
              <a:solidFill>
                <a:srgbClr val="FFFF00"/>
              </a:solidFill>
              <a:latin typeface="Bookman Old Style" pitchFamily="18" charset="0"/>
            </a:endParaRPr>
          </a:p>
        </p:txBody>
      </p:sp>
      <p:sp>
        <p:nvSpPr>
          <p:cNvPr id="4133" name="AutoShape 59"/>
          <p:cNvSpPr>
            <a:spLocks/>
          </p:cNvSpPr>
          <p:nvPr/>
        </p:nvSpPr>
        <p:spPr bwMode="auto">
          <a:xfrm>
            <a:off x="4414838" y="952520"/>
            <a:ext cx="228600" cy="5334000"/>
          </a:xfrm>
          <a:prstGeom prst="leftBrace">
            <a:avLst>
              <a:gd name="adj1" fmla="val 194444"/>
              <a:gd name="adj2" fmla="val 50000"/>
            </a:avLst>
          </a:prstGeom>
          <a:noFill/>
          <a:ln w="9525">
            <a:solidFill>
              <a:schemeClr val="tx1"/>
            </a:solidFill>
            <a:miter lim="800000"/>
            <a:headEnd/>
            <a:tailEnd/>
          </a:ln>
        </p:spPr>
        <p:txBody>
          <a:bodyPr wrap="none" anchor="ct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304800" y="5791200"/>
            <a:ext cx="8229600" cy="1066800"/>
          </a:xfrm>
          <a:prstGeom prst="rect">
            <a:avLst/>
          </a:prstGeom>
          <a:noFill/>
          <a:ln w="9525" algn="ctr">
            <a:noFill/>
            <a:miter lim="800000"/>
            <a:headEnd/>
            <a:tailEnd/>
          </a:ln>
        </p:spPr>
        <p:txBody>
          <a:bodyPr wrap="none"/>
          <a:lstStyle/>
          <a:p>
            <a:endParaRPr lang="en-US" sz="1300" b="1" dirty="0">
              <a:solidFill>
                <a:schemeClr val="accent2">
                  <a:lumMod val="40000"/>
                  <a:lumOff val="60000"/>
                </a:schemeClr>
              </a:solidFill>
              <a:latin typeface="Verdana" pitchFamily="34" charset="0"/>
            </a:endParaRPr>
          </a:p>
          <a:p>
            <a:r>
              <a:rPr lang="en-US" sz="1300" b="1" dirty="0">
                <a:solidFill>
                  <a:schemeClr val="accent2">
                    <a:lumMod val="40000"/>
                    <a:lumOff val="60000"/>
                  </a:schemeClr>
                </a:solidFill>
                <a:latin typeface="Verdana" pitchFamily="34" charset="0"/>
              </a:rPr>
              <a:t>Synthesis of (+)-(2R,3S)-2,3-dihydroxy-3-(3,4-dihydroxyphenyl)</a:t>
            </a:r>
            <a:r>
              <a:rPr lang="en-US" sz="1300" b="1" dirty="0" err="1">
                <a:solidFill>
                  <a:schemeClr val="accent2">
                    <a:lumMod val="40000"/>
                    <a:lumOff val="60000"/>
                  </a:schemeClr>
                </a:solidFill>
                <a:latin typeface="Verdana" pitchFamily="34" charset="0"/>
              </a:rPr>
              <a:t>propionic</a:t>
            </a:r>
            <a:r>
              <a:rPr lang="en-US" sz="1300" b="1" dirty="0">
                <a:solidFill>
                  <a:schemeClr val="accent2">
                    <a:lumMod val="40000"/>
                    <a:lumOff val="60000"/>
                  </a:schemeClr>
                </a:solidFill>
                <a:latin typeface="Verdana" pitchFamily="34" charset="0"/>
              </a:rPr>
              <a:t> acid (7)  and </a:t>
            </a:r>
          </a:p>
          <a:p>
            <a:r>
              <a:rPr lang="en-US" sz="1300" b="1" dirty="0">
                <a:solidFill>
                  <a:schemeClr val="accent2">
                    <a:lumMod val="40000"/>
                    <a:lumOff val="60000"/>
                  </a:schemeClr>
                </a:solidFill>
                <a:latin typeface="Verdana" pitchFamily="34" charset="0"/>
              </a:rPr>
              <a:t>(–)-(2S,3R)-2,3-dihydroxy-3-(3,4-dihydroxyphenyl)</a:t>
            </a:r>
            <a:r>
              <a:rPr lang="en-US" sz="1300" b="1" dirty="0" err="1">
                <a:solidFill>
                  <a:schemeClr val="accent2">
                    <a:lumMod val="40000"/>
                    <a:lumOff val="60000"/>
                  </a:schemeClr>
                </a:solidFill>
                <a:latin typeface="Verdana" pitchFamily="34" charset="0"/>
              </a:rPr>
              <a:t>propionic</a:t>
            </a:r>
            <a:r>
              <a:rPr lang="en-US" sz="1300" b="1" dirty="0">
                <a:solidFill>
                  <a:schemeClr val="accent2">
                    <a:lumMod val="40000"/>
                    <a:lumOff val="60000"/>
                  </a:schemeClr>
                </a:solidFill>
                <a:latin typeface="Verdana" pitchFamily="34" charset="0"/>
              </a:rPr>
              <a:t> acid (8) </a:t>
            </a:r>
          </a:p>
        </p:txBody>
      </p:sp>
      <p:sp>
        <p:nvSpPr>
          <p:cNvPr id="10244" name="Rectangle 5"/>
          <p:cNvSpPr>
            <a:spLocks noChangeArrowheads="1"/>
          </p:cNvSpPr>
          <p:nvPr/>
        </p:nvSpPr>
        <p:spPr bwMode="auto">
          <a:xfrm>
            <a:off x="-76200" y="7620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42" name="Object 4"/>
          <p:cNvGraphicFramePr>
            <a:graphicFrameLocks noChangeAspect="1"/>
          </p:cNvGraphicFramePr>
          <p:nvPr/>
        </p:nvGraphicFramePr>
        <p:xfrm>
          <a:off x="798513" y="536575"/>
          <a:ext cx="7450137" cy="5778500"/>
        </p:xfrm>
        <a:graphic>
          <a:graphicData uri="http://schemas.openxmlformats.org/presentationml/2006/ole">
            <p:oleObj spid="_x0000_s10263" name="CS ChemDraw Drawing" r:id="rId4" imgW="6545104" imgH="5074491" progId="">
              <p:embed/>
            </p:oleObj>
          </a:graphicData>
        </a:graphic>
      </p:graphicFrame>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69" name="Text Box 21"/>
          <p:cNvSpPr txBox="1">
            <a:spLocks noChangeArrowheads="1"/>
          </p:cNvSpPr>
          <p:nvPr/>
        </p:nvSpPr>
        <p:spPr bwMode="auto">
          <a:xfrm>
            <a:off x="1142976" y="276561"/>
            <a:ext cx="6715171" cy="688256"/>
          </a:xfrm>
          <a:prstGeom prst="rect">
            <a:avLst/>
          </a:prstGeom>
          <a:noFill/>
          <a:ln w="9525">
            <a:noFill/>
            <a:miter lim="800000"/>
            <a:headEnd/>
            <a:tailEnd/>
          </a:ln>
        </p:spPr>
        <p:txBody>
          <a:bodyPr vert="horz" wrap="square" lIns="36000" tIns="36000" rIns="36000" bIns="36000" anchor="ctr">
            <a:spAutoFit/>
          </a:bodyPr>
          <a:lstStyle/>
          <a:p>
            <a:pPr algn="ctr">
              <a:spcBef>
                <a:spcPct val="50000"/>
              </a:spcBef>
              <a:defRPr/>
            </a:pPr>
            <a:r>
              <a:rPr lang="en-US" sz="1600" dirty="0" smtClean="0">
                <a:solidFill>
                  <a:srgbClr val="CCFFFF"/>
                </a:solidFill>
                <a:latin typeface="Bookman Old Style" pitchFamily="18" charset="0"/>
              </a:rPr>
              <a:t>World Congress on Pharmacology</a:t>
            </a:r>
          </a:p>
          <a:p>
            <a:pPr algn="ctr">
              <a:spcBef>
                <a:spcPct val="50000"/>
              </a:spcBef>
              <a:defRPr/>
            </a:pPr>
            <a:r>
              <a:rPr lang="en-US" sz="1600" dirty="0" smtClean="0">
                <a:solidFill>
                  <a:srgbClr val="CCFFFF"/>
                </a:solidFill>
                <a:latin typeface="Bookman Old Style" pitchFamily="18" charset="0"/>
              </a:rPr>
              <a:t>Brisbane , 20-22 July</a:t>
            </a:r>
            <a:endParaRPr lang="en-US" sz="1600" dirty="0">
              <a:solidFill>
                <a:srgbClr val="CCFFFF"/>
              </a:solidFill>
              <a:latin typeface="Bookman Old Style" pitchFamily="18" charset="0"/>
            </a:endParaRPr>
          </a:p>
        </p:txBody>
      </p:sp>
      <p:sp>
        <p:nvSpPr>
          <p:cNvPr id="27670" name="Rectangle 22"/>
          <p:cNvSpPr>
            <a:spLocks noGrp="1" noChangeArrowheads="1"/>
          </p:cNvSpPr>
          <p:nvPr>
            <p:ph type="ctrTitle"/>
          </p:nvPr>
        </p:nvSpPr>
        <p:spPr>
          <a:xfrm>
            <a:off x="571472" y="5643578"/>
            <a:ext cx="8358206" cy="1060453"/>
          </a:xfrm>
        </p:spPr>
        <p:txBody>
          <a:bodyPr wrap="square" lIns="91440" tIns="45720" rIns="91440" bIns="45720" numCol="1" anchorCtr="0" compatLnSpc="1">
            <a:prstTxWarp prst="textNoShape">
              <a:avLst/>
            </a:prstTxWarp>
            <a:normAutofit/>
          </a:bodyPr>
          <a:lstStyle/>
          <a:p>
            <a:pPr>
              <a:spcBef>
                <a:spcPct val="50000"/>
              </a:spcBef>
              <a:defRPr/>
            </a:pPr>
            <a:r>
              <a:rPr lang="en-US" sz="1200" b="0" cap="none" dirty="0" smtClean="0">
                <a:solidFill>
                  <a:srgbClr val="F9E98E"/>
                </a:solidFill>
                <a:effectLst/>
                <a:latin typeface="Bookman Old Style" pitchFamily="18" charset="0"/>
              </a:rPr>
              <a:t>Dr. Karen </a:t>
            </a:r>
            <a:r>
              <a:rPr lang="en-US" sz="1200" b="0" cap="none" dirty="0" err="1" smtClean="0">
                <a:solidFill>
                  <a:srgbClr val="F9E98E"/>
                </a:solidFill>
                <a:effectLst/>
                <a:latin typeface="Bookman Old Style" pitchFamily="18" charset="0"/>
              </a:rPr>
              <a:t>Mulkijanyan</a:t>
            </a:r>
            <a:r>
              <a:rPr lang="en-US" sz="1200" b="0" cap="none" dirty="0" smtClean="0">
                <a:solidFill>
                  <a:srgbClr val="F9E98E"/>
                </a:solidFill>
                <a:effectLst/>
                <a:latin typeface="Bookman Old Style" pitchFamily="18" charset="0"/>
              </a:rPr>
              <a:t> </a:t>
            </a:r>
            <a:br>
              <a:rPr lang="en-US" sz="1200" b="0" cap="none" dirty="0" smtClean="0">
                <a:solidFill>
                  <a:srgbClr val="F9E98E"/>
                </a:solidFill>
                <a:effectLst/>
                <a:latin typeface="Bookman Old Style" pitchFamily="18" charset="0"/>
              </a:rPr>
            </a:br>
            <a:r>
              <a:rPr lang="en-US" sz="1200" b="0" cap="none" dirty="0" smtClean="0">
                <a:solidFill>
                  <a:srgbClr val="F9E98E"/>
                </a:solidFill>
                <a:effectLst/>
                <a:latin typeface="Bookman Old Style" pitchFamily="18" charset="0"/>
              </a:rPr>
              <a:t>Head </a:t>
            </a:r>
            <a:r>
              <a:rPr lang="ka-GE" sz="1200" b="0" cap="none" dirty="0" smtClean="0">
                <a:solidFill>
                  <a:srgbClr val="F9E98E"/>
                </a:solidFill>
                <a:effectLst/>
                <a:latin typeface="Bookman Old Style" pitchFamily="18" charset="0"/>
              </a:rPr>
              <a:t>o</a:t>
            </a:r>
            <a:r>
              <a:rPr lang="en-US" sz="1200" b="0" cap="none" dirty="0" smtClean="0">
                <a:solidFill>
                  <a:srgbClr val="F9E98E"/>
                </a:solidFill>
                <a:effectLst/>
                <a:latin typeface="Bookman Old Style" pitchFamily="18" charset="0"/>
              </a:rPr>
              <a:t>f </a:t>
            </a:r>
            <a:r>
              <a:rPr lang="ka-GE" sz="1200" b="0" cap="none" dirty="0" smtClean="0">
                <a:solidFill>
                  <a:srgbClr val="F9E98E"/>
                </a:solidFill>
                <a:effectLst/>
                <a:latin typeface="Bookman Old Style" pitchFamily="18" charset="0"/>
              </a:rPr>
              <a:t>t</a:t>
            </a:r>
            <a:r>
              <a:rPr lang="en-US" sz="1200" b="0" cap="none" dirty="0" smtClean="0">
                <a:solidFill>
                  <a:srgbClr val="F9E98E"/>
                </a:solidFill>
                <a:effectLst/>
                <a:latin typeface="Bookman Old Style" pitchFamily="18" charset="0"/>
              </a:rPr>
              <a:t>he Department of Pharmacological Research of </a:t>
            </a:r>
            <a:r>
              <a:rPr lang="en-US" sz="1200" dirty="0" smtClean="0">
                <a:solidFill>
                  <a:srgbClr val="F9E98E"/>
                </a:solidFill>
                <a:latin typeface="Bookman Old Style" pitchFamily="18" charset="0"/>
              </a:rPr>
              <a:t>Tbilisi State Medical University </a:t>
            </a:r>
            <a:br>
              <a:rPr lang="en-US" sz="1200" dirty="0" smtClean="0">
                <a:solidFill>
                  <a:srgbClr val="F9E98E"/>
                </a:solidFill>
                <a:latin typeface="Bookman Old Style" pitchFamily="18" charset="0"/>
              </a:rPr>
            </a:br>
            <a:r>
              <a:rPr lang="en-US" sz="1200" dirty="0" err="1" smtClean="0">
                <a:solidFill>
                  <a:srgbClr val="F9E98E"/>
                </a:solidFill>
                <a:latin typeface="Bookman Old Style" pitchFamily="18" charset="0"/>
              </a:rPr>
              <a:t>I.Kutateladze</a:t>
            </a:r>
            <a:r>
              <a:rPr lang="en-US" sz="1200" dirty="0" smtClean="0">
                <a:solidFill>
                  <a:srgbClr val="F9E98E"/>
                </a:solidFill>
                <a:latin typeface="Bookman Old Style" pitchFamily="18" charset="0"/>
              </a:rPr>
              <a:t> Institute of </a:t>
            </a:r>
            <a:r>
              <a:rPr lang="en-US" sz="1200" dirty="0" err="1" smtClean="0">
                <a:solidFill>
                  <a:srgbClr val="F9E98E"/>
                </a:solidFill>
                <a:latin typeface="Bookman Old Style" pitchFamily="18" charset="0"/>
              </a:rPr>
              <a:t>Pharmacochemistry</a:t>
            </a:r>
            <a:r>
              <a:rPr lang="en-US" sz="1200" dirty="0" smtClean="0">
                <a:solidFill>
                  <a:srgbClr val="F9E98E"/>
                </a:solidFill>
                <a:latin typeface="Bookman Old Style" pitchFamily="18" charset="0"/>
              </a:rPr>
              <a:t>, Tbilisi, Georgia</a:t>
            </a:r>
            <a:r>
              <a:rPr lang="en-US" sz="1200" b="1" dirty="0" smtClean="0">
                <a:solidFill>
                  <a:srgbClr val="CCFFFF"/>
                </a:solidFill>
                <a:latin typeface="Bookman Old Style" pitchFamily="18" charset="0"/>
              </a:rPr>
              <a:t/>
            </a:r>
            <a:br>
              <a:rPr lang="en-US" sz="1200" b="1" dirty="0" smtClean="0">
                <a:solidFill>
                  <a:srgbClr val="CCFFFF"/>
                </a:solidFill>
                <a:latin typeface="Bookman Old Style" pitchFamily="18" charset="0"/>
              </a:rPr>
            </a:br>
            <a:endParaRPr lang="ru-RU" sz="1200" b="0" cap="none" dirty="0" smtClean="0">
              <a:solidFill>
                <a:srgbClr val="F9E98E"/>
              </a:solidFill>
              <a:effectLst/>
              <a:latin typeface="Bookman Old Style" pitchFamily="18" charset="0"/>
            </a:endParaRPr>
          </a:p>
        </p:txBody>
      </p:sp>
      <p:sp>
        <p:nvSpPr>
          <p:cNvPr id="27672" name="Rectangle 24"/>
          <p:cNvSpPr>
            <a:spLocks noGrp="1" noChangeArrowheads="1"/>
          </p:cNvSpPr>
          <p:nvPr>
            <p:ph type="subTitle" idx="1"/>
          </p:nvPr>
        </p:nvSpPr>
        <p:spPr>
          <a:xfrm>
            <a:off x="685800" y="1624710"/>
            <a:ext cx="8305800" cy="2370135"/>
          </a:xfrm>
        </p:spPr>
        <p:txBody>
          <a:bodyPr anchor="ctr">
            <a:noAutofit/>
          </a:bodyPr>
          <a:lstStyle/>
          <a:p>
            <a:pPr algn="ctr" eaLnBrk="1" fontAlgn="auto" hangingPunct="1">
              <a:spcAft>
                <a:spcPts val="0"/>
              </a:spcAft>
              <a:defRPr/>
            </a:pPr>
            <a:r>
              <a:rPr lang="fr-FR" sz="2800" dirty="0" smtClean="0">
                <a:solidFill>
                  <a:srgbClr val="CCFFFF"/>
                </a:solidFill>
                <a:effectLst>
                  <a:outerShdw blurRad="38100" dist="38100" dir="2700000" algn="tl">
                    <a:srgbClr val="000000">
                      <a:alpha val="43137"/>
                    </a:srgbClr>
                  </a:outerShdw>
                </a:effectLst>
                <a:latin typeface="Bookman Old Style" pitchFamily="18" charset="0"/>
              </a:rPr>
              <a:t>Novel Biologically Active Polyethers from Different Species of Boraginaceae Family and Their Synthetic Derivatives: Prospective Therapeutic Agents.</a:t>
            </a:r>
            <a:endParaRPr lang="ru-RU" sz="2800" dirty="0" smtClean="0">
              <a:solidFill>
                <a:srgbClr val="CCFFFF"/>
              </a:solidFill>
              <a:effectLst>
                <a:outerShdw blurRad="38100" dist="38100" dir="2700000" algn="tl">
                  <a:srgbClr val="000000">
                    <a:alpha val="43137"/>
                  </a:srgbClr>
                </a:outerShdw>
              </a:effectLst>
              <a:latin typeface="Bookman Old Style" pitchFamily="18" charset="0"/>
            </a:endParaRPr>
          </a:p>
        </p:txBody>
      </p:sp>
      <p:pic>
        <p:nvPicPr>
          <p:cNvPr id="1031" name="Picture 6" descr="TSMU_Logo.gif"/>
          <p:cNvPicPr>
            <a:picLocks noChangeAspect="1"/>
          </p:cNvPicPr>
          <p:nvPr/>
        </p:nvPicPr>
        <p:blipFill>
          <a:blip r:embed="rId4" cstate="print"/>
          <a:srcRect/>
          <a:stretch>
            <a:fillRect/>
          </a:stretch>
        </p:blipFill>
        <p:spPr bwMode="auto">
          <a:xfrm>
            <a:off x="150977" y="142853"/>
            <a:ext cx="777685" cy="1199455"/>
          </a:xfrm>
          <a:prstGeom prst="rect">
            <a:avLst/>
          </a:prstGeom>
          <a:noFill/>
          <a:ln w="9525">
            <a:noFill/>
            <a:miter lim="800000"/>
            <a:headEnd/>
            <a:tailEnd/>
          </a:ln>
        </p:spPr>
      </p:pic>
      <p:pic>
        <p:nvPicPr>
          <p:cNvPr id="1032" name="Picture 7" descr="asg_i000001.png"/>
          <p:cNvPicPr>
            <a:picLocks noChangeAspect="1"/>
          </p:cNvPicPr>
          <p:nvPr/>
        </p:nvPicPr>
        <p:blipFill>
          <a:blip r:embed="rId5" cstate="print"/>
          <a:srcRect/>
          <a:stretch>
            <a:fillRect/>
          </a:stretch>
        </p:blipFill>
        <p:spPr bwMode="auto">
          <a:xfrm>
            <a:off x="8286776" y="142852"/>
            <a:ext cx="654518" cy="1199456"/>
          </a:xfrm>
          <a:prstGeom prst="rect">
            <a:avLst/>
          </a:prstGeom>
          <a:noFill/>
          <a:ln w="9525">
            <a:noFill/>
            <a:miter lim="800000"/>
            <a:headEnd/>
            <a:tailEnd/>
          </a:ln>
        </p:spPr>
      </p:pic>
      <p:graphicFrame>
        <p:nvGraphicFramePr>
          <p:cNvPr id="7" name="Object 5"/>
          <p:cNvGraphicFramePr>
            <a:graphicFrameLocks noChangeAspect="1"/>
          </p:cNvGraphicFramePr>
          <p:nvPr>
            <p:extLst>
              <p:ext uri="{D42A27DB-BD31-4B8C-83A1-F6EECF244321}">
                <p14:modId xmlns="" xmlns:p14="http://schemas.microsoft.com/office/powerpoint/2010/main" val="731758292"/>
              </p:ext>
            </p:extLst>
          </p:nvPr>
        </p:nvGraphicFramePr>
        <p:xfrm>
          <a:off x="3888493" y="3994845"/>
          <a:ext cx="1224136" cy="1765998"/>
        </p:xfrm>
        <a:graphic>
          <a:graphicData uri="http://schemas.openxmlformats.org/presentationml/2006/ole">
            <p:oleObj spid="_x0000_s65546" name="ACD/3D" r:id="rId6" imgW="2400635" imgH="3467584" progId="">
              <p:embed/>
            </p:oleObj>
          </a:graphicData>
        </a:graphic>
      </p:graphicFrame>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266" name="Object 2"/>
          <p:cNvGraphicFramePr>
            <a:graphicFrameLocks noGrp="1" noChangeAspect="1"/>
          </p:cNvGraphicFramePr>
          <p:nvPr>
            <p:ph/>
          </p:nvPr>
        </p:nvGraphicFramePr>
        <p:xfrm>
          <a:off x="1069975" y="547688"/>
          <a:ext cx="7002463" cy="5307012"/>
        </p:xfrm>
        <a:graphic>
          <a:graphicData uri="http://schemas.openxmlformats.org/presentationml/2006/ole">
            <p:oleObj spid="_x0000_s11287" name="CS ChemDraw Drawing" r:id="rId3" imgW="7002447" imgH="5307663" progId="">
              <p:embed/>
            </p:oleObj>
          </a:graphicData>
        </a:graphic>
      </p:graphicFrame>
    </p:spTree>
  </p:cSld>
  <p:clrMapOvr>
    <a:masterClrMapping/>
  </p:clrMapOvr>
  <p:transition spd="med">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2" name="Picture 2" descr="ManHPLC-7"/>
          <p:cNvPicPr>
            <a:picLocks noChangeAspect="1" noChangeArrowheads="1"/>
          </p:cNvPicPr>
          <p:nvPr/>
        </p:nvPicPr>
        <p:blipFill>
          <a:blip r:embed="rId2" cstate="print"/>
          <a:srcRect/>
          <a:stretch>
            <a:fillRect/>
          </a:stretch>
        </p:blipFill>
        <p:spPr bwMode="auto">
          <a:xfrm>
            <a:off x="714348" y="214290"/>
            <a:ext cx="4418141" cy="1714512"/>
          </a:xfrm>
          <a:prstGeom prst="rect">
            <a:avLst/>
          </a:prstGeom>
          <a:noFill/>
          <a:ln w="9525">
            <a:noFill/>
            <a:miter lim="800000"/>
            <a:headEnd/>
            <a:tailEnd/>
          </a:ln>
        </p:spPr>
      </p:pic>
      <p:sp>
        <p:nvSpPr>
          <p:cNvPr id="3" name="Прямоугольник 2"/>
          <p:cNvSpPr/>
          <p:nvPr/>
        </p:nvSpPr>
        <p:spPr>
          <a:xfrm>
            <a:off x="5357818" y="285728"/>
            <a:ext cx="2857520" cy="646331"/>
          </a:xfrm>
          <a:prstGeom prst="rect">
            <a:avLst/>
          </a:prstGeom>
        </p:spPr>
        <p:txBody>
          <a:bodyPr wrap="square">
            <a:spAutoFit/>
          </a:bodyPr>
          <a:lstStyle/>
          <a:p>
            <a:r>
              <a:rPr lang="en-US" sz="1200" dirty="0">
                <a:solidFill>
                  <a:schemeClr val="accent2">
                    <a:lumMod val="40000"/>
                    <a:lumOff val="60000"/>
                  </a:schemeClr>
                </a:solidFill>
                <a:latin typeface="Bookman Old Style" pitchFamily="18" charset="0"/>
              </a:rPr>
              <a:t>HPLC analysis of </a:t>
            </a:r>
            <a:r>
              <a:rPr lang="en-US" sz="1200" b="1" dirty="0">
                <a:solidFill>
                  <a:schemeClr val="accent2">
                    <a:lumMod val="40000"/>
                    <a:lumOff val="60000"/>
                  </a:schemeClr>
                </a:solidFill>
                <a:latin typeface="Bookman Old Style" pitchFamily="18" charset="0"/>
              </a:rPr>
              <a:t>HMP-SA</a:t>
            </a:r>
            <a:r>
              <a:rPr lang="en-US" sz="1200" dirty="0">
                <a:solidFill>
                  <a:schemeClr val="accent2">
                    <a:lumMod val="40000"/>
                    <a:lumOff val="60000"/>
                  </a:schemeClr>
                </a:solidFill>
                <a:latin typeface="Bookman Old Style" pitchFamily="18" charset="0"/>
              </a:rPr>
              <a:t> on column </a:t>
            </a:r>
            <a:r>
              <a:rPr lang="en-US" sz="1200" dirty="0" err="1">
                <a:solidFill>
                  <a:schemeClr val="accent2">
                    <a:lumMod val="40000"/>
                    <a:lumOff val="60000"/>
                  </a:schemeClr>
                </a:solidFill>
                <a:latin typeface="Bookman Old Style" pitchFamily="18" charset="0"/>
              </a:rPr>
              <a:t>Polysep</a:t>
            </a:r>
            <a:r>
              <a:rPr lang="en-US" sz="1200" dirty="0">
                <a:solidFill>
                  <a:schemeClr val="accent2">
                    <a:lumMod val="40000"/>
                    <a:lumOff val="60000"/>
                  </a:schemeClr>
                </a:solidFill>
                <a:latin typeface="Bookman Old Style" pitchFamily="18" charset="0"/>
              </a:rPr>
              <a:t> 6000; injection – 9 </a:t>
            </a:r>
            <a:r>
              <a:rPr lang="en-US" sz="1200" dirty="0" err="1">
                <a:solidFill>
                  <a:schemeClr val="accent2">
                    <a:lumMod val="40000"/>
                    <a:lumOff val="60000"/>
                  </a:schemeClr>
                </a:solidFill>
                <a:latin typeface="Bookman Old Style" pitchFamily="18" charset="0"/>
              </a:rPr>
              <a:t>ul</a:t>
            </a:r>
            <a:r>
              <a:rPr lang="en-US" sz="1200" dirty="0">
                <a:solidFill>
                  <a:schemeClr val="accent2">
                    <a:lumMod val="40000"/>
                    <a:lumOff val="60000"/>
                  </a:schemeClr>
                </a:solidFill>
                <a:latin typeface="Bookman Old Style" pitchFamily="18" charset="0"/>
              </a:rPr>
              <a:t>; detection – RI.</a:t>
            </a:r>
            <a:endParaRPr lang="ru-RU" sz="1200" dirty="0">
              <a:solidFill>
                <a:schemeClr val="accent2">
                  <a:lumMod val="40000"/>
                  <a:lumOff val="60000"/>
                </a:schemeClr>
              </a:solidFill>
              <a:latin typeface="Bookman Old Style" pitchFamily="18" charset="0"/>
            </a:endParaRPr>
          </a:p>
        </p:txBody>
      </p:sp>
      <p:pic>
        <p:nvPicPr>
          <p:cNvPr id="81923" name="Picture 3" descr="ManHPLC-8-1"/>
          <p:cNvPicPr>
            <a:picLocks noChangeAspect="1" noChangeArrowheads="1"/>
          </p:cNvPicPr>
          <p:nvPr/>
        </p:nvPicPr>
        <p:blipFill>
          <a:blip r:embed="rId3" cstate="print"/>
          <a:srcRect/>
          <a:stretch>
            <a:fillRect/>
          </a:stretch>
        </p:blipFill>
        <p:spPr bwMode="auto">
          <a:xfrm>
            <a:off x="714348" y="2000240"/>
            <a:ext cx="4429156" cy="1533525"/>
          </a:xfrm>
          <a:prstGeom prst="rect">
            <a:avLst/>
          </a:prstGeom>
          <a:noFill/>
          <a:ln w="9525">
            <a:noFill/>
            <a:miter lim="800000"/>
            <a:headEnd/>
            <a:tailEnd/>
          </a:ln>
        </p:spPr>
      </p:pic>
      <p:pic>
        <p:nvPicPr>
          <p:cNvPr id="81924" name="Picture 4" descr="ManHPLC-8-2"/>
          <p:cNvPicPr>
            <a:picLocks noChangeAspect="1" noChangeArrowheads="1"/>
          </p:cNvPicPr>
          <p:nvPr/>
        </p:nvPicPr>
        <p:blipFill>
          <a:blip r:embed="rId4" cstate="print"/>
          <a:srcRect/>
          <a:stretch>
            <a:fillRect/>
          </a:stretch>
        </p:blipFill>
        <p:spPr bwMode="auto">
          <a:xfrm>
            <a:off x="714348" y="3571876"/>
            <a:ext cx="4429156" cy="1533525"/>
          </a:xfrm>
          <a:prstGeom prst="rect">
            <a:avLst/>
          </a:prstGeom>
          <a:noFill/>
          <a:ln w="9525">
            <a:noFill/>
            <a:miter lim="800000"/>
            <a:headEnd/>
            <a:tailEnd/>
          </a:ln>
        </p:spPr>
      </p:pic>
      <p:pic>
        <p:nvPicPr>
          <p:cNvPr id="81925" name="Picture 5" descr="ManHPLC-9"/>
          <p:cNvPicPr>
            <a:picLocks noChangeAspect="1" noChangeArrowheads="1"/>
          </p:cNvPicPr>
          <p:nvPr/>
        </p:nvPicPr>
        <p:blipFill>
          <a:blip r:embed="rId5" cstate="print"/>
          <a:srcRect/>
          <a:stretch>
            <a:fillRect/>
          </a:stretch>
        </p:blipFill>
        <p:spPr bwMode="auto">
          <a:xfrm>
            <a:off x="714348" y="5214950"/>
            <a:ext cx="4429156" cy="1500198"/>
          </a:xfrm>
          <a:prstGeom prst="rect">
            <a:avLst/>
          </a:prstGeom>
          <a:noFill/>
          <a:ln w="9525">
            <a:noFill/>
            <a:miter lim="800000"/>
            <a:headEnd/>
            <a:tailEnd/>
          </a:ln>
        </p:spPr>
      </p:pic>
      <p:sp>
        <p:nvSpPr>
          <p:cNvPr id="7" name="Прямоугольник 6"/>
          <p:cNvSpPr/>
          <p:nvPr/>
        </p:nvSpPr>
        <p:spPr>
          <a:xfrm>
            <a:off x="5357818" y="4425743"/>
            <a:ext cx="3071834" cy="646331"/>
          </a:xfrm>
          <a:prstGeom prst="rect">
            <a:avLst/>
          </a:prstGeom>
        </p:spPr>
        <p:txBody>
          <a:bodyPr wrap="square">
            <a:spAutoFit/>
          </a:bodyPr>
          <a:lstStyle/>
          <a:p>
            <a:r>
              <a:rPr lang="en-US" sz="1200" dirty="0" smtClean="0">
                <a:solidFill>
                  <a:schemeClr val="accent2">
                    <a:lumMod val="40000"/>
                    <a:lumOff val="60000"/>
                  </a:schemeClr>
                </a:solidFill>
                <a:latin typeface="Bookman Old Style" pitchFamily="18" charset="0"/>
              </a:rPr>
              <a:t>HPLC </a:t>
            </a:r>
            <a:r>
              <a:rPr lang="en-US" sz="1200" dirty="0">
                <a:solidFill>
                  <a:schemeClr val="accent2">
                    <a:lumMod val="40000"/>
                    <a:lumOff val="60000"/>
                  </a:schemeClr>
                </a:solidFill>
                <a:latin typeface="Bookman Old Style" pitchFamily="18" charset="0"/>
              </a:rPr>
              <a:t>analysis of </a:t>
            </a:r>
            <a:r>
              <a:rPr lang="en-US" sz="1200" b="1" dirty="0">
                <a:solidFill>
                  <a:schemeClr val="accent2">
                    <a:lumMod val="40000"/>
                    <a:lumOff val="60000"/>
                  </a:schemeClr>
                </a:solidFill>
                <a:latin typeface="Bookman Old Style" pitchFamily="18" charset="0"/>
              </a:rPr>
              <a:t>HMP-SA </a:t>
            </a:r>
            <a:r>
              <a:rPr lang="en-US" sz="1200" dirty="0">
                <a:solidFill>
                  <a:schemeClr val="accent2">
                    <a:lumMod val="40000"/>
                    <a:lumOff val="60000"/>
                  </a:schemeClr>
                </a:solidFill>
                <a:latin typeface="Bookman Old Style" pitchFamily="18" charset="0"/>
              </a:rPr>
              <a:t>(top) and </a:t>
            </a:r>
            <a:r>
              <a:rPr lang="en-US" sz="1200" b="1" dirty="0">
                <a:solidFill>
                  <a:schemeClr val="accent2">
                    <a:lumMod val="40000"/>
                    <a:lumOff val="60000"/>
                  </a:schemeClr>
                </a:solidFill>
                <a:latin typeface="Bookman Old Style" pitchFamily="18" charset="0"/>
              </a:rPr>
              <a:t>HMP-AI</a:t>
            </a:r>
            <a:r>
              <a:rPr lang="en-US" sz="1200" dirty="0">
                <a:solidFill>
                  <a:schemeClr val="accent2">
                    <a:lumMod val="40000"/>
                    <a:lumOff val="60000"/>
                  </a:schemeClr>
                </a:solidFill>
                <a:latin typeface="Bookman Old Style" pitchFamily="18" charset="0"/>
              </a:rPr>
              <a:t> (bottom) on column </a:t>
            </a:r>
            <a:r>
              <a:rPr lang="en-US" sz="1200" dirty="0" err="1">
                <a:solidFill>
                  <a:schemeClr val="accent2">
                    <a:lumMod val="40000"/>
                    <a:lumOff val="60000"/>
                  </a:schemeClr>
                </a:solidFill>
                <a:latin typeface="Bookman Old Style" pitchFamily="18" charset="0"/>
              </a:rPr>
              <a:t>Biosep</a:t>
            </a:r>
            <a:r>
              <a:rPr lang="en-US" sz="1200" dirty="0">
                <a:solidFill>
                  <a:schemeClr val="accent2">
                    <a:lumMod val="40000"/>
                    <a:lumOff val="60000"/>
                  </a:schemeClr>
                </a:solidFill>
                <a:latin typeface="Bookman Old Style" pitchFamily="18" charset="0"/>
              </a:rPr>
              <a:t> 4000; injection - 20 </a:t>
            </a:r>
            <a:r>
              <a:rPr lang="en-US" sz="1200" dirty="0" err="1">
                <a:solidFill>
                  <a:schemeClr val="accent2">
                    <a:lumMod val="40000"/>
                    <a:lumOff val="60000"/>
                  </a:schemeClr>
                </a:solidFill>
                <a:latin typeface="Bookman Old Style" pitchFamily="18" charset="0"/>
              </a:rPr>
              <a:t>ul</a:t>
            </a:r>
            <a:r>
              <a:rPr lang="en-US" sz="1200" dirty="0">
                <a:solidFill>
                  <a:schemeClr val="accent2">
                    <a:lumMod val="40000"/>
                    <a:lumOff val="60000"/>
                  </a:schemeClr>
                </a:solidFill>
                <a:latin typeface="Bookman Old Style" pitchFamily="18" charset="0"/>
              </a:rPr>
              <a:t>; detection – </a:t>
            </a:r>
            <a:r>
              <a:rPr lang="en-US" sz="1200" dirty="0" smtClean="0">
                <a:solidFill>
                  <a:schemeClr val="accent2">
                    <a:lumMod val="40000"/>
                    <a:lumOff val="60000"/>
                  </a:schemeClr>
                </a:solidFill>
                <a:latin typeface="Bookman Old Style" pitchFamily="18" charset="0"/>
              </a:rPr>
              <a:t>RI.</a:t>
            </a:r>
            <a:endParaRPr lang="ru-RU" sz="1200" dirty="0">
              <a:solidFill>
                <a:schemeClr val="accent2">
                  <a:lumMod val="40000"/>
                  <a:lumOff val="60000"/>
                </a:schemeClr>
              </a:solidFill>
              <a:latin typeface="Bookman Old Style" pitchFamily="18" charset="0"/>
            </a:endParaRPr>
          </a:p>
        </p:txBody>
      </p:sp>
      <p:sp>
        <p:nvSpPr>
          <p:cNvPr id="8" name="Прямоугольник 7"/>
          <p:cNvSpPr/>
          <p:nvPr/>
        </p:nvSpPr>
        <p:spPr>
          <a:xfrm>
            <a:off x="5429256" y="5715016"/>
            <a:ext cx="3143272" cy="646331"/>
          </a:xfrm>
          <a:prstGeom prst="rect">
            <a:avLst/>
          </a:prstGeom>
        </p:spPr>
        <p:txBody>
          <a:bodyPr wrap="square">
            <a:spAutoFit/>
          </a:bodyPr>
          <a:lstStyle/>
          <a:p>
            <a:r>
              <a:rPr lang="en-US" sz="1200" dirty="0">
                <a:solidFill>
                  <a:schemeClr val="accent2">
                    <a:lumMod val="40000"/>
                    <a:lumOff val="60000"/>
                  </a:schemeClr>
                </a:solidFill>
                <a:latin typeface="Bookman Old Style" pitchFamily="18" charset="0"/>
              </a:rPr>
              <a:t>HPLC analysis of mixture of standard proteins on column </a:t>
            </a:r>
            <a:r>
              <a:rPr lang="en-US" sz="1200" dirty="0" err="1">
                <a:solidFill>
                  <a:schemeClr val="accent2">
                    <a:lumMod val="40000"/>
                    <a:lumOff val="60000"/>
                  </a:schemeClr>
                </a:solidFill>
                <a:latin typeface="Bookman Old Style" pitchFamily="18" charset="0"/>
              </a:rPr>
              <a:t>Biosep</a:t>
            </a:r>
            <a:r>
              <a:rPr lang="en-US" sz="1200" dirty="0">
                <a:solidFill>
                  <a:schemeClr val="accent2">
                    <a:lumMod val="40000"/>
                    <a:lumOff val="60000"/>
                  </a:schemeClr>
                </a:solidFill>
                <a:latin typeface="Bookman Old Style" pitchFamily="18" charset="0"/>
              </a:rPr>
              <a:t> 4000; injection - 5 </a:t>
            </a:r>
            <a:r>
              <a:rPr lang="en-US" sz="1200" dirty="0" err="1">
                <a:solidFill>
                  <a:schemeClr val="accent2">
                    <a:lumMod val="40000"/>
                    <a:lumOff val="60000"/>
                  </a:schemeClr>
                </a:solidFill>
                <a:latin typeface="Bookman Old Style" pitchFamily="18" charset="0"/>
              </a:rPr>
              <a:t>ul</a:t>
            </a:r>
            <a:r>
              <a:rPr lang="en-US" sz="1200" dirty="0">
                <a:solidFill>
                  <a:schemeClr val="accent2">
                    <a:lumMod val="40000"/>
                    <a:lumOff val="60000"/>
                  </a:schemeClr>
                </a:solidFill>
                <a:latin typeface="Bookman Old Style" pitchFamily="18" charset="0"/>
              </a:rPr>
              <a:t>; detection – UV.</a:t>
            </a:r>
            <a:endParaRPr lang="ru-RU" sz="1200" dirty="0">
              <a:solidFill>
                <a:schemeClr val="accent2">
                  <a:lumMod val="40000"/>
                  <a:lumOff val="60000"/>
                </a:schemeClr>
              </a:solidFill>
              <a:latin typeface="Bookman Old Style" pitchFamily="18" charset="0"/>
            </a:endParaRPr>
          </a:p>
        </p:txBody>
      </p:sp>
      <p:sp>
        <p:nvSpPr>
          <p:cNvPr id="9" name="Rectangle 1"/>
          <p:cNvSpPr>
            <a:spLocks noChangeArrowheads="1"/>
          </p:cNvSpPr>
          <p:nvPr/>
        </p:nvSpPr>
        <p:spPr bwMode="auto">
          <a:xfrm>
            <a:off x="5429256" y="928670"/>
            <a:ext cx="335758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r>
              <a:rPr lang="en-US" sz="1200" dirty="0" smtClean="0"/>
              <a:t>Separation </a:t>
            </a:r>
            <a:r>
              <a:rPr lang="en-US" sz="1200" dirty="0"/>
              <a:t>by HPLC on </a:t>
            </a:r>
            <a:r>
              <a:rPr lang="en-US" sz="1200" dirty="0" err="1"/>
              <a:t>Polysep</a:t>
            </a:r>
            <a:r>
              <a:rPr lang="en-US" sz="1200" dirty="0"/>
              <a:t> 6000 </a:t>
            </a:r>
            <a:r>
              <a:rPr lang="en-US" sz="1200" dirty="0" smtClean="0"/>
              <a:t>confirmed </a:t>
            </a:r>
            <a:r>
              <a:rPr lang="en-US" sz="1200" dirty="0"/>
              <a:t>our previous supposition that polysaccharides contents </a:t>
            </a:r>
            <a:r>
              <a:rPr lang="en-US" sz="1200" dirty="0" smtClean="0"/>
              <a:t>are </a:t>
            </a:r>
            <a:r>
              <a:rPr lang="en-US" sz="1200" dirty="0"/>
              <a:t>not covalently bounded with </a:t>
            </a:r>
            <a:r>
              <a:rPr lang="en-US" sz="1200" dirty="0" err="1" smtClean="0"/>
              <a:t>phenolic</a:t>
            </a:r>
            <a:r>
              <a:rPr lang="en-US" sz="1200" dirty="0" smtClean="0"/>
              <a:t> polymer. </a:t>
            </a:r>
            <a:r>
              <a:rPr lang="en-US" sz="1200" dirty="0"/>
              <a:t>However it is very difficult to completely separate by GFC the polysaccharides from </a:t>
            </a:r>
            <a:r>
              <a:rPr lang="en-US" sz="1200" dirty="0" smtClean="0"/>
              <a:t>polymer. </a:t>
            </a:r>
            <a:r>
              <a:rPr lang="en-US" sz="1200" dirty="0"/>
              <a:t>This phenomenon can be explained due to the presence of hydrogen bonds between </a:t>
            </a:r>
            <a:r>
              <a:rPr lang="en-US" sz="1200" dirty="0" err="1" smtClean="0"/>
              <a:t>phenolic</a:t>
            </a:r>
            <a:r>
              <a:rPr lang="en-US" sz="1200" dirty="0" smtClean="0"/>
              <a:t> polymer </a:t>
            </a:r>
            <a:r>
              <a:rPr lang="en-US" sz="1200" dirty="0"/>
              <a:t>and residual polysaccharides which will hold the polysaccharides together with the </a:t>
            </a:r>
            <a:r>
              <a:rPr lang="en-US" sz="1200" dirty="0" err="1"/>
              <a:t>phenolic</a:t>
            </a:r>
            <a:r>
              <a:rPr lang="en-US" sz="1200" dirty="0"/>
              <a:t> polymer during fractionation by </a:t>
            </a:r>
            <a:r>
              <a:rPr lang="en-US" sz="1200" dirty="0" err="1"/>
              <a:t>ultrafiltration</a:t>
            </a:r>
            <a:r>
              <a:rPr lang="en-US" sz="1200" dirty="0"/>
              <a:t> and GFC. The </a:t>
            </a:r>
            <a:r>
              <a:rPr lang="en-US" sz="1200" dirty="0" smtClean="0"/>
              <a:t>polymer </a:t>
            </a:r>
            <a:r>
              <a:rPr lang="en-US" sz="1200" dirty="0"/>
              <a:t>is chemically simple, but its molecules can form with each other and with the molecules of residual polysaccharides complex macromolecular associates up to their </a:t>
            </a:r>
            <a:r>
              <a:rPr lang="en-US" sz="1200" dirty="0" err="1"/>
              <a:t>supramolecular</a:t>
            </a:r>
            <a:r>
              <a:rPr lang="en-US" sz="1200" dirty="0"/>
              <a:t> organization due to hydrogen bonds</a:t>
            </a:r>
            <a:endParaRPr kumimoji="0" lang="en-US" sz="2400" i="0" u="none" strike="noStrike" cap="none" normalizeH="0" baseline="0" dirty="0" smtClean="0">
              <a:ln>
                <a:noFill/>
              </a:ln>
              <a:solidFill>
                <a:schemeClr val="tx1"/>
              </a:solidFill>
              <a:effectLst/>
              <a:latin typeface="Times New Roman" pitchFamily="18"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290" name="Object 2"/>
          <p:cNvGraphicFramePr>
            <a:graphicFrameLocks noGrp="1" noChangeAspect="1"/>
          </p:cNvGraphicFramePr>
          <p:nvPr>
            <p:ph/>
          </p:nvPr>
        </p:nvGraphicFramePr>
        <p:xfrm>
          <a:off x="939800" y="274638"/>
          <a:ext cx="7262813" cy="5851525"/>
        </p:xfrm>
        <a:graphic>
          <a:graphicData uri="http://schemas.openxmlformats.org/presentationml/2006/ole">
            <p:oleObj spid="_x0000_s12311" name="CS ChemDraw Drawing" r:id="rId3" imgW="7686961" imgH="6193203" progId="">
              <p:embed/>
            </p:oleObj>
          </a:graphicData>
        </a:graphic>
      </p:graphicFrame>
    </p:spTree>
  </p:cSld>
  <p:clrMapOvr>
    <a:masterClrMapping/>
  </p:clrMapOvr>
  <p:transition spd="med">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Диаграмма 3"/>
          <p:cNvGraphicFramePr>
            <a:graphicFrameLocks/>
          </p:cNvGraphicFramePr>
          <p:nvPr>
            <p:extLst>
              <p:ext uri="{D42A27DB-BD31-4B8C-83A1-F6EECF244321}">
                <p14:modId xmlns="" xmlns:p14="http://schemas.microsoft.com/office/powerpoint/2010/main" val="2751411565"/>
              </p:ext>
            </p:extLst>
          </p:nvPr>
        </p:nvGraphicFramePr>
        <p:xfrm>
          <a:off x="827584" y="1196752"/>
          <a:ext cx="7429500" cy="44674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47507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3000"/>
                                  </p:stCondLst>
                                  <p:childTnLst>
                                    <p:set>
                                      <p:cBhvr>
                                        <p:cTn id="12"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7930"/>
            <a:ext cx="8064375" cy="740053"/>
          </a:xfrm>
        </p:spPr>
        <p:txBody>
          <a:bodyPr/>
          <a:lstStyle/>
          <a:p>
            <a:pPr>
              <a:defRPr/>
            </a:pPr>
            <a:r>
              <a:rPr lang="en-US" sz="2300" b="1" dirty="0" smtClean="0">
                <a:solidFill>
                  <a:srgbClr val="CCFFFF"/>
                </a:solidFill>
                <a:latin typeface="Bookman Old Style" pitchFamily="18" charset="0"/>
              </a:rPr>
              <a:t>Mechanism</a:t>
            </a:r>
            <a:r>
              <a:rPr lang="en-US" sz="2200" b="1" dirty="0" smtClean="0">
                <a:solidFill>
                  <a:srgbClr val="CCFFFF"/>
                </a:solidFill>
                <a:latin typeface="Bookman Old Style" pitchFamily="18" charset="0"/>
              </a:rPr>
              <a:t> of action of SA &amp; SC  </a:t>
            </a:r>
            <a:r>
              <a:rPr lang="en-US" sz="2200" b="1" dirty="0" err="1" smtClean="0">
                <a:solidFill>
                  <a:srgbClr val="CCFFFF"/>
                </a:solidFill>
                <a:latin typeface="Bookman Old Style" pitchFamily="18" charset="0"/>
              </a:rPr>
              <a:t>phenolic</a:t>
            </a:r>
            <a:r>
              <a:rPr lang="en-US" sz="2200" b="1" dirty="0" smtClean="0">
                <a:solidFill>
                  <a:srgbClr val="CCFFFF"/>
                </a:solidFill>
                <a:latin typeface="Bookman Old Style" pitchFamily="18" charset="0"/>
              </a:rPr>
              <a:t> polymers</a:t>
            </a:r>
            <a:endParaRPr lang="en-US" sz="2200" b="1" dirty="0">
              <a:solidFill>
                <a:srgbClr val="CCFFFF"/>
              </a:solidFill>
              <a:latin typeface="Bookman Old Style" pitchFamily="18" charset="0"/>
            </a:endParaRPr>
          </a:p>
        </p:txBody>
      </p:sp>
      <p:sp>
        <p:nvSpPr>
          <p:cNvPr id="44035" name="Rectangle 1"/>
          <p:cNvSpPr>
            <a:spLocks noChangeArrowheads="1"/>
          </p:cNvSpPr>
          <p:nvPr/>
        </p:nvSpPr>
        <p:spPr bwMode="auto">
          <a:xfrm>
            <a:off x="685800" y="1399282"/>
            <a:ext cx="8206679" cy="4616648"/>
          </a:xfrm>
          <a:prstGeom prst="rect">
            <a:avLst/>
          </a:prstGeom>
          <a:noFill/>
          <a:ln w="9525">
            <a:noFill/>
            <a:miter lim="800000"/>
            <a:headEnd/>
            <a:tailEnd/>
          </a:ln>
        </p:spPr>
        <p:txBody>
          <a:bodyPr wrap="square" anchor="ctr">
            <a:spAutoFit/>
          </a:bodyPr>
          <a:lstStyle/>
          <a:p>
            <a:pPr algn="just" eaLnBrk="0" hangingPunct="0">
              <a:lnSpc>
                <a:spcPct val="150000"/>
              </a:lnSpc>
            </a:pPr>
            <a:r>
              <a:rPr lang="en-US" altLang="ko-KR" sz="1400" dirty="0">
                <a:solidFill>
                  <a:srgbClr val="F9E98E"/>
                </a:solidFill>
                <a:latin typeface="Bookman Old Style" pitchFamily="18" charset="0"/>
                <a:ea typeface="Batang" pitchFamily="18" charset="-127"/>
              </a:rPr>
              <a:t>Molecular studies suggested that the anti-cancer effects of SA and SC phenolic polymers are mainly through decreasing androgen receptor, enhancing CDK inhibitors expression, and inducing apoptosis in PCA cells. </a:t>
            </a:r>
            <a:endParaRPr lang="en-US" altLang="ko-KR" sz="1400" dirty="0">
              <a:solidFill>
                <a:srgbClr val="F9E98E"/>
              </a:solidFill>
              <a:latin typeface="Bookman Old Style" pitchFamily="18" charset="0"/>
            </a:endParaRPr>
          </a:p>
          <a:p>
            <a:pPr algn="just" eaLnBrk="0" hangingPunct="0">
              <a:lnSpc>
                <a:spcPct val="150000"/>
              </a:lnSpc>
            </a:pPr>
            <a:r>
              <a:rPr lang="en-US" altLang="ko-KR" sz="1400" dirty="0">
                <a:solidFill>
                  <a:srgbClr val="F9E98E"/>
                </a:solidFill>
                <a:latin typeface="Bookman Old Style" pitchFamily="18" charset="0"/>
                <a:ea typeface="Batang" pitchFamily="18" charset="-127"/>
              </a:rPr>
              <a:t>SA and SC caffeic acid-derived polymer suppressed the growth and induced death in PCA cells, with only marginal cytotoxicity towards non-neoplastic human prostate epithelial cells. New </a:t>
            </a:r>
            <a:r>
              <a:rPr lang="en-US" altLang="ko-KR" sz="1400" dirty="0" err="1">
                <a:solidFill>
                  <a:srgbClr val="F9E98E"/>
                </a:solidFill>
                <a:latin typeface="Bookman Old Style" pitchFamily="18" charset="0"/>
                <a:ea typeface="Batang" pitchFamily="18" charset="-127"/>
              </a:rPr>
              <a:t>phenollic</a:t>
            </a:r>
            <a:r>
              <a:rPr lang="en-US" altLang="ko-KR" sz="1400" dirty="0">
                <a:solidFill>
                  <a:srgbClr val="F9E98E"/>
                </a:solidFill>
                <a:latin typeface="Bookman Old Style" pitchFamily="18" charset="0"/>
                <a:ea typeface="Batang" pitchFamily="18" charset="-127"/>
              </a:rPr>
              <a:t> polymer of SC caused G1 arrest in PCA cells through modulating the expression of cell cycle regulators, especially an increase in CDK inhibitors (p21 and p27). In addition, SA and SC high molecular phenolic polymers induced apoptotic death by activating </a:t>
            </a:r>
            <a:r>
              <a:rPr lang="en-US" altLang="ko-KR" sz="1400" dirty="0" err="1">
                <a:solidFill>
                  <a:srgbClr val="F9E98E"/>
                </a:solidFill>
                <a:latin typeface="Bookman Old Style" pitchFamily="18" charset="0"/>
                <a:ea typeface="Batang" pitchFamily="18" charset="-127"/>
              </a:rPr>
              <a:t>caspases</a:t>
            </a:r>
            <a:r>
              <a:rPr lang="en-US" altLang="ko-KR" sz="1400" dirty="0">
                <a:solidFill>
                  <a:srgbClr val="F9E98E"/>
                </a:solidFill>
                <a:latin typeface="Bookman Old Style" pitchFamily="18" charset="0"/>
                <a:ea typeface="Batang" pitchFamily="18" charset="-127"/>
              </a:rPr>
              <a:t>, and also strongly decreased AR and PSA expression. </a:t>
            </a:r>
            <a:r>
              <a:rPr lang="en-US" altLang="ko-KR" sz="1400" i="1" dirty="0">
                <a:solidFill>
                  <a:srgbClr val="F9E98E"/>
                </a:solidFill>
                <a:latin typeface="Bookman Old Style" pitchFamily="18" charset="0"/>
                <a:ea typeface="Batang" pitchFamily="18" charset="-127"/>
              </a:rPr>
              <a:t>In vivo</a:t>
            </a:r>
            <a:r>
              <a:rPr lang="en-US" altLang="ko-KR" sz="1400" dirty="0">
                <a:solidFill>
                  <a:srgbClr val="F9E98E"/>
                </a:solidFill>
                <a:latin typeface="Bookman Old Style" pitchFamily="18" charset="0"/>
                <a:ea typeface="Batang" pitchFamily="18" charset="-127"/>
              </a:rPr>
              <a:t>, SC phenolic polymer feeding, strongly inhibited 22Rv1 tumors growth by 76 and 88% at 2.5 and 5 mg/kg body weight doses, respectively, without any toxicity, together with a strong decrease in PSA level in plasma; and a decrease in PCNA, AR, and PSA expression but increase in p21/p27 expression and apoptosis in tumor tissues from SC phenolic polymer-fed mice. </a:t>
            </a:r>
            <a:endParaRPr lang="en-US" altLang="ko-KR" sz="1400" dirty="0">
              <a:solidFill>
                <a:srgbClr val="F9E98E"/>
              </a:solidFill>
              <a:latin typeface="Bookman Old Style"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14" descr="C:\Users\Alexander\Desktop\cellcycle3.jpg"/>
          <p:cNvPicPr>
            <a:picLocks noChangeAspect="1" noChangeArrowheads="1"/>
          </p:cNvPicPr>
          <p:nvPr/>
        </p:nvPicPr>
        <p:blipFill>
          <a:blip r:embed="rId2" cstate="print">
            <a:lum bright="10000"/>
          </a:blip>
          <a:srcRect/>
          <a:stretch>
            <a:fillRect/>
          </a:stretch>
        </p:blipFill>
        <p:spPr bwMode="auto">
          <a:xfrm>
            <a:off x="250825" y="692150"/>
            <a:ext cx="4679950" cy="2578100"/>
          </a:xfrm>
          <a:prstGeom prst="rect">
            <a:avLst/>
          </a:prstGeom>
          <a:noFill/>
          <a:ln w="9525">
            <a:noFill/>
            <a:miter lim="800000"/>
            <a:headEnd/>
            <a:tailEnd/>
          </a:ln>
        </p:spPr>
      </p:pic>
      <p:sp>
        <p:nvSpPr>
          <p:cNvPr id="45059" name="TextBox 18"/>
          <p:cNvSpPr txBox="1">
            <a:spLocks noChangeArrowheads="1"/>
          </p:cNvSpPr>
          <p:nvPr/>
        </p:nvSpPr>
        <p:spPr bwMode="auto">
          <a:xfrm>
            <a:off x="428625" y="60325"/>
            <a:ext cx="8429625" cy="769938"/>
          </a:xfrm>
          <a:prstGeom prst="rect">
            <a:avLst/>
          </a:prstGeom>
          <a:noFill/>
          <a:ln w="9525">
            <a:noFill/>
            <a:miter lim="800000"/>
            <a:headEnd/>
            <a:tailEnd/>
          </a:ln>
        </p:spPr>
        <p:txBody>
          <a:bodyPr>
            <a:spAutoFit/>
          </a:bodyPr>
          <a:lstStyle/>
          <a:p>
            <a:pPr algn="ctr"/>
            <a:r>
              <a:rPr lang="en-US" sz="2200" b="1">
                <a:solidFill>
                  <a:srgbClr val="F9E98E"/>
                </a:solidFill>
                <a:latin typeface="Bookman Old Style" pitchFamily="18" charset="0"/>
              </a:rPr>
              <a:t>SA and SC modulate cell cycle progression in PCA cells and induce apoptosis</a:t>
            </a:r>
            <a:endParaRPr lang="ru-RU" sz="2200" b="1">
              <a:solidFill>
                <a:srgbClr val="F9E98E"/>
              </a:solidFill>
              <a:latin typeface="Bookman Old Style" pitchFamily="18" charset="0"/>
            </a:endParaRPr>
          </a:p>
        </p:txBody>
      </p:sp>
      <p:graphicFrame>
        <p:nvGraphicFramePr>
          <p:cNvPr id="43181" name="Group 173"/>
          <p:cNvGraphicFramePr>
            <a:graphicFrameLocks noGrp="1"/>
          </p:cNvGraphicFramePr>
          <p:nvPr/>
        </p:nvGraphicFramePr>
        <p:xfrm>
          <a:off x="5003800" y="1052513"/>
          <a:ext cx="3744414" cy="2304256"/>
        </p:xfrm>
        <a:graphic>
          <a:graphicData uri="http://schemas.openxmlformats.org/drawingml/2006/table">
            <a:tbl>
              <a:tblPr/>
              <a:tblGrid>
                <a:gridCol w="500267"/>
                <a:gridCol w="405939"/>
                <a:gridCol w="405940"/>
                <a:gridCol w="405939"/>
                <a:gridCol w="404255"/>
                <a:gridCol w="404255"/>
                <a:gridCol w="407624"/>
                <a:gridCol w="404255"/>
                <a:gridCol w="405940"/>
              </a:tblGrid>
              <a:tr h="461675">
                <a:tc rowSpan="2">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endParaRPr kumimoji="0" lang="en-US" sz="1400" b="1" i="0" u="none" strike="noStrike" cap="none" normalizeH="0" baseline="0" dirty="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200" b="1" i="0" u="none" strike="noStrike" cap="none" normalizeH="0" baseline="0" dirty="0" smtClean="0">
                          <a:ln>
                            <a:noFill/>
                          </a:ln>
                          <a:solidFill>
                            <a:schemeClr val="tx1"/>
                          </a:solidFill>
                          <a:effectLst/>
                          <a:latin typeface="Verdana" pitchFamily="34" charset="0"/>
                        </a:rPr>
                        <a:t>PC3</a:t>
                      </a:r>
                      <a:endParaRPr kumimoji="0" lang="ru-RU" sz="1200" b="1" i="0" u="none" strike="noStrike" cap="none" normalizeH="0" baseline="0" dirty="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E46C0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200" b="1" i="0" u="none" strike="noStrike" cap="none" normalizeH="0" baseline="0" smtClean="0">
                          <a:ln>
                            <a:noFill/>
                          </a:ln>
                          <a:solidFill>
                            <a:schemeClr val="tx1"/>
                          </a:solidFill>
                          <a:effectLst/>
                          <a:latin typeface="Verdana" pitchFamily="34" charset="0"/>
                        </a:rPr>
                        <a:t>LNCaP</a:t>
                      </a:r>
                      <a:endParaRPr kumimoji="0" lang="ru-RU" sz="12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37609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8928">
                <a:tc vMerge="1">
                  <a:txBody>
                    <a:bodyPr/>
                    <a:lstStyle/>
                    <a:p>
                      <a:endParaRPr lang="en-US"/>
                    </a:p>
                  </a:txBody>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100" b="1" i="0" u="none" strike="noStrike" cap="none" normalizeH="0" baseline="0" smtClean="0">
                          <a:ln>
                            <a:noFill/>
                          </a:ln>
                          <a:solidFill>
                            <a:schemeClr val="tx1"/>
                          </a:solidFill>
                          <a:effectLst/>
                          <a:latin typeface="Verdana" pitchFamily="34" charset="0"/>
                        </a:rPr>
                        <a:t>G1</a:t>
                      </a:r>
                      <a:endParaRPr kumimoji="0" lang="ru-RU" sz="11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100" b="1" i="0" u="none" strike="noStrike" cap="none" normalizeH="0" baseline="0" smtClean="0">
                          <a:ln>
                            <a:noFill/>
                          </a:ln>
                          <a:solidFill>
                            <a:schemeClr val="tx1"/>
                          </a:solidFill>
                          <a:effectLst/>
                          <a:latin typeface="Verdana" pitchFamily="34" charset="0"/>
                        </a:rPr>
                        <a:t>S</a:t>
                      </a:r>
                      <a:endParaRPr kumimoji="0" lang="ru-RU" sz="11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100" b="1" i="0" u="none" strike="noStrike" cap="none" normalizeH="0" baseline="0" smtClean="0">
                          <a:ln>
                            <a:noFill/>
                          </a:ln>
                          <a:solidFill>
                            <a:schemeClr val="tx1"/>
                          </a:solidFill>
                          <a:effectLst/>
                          <a:latin typeface="Verdana" pitchFamily="34" charset="0"/>
                        </a:rPr>
                        <a:t>G2</a:t>
                      </a:r>
                      <a:endParaRPr kumimoji="0" lang="ru-RU" sz="11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100" b="1" i="0" u="none" strike="noStrike" cap="none" normalizeH="0" baseline="0" smtClean="0">
                          <a:ln>
                            <a:noFill/>
                          </a:ln>
                          <a:solidFill>
                            <a:schemeClr val="tx1"/>
                          </a:solidFill>
                          <a:effectLst/>
                          <a:latin typeface="Verdana" pitchFamily="34" charset="0"/>
                        </a:rPr>
                        <a:t>M</a:t>
                      </a:r>
                      <a:endParaRPr kumimoji="0" lang="ru-RU" sz="11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100" b="1" i="0" u="none" strike="noStrike" cap="none" normalizeH="0" baseline="0" smtClean="0">
                          <a:ln>
                            <a:noFill/>
                          </a:ln>
                          <a:solidFill>
                            <a:schemeClr val="tx1"/>
                          </a:solidFill>
                          <a:effectLst/>
                          <a:latin typeface="Verdana" pitchFamily="34" charset="0"/>
                        </a:rPr>
                        <a:t>G1</a:t>
                      </a:r>
                      <a:endParaRPr kumimoji="0" lang="ru-RU" sz="11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100" b="1" i="0" u="none" strike="noStrike" cap="none" normalizeH="0" baseline="0" smtClean="0">
                          <a:ln>
                            <a:noFill/>
                          </a:ln>
                          <a:solidFill>
                            <a:schemeClr val="tx1"/>
                          </a:solidFill>
                          <a:effectLst/>
                          <a:latin typeface="Verdana" pitchFamily="34" charset="0"/>
                        </a:rPr>
                        <a:t>S</a:t>
                      </a:r>
                      <a:endParaRPr kumimoji="0" lang="ru-RU" sz="11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100" b="1" i="0" u="none" strike="noStrike" cap="none" normalizeH="0" baseline="0" smtClean="0">
                          <a:ln>
                            <a:noFill/>
                          </a:ln>
                          <a:solidFill>
                            <a:schemeClr val="tx1"/>
                          </a:solidFill>
                          <a:effectLst/>
                          <a:latin typeface="Verdana" pitchFamily="34" charset="0"/>
                        </a:rPr>
                        <a:t>G2</a:t>
                      </a:r>
                      <a:endParaRPr kumimoji="0" lang="ru-RU" sz="11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100" b="1" i="0" u="none" strike="noStrike" cap="none" normalizeH="0" baseline="0" smtClean="0">
                          <a:ln>
                            <a:noFill/>
                          </a:ln>
                          <a:solidFill>
                            <a:schemeClr val="tx1"/>
                          </a:solidFill>
                          <a:effectLst/>
                          <a:latin typeface="Verdana" pitchFamily="34" charset="0"/>
                        </a:rPr>
                        <a:t>M</a:t>
                      </a:r>
                      <a:endParaRPr kumimoji="0" lang="ru-RU" sz="11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376092"/>
                    </a:solidFill>
                  </a:tcPr>
                </a:tc>
              </a:tr>
              <a:tr h="463050">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200" b="1" i="0" u="none" strike="noStrike" cap="none" normalizeH="0" baseline="0" smtClean="0">
                          <a:ln>
                            <a:noFill/>
                          </a:ln>
                          <a:solidFill>
                            <a:schemeClr val="tx1"/>
                          </a:solidFill>
                          <a:effectLst/>
                          <a:latin typeface="Verdana" pitchFamily="34" charset="0"/>
                        </a:rPr>
                        <a:t>SA</a:t>
                      </a:r>
                      <a:endParaRPr kumimoji="0" lang="ru-RU" sz="12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000" b="1" i="0" u="none" strike="noStrike" cap="none" normalizeH="0" baseline="0" dirty="0" smtClean="0">
                          <a:ln>
                            <a:noFill/>
                          </a:ln>
                          <a:solidFill>
                            <a:schemeClr val="tx1"/>
                          </a:solidFill>
                          <a:effectLst/>
                          <a:latin typeface="Verdana" pitchFamily="34" charset="0"/>
                        </a:rPr>
                        <a:t>+++</a:t>
                      </a:r>
                      <a:endParaRPr kumimoji="0" lang="ru-RU" sz="1000" b="1" i="0" u="none" strike="noStrike" cap="none" normalizeH="0" baseline="0" dirty="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000" b="1" i="0" u="none" strike="noStrike" cap="none" normalizeH="0" baseline="0" smtClean="0">
                          <a:ln>
                            <a:noFill/>
                          </a:ln>
                          <a:solidFill>
                            <a:schemeClr val="tx1"/>
                          </a:solidFill>
                          <a:effectLst/>
                          <a:latin typeface="Verdana" pitchFamily="34" charset="0"/>
                        </a:rPr>
                        <a:t>++</a:t>
                      </a:r>
                      <a:endParaRPr kumimoji="0" lang="ru-RU" sz="10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endParaRPr kumimoji="0" lang="en-US" sz="10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endParaRPr kumimoji="0" lang="en-US" sz="1000" b="1" i="0" u="none" strike="noStrike" cap="none" normalizeH="0" baseline="0" dirty="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000" b="1" i="0" u="none" strike="noStrike" cap="none" normalizeH="0" baseline="0" smtClean="0">
                          <a:ln>
                            <a:noFill/>
                          </a:ln>
                          <a:solidFill>
                            <a:schemeClr val="tx1"/>
                          </a:solidFill>
                          <a:effectLst/>
                          <a:latin typeface="Verdana" pitchFamily="34" charset="0"/>
                        </a:rPr>
                        <a:t>+++</a:t>
                      </a:r>
                      <a:endParaRPr kumimoji="0" lang="ru-RU" sz="10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000" b="1" i="0" u="none" strike="noStrike" cap="none" normalizeH="0" baseline="0" smtClean="0">
                          <a:ln>
                            <a:noFill/>
                          </a:ln>
                          <a:solidFill>
                            <a:schemeClr val="tx1"/>
                          </a:solidFill>
                          <a:effectLst/>
                          <a:latin typeface="Verdana" pitchFamily="34" charset="0"/>
                        </a:rPr>
                        <a:t>++</a:t>
                      </a:r>
                      <a:endParaRPr kumimoji="0" lang="ru-RU" sz="10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endParaRPr kumimoji="0" lang="en-US" sz="10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endParaRPr kumimoji="0" lang="en-US" sz="10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376092"/>
                    </a:solidFill>
                  </a:tcPr>
                </a:tc>
              </a:tr>
              <a:tr h="458928">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200" b="1" i="0" u="none" strike="noStrike" cap="none" normalizeH="0" baseline="0" smtClean="0">
                          <a:ln>
                            <a:noFill/>
                          </a:ln>
                          <a:solidFill>
                            <a:schemeClr val="tx1"/>
                          </a:solidFill>
                          <a:effectLst/>
                          <a:latin typeface="Verdana" pitchFamily="34" charset="0"/>
                        </a:rPr>
                        <a:t>SC</a:t>
                      </a:r>
                      <a:endParaRPr kumimoji="0" lang="ru-RU" sz="12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endParaRPr kumimoji="0" lang="en-US" sz="10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000" b="1" i="0" u="none" strike="noStrike" cap="none" normalizeH="0" baseline="0" smtClean="0">
                          <a:ln>
                            <a:noFill/>
                          </a:ln>
                          <a:solidFill>
                            <a:schemeClr val="tx1"/>
                          </a:solidFill>
                          <a:effectLst/>
                          <a:latin typeface="Verdana" pitchFamily="34" charset="0"/>
                        </a:rPr>
                        <a:t>+++</a:t>
                      </a:r>
                      <a:endParaRPr kumimoji="0" lang="ru-RU" sz="10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endParaRPr kumimoji="0" lang="en-US" sz="10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endParaRPr kumimoji="0" lang="en-US" sz="10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000" b="1" i="0" u="none" strike="noStrike" cap="none" normalizeH="0" baseline="0" smtClean="0">
                          <a:ln>
                            <a:noFill/>
                          </a:ln>
                          <a:solidFill>
                            <a:schemeClr val="tx1"/>
                          </a:solidFill>
                          <a:effectLst/>
                          <a:latin typeface="Verdana" pitchFamily="34" charset="0"/>
                        </a:rPr>
                        <a:t>++</a:t>
                      </a:r>
                      <a:endParaRPr kumimoji="0" lang="ru-RU" sz="10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endParaRPr kumimoji="0" lang="en-US" sz="10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000" b="1" i="0" u="none" strike="noStrike" cap="none" normalizeH="0" baseline="0" smtClean="0">
                          <a:ln>
                            <a:noFill/>
                          </a:ln>
                          <a:solidFill>
                            <a:schemeClr val="tx1"/>
                          </a:solidFill>
                          <a:effectLst/>
                          <a:latin typeface="Verdana" pitchFamily="34" charset="0"/>
                        </a:rPr>
                        <a:t>+++</a:t>
                      </a:r>
                      <a:endParaRPr kumimoji="0" lang="ru-RU" sz="10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r>
                        <a:rPr kumimoji="0" lang="en-US" sz="1000" b="1" i="0" u="none" strike="noStrike" cap="none" normalizeH="0" baseline="0" smtClean="0">
                          <a:ln>
                            <a:noFill/>
                          </a:ln>
                          <a:solidFill>
                            <a:schemeClr val="tx1"/>
                          </a:solidFill>
                          <a:effectLst/>
                          <a:latin typeface="Verdana" pitchFamily="34" charset="0"/>
                        </a:rPr>
                        <a:t>+++</a:t>
                      </a:r>
                      <a:endParaRPr kumimoji="0" lang="ru-RU" sz="1000" b="1" i="0" u="none" strike="noStrike" cap="none" normalizeH="0" baseline="0" smtClean="0">
                        <a:ln>
                          <a:noFill/>
                        </a:ln>
                        <a:solidFill>
                          <a:schemeClr val="tx1"/>
                        </a:solidFill>
                        <a:effectLst/>
                        <a:latin typeface="Verdana" pitchFamily="34" charset="0"/>
                      </a:endParaRPr>
                    </a:p>
                  </a:txBody>
                  <a:tcPr marL="68580" marR="68580" marT="0" marB="0" anchor="ctr" horzOverflow="overflow">
                    <a:lnL w="12700" cap="flat" cmpd="sng" algn="ctr">
                      <a:solidFill>
                        <a:srgbClr val="F9E98E"/>
                      </a:solidFill>
                      <a:prstDash val="solid"/>
                      <a:round/>
                      <a:headEnd type="none" w="med" len="med"/>
                      <a:tailEnd type="none" w="med" len="med"/>
                    </a:lnL>
                    <a:lnR w="12700" cap="flat" cmpd="sng" algn="ctr">
                      <a:solidFill>
                        <a:srgbClr val="F9E98E"/>
                      </a:solidFill>
                      <a:prstDash val="solid"/>
                      <a:round/>
                      <a:headEnd type="none" w="med" len="med"/>
                      <a:tailEnd type="none" w="med" len="med"/>
                    </a:lnR>
                    <a:lnT w="12700" cap="flat" cmpd="sng" algn="ctr">
                      <a:solidFill>
                        <a:srgbClr val="F9E98E"/>
                      </a:solidFill>
                      <a:prstDash val="solid"/>
                      <a:round/>
                      <a:headEnd type="none" w="med" len="med"/>
                      <a:tailEnd type="none" w="med" len="med"/>
                    </a:lnT>
                    <a:lnB w="12700" cap="flat" cmpd="sng" algn="ctr">
                      <a:solidFill>
                        <a:srgbClr val="F9E98E"/>
                      </a:solidFill>
                      <a:prstDash val="solid"/>
                      <a:round/>
                      <a:headEnd type="none" w="med" len="med"/>
                      <a:tailEnd type="none" w="med" len="med"/>
                    </a:lnB>
                    <a:lnTlToBr>
                      <a:noFill/>
                    </a:lnTlToBr>
                    <a:lnBlToTr>
                      <a:noFill/>
                    </a:lnBlToTr>
                    <a:solidFill>
                      <a:srgbClr val="376092"/>
                    </a:solidFill>
                  </a:tcPr>
                </a:tc>
              </a:tr>
              <a:tr h="461675">
                <a:tc gridSpan="9">
                  <a:txBody>
                    <a:bodyPr/>
                    <a:lstStyle/>
                    <a:p>
                      <a:pPr marL="0" marR="0" lvl="0" indent="0" algn="ctr" defTabSz="914400" rtl="0" eaLnBrk="0" fontAlgn="base" latinLnBrk="0" hangingPunct="0">
                        <a:lnSpc>
                          <a:spcPts val="938"/>
                        </a:lnSpc>
                        <a:spcBef>
                          <a:spcPts val="325"/>
                        </a:spcBef>
                        <a:spcAft>
                          <a:spcPct val="0"/>
                        </a:spcAft>
                        <a:buClr>
                          <a:schemeClr val="tx2"/>
                        </a:buClr>
                        <a:buSzPct val="95000"/>
                        <a:buFontTx/>
                        <a:buNone/>
                        <a:tabLst/>
                      </a:pPr>
                      <a:endParaRPr kumimoji="0" lang="en-US" sz="1400" b="0"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endParaRPr>
                    </a:p>
                  </a:txBody>
                  <a:tcPr marL="68580" marR="68580" marT="0" marB="0" anchor="ctr" horzOverflow="overflow">
                    <a:lnL cap="flat">
                      <a:noFill/>
                    </a:lnL>
                    <a:lnR cap="flat">
                      <a:noFill/>
                    </a:lnR>
                    <a:lnT w="12700" cap="flat" cmpd="sng" algn="ctr">
                      <a:solidFill>
                        <a:srgbClr val="F9E98E"/>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5106" name="Rectangle 107"/>
          <p:cNvSpPr>
            <a:spLocks noChangeArrowheads="1"/>
          </p:cNvSpPr>
          <p:nvPr/>
        </p:nvSpPr>
        <p:spPr bwMode="auto">
          <a:xfrm>
            <a:off x="179388" y="3233738"/>
            <a:ext cx="8748712" cy="3492500"/>
          </a:xfrm>
          <a:prstGeom prst="rect">
            <a:avLst/>
          </a:prstGeom>
          <a:noFill/>
          <a:ln w="9525">
            <a:noFill/>
            <a:miter lim="800000"/>
            <a:headEnd/>
            <a:tailEnd/>
          </a:ln>
        </p:spPr>
        <p:txBody>
          <a:bodyPr anchor="ctr">
            <a:spAutoFit/>
          </a:bodyPr>
          <a:lstStyle/>
          <a:p>
            <a:pPr algn="justLow" eaLnBrk="0" hangingPunct="0"/>
            <a:r>
              <a:rPr lang="en-US" sz="1300">
                <a:solidFill>
                  <a:srgbClr val="F9E98E"/>
                </a:solidFill>
                <a:latin typeface="Bookman Old Style" pitchFamily="18" charset="0"/>
              </a:rPr>
              <a:t>Fluorescence Activated Cell Sorting (FACS) analysis showed that the growth inhibition by these compounds was associated with a strong induction of cell cycle arrest in PCA cells. FACS analysis showed that these compounds differentially modulate the cell cycle progression in PCA cells, which was based upon the dose, treatment duration and cell type. SA treatment (1-100 </a:t>
            </a:r>
            <a:r>
              <a:rPr lang="en-US" sz="1300">
                <a:solidFill>
                  <a:srgbClr val="F9E98E"/>
                </a:solidFill>
                <a:latin typeface="Bookman Old Style" pitchFamily="18" charset="0"/>
                <a:sym typeface="Symbol" pitchFamily="18" charset="2"/>
              </a:rPr>
              <a:t></a:t>
            </a:r>
            <a:r>
              <a:rPr lang="en-US" sz="1300">
                <a:solidFill>
                  <a:srgbClr val="F9E98E"/>
                </a:solidFill>
                <a:latin typeface="Bookman Old Style" pitchFamily="18" charset="0"/>
              </a:rPr>
              <a:t>g/ml) resulted in a significant G1-phase arrest after 24 and 48h of treatment accompanied with a decrease in S-phase population in both PC3 and LNCaP cells. SC treatment (1-100 </a:t>
            </a:r>
            <a:r>
              <a:rPr lang="en-US" sz="1300">
                <a:solidFill>
                  <a:srgbClr val="F9E98E"/>
                </a:solidFill>
                <a:latin typeface="Bookman Old Style" pitchFamily="18" charset="0"/>
                <a:sym typeface="Symbol" pitchFamily="18" charset="2"/>
              </a:rPr>
              <a:t></a:t>
            </a:r>
            <a:r>
              <a:rPr lang="en-US" sz="1300">
                <a:solidFill>
                  <a:srgbClr val="F9E98E"/>
                </a:solidFill>
                <a:latin typeface="Bookman Old Style" pitchFamily="18" charset="0"/>
              </a:rPr>
              <a:t>g/ml) for 72h in PC-3 cells resulted in a strong S-phase arrest; while in LNCaP cells SC treatment for 24 and 48h caused a moderate G1-phase arrest at lower doses (1-50 </a:t>
            </a:r>
            <a:r>
              <a:rPr lang="en-US" sz="1300">
                <a:solidFill>
                  <a:srgbClr val="F9E98E"/>
                </a:solidFill>
                <a:latin typeface="Bookman Old Style" pitchFamily="18" charset="0"/>
                <a:sym typeface="Symbol" pitchFamily="18" charset="2"/>
              </a:rPr>
              <a:t></a:t>
            </a:r>
            <a:r>
              <a:rPr lang="en-US" sz="1300">
                <a:solidFill>
                  <a:srgbClr val="F9E98E"/>
                </a:solidFill>
                <a:latin typeface="Bookman Old Style" pitchFamily="18" charset="0"/>
              </a:rPr>
              <a:t>g/ml), and a strong G2/M-phase arrest at higher dose (100 </a:t>
            </a:r>
            <a:r>
              <a:rPr lang="en-US" sz="1300">
                <a:solidFill>
                  <a:srgbClr val="F9E98E"/>
                </a:solidFill>
                <a:latin typeface="Bookman Old Style" pitchFamily="18" charset="0"/>
                <a:sym typeface="Symbol" pitchFamily="18" charset="2"/>
              </a:rPr>
              <a:t></a:t>
            </a:r>
            <a:r>
              <a:rPr lang="en-US" sz="1300">
                <a:solidFill>
                  <a:srgbClr val="F9E98E"/>
                </a:solidFill>
                <a:latin typeface="Bookman Old Style" pitchFamily="18" charset="0"/>
              </a:rPr>
              <a:t>g/ml). In 22Rv1 SC (100 </a:t>
            </a:r>
            <a:r>
              <a:rPr lang="en-US" sz="1300">
                <a:solidFill>
                  <a:srgbClr val="F9E98E"/>
                </a:solidFill>
                <a:latin typeface="Bookman Old Style" pitchFamily="18" charset="0"/>
                <a:sym typeface="Symbol" pitchFamily="18" charset="2"/>
              </a:rPr>
              <a:t></a:t>
            </a:r>
            <a:r>
              <a:rPr lang="en-US" sz="1300">
                <a:solidFill>
                  <a:srgbClr val="F9E98E"/>
                </a:solidFill>
                <a:latin typeface="Bookman Old Style" pitchFamily="18" charset="0"/>
              </a:rPr>
              <a:t>g/ml) caused G2/M arrest at 24 h, and S and G2/M phase arrest at 48 h.</a:t>
            </a:r>
            <a:r>
              <a:rPr lang="en-US" sz="1300"/>
              <a:t> </a:t>
            </a:r>
            <a:r>
              <a:rPr lang="en-US" sz="1300">
                <a:solidFill>
                  <a:srgbClr val="F9E98E"/>
                </a:solidFill>
                <a:latin typeface="Bookman Old Style" pitchFamily="18" charset="0"/>
              </a:rPr>
              <a:t>SA and SC induce cell cycle arrest in human PCA cells LNCaP and 22Rv1 via modulating the expression of key cell cycle regulatory molecules, which regulate G1/S/G2M phase of cell cycle. Treatment of LNCaP and 22Rv1 cells with SA and SC resulted in decrease the expression of cyclins D1, D3, A, and E along with cdk4 at 48h (50-100 </a:t>
            </a:r>
            <a:r>
              <a:rPr lang="en-US" sz="1300">
                <a:solidFill>
                  <a:srgbClr val="F9E98E"/>
                </a:solidFill>
                <a:latin typeface="Bookman Old Style" pitchFamily="18" charset="0"/>
                <a:sym typeface="Symbol" pitchFamily="18" charset="2"/>
              </a:rPr>
              <a:t></a:t>
            </a:r>
            <a:r>
              <a:rPr lang="en-US" sz="1300">
                <a:solidFill>
                  <a:srgbClr val="F9E98E"/>
                </a:solidFill>
                <a:latin typeface="Bookman Old Style" pitchFamily="18" charset="0"/>
              </a:rPr>
              <a:t>g/ml), however all the compounds increased the level of p21 and p27. Besides, these compounds have inhibitory effect on p53 level in prostate cancer cells, and we are examining the mechanistic details underlying this biological effect. SA and SC induced 42, 70% apoptosis in 22RV1 cells and 65, 70% apoptosis in LNCap cells when analyzed by AnnexinV/PI. SA and SC induced apoptosis involves caspase-3, caspase-9 and PARP cleavage in LNCaP and 22Rv1 cells.</a:t>
            </a:r>
          </a:p>
        </p:txBody>
      </p:sp>
      <p:sp>
        <p:nvSpPr>
          <p:cNvPr id="45107" name="TextBox 15"/>
          <p:cNvSpPr txBox="1">
            <a:spLocks noChangeArrowheads="1"/>
          </p:cNvSpPr>
          <p:nvPr/>
        </p:nvSpPr>
        <p:spPr bwMode="auto">
          <a:xfrm>
            <a:off x="0" y="6611938"/>
            <a:ext cx="8429625" cy="246062"/>
          </a:xfrm>
          <a:prstGeom prst="rect">
            <a:avLst/>
          </a:prstGeom>
          <a:noFill/>
          <a:ln w="9525">
            <a:noFill/>
            <a:miter lim="800000"/>
            <a:headEnd/>
            <a:tailEnd/>
          </a:ln>
        </p:spPr>
        <p:txBody>
          <a:bodyPr wrap="none">
            <a:spAutoFit/>
          </a:bodyPr>
          <a:lstStyle/>
          <a:p>
            <a:pPr algn="ctr"/>
            <a:r>
              <a:rPr lang="ru-RU" sz="1000" i="1">
                <a:solidFill>
                  <a:srgbClr val="F9E98E"/>
                </a:solidFill>
                <a:latin typeface="Bookman Old Style" pitchFamily="18" charset="0"/>
              </a:rPr>
              <a:t>S. Shrotriya</a:t>
            </a:r>
            <a:r>
              <a:rPr lang="en-US" sz="1000" i="1">
                <a:solidFill>
                  <a:srgbClr val="F9E98E"/>
                </a:solidFill>
                <a:latin typeface="Bookman Old Style" pitchFamily="18" charset="0"/>
              </a:rPr>
              <a:t> et al. American Association for Cancer Research 100</a:t>
            </a:r>
            <a:r>
              <a:rPr lang="en-US" sz="1000" i="1" baseline="30000">
                <a:solidFill>
                  <a:srgbClr val="F9E98E"/>
                </a:solidFill>
                <a:latin typeface="Bookman Old Style" pitchFamily="18" charset="0"/>
              </a:rPr>
              <a:t>th</a:t>
            </a:r>
            <a:r>
              <a:rPr lang="en-US" sz="1000" i="1">
                <a:solidFill>
                  <a:srgbClr val="F9E98E"/>
                </a:solidFill>
                <a:latin typeface="Bookman Old Style" pitchFamily="18" charset="0"/>
              </a:rPr>
              <a:t> Annual Meeting, Denver, Colorado, USA. Abstracts. 2009, N 921.</a:t>
            </a: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ove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3914" r="4858" b="53200"/>
          <a:stretch/>
        </p:blipFill>
        <p:spPr bwMode="auto">
          <a:xfrm>
            <a:off x="971600" y="2060848"/>
            <a:ext cx="7311584" cy="39604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14116886"/>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684213" y="549275"/>
            <a:ext cx="8062912" cy="1143000"/>
          </a:xfrm>
        </p:spPr>
        <p:txBody>
          <a:bodyPr>
            <a:normAutofit fontScale="90000"/>
          </a:bodyPr>
          <a:lstStyle/>
          <a:p>
            <a:pPr algn="ctr" eaLnBrk="1" hangingPunct="1"/>
            <a:r>
              <a:rPr lang="en-US" sz="2400" b="1" dirty="0" smtClean="0">
                <a:solidFill>
                  <a:srgbClr val="FFFF00"/>
                </a:solidFill>
                <a:latin typeface="Verdana" pitchFamily="34" charset="0"/>
              </a:rPr>
              <a:t>Effect of BNB on the inflammatory response of tumor-activated hepatic sinusoidal endothelium</a:t>
            </a:r>
          </a:p>
        </p:txBody>
      </p:sp>
      <p:sp>
        <p:nvSpPr>
          <p:cNvPr id="48131" name="Rectangle 5"/>
          <p:cNvSpPr>
            <a:spLocks noChangeArrowheads="1"/>
          </p:cNvSpPr>
          <p:nvPr/>
        </p:nvSpPr>
        <p:spPr bwMode="auto">
          <a:xfrm>
            <a:off x="684213" y="2528888"/>
            <a:ext cx="7777162" cy="3108325"/>
          </a:xfrm>
          <a:prstGeom prst="rect">
            <a:avLst/>
          </a:prstGeom>
          <a:noFill/>
          <a:ln w="12700">
            <a:noFill/>
            <a:miter lim="800000"/>
            <a:headEnd type="none" w="sm" len="sm"/>
            <a:tailEnd type="none" w="sm" len="sm"/>
          </a:ln>
        </p:spPr>
        <p:txBody>
          <a:bodyPr anchor="ctr">
            <a:spAutoFit/>
          </a:bodyPr>
          <a:lstStyle/>
          <a:p>
            <a:pPr>
              <a:spcBef>
                <a:spcPct val="100000"/>
              </a:spcBef>
              <a:buFont typeface="Wingdings" pitchFamily="2" charset="2"/>
              <a:buChar char="ü"/>
            </a:pPr>
            <a:r>
              <a:rPr lang="en-US" dirty="0">
                <a:solidFill>
                  <a:srgbClr val="FFFF00"/>
                </a:solidFill>
              </a:rPr>
              <a:t>The polymer</a:t>
            </a:r>
            <a:r>
              <a:rPr lang="en-US" sz="2800" b="1" dirty="0">
                <a:solidFill>
                  <a:srgbClr val="FFFF00"/>
                </a:solidFill>
              </a:rPr>
              <a:t> </a:t>
            </a:r>
            <a:r>
              <a:rPr lang="en-US" dirty="0">
                <a:solidFill>
                  <a:srgbClr val="FFFF00"/>
                </a:solidFill>
              </a:rPr>
              <a:t>abrogates the adhesion of melanoma cells to tumor-conditioned medium- and VEGF-activated endothelial cells.</a:t>
            </a:r>
          </a:p>
          <a:p>
            <a:pPr>
              <a:spcBef>
                <a:spcPct val="100000"/>
              </a:spcBef>
              <a:buFont typeface="Wingdings" pitchFamily="2" charset="2"/>
              <a:buChar char="ü"/>
            </a:pPr>
            <a:r>
              <a:rPr lang="en-US" dirty="0">
                <a:solidFill>
                  <a:srgbClr val="FFFF00"/>
                </a:solidFill>
              </a:rPr>
              <a:t>This </a:t>
            </a:r>
            <a:r>
              <a:rPr lang="en-US" dirty="0" err="1">
                <a:solidFill>
                  <a:srgbClr val="FFFF00"/>
                </a:solidFill>
              </a:rPr>
              <a:t>antiadhesive</a:t>
            </a:r>
            <a:r>
              <a:rPr lang="en-US" dirty="0">
                <a:solidFill>
                  <a:srgbClr val="FFFF00"/>
                </a:solidFill>
              </a:rPr>
              <a:t> effect occurs in the presence of high concentrations of TNF-</a:t>
            </a:r>
            <a:r>
              <a:rPr lang="en-US" dirty="0">
                <a:solidFill>
                  <a:srgbClr val="FFFF00"/>
                </a:solidFill>
                <a:latin typeface="Symbol" pitchFamily="18" charset="2"/>
              </a:rPr>
              <a:t>a</a:t>
            </a:r>
            <a:r>
              <a:rPr lang="en-US" dirty="0">
                <a:solidFill>
                  <a:srgbClr val="FFFF00"/>
                </a:solidFill>
              </a:rPr>
              <a:t> suggesting that the compound block down-stream the effect of other </a:t>
            </a:r>
            <a:r>
              <a:rPr lang="en-US" dirty="0" err="1">
                <a:solidFill>
                  <a:srgbClr val="FFFF00"/>
                </a:solidFill>
              </a:rPr>
              <a:t>proadhesive</a:t>
            </a:r>
            <a:r>
              <a:rPr lang="en-US" dirty="0">
                <a:solidFill>
                  <a:srgbClr val="FFFF00"/>
                </a:solidFill>
              </a:rPr>
              <a:t> mediators of tumor factor- or VEGF-induced effects. </a:t>
            </a: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0" y="624110"/>
            <a:ext cx="6589200" cy="644650"/>
          </a:xfrm>
        </p:spPr>
        <p:txBody>
          <a:bodyPr/>
          <a:lstStyle/>
          <a:p>
            <a:r>
              <a:rPr lang="en-US" dirty="0" smtClean="0">
                <a:solidFill>
                  <a:srgbClr val="CCFFFF"/>
                </a:solidFill>
              </a:rPr>
              <a:t>Methods:</a:t>
            </a:r>
            <a:endParaRPr lang="ru-RU" dirty="0">
              <a:solidFill>
                <a:srgbClr val="CCFFFF"/>
              </a:solidFill>
            </a:endParaRPr>
          </a:p>
        </p:txBody>
      </p:sp>
      <p:sp>
        <p:nvSpPr>
          <p:cNvPr id="3" name="Прямоугольник 2"/>
          <p:cNvSpPr/>
          <p:nvPr/>
        </p:nvSpPr>
        <p:spPr>
          <a:xfrm>
            <a:off x="611560" y="1412776"/>
            <a:ext cx="8280920" cy="2462213"/>
          </a:xfrm>
          <a:prstGeom prst="rect">
            <a:avLst/>
          </a:prstGeom>
        </p:spPr>
        <p:txBody>
          <a:bodyPr wrap="square">
            <a:spAutoFit/>
          </a:bodyPr>
          <a:lstStyle/>
          <a:p>
            <a:r>
              <a:rPr lang="en-US" sz="1400" b="1" dirty="0">
                <a:latin typeface="TimesNewRoman,Bold"/>
              </a:rPr>
              <a:t>B16 Melanoma (B16M) cell adhesion assay to </a:t>
            </a:r>
            <a:r>
              <a:rPr lang="en-US" sz="1400" b="1" dirty="0" smtClean="0">
                <a:latin typeface="TimesNewRoman,Bold"/>
              </a:rPr>
              <a:t>primary </a:t>
            </a:r>
            <a:r>
              <a:rPr lang="de-LI" sz="1400" b="1" dirty="0" err="1" smtClean="0">
                <a:latin typeface="TimesNewRoman,Bold"/>
              </a:rPr>
              <a:t>cultured</a:t>
            </a:r>
            <a:r>
              <a:rPr lang="de-LI" sz="1400" b="1" dirty="0" smtClean="0">
                <a:latin typeface="TimesNewRoman,Bold"/>
              </a:rPr>
              <a:t> </a:t>
            </a:r>
            <a:r>
              <a:rPr lang="de-LI" sz="1400" b="1" dirty="0" err="1">
                <a:latin typeface="TimesNewRoman,Bold"/>
              </a:rPr>
              <a:t>hepatic</a:t>
            </a:r>
            <a:r>
              <a:rPr lang="de-LI" sz="1400" b="1" dirty="0">
                <a:latin typeface="TimesNewRoman,Bold"/>
              </a:rPr>
              <a:t> </a:t>
            </a:r>
            <a:r>
              <a:rPr lang="de-LI" sz="1400" b="1" dirty="0" err="1">
                <a:latin typeface="TimesNewRoman,Bold"/>
              </a:rPr>
              <a:t>sinusoidal</a:t>
            </a:r>
            <a:r>
              <a:rPr lang="de-LI" sz="1400" b="1" dirty="0">
                <a:latin typeface="TimesNewRoman,Bold"/>
              </a:rPr>
              <a:t> </a:t>
            </a:r>
            <a:r>
              <a:rPr lang="de-LI" sz="1400" b="1" dirty="0" err="1">
                <a:latin typeface="TimesNewRoman,Bold"/>
              </a:rPr>
              <a:t>endothelial</a:t>
            </a:r>
            <a:r>
              <a:rPr lang="de-LI" sz="1400" b="1" dirty="0">
                <a:latin typeface="TimesNewRoman,Bold"/>
              </a:rPr>
              <a:t> (HSE) </a:t>
            </a:r>
            <a:r>
              <a:rPr lang="de-LI" sz="1400" b="1" dirty="0" err="1">
                <a:latin typeface="TimesNewRoman,Bold"/>
              </a:rPr>
              <a:t>cells</a:t>
            </a:r>
            <a:r>
              <a:rPr lang="de-LI" sz="1400" b="1" dirty="0" smtClean="0">
                <a:latin typeface="TimesNewRoman,Bold"/>
              </a:rPr>
              <a:t>. </a:t>
            </a:r>
            <a:r>
              <a:rPr lang="en-US" sz="1400" dirty="0" smtClean="0">
                <a:latin typeface="TimesNewRoman"/>
              </a:rPr>
              <a:t>B16M </a:t>
            </a:r>
            <a:r>
              <a:rPr lang="en-US" sz="1400" dirty="0">
                <a:latin typeface="TimesNewRoman"/>
              </a:rPr>
              <a:t>cells were labeled with 10 </a:t>
            </a:r>
            <a:r>
              <a:rPr lang="en-US" sz="1400" dirty="0" err="1">
                <a:latin typeface="TimesNewRoman"/>
              </a:rPr>
              <a:t>μg</a:t>
            </a:r>
            <a:r>
              <a:rPr lang="en-US" sz="1400" dirty="0">
                <a:latin typeface="TimesNewRoman"/>
              </a:rPr>
              <a:t>/ml 2',7'-bis-(</a:t>
            </a:r>
            <a:r>
              <a:rPr lang="en-US" sz="1400" dirty="0" smtClean="0">
                <a:latin typeface="TimesNewRoman"/>
              </a:rPr>
              <a:t>2-</a:t>
            </a:r>
            <a:r>
              <a:rPr lang="de-LI" sz="1400" dirty="0" err="1" smtClean="0">
                <a:latin typeface="TimesNewRoman"/>
              </a:rPr>
              <a:t>carboxyethyl</a:t>
            </a:r>
            <a:r>
              <a:rPr lang="de-LI" sz="1400" dirty="0">
                <a:latin typeface="TimesNewRoman"/>
              </a:rPr>
              <a:t>)-</a:t>
            </a:r>
            <a:r>
              <a:rPr lang="de-LI" sz="1400" dirty="0" smtClean="0">
                <a:latin typeface="TimesNewRoman"/>
              </a:rPr>
              <a:t>5,6-carboxyfluorescein-acetoxymethylester </a:t>
            </a:r>
            <a:r>
              <a:rPr lang="en-US" sz="1400" dirty="0" smtClean="0">
                <a:latin typeface="TimesNewRoman"/>
              </a:rPr>
              <a:t>(</a:t>
            </a:r>
            <a:r>
              <a:rPr lang="en-US" sz="1400" dirty="0">
                <a:latin typeface="TimesNewRoman"/>
              </a:rPr>
              <a:t>BCECF-AM) solution. This non-fluorescent </a:t>
            </a:r>
            <a:r>
              <a:rPr lang="en-US" sz="1400" dirty="0" err="1" smtClean="0">
                <a:latin typeface="TimesNewRoman"/>
              </a:rPr>
              <a:t>sterase</a:t>
            </a:r>
            <a:r>
              <a:rPr lang="en-US" sz="1400" dirty="0" smtClean="0">
                <a:latin typeface="TimesNewRoman"/>
              </a:rPr>
              <a:t> substrate </a:t>
            </a:r>
            <a:r>
              <a:rPr lang="en-US" sz="1400" dirty="0">
                <a:latin typeface="TimesNewRoman"/>
              </a:rPr>
              <a:t>BCECF-AM is accumulated by tumor cells </a:t>
            </a:r>
            <a:r>
              <a:rPr lang="en-US" sz="1400" dirty="0" smtClean="0">
                <a:latin typeface="TimesNewRoman"/>
              </a:rPr>
              <a:t>and hydrolyzed </a:t>
            </a:r>
            <a:r>
              <a:rPr lang="en-US" sz="1400" dirty="0">
                <a:latin typeface="TimesNewRoman"/>
              </a:rPr>
              <a:t>to the fluorescent product BCECF </a:t>
            </a:r>
            <a:r>
              <a:rPr lang="en-US" sz="1400" dirty="0" smtClean="0">
                <a:latin typeface="TimesNewRoman"/>
              </a:rPr>
              <a:t>which becomes </a:t>
            </a:r>
            <a:r>
              <a:rPr lang="en-US" sz="1400" dirty="0">
                <a:latin typeface="TimesNewRoman"/>
              </a:rPr>
              <a:t>trapped inside the live cells. After gently </a:t>
            </a:r>
            <a:r>
              <a:rPr lang="en-US" sz="1400" dirty="0" smtClean="0">
                <a:latin typeface="TimesNewRoman"/>
              </a:rPr>
              <a:t>washing,2x105 </a:t>
            </a:r>
            <a:r>
              <a:rPr lang="en-US" sz="1400" dirty="0">
                <a:latin typeface="TimesNewRoman"/>
              </a:rPr>
              <a:t>cells/well were added to 24-well plate primary</a:t>
            </a:r>
          </a:p>
          <a:p>
            <a:r>
              <a:rPr lang="en-US" sz="1400" dirty="0">
                <a:latin typeface="TimesNewRoman"/>
              </a:rPr>
              <a:t>cultured HSE cells and 8 minutes later, the wells </a:t>
            </a:r>
            <a:r>
              <a:rPr lang="en-US" sz="1400" dirty="0" smtClean="0">
                <a:latin typeface="TimesNewRoman"/>
              </a:rPr>
              <a:t>were washed </a:t>
            </a:r>
            <a:r>
              <a:rPr lang="en-US" sz="1400" dirty="0">
                <a:latin typeface="TimesNewRoman"/>
              </a:rPr>
              <a:t>three times with fresh medium. Cell </a:t>
            </a:r>
            <a:r>
              <a:rPr lang="en-US" sz="1400" dirty="0" smtClean="0">
                <a:latin typeface="TimesNewRoman"/>
              </a:rPr>
              <a:t>adherence was </a:t>
            </a:r>
            <a:r>
              <a:rPr lang="en-US" sz="1400" dirty="0">
                <a:latin typeface="TimesNewRoman"/>
              </a:rPr>
              <a:t>calculated from absorbance at 485 nm using a </a:t>
            </a:r>
            <a:r>
              <a:rPr lang="en-US" sz="1400" dirty="0" err="1" smtClean="0">
                <a:latin typeface="TimesNewRoman"/>
              </a:rPr>
              <a:t>fluorometric</a:t>
            </a:r>
            <a:r>
              <a:rPr lang="en-US" sz="1400" dirty="0" smtClean="0">
                <a:latin typeface="TimesNewRoman"/>
              </a:rPr>
              <a:t> </a:t>
            </a:r>
            <a:r>
              <a:rPr lang="de-LI" sz="1400" dirty="0" err="1" smtClean="0">
                <a:latin typeface="TimesNewRoman"/>
              </a:rPr>
              <a:t>microplate</a:t>
            </a:r>
            <a:r>
              <a:rPr lang="de-LI" sz="1400" dirty="0" smtClean="0">
                <a:latin typeface="TimesNewRoman"/>
              </a:rPr>
              <a:t> </a:t>
            </a:r>
            <a:r>
              <a:rPr lang="de-LI" sz="1400" dirty="0" err="1">
                <a:latin typeface="TimesNewRoman"/>
              </a:rPr>
              <a:t>reader</a:t>
            </a:r>
            <a:r>
              <a:rPr lang="de-LI" sz="1400" dirty="0">
                <a:latin typeface="TimesNewRoman"/>
              </a:rPr>
              <a:t> (</a:t>
            </a:r>
            <a:r>
              <a:rPr lang="de-LI" sz="1400" dirty="0" err="1">
                <a:latin typeface="TimesNewRoman"/>
              </a:rPr>
              <a:t>Multiskan</a:t>
            </a:r>
            <a:r>
              <a:rPr lang="de-LI" sz="1400" dirty="0">
                <a:latin typeface="TimesNewRoman"/>
              </a:rPr>
              <a:t> </a:t>
            </a:r>
            <a:r>
              <a:rPr lang="de-LI" sz="1400" dirty="0" err="1">
                <a:latin typeface="TimesNewRoman"/>
              </a:rPr>
              <a:t>Ascent</a:t>
            </a:r>
            <a:r>
              <a:rPr lang="de-LI" sz="1400" dirty="0">
                <a:latin typeface="TimesNewRoman"/>
              </a:rPr>
              <a:t>, </a:t>
            </a:r>
            <a:r>
              <a:rPr lang="de-LI" sz="1400" dirty="0" err="1" smtClean="0">
                <a:latin typeface="TimesNewRoman"/>
              </a:rPr>
              <a:t>Thermo</a:t>
            </a:r>
            <a:r>
              <a:rPr lang="de-LI" sz="1400" dirty="0" smtClean="0">
                <a:latin typeface="TimesNewRoman"/>
              </a:rPr>
              <a:t> </a:t>
            </a:r>
            <a:r>
              <a:rPr lang="en-US" sz="1400" dirty="0" err="1" smtClean="0">
                <a:latin typeface="TimesNewRoman"/>
              </a:rPr>
              <a:t>Labsystems</a:t>
            </a:r>
            <a:r>
              <a:rPr lang="en-US" sz="1400" dirty="0">
                <a:latin typeface="TimesNewRoman"/>
              </a:rPr>
              <a:t>). The number of adhered cells (registered </a:t>
            </a:r>
            <a:r>
              <a:rPr lang="en-US" sz="1400" dirty="0" smtClean="0">
                <a:latin typeface="TimesNewRoman"/>
              </a:rPr>
              <a:t>in fluorescence </a:t>
            </a:r>
            <a:r>
              <a:rPr lang="en-US" sz="1400" dirty="0">
                <a:latin typeface="TimesNewRoman"/>
              </a:rPr>
              <a:t>arbitrary units) was expressed as </a:t>
            </a:r>
            <a:r>
              <a:rPr lang="en-US" sz="1400" dirty="0" smtClean="0">
                <a:latin typeface="TimesNewRoman"/>
              </a:rPr>
              <a:t>percentage of </a:t>
            </a:r>
            <a:r>
              <a:rPr lang="en-US" sz="1400" dirty="0">
                <a:latin typeface="TimesNewRoman"/>
              </a:rPr>
              <a:t>the initial number of cells, and calculated for each</a:t>
            </a:r>
          </a:p>
          <a:p>
            <a:pPr algn="just"/>
            <a:r>
              <a:rPr lang="en-US" sz="1400" dirty="0">
                <a:latin typeface="TimesNewRoman"/>
              </a:rPr>
              <a:t>well as follows: Fluorescence after well washing/(</a:t>
            </a:r>
            <a:r>
              <a:rPr lang="en-US" sz="1400" dirty="0" smtClean="0">
                <a:latin typeface="TimesNewRoman"/>
              </a:rPr>
              <a:t>Fluorescence </a:t>
            </a:r>
            <a:r>
              <a:rPr lang="de-LI" sz="1400" dirty="0" err="1" smtClean="0">
                <a:latin typeface="TimesNewRoman"/>
              </a:rPr>
              <a:t>before</a:t>
            </a:r>
            <a:r>
              <a:rPr lang="de-LI" sz="1400" dirty="0" smtClean="0">
                <a:latin typeface="TimesNewRoman"/>
              </a:rPr>
              <a:t> </a:t>
            </a:r>
            <a:r>
              <a:rPr lang="de-LI" sz="1400" dirty="0" err="1">
                <a:latin typeface="TimesNewRoman"/>
              </a:rPr>
              <a:t>washing</a:t>
            </a:r>
            <a:r>
              <a:rPr lang="de-LI" sz="1400" dirty="0">
                <a:latin typeface="TimesNewRoman"/>
              </a:rPr>
              <a:t> – non-</a:t>
            </a:r>
            <a:r>
              <a:rPr lang="de-LI" sz="1400" dirty="0" err="1">
                <a:latin typeface="TimesNewRoman"/>
              </a:rPr>
              <a:t>specific</a:t>
            </a:r>
            <a:r>
              <a:rPr lang="de-LI" sz="1400" dirty="0">
                <a:latin typeface="TimesNewRoman"/>
              </a:rPr>
              <a:t> </a:t>
            </a:r>
            <a:r>
              <a:rPr lang="de-LI" sz="1400" dirty="0" err="1" smtClean="0">
                <a:latin typeface="TimesNewRoman"/>
              </a:rPr>
              <a:t>fluorescence</a:t>
            </a:r>
            <a:r>
              <a:rPr lang="de-LI" sz="1400" dirty="0" smtClean="0">
                <a:latin typeface="TimesNewRoman"/>
              </a:rPr>
              <a:t> </a:t>
            </a:r>
            <a:r>
              <a:rPr lang="de-LI" sz="1400" dirty="0" err="1" smtClean="0">
                <a:latin typeface="TimesNewRoman"/>
              </a:rPr>
              <a:t>before</a:t>
            </a:r>
            <a:r>
              <a:rPr lang="de-LI" sz="1400" dirty="0" smtClean="0">
                <a:latin typeface="TimesNewRoman"/>
              </a:rPr>
              <a:t> </a:t>
            </a:r>
            <a:r>
              <a:rPr lang="de-LI" sz="1400" dirty="0" err="1">
                <a:latin typeface="TimesNewRoman"/>
              </a:rPr>
              <a:t>tumor</a:t>
            </a:r>
            <a:r>
              <a:rPr lang="de-LI" sz="1400" dirty="0">
                <a:latin typeface="TimesNewRoman"/>
              </a:rPr>
              <a:t> </a:t>
            </a:r>
            <a:r>
              <a:rPr lang="de-LI" sz="1400" dirty="0" err="1">
                <a:latin typeface="TimesNewRoman"/>
              </a:rPr>
              <a:t>cell</a:t>
            </a:r>
            <a:r>
              <a:rPr lang="de-LI" sz="1400" dirty="0">
                <a:latin typeface="TimesNewRoman"/>
              </a:rPr>
              <a:t> </a:t>
            </a:r>
            <a:r>
              <a:rPr lang="de-LI" sz="1400" dirty="0" err="1">
                <a:latin typeface="TimesNewRoman"/>
              </a:rPr>
              <a:t>addition</a:t>
            </a:r>
            <a:r>
              <a:rPr lang="de-LI" sz="1400" dirty="0">
                <a:latin typeface="TimesNewRoman"/>
              </a:rPr>
              <a:t>)</a:t>
            </a:r>
            <a:endParaRPr lang="ru-RU" sz="1400" dirty="0"/>
          </a:p>
        </p:txBody>
      </p:sp>
      <p:sp>
        <p:nvSpPr>
          <p:cNvPr id="4" name="Прямоугольник 3"/>
          <p:cNvSpPr/>
          <p:nvPr/>
        </p:nvSpPr>
        <p:spPr>
          <a:xfrm>
            <a:off x="611560" y="4090620"/>
            <a:ext cx="8280920" cy="2462213"/>
          </a:xfrm>
          <a:prstGeom prst="rect">
            <a:avLst/>
          </a:prstGeom>
        </p:spPr>
        <p:txBody>
          <a:bodyPr wrap="square">
            <a:spAutoFit/>
          </a:bodyPr>
          <a:lstStyle/>
          <a:p>
            <a:r>
              <a:rPr lang="en-US" sz="1400" b="1" dirty="0">
                <a:latin typeface="TimesNewRoman,Bold"/>
              </a:rPr>
              <a:t>Quantification of TNF-α</a:t>
            </a:r>
            <a:r>
              <a:rPr lang="en-US" sz="1400" dirty="0">
                <a:latin typeface="TimesNewRoman,Bold"/>
              </a:rPr>
              <a:t>. </a:t>
            </a:r>
            <a:r>
              <a:rPr lang="en-US" sz="1400" dirty="0">
                <a:latin typeface="TimesNewRoman"/>
              </a:rPr>
              <a:t>Release of TNF-α </a:t>
            </a:r>
            <a:r>
              <a:rPr lang="en-US" sz="1400" dirty="0" smtClean="0">
                <a:latin typeface="TimesNewRoman"/>
              </a:rPr>
              <a:t>from primary </a:t>
            </a:r>
            <a:r>
              <a:rPr lang="en-US" sz="1400" dirty="0">
                <a:latin typeface="TimesNewRoman"/>
              </a:rPr>
              <a:t>cultured HSE cells was measured using the</a:t>
            </a:r>
          </a:p>
          <a:p>
            <a:r>
              <a:rPr lang="en-US" sz="1400" dirty="0">
                <a:latin typeface="TimesNewRoman"/>
              </a:rPr>
              <a:t>ELISA kit from R&amp;D Systems based on anti-mouse </a:t>
            </a:r>
            <a:r>
              <a:rPr lang="en-US" sz="1400" dirty="0" smtClean="0">
                <a:latin typeface="TimesNewRoman"/>
              </a:rPr>
              <a:t>TNF-</a:t>
            </a:r>
            <a:r>
              <a:rPr lang="en-US" sz="1400" dirty="0" smtClean="0"/>
              <a:t>α </a:t>
            </a:r>
            <a:r>
              <a:rPr lang="en-US" sz="1400" dirty="0">
                <a:latin typeface="TimesNewRoman"/>
              </a:rPr>
              <a:t>monoclonal antibody, as suggested by the </a:t>
            </a:r>
            <a:r>
              <a:rPr lang="en-US" sz="1400" dirty="0" smtClean="0">
                <a:latin typeface="TimesNewRoman"/>
              </a:rPr>
              <a:t>manufacturer </a:t>
            </a:r>
            <a:r>
              <a:rPr lang="de-LI" sz="1400" dirty="0" smtClean="0">
                <a:latin typeface="TimesNewRoman"/>
              </a:rPr>
              <a:t>(R&amp;D Systems, Minneapolis, MN). </a:t>
            </a:r>
            <a:r>
              <a:rPr lang="en-US" sz="1400" dirty="0">
                <a:latin typeface="TimesNewRoman"/>
              </a:rPr>
              <a:t>Cultured HSE cells were incubated in the presence or absence of B16M-CM or 10 </a:t>
            </a:r>
            <a:r>
              <a:rPr lang="en-US" sz="1400" dirty="0" err="1">
                <a:latin typeface="TimesNewRoman"/>
              </a:rPr>
              <a:t>ng</a:t>
            </a:r>
            <a:r>
              <a:rPr lang="en-US" sz="1400" dirty="0">
                <a:latin typeface="TimesNewRoman"/>
              </a:rPr>
              <a:t>/ml murine VEGF for 8 hours</a:t>
            </a:r>
            <a:r>
              <a:rPr lang="en-US" sz="1400" dirty="0" smtClean="0">
                <a:latin typeface="TimesNewRoman"/>
              </a:rPr>
              <a:t>. In </a:t>
            </a:r>
            <a:r>
              <a:rPr lang="en-US" sz="1400" dirty="0">
                <a:latin typeface="TimesNewRoman"/>
              </a:rPr>
              <a:t>some experiments, both untreated and treated HSE cells received 1 </a:t>
            </a:r>
            <a:r>
              <a:rPr lang="en-US" sz="1400" dirty="0" err="1">
                <a:latin typeface="TimesNewRoman"/>
              </a:rPr>
              <a:t>μg</a:t>
            </a:r>
            <a:r>
              <a:rPr lang="en-US" sz="1400" dirty="0">
                <a:latin typeface="TimesNewRoman"/>
              </a:rPr>
              <a:t>/ml PDGA, 30 minutes before </a:t>
            </a:r>
            <a:r>
              <a:rPr lang="en-US" sz="1400" dirty="0" smtClean="0">
                <a:latin typeface="TimesNewRoman"/>
              </a:rPr>
              <a:t>B16MCM or </a:t>
            </a:r>
            <a:r>
              <a:rPr lang="en-US" sz="1400" dirty="0">
                <a:latin typeface="TimesNewRoman"/>
              </a:rPr>
              <a:t>VEGF (A). Cell adhesion assays were performed as described in Methods. (B) HSE supernatants </a:t>
            </a:r>
            <a:r>
              <a:rPr lang="en-US" sz="1400" dirty="0" smtClean="0">
                <a:latin typeface="TimesNewRoman"/>
              </a:rPr>
              <a:t>were removed </a:t>
            </a:r>
            <a:r>
              <a:rPr lang="en-US" sz="1400" dirty="0">
                <a:latin typeface="TimesNewRoman"/>
              </a:rPr>
              <a:t>before cell adhesion and TNF-α concentration was measured by ELISA. Data represent the mean ±</a:t>
            </a:r>
            <a:r>
              <a:rPr lang="en-US" sz="1400" dirty="0" smtClean="0">
                <a:latin typeface="TimesNewRoman"/>
              </a:rPr>
              <a:t>SD of </a:t>
            </a:r>
            <a:r>
              <a:rPr lang="en-US" sz="1400" dirty="0">
                <a:latin typeface="TimesNewRoman"/>
              </a:rPr>
              <a:t>2 separate experiments performed using 2 different preparations of HSE cells, each in 3 replicates (n=6).</a:t>
            </a:r>
          </a:p>
          <a:p>
            <a:r>
              <a:rPr lang="en-US" sz="1400" dirty="0">
                <a:latin typeface="TimesNewRoman"/>
              </a:rPr>
              <a:t>Differences in the percent of adhering cells and TNF-α production versus untreated HSE cells (*) and </a:t>
            </a:r>
            <a:r>
              <a:rPr lang="en-US" sz="1400" dirty="0" smtClean="0">
                <a:latin typeface="TimesNewRoman"/>
              </a:rPr>
              <a:t>versus B16M-CM </a:t>
            </a:r>
            <a:r>
              <a:rPr lang="en-US" sz="1400" dirty="0">
                <a:latin typeface="TimesNewRoman"/>
              </a:rPr>
              <a:t>or VEGF-treated HSE (**) were statistically significant (P&lt;.001) by ANOVA and </a:t>
            </a:r>
            <a:r>
              <a:rPr lang="en-US" sz="1400" dirty="0" err="1">
                <a:latin typeface="TimesNewRoman"/>
              </a:rPr>
              <a:t>Bonferroni´s</a:t>
            </a:r>
            <a:r>
              <a:rPr lang="en-US" sz="1400" dirty="0">
                <a:latin typeface="TimesNewRoman"/>
              </a:rPr>
              <a:t> </a:t>
            </a:r>
            <a:r>
              <a:rPr lang="en-US" sz="1400" dirty="0" err="1" smtClean="0">
                <a:latin typeface="TimesNewRoman"/>
              </a:rPr>
              <a:t>posthoc</a:t>
            </a:r>
            <a:r>
              <a:rPr lang="en-US" sz="1400" dirty="0" smtClean="0">
                <a:latin typeface="TimesNewRoman"/>
              </a:rPr>
              <a:t> test</a:t>
            </a:r>
            <a:r>
              <a:rPr lang="en-US" sz="1400" dirty="0">
                <a:latin typeface="TimesNewRoman"/>
              </a:rPr>
              <a:t>.</a:t>
            </a:r>
            <a:endParaRPr lang="ru-RU" sz="1400" dirty="0"/>
          </a:p>
        </p:txBody>
      </p:sp>
    </p:spTree>
    <p:extLst>
      <p:ext uri="{BB962C8B-B14F-4D97-AF65-F5344CB8AC3E}">
        <p14:creationId xmlns="" xmlns:p14="http://schemas.microsoft.com/office/powerpoint/2010/main" val="327981811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Let us meet again..</a:t>
            </a:r>
          </a:p>
        </p:txBody>
      </p:sp>
      <p:sp>
        <p:nvSpPr>
          <p:cNvPr id="63491" name="Content Placeholder 2"/>
          <p:cNvSpPr>
            <a:spLocks noGrp="1"/>
          </p:cNvSpPr>
          <p:nvPr>
            <p:ph idx="1"/>
          </p:nvPr>
        </p:nvSpPr>
        <p:spPr>
          <a:xfrm>
            <a:off x="-228600" y="1905000"/>
            <a:ext cx="9601200" cy="3840163"/>
          </a:xfrm>
        </p:spPr>
        <p:txBody>
          <a:bodyPr/>
          <a:lstStyle/>
          <a:p>
            <a:pPr marL="0" indent="0" algn="ctr">
              <a:buFont typeface="Wingdings" pitchFamily="2" charset="2"/>
              <a:buNone/>
            </a:pPr>
            <a:r>
              <a:rPr lang="en-US" dirty="0" smtClean="0"/>
              <a:t>We welcome you all to our future conferences of </a:t>
            </a:r>
            <a:endParaRPr lang="en-US" dirty="0" smtClean="0"/>
          </a:p>
          <a:p>
            <a:pPr marL="0" indent="0" algn="ctr">
              <a:buFont typeface="Wingdings" pitchFamily="2" charset="2"/>
              <a:buNone/>
            </a:pPr>
            <a:r>
              <a:rPr lang="en-US" dirty="0" smtClean="0"/>
              <a:t>OMICS </a:t>
            </a:r>
            <a:r>
              <a:rPr lang="en-US" dirty="0" smtClean="0"/>
              <a:t>International</a:t>
            </a:r>
          </a:p>
          <a:p>
            <a:pPr marL="0" indent="0" algn="ctr">
              <a:buFont typeface="Wingdings" pitchFamily="2" charset="2"/>
              <a:buNone/>
            </a:pPr>
            <a:r>
              <a:rPr lang="en-US" b="1" dirty="0" smtClean="0"/>
              <a:t>3</a:t>
            </a:r>
            <a:r>
              <a:rPr lang="en-US" b="1" baseline="30000" dirty="0" smtClean="0"/>
              <a:t>rd </a:t>
            </a:r>
            <a:r>
              <a:rPr lang="en-US" b="1" dirty="0" smtClean="0"/>
              <a:t>World Congress on Pharmacology</a:t>
            </a:r>
            <a:br>
              <a:rPr lang="en-US" b="1" dirty="0" smtClean="0"/>
            </a:br>
            <a:r>
              <a:rPr lang="en-US" dirty="0" smtClean="0"/>
              <a:t>On</a:t>
            </a:r>
          </a:p>
          <a:p>
            <a:pPr marL="0" indent="0" algn="ctr">
              <a:buFont typeface="Wingdings" pitchFamily="2" charset="2"/>
              <a:buNone/>
            </a:pPr>
            <a:r>
              <a:rPr lang="en-US" dirty="0" smtClean="0"/>
              <a:t> </a:t>
            </a:r>
            <a:r>
              <a:rPr lang="en-US" b="1" dirty="0" smtClean="0"/>
              <a:t>August 08-10, 2016 </a:t>
            </a:r>
            <a:r>
              <a:rPr lang="en-US" dirty="0" smtClean="0"/>
              <a:t>at </a:t>
            </a:r>
            <a:r>
              <a:rPr lang="en-US" b="1" dirty="0" smtClean="0"/>
              <a:t>Birmingham, </a:t>
            </a:r>
            <a:r>
              <a:rPr lang="en-US" b="1" dirty="0" smtClean="0"/>
              <a:t>UK </a:t>
            </a:r>
            <a:r>
              <a:rPr lang="en-US" dirty="0" smtClean="0">
                <a:hlinkClick r:id="rId2"/>
              </a:rPr>
              <a:t>http</a:t>
            </a:r>
            <a:r>
              <a:rPr lang="en-US" dirty="0" smtClean="0">
                <a:hlinkClick r:id="rId2"/>
              </a:rPr>
              <a:t>://</a:t>
            </a:r>
            <a:r>
              <a:rPr lang="en-US" dirty="0" smtClean="0">
                <a:hlinkClick r:id="rId2"/>
              </a:rPr>
              <a:t>pharmacology.pharmaceuticalconferences.com/</a:t>
            </a:r>
            <a:endParaRPr lang="en-US" dirty="0" smtClean="0"/>
          </a:p>
          <a:p>
            <a:pPr marL="0" indent="0">
              <a:buFont typeface="Wingdings" pitchFamily="2" charset="2"/>
              <a:buNone/>
            </a:pPr>
            <a:endParaRPr lang="en-US" dirty="0" smtClean="0"/>
          </a:p>
        </p:txBody>
      </p:sp>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04952" y="228600"/>
            <a:ext cx="6768876" cy="357187"/>
          </a:xfrm>
        </p:spPr>
        <p:txBody>
          <a:bodyPr>
            <a:noAutofit/>
          </a:bodyPr>
          <a:lstStyle/>
          <a:p>
            <a:pPr algn="ctr" eaLnBrk="1" fontAlgn="auto" hangingPunct="1">
              <a:spcAft>
                <a:spcPts val="0"/>
              </a:spcAft>
              <a:defRPr/>
            </a:pPr>
            <a:r>
              <a:rPr lang="en-US" sz="2300" b="1" i="1" spc="100" dirty="0" err="1" smtClean="0">
                <a:solidFill>
                  <a:srgbClr val="CCFFFF"/>
                </a:solidFill>
                <a:latin typeface="Bookman Old Style" pitchFamily="18" charset="0"/>
              </a:rPr>
              <a:t>Boraginaceae</a:t>
            </a:r>
            <a:r>
              <a:rPr lang="en-US" sz="2300" b="1" i="1" spc="100" dirty="0" smtClean="0">
                <a:solidFill>
                  <a:srgbClr val="CCFFFF"/>
                </a:solidFill>
                <a:latin typeface="Bookman Old Style" pitchFamily="18" charset="0"/>
              </a:rPr>
              <a:t> species</a:t>
            </a:r>
            <a:endParaRPr lang="ru-RU" sz="2300" b="1" spc="100" dirty="0" err="1" smtClean="0">
              <a:solidFill>
                <a:srgbClr val="CCFFFF"/>
              </a:solidFill>
              <a:latin typeface="Bookman Old Style" pitchFamily="18" charset="0"/>
            </a:endParaRPr>
          </a:p>
        </p:txBody>
      </p:sp>
      <p:pic>
        <p:nvPicPr>
          <p:cNvPr id="5" name="Picture 5" descr="Anchusa italica"/>
          <p:cNvPicPr>
            <a:picLocks noChangeAspect="1" noChangeArrowheads="1"/>
          </p:cNvPicPr>
          <p:nvPr/>
        </p:nvPicPr>
        <p:blipFill>
          <a:blip r:embed="rId2" cstate="print"/>
          <a:srcRect/>
          <a:stretch>
            <a:fillRect/>
          </a:stretch>
        </p:blipFill>
        <p:spPr bwMode="auto">
          <a:xfrm>
            <a:off x="6134869" y="2852936"/>
            <a:ext cx="2829619" cy="3816000"/>
          </a:xfrm>
          <a:prstGeom prst="rect">
            <a:avLst/>
          </a:prstGeom>
          <a:noFill/>
          <a:ln w="28575">
            <a:solidFill>
              <a:schemeClr val="tx1">
                <a:lumMod val="50000"/>
              </a:schemeClr>
            </a:solidFill>
            <a:miter lim="800000"/>
            <a:headEnd/>
            <a:tailEnd/>
          </a:ln>
        </p:spPr>
      </p:pic>
      <p:pic>
        <p:nvPicPr>
          <p:cNvPr id="6" name="Picture 9"/>
          <p:cNvPicPr>
            <a:picLocks noChangeAspect="1" noChangeArrowheads="1"/>
          </p:cNvPicPr>
          <p:nvPr/>
        </p:nvPicPr>
        <p:blipFill rotWithShape="1">
          <a:blip r:embed="rId3" cstate="print"/>
          <a:srcRect r="28549"/>
          <a:stretch/>
        </p:blipFill>
        <p:spPr bwMode="auto">
          <a:xfrm>
            <a:off x="3083327" y="1844824"/>
            <a:ext cx="2856825" cy="3816000"/>
          </a:xfrm>
          <a:prstGeom prst="rect">
            <a:avLst/>
          </a:prstGeom>
          <a:noFill/>
          <a:ln w="28575">
            <a:solidFill>
              <a:schemeClr val="tx1">
                <a:lumMod val="50000"/>
              </a:schemeClr>
            </a:solidFill>
            <a:miter lim="800000"/>
            <a:headEnd/>
            <a:tailEnd/>
          </a:ln>
        </p:spPr>
      </p:pic>
      <p:pic>
        <p:nvPicPr>
          <p:cNvPr id="4" name="Рисунок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9388" y="1124744"/>
            <a:ext cx="2729762" cy="3816000"/>
          </a:xfrm>
          <a:prstGeom prst="rect">
            <a:avLst/>
          </a:prstGeom>
          <a:ln w="28575">
            <a:solidFill>
              <a:schemeClr val="tx1">
                <a:lumMod val="50000"/>
              </a:schemeClr>
            </a:solidFill>
          </a:ln>
        </p:spPr>
      </p:pic>
      <p:sp>
        <p:nvSpPr>
          <p:cNvPr id="7" name="Прямоугольник 6"/>
          <p:cNvSpPr/>
          <p:nvPr/>
        </p:nvSpPr>
        <p:spPr>
          <a:xfrm>
            <a:off x="395536" y="5118048"/>
            <a:ext cx="2160240" cy="523220"/>
          </a:xfrm>
          <a:prstGeom prst="rect">
            <a:avLst/>
          </a:prstGeom>
        </p:spPr>
        <p:txBody>
          <a:bodyPr wrap="square">
            <a:spAutoFit/>
          </a:bodyPr>
          <a:lstStyle/>
          <a:p>
            <a:pPr algn="ctr"/>
            <a:r>
              <a:rPr lang="en-US" sz="1400" i="1" dirty="0" err="1">
                <a:solidFill>
                  <a:srgbClr val="CCFFFF"/>
                </a:solidFill>
              </a:rPr>
              <a:t>Symphytum</a:t>
            </a:r>
            <a:r>
              <a:rPr lang="en-US" sz="1400" i="1" dirty="0">
                <a:solidFill>
                  <a:srgbClr val="CCFFFF"/>
                </a:solidFill>
              </a:rPr>
              <a:t> </a:t>
            </a:r>
            <a:r>
              <a:rPr lang="en-US" sz="1400" i="1" dirty="0" err="1" smtClean="0">
                <a:solidFill>
                  <a:srgbClr val="CCFFFF"/>
                </a:solidFill>
              </a:rPr>
              <a:t>asperum</a:t>
            </a:r>
            <a:endParaRPr lang="en-US" sz="1400" i="1" dirty="0" smtClean="0">
              <a:solidFill>
                <a:srgbClr val="CCFFFF"/>
              </a:solidFill>
            </a:endParaRPr>
          </a:p>
          <a:p>
            <a:pPr algn="ctr"/>
            <a:r>
              <a:rPr lang="en-US" sz="1400" dirty="0" smtClean="0">
                <a:solidFill>
                  <a:srgbClr val="CCFFFF"/>
                </a:solidFill>
              </a:rPr>
              <a:t> </a:t>
            </a:r>
            <a:r>
              <a:rPr lang="en-US" sz="1400" dirty="0">
                <a:solidFill>
                  <a:srgbClr val="CCFFFF"/>
                </a:solidFill>
              </a:rPr>
              <a:t>(prickly or rough comfrey)</a:t>
            </a:r>
            <a:endParaRPr lang="ru-RU" sz="1400" dirty="0">
              <a:solidFill>
                <a:srgbClr val="CCFFFF"/>
              </a:solidFill>
            </a:endParaRPr>
          </a:p>
        </p:txBody>
      </p:sp>
      <p:sp>
        <p:nvSpPr>
          <p:cNvPr id="8" name="Прямоугольник 7"/>
          <p:cNvSpPr/>
          <p:nvPr/>
        </p:nvSpPr>
        <p:spPr>
          <a:xfrm>
            <a:off x="3275856" y="5660824"/>
            <a:ext cx="1979712" cy="523220"/>
          </a:xfrm>
          <a:prstGeom prst="rect">
            <a:avLst/>
          </a:prstGeom>
        </p:spPr>
        <p:txBody>
          <a:bodyPr wrap="square">
            <a:spAutoFit/>
          </a:bodyPr>
          <a:lstStyle/>
          <a:p>
            <a:pPr algn="ctr"/>
            <a:r>
              <a:rPr lang="de-LI" sz="1400" i="1" dirty="0" err="1">
                <a:solidFill>
                  <a:srgbClr val="CCFFFF"/>
                </a:solidFill>
              </a:rPr>
              <a:t>Symphytum</a:t>
            </a:r>
            <a:r>
              <a:rPr lang="de-LI" sz="1400" i="1" dirty="0">
                <a:solidFill>
                  <a:srgbClr val="CCFFFF"/>
                </a:solidFill>
              </a:rPr>
              <a:t> </a:t>
            </a:r>
            <a:r>
              <a:rPr lang="de-LI" sz="1400" i="1" dirty="0" err="1">
                <a:solidFill>
                  <a:srgbClr val="CCFFFF"/>
                </a:solidFill>
              </a:rPr>
              <a:t>caucasicum</a:t>
            </a:r>
            <a:r>
              <a:rPr lang="de-LI" sz="1400" i="1" dirty="0">
                <a:solidFill>
                  <a:srgbClr val="CCFFFF"/>
                </a:solidFill>
              </a:rPr>
              <a:t> </a:t>
            </a:r>
            <a:endParaRPr lang="de-LI" sz="1400" i="1" dirty="0" smtClean="0">
              <a:solidFill>
                <a:srgbClr val="CCFFFF"/>
              </a:solidFill>
            </a:endParaRPr>
          </a:p>
          <a:p>
            <a:pPr algn="ctr"/>
            <a:r>
              <a:rPr lang="de-LI" sz="1400" dirty="0" smtClean="0">
                <a:solidFill>
                  <a:srgbClr val="CCFFFF"/>
                </a:solidFill>
              </a:rPr>
              <a:t>(</a:t>
            </a:r>
            <a:r>
              <a:rPr lang="de-LI" sz="1400" dirty="0" err="1">
                <a:solidFill>
                  <a:srgbClr val="CCFFFF"/>
                </a:solidFill>
              </a:rPr>
              <a:t>Caucasian</a:t>
            </a:r>
            <a:r>
              <a:rPr lang="de-LI" sz="1400" dirty="0">
                <a:solidFill>
                  <a:srgbClr val="CCFFFF"/>
                </a:solidFill>
              </a:rPr>
              <a:t> </a:t>
            </a:r>
            <a:r>
              <a:rPr lang="de-LI" sz="1400" dirty="0" err="1">
                <a:solidFill>
                  <a:srgbClr val="CCFFFF"/>
                </a:solidFill>
              </a:rPr>
              <a:t>comfrey</a:t>
            </a:r>
            <a:r>
              <a:rPr lang="de-LI" sz="1400" dirty="0">
                <a:solidFill>
                  <a:srgbClr val="CCFFFF"/>
                </a:solidFill>
              </a:rPr>
              <a:t>)</a:t>
            </a:r>
            <a:endParaRPr lang="ru-RU" sz="1400" dirty="0">
              <a:solidFill>
                <a:srgbClr val="CCFFFF"/>
              </a:solidFill>
            </a:endParaRPr>
          </a:p>
        </p:txBody>
      </p:sp>
      <p:sp>
        <p:nvSpPr>
          <p:cNvPr id="9" name="Прямоугольник 8"/>
          <p:cNvSpPr/>
          <p:nvPr/>
        </p:nvSpPr>
        <p:spPr>
          <a:xfrm>
            <a:off x="6732240" y="2204864"/>
            <a:ext cx="1356462" cy="523220"/>
          </a:xfrm>
          <a:prstGeom prst="rect">
            <a:avLst/>
          </a:prstGeom>
        </p:spPr>
        <p:txBody>
          <a:bodyPr wrap="none">
            <a:spAutoFit/>
          </a:bodyPr>
          <a:lstStyle/>
          <a:p>
            <a:r>
              <a:rPr lang="de-LI" sz="1400" i="1" dirty="0" err="1">
                <a:solidFill>
                  <a:srgbClr val="CCFFFF"/>
                </a:solidFill>
              </a:rPr>
              <a:t>Anchusa</a:t>
            </a:r>
            <a:r>
              <a:rPr lang="de-LI" sz="1400" i="1" dirty="0">
                <a:solidFill>
                  <a:srgbClr val="CCFFFF"/>
                </a:solidFill>
              </a:rPr>
              <a:t> </a:t>
            </a:r>
            <a:r>
              <a:rPr lang="de-LI" sz="1400" i="1" dirty="0" err="1">
                <a:solidFill>
                  <a:srgbClr val="CCFFFF"/>
                </a:solidFill>
              </a:rPr>
              <a:t>italica</a:t>
            </a:r>
            <a:r>
              <a:rPr lang="de-LI" sz="1400" i="1" dirty="0">
                <a:solidFill>
                  <a:srgbClr val="CCFFFF"/>
                </a:solidFill>
              </a:rPr>
              <a:t> </a:t>
            </a:r>
            <a:endParaRPr lang="de-LI" sz="1400" i="1" dirty="0" smtClean="0">
              <a:solidFill>
                <a:srgbClr val="CCFFFF"/>
              </a:solidFill>
            </a:endParaRPr>
          </a:p>
          <a:p>
            <a:pPr algn="ctr"/>
            <a:r>
              <a:rPr lang="de-LI" sz="1400" dirty="0" smtClean="0">
                <a:solidFill>
                  <a:srgbClr val="CCFFFF"/>
                </a:solidFill>
              </a:rPr>
              <a:t>(</a:t>
            </a:r>
            <a:r>
              <a:rPr lang="de-LI" sz="1400" dirty="0" err="1">
                <a:solidFill>
                  <a:srgbClr val="CCFFFF"/>
                </a:solidFill>
              </a:rPr>
              <a:t>Italian</a:t>
            </a:r>
            <a:r>
              <a:rPr lang="de-LI" sz="1400" dirty="0">
                <a:solidFill>
                  <a:srgbClr val="CCFFFF"/>
                </a:solidFill>
              </a:rPr>
              <a:t> </a:t>
            </a:r>
            <a:r>
              <a:rPr lang="de-LI" sz="1400" dirty="0" err="1">
                <a:solidFill>
                  <a:srgbClr val="CCFFFF"/>
                </a:solidFill>
              </a:rPr>
              <a:t>bugloss</a:t>
            </a:r>
            <a:r>
              <a:rPr lang="de-LI" sz="1400" dirty="0">
                <a:solidFill>
                  <a:srgbClr val="CCFFFF"/>
                </a:solidFill>
              </a:rPr>
              <a:t>)</a:t>
            </a:r>
            <a:endParaRPr lang="ru-RU" sz="1400" dirty="0">
              <a:solidFill>
                <a:srgbClr val="CCFF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95250"/>
            <a:ext cx="7772400" cy="381000"/>
          </a:xfrm>
        </p:spPr>
        <p:txBody>
          <a:bodyPr>
            <a:normAutofit fontScale="90000"/>
          </a:bodyPr>
          <a:lstStyle/>
          <a:p>
            <a:pPr algn="ctr" eaLnBrk="1" fontAlgn="auto" hangingPunct="1">
              <a:spcAft>
                <a:spcPts val="0"/>
              </a:spcAft>
              <a:defRPr/>
            </a:pPr>
            <a:r>
              <a:rPr lang="en-US" sz="2400" spc="100" dirty="0" err="1" smtClean="0">
                <a:solidFill>
                  <a:srgbClr val="CCFFFF"/>
                </a:solidFill>
                <a:latin typeface="Bookman Old Style" pitchFamily="18" charset="0"/>
              </a:rPr>
              <a:t>Introduction</a:t>
            </a:r>
          </a:p>
        </p:txBody>
      </p:sp>
      <p:sp>
        <p:nvSpPr>
          <p:cNvPr id="2052" name="Rectangle 3"/>
          <p:cNvSpPr txBox="1">
            <a:spLocks noChangeArrowheads="1"/>
          </p:cNvSpPr>
          <p:nvPr/>
        </p:nvSpPr>
        <p:spPr bwMode="auto">
          <a:xfrm>
            <a:off x="361950" y="692150"/>
            <a:ext cx="8674546" cy="5832475"/>
          </a:xfrm>
          <a:prstGeom prst="rect">
            <a:avLst/>
          </a:prstGeom>
          <a:noFill/>
          <a:ln w="9525">
            <a:noFill/>
            <a:miter lim="800000"/>
            <a:headEnd/>
            <a:tailEnd/>
          </a:ln>
        </p:spPr>
        <p:txBody>
          <a:bodyPr/>
          <a:lstStyle/>
          <a:p>
            <a:pPr algn="just">
              <a:spcBef>
                <a:spcPts val="700"/>
              </a:spcBef>
              <a:buClr>
                <a:schemeClr val="tx2"/>
              </a:buClr>
              <a:buSzPct val="95000"/>
              <a:buFont typeface="Wingdings" pitchFamily="2" charset="2"/>
              <a:buNone/>
              <a:defRPr/>
            </a:pPr>
            <a:r>
              <a:rPr lang="en-US" sz="1800" dirty="0">
                <a:solidFill>
                  <a:srgbClr val="CCFFFF"/>
                </a:solidFill>
                <a:latin typeface="Bookman Old Style" pitchFamily="18" charset="0"/>
              </a:rPr>
              <a:t>Extracts from the plants belonging to </a:t>
            </a:r>
            <a:r>
              <a:rPr lang="en-US" sz="1800" dirty="0" err="1">
                <a:solidFill>
                  <a:srgbClr val="CCFFFF"/>
                </a:solidFill>
                <a:latin typeface="Bookman Old Style" pitchFamily="18" charset="0"/>
              </a:rPr>
              <a:t>Boraginaceae</a:t>
            </a:r>
            <a:r>
              <a:rPr lang="en-US" sz="1800" dirty="0">
                <a:solidFill>
                  <a:srgbClr val="CCFFFF"/>
                </a:solidFill>
                <a:latin typeface="Bookman Old Style" pitchFamily="18" charset="0"/>
              </a:rPr>
              <a:t> family – </a:t>
            </a:r>
            <a:r>
              <a:rPr lang="en-US" sz="1800" i="1" dirty="0" err="1">
                <a:solidFill>
                  <a:srgbClr val="CCFFFF"/>
                </a:solidFill>
                <a:latin typeface="Bookman Old Style" pitchFamily="18" charset="0"/>
              </a:rPr>
              <a:t>Symphytum</a:t>
            </a:r>
            <a:r>
              <a:rPr lang="en-US" sz="1800" i="1" dirty="0">
                <a:solidFill>
                  <a:srgbClr val="CCFFFF"/>
                </a:solidFill>
                <a:latin typeface="Bookman Old Style" pitchFamily="18" charset="0"/>
              </a:rPr>
              <a:t> </a:t>
            </a:r>
            <a:r>
              <a:rPr lang="en-US" sz="1800" i="1" dirty="0" err="1">
                <a:solidFill>
                  <a:srgbClr val="CCFFFF"/>
                </a:solidFill>
                <a:latin typeface="Bookman Old Style" pitchFamily="18" charset="0"/>
              </a:rPr>
              <a:t>asperum</a:t>
            </a:r>
            <a:r>
              <a:rPr lang="en-US" sz="1800" dirty="0">
                <a:solidFill>
                  <a:srgbClr val="CCFFFF"/>
                </a:solidFill>
                <a:latin typeface="Bookman Old Style" pitchFamily="18" charset="0"/>
              </a:rPr>
              <a:t>, </a:t>
            </a:r>
            <a:r>
              <a:rPr lang="en-US" sz="1800" i="1" dirty="0" err="1">
                <a:solidFill>
                  <a:srgbClr val="CCFFFF"/>
                </a:solidFill>
                <a:latin typeface="Bookman Old Style" pitchFamily="18" charset="0"/>
              </a:rPr>
              <a:t>S.caucasicum</a:t>
            </a:r>
            <a:r>
              <a:rPr lang="en-US" sz="1800" dirty="0">
                <a:solidFill>
                  <a:srgbClr val="CCFFFF"/>
                </a:solidFill>
                <a:latin typeface="Bookman Old Style" pitchFamily="18" charset="0"/>
              </a:rPr>
              <a:t> and </a:t>
            </a:r>
            <a:r>
              <a:rPr lang="en-US" sz="1800" i="1" dirty="0" err="1">
                <a:solidFill>
                  <a:srgbClr val="CCFFFF"/>
                </a:solidFill>
                <a:latin typeface="Bookman Old Style" pitchFamily="18" charset="0"/>
              </a:rPr>
              <a:t>Anchusa</a:t>
            </a:r>
            <a:r>
              <a:rPr lang="en-US" sz="1800" i="1" dirty="0">
                <a:solidFill>
                  <a:srgbClr val="CCFFFF"/>
                </a:solidFill>
                <a:latin typeface="Bookman Old Style" pitchFamily="18" charset="0"/>
              </a:rPr>
              <a:t> </a:t>
            </a:r>
            <a:r>
              <a:rPr lang="en-US" sz="1800" i="1" dirty="0" err="1">
                <a:solidFill>
                  <a:srgbClr val="CCFFFF"/>
                </a:solidFill>
                <a:latin typeface="Bookman Old Style" pitchFamily="18" charset="0"/>
              </a:rPr>
              <a:t>italica</a:t>
            </a:r>
            <a:r>
              <a:rPr lang="en-US" sz="1800" i="1" dirty="0">
                <a:solidFill>
                  <a:srgbClr val="CCFFFF"/>
                </a:solidFill>
                <a:latin typeface="Bookman Old Style" pitchFamily="18" charset="0"/>
              </a:rPr>
              <a:t> </a:t>
            </a:r>
            <a:r>
              <a:rPr lang="en-US" sz="1800" dirty="0">
                <a:solidFill>
                  <a:srgbClr val="CCFFFF"/>
                </a:solidFill>
                <a:latin typeface="Bookman Old Style" pitchFamily="18" charset="0"/>
              </a:rPr>
              <a:t>have been used in folk medicine </a:t>
            </a:r>
            <a:r>
              <a:rPr lang="en-US" sz="1800" dirty="0" smtClean="0">
                <a:solidFill>
                  <a:srgbClr val="CCFFFF"/>
                </a:solidFill>
                <a:latin typeface="Bookman Old Style" pitchFamily="18" charset="0"/>
              </a:rPr>
              <a:t>for </a:t>
            </a:r>
            <a:r>
              <a:rPr lang="en-US" sz="1800" dirty="0">
                <a:solidFill>
                  <a:srgbClr val="CCFFFF"/>
                </a:solidFill>
                <a:latin typeface="Bookman Old Style" pitchFamily="18" charset="0"/>
              </a:rPr>
              <a:t>treatment of different kinds of disorders and wounds due to  analgesic, antimicrobial and anti-inflammatory effects. </a:t>
            </a:r>
            <a:r>
              <a:rPr lang="en-US" sz="1800" dirty="0" err="1" smtClean="0">
                <a:solidFill>
                  <a:srgbClr val="CCFFFF"/>
                </a:solidFill>
                <a:latin typeface="Bookman Old Style" pitchFamily="18" charset="0"/>
              </a:rPr>
              <a:t>Aforenamed</a:t>
            </a:r>
            <a:r>
              <a:rPr lang="en-US" sz="1800" dirty="0" smtClean="0">
                <a:solidFill>
                  <a:srgbClr val="CCFFFF"/>
                </a:solidFill>
                <a:latin typeface="Bookman Old Style" pitchFamily="18" charset="0"/>
              </a:rPr>
              <a:t> </a:t>
            </a:r>
            <a:r>
              <a:rPr lang="en-US" sz="1800" dirty="0">
                <a:solidFill>
                  <a:srgbClr val="CCFFFF"/>
                </a:solidFill>
                <a:latin typeface="Bookman Old Style" pitchFamily="18" charset="0"/>
              </a:rPr>
              <a:t>extracts contain </a:t>
            </a:r>
            <a:r>
              <a:rPr lang="en-US" sz="1800" dirty="0" err="1">
                <a:solidFill>
                  <a:srgbClr val="CCFFFF"/>
                </a:solidFill>
                <a:latin typeface="Bookman Old Style" pitchFamily="18" charset="0"/>
              </a:rPr>
              <a:t>allantoin</a:t>
            </a:r>
            <a:r>
              <a:rPr lang="en-US" sz="1800" dirty="0">
                <a:solidFill>
                  <a:srgbClr val="CCFFFF"/>
                </a:solidFill>
                <a:latin typeface="Bookman Old Style" pitchFamily="18" charset="0"/>
              </a:rPr>
              <a:t>, claimed to be a cell proliferation-stimulating agent responsible for the wound-healing properties of </a:t>
            </a:r>
            <a:r>
              <a:rPr lang="en-US" sz="1800" dirty="0" err="1">
                <a:solidFill>
                  <a:srgbClr val="CCFFFF"/>
                </a:solidFill>
                <a:latin typeface="Bookman Old Style" pitchFamily="18" charset="0"/>
              </a:rPr>
              <a:t>Symphytum</a:t>
            </a:r>
            <a:r>
              <a:rPr lang="en-US" sz="1800" dirty="0">
                <a:solidFill>
                  <a:srgbClr val="CCFFFF"/>
                </a:solidFill>
                <a:latin typeface="Bookman Old Style" pitchFamily="18" charset="0"/>
              </a:rPr>
              <a:t>, and, on the other hand, hepatotoxic </a:t>
            </a:r>
            <a:r>
              <a:rPr lang="en-US" sz="1800" dirty="0" err="1">
                <a:solidFill>
                  <a:srgbClr val="CCFFFF"/>
                </a:solidFill>
                <a:latin typeface="Bookman Old Style" pitchFamily="18" charset="0"/>
              </a:rPr>
              <a:t>pyrrolizidine</a:t>
            </a:r>
            <a:r>
              <a:rPr lang="en-US" sz="1800" dirty="0">
                <a:solidFill>
                  <a:srgbClr val="CCFFFF"/>
                </a:solidFill>
                <a:latin typeface="Bookman Old Style" pitchFamily="18" charset="0"/>
              </a:rPr>
              <a:t> alkaloids which strongly restrict internal use of comfrey extracts. </a:t>
            </a:r>
            <a:endParaRPr lang="en-US" sz="1800" dirty="0" smtClean="0">
              <a:solidFill>
                <a:srgbClr val="CCFFFF"/>
              </a:solidFill>
              <a:latin typeface="Bookman Old Style" pitchFamily="18" charset="0"/>
            </a:endParaRPr>
          </a:p>
          <a:p>
            <a:pPr algn="just">
              <a:spcBef>
                <a:spcPts val="1800"/>
              </a:spcBef>
              <a:buClr>
                <a:schemeClr val="tx2"/>
              </a:buClr>
              <a:buSzPct val="95000"/>
              <a:buFont typeface="Wingdings" pitchFamily="2" charset="2"/>
              <a:buNone/>
              <a:defRPr/>
            </a:pPr>
            <a:r>
              <a:rPr lang="en-US" sz="1800" dirty="0" smtClean="0">
                <a:solidFill>
                  <a:srgbClr val="CCFFFF"/>
                </a:solidFill>
                <a:latin typeface="Bookman Old Style" pitchFamily="18" charset="0"/>
              </a:rPr>
              <a:t>The  </a:t>
            </a:r>
            <a:r>
              <a:rPr lang="en-US" sz="1800" dirty="0">
                <a:solidFill>
                  <a:srgbClr val="CCFFFF"/>
                </a:solidFill>
                <a:latin typeface="Bookman Old Style" pitchFamily="18" charset="0"/>
              </a:rPr>
              <a:t>first  representative  of  a  new  class  of  natural </a:t>
            </a:r>
            <a:r>
              <a:rPr lang="en-US" sz="1800" dirty="0" err="1">
                <a:solidFill>
                  <a:srgbClr val="CCFFFF"/>
                </a:solidFill>
                <a:latin typeface="Bookman Old Style" pitchFamily="18" charset="0"/>
              </a:rPr>
              <a:t>polyethers</a:t>
            </a:r>
            <a:r>
              <a:rPr lang="en-US" sz="1800" dirty="0">
                <a:solidFill>
                  <a:srgbClr val="CCFFFF"/>
                </a:solidFill>
                <a:latin typeface="Bookman Old Style" pitchFamily="18" charset="0"/>
              </a:rPr>
              <a:t>  -  regular  </a:t>
            </a:r>
            <a:r>
              <a:rPr lang="ka-GE" sz="1800" dirty="0">
                <a:solidFill>
                  <a:srgbClr val="CCFFFF"/>
                </a:solidFill>
                <a:latin typeface="Bookman Old Style" pitchFamily="18" charset="0"/>
              </a:rPr>
              <a:t>dihydroxycinnamate</a:t>
            </a:r>
            <a:r>
              <a:rPr lang="en-US" sz="1800" dirty="0">
                <a:solidFill>
                  <a:srgbClr val="CCFFFF"/>
                </a:solidFill>
                <a:latin typeface="Bookman Old Style" pitchFamily="18" charset="0"/>
              </a:rPr>
              <a:t>-derived  polymer </a:t>
            </a:r>
            <a:endParaRPr lang="en-US" sz="1800" dirty="0" smtClean="0">
              <a:solidFill>
                <a:srgbClr val="CCFFFF"/>
              </a:solidFill>
              <a:latin typeface="Bookman Old Style" pitchFamily="18" charset="0"/>
            </a:endParaRPr>
          </a:p>
          <a:p>
            <a:pPr algn="just">
              <a:spcBef>
                <a:spcPts val="700"/>
              </a:spcBef>
              <a:buClr>
                <a:schemeClr val="tx2"/>
              </a:buClr>
              <a:buSzPct val="95000"/>
              <a:buFont typeface="Wingdings" pitchFamily="2" charset="2"/>
              <a:buNone/>
              <a:defRPr/>
            </a:pPr>
            <a:r>
              <a:rPr lang="en-US" sz="1800" dirty="0" smtClean="0">
                <a:solidFill>
                  <a:srgbClr val="FF9933"/>
                </a:solidFill>
                <a:latin typeface="Bookman Old Style" pitchFamily="18" charset="0"/>
              </a:rPr>
              <a:t>POLY[OXY-1-CARBOXY-2-</a:t>
            </a:r>
            <a:r>
              <a:rPr lang="en-US" sz="1800" dirty="0">
                <a:solidFill>
                  <a:srgbClr val="FF9933"/>
                </a:solidFill>
                <a:latin typeface="Bookman Old Style" pitchFamily="18" charset="0"/>
              </a:rPr>
              <a:t>(3,4-DIHYDROXYPHENYL)ETHYLENE  </a:t>
            </a:r>
            <a:r>
              <a:rPr lang="en-US" sz="1800" dirty="0" smtClean="0">
                <a:solidFill>
                  <a:srgbClr val="FF9933"/>
                </a:solidFill>
                <a:latin typeface="Bookman Old Style" pitchFamily="18" charset="0"/>
              </a:rPr>
              <a:t>(POCDPE</a:t>
            </a:r>
            <a:r>
              <a:rPr lang="en-US" sz="1800" dirty="0">
                <a:solidFill>
                  <a:srgbClr val="FF9933"/>
                </a:solidFill>
                <a:latin typeface="Bookman Old Style" pitchFamily="18" charset="0"/>
              </a:rPr>
              <a:t>)</a:t>
            </a:r>
            <a:r>
              <a:rPr lang="en-US" sz="1800" dirty="0">
                <a:solidFill>
                  <a:srgbClr val="CCFFFF"/>
                </a:solidFill>
                <a:latin typeface="Bookman Old Style" pitchFamily="18" charset="0"/>
              </a:rPr>
              <a:t> </a:t>
            </a:r>
            <a:endParaRPr lang="en-US" sz="1800" dirty="0" smtClean="0">
              <a:solidFill>
                <a:srgbClr val="CCFFFF"/>
              </a:solidFill>
              <a:latin typeface="Bookman Old Style" pitchFamily="18" charset="0"/>
            </a:endParaRPr>
          </a:p>
          <a:p>
            <a:pPr algn="just">
              <a:spcBef>
                <a:spcPts val="700"/>
              </a:spcBef>
              <a:buClr>
                <a:schemeClr val="tx2"/>
              </a:buClr>
              <a:buSzPct val="95000"/>
              <a:buFont typeface="Wingdings" pitchFamily="2" charset="2"/>
              <a:buNone/>
              <a:defRPr/>
            </a:pPr>
            <a:r>
              <a:rPr lang="en-US" sz="1800" dirty="0" smtClean="0">
                <a:solidFill>
                  <a:srgbClr val="CCFFFF"/>
                </a:solidFill>
                <a:latin typeface="Bookman Old Style" pitchFamily="18" charset="0"/>
              </a:rPr>
              <a:t>has </a:t>
            </a:r>
            <a:r>
              <a:rPr lang="en-US" sz="1800" dirty="0">
                <a:solidFill>
                  <a:srgbClr val="CCFFFF"/>
                </a:solidFill>
                <a:latin typeface="Bookman Old Style" pitchFamily="18" charset="0"/>
              </a:rPr>
              <a:t>been detected in high-molecular </a:t>
            </a:r>
            <a:r>
              <a:rPr lang="en-US" sz="1800" dirty="0" err="1">
                <a:solidFill>
                  <a:srgbClr val="CCFFFF"/>
                </a:solidFill>
                <a:latin typeface="Bookman Old Style" pitchFamily="18" charset="0"/>
              </a:rPr>
              <a:t>watersoluble</a:t>
            </a:r>
            <a:r>
              <a:rPr lang="en-US" sz="1800" dirty="0">
                <a:solidFill>
                  <a:srgbClr val="CCFFFF"/>
                </a:solidFill>
                <a:latin typeface="Bookman Old Style" pitchFamily="18" charset="0"/>
              </a:rPr>
              <a:t> fractions of roots, stems and leaves of Comfrey - </a:t>
            </a:r>
            <a:r>
              <a:rPr lang="en-US" sz="1800" i="1" dirty="0" err="1">
                <a:solidFill>
                  <a:srgbClr val="CCFFFF"/>
                </a:solidFill>
                <a:latin typeface="Bookman Old Style" pitchFamily="18" charset="0"/>
              </a:rPr>
              <a:t>Symphytum</a:t>
            </a:r>
            <a:r>
              <a:rPr lang="en-US" sz="1800" i="1" dirty="0">
                <a:solidFill>
                  <a:srgbClr val="CCFFFF"/>
                </a:solidFill>
                <a:latin typeface="Bookman Old Style" pitchFamily="18" charset="0"/>
              </a:rPr>
              <a:t> </a:t>
            </a:r>
            <a:r>
              <a:rPr lang="en-US" sz="1800" i="1" dirty="0" err="1">
                <a:solidFill>
                  <a:srgbClr val="CCFFFF"/>
                </a:solidFill>
                <a:latin typeface="Bookman Old Style" pitchFamily="18" charset="0"/>
              </a:rPr>
              <a:t>asperum</a:t>
            </a:r>
            <a:r>
              <a:rPr lang="en-US" sz="1800" i="1" dirty="0">
                <a:solidFill>
                  <a:srgbClr val="CCFFFF"/>
                </a:solidFill>
                <a:latin typeface="Bookman Old Style" pitchFamily="18" charset="0"/>
              </a:rPr>
              <a:t> </a:t>
            </a:r>
            <a:r>
              <a:rPr lang="en-US" sz="1800" dirty="0">
                <a:solidFill>
                  <a:srgbClr val="CCFFFF"/>
                </a:solidFill>
                <a:latin typeface="Bookman Old Style" pitchFamily="18" charset="0"/>
              </a:rPr>
              <a:t>(SA) </a:t>
            </a:r>
            <a:r>
              <a:rPr lang="en-US" sz="1800" i="1" dirty="0">
                <a:solidFill>
                  <a:srgbClr val="CCFFFF"/>
                </a:solidFill>
                <a:latin typeface="Bookman Old Style" pitchFamily="18" charset="0"/>
              </a:rPr>
              <a:t>S. </a:t>
            </a:r>
            <a:r>
              <a:rPr lang="en-US" sz="1800" i="1" dirty="0" err="1">
                <a:solidFill>
                  <a:srgbClr val="CCFFFF"/>
                </a:solidFill>
                <a:latin typeface="Bookman Old Style" pitchFamily="18" charset="0"/>
              </a:rPr>
              <a:t>caucasicum</a:t>
            </a:r>
            <a:r>
              <a:rPr lang="en-US" sz="1800" i="1" dirty="0">
                <a:solidFill>
                  <a:srgbClr val="CCFFFF"/>
                </a:solidFill>
                <a:latin typeface="Bookman Old Style" pitchFamily="18" charset="0"/>
              </a:rPr>
              <a:t> </a:t>
            </a:r>
            <a:r>
              <a:rPr lang="en-US" sz="1800" dirty="0">
                <a:solidFill>
                  <a:srgbClr val="CCFFFF"/>
                </a:solidFill>
                <a:latin typeface="Bookman Old Style" pitchFamily="18" charset="0"/>
              </a:rPr>
              <a:t>(SC)</a:t>
            </a:r>
            <a:r>
              <a:rPr lang="ka-GE" sz="1800" dirty="0">
                <a:solidFill>
                  <a:srgbClr val="CCFFFF"/>
                </a:solidFill>
                <a:latin typeface="Bookman Old Style" pitchFamily="18" charset="0"/>
              </a:rPr>
              <a:t>, </a:t>
            </a:r>
            <a:r>
              <a:rPr lang="en-US" sz="1800" i="1" dirty="0">
                <a:solidFill>
                  <a:srgbClr val="CCFFFF"/>
                </a:solidFill>
                <a:latin typeface="Bookman Old Style" pitchFamily="18" charset="0"/>
              </a:rPr>
              <a:t>S</a:t>
            </a:r>
            <a:r>
              <a:rPr lang="ka-GE" sz="1800" i="1" dirty="0">
                <a:solidFill>
                  <a:srgbClr val="CCFFFF"/>
                </a:solidFill>
                <a:latin typeface="Bookman Old Style" pitchFamily="18" charset="0"/>
              </a:rPr>
              <a:t>. officinale </a:t>
            </a:r>
            <a:r>
              <a:rPr lang="ka-GE" sz="1800" dirty="0">
                <a:solidFill>
                  <a:srgbClr val="CCFFFF"/>
                </a:solidFill>
                <a:latin typeface="Bookman Old Style" pitchFamily="18" charset="0"/>
              </a:rPr>
              <a:t>(SO) </a:t>
            </a:r>
            <a:r>
              <a:rPr lang="en-US" sz="1800" dirty="0">
                <a:solidFill>
                  <a:srgbClr val="CCFFFF"/>
                </a:solidFill>
                <a:latin typeface="Bookman Old Style" pitchFamily="18" charset="0"/>
              </a:rPr>
              <a:t>and</a:t>
            </a:r>
            <a:r>
              <a:rPr lang="ka-GE" sz="1800" dirty="0">
                <a:solidFill>
                  <a:srgbClr val="CCFFFF"/>
                </a:solidFill>
                <a:latin typeface="Bookman Old Style" pitchFamily="18" charset="0"/>
              </a:rPr>
              <a:t> Bugloss (Anchusa)</a:t>
            </a:r>
            <a:r>
              <a:rPr lang="en-US" sz="1800" dirty="0">
                <a:solidFill>
                  <a:srgbClr val="CCFFFF"/>
                </a:solidFill>
                <a:latin typeface="Bookman Old Style" pitchFamily="18" charset="0"/>
              </a:rPr>
              <a:t> </a:t>
            </a:r>
            <a:r>
              <a:rPr lang="ka-GE" sz="1800" dirty="0">
                <a:solidFill>
                  <a:srgbClr val="CCFFFF"/>
                </a:solidFill>
                <a:latin typeface="Bookman Old Style" pitchFamily="18" charset="0"/>
              </a:rPr>
              <a:t>– </a:t>
            </a:r>
            <a:r>
              <a:rPr lang="ka-GE" sz="1800" i="1" dirty="0">
                <a:solidFill>
                  <a:srgbClr val="CCFFFF"/>
                </a:solidFill>
                <a:latin typeface="Bookman Old Style" pitchFamily="18" charset="0"/>
              </a:rPr>
              <a:t>Anchusa italica</a:t>
            </a:r>
            <a:r>
              <a:rPr lang="ka-GE" sz="1800" dirty="0">
                <a:solidFill>
                  <a:srgbClr val="CCFFFF"/>
                </a:solidFill>
                <a:latin typeface="Bookman Old Style" pitchFamily="18" charset="0"/>
              </a:rPr>
              <a:t> (AI).</a:t>
            </a:r>
            <a:r>
              <a:rPr lang="en-US" sz="1800" dirty="0">
                <a:solidFill>
                  <a:srgbClr val="CCFFFF"/>
                </a:solidFill>
                <a:latin typeface="Bookman Old Style" pitchFamily="18" charset="0"/>
              </a:rPr>
              <a:t> </a:t>
            </a:r>
            <a:endParaRPr lang="en-US" sz="1800" dirty="0" smtClean="0">
              <a:solidFill>
                <a:srgbClr val="CCFFFF"/>
              </a:solidFill>
              <a:latin typeface="Bookman Old Style" pitchFamily="18" charset="0"/>
            </a:endParaRPr>
          </a:p>
          <a:p>
            <a:pPr algn="just">
              <a:spcBef>
                <a:spcPts val="1800"/>
              </a:spcBef>
              <a:buClr>
                <a:schemeClr val="tx2"/>
              </a:buClr>
              <a:buSzPct val="95000"/>
              <a:buFont typeface="Wingdings" pitchFamily="2" charset="2"/>
              <a:buNone/>
              <a:defRPr/>
            </a:pPr>
            <a:r>
              <a:rPr lang="en-US" sz="1800" dirty="0" smtClean="0">
                <a:solidFill>
                  <a:srgbClr val="CCFFFF"/>
                </a:solidFill>
                <a:latin typeface="Bookman Old Style" pitchFamily="18" charset="0"/>
              </a:rPr>
              <a:t>In addition a monomer of POCDPE </a:t>
            </a:r>
            <a:r>
              <a:rPr lang="en-US" sz="1800" dirty="0" smtClean="0">
                <a:solidFill>
                  <a:srgbClr val="FF9933"/>
                </a:solidFill>
                <a:latin typeface="Bookman Old Style" pitchFamily="18" charset="0"/>
              </a:rPr>
              <a:t>– </a:t>
            </a:r>
            <a:r>
              <a:rPr lang="en-GB" sz="1800" dirty="0" smtClean="0">
                <a:solidFill>
                  <a:srgbClr val="FF9933"/>
                </a:solidFill>
                <a:latin typeface="Bookman Old Style" pitchFamily="18" charset="0"/>
              </a:rPr>
              <a:t>3-(3,4-dihydroxyphenyl)</a:t>
            </a:r>
            <a:r>
              <a:rPr lang="en-GB" sz="1800" dirty="0" err="1" smtClean="0">
                <a:solidFill>
                  <a:srgbClr val="FF9933"/>
                </a:solidFill>
                <a:latin typeface="Bookman Old Style" pitchFamily="18" charset="0"/>
              </a:rPr>
              <a:t>glyceric</a:t>
            </a:r>
            <a:r>
              <a:rPr lang="en-GB" sz="1800" dirty="0" smtClean="0">
                <a:solidFill>
                  <a:srgbClr val="FF9933"/>
                </a:solidFill>
                <a:latin typeface="Bookman Old Style" pitchFamily="18" charset="0"/>
              </a:rPr>
              <a:t> acid (SM) </a:t>
            </a:r>
            <a:r>
              <a:rPr lang="en-GB" sz="1800" dirty="0" smtClean="0">
                <a:solidFill>
                  <a:srgbClr val="CCFFFF"/>
                </a:solidFill>
                <a:latin typeface="Bookman Old Style" pitchFamily="18" charset="0"/>
              </a:rPr>
              <a:t>has been synthesized</a:t>
            </a:r>
            <a:endParaRPr lang="en-US" sz="1800" dirty="0" smtClean="0">
              <a:solidFill>
                <a:srgbClr val="CCFFFF"/>
              </a:solidFill>
              <a:latin typeface="Bookman Old Style" pitchFamily="18" charset="0"/>
            </a:endParaRPr>
          </a:p>
          <a:p>
            <a:pPr algn="just">
              <a:spcBef>
                <a:spcPts val="1800"/>
              </a:spcBef>
              <a:buClr>
                <a:schemeClr val="tx2"/>
              </a:buClr>
              <a:buSzPct val="95000"/>
              <a:buFont typeface="Wingdings" pitchFamily="2" charset="2"/>
              <a:buNone/>
              <a:defRPr/>
            </a:pPr>
            <a:r>
              <a:rPr lang="en-US" sz="1800" dirty="0" smtClean="0">
                <a:solidFill>
                  <a:srgbClr val="CCFFFF"/>
                </a:solidFill>
                <a:latin typeface="Bookman Old Style" pitchFamily="18" charset="0"/>
              </a:rPr>
              <a:t>Some of the results concerning the biological activity of  POCDPE and SM are presented below.</a:t>
            </a:r>
            <a:endParaRPr lang="ru-RU" sz="1800" dirty="0" smtClean="0">
              <a:solidFill>
                <a:srgbClr val="CCFFFF"/>
              </a:solidFill>
              <a:latin typeface="Bookman Old Style" pitchFamily="18" charset="0"/>
            </a:endParaRPr>
          </a:p>
          <a:p>
            <a:pPr algn="just">
              <a:spcBef>
                <a:spcPts val="700"/>
              </a:spcBef>
              <a:buClr>
                <a:schemeClr val="tx2"/>
              </a:buClr>
              <a:buSzPct val="95000"/>
              <a:buFont typeface="Wingdings" pitchFamily="2" charset="2"/>
              <a:buNone/>
              <a:defRPr/>
            </a:pPr>
            <a:r>
              <a:rPr lang="en-US" sz="1800" dirty="0" smtClean="0">
                <a:solidFill>
                  <a:srgbClr val="CCFFFF"/>
                </a:solidFill>
                <a:latin typeface="Bookman Old Style" pitchFamily="18" charset="0"/>
              </a:rPr>
              <a:t> </a:t>
            </a:r>
            <a:endParaRPr lang="en-US" sz="1800" dirty="0">
              <a:solidFill>
                <a:srgbClr val="CCFFFF"/>
              </a:solidFill>
              <a:latin typeface="Bookman Old Style" pitchFamily="18" charset="0"/>
            </a:endParaRPr>
          </a:p>
          <a:p>
            <a:pPr algn="just">
              <a:spcBef>
                <a:spcPts val="700"/>
              </a:spcBef>
              <a:buClr>
                <a:schemeClr val="tx2"/>
              </a:buClr>
              <a:buSzPct val="95000"/>
              <a:buFont typeface="Wingdings" pitchFamily="2" charset="2"/>
              <a:buNone/>
              <a:defRPr/>
            </a:pPr>
            <a:endParaRPr lang="en-US" sz="1500" dirty="0" smtClean="0">
              <a:solidFill>
                <a:srgbClr val="CCFFFF"/>
              </a:solidFill>
              <a:latin typeface="Bookman Old Style" pitchFamily="18" charset="0"/>
            </a:endParaRPr>
          </a:p>
          <a:p>
            <a:pPr algn="just">
              <a:spcBef>
                <a:spcPts val="700"/>
              </a:spcBef>
              <a:buClr>
                <a:schemeClr val="tx2"/>
              </a:buClr>
              <a:buSzPct val="95000"/>
              <a:buFont typeface="Wingdings" pitchFamily="2" charset="2"/>
              <a:buNone/>
              <a:defRPr/>
            </a:pPr>
            <a:endParaRPr lang="ka-GE" sz="1500" dirty="0">
              <a:solidFill>
                <a:srgbClr val="CCFFFF"/>
              </a:solidFill>
              <a:latin typeface="Bookman Old Style"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975" y="152400"/>
            <a:ext cx="9036050" cy="457200"/>
          </a:xfrm>
        </p:spPr>
        <p:txBody>
          <a:bodyPr vert="horz" lIns="91440" tIns="45720" rIns="91440" bIns="45720" rtlCol="0" anchor="t">
            <a:normAutofit fontScale="90000"/>
          </a:bodyPr>
          <a:lstStyle/>
          <a:p>
            <a:pPr algn="ctr"/>
            <a:r>
              <a:rPr lang="en-US" sz="2400" b="1" spc="100" dirty="0">
                <a:solidFill>
                  <a:srgbClr val="FFFF00"/>
                </a:solidFill>
                <a:latin typeface="Bookman Old Style" pitchFamily="18" charset="0"/>
              </a:rPr>
              <a:t>Extraction and fractionation of SA</a:t>
            </a:r>
            <a:r>
              <a:rPr lang="ka-GE" sz="2400" b="1" spc="100" dirty="0">
                <a:solidFill>
                  <a:srgbClr val="FFFF00"/>
                </a:solidFill>
                <a:latin typeface="Bookman Old Style" pitchFamily="18" charset="0"/>
              </a:rPr>
              <a:t>,</a:t>
            </a:r>
            <a:r>
              <a:rPr lang="en-US" sz="2400" b="1" spc="100" dirty="0">
                <a:solidFill>
                  <a:srgbClr val="FFFF00"/>
                </a:solidFill>
                <a:latin typeface="Bookman Old Style" pitchFamily="18" charset="0"/>
              </a:rPr>
              <a:t> SC</a:t>
            </a:r>
            <a:r>
              <a:rPr lang="ka-GE" sz="2400" b="1" spc="100" dirty="0">
                <a:solidFill>
                  <a:srgbClr val="FFFF00"/>
                </a:solidFill>
                <a:latin typeface="Bookman Old Style" pitchFamily="18" charset="0"/>
              </a:rPr>
              <a:t>, SO and AI</a:t>
            </a:r>
            <a:r>
              <a:rPr lang="en-US" sz="2400" b="1" spc="100" dirty="0">
                <a:solidFill>
                  <a:srgbClr val="FFFF00"/>
                </a:solidFill>
                <a:latin typeface="Bookman Old Style" pitchFamily="18" charset="0"/>
              </a:rPr>
              <a:t> polysaccharides from raw material</a:t>
            </a:r>
            <a:endParaRPr lang="ru-RU" sz="2400" b="1" spc="100" dirty="0" err="1">
              <a:solidFill>
                <a:srgbClr val="FFFF00"/>
              </a:solidFill>
              <a:latin typeface="Bookman Old Style" pitchFamily="18" charset="0"/>
            </a:endParaRPr>
          </a:p>
        </p:txBody>
      </p:sp>
      <p:sp>
        <p:nvSpPr>
          <p:cNvPr id="3076" name="Text Box 10"/>
          <p:cNvSpPr txBox="1">
            <a:spLocks noChangeArrowheads="1"/>
          </p:cNvSpPr>
          <p:nvPr/>
        </p:nvSpPr>
        <p:spPr bwMode="auto">
          <a:xfrm>
            <a:off x="754063" y="5786438"/>
            <a:ext cx="7635875" cy="738187"/>
          </a:xfrm>
          <a:prstGeom prst="rect">
            <a:avLst/>
          </a:prstGeom>
          <a:noFill/>
          <a:ln w="9525">
            <a:noFill/>
            <a:miter lim="800000"/>
            <a:headEnd/>
            <a:tailEnd/>
          </a:ln>
        </p:spPr>
        <p:txBody>
          <a:bodyPr>
            <a:spAutoFit/>
          </a:bodyPr>
          <a:lstStyle/>
          <a:p>
            <a:pPr algn="just">
              <a:defRPr/>
            </a:pPr>
            <a:r>
              <a:rPr lang="en-US" sz="1400" b="1" dirty="0">
                <a:solidFill>
                  <a:schemeClr val="accent2">
                    <a:lumMod val="40000"/>
                    <a:lumOff val="60000"/>
                  </a:schemeClr>
                </a:solidFill>
                <a:latin typeface="Bookman Old Style" pitchFamily="18" charset="0"/>
                <a:cs typeface="+mn-cs"/>
              </a:rPr>
              <a:t>The fractionation procedure by </a:t>
            </a:r>
            <a:r>
              <a:rPr lang="en-US" sz="1400" b="1" dirty="0" err="1">
                <a:solidFill>
                  <a:schemeClr val="accent2">
                    <a:lumMod val="40000"/>
                    <a:lumOff val="60000"/>
                  </a:schemeClr>
                </a:solidFill>
                <a:latin typeface="Bookman Old Style" pitchFamily="18" charset="0"/>
                <a:cs typeface="+mn-cs"/>
              </a:rPr>
              <a:t>ultrafiltration</a:t>
            </a:r>
            <a:r>
              <a:rPr lang="en-US" sz="1400" b="1" dirty="0">
                <a:solidFill>
                  <a:schemeClr val="accent2">
                    <a:lumMod val="40000"/>
                    <a:lumOff val="60000"/>
                  </a:schemeClr>
                </a:solidFill>
                <a:latin typeface="Bookman Old Style" pitchFamily="18" charset="0"/>
                <a:cs typeface="+mn-cs"/>
              </a:rPr>
              <a:t> allows to remove most ballast polysaccharides and to obtain water-soluble high-molecular (&gt;1000 </a:t>
            </a:r>
            <a:r>
              <a:rPr lang="en-US" sz="1400" b="1" dirty="0" err="1">
                <a:solidFill>
                  <a:schemeClr val="accent2">
                    <a:lumMod val="40000"/>
                    <a:lumOff val="60000"/>
                  </a:schemeClr>
                </a:solidFill>
                <a:latin typeface="Bookman Old Style" pitchFamily="18" charset="0"/>
                <a:cs typeface="+mn-cs"/>
              </a:rPr>
              <a:t>kDa</a:t>
            </a:r>
            <a:r>
              <a:rPr lang="en-US" sz="1400" b="1" dirty="0">
                <a:solidFill>
                  <a:schemeClr val="accent2">
                    <a:lumMod val="40000"/>
                    <a:lumOff val="60000"/>
                  </a:schemeClr>
                </a:solidFill>
                <a:latin typeface="Bookman Old Style" pitchFamily="18" charset="0"/>
                <a:cs typeface="+mn-cs"/>
              </a:rPr>
              <a:t>) preparations (HMP).</a:t>
            </a:r>
          </a:p>
        </p:txBody>
      </p:sp>
      <p:graphicFrame>
        <p:nvGraphicFramePr>
          <p:cNvPr id="5129" name="Object 9"/>
          <p:cNvGraphicFramePr>
            <a:graphicFrameLocks noChangeAspect="1"/>
          </p:cNvGraphicFramePr>
          <p:nvPr/>
        </p:nvGraphicFramePr>
        <p:xfrm>
          <a:off x="857224" y="1357298"/>
          <a:ext cx="7429552" cy="4286280"/>
        </p:xfrm>
        <a:graphic>
          <a:graphicData uri="http://schemas.openxmlformats.org/presentationml/2006/ole">
            <p:oleObj spid="_x0000_s5145" name="CS ChemDraw Drawing" r:id="rId3" imgW="3736502" imgH="3207679" progId="">
              <p:embed/>
            </p:oleObj>
          </a:graphicData>
        </a:graphic>
      </p:graphicFrame>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96" name="TextBox 15"/>
          <p:cNvSpPr txBox="1">
            <a:spLocks noChangeArrowheads="1"/>
          </p:cNvSpPr>
          <p:nvPr/>
        </p:nvSpPr>
        <p:spPr bwMode="auto">
          <a:xfrm>
            <a:off x="395288" y="6550025"/>
            <a:ext cx="8131175" cy="307975"/>
          </a:xfrm>
          <a:prstGeom prst="rect">
            <a:avLst/>
          </a:prstGeom>
          <a:noFill/>
          <a:ln w="9525">
            <a:noFill/>
            <a:miter lim="800000"/>
            <a:headEnd/>
            <a:tailEnd/>
          </a:ln>
        </p:spPr>
        <p:txBody>
          <a:bodyPr wrap="none">
            <a:spAutoFit/>
          </a:bodyPr>
          <a:lstStyle/>
          <a:p>
            <a:pPr algn="ctr"/>
            <a:r>
              <a:rPr lang="en-US" sz="900" b="1" i="1" dirty="0" err="1">
                <a:solidFill>
                  <a:srgbClr val="F9E98E"/>
                </a:solidFill>
                <a:latin typeface="Bookman Old Style" pitchFamily="18" charset="0"/>
              </a:rPr>
              <a:t>V.Barbakadze</a:t>
            </a:r>
            <a:r>
              <a:rPr lang="en-US" sz="900" b="1" i="1" dirty="0">
                <a:solidFill>
                  <a:srgbClr val="F9E98E"/>
                </a:solidFill>
                <a:latin typeface="Bookman Old Style" pitchFamily="18" charset="0"/>
              </a:rPr>
              <a:t>  et  </a:t>
            </a:r>
            <a:r>
              <a:rPr lang="ru-RU" sz="900" b="1" i="1" dirty="0" err="1">
                <a:solidFill>
                  <a:srgbClr val="F9E98E"/>
                </a:solidFill>
                <a:latin typeface="Bookman Old Style" pitchFamily="18" charset="0"/>
              </a:rPr>
              <a:t>al</a:t>
            </a:r>
            <a:r>
              <a:rPr lang="en-US" sz="900" b="1" i="1" dirty="0">
                <a:solidFill>
                  <a:srgbClr val="F9E98E"/>
                </a:solidFill>
                <a:latin typeface="Bookman Old Style" pitchFamily="18" charset="0"/>
              </a:rPr>
              <a:t>. </a:t>
            </a:r>
            <a:r>
              <a:rPr lang="ru-RU" sz="900" b="1" i="1" dirty="0" err="1">
                <a:solidFill>
                  <a:srgbClr val="F9E98E"/>
                </a:solidFill>
                <a:latin typeface="Bookman Old Style" pitchFamily="18" charset="0"/>
              </a:rPr>
              <a:t>Molecules</a:t>
            </a:r>
            <a:r>
              <a:rPr lang="ru-RU" sz="900" b="1" i="1" dirty="0">
                <a:solidFill>
                  <a:srgbClr val="F9E98E"/>
                </a:solidFill>
                <a:latin typeface="Bookman Old Style" pitchFamily="18" charset="0"/>
              </a:rPr>
              <a:t>, 2005, </a:t>
            </a:r>
            <a:r>
              <a:rPr lang="en-US" sz="900" b="1" i="1" dirty="0">
                <a:solidFill>
                  <a:srgbClr val="F9E98E"/>
                </a:solidFill>
                <a:latin typeface="Bookman Old Style" pitchFamily="18" charset="0"/>
              </a:rPr>
              <a:t>V. </a:t>
            </a:r>
            <a:r>
              <a:rPr lang="ru-RU" sz="900" b="1" i="1" dirty="0">
                <a:solidFill>
                  <a:srgbClr val="F9E98E"/>
                </a:solidFill>
                <a:latin typeface="Bookman Old Style" pitchFamily="18" charset="0"/>
              </a:rPr>
              <a:t>10, N 9, P. 1135-1144</a:t>
            </a:r>
            <a:r>
              <a:rPr lang="ka-GE" sz="900" b="1" i="1" dirty="0">
                <a:solidFill>
                  <a:srgbClr val="F9E98E"/>
                </a:solidFill>
                <a:latin typeface="Bookman Old Style" pitchFamily="18" charset="0"/>
              </a:rPr>
              <a:t>; </a:t>
            </a:r>
            <a:r>
              <a:rPr lang="en-US" sz="1400" b="1" i="1" dirty="0"/>
              <a:t> </a:t>
            </a:r>
            <a:r>
              <a:rPr lang="ka-GE" sz="900" b="1" i="1" dirty="0">
                <a:solidFill>
                  <a:srgbClr val="F9E98E"/>
                </a:solidFill>
                <a:latin typeface="Bookman Old Style" pitchFamily="18" charset="0"/>
              </a:rPr>
              <a:t>V.Barbakadze et al. Chem. Nat. Compds. 2009, V. 45, N 1, P. 6-10.</a:t>
            </a:r>
            <a:endParaRPr lang="ru-RU" sz="900" b="1" i="1" dirty="0"/>
          </a:p>
        </p:txBody>
      </p:sp>
      <p:graphicFrame>
        <p:nvGraphicFramePr>
          <p:cNvPr id="6148" name="Object 7"/>
          <p:cNvGraphicFramePr>
            <a:graphicFrameLocks noChangeAspect="1"/>
          </p:cNvGraphicFramePr>
          <p:nvPr>
            <p:extLst>
              <p:ext uri="{D42A27DB-BD31-4B8C-83A1-F6EECF244321}">
                <p14:modId xmlns="" xmlns:p14="http://schemas.microsoft.com/office/powerpoint/2010/main" val="1138367903"/>
              </p:ext>
            </p:extLst>
          </p:nvPr>
        </p:nvGraphicFramePr>
        <p:xfrm>
          <a:off x="928688" y="1939925"/>
          <a:ext cx="3786187" cy="2752725"/>
        </p:xfrm>
        <a:graphic>
          <a:graphicData uri="http://schemas.openxmlformats.org/presentationml/2006/ole">
            <p:oleObj spid="_x0000_s6198" name="CS ChemDraw Drawing" r:id="rId3" imgW="3814334" imgH="2776204" progId="">
              <p:embed/>
            </p:oleObj>
          </a:graphicData>
        </a:graphic>
      </p:graphicFrame>
      <p:sp>
        <p:nvSpPr>
          <p:cNvPr id="7" name="Rectangle 12"/>
          <p:cNvSpPr>
            <a:spLocks noChangeArrowheads="1"/>
          </p:cNvSpPr>
          <p:nvPr/>
        </p:nvSpPr>
        <p:spPr bwMode="auto">
          <a:xfrm>
            <a:off x="1071538" y="5205067"/>
            <a:ext cx="3786214" cy="600164"/>
          </a:xfrm>
          <a:prstGeom prst="rect">
            <a:avLst/>
          </a:prstGeom>
          <a:noFill/>
          <a:ln w="9525">
            <a:noFill/>
            <a:miter lim="800000"/>
            <a:headEnd/>
            <a:tailEnd/>
          </a:ln>
        </p:spPr>
        <p:txBody>
          <a:bodyPr wrap="square" anchor="ctr">
            <a:spAutoFit/>
          </a:bodyPr>
          <a:lstStyle/>
          <a:p>
            <a:pPr algn="just" eaLnBrk="0" hangingPunct="0">
              <a:spcBef>
                <a:spcPts val="600"/>
              </a:spcBef>
            </a:pPr>
            <a:r>
              <a:rPr lang="en-US" sz="1400" i="1" dirty="0" err="1">
                <a:solidFill>
                  <a:srgbClr val="F9E98E"/>
                </a:solidFill>
                <a:latin typeface="Bookman Old Style" pitchFamily="18" charset="0"/>
              </a:rPr>
              <a:t>Symphytum</a:t>
            </a:r>
            <a:r>
              <a:rPr lang="en-US" sz="1400" i="1" dirty="0">
                <a:solidFill>
                  <a:srgbClr val="F9E98E"/>
                </a:solidFill>
                <a:latin typeface="Bookman Old Style" pitchFamily="18" charset="0"/>
              </a:rPr>
              <a:t> </a:t>
            </a:r>
            <a:r>
              <a:rPr lang="en-US" sz="1400" i="1" dirty="0" err="1">
                <a:solidFill>
                  <a:srgbClr val="F9E98E"/>
                </a:solidFill>
                <a:latin typeface="Bookman Old Style" pitchFamily="18" charset="0"/>
              </a:rPr>
              <a:t>asperum</a:t>
            </a:r>
            <a:r>
              <a:rPr lang="en-US" sz="1400" dirty="0">
                <a:solidFill>
                  <a:srgbClr val="F9E98E"/>
                </a:solidFill>
                <a:latin typeface="Bookman Old Style" pitchFamily="18" charset="0"/>
              </a:rPr>
              <a:t>, </a:t>
            </a:r>
            <a:r>
              <a:rPr lang="en-US" sz="1400" i="1" dirty="0" err="1" smtClean="0">
                <a:solidFill>
                  <a:srgbClr val="F9E98E"/>
                </a:solidFill>
                <a:latin typeface="Bookman Old Style" pitchFamily="18" charset="0"/>
              </a:rPr>
              <a:t>S.caucasicum</a:t>
            </a:r>
            <a:r>
              <a:rPr lang="en-US" sz="1400" i="1" dirty="0" smtClean="0">
                <a:solidFill>
                  <a:srgbClr val="F9E98E"/>
                </a:solidFill>
                <a:latin typeface="Bookman Old Style" pitchFamily="18" charset="0"/>
              </a:rPr>
              <a:t> </a:t>
            </a:r>
            <a:r>
              <a:rPr lang="fr-FR" sz="1400" b="1" dirty="0" smtClean="0">
                <a:solidFill>
                  <a:srgbClr val="F9E98E"/>
                </a:solidFill>
                <a:cs typeface="Times New Roman" pitchFamily="18" charset="0"/>
              </a:rPr>
              <a:t>R=H;</a:t>
            </a:r>
            <a:endParaRPr lang="en-US" sz="1400" b="1" i="1" dirty="0" smtClean="0">
              <a:solidFill>
                <a:srgbClr val="F9E98E"/>
              </a:solidFill>
              <a:cs typeface="Times New Roman" pitchFamily="18" charset="0"/>
            </a:endParaRPr>
          </a:p>
          <a:p>
            <a:pPr algn="just" eaLnBrk="0" hangingPunct="0">
              <a:spcBef>
                <a:spcPts val="600"/>
              </a:spcBef>
            </a:pPr>
            <a:r>
              <a:rPr lang="ka-GE" sz="1400" i="1" dirty="0">
                <a:solidFill>
                  <a:srgbClr val="F9E98E"/>
                </a:solidFill>
                <a:latin typeface="Bookman Old Style" pitchFamily="18" charset="0"/>
              </a:rPr>
              <a:t>A</a:t>
            </a:r>
            <a:r>
              <a:rPr lang="en-US" sz="1400" i="1" dirty="0" err="1">
                <a:solidFill>
                  <a:srgbClr val="F9E98E"/>
                </a:solidFill>
                <a:latin typeface="Bookman Old Style" pitchFamily="18" charset="0"/>
              </a:rPr>
              <a:t>nchusa</a:t>
            </a:r>
            <a:r>
              <a:rPr lang="en-US" sz="1400" i="1" dirty="0">
                <a:solidFill>
                  <a:srgbClr val="F9E98E"/>
                </a:solidFill>
                <a:latin typeface="Bookman Old Style" pitchFamily="18" charset="0"/>
              </a:rPr>
              <a:t> </a:t>
            </a:r>
            <a:r>
              <a:rPr lang="ka-GE" sz="1400" i="1" dirty="0">
                <a:solidFill>
                  <a:srgbClr val="F9E98E"/>
                </a:solidFill>
                <a:latin typeface="Bookman Old Style" pitchFamily="18" charset="0"/>
              </a:rPr>
              <a:t>italica</a:t>
            </a:r>
            <a:r>
              <a:rPr lang="fr-FR" sz="1400" i="1" dirty="0">
                <a:solidFill>
                  <a:srgbClr val="F9E98E"/>
                </a:solidFill>
                <a:latin typeface="Bookman Old Style" pitchFamily="18" charset="0"/>
              </a:rPr>
              <a:t> </a:t>
            </a:r>
            <a:r>
              <a:rPr lang="fr-FR" sz="1400" b="1" i="1" dirty="0" smtClean="0">
                <a:solidFill>
                  <a:srgbClr val="F9E98E"/>
                </a:solidFill>
                <a:cs typeface="Times New Roman" pitchFamily="18" charset="0"/>
              </a:rPr>
              <a:t> </a:t>
            </a:r>
            <a:r>
              <a:rPr lang="fr-FR" sz="1400" b="1" dirty="0" smtClean="0">
                <a:solidFill>
                  <a:srgbClr val="F9E98E"/>
                </a:solidFill>
                <a:cs typeface="Times New Roman" pitchFamily="18" charset="0"/>
              </a:rPr>
              <a:t>R=H</a:t>
            </a:r>
            <a:r>
              <a:rPr lang="fr-FR" sz="1400" b="1" dirty="0">
                <a:solidFill>
                  <a:srgbClr val="F9E98E"/>
                </a:solidFill>
                <a:cs typeface="Times New Roman" pitchFamily="18" charset="0"/>
              </a:rPr>
              <a:t>, CH</a:t>
            </a:r>
            <a:r>
              <a:rPr lang="fr-FR" sz="1400" b="1" baseline="-30000" dirty="0">
                <a:solidFill>
                  <a:srgbClr val="F9E98E"/>
                </a:solidFill>
                <a:cs typeface="Times New Roman" pitchFamily="18" charset="0"/>
              </a:rPr>
              <a:t>3</a:t>
            </a:r>
            <a:r>
              <a:rPr lang="fr-FR" sz="1400" b="1" dirty="0">
                <a:solidFill>
                  <a:srgbClr val="F9E98E"/>
                </a:solidFill>
                <a:cs typeface="Times New Roman" pitchFamily="18" charset="0"/>
              </a:rPr>
              <a:t>.</a:t>
            </a:r>
            <a:endParaRPr lang="fr-FR" sz="1400" b="1" dirty="0">
              <a:solidFill>
                <a:srgbClr val="F9E98E"/>
              </a:solidFill>
            </a:endParaRPr>
          </a:p>
        </p:txBody>
      </p:sp>
      <p:sp>
        <p:nvSpPr>
          <p:cNvPr id="9" name="Rectangle 2"/>
          <p:cNvSpPr>
            <a:spLocks noGrp="1" noChangeArrowheads="1"/>
          </p:cNvSpPr>
          <p:nvPr>
            <p:ph type="title"/>
          </p:nvPr>
        </p:nvSpPr>
        <p:spPr>
          <a:xfrm>
            <a:off x="395288" y="228600"/>
            <a:ext cx="8641208" cy="1184176"/>
          </a:xfrm>
        </p:spPr>
        <p:txBody>
          <a:bodyPr>
            <a:noAutofit/>
          </a:bodyPr>
          <a:lstStyle/>
          <a:p>
            <a:pPr algn="ctr" fontAlgn="auto">
              <a:spcAft>
                <a:spcPts val="0"/>
              </a:spcAft>
              <a:defRPr/>
            </a:pPr>
            <a:r>
              <a:rPr lang="en-US" sz="2000" spc="100" dirty="0" smtClean="0">
                <a:solidFill>
                  <a:srgbClr val="CCFFFF"/>
                </a:solidFill>
                <a:effectLst>
                  <a:outerShdw blurRad="38100" dist="38100" dir="2700000" algn="tl">
                    <a:srgbClr val="000000">
                      <a:alpha val="43137"/>
                    </a:srgbClr>
                  </a:outerShdw>
                </a:effectLst>
                <a:latin typeface="Bookman Old Style" pitchFamily="18" charset="0"/>
              </a:rPr>
              <a:t>Poly[oxy-1-carboxy-2-(3,4-dihydroxyphenyl)ethylene</a:t>
            </a:r>
            <a:endParaRPr lang="ru-RU" sz="2000" spc="100" dirty="0" err="1" smtClean="0">
              <a:solidFill>
                <a:srgbClr val="CCFFFF"/>
              </a:solidFill>
              <a:effectLst>
                <a:outerShdw blurRad="38100" dist="38100" dir="2700000" algn="tl">
                  <a:srgbClr val="000000">
                    <a:alpha val="43137"/>
                  </a:srgbClr>
                </a:outerShdw>
              </a:effectLst>
              <a:latin typeface="Bookman Old Style" pitchFamily="18" charset="0"/>
            </a:endParaRPr>
          </a:p>
        </p:txBody>
      </p:sp>
      <p:graphicFrame>
        <p:nvGraphicFramePr>
          <p:cNvPr id="6193" name="Object 49"/>
          <p:cNvGraphicFramePr>
            <a:graphicFrameLocks noChangeAspect="1"/>
          </p:cNvGraphicFramePr>
          <p:nvPr/>
        </p:nvGraphicFramePr>
        <p:xfrm>
          <a:off x="5143500" y="1928813"/>
          <a:ext cx="3308350" cy="2143125"/>
        </p:xfrm>
        <a:graphic>
          <a:graphicData uri="http://schemas.openxmlformats.org/presentationml/2006/ole">
            <p:oleObj spid="_x0000_s6199" name="CS ChemDraw Drawing" r:id="rId4" imgW="2969943" imgH="1924098" progId="">
              <p:embed/>
            </p:oleObj>
          </a:graphicData>
        </a:graphic>
      </p:graphicFrame>
      <p:sp>
        <p:nvSpPr>
          <p:cNvPr id="10" name="Прямоугольник 9"/>
          <p:cNvSpPr/>
          <p:nvPr/>
        </p:nvSpPr>
        <p:spPr>
          <a:xfrm>
            <a:off x="5715008" y="5214950"/>
            <a:ext cx="2127505" cy="307777"/>
          </a:xfrm>
          <a:prstGeom prst="rect">
            <a:avLst/>
          </a:prstGeom>
        </p:spPr>
        <p:txBody>
          <a:bodyPr wrap="none">
            <a:spAutoFit/>
          </a:bodyPr>
          <a:lstStyle/>
          <a:p>
            <a:r>
              <a:rPr lang="en-US" sz="1400" dirty="0" err="1" smtClean="0">
                <a:solidFill>
                  <a:srgbClr val="F9E98E"/>
                </a:solidFill>
                <a:latin typeface="Bookman Old Style" pitchFamily="18" charset="0"/>
              </a:rPr>
              <a:t>Symnthetic</a:t>
            </a:r>
            <a:r>
              <a:rPr lang="en-US" sz="1400" dirty="0" smtClean="0">
                <a:solidFill>
                  <a:srgbClr val="F9E98E"/>
                </a:solidFill>
                <a:latin typeface="Bookman Old Style" pitchFamily="18" charset="0"/>
              </a:rPr>
              <a:t>  monomer</a:t>
            </a:r>
            <a:endParaRPr lang="ru-RU" sz="1400" dirty="0"/>
          </a:p>
        </p:txBody>
      </p:sp>
    </p:spTree>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14290"/>
            <a:ext cx="7772400" cy="914400"/>
          </a:xfrm>
        </p:spPr>
        <p:txBody>
          <a:bodyPr vert="horz" lIns="91440" tIns="45720" rIns="91440" bIns="45720" rtlCol="0" anchor="t">
            <a:normAutofit fontScale="90000"/>
          </a:bodyPr>
          <a:lstStyle/>
          <a:p>
            <a:pPr algn="ctr"/>
            <a:r>
              <a:rPr lang="en-US" sz="2400" b="1" spc="100" dirty="0" smtClean="0">
                <a:solidFill>
                  <a:srgbClr val="CCFFFF"/>
                </a:solidFill>
                <a:latin typeface="Bookman Old Style" pitchFamily="18" charset="0"/>
              </a:rPr>
              <a:t>TLC detection </a:t>
            </a:r>
            <a:r>
              <a:rPr lang="en-US" sz="2400" b="1" spc="100" dirty="0">
                <a:solidFill>
                  <a:srgbClr val="CCFFFF"/>
                </a:solidFill>
                <a:latin typeface="Bookman Old Style" pitchFamily="18" charset="0"/>
              </a:rPr>
              <a:t>of </a:t>
            </a:r>
            <a:r>
              <a:rPr lang="en-US" sz="2400" b="1" spc="100" dirty="0" err="1">
                <a:solidFill>
                  <a:srgbClr val="CCFFFF"/>
                </a:solidFill>
                <a:latin typeface="Bookman Old Style" pitchFamily="18" charset="0"/>
              </a:rPr>
              <a:t>pyrrolizidine</a:t>
            </a:r>
            <a:r>
              <a:rPr lang="en-US" sz="2400" b="1" spc="100" dirty="0">
                <a:solidFill>
                  <a:srgbClr val="CCFFFF"/>
                </a:solidFill>
                <a:latin typeface="Bookman Old Style" pitchFamily="18" charset="0"/>
              </a:rPr>
              <a:t> alkaloids in raw material (A) and </a:t>
            </a:r>
            <a:r>
              <a:rPr lang="en-US" sz="2400" b="1" spc="100" dirty="0" err="1">
                <a:solidFill>
                  <a:srgbClr val="CCFFFF"/>
                </a:solidFill>
                <a:latin typeface="Bookman Old Style" pitchFamily="18" charset="0"/>
              </a:rPr>
              <a:t>highmolecular</a:t>
            </a:r>
            <a:r>
              <a:rPr lang="en-US" sz="2400" b="1" spc="100" dirty="0">
                <a:solidFill>
                  <a:srgbClr val="CCFFFF"/>
                </a:solidFill>
                <a:latin typeface="Bookman Old Style" pitchFamily="18" charset="0"/>
              </a:rPr>
              <a:t> fractions (B)</a:t>
            </a:r>
            <a:endParaRPr lang="ru-RU" sz="2400" b="1" spc="100" dirty="0">
              <a:solidFill>
                <a:srgbClr val="CCFFFF"/>
              </a:solidFill>
              <a:latin typeface="Bookman Old Style" pitchFamily="18" charset="0"/>
            </a:endParaRPr>
          </a:p>
        </p:txBody>
      </p:sp>
      <p:pic>
        <p:nvPicPr>
          <p:cNvPr id="4" name="Рисунок 3"/>
          <p:cNvPicPr/>
          <p:nvPr/>
        </p:nvPicPr>
        <p:blipFill rotWithShape="1">
          <a:blip r:embed="rId2" cstate="screen">
            <a:lum bright="-10000" contrast="-10000"/>
            <a:extLst>
              <a:ext uri="{28A0092B-C50C-407E-A947-70E740481C1C}">
                <a14:useLocalDpi xmlns="" xmlns:a14="http://schemas.microsoft.com/office/drawing/2010/main" val="0"/>
              </a:ext>
            </a:extLst>
          </a:blip>
          <a:srcRect l="1160" t="1717" r="1128" b="965"/>
          <a:stretch/>
        </p:blipFill>
        <p:spPr bwMode="auto">
          <a:xfrm>
            <a:off x="2571736" y="1214422"/>
            <a:ext cx="4038929" cy="4011651"/>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sp>
        <p:nvSpPr>
          <p:cNvPr id="6" name="Прямоугольник 5"/>
          <p:cNvSpPr/>
          <p:nvPr/>
        </p:nvSpPr>
        <p:spPr>
          <a:xfrm>
            <a:off x="2571736" y="5357826"/>
            <a:ext cx="4071966" cy="338554"/>
          </a:xfrm>
          <a:prstGeom prst="rect">
            <a:avLst/>
          </a:prstGeom>
        </p:spPr>
        <p:txBody>
          <a:bodyPr wrap="square">
            <a:spAutoFit/>
          </a:bodyPr>
          <a:lstStyle/>
          <a:p>
            <a:r>
              <a:rPr lang="en-US" sz="1600" spc="100" dirty="0" smtClean="0">
                <a:solidFill>
                  <a:srgbClr val="CCAF0A">
                    <a:lumMod val="40000"/>
                    <a:lumOff val="60000"/>
                  </a:srgbClr>
                </a:solidFill>
                <a:latin typeface="Bookman Old Style" pitchFamily="18" charset="0"/>
                <a:ea typeface="+mj-ea"/>
                <a:cs typeface="+mj-cs"/>
              </a:rPr>
              <a:t>a – roots, b – stems, c - leaves</a:t>
            </a:r>
            <a:endParaRPr lang="ru-RU" sz="1600" dirty="0"/>
          </a:p>
        </p:txBody>
      </p:sp>
      <p:sp>
        <p:nvSpPr>
          <p:cNvPr id="5" name="Прямоугольник 4"/>
          <p:cNvSpPr/>
          <p:nvPr/>
        </p:nvSpPr>
        <p:spPr>
          <a:xfrm>
            <a:off x="1142976" y="5857892"/>
            <a:ext cx="6000792" cy="738664"/>
          </a:xfrm>
          <a:prstGeom prst="rect">
            <a:avLst/>
          </a:prstGeom>
        </p:spPr>
        <p:txBody>
          <a:bodyPr wrap="square">
            <a:spAutoFit/>
          </a:bodyPr>
          <a:lstStyle/>
          <a:p>
            <a:r>
              <a:rPr lang="en-US" sz="1400" dirty="0" smtClean="0">
                <a:solidFill>
                  <a:srgbClr val="CCFFFF"/>
                </a:solidFill>
              </a:rPr>
              <a:t>Solvent system : chloroform-methanol-25% ammonia (85:14:1, v/v/v)</a:t>
            </a:r>
          </a:p>
          <a:p>
            <a:r>
              <a:rPr lang="en-US" sz="1400" dirty="0" smtClean="0">
                <a:solidFill>
                  <a:srgbClr val="CCFFFF"/>
                </a:solidFill>
              </a:rPr>
              <a:t>Detection: UV light  (</a:t>
            </a:r>
            <a:r>
              <a:rPr lang="en-US" sz="1400" dirty="0" smtClean="0">
                <a:solidFill>
                  <a:srgbClr val="CCFFFF"/>
                </a:solidFill>
                <a:sym typeface="Symbol"/>
              </a:rPr>
              <a:t></a:t>
            </a:r>
            <a:r>
              <a:rPr lang="en-US" sz="1400" dirty="0" smtClean="0">
                <a:solidFill>
                  <a:srgbClr val="CCFFFF"/>
                </a:solidFill>
              </a:rPr>
              <a:t>254 nm); </a:t>
            </a:r>
          </a:p>
          <a:p>
            <a:r>
              <a:rPr lang="en-US" sz="1400" dirty="0" smtClean="0">
                <a:solidFill>
                  <a:srgbClr val="CCFFFF"/>
                </a:solidFill>
              </a:rPr>
              <a:t>Spray: Ehrlich’s reagent</a:t>
            </a:r>
            <a:endParaRPr lang="ru-RU" sz="1400" dirty="0">
              <a:solidFill>
                <a:srgbClr val="CCFFFF"/>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39688"/>
            <a:ext cx="6589199" cy="733188"/>
          </a:xfrm>
        </p:spPr>
        <p:txBody>
          <a:bodyPr vert="horz" lIns="91440" tIns="45720" rIns="91440" bIns="45720" rtlCol="0" anchor="t">
            <a:noAutofit/>
          </a:bodyPr>
          <a:lstStyle/>
          <a:p>
            <a:pPr algn="ctr"/>
            <a:r>
              <a:rPr lang="en-US" sz="2300" b="1" spc="100" dirty="0">
                <a:solidFill>
                  <a:srgbClr val="CCFFFF"/>
                </a:solidFill>
                <a:latin typeface="Bookman Old Style" pitchFamily="18" charset="0"/>
              </a:rPr>
              <a:t>WOUND HEALING</a:t>
            </a:r>
            <a:endParaRPr lang="ru-RU" sz="2300" b="1" spc="100" dirty="0">
              <a:solidFill>
                <a:srgbClr val="CCFFFF"/>
              </a:solidFill>
              <a:latin typeface="Bookman Old Style" pitchFamily="18" charset="0"/>
            </a:endParaRPr>
          </a:p>
        </p:txBody>
      </p:sp>
      <p:sp>
        <p:nvSpPr>
          <p:cNvPr id="4" name="TextBox 3"/>
          <p:cNvSpPr txBox="1"/>
          <p:nvPr/>
        </p:nvSpPr>
        <p:spPr>
          <a:xfrm>
            <a:off x="663894" y="764704"/>
            <a:ext cx="8035256" cy="5816977"/>
          </a:xfrm>
          <a:prstGeom prst="rect">
            <a:avLst/>
          </a:prstGeom>
          <a:noFill/>
        </p:spPr>
        <p:txBody>
          <a:bodyPr wrap="square" rtlCol="0">
            <a:spAutoFit/>
          </a:bodyPr>
          <a:lstStyle/>
          <a:p>
            <a:pPr marL="285750" indent="-285750" algn="just">
              <a:spcBef>
                <a:spcPts val="1200"/>
              </a:spcBef>
              <a:buFont typeface="Arial" panose="020B0604020202020204" pitchFamily="34" charset="0"/>
              <a:buChar char="•"/>
            </a:pPr>
            <a:r>
              <a:rPr lang="en-US" sz="1800" b="1" dirty="0" smtClean="0">
                <a:latin typeface="Bookman Old Style" panose="02050604050505020204" pitchFamily="18" charset="0"/>
              </a:rPr>
              <a:t>Mouse </a:t>
            </a:r>
            <a:r>
              <a:rPr lang="en-US" sz="1800" b="1" dirty="0">
                <a:latin typeface="Bookman Old Style" panose="02050604050505020204" pitchFamily="18" charset="0"/>
              </a:rPr>
              <a:t>excisional wound model</a:t>
            </a:r>
            <a:r>
              <a:rPr lang="en-US" sz="1800" dirty="0">
                <a:latin typeface="Bookman Old Style" panose="02050604050505020204" pitchFamily="18" charset="0"/>
              </a:rPr>
              <a:t>. Two 1 cm diameter skin rags </a:t>
            </a:r>
            <a:r>
              <a:rPr lang="en-US" sz="1800" dirty="0" smtClean="0">
                <a:latin typeface="Bookman Old Style" panose="02050604050505020204" pitchFamily="18" charset="0"/>
              </a:rPr>
              <a:t>are </a:t>
            </a:r>
            <a:r>
              <a:rPr lang="en-US" sz="1800" dirty="0">
                <a:latin typeface="Bookman Old Style" panose="02050604050505020204" pitchFamily="18" charset="0"/>
              </a:rPr>
              <a:t>cut out on depilated </a:t>
            </a:r>
            <a:r>
              <a:rPr lang="en-US" sz="1800" dirty="0" smtClean="0">
                <a:latin typeface="Bookman Old Style" panose="02050604050505020204" pitchFamily="18" charset="0"/>
              </a:rPr>
              <a:t>dorsal skin </a:t>
            </a:r>
            <a:r>
              <a:rPr lang="en-US" sz="1800" dirty="0">
                <a:latin typeface="Bookman Old Style" panose="02050604050505020204" pitchFamily="18" charset="0"/>
              </a:rPr>
              <a:t>area. Operation </a:t>
            </a:r>
            <a:r>
              <a:rPr lang="en-US" sz="1800" dirty="0" smtClean="0">
                <a:latin typeface="Bookman Old Style" panose="02050604050505020204" pitchFamily="18" charset="0"/>
              </a:rPr>
              <a:t>is </a:t>
            </a:r>
            <a:r>
              <a:rPr lang="en-US" sz="1800" dirty="0">
                <a:latin typeface="Bookman Old Style" panose="02050604050505020204" pitchFamily="18" charset="0"/>
              </a:rPr>
              <a:t>carried out under ether anesthesia. Treatment of animals began through 24 h after </a:t>
            </a:r>
            <a:r>
              <a:rPr lang="en-US" sz="1800" dirty="0" smtClean="0">
                <a:latin typeface="Bookman Old Style" panose="02050604050505020204" pitchFamily="18" charset="0"/>
              </a:rPr>
              <a:t>the injury. Wounds are </a:t>
            </a:r>
            <a:r>
              <a:rPr lang="en-US" sz="1800" dirty="0">
                <a:latin typeface="Bookman Old Style" panose="02050604050505020204" pitchFamily="18" charset="0"/>
              </a:rPr>
              <a:t>treated with 0.1 ml of ointment per wound once a day</a:t>
            </a:r>
            <a:r>
              <a:rPr lang="en-US" sz="1800" dirty="0" smtClean="0">
                <a:latin typeface="Bookman Old Style" panose="02050604050505020204" pitchFamily="18" charset="0"/>
              </a:rPr>
              <a:t>.</a:t>
            </a:r>
          </a:p>
          <a:p>
            <a:pPr marL="285750" indent="-285750" algn="just">
              <a:spcBef>
                <a:spcPts val="1200"/>
              </a:spcBef>
              <a:buFont typeface="Arial" panose="020B0604020202020204" pitchFamily="34" charset="0"/>
              <a:buChar char="•"/>
            </a:pPr>
            <a:r>
              <a:rPr lang="en-US" sz="1800" b="1" dirty="0">
                <a:latin typeface="Bookman Old Style" panose="02050604050505020204" pitchFamily="18" charset="0"/>
              </a:rPr>
              <a:t>Mouse skin burn model. </a:t>
            </a:r>
            <a:r>
              <a:rPr lang="en-US" sz="1800" dirty="0">
                <a:latin typeface="Bookman Old Style" panose="02050604050505020204" pitchFamily="18" charset="0"/>
              </a:rPr>
              <a:t>Area and depth standardized skin burns </a:t>
            </a:r>
            <a:r>
              <a:rPr lang="en-US" sz="1800" dirty="0" smtClean="0">
                <a:latin typeface="Bookman Old Style" panose="02050604050505020204" pitchFamily="18" charset="0"/>
              </a:rPr>
              <a:t>are </a:t>
            </a:r>
            <a:r>
              <a:rPr lang="en-US" sz="1800" dirty="0">
                <a:latin typeface="Bookman Old Style" panose="02050604050505020204" pitchFamily="18" charset="0"/>
              </a:rPr>
              <a:t>caused on depilated skin area under ether anesthesia using special device with the temperature controller and contact </a:t>
            </a:r>
            <a:r>
              <a:rPr lang="en-US" sz="1800" dirty="0" smtClean="0">
                <a:latin typeface="Bookman Old Style" panose="02050604050505020204" pitchFamily="18" charset="0"/>
              </a:rPr>
              <a:t>electrical heater </a:t>
            </a:r>
            <a:r>
              <a:rPr lang="en-US" sz="1800" dirty="0">
                <a:latin typeface="Bookman Old Style" panose="02050604050505020204" pitchFamily="18" charset="0"/>
              </a:rPr>
              <a:t>(1 sm</a:t>
            </a:r>
            <a:r>
              <a:rPr lang="en-US" sz="1800" baseline="30000" dirty="0">
                <a:latin typeface="Bookman Old Style" panose="02050604050505020204" pitchFamily="18" charset="0"/>
              </a:rPr>
              <a:t>2</a:t>
            </a:r>
            <a:r>
              <a:rPr lang="en-US" sz="1800" dirty="0">
                <a:latin typeface="Bookman Old Style" panose="02050604050505020204" pitchFamily="18" charset="0"/>
              </a:rPr>
              <a:t> square copper </a:t>
            </a:r>
            <a:r>
              <a:rPr lang="en-US" sz="1800" dirty="0" smtClean="0">
                <a:latin typeface="Bookman Old Style" panose="02050604050505020204" pitchFamily="18" charset="0"/>
              </a:rPr>
              <a:t>plate). The </a:t>
            </a:r>
            <a:r>
              <a:rPr lang="en-US" sz="1800" dirty="0">
                <a:latin typeface="Bookman Old Style" panose="02050604050505020204" pitchFamily="18" charset="0"/>
              </a:rPr>
              <a:t>temperature of a contact plate </a:t>
            </a:r>
            <a:r>
              <a:rPr lang="en-US" sz="1800" dirty="0" smtClean="0">
                <a:latin typeface="Bookman Old Style" panose="02050604050505020204" pitchFamily="18" charset="0"/>
              </a:rPr>
              <a:t>- </a:t>
            </a:r>
            <a:r>
              <a:rPr lang="en-US" sz="1800" dirty="0">
                <a:latin typeface="Bookman Old Style" panose="02050604050505020204" pitchFamily="18" charset="0"/>
              </a:rPr>
              <a:t>150</a:t>
            </a:r>
            <a:r>
              <a:rPr lang="en-US" sz="1800" baseline="30000" dirty="0">
                <a:latin typeface="Bookman Old Style" panose="02050604050505020204" pitchFamily="18" charset="0"/>
              </a:rPr>
              <a:t>0</a:t>
            </a:r>
            <a:r>
              <a:rPr lang="en-US" sz="1800" dirty="0">
                <a:latin typeface="Bookman Old Style" panose="02050604050505020204" pitchFamily="18" charset="0"/>
              </a:rPr>
              <a:t>С, exposition time – 10 sec.  At these conditions burn corresponds to IIIA-degree in accordance with clinical classification of </a:t>
            </a:r>
            <a:r>
              <a:rPr lang="en-US" sz="1800" dirty="0" smtClean="0">
                <a:latin typeface="Bookman Old Style" panose="02050604050505020204" pitchFamily="18" charset="0"/>
              </a:rPr>
              <a:t>burns. </a:t>
            </a:r>
            <a:r>
              <a:rPr lang="en-US" sz="1800" dirty="0">
                <a:latin typeface="Bookman Old Style" panose="02050604050505020204" pitchFamily="18" charset="0"/>
              </a:rPr>
              <a:t>Treatment of animals began through 24 h after burn induction.</a:t>
            </a:r>
            <a:r>
              <a:rPr lang="en-US" sz="1800" dirty="0"/>
              <a:t> </a:t>
            </a:r>
            <a:endParaRPr lang="en-US" sz="1800" dirty="0" smtClean="0"/>
          </a:p>
          <a:p>
            <a:pPr marL="285750" indent="-285750">
              <a:spcBef>
                <a:spcPts val="1200"/>
              </a:spcBef>
              <a:buFont typeface="Arial" panose="020B0604020202020204" pitchFamily="34" charset="0"/>
              <a:buChar char="•"/>
            </a:pPr>
            <a:r>
              <a:rPr lang="en-US" sz="1800" dirty="0">
                <a:latin typeface="Bookman Old Style" panose="02050604050505020204" pitchFamily="18" charset="0"/>
              </a:rPr>
              <a:t>Wound</a:t>
            </a:r>
            <a:r>
              <a:rPr lang="en-US" sz="1800" dirty="0"/>
              <a:t> </a:t>
            </a:r>
            <a:r>
              <a:rPr lang="en-US" sz="1800" dirty="0">
                <a:latin typeface="Bookman Old Style" panose="02050604050505020204" pitchFamily="18" charset="0"/>
              </a:rPr>
              <a:t>healing effect was estimated by the reduction of injured area in relation to initial and calculated under the formula:</a:t>
            </a:r>
            <a:endParaRPr lang="ru-RU" sz="1800" dirty="0">
              <a:latin typeface="Bookman Old Style" panose="02050604050505020204" pitchFamily="18" charset="0"/>
            </a:endParaRPr>
          </a:p>
          <a:p>
            <a:pPr algn="ctr"/>
            <a:r>
              <a:rPr lang="en-US" sz="1800" dirty="0">
                <a:latin typeface="Bookman Old Style" panose="02050604050505020204" pitchFamily="18" charset="0"/>
              </a:rPr>
              <a:t>D = (</a:t>
            </a:r>
            <a:r>
              <a:rPr lang="en-US" sz="1800" dirty="0" err="1">
                <a:latin typeface="Bookman Old Style" panose="02050604050505020204" pitchFamily="18" charset="0"/>
              </a:rPr>
              <a:t>S</a:t>
            </a:r>
            <a:r>
              <a:rPr lang="en-US" sz="2000" baseline="-25000" dirty="0" err="1">
                <a:latin typeface="Bookman Old Style" panose="02050604050505020204" pitchFamily="18" charset="0"/>
              </a:rPr>
              <a:t>exp</a:t>
            </a:r>
            <a:r>
              <a:rPr lang="en-US" sz="1800" dirty="0">
                <a:latin typeface="Bookman Old Style" panose="02050604050505020204" pitchFamily="18" charset="0"/>
              </a:rPr>
              <a:t> / S</a:t>
            </a:r>
            <a:r>
              <a:rPr lang="en-US" sz="2000" baseline="-25000" dirty="0">
                <a:latin typeface="Bookman Old Style" panose="02050604050505020204" pitchFamily="18" charset="0"/>
              </a:rPr>
              <a:t>in</a:t>
            </a:r>
            <a:r>
              <a:rPr lang="en-US" sz="1800" dirty="0">
                <a:latin typeface="Bookman Old Style" panose="02050604050505020204" pitchFamily="18" charset="0"/>
              </a:rPr>
              <a:t>) х 100 %, where </a:t>
            </a:r>
            <a:endParaRPr lang="ru-RU" sz="1800" dirty="0">
              <a:latin typeface="Bookman Old Style" panose="02050604050505020204" pitchFamily="18" charset="0"/>
            </a:endParaRPr>
          </a:p>
          <a:p>
            <a:pPr marL="901700"/>
            <a:r>
              <a:rPr lang="en-US" sz="1800" dirty="0">
                <a:latin typeface="Bookman Old Style" panose="02050604050505020204" pitchFamily="18" charset="0"/>
              </a:rPr>
              <a:t>S </a:t>
            </a:r>
            <a:r>
              <a:rPr lang="en-US" sz="2000" baseline="-25000" dirty="0">
                <a:latin typeface="Bookman Old Style" panose="02050604050505020204" pitchFamily="18" charset="0"/>
              </a:rPr>
              <a:t>in</a:t>
            </a:r>
            <a:r>
              <a:rPr lang="en-US" sz="1800" dirty="0">
                <a:latin typeface="Bookman Old Style" panose="02050604050505020204" pitchFamily="18" charset="0"/>
              </a:rPr>
              <a:t> - initial wound area on day 1.</a:t>
            </a:r>
            <a:endParaRPr lang="ru-RU" sz="1800" dirty="0">
              <a:latin typeface="Bookman Old Style" panose="02050604050505020204" pitchFamily="18" charset="0"/>
            </a:endParaRPr>
          </a:p>
          <a:p>
            <a:pPr marL="901700"/>
            <a:r>
              <a:rPr lang="en-US" sz="1800" dirty="0">
                <a:latin typeface="Bookman Old Style" panose="02050604050505020204" pitchFamily="18" charset="0"/>
              </a:rPr>
              <a:t>S </a:t>
            </a:r>
            <a:r>
              <a:rPr lang="en-US" sz="2000" baseline="-25000" dirty="0" err="1">
                <a:latin typeface="Bookman Old Style" panose="02050604050505020204" pitchFamily="18" charset="0"/>
              </a:rPr>
              <a:t>exp</a:t>
            </a:r>
            <a:r>
              <a:rPr lang="en-US" sz="1800" dirty="0">
                <a:latin typeface="Bookman Old Style" panose="02050604050505020204" pitchFamily="18" charset="0"/>
              </a:rPr>
              <a:t> - wound area on day of measurement.</a:t>
            </a:r>
            <a:endParaRPr lang="ru-RU" sz="1800" dirty="0">
              <a:latin typeface="Bookman Old Style" panose="02050604050505020204" pitchFamily="18" charset="0"/>
            </a:endParaRPr>
          </a:p>
          <a:p>
            <a:pPr>
              <a:spcBef>
                <a:spcPts val="1200"/>
              </a:spcBef>
            </a:pPr>
            <a:r>
              <a:rPr lang="en-US" sz="1800" dirty="0">
                <a:latin typeface="Bookman Old Style" panose="02050604050505020204" pitchFamily="18" charset="0"/>
              </a:rPr>
              <a:t>The obtained data were processed statistically using Student’s  t-test</a:t>
            </a:r>
            <a:endParaRPr lang="ru-RU" sz="1800" dirty="0">
              <a:latin typeface="Bookman Old Style" panose="020506040505050202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Легкий дым">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Override>
</file>

<file path=ppt/theme/themeOverride2.xml><?xml version="1.0" encoding="utf-8"?>
<a:themeOverride xmlns:a="http://schemas.openxmlformats.org/drawingml/2006/main">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Override>
</file>

<file path=ppt/theme/themeOverride3.xml><?xml version="1.0" encoding="utf-8"?>
<a:themeOverride xmlns:a="http://schemas.openxmlformats.org/drawingml/2006/main">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TC103457515[[fn=Вид]]</Template>
  <TotalTime>3536930</TotalTime>
  <Words>3243</Words>
  <Application>Microsoft Office PowerPoint</Application>
  <PresentationFormat>On-screen Show (4:3)</PresentationFormat>
  <Paragraphs>228</Paragraphs>
  <Slides>39</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39</vt:i4>
      </vt:variant>
    </vt:vector>
  </HeadingPairs>
  <TitlesOfParts>
    <vt:vector size="43" baseType="lpstr">
      <vt:lpstr>Легкий дым</vt:lpstr>
      <vt:lpstr>ACD/3D</vt:lpstr>
      <vt:lpstr>CS ChemDraw Drawing</vt:lpstr>
      <vt:lpstr>Диаграмма</vt:lpstr>
      <vt:lpstr>About OMICS Group</vt:lpstr>
      <vt:lpstr>OMICS International Conferences</vt:lpstr>
      <vt:lpstr>Dr. Karen Mulkijanyan  Head of the Department of Pharmacological Research of Tbilisi State Medical University  I.Kutateladze Institute of Pharmacochemistry, Tbilisi, Georgia </vt:lpstr>
      <vt:lpstr>Boraginaceae species</vt:lpstr>
      <vt:lpstr>Introduction</vt:lpstr>
      <vt:lpstr>Extraction and fractionation of SA, SC, SO and AI polysaccharides from raw material</vt:lpstr>
      <vt:lpstr>Poly[oxy-1-carboxy-2-(3,4-dihydroxyphenyl)ethylene</vt:lpstr>
      <vt:lpstr>TLC detection of pyrrolizidine alkaloids in raw material (A) and highmolecular fractions (B)</vt:lpstr>
      <vt:lpstr>WOUND HEALING</vt:lpstr>
      <vt:lpstr>Slide 10</vt:lpstr>
      <vt:lpstr>Slide 11</vt:lpstr>
      <vt:lpstr>Slide 12</vt:lpstr>
      <vt:lpstr>Slide 13</vt:lpstr>
      <vt:lpstr>Slide 14</vt:lpstr>
      <vt:lpstr>Slide 15</vt:lpstr>
      <vt:lpstr>Suggested mechanism of wounnd healing and anti-inflammatory action of BNB</vt:lpstr>
      <vt:lpstr>Slide 17</vt:lpstr>
      <vt:lpstr>In vivo anti-cancer efficacy of BNB from Symphytum asperum (SA) and S.caucasicum (SC)</vt:lpstr>
      <vt:lpstr>TNF-a secretion and B16M cell adhesion in B16M-CM-treated HSE cells in vitro.</vt:lpstr>
      <vt:lpstr>TNF-a secretion and B16M cell adhesion in VEGF-treated HSE cells in vitro. </vt:lpstr>
      <vt:lpstr>Slide 21</vt:lpstr>
      <vt:lpstr>Established effects of BNB</vt:lpstr>
      <vt:lpstr>Established major effects of POCDPE </vt:lpstr>
      <vt:lpstr>Conclusion</vt:lpstr>
      <vt:lpstr>Acknowledgements</vt:lpstr>
      <vt:lpstr>Slide 26</vt:lpstr>
      <vt:lpstr>Some known constituents of Symphytum and Anchusa responsible for biological activity  </vt:lpstr>
      <vt:lpstr>Overview of toxic pyrrolizidine alkaloids found in Symphytum and Anchusa</vt:lpstr>
      <vt:lpstr>Slide 29</vt:lpstr>
      <vt:lpstr>Slide 30</vt:lpstr>
      <vt:lpstr>Slide 31</vt:lpstr>
      <vt:lpstr>Slide 32</vt:lpstr>
      <vt:lpstr>Slide 33</vt:lpstr>
      <vt:lpstr>Mechanism of action of SA &amp; SC  phenolic polymers</vt:lpstr>
      <vt:lpstr>Slide 35</vt:lpstr>
      <vt:lpstr>Slide 36</vt:lpstr>
      <vt:lpstr>Effect of BNB on the inflammatory response of tumor-activated hepatic sinusoidal endothelium</vt:lpstr>
      <vt:lpstr>Methods:</vt:lpstr>
      <vt:lpstr>Let us meet again..</vt:lpstr>
    </vt:vector>
  </TitlesOfParts>
  <Company>FarmaCol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Karen Mulkijanyan</dc:creator>
  <cp:lastModifiedBy>sindhuja-m</cp:lastModifiedBy>
  <cp:revision>755</cp:revision>
  <dcterms:created xsi:type="dcterms:W3CDTF">2002-10-13T22:28:57Z</dcterms:created>
  <dcterms:modified xsi:type="dcterms:W3CDTF">2015-09-22T13:00:51Z</dcterms:modified>
</cp:coreProperties>
</file>