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55" r:id="rId2"/>
    <p:sldId id="356" r:id="rId3"/>
    <p:sldId id="357" r:id="rId4"/>
    <p:sldId id="358" r:id="rId5"/>
    <p:sldId id="361" r:id="rId6"/>
    <p:sldId id="359" r:id="rId7"/>
    <p:sldId id="360" r:id="rId8"/>
    <p:sldId id="338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3" r:id="rId19"/>
    <p:sldId id="374" r:id="rId20"/>
    <p:sldId id="375" r:id="rId21"/>
    <p:sldId id="349" r:id="rId22"/>
    <p:sldId id="376" r:id="rId23"/>
    <p:sldId id="399" r:id="rId24"/>
    <p:sldId id="400" r:id="rId25"/>
    <p:sldId id="377" r:id="rId26"/>
    <p:sldId id="389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3CC"/>
    <a:srgbClr val="260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6484" autoAdjust="0"/>
    <p:restoredTop sz="94794" autoAdjust="0"/>
  </p:normalViewPr>
  <p:slideViewPr>
    <p:cSldViewPr>
      <p:cViewPr>
        <p:scale>
          <a:sx n="70" d="100"/>
          <a:sy n="70" d="100"/>
        </p:scale>
        <p:origin x="-202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2C12F5-0F9E-44EA-9B99-AF0FD4E2B473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EE81BB-0BB1-46C5-A906-833D0496D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27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2918817-300A-4441-BC3D-771526D90F0E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Talk about analogs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2AF7BB-99D6-4389-BA64-1809823B9CFB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6A1E4-6F2A-4AEF-9200-B97ED0F7D90B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40DA-A2BD-4EA2-B36B-298F6CCDFA89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B5E13-9E5F-4C05-B4C8-0A671BBAA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8110B-E679-43F0-81DD-2162D97E6B64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A66AF-8CA5-4018-B8F3-BEBB54B1B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47DD5-87F9-4DAC-825C-4B2CBC4898EB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9A664-0BED-4ECB-999A-64F856A26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DDD24-11C2-41BE-BF6E-61E65888C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2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A034-32B8-4AAC-A8AC-82C1F4DBCA98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57EE-88A0-48C0-B2AD-BCBE33780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6A71B-57A3-478D-823D-337EC19DC61E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CB26-647F-4597-8BF1-D25C2AA1B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D4BCB-A37E-4203-94D2-692FE9B49A79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D342B-0CBB-441E-8D11-B88F7220C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CF258-08ED-48E3-A52F-FC789874DF8A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4AAB-EF81-4639-AA79-59E276049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FCD8-54A0-43F3-90FD-C63B512B6DB6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0DEF1-940B-4008-8A70-7C57E0FA9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A9722-BEA2-42C3-9231-0E8FDBBD0D07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9C8F-7A5B-454E-B8D9-6B9CDC0C6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9A5A1-3530-4D20-9E16-EB097FE4BB16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EC903-91BA-4767-8EB8-FAC0DF5DB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3F4A-E819-40C7-9AE9-A8C668762E80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C0BF-24F3-49D9-B0BA-7AB441BC3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C969E-3637-497A-84FF-DA852CFEBFB7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AAA305-2F01-4220-BE4B-A36D343E1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.gov/Common/PopUps/popDefinition.aspx?id=CDR0000322859&amp;version=Patient&amp;language=English" TargetMode="External"/><Relationship Id="rId2" Type="http://schemas.openxmlformats.org/officeDocument/2006/relationships/hyperlink" Target="http://www.cancer.gov/Common/PopUps/popDefinition.aspx?id=CDR0000045407&amp;version=Patient&amp;language=Englis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ncer.gov/Common/PopUps/popDefinition.aspx?id=CDR0000046468&amp;version=Patient&amp;language=English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44" y="457200"/>
            <a:ext cx="8763000" cy="2514600"/>
          </a:xfrm>
        </p:spPr>
        <p:txBody>
          <a:bodyPr lIns="91440" tIns="91440" bIns="0"/>
          <a:lstStyle/>
          <a:p>
            <a:r>
              <a:rPr lang="en-US" sz="3600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Efficacy of combination mucosal vaccination and immunotherapy strategies for the treatment of HPV-associated cancers</a:t>
            </a:r>
            <a:endParaRPr lang="en-US" sz="3600" dirty="0">
              <a:solidFill>
                <a:srgbClr val="FF0000"/>
              </a:solidFill>
              <a:latin typeface="Imprint MT Shadow" panose="04020605060303030202" pitchFamily="82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58470" y="3352800"/>
            <a:ext cx="7232749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b="1" dirty="0"/>
              <a:t>Jagan Sastry, PhD</a:t>
            </a:r>
          </a:p>
          <a:p>
            <a:pPr algn="ctr" eaLnBrk="1" hangingPunct="1"/>
            <a:endParaRPr lang="en-US" altLang="en-US" b="1" dirty="0"/>
          </a:p>
          <a:p>
            <a:pPr algn="ctr" eaLnBrk="1" hangingPunct="1"/>
            <a:r>
              <a:rPr lang="en-US" altLang="en-US" b="1" dirty="0">
                <a:solidFill>
                  <a:srgbClr val="0033CC"/>
                </a:solidFill>
              </a:rPr>
              <a:t>Professor, Department of Immunology</a:t>
            </a:r>
          </a:p>
          <a:p>
            <a:pPr algn="ctr" eaLnBrk="1" hangingPunct="1"/>
            <a:r>
              <a:rPr lang="en-US" altLang="en-US" b="1" dirty="0">
                <a:solidFill>
                  <a:srgbClr val="0033CC"/>
                </a:solidFill>
              </a:rPr>
              <a:t>Professor, Department of Veterinary Sciences </a:t>
            </a:r>
          </a:p>
          <a:p>
            <a:pPr algn="ctr" eaLnBrk="1" hangingPunct="1"/>
            <a:r>
              <a:rPr lang="en-US" altLang="en-US" b="1" dirty="0">
                <a:solidFill>
                  <a:srgbClr val="0033CC"/>
                </a:solidFill>
              </a:rPr>
              <a:t>The University of Texas MD Anderson Cancer Center</a:t>
            </a:r>
          </a:p>
          <a:p>
            <a:pPr algn="ctr" eaLnBrk="1" hangingPunct="1"/>
            <a:r>
              <a:rPr lang="en-US" altLang="en-US" b="1" dirty="0" smtClean="0">
                <a:solidFill>
                  <a:srgbClr val="0033CC"/>
                </a:solidFill>
              </a:rPr>
              <a:t>Associate Development Core Director </a:t>
            </a:r>
          </a:p>
          <a:p>
            <a:pPr algn="ctr" eaLnBrk="1" hangingPunct="1"/>
            <a:r>
              <a:rPr lang="en-US" altLang="en-US" b="1" dirty="0" smtClean="0">
                <a:solidFill>
                  <a:srgbClr val="0033CC"/>
                </a:solidFill>
              </a:rPr>
              <a:t>UT-Baylor </a:t>
            </a:r>
            <a:r>
              <a:rPr lang="en-US" altLang="en-US" b="1" dirty="0">
                <a:solidFill>
                  <a:srgbClr val="0033CC"/>
                </a:solidFill>
              </a:rPr>
              <a:t>Center for AIDS </a:t>
            </a:r>
            <a:r>
              <a:rPr lang="en-US" altLang="en-US" b="1" dirty="0" smtClean="0">
                <a:solidFill>
                  <a:srgbClr val="0033CC"/>
                </a:solidFill>
              </a:rPr>
              <a:t>Research</a:t>
            </a:r>
            <a:endParaRPr lang="en-US" alt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1524000"/>
            <a:ext cx="8610600" cy="4789328"/>
            <a:chOff x="304800" y="1524000"/>
            <a:chExt cx="8610600" cy="4789328"/>
          </a:xfrm>
        </p:grpSpPr>
        <p:sp>
          <p:nvSpPr>
            <p:cNvPr id="3075" name="Text Box 3"/>
            <p:cNvSpPr txBox="1">
              <a:spLocks noChangeArrowheads="1"/>
            </p:cNvSpPr>
            <p:nvPr/>
          </p:nvSpPr>
          <p:spPr bwMode="auto">
            <a:xfrm>
              <a:off x="4953000" y="2441575"/>
              <a:ext cx="2103120" cy="119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itchFamily="34" charset="0"/>
                </a:rPr>
                <a:t>High Risk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800" b="1" dirty="0" smtClean="0">
                  <a:solidFill>
                    <a:srgbClr val="002060"/>
                  </a:solidFill>
                  <a:latin typeface="Arial" pitchFamily="34" charset="0"/>
                </a:rPr>
                <a:t>HPV16, 18,</a:t>
              </a:r>
              <a:endParaRPr lang="en-US" altLang="en-US" sz="1800" b="1" dirty="0">
                <a:solidFill>
                  <a:srgbClr val="002060"/>
                </a:solidFill>
                <a:latin typeface="Arial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itchFamily="34" charset="0"/>
                </a:rPr>
                <a:t>(</a:t>
              </a:r>
              <a:r>
                <a:rPr lang="en-US" altLang="en-US" sz="1800" b="1" dirty="0" smtClean="0">
                  <a:solidFill>
                    <a:srgbClr val="002060"/>
                  </a:solidFill>
                  <a:latin typeface="Arial" pitchFamily="34" charset="0"/>
                </a:rPr>
                <a:t>Cervical Cancer</a:t>
              </a:r>
              <a:r>
                <a:rPr lang="en-US" altLang="en-US" sz="1800" b="1" dirty="0">
                  <a:solidFill>
                    <a:srgbClr val="002060"/>
                  </a:solidFill>
                  <a:latin typeface="Arial" pitchFamily="34" charset="0"/>
                </a:rPr>
                <a:t>)</a:t>
              </a:r>
            </a:p>
          </p:txBody>
        </p:sp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1752600" y="2441575"/>
              <a:ext cx="1371600" cy="119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FF9900"/>
                  </a:solidFill>
                  <a:latin typeface="Arial" pitchFamily="34" charset="0"/>
                </a:rPr>
                <a:t>Low Risk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FF9900"/>
                  </a:solidFill>
                  <a:latin typeface="Arial" pitchFamily="34" charset="0"/>
                </a:rPr>
                <a:t>HPV6, 11,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FF9900"/>
                  </a:solidFill>
                  <a:latin typeface="Arial" pitchFamily="34" charset="0"/>
                </a:rPr>
                <a:t>(Warts)</a:t>
              </a:r>
            </a:p>
          </p:txBody>
        </p:sp>
        <p:sp>
          <p:nvSpPr>
            <p:cNvPr id="13318" name="Rectangle 8"/>
            <p:cNvSpPr>
              <a:spLocks noChangeArrowheads="1"/>
            </p:cNvSpPr>
            <p:nvPr/>
          </p:nvSpPr>
          <p:spPr bwMode="auto">
            <a:xfrm>
              <a:off x="563880" y="4097337"/>
              <a:ext cx="7589520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800" b="1" dirty="0">
                  <a:latin typeface="Arial" pitchFamily="34" charset="0"/>
                </a:rPr>
                <a:t>The pre-cancerous lesions are described as cervical intraepithelial neoplasia (CIN) and are classified based on disease severity</a:t>
              </a:r>
              <a:r>
                <a:rPr lang="en-US" altLang="en-US" sz="1800" b="1" dirty="0" smtClean="0">
                  <a:latin typeface="Arial" pitchFamily="34" charset="0"/>
                </a:rPr>
                <a:t>:</a:t>
              </a:r>
            </a:p>
            <a:p>
              <a:pPr algn="just"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-US" altLang="en-US" sz="1400" dirty="0">
                <a:latin typeface="Arial" pitchFamily="34" charset="0"/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CC0066"/>
                  </a:solidFill>
                  <a:latin typeface="Arial" pitchFamily="34" charset="0"/>
                </a:rPr>
                <a:t>CIN I:	low-grade dysplasia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CC0066"/>
                  </a:solidFill>
                  <a:latin typeface="Arial" pitchFamily="34" charset="0"/>
                </a:rPr>
                <a:t>CIN II:	moderate dysplasia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CC0066"/>
                  </a:solidFill>
                  <a:latin typeface="Arial" pitchFamily="34" charset="0"/>
                </a:rPr>
                <a:t>CIN III:	high-grade dysplasia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CC0066"/>
                  </a:solidFill>
                  <a:latin typeface="Arial" pitchFamily="34" charset="0"/>
                </a:rPr>
                <a:t>CIS:	carcinoma in situ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CC0066"/>
                  </a:solidFill>
                  <a:latin typeface="Arial" pitchFamily="34" charset="0"/>
                </a:rPr>
                <a:t>ICC:	Cervical Cancer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04800" y="1524000"/>
              <a:ext cx="8610600" cy="917575"/>
              <a:chOff x="304800" y="1524000"/>
              <a:chExt cx="8610600" cy="917575"/>
            </a:xfrm>
          </p:grpSpPr>
          <p:sp>
            <p:nvSpPr>
              <p:cNvPr id="3074" name="Rectangle 2"/>
              <p:cNvSpPr>
                <a:spLocks noChangeArrowheads="1"/>
              </p:cNvSpPr>
              <p:nvPr/>
            </p:nvSpPr>
            <p:spPr bwMode="auto">
              <a:xfrm>
                <a:off x="304800" y="1524000"/>
                <a:ext cx="8610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solidFill>
                      <a:schemeClr val="accent2">
                        <a:lumMod val="50000"/>
                      </a:schemeClr>
                    </a:solidFill>
                    <a:latin typeface="Arial" pitchFamily="34" charset="0"/>
                  </a:rPr>
                  <a:t>The 150+ different types of HPV are broadly classified as</a:t>
                </a:r>
              </a:p>
            </p:txBody>
          </p:sp>
          <p:cxnSp>
            <p:nvCxnSpPr>
              <p:cNvPr id="14" name="Straight Arrow Connector 13"/>
              <p:cNvCxnSpPr>
                <a:cxnSpLocks noChangeShapeType="1"/>
              </p:cNvCxnSpPr>
              <p:nvPr/>
            </p:nvCxnSpPr>
            <p:spPr bwMode="auto">
              <a:xfrm>
                <a:off x="6019800" y="2011363"/>
                <a:ext cx="0" cy="430212"/>
              </a:xfrm>
              <a:prstGeom prst="straightConnector1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Arrow Connector 14"/>
              <p:cNvCxnSpPr>
                <a:cxnSpLocks noChangeShapeType="1"/>
              </p:cNvCxnSpPr>
              <p:nvPr/>
            </p:nvCxnSpPr>
            <p:spPr bwMode="auto">
              <a:xfrm>
                <a:off x="2362200" y="2011363"/>
                <a:ext cx="0" cy="430212"/>
              </a:xfrm>
              <a:prstGeom prst="straightConnector1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" name="Straight Connector 2"/>
              <p:cNvCxnSpPr/>
              <p:nvPr/>
            </p:nvCxnSpPr>
            <p:spPr>
              <a:xfrm>
                <a:off x="2348552" y="2011363"/>
                <a:ext cx="3657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itle 1"/>
          <p:cNvSpPr txBox="1">
            <a:spLocks/>
          </p:cNvSpPr>
          <p:nvPr/>
        </p:nvSpPr>
        <p:spPr>
          <a:xfrm>
            <a:off x="800100" y="762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Mucosal vaccination against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838201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papillomavirus (HPV)-associated cancers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3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086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charset="0"/>
              </a:rPr>
              <a:t>Human papillomavirus (HPV)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44500" y="762000"/>
            <a:ext cx="83820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31056" y="3733800"/>
            <a:ext cx="4572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Symbol" pitchFamily="18" charset="2"/>
              <a:buChar char="·"/>
            </a:pPr>
            <a:r>
              <a:rPr lang="en-US" altLang="en-US" sz="1800" b="1" dirty="0"/>
              <a:t>The L1 and L2 proteins are important for virus binding and entry into epithelial cells.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Symbol" pitchFamily="18" charset="2"/>
              <a:buChar char="·"/>
            </a:pPr>
            <a:r>
              <a:rPr lang="en-US" altLang="en-US" sz="1800" b="1" dirty="0"/>
              <a:t>In infected cells, the E6 and E7 proteins of high-risk serotypes cause degradation of cellular tumor suppressor proteins p53 and </a:t>
            </a:r>
            <a:r>
              <a:rPr lang="en-US" altLang="en-US" sz="1800" b="1" dirty="0" err="1" smtClean="0"/>
              <a:t>pRB</a:t>
            </a:r>
            <a:r>
              <a:rPr lang="en-US" altLang="en-US" sz="1800" b="1" dirty="0" smtClean="0"/>
              <a:t> and oncogenic transformation</a:t>
            </a:r>
            <a:endParaRPr lang="en-US" altLang="en-US" sz="1800" b="1" dirty="0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20650" y="1814513"/>
            <a:ext cx="4298950" cy="4043362"/>
            <a:chOff x="130860" y="1790163"/>
            <a:chExt cx="4299247" cy="4042656"/>
          </a:xfrm>
        </p:grpSpPr>
        <p:pic>
          <p:nvPicPr>
            <p:cNvPr id="11277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2" r="33458" b="6161"/>
            <a:stretch>
              <a:fillRect/>
            </a:stretch>
          </p:blipFill>
          <p:spPr bwMode="auto">
            <a:xfrm>
              <a:off x="130860" y="1790163"/>
              <a:ext cx="4299247" cy="404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93839" r="684"/>
            <a:stretch>
              <a:fillRect/>
            </a:stretch>
          </p:blipFill>
          <p:spPr bwMode="auto">
            <a:xfrm>
              <a:off x="418339" y="5410200"/>
              <a:ext cx="3657600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77813" y="838200"/>
            <a:ext cx="4751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latin typeface="+mn-lt"/>
              </a:rPr>
              <a:t>The HPV genome encodes for six different early proteins (E1, E2, E4, E5, E6, and E7) and two late proteins (L1 and L2).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825" y="5867400"/>
            <a:ext cx="8664575" cy="923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1800" b="1"/>
              <a:t>The currently approved vaccines are based on the L1 gene and therefore can prevent initial infection but can not protect against the pre- and cancer lesions where only the E6 and E7 genes of the virus are expressed</a:t>
            </a:r>
          </a:p>
        </p:txBody>
      </p:sp>
      <p:grpSp>
        <p:nvGrpSpPr>
          <p:cNvPr id="11274" name="Group 1"/>
          <p:cNvGrpSpPr>
            <a:grpSpLocks/>
          </p:cNvGrpSpPr>
          <p:nvPr/>
        </p:nvGrpSpPr>
        <p:grpSpPr bwMode="auto">
          <a:xfrm>
            <a:off x="5740400" y="863600"/>
            <a:ext cx="3089275" cy="2846388"/>
            <a:chOff x="5740445" y="863958"/>
            <a:chExt cx="3089275" cy="2845594"/>
          </a:xfrm>
        </p:grpSpPr>
        <p:pic>
          <p:nvPicPr>
            <p:cNvPr id="11275" name="Content Placeholder 9" descr="Picture 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9" t="45946" r="7692"/>
            <a:stretch>
              <a:fillRect/>
            </a:stretch>
          </p:blipFill>
          <p:spPr bwMode="auto">
            <a:xfrm>
              <a:off x="5867400" y="863958"/>
              <a:ext cx="2667000" cy="264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5740445" y="3363574"/>
              <a:ext cx="3089275" cy="345978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ea typeface="ＭＳ Ｐゴシック" pitchFamily="-110" charset="-128"/>
                </a:rPr>
                <a:t>Schiffman</a:t>
              </a:r>
              <a:r>
                <a:rPr 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ea typeface="ＭＳ Ｐゴシック" pitchFamily="-110" charset="-128"/>
                </a:rPr>
                <a:t> Lancet (2007) 370:890-907</a:t>
              </a:r>
              <a:endParaRPr 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ＭＳ Ｐゴシック" pitchFamily="-110" charset="-128"/>
              </a:endParaRP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94277" y="4974017"/>
            <a:ext cx="9252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latin typeface="Arial" pitchFamily="34" charset="0"/>
                <a:cs typeface="Arial" pitchFamily="34" charset="0"/>
              </a:rPr>
              <a:t>L1, L2</a:t>
            </a:r>
            <a:endParaRPr lang="en-US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828800" y="3771900"/>
            <a:ext cx="141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Arial" pitchFamily="34" charset="0"/>
                <a:cs typeface="Arial" pitchFamily="34" charset="0"/>
              </a:rPr>
              <a:t>E6 and E7</a:t>
            </a:r>
          </a:p>
        </p:txBody>
      </p:sp>
    </p:spTree>
    <p:extLst>
      <p:ext uri="{BB962C8B-B14F-4D97-AF65-F5344CB8AC3E}">
        <p14:creationId xmlns:p14="http://schemas.microsoft.com/office/powerpoint/2010/main" val="59012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build="p"/>
      <p:bldP spid="4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3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Human papillomavirus (HPV)</a:t>
            </a:r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16280" y="1143000"/>
            <a:ext cx="7223760" cy="3810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pre-cancerous lesions of the cervix: </a:t>
            </a:r>
            <a:r>
              <a:rPr lang="en-US" altLang="en-US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ervical </a:t>
            </a:r>
            <a:r>
              <a:rPr lang="en-US" altLang="en-US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ntraepithelial </a:t>
            </a:r>
            <a:r>
              <a:rPr lang="en-US" altLang="en-US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eoplasia (</a:t>
            </a:r>
            <a:r>
              <a:rPr lang="en-US" alt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CIN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alt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Typically, these precancerous </a:t>
            </a:r>
            <a:r>
              <a:rPr lang="en-US" alt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lesions regress 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spontaneously</a:t>
            </a:r>
          </a:p>
          <a:p>
            <a:endParaRPr lang="en-US" alt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Under conditions of immunodeficiency (AIDS/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Transplatation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— </a:t>
            </a:r>
            <a:r>
              <a:rPr lang="en-US" alt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CIN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may eventually progress to invasive cervical cancer (</a:t>
            </a:r>
            <a:r>
              <a:rPr lang="en-US" alt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ICC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288280"/>
            <a:ext cx="7589520" cy="118872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HPVs also cause some cancers of the anus, vulva, vagina, penis, and the oropharynx (throat, soft palate, the base of the tongue, and the tonsils)</a:t>
            </a:r>
          </a:p>
        </p:txBody>
      </p:sp>
    </p:spTree>
    <p:extLst>
      <p:ext uri="{BB962C8B-B14F-4D97-AF65-F5344CB8AC3E}">
        <p14:creationId xmlns:p14="http://schemas.microsoft.com/office/powerpoint/2010/main" val="30085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715963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Treatments for HPV-CIN</a:t>
            </a:r>
            <a:endParaRPr lang="en-US" alt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95300" y="1219200"/>
            <a:ext cx="8229600" cy="2895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en-US" sz="2000" b="1" dirty="0" smtClean="0">
                <a:latin typeface="Arial" pitchFamily="34" charset="0"/>
                <a:cs typeface="Arial" pitchFamily="34" charset="0"/>
              </a:rPr>
              <a:t>Methods commonly used to treat cervical lesions include 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cryosurgery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smtClean="0">
                <a:latin typeface="Arial" pitchFamily="34" charset="0"/>
                <a:cs typeface="Arial" pitchFamily="34" charset="0"/>
              </a:rPr>
              <a:t>(freezing that destroys tissue), LEEP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loop electrosurgical excision procedure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b="1" dirty="0" smtClean="0">
                <a:latin typeface="Arial" pitchFamily="34" charset="0"/>
                <a:cs typeface="Arial" pitchFamily="34" charset="0"/>
              </a:rPr>
              <a:t>or the removal of tissue using a hot wire loop), and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conization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smtClean="0">
                <a:latin typeface="Arial" pitchFamily="34" charset="0"/>
                <a:cs typeface="Arial" pitchFamily="34" charset="0"/>
              </a:rPr>
              <a:t>(surgery to remove a cone-shaped piece of tissue from the cervix and cervical canal)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en-US" sz="2000" b="1" dirty="0" smtClean="0">
                <a:latin typeface="Arial" pitchFamily="34" charset="0"/>
                <a:cs typeface="Arial" pitchFamily="34" charset="0"/>
              </a:rPr>
              <a:t>However, a significant number of patients (13-19%) experience recurrence and it is not clear what the reasons are or what if any is the relation to HPV-specific immunity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4343400"/>
            <a:ext cx="8610600" cy="92333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Hypothesis: Immune memory to HPV, specifically to the E6 and E7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oncoproteins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is necessary for recurrence-free survival post-treatment for HPV-associated CIN. 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5715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pitchFamily="34" charset="0"/>
                <a:cs typeface="Arial" pitchFamily="34" charset="0"/>
              </a:rPr>
              <a:t>To test this hypothesis we conducted a cross-sectional study in HPV patients</a:t>
            </a:r>
          </a:p>
        </p:txBody>
      </p:sp>
    </p:spTree>
    <p:extLst>
      <p:ext uri="{BB962C8B-B14F-4D97-AF65-F5344CB8AC3E}">
        <p14:creationId xmlns:p14="http://schemas.microsoft.com/office/powerpoint/2010/main" val="28256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Cross-sectional Study population</a:t>
            </a:r>
            <a:endParaRPr lang="en-US" altLang="en-US" sz="40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7239000" cy="525780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dirty="0" smtClean="0">
                <a:latin typeface="Arial" pitchFamily="34" charset="0"/>
                <a:cs typeface="Arial" pitchFamily="34" charset="0"/>
              </a:rPr>
              <a:t>Group 1. (HPV</a:t>
            </a:r>
            <a:r>
              <a:rPr lang="en-US" altLang="en-US" sz="2000" b="1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000" b="1" dirty="0" smtClean="0">
                <a:latin typeface="Arial" pitchFamily="34" charset="0"/>
                <a:cs typeface="Arial" pitchFamily="34" charset="0"/>
              </a:rPr>
              <a:t>/CIN</a:t>
            </a:r>
            <a:r>
              <a:rPr lang="en-US" altLang="en-US" sz="2000" b="1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000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algn="just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Control women: negative for both HPV and cervical intraepithelial neoplasia (CIN</a:t>
            </a:r>
            <a:r>
              <a:rPr lang="en-US" alt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): n=6</a:t>
            </a:r>
          </a:p>
          <a:p>
            <a:pPr algn="just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dirty="0" smtClean="0">
                <a:latin typeface="Arial" pitchFamily="34" charset="0"/>
                <a:cs typeface="Arial" pitchFamily="34" charset="0"/>
              </a:rPr>
              <a:t>Group 2. (HPV</a:t>
            </a:r>
            <a:r>
              <a:rPr lang="en-US" altLang="en-US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altLang="en-US" sz="2000" b="1" dirty="0" smtClean="0">
                <a:latin typeface="Arial" pitchFamily="34" charset="0"/>
                <a:cs typeface="Arial" pitchFamily="34" charset="0"/>
              </a:rPr>
              <a:t>/CIN</a:t>
            </a:r>
            <a:r>
              <a:rPr lang="en-US" altLang="en-US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altLang="en-US" sz="2000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algn="just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Women HPV</a:t>
            </a:r>
            <a:r>
              <a:rPr lang="en-US" alt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with newly diagnosed CIN lesions (CIN</a:t>
            </a:r>
            <a:r>
              <a:rPr lang="en-US" alt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): n = 33</a:t>
            </a:r>
          </a:p>
          <a:p>
            <a:pPr algn="just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dirty="0" smtClean="0">
                <a:latin typeface="Arial" pitchFamily="34" charset="0"/>
                <a:cs typeface="Arial" pitchFamily="34" charset="0"/>
              </a:rPr>
              <a:t>Group 3. (Recur</a:t>
            </a:r>
            <a:r>
              <a:rPr lang="en-US" altLang="en-US" sz="2000" b="1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000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algn="just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Disease-free after excisional/ablative treatment for HPV-CIN (at least six months post-treatment): n = 22</a:t>
            </a:r>
          </a:p>
          <a:p>
            <a:pPr algn="just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dirty="0" smtClean="0">
                <a:latin typeface="Arial" pitchFamily="34" charset="0"/>
                <a:cs typeface="Arial" pitchFamily="34" charset="0"/>
              </a:rPr>
              <a:t>Group 4. (Recur</a:t>
            </a:r>
            <a:r>
              <a:rPr lang="en-US" altLang="en-US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alt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altLang="en-US" sz="2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Exhibiting recurrence or persistence of disease after excisional/ablative treatment for HPV-CIN (at least six months post-treatment): n = 10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9" b="89431"/>
          <a:stretch/>
        </p:blipFill>
        <p:spPr bwMode="auto">
          <a:xfrm>
            <a:off x="5542625" y="1054586"/>
            <a:ext cx="2935549" cy="44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01"/>
          <a:stretch/>
        </p:blipFill>
        <p:spPr bwMode="auto">
          <a:xfrm>
            <a:off x="1911350" y="1524000"/>
            <a:ext cx="1983475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911350" y="1524000"/>
            <a:ext cx="2984311" cy="4237038"/>
            <a:chOff x="609600" y="1524000"/>
            <a:chExt cx="2984311" cy="4237038"/>
          </a:xfrm>
        </p:grpSpPr>
        <p:pic>
          <p:nvPicPr>
            <p:cNvPr id="26" name="Picture 2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473"/>
            <a:stretch/>
          </p:blipFill>
          <p:spPr bwMode="auto">
            <a:xfrm>
              <a:off x="609600" y="1524000"/>
              <a:ext cx="2984311" cy="423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2743200" y="1524000"/>
              <a:ext cx="850711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11350" y="1524000"/>
            <a:ext cx="4030496" cy="4237038"/>
            <a:chOff x="609600" y="1524000"/>
            <a:chExt cx="4030496" cy="4237038"/>
          </a:xfrm>
        </p:grpSpPr>
        <p:pic>
          <p:nvPicPr>
            <p:cNvPr id="29" name="Picture 2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956"/>
            <a:stretch/>
          </p:blipFill>
          <p:spPr bwMode="auto">
            <a:xfrm>
              <a:off x="609600" y="1524000"/>
              <a:ext cx="4030496" cy="423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2743200" y="1524000"/>
              <a:ext cx="189689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11350" y="1524000"/>
            <a:ext cx="5099050" cy="4237038"/>
            <a:chOff x="609600" y="1524000"/>
            <a:chExt cx="5099050" cy="4237038"/>
          </a:xfrm>
        </p:grpSpPr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0"/>
              <a:ext cx="5099050" cy="423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2743200" y="1524000"/>
              <a:ext cx="296545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6019800"/>
            <a:ext cx="612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 cell proliferation response in the blood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858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7411" grpId="0" build="allAtOnce"/>
      <p:bldP spid="17411" grpId="1" build="allAtOnce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4038600" cy="1295400"/>
          </a:xfrm>
        </p:spPr>
        <p:txBody>
          <a:bodyPr/>
          <a:lstStyle/>
          <a:p>
            <a:pPr>
              <a:defRPr/>
            </a:pPr>
            <a:r>
              <a:rPr lang="en-US" sz="2800" b="1" smtClean="0">
                <a:solidFill>
                  <a:srgbClr val="FF0000"/>
                </a:solidFill>
                <a:cs typeface="Arial" pitchFamily="34" charset="0"/>
              </a:rPr>
              <a:t>Dominant proliferative responses</a:t>
            </a:r>
            <a:br>
              <a:rPr lang="en-US" sz="2800" b="1" smtClean="0">
                <a:solidFill>
                  <a:srgbClr val="FF0000"/>
                </a:solidFill>
                <a:cs typeface="Arial" pitchFamily="34" charset="0"/>
              </a:rPr>
            </a:br>
            <a:r>
              <a:rPr lang="en-US" sz="2800" b="1" smtClean="0">
                <a:solidFill>
                  <a:srgbClr val="FF0000"/>
                </a:solidFill>
                <a:cs typeface="Arial" pitchFamily="34" charset="0"/>
              </a:rPr>
              <a:t>in Recur</a:t>
            </a:r>
            <a:r>
              <a:rPr lang="en-US" sz="2800" b="1" baseline="30000" smtClean="0">
                <a:solidFill>
                  <a:srgbClr val="FF0000"/>
                </a:solidFill>
                <a:cs typeface="Arial" pitchFamily="34" charset="0"/>
              </a:rPr>
              <a:t>-</a:t>
            </a:r>
            <a:r>
              <a:rPr lang="en-US" sz="2800" b="1" smtClean="0">
                <a:solidFill>
                  <a:srgbClr val="FF0000"/>
                </a:solidFill>
                <a:cs typeface="Arial" pitchFamily="34" charset="0"/>
              </a:rPr>
              <a:t> subjects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429000"/>
            <a:ext cx="6172200" cy="1524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z="1800" b="1" smtClean="0">
                <a:latin typeface="Arial" charset="0"/>
                <a:cs typeface="Arial" charset="0"/>
              </a:rPr>
              <a:t>E6 peptide: </a:t>
            </a:r>
          </a:p>
          <a:p>
            <a:pPr lvl="1"/>
            <a:r>
              <a:rPr lang="en-US" altLang="en-US" sz="1800" b="1" smtClean="0">
                <a:latin typeface="Arial" charset="0"/>
                <a:cs typeface="Arial" charset="0"/>
              </a:rPr>
              <a:t>Q15L  (43-57) QLLRREVYDFAFRDL</a:t>
            </a:r>
          </a:p>
          <a:p>
            <a:pPr>
              <a:buClr>
                <a:schemeClr val="tx1"/>
              </a:buClr>
            </a:pPr>
            <a:r>
              <a:rPr lang="en-US" altLang="en-US" sz="1800" b="1" smtClean="0">
                <a:latin typeface="Arial" charset="0"/>
                <a:cs typeface="Arial" charset="0"/>
              </a:rPr>
              <a:t>E7 peptide:</a:t>
            </a:r>
          </a:p>
          <a:p>
            <a:pPr lvl="1"/>
            <a:r>
              <a:rPr lang="en-US" altLang="en-US" sz="1800" b="1" smtClean="0">
                <a:latin typeface="Arial" charset="0"/>
                <a:cs typeface="Arial" charset="0"/>
              </a:rPr>
              <a:t>Q19D  (44-62)  QAEPDRAHYNIVTFCCKCD</a:t>
            </a:r>
          </a:p>
        </p:txBody>
      </p:sp>
      <p:sp>
        <p:nvSpPr>
          <p:cNvPr id="15366" name="Line 13"/>
          <p:cNvSpPr>
            <a:spLocks noChangeShapeType="1"/>
          </p:cNvSpPr>
          <p:nvPr/>
        </p:nvSpPr>
        <p:spPr bwMode="auto">
          <a:xfrm flipH="1">
            <a:off x="3510888" y="3733800"/>
            <a:ext cx="40233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7" name="Line 14"/>
          <p:cNvSpPr>
            <a:spLocks noChangeShapeType="1"/>
          </p:cNvSpPr>
          <p:nvPr/>
        </p:nvSpPr>
        <p:spPr bwMode="auto">
          <a:xfrm>
            <a:off x="7543800" y="3549328"/>
            <a:ext cx="0" cy="7315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8" name="Line 15"/>
          <p:cNvSpPr>
            <a:spLocks noChangeShapeType="1"/>
          </p:cNvSpPr>
          <p:nvPr/>
        </p:nvSpPr>
        <p:spPr bwMode="auto">
          <a:xfrm flipH="1">
            <a:off x="3505200" y="4267200"/>
            <a:ext cx="40233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304800" y="2590800"/>
            <a:ext cx="41148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4876800"/>
            <a:ext cx="8534400" cy="193833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It has been reported that: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Production of TH1-type of cytokines (e.g. IL-12 and IFN-g) was defective in women with extensive HPV infection.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Progression to CIN was associated with a shift from TH1- to TH2- or immunosuppressive-type (e.g. IL-4 and IL-10) of cytokine production</a:t>
            </a:r>
            <a:endParaRPr lang="en-US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228600"/>
            <a:ext cx="3687762" cy="295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00" y="127971"/>
            <a:ext cx="4171500" cy="34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7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1" grpId="0" animBg="1"/>
      <p:bldP spid="11" grpId="1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419100"/>
          </a:xfrm>
        </p:spPr>
        <p:txBody>
          <a:bodyPr/>
          <a:lstStyle/>
          <a:p>
            <a:pPr>
              <a:defRPr/>
            </a:pPr>
            <a:r>
              <a:rPr lang="en-US" sz="3200" b="1" smtClean="0">
                <a:solidFill>
                  <a:srgbClr val="FF0000"/>
                </a:solidFill>
                <a:cs typeface="Arial" pitchFamily="34" charset="0"/>
              </a:rPr>
              <a:t>Outcome from the cross-sectional study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1676400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en-US" sz="2400" b="1" dirty="0" smtClean="0">
                <a:solidFill>
                  <a:srgbClr val="0033CC"/>
                </a:solidFill>
                <a:latin typeface="Arial" charset="0"/>
              </a:rPr>
              <a:t>Peptides Q15L and Q19D, corresponding to the E6 and E7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Arial" charset="0"/>
              </a:rPr>
              <a:t>oncoproteins</a:t>
            </a:r>
            <a:r>
              <a:rPr lang="en-US" altLang="en-US" sz="2400" b="1" dirty="0" smtClean="0">
                <a:solidFill>
                  <a:srgbClr val="0033CC"/>
                </a:solidFill>
                <a:latin typeface="Arial" charset="0"/>
              </a:rPr>
              <a:t> of HPV-16, respectively could potentially be useful as:</a:t>
            </a:r>
          </a:p>
          <a:p>
            <a:pPr lvl="1" algn="just">
              <a:lnSpc>
                <a:spcPct val="80000"/>
              </a:lnSpc>
              <a:buFont typeface="Symbol" pitchFamily="18" charset="2"/>
              <a:buChar char="·"/>
            </a:pPr>
            <a:r>
              <a:rPr lang="en-US" altLang="en-US" sz="2000" b="1" dirty="0" smtClean="0">
                <a:solidFill>
                  <a:srgbClr val="0033CC"/>
                </a:solidFill>
                <a:latin typeface="Arial" charset="0"/>
              </a:rPr>
              <a:t>Indicators of protective immunity, (prognostic bio-markers)</a:t>
            </a:r>
          </a:p>
          <a:p>
            <a:pPr lvl="1" algn="just">
              <a:lnSpc>
                <a:spcPct val="80000"/>
              </a:lnSpc>
              <a:buFont typeface="Symbol" pitchFamily="18" charset="2"/>
              <a:buChar char="·"/>
            </a:pPr>
            <a:r>
              <a:rPr lang="en-US" altLang="en-US" sz="2000" b="1" dirty="0" smtClean="0">
                <a:solidFill>
                  <a:srgbClr val="0033CC"/>
                </a:solidFill>
                <a:latin typeface="Arial" charset="0"/>
              </a:rPr>
              <a:t>Immunotherapy (therapeutic vaccine)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95400" y="281940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To validate these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results from the cross-sectional study we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performed a prospective study with 250 patients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17500" y="3662363"/>
            <a:ext cx="8534400" cy="2338387"/>
            <a:chOff x="317500" y="3662362"/>
            <a:chExt cx="8534400" cy="2338388"/>
          </a:xfrm>
        </p:grpSpPr>
        <p:grpSp>
          <p:nvGrpSpPr>
            <p:cNvPr id="16394" name="Group 4"/>
            <p:cNvGrpSpPr>
              <a:grpSpLocks/>
            </p:cNvGrpSpPr>
            <p:nvPr/>
          </p:nvGrpSpPr>
          <p:grpSpPr bwMode="auto">
            <a:xfrm>
              <a:off x="546100" y="3662362"/>
              <a:ext cx="8305800" cy="1066800"/>
              <a:chOff x="192" y="912"/>
              <a:chExt cx="5232" cy="672"/>
            </a:xfrm>
          </p:grpSpPr>
          <p:sp>
            <p:nvSpPr>
              <p:cNvPr id="16398" name="Line 5"/>
              <p:cNvSpPr>
                <a:spLocks noChangeShapeType="1"/>
              </p:cNvSpPr>
              <p:nvPr/>
            </p:nvSpPr>
            <p:spPr bwMode="auto">
              <a:xfrm flipV="1">
                <a:off x="192" y="1584"/>
                <a:ext cx="4944" cy="0"/>
              </a:xfrm>
              <a:prstGeom prst="line">
                <a:avLst/>
              </a:prstGeom>
              <a:noFill/>
              <a:ln w="9842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Line 6"/>
              <p:cNvSpPr>
                <a:spLocks noChangeShapeType="1"/>
              </p:cNvSpPr>
              <p:nvPr/>
            </p:nvSpPr>
            <p:spPr bwMode="auto">
              <a:xfrm>
                <a:off x="864" y="1344"/>
                <a:ext cx="0" cy="192"/>
              </a:xfrm>
              <a:prstGeom prst="line">
                <a:avLst/>
              </a:prstGeom>
              <a:noFill/>
              <a:ln w="25400">
                <a:solidFill>
                  <a:srgbClr val="CC33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Line 7"/>
              <p:cNvSpPr>
                <a:spLocks noChangeShapeType="1"/>
              </p:cNvSpPr>
              <p:nvPr/>
            </p:nvSpPr>
            <p:spPr bwMode="auto">
              <a:xfrm>
                <a:off x="1248" y="1344"/>
                <a:ext cx="0" cy="192"/>
              </a:xfrm>
              <a:prstGeom prst="line">
                <a:avLst/>
              </a:prstGeom>
              <a:noFill/>
              <a:ln w="25400">
                <a:solidFill>
                  <a:srgbClr val="CC33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Line 8"/>
              <p:cNvSpPr>
                <a:spLocks noChangeShapeType="1"/>
              </p:cNvSpPr>
              <p:nvPr/>
            </p:nvSpPr>
            <p:spPr bwMode="auto">
              <a:xfrm>
                <a:off x="1872" y="1344"/>
                <a:ext cx="0" cy="192"/>
              </a:xfrm>
              <a:prstGeom prst="line">
                <a:avLst/>
              </a:prstGeom>
              <a:noFill/>
              <a:ln w="25400">
                <a:solidFill>
                  <a:srgbClr val="CC33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Line 9"/>
              <p:cNvSpPr>
                <a:spLocks noChangeShapeType="1"/>
              </p:cNvSpPr>
              <p:nvPr/>
            </p:nvSpPr>
            <p:spPr bwMode="auto">
              <a:xfrm>
                <a:off x="2496" y="1344"/>
                <a:ext cx="0" cy="192"/>
              </a:xfrm>
              <a:prstGeom prst="line">
                <a:avLst/>
              </a:prstGeom>
              <a:noFill/>
              <a:ln w="25400">
                <a:solidFill>
                  <a:srgbClr val="CC33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Line 10"/>
              <p:cNvSpPr>
                <a:spLocks noChangeShapeType="1"/>
              </p:cNvSpPr>
              <p:nvPr/>
            </p:nvSpPr>
            <p:spPr bwMode="auto">
              <a:xfrm>
                <a:off x="3120" y="1344"/>
                <a:ext cx="0" cy="192"/>
              </a:xfrm>
              <a:prstGeom prst="line">
                <a:avLst/>
              </a:prstGeom>
              <a:noFill/>
              <a:ln w="25400">
                <a:solidFill>
                  <a:srgbClr val="CC33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Line 11"/>
              <p:cNvSpPr>
                <a:spLocks noChangeShapeType="1"/>
              </p:cNvSpPr>
              <p:nvPr/>
            </p:nvSpPr>
            <p:spPr bwMode="auto">
              <a:xfrm>
                <a:off x="3696" y="1344"/>
                <a:ext cx="0" cy="192"/>
              </a:xfrm>
              <a:prstGeom prst="line">
                <a:avLst/>
              </a:prstGeom>
              <a:noFill/>
              <a:ln w="25400">
                <a:solidFill>
                  <a:srgbClr val="CC33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Line 12"/>
              <p:cNvSpPr>
                <a:spLocks noChangeShapeType="1"/>
              </p:cNvSpPr>
              <p:nvPr/>
            </p:nvSpPr>
            <p:spPr bwMode="auto">
              <a:xfrm>
                <a:off x="4416" y="1344"/>
                <a:ext cx="0" cy="192"/>
              </a:xfrm>
              <a:prstGeom prst="line">
                <a:avLst/>
              </a:prstGeom>
              <a:noFill/>
              <a:ln w="25400">
                <a:solidFill>
                  <a:srgbClr val="CC33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Line 13"/>
              <p:cNvSpPr>
                <a:spLocks noChangeShapeType="1"/>
              </p:cNvSpPr>
              <p:nvPr/>
            </p:nvSpPr>
            <p:spPr bwMode="auto">
              <a:xfrm>
                <a:off x="5088" y="1344"/>
                <a:ext cx="0" cy="192"/>
              </a:xfrm>
              <a:prstGeom prst="line">
                <a:avLst/>
              </a:prstGeom>
              <a:noFill/>
              <a:ln w="25400">
                <a:solidFill>
                  <a:srgbClr val="CC33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Text Box 14"/>
              <p:cNvSpPr txBox="1">
                <a:spLocks noChangeArrowheads="1"/>
              </p:cNvSpPr>
              <p:nvPr/>
            </p:nvSpPr>
            <p:spPr bwMode="auto">
              <a:xfrm>
                <a:off x="336" y="912"/>
                <a:ext cx="508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Arial" charset="0"/>
                  </a:rPr>
                  <a:t>         BL  1 Mo       4 Mo      6 Mo     9 Mo    12 Mo      18 Mo      24 Mo</a:t>
                </a:r>
                <a:r>
                  <a:rPr lang="en-US" altLang="en-US" sz="1800">
                    <a:latin typeface="Arial" charset="0"/>
                  </a:rPr>
                  <a:t> </a:t>
                </a:r>
              </a:p>
            </p:txBody>
          </p:sp>
        </p:grpSp>
        <p:grpSp>
          <p:nvGrpSpPr>
            <p:cNvPr id="16395" name="Group 15"/>
            <p:cNvGrpSpPr>
              <a:grpSpLocks/>
            </p:cNvGrpSpPr>
            <p:nvPr/>
          </p:nvGrpSpPr>
          <p:grpSpPr bwMode="auto">
            <a:xfrm>
              <a:off x="317500" y="4805362"/>
              <a:ext cx="1219200" cy="1195388"/>
              <a:chOff x="48" y="1632"/>
              <a:chExt cx="768" cy="753"/>
            </a:xfrm>
          </p:grpSpPr>
          <p:sp>
            <p:nvSpPr>
              <p:cNvPr id="16396" name="Rectangle 16"/>
              <p:cNvSpPr>
                <a:spLocks noChangeArrowheads="1"/>
              </p:cNvSpPr>
              <p:nvPr/>
            </p:nvSpPr>
            <p:spPr bwMode="auto">
              <a:xfrm>
                <a:off x="48" y="1776"/>
                <a:ext cx="768" cy="60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b="1">
                    <a:latin typeface="Arial" charset="0"/>
                  </a:rPr>
                  <a:t>Diagnosis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FF0066"/>
                    </a:solidFill>
                    <a:latin typeface="Arial" charset="0"/>
                  </a:rPr>
                  <a:t>CIN II or CIN III</a:t>
                </a:r>
              </a:p>
            </p:txBody>
          </p:sp>
          <p:sp>
            <p:nvSpPr>
              <p:cNvPr id="16397" name="Line 17"/>
              <p:cNvSpPr>
                <a:spLocks noChangeShapeType="1"/>
              </p:cNvSpPr>
              <p:nvPr/>
            </p:nvSpPr>
            <p:spPr bwMode="auto">
              <a:xfrm flipV="1">
                <a:off x="672" y="163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622300" y="4805363"/>
            <a:ext cx="5521325" cy="1900237"/>
            <a:chOff x="240" y="1632"/>
            <a:chExt cx="3478" cy="1197"/>
          </a:xfrm>
        </p:grpSpPr>
        <p:sp>
          <p:nvSpPr>
            <p:cNvPr id="16392" name="Rectangle 19"/>
            <p:cNvSpPr>
              <a:spLocks noChangeArrowheads="1"/>
            </p:cNvSpPr>
            <p:nvPr/>
          </p:nvSpPr>
          <p:spPr bwMode="auto">
            <a:xfrm>
              <a:off x="240" y="2592"/>
              <a:ext cx="347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CC00"/>
                  </a:solidFill>
                  <a:latin typeface="Arial" charset="0"/>
                </a:rPr>
                <a:t>LEEP = Loop Electrosurgical Excision Procedure</a:t>
              </a:r>
            </a:p>
          </p:txBody>
        </p:sp>
        <p:sp>
          <p:nvSpPr>
            <p:cNvPr id="16393" name="Line 20"/>
            <p:cNvSpPr>
              <a:spLocks noChangeShapeType="1"/>
            </p:cNvSpPr>
            <p:nvPr/>
          </p:nvSpPr>
          <p:spPr bwMode="auto">
            <a:xfrm flipV="1">
              <a:off x="864" y="1632"/>
              <a:ext cx="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850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"/>
          <a:stretch>
            <a:fillRect/>
          </a:stretch>
        </p:blipFill>
        <p:spPr bwMode="auto">
          <a:xfrm>
            <a:off x="30163" y="1701800"/>
            <a:ext cx="9056687" cy="325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411" name="Rectangle 24"/>
          <p:cNvSpPr>
            <a:spLocks noChangeArrowheads="1"/>
          </p:cNvSpPr>
          <p:nvPr/>
        </p:nvSpPr>
        <p:spPr bwMode="auto">
          <a:xfrm>
            <a:off x="260350" y="152400"/>
            <a:ext cx="85788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Treatment influence on HPV immunity</a:t>
            </a:r>
          </a:p>
          <a:p>
            <a:pPr eaLnBrk="1" hangingPunct="1"/>
            <a:endParaRPr lang="en-US" altLang="en-US" sz="800" b="1" dirty="0">
              <a:latin typeface="Arial" charset="0"/>
              <a:cs typeface="Arial" charset="0"/>
            </a:endParaRPr>
          </a:p>
          <a:p>
            <a:pPr lvl="3" eaLnBrk="1" hangingPunct="1"/>
            <a:r>
              <a:rPr lang="en-US" altLang="en-US" sz="1800" b="1" dirty="0">
                <a:latin typeface="Arial" charset="0"/>
                <a:cs typeface="Arial" charset="0"/>
              </a:rPr>
              <a:t>E6 Peptide: Q15L (43-57)   QLLRREVYDFAFRDL</a:t>
            </a:r>
          </a:p>
          <a:p>
            <a:pPr lvl="3" eaLnBrk="1" hangingPunct="1"/>
            <a:r>
              <a:rPr lang="en-US" altLang="en-US" sz="1800" b="1" dirty="0">
                <a:latin typeface="Arial" charset="0"/>
                <a:cs typeface="Arial" charset="0"/>
              </a:rPr>
              <a:t>E7 Peptide: Q19D (44-62)  QAEPDRAHYNIVTFCCKCD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5276671"/>
            <a:ext cx="8961120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Font typeface="Arial" charset="0"/>
              <a:buChar char="•"/>
            </a:pPr>
            <a:r>
              <a:rPr lang="en-US" altLang="en-US" sz="1800" b="1" dirty="0">
                <a:solidFill>
                  <a:srgbClr val="0033CC"/>
                </a:solidFill>
                <a:latin typeface="Arial" charset="0"/>
                <a:cs typeface="Arial" charset="0"/>
              </a:rPr>
              <a:t>Vaccination with these HPV E6 &amp; E7 peptides to induce/enhance HPV-specific immunity for protection against HPV lesions is a potential option</a:t>
            </a:r>
          </a:p>
          <a:p>
            <a:pPr marL="0" indent="0" eaLnBrk="1" hangingPunct="1">
              <a:buFont typeface="Arial" charset="0"/>
              <a:buChar char="•"/>
            </a:pPr>
            <a:r>
              <a:rPr lang="en-US" altLang="en-US" sz="1800" b="1" dirty="0">
                <a:solidFill>
                  <a:srgbClr val="0033CC"/>
                </a:solidFill>
                <a:latin typeface="Arial" charset="0"/>
                <a:cs typeface="Arial" charset="0"/>
              </a:rPr>
              <a:t>The immunity needs to be specifically at the genital mucosal tissues: i.e. </a:t>
            </a:r>
            <a:r>
              <a:rPr lang="en-US" altLang="en-US" sz="1800" b="1" u="sng" dirty="0">
                <a:solidFill>
                  <a:srgbClr val="0033CC"/>
                </a:solidFill>
                <a:latin typeface="Arial" charset="0"/>
                <a:cs typeface="Arial" charset="0"/>
              </a:rPr>
              <a:t>Mucosal T cell </a:t>
            </a:r>
            <a:r>
              <a:rPr lang="en-US" altLang="en-US" sz="1800" b="1" u="sng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Immunity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33"/>
          <a:stretch>
            <a:fillRect/>
          </a:stretch>
        </p:blipFill>
        <p:spPr bwMode="auto">
          <a:xfrm>
            <a:off x="30163" y="1701800"/>
            <a:ext cx="5005387" cy="325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7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0" y="2516400"/>
            <a:ext cx="3036600" cy="18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0" y="4726200"/>
            <a:ext cx="3036600" cy="18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25800"/>
            <a:ext cx="3055500" cy="2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04800" y="147935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Intranasal immunization with HPV peptide</a:t>
            </a:r>
            <a:endParaRPr lang="en-US" alt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47708" y="1143000"/>
            <a:ext cx="4376692" cy="885519"/>
            <a:chOff x="3150754" y="914400"/>
            <a:chExt cx="4087593" cy="962093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573051" y="1238710"/>
              <a:ext cx="1963841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226954" y="914400"/>
              <a:ext cx="6858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</a:rPr>
                <a:t>Day </a:t>
              </a:r>
              <a:r>
                <a:rPr lang="en-US" sz="1200" b="1" dirty="0" smtClean="0">
                  <a:latin typeface="+mn-lt"/>
                </a:rPr>
                <a:t>0</a:t>
              </a:r>
              <a:endParaRPr lang="en-US" sz="1200" b="1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93754" y="914400"/>
              <a:ext cx="6858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</a:rPr>
                <a:t>Day </a:t>
              </a:r>
              <a:r>
                <a:rPr lang="en-US" sz="1200" b="1" dirty="0"/>
                <a:t>5</a:t>
              </a:r>
              <a:endParaRPr lang="en-US" sz="1200" b="1" dirty="0"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08154" y="914400"/>
              <a:ext cx="6858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</a:rPr>
                <a:t>Day </a:t>
              </a:r>
              <a:r>
                <a:rPr lang="en-US" sz="1200" b="1" dirty="0" smtClean="0"/>
                <a:t>10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3569854" y="1236663"/>
              <a:ext cx="0" cy="320675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522354" y="1235075"/>
              <a:ext cx="0" cy="320675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551054" y="1235075"/>
              <a:ext cx="0" cy="320675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150754" y="1571625"/>
              <a:ext cx="838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latin typeface="+mn-lt"/>
                </a:rPr>
                <a:t>Immunize</a:t>
              </a:r>
              <a:endParaRPr lang="en-US" sz="1200" b="1" dirty="0">
                <a:latin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58501" y="1575541"/>
              <a:ext cx="2279846" cy="3009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latin typeface="+mn-lt"/>
                </a:rPr>
                <a:t>Sacrifice/Tumor Challenge</a:t>
              </a:r>
              <a:endParaRPr lang="en-US" sz="1200" b="1" dirty="0">
                <a:latin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35580" y="1573068"/>
              <a:ext cx="843974" cy="3009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 smtClean="0"/>
                <a:t>Immunize</a:t>
              </a:r>
              <a:endParaRPr lang="en-US" sz="1200" b="1" dirty="0">
                <a:latin typeface="+mn-l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876800" y="4221540"/>
            <a:ext cx="3940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HPV peptide vaccine primes </a:t>
            </a:r>
            <a:r>
              <a:rPr lang="en-US" alt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mucosal immunity and Tumor protection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76200" y="147935"/>
            <a:ext cx="586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Therapeutic intranasal immunization with HPV vaccine against HPV tumors</a:t>
            </a:r>
            <a:endParaRPr lang="en-US" alt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036403"/>
            <a:ext cx="8596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HPV peptide vaccine significantly reduced HPV tumor growth resulting in survival advantage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6388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effective 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reducing 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 growth, 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HPV peptide vaccine 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inefficient in eliminating the tumor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1" y="335280"/>
            <a:ext cx="292608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Peptides Q15D and Q19D with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aGalCer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adjuvant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6336268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may be because of the immunosuppressive tumor microenvironment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912603" cy="40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912603" cy="400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912603" cy="40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22" y="1376836"/>
            <a:ext cx="4346022" cy="365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88992" y="3203018"/>
            <a:ext cx="366759" cy="1292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4728" y="1295400"/>
            <a:ext cx="826827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Viruses: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HIV, HPV</a:t>
            </a:r>
            <a:r>
              <a:rPr lang="en-US" altLang="en-US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Genital </a:t>
            </a:r>
            <a:r>
              <a:rPr lang="en-US" alt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Herpes (sexual transmission)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Rota Virus, Hepatitis-A virus (oral)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Influenza Virus, Respiratory syncytial </a:t>
            </a:r>
            <a:r>
              <a:rPr lang="en-US" altLang="en-US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virus (pulmonary)</a:t>
            </a:r>
            <a:endParaRPr lang="en-US" altLang="en-US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altLang="en-US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lvl="1" indent="0"/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Bacteria: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Mycobacterium 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tuberculosis </a:t>
            </a:r>
            <a:r>
              <a:rPr lang="en-US" altLang="en-US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(pulmonary)</a:t>
            </a:r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Salmonella (oral)</a:t>
            </a:r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Helicobacter 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pylori (oral/GI)</a:t>
            </a:r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 (oral/GI)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Neisseria 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gonorrhea (sexual </a:t>
            </a:r>
            <a:r>
              <a:rPr lang="en-US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tranmission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/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Fungi/Yeast: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Aspergillus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fumigatus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Aspergillosis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pulmonary)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 </a:t>
            </a:r>
            <a:r>
              <a:rPr lang="en-US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albicans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Candidiasis (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thrush and vaginitis)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Histoplasma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capsulatum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Histoplasmosis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Coccidioides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immitis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Coccidioidomycosis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Cryptococcus </a:t>
            </a:r>
            <a:r>
              <a:rPr lang="en-US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neoformans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Cryptococcosis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pulmonary, GI)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4648" y="152400"/>
            <a:ext cx="8420672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Most pathogens are transmitted via mucosal routes: Genital, Oral, Nasal </a:t>
            </a:r>
          </a:p>
        </p:txBody>
      </p:sp>
    </p:spTree>
    <p:extLst>
      <p:ext uri="{BB962C8B-B14F-4D97-AF65-F5344CB8AC3E}">
        <p14:creationId xmlns:p14="http://schemas.microsoft.com/office/powerpoint/2010/main" val="14350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76200" y="304800"/>
            <a:ext cx="475488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Immune suppressive with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Accumulated regulatory T cells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Decreased/compromised </a:t>
            </a:r>
          </a:p>
          <a:p>
            <a:pPr lvl="2"/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Antigen presentation,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Exhausted/inhibited Effector T cell responses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72025" y="76200"/>
            <a:ext cx="4295775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 microenvironment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www.psychiatrictimes.com/sites/default/files/21419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5207318" cy="404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ascopost.com/media/435561/3.10.07_all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07882"/>
            <a:ext cx="19716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5" descr="D:\riyaz\3-MARCH\15.03.2012\NRC_ISSUE\images\nrc3239-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363313"/>
            <a:ext cx="3143250" cy="521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0" y="4876800"/>
            <a:ext cx="3185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Professor and Chair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Department of Immunology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The UT MD Anderson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Cancer Center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5480" y="4419600"/>
            <a:ext cx="952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Or</a:t>
            </a:r>
          </a:p>
          <a:p>
            <a:pPr algn="ctr"/>
            <a:r>
              <a:rPr lang="en-US" sz="1200" b="1" dirty="0" smtClean="0"/>
              <a:t>Tumor cell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6547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4" name="Picture 56" descr="D:\riyaz\3-MARCH\15.03.2012\NRC_ISSUE\nrc3239-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5350"/>
            <a:ext cx="8382000" cy="50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554" y="228600"/>
            <a:ext cx="2927435" cy="292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554" y="3352800"/>
            <a:ext cx="2927435" cy="292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945" y="228600"/>
            <a:ext cx="2928655" cy="292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945" y="3352800"/>
            <a:ext cx="2928655" cy="292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8120" y="76200"/>
            <a:ext cx="2468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 + immunotherapy of HPV tumors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" y="1219200"/>
            <a:ext cx="2194560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Intranasal Vaccine: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E6 and E7 peptides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(100ug each in PBS)</a:t>
            </a:r>
          </a:p>
          <a:p>
            <a:endParaRPr lang="en-US" sz="1600" b="1" dirty="0"/>
          </a:p>
          <a:p>
            <a:r>
              <a:rPr lang="en-US" sz="1600" b="1" dirty="0" smtClean="0">
                <a:solidFill>
                  <a:srgbClr val="C00000"/>
                </a:solidFill>
              </a:rPr>
              <a:t>Intraperitoneal injections of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Immune check point antibodies: </a:t>
            </a:r>
          </a:p>
          <a:p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Antagonistic antibodies to</a:t>
            </a:r>
          </a:p>
          <a:p>
            <a:r>
              <a:rPr lang="en-US" sz="1600" b="1" dirty="0" smtClean="0">
                <a:solidFill>
                  <a:srgbClr val="00B050"/>
                </a:solidFill>
              </a:rPr>
              <a:t>CTLA-4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and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7030A0"/>
                </a:solidFill>
              </a:rPr>
              <a:t>PD-1</a:t>
            </a:r>
          </a:p>
          <a:p>
            <a:endParaRPr lang="en-US" sz="1600" b="1" dirty="0" smtClean="0"/>
          </a:p>
          <a:p>
            <a:r>
              <a:rPr lang="en-US" sz="1600" b="1" dirty="0" smtClean="0">
                <a:solidFill>
                  <a:srgbClr val="C00000"/>
                </a:solidFill>
              </a:rPr>
              <a:t>Agonistic antibody to </a:t>
            </a:r>
            <a:r>
              <a:rPr lang="en-US" sz="1600" b="1" dirty="0" smtClean="0"/>
              <a:t>4-1BB</a:t>
            </a:r>
            <a:endParaRPr lang="en-US" sz="1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927735" y="4992271"/>
            <a:ext cx="1009650" cy="1713329"/>
            <a:chOff x="742950" y="5026025"/>
            <a:chExt cx="1009650" cy="1713329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" y="5026025"/>
              <a:ext cx="1009650" cy="145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62707" y="6400800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Scheme</a:t>
              </a:r>
              <a:endParaRPr lang="en-US" sz="16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257800" y="5306278"/>
            <a:ext cx="304892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*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05800" y="5303340"/>
            <a:ext cx="45720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**</a:t>
            </a:r>
            <a:endParaRPr lang="en-US" sz="2400" b="1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987040" y="6400800"/>
            <a:ext cx="53949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Collaborators: Michael Curran, PhD, James Allison, PhD; Immunology</a:t>
            </a:r>
          </a:p>
        </p:txBody>
      </p:sp>
    </p:spTree>
    <p:extLst>
      <p:ext uri="{BB962C8B-B14F-4D97-AF65-F5344CB8AC3E}">
        <p14:creationId xmlns:p14="http://schemas.microsoft.com/office/powerpoint/2010/main" val="39212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524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 immunotherapy of Vaginal HPV tumors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58051"/>
            <a:ext cx="4232568" cy="47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9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524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 immunotherapy of Vaginal HPV tumors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26" y="1447800"/>
            <a:ext cx="6895574" cy="517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5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sastry\Desktop\Sastry-HPV41BB-Fig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7" t="7811" r="32713" b="46095"/>
          <a:stretch/>
        </p:blipFill>
        <p:spPr bwMode="auto">
          <a:xfrm>
            <a:off x="4343400" y="2175609"/>
            <a:ext cx="4343400" cy="39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8600" y="2515612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Combination of 4-1BB and CTLA-4 antibodies</a:t>
            </a: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combination augmented HPV E6/E7 vaccine by increasing CD8 infiltration and decreasing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regs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tumors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70582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 immunotherapy of HPV tumors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914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>
          <a:xfrm>
            <a:off x="2362200" y="76200"/>
            <a:ext cx="4953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Acknowledgements</a:t>
            </a:r>
          </a:p>
        </p:txBody>
      </p:sp>
      <p:pic>
        <p:nvPicPr>
          <p:cNvPr id="215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4017963"/>
            <a:ext cx="221138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6042025" y="6065838"/>
            <a:ext cx="3101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b="1" dirty="0"/>
              <a:t>Pramod </a:t>
            </a:r>
            <a:r>
              <a:rPr lang="en-US" altLang="en-US" sz="1600" b="1" dirty="0" err="1"/>
              <a:t>Nehete</a:t>
            </a:r>
            <a:r>
              <a:rPr lang="en-US" altLang="en-US" sz="1600" b="1" dirty="0"/>
              <a:t>, PhD, Assoc. Prof</a:t>
            </a:r>
          </a:p>
          <a:p>
            <a:pPr eaLnBrk="1" hangingPunct="1"/>
            <a:r>
              <a:rPr lang="en-US" altLang="en-US" sz="1600" b="1" dirty="0"/>
              <a:t>Bharti </a:t>
            </a:r>
            <a:r>
              <a:rPr lang="en-US" altLang="en-US" sz="1600" b="1" dirty="0" err="1"/>
              <a:t>Nehete</a:t>
            </a:r>
            <a:r>
              <a:rPr lang="en-US" altLang="en-US" sz="1600" b="1" dirty="0"/>
              <a:t>, Research Asst.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4648200" y="4800600"/>
            <a:ext cx="162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Arial" charset="0"/>
              </a:rPr>
              <a:t>Dr. Hong (Helen) He</a:t>
            </a:r>
          </a:p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Arial" charset="0"/>
              </a:rPr>
              <a:t>Res. Investigator</a:t>
            </a: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2470150" y="4419600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Arial" charset="0"/>
              </a:rPr>
              <a:t>Amy Courtney</a:t>
            </a:r>
          </a:p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Arial" charset="0"/>
              </a:rPr>
              <a:t>PhD student</a:t>
            </a:r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1041400" y="4800600"/>
            <a:ext cx="1414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Arial" charset="0"/>
              </a:rPr>
              <a:t>Danielle </a:t>
            </a:r>
            <a:r>
              <a:rPr lang="en-US" altLang="en-US" sz="1200" b="1" dirty="0" err="1">
                <a:solidFill>
                  <a:schemeClr val="bg1"/>
                </a:solidFill>
                <a:latin typeface="Arial" charset="0"/>
              </a:rPr>
              <a:t>Fonenot</a:t>
            </a: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Arial" charset="0"/>
              </a:rPr>
              <a:t>PhD student</a:t>
            </a:r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1914525" y="2057400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latin typeface="Arial" charset="0"/>
              </a:rPr>
              <a:t>Corinne Bell</a:t>
            </a:r>
          </a:p>
          <a:p>
            <a:pPr algn="ctr" eaLnBrk="1" hangingPunct="1"/>
            <a:r>
              <a:rPr lang="en-US" altLang="en-US" sz="1200" b="1" dirty="0">
                <a:latin typeface="Arial" charset="0"/>
              </a:rPr>
              <a:t>MS student</a:t>
            </a:r>
          </a:p>
        </p:txBody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4191000" y="1651000"/>
            <a:ext cx="134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latin typeface="Arial" charset="0"/>
              </a:rPr>
              <a:t>Seth </a:t>
            </a:r>
            <a:r>
              <a:rPr lang="en-US" altLang="en-US" sz="1200" b="1" dirty="0" err="1">
                <a:latin typeface="Arial" charset="0"/>
              </a:rPr>
              <a:t>Wardell</a:t>
            </a:r>
            <a:endParaRPr lang="en-US" altLang="en-US" sz="1200" b="1" dirty="0">
              <a:latin typeface="Arial" charset="0"/>
            </a:endParaRPr>
          </a:p>
          <a:p>
            <a:pPr algn="ctr" eaLnBrk="1" hangingPunct="1"/>
            <a:r>
              <a:rPr lang="en-US" altLang="en-US" sz="1200" b="1" dirty="0">
                <a:latin typeface="Arial" charset="0"/>
              </a:rPr>
              <a:t>Res. Technician</a:t>
            </a:r>
          </a:p>
        </p:txBody>
      </p:sp>
      <p:grpSp>
        <p:nvGrpSpPr>
          <p:cNvPr id="21515" name="Group 14"/>
          <p:cNvGrpSpPr>
            <a:grpSpLocks/>
          </p:cNvGrpSpPr>
          <p:nvPr/>
        </p:nvGrpSpPr>
        <p:grpSpPr bwMode="auto">
          <a:xfrm>
            <a:off x="5575300" y="1141413"/>
            <a:ext cx="3409950" cy="2593975"/>
            <a:chOff x="5687085" y="1291088"/>
            <a:chExt cx="3409586" cy="2594076"/>
          </a:xfrm>
        </p:grpSpPr>
        <p:pic>
          <p:nvPicPr>
            <p:cNvPr id="21516" name="Picture 2" descr="C:\PC-laptop-JS\Jagan\Lab pics\DSCN239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750" y="2129516"/>
              <a:ext cx="2340864" cy="1755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 Box 9"/>
            <p:cNvSpPr txBox="1">
              <a:spLocks noChangeArrowheads="1"/>
            </p:cNvSpPr>
            <p:nvPr/>
          </p:nvSpPr>
          <p:spPr bwMode="auto">
            <a:xfrm>
              <a:off x="5687085" y="1521921"/>
              <a:ext cx="119279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 dirty="0" err="1">
                  <a:latin typeface="Arial" charset="0"/>
                </a:rPr>
                <a:t>Ameerah</a:t>
              </a:r>
              <a:r>
                <a:rPr lang="en-US" altLang="en-US" sz="1200" b="1" dirty="0">
                  <a:latin typeface="Arial" charset="0"/>
                </a:rPr>
                <a:t> </a:t>
              </a:r>
              <a:r>
                <a:rPr lang="en-US" altLang="en-US" sz="1200" b="1" dirty="0" err="1">
                  <a:latin typeface="Arial" charset="0"/>
                </a:rPr>
                <a:t>Wishahi</a:t>
              </a:r>
              <a:endParaRPr lang="en-US" altLang="en-US" sz="1200" b="1" dirty="0">
                <a:latin typeface="Arial" charset="0"/>
              </a:endParaRPr>
            </a:p>
            <a:p>
              <a:pPr algn="ctr" eaLnBrk="1" hangingPunct="1"/>
              <a:r>
                <a:rPr lang="en-US" altLang="en-US" sz="1200" b="1" dirty="0">
                  <a:latin typeface="Arial" charset="0"/>
                </a:rPr>
                <a:t>Graduate Student</a:t>
              </a:r>
            </a:p>
          </p:txBody>
        </p:sp>
        <p:sp>
          <p:nvSpPr>
            <p:cNvPr id="21518" name="Text Box 9"/>
            <p:cNvSpPr txBox="1">
              <a:spLocks noChangeArrowheads="1"/>
            </p:cNvSpPr>
            <p:nvPr/>
          </p:nvSpPr>
          <p:spPr bwMode="auto">
            <a:xfrm>
              <a:off x="6784754" y="1291088"/>
              <a:ext cx="119279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 dirty="0" err="1">
                  <a:latin typeface="Arial" charset="0"/>
                </a:rPr>
                <a:t>Shailabala</a:t>
              </a:r>
              <a:r>
                <a:rPr lang="en-US" altLang="en-US" sz="1200" b="1" dirty="0">
                  <a:latin typeface="Arial" charset="0"/>
                </a:rPr>
                <a:t> Singh</a:t>
              </a:r>
            </a:p>
            <a:p>
              <a:pPr algn="ctr" eaLnBrk="1" hangingPunct="1"/>
              <a:r>
                <a:rPr lang="en-US" altLang="en-US" sz="1200" b="1" dirty="0">
                  <a:latin typeface="Arial" charset="0"/>
                </a:rPr>
                <a:t>Post-Doctoral Fellow</a:t>
              </a:r>
            </a:p>
          </p:txBody>
        </p:sp>
        <p:sp>
          <p:nvSpPr>
            <p:cNvPr id="21519" name="Text Box 9"/>
            <p:cNvSpPr txBox="1">
              <a:spLocks noChangeArrowheads="1"/>
            </p:cNvSpPr>
            <p:nvPr/>
          </p:nvSpPr>
          <p:spPr bwMode="auto">
            <a:xfrm>
              <a:off x="7903875" y="1706587"/>
              <a:ext cx="11927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Arial" charset="0"/>
                </a:rPr>
                <a:t>Guojun Yang</a:t>
              </a:r>
            </a:p>
            <a:p>
              <a:pPr algn="ctr" eaLnBrk="1" hangingPunct="1"/>
              <a:r>
                <a:rPr lang="en-US" altLang="en-US" sz="1200" b="1">
                  <a:latin typeface="Arial" charset="0"/>
                </a:rPr>
                <a:t>Research Investigator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4127" y="5987018"/>
            <a:ext cx="56692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Dr. Michael Barry, Mayo Clinic, Rochester, MN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Dr. Chun Wang, Univ. Minnesota, Minneapolis, MN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34127" y="933272"/>
            <a:ext cx="46291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Drs. Michael Curran and James Allison</a:t>
            </a:r>
          </a:p>
          <a:p>
            <a:pPr algn="ctr" eaLnBrk="1" hangingPunct="1"/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Immunology</a:t>
            </a:r>
          </a:p>
        </p:txBody>
      </p:sp>
    </p:spTree>
    <p:extLst>
      <p:ext uri="{BB962C8B-B14F-4D97-AF65-F5344CB8AC3E}">
        <p14:creationId xmlns:p14="http://schemas.microsoft.com/office/powerpoint/2010/main" val="8936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12760"/>
            <a:ext cx="8153400" cy="12112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Mucosal tissues are targets for primary and/or metastatic tumors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9928" y="1600200"/>
            <a:ext cx="877824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lvl="1" indent="0"/>
            <a:r>
              <a:rPr lang="en-US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circulatory pattern and the selective affinity of the endothelium for cancer cells, the lung is the second most commonly targeted organ for metastases after </a:t>
            </a:r>
            <a:r>
              <a:rPr lang="en-US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 metastases are </a:t>
            </a:r>
            <a:r>
              <a:rPr lang="en-US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 </a:t>
            </a:r>
            <a:r>
              <a:rPr 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melanoma</a:t>
            </a:r>
            <a:r>
              <a:rPr 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breast, colorectal, head and neck, prostrate and renal cancers</a:t>
            </a:r>
            <a:endParaRPr lang="en-US" altLang="en-US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9928" y="4572000"/>
            <a:ext cx="886968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Important concern: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sz="24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 marL="347472" indent="-347472" eaLnBrk="1" hangingPunct="1">
              <a:buFont typeface="Arial" pitchFamily="34" charset="0"/>
              <a:buChar char="•"/>
            </a:pPr>
            <a:r>
              <a:rPr lang="en-US" sz="2400" b="1" dirty="0">
                <a:solidFill>
                  <a:srgbClr val="0033CC"/>
                </a:solidFill>
              </a:rPr>
              <a:t>In general, most pre-clinical cancer vaccine studies rely on extrapolating the observations of </a:t>
            </a:r>
            <a:r>
              <a:rPr lang="en-US" sz="2400" b="1" dirty="0" smtClean="0">
                <a:solidFill>
                  <a:srgbClr val="0033CC"/>
                </a:solidFill>
              </a:rPr>
              <a:t>protection in mouse models </a:t>
            </a:r>
            <a:r>
              <a:rPr lang="en-US" sz="2400" b="1" dirty="0">
                <a:solidFill>
                  <a:srgbClr val="0033CC"/>
                </a:solidFill>
              </a:rPr>
              <a:t>against subcutaneous tumors to mucosal </a:t>
            </a:r>
            <a:r>
              <a:rPr lang="en-US" sz="2400" b="1" dirty="0" smtClean="0">
                <a:solidFill>
                  <a:srgbClr val="0033CC"/>
                </a:solidFill>
              </a:rPr>
              <a:t>tumors</a:t>
            </a:r>
          </a:p>
        </p:txBody>
      </p:sp>
    </p:spTree>
    <p:extLst>
      <p:ext uri="{BB962C8B-B14F-4D97-AF65-F5344CB8AC3E}">
        <p14:creationId xmlns:p14="http://schemas.microsoft.com/office/powerpoint/2010/main" val="37947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mucosal i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" b="49867"/>
          <a:stretch>
            <a:fillRect/>
          </a:stretch>
        </p:blipFill>
        <p:spPr bwMode="auto">
          <a:xfrm>
            <a:off x="946261" y="2325821"/>
            <a:ext cx="3429000" cy="280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mucosal i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3"/>
          <a:stretch>
            <a:fillRect/>
          </a:stretch>
        </p:blipFill>
        <p:spPr bwMode="auto">
          <a:xfrm>
            <a:off x="4648205" y="2325819"/>
            <a:ext cx="3429000" cy="284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595101" y="5181600"/>
            <a:ext cx="44726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Holmgren J.,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Czerkinsky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C., 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Nature Medicine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2005.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1968" y="990600"/>
            <a:ext cx="8778240" cy="99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Vaccination at the easily assessable oral/nasal mucosal surfaces induces immunity at the local as well as distant difficult to </a:t>
            </a: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reach genital mucosal </a:t>
            </a: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tissues</a:t>
            </a:r>
            <a:endParaRPr lang="en-US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9558" y="5768462"/>
            <a:ext cx="8891610" cy="9371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Because of the potential to induce more wide-spread immune responses in addition to the ease of application, the oral and nasal routes are more popularly explored for mucosal delivery of antigens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80" y="152400"/>
            <a:ext cx="8763000" cy="83820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Common Mucosal Immune System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133600"/>
            <a:ext cx="3870325" cy="31242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8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Mucosal Immunity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288" y="1143000"/>
            <a:ext cx="8763000" cy="42672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Mucosal immune cells: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protect the host from potentially harmful pathogens</a:t>
            </a:r>
          </a:p>
          <a:p>
            <a:pPr lvl="1"/>
            <a:r>
              <a:rPr lang="en-US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mucosal immune cells are educated at specific inductive sites in the local </a:t>
            </a:r>
            <a:r>
              <a:rPr lang="en-US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mucosal-associated lymphoid </a:t>
            </a:r>
            <a:r>
              <a:rPr 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tissues (MALT) and subsequently move into and protect mucosal </a:t>
            </a:r>
            <a:r>
              <a:rPr lang="en-US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</a:p>
          <a:p>
            <a:pPr marL="0" indent="0"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US" alt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defRPr/>
            </a:pPr>
            <a:r>
              <a:rPr lang="en-US" altLang="en-US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development of immune responses to commensal microbiota and harmless food and environmental antigens</a:t>
            </a:r>
            <a:r>
              <a:rPr lang="en-US" alt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tolerogenic</a:t>
            </a:r>
            <a:endParaRPr lang="en-US" altLang="en-US" sz="2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6564" y="5638800"/>
            <a:ext cx="6639636" cy="830997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altLang="en-US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Hence, </a:t>
            </a:r>
            <a:r>
              <a:rPr lang="en-US" alt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stimulation of mucosal immunity necessitates inclusion of ADJUVANTS</a:t>
            </a:r>
          </a:p>
        </p:txBody>
      </p:sp>
    </p:spTree>
    <p:extLst>
      <p:ext uri="{BB962C8B-B14F-4D97-AF65-F5344CB8AC3E}">
        <p14:creationId xmlns:p14="http://schemas.microsoft.com/office/powerpoint/2010/main" val="11176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029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Adjuvants enhance immune responses to co-administered antigens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Adjuvants typically function by activating innate immune cells such as Dendritic Cells (DC)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Currently, only the alum adjuvant has been FDA approved for use in vaccines in the US</a:t>
            </a:r>
          </a:p>
          <a:p>
            <a:pPr lvl="1">
              <a:lnSpc>
                <a:spcPct val="90000"/>
              </a:lnSpc>
            </a:pPr>
            <a:endParaRPr lang="en-US" sz="1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Bacterial toxins (and their mutant versions) are potent mucosal adjuvants; but the toxicity (despite mutations) is a concern for human use </a:t>
            </a:r>
            <a:r>
              <a:rPr lang="en-US" altLang="en-US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approvals</a:t>
            </a:r>
            <a:endParaRPr lang="en-US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en-US" sz="1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There is a need for the development of more adjuvants, particularly those that can modulate innate immunity and also administered by mucosal routes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Adjuvants</a:t>
            </a:r>
          </a:p>
        </p:txBody>
      </p:sp>
    </p:spTree>
    <p:extLst>
      <p:ext uri="{BB962C8B-B14F-4D97-AF65-F5344CB8AC3E}">
        <p14:creationId xmlns:p14="http://schemas.microsoft.com/office/powerpoint/2010/main" val="31919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Alpha-</a:t>
            </a:r>
            <a:r>
              <a:rPr lang="en-US" b="1" dirty="0" err="1" smtClean="0">
                <a:solidFill>
                  <a:srgbClr val="FF0000"/>
                </a:solidFill>
              </a:rPr>
              <a:t>Galactosylceramide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8863" y="2982913"/>
            <a:ext cx="3733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Kim S et al., </a:t>
            </a:r>
            <a:r>
              <a:rPr lang="en-US" i="1" dirty="0">
                <a:latin typeface="+mn-lt"/>
              </a:rPr>
              <a:t>Expert Rev Vaccines </a:t>
            </a:r>
            <a:r>
              <a:rPr lang="en-US" dirty="0">
                <a:latin typeface="+mn-lt"/>
              </a:rPr>
              <a:t>2008.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4579" y="3581400"/>
            <a:ext cx="792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The synthetic glycolipid alpha-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glactosylceramide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(α-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GalCer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) is a potent activator of natural killer T (NKT) cells.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NKT cells are a major innate immune mediator cell type effective in inducing maturation of dendritic cells (DC) for efficient presentation of co-administered antigens</a:t>
            </a:r>
            <a:endParaRPr lang="en-US" sz="24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0600" y="1295400"/>
            <a:ext cx="6391275" cy="1604749"/>
            <a:chOff x="990600" y="1295400"/>
            <a:chExt cx="6391275" cy="1604749"/>
          </a:xfrm>
        </p:grpSpPr>
        <p:pic>
          <p:nvPicPr>
            <p:cNvPr id="5017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65"/>
            <a:stretch/>
          </p:blipFill>
          <p:spPr bwMode="auto">
            <a:xfrm>
              <a:off x="990600" y="1295400"/>
              <a:ext cx="6391275" cy="1604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073624" y="1295400"/>
              <a:ext cx="457200" cy="381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79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8" name="Text Box 6"/>
          <p:cNvSpPr txBox="1">
            <a:spLocks noChangeArrowheads="1"/>
          </p:cNvSpPr>
          <p:nvPr/>
        </p:nvSpPr>
        <p:spPr bwMode="auto">
          <a:xfrm>
            <a:off x="285464" y="1316542"/>
            <a:ext cx="43434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The a-GalCer adjuvant </a:t>
            </a: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functions as a ligand to activate NKT cells when presented by the CD1d molecule, particularly on dendritic cells</a:t>
            </a: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buFontTx/>
              <a:buChar char="•"/>
            </a:pPr>
            <a:endParaRPr lang="en-US" sz="2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of a-GalCer by DC leads to rapid </a:t>
            </a: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IFN-g production and proliferation </a:t>
            </a: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by the NKT cells</a:t>
            </a: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buFontTx/>
              <a:buChar char="•"/>
            </a:pPr>
            <a:endParaRPr lang="en-US" sz="2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This is followed by activation of DC that are activated to present antigens to T cells and their proliferation and function</a:t>
            </a:r>
          </a:p>
          <a:p>
            <a:pPr algn="just" eaLnBrk="1" hangingPunct="1">
              <a:buFontTx/>
              <a:buChar char="•"/>
            </a:pPr>
            <a:endParaRPr lang="en-US" sz="2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A-GalCer </a:t>
            </a: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is safe for human </a:t>
            </a: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use</a:t>
            </a: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7239000" y="2057400"/>
            <a:ext cx="1371600" cy="1111250"/>
            <a:chOff x="1392" y="2352"/>
            <a:chExt cx="864" cy="700"/>
          </a:xfrm>
        </p:grpSpPr>
        <p:grpSp>
          <p:nvGrpSpPr>
            <p:cNvPr id="32813" name="Group 75"/>
            <p:cNvGrpSpPr>
              <a:grpSpLocks noChangeAspect="1"/>
            </p:cNvGrpSpPr>
            <p:nvPr/>
          </p:nvGrpSpPr>
          <p:grpSpPr bwMode="auto">
            <a:xfrm>
              <a:off x="1392" y="2544"/>
              <a:ext cx="795" cy="508"/>
              <a:chOff x="3168" y="2458"/>
              <a:chExt cx="1577" cy="1008"/>
            </a:xfrm>
          </p:grpSpPr>
          <p:grpSp>
            <p:nvGrpSpPr>
              <p:cNvPr id="32815" name="Group 63"/>
              <p:cNvGrpSpPr>
                <a:grpSpLocks noChangeAspect="1"/>
              </p:cNvGrpSpPr>
              <p:nvPr/>
            </p:nvGrpSpPr>
            <p:grpSpPr bwMode="auto">
              <a:xfrm>
                <a:off x="3737" y="2458"/>
                <a:ext cx="1008" cy="1008"/>
                <a:chOff x="3785" y="1152"/>
                <a:chExt cx="1008" cy="1008"/>
              </a:xfrm>
            </p:grpSpPr>
            <p:sp>
              <p:nvSpPr>
                <p:cNvPr id="32819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785" y="1152"/>
                  <a:ext cx="1008" cy="1008"/>
                </a:xfrm>
                <a:prstGeom prst="ellipse">
                  <a:avLst/>
                </a:prstGeom>
                <a:solidFill>
                  <a:srgbClr val="993366"/>
                </a:solidFill>
                <a:ln w="9525">
                  <a:solidFill>
                    <a:srgbClr val="99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0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4135" y="1495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16" name="Group 66"/>
              <p:cNvGrpSpPr>
                <a:grpSpLocks noChangeAspect="1"/>
              </p:cNvGrpSpPr>
              <p:nvPr/>
            </p:nvGrpSpPr>
            <p:grpSpPr bwMode="auto">
              <a:xfrm rot="10800000">
                <a:off x="3168" y="2794"/>
                <a:ext cx="576" cy="192"/>
                <a:chOff x="2208" y="1440"/>
                <a:chExt cx="576" cy="192"/>
              </a:xfrm>
            </p:grpSpPr>
            <p:sp>
              <p:nvSpPr>
                <p:cNvPr id="32817" name="Line 67"/>
                <p:cNvSpPr>
                  <a:spLocks noChangeAspect="1" noChangeShapeType="1"/>
                </p:cNvSpPr>
                <p:nvPr/>
              </p:nvSpPr>
              <p:spPr bwMode="auto">
                <a:xfrm>
                  <a:off x="2208" y="1536"/>
                  <a:ext cx="288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8" name="AutoShap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448" y="1440"/>
                  <a:ext cx="336" cy="192"/>
                </a:xfrm>
                <a:prstGeom prst="flowChartOnlineStorag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814" name="Text Box 74"/>
            <p:cNvSpPr txBox="1">
              <a:spLocks noChangeArrowheads="1"/>
            </p:cNvSpPr>
            <p:nvPr/>
          </p:nvSpPr>
          <p:spPr bwMode="auto">
            <a:xfrm>
              <a:off x="1632" y="2352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</a:rPr>
                <a:t>NKT-Cell</a:t>
              </a:r>
            </a:p>
          </p:txBody>
        </p:sp>
      </p:grpSp>
      <p:sp>
        <p:nvSpPr>
          <p:cNvPr id="458835" name="Text Box 83"/>
          <p:cNvSpPr txBox="1">
            <a:spLocks noChangeArrowheads="1"/>
          </p:cNvSpPr>
          <p:nvPr/>
        </p:nvSpPr>
        <p:spPr bwMode="auto">
          <a:xfrm>
            <a:off x="6019800" y="3429000"/>
            <a:ext cx="1905000" cy="395288"/>
          </a:xfrm>
          <a:prstGeom prst="rect">
            <a:avLst/>
          </a:prstGeom>
          <a:noFill/>
          <a:ln w="28575">
            <a:solidFill>
              <a:srgbClr val="2609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26098F"/>
                </a:solidFill>
                <a:latin typeface="Arial" pitchFamily="34" charset="0"/>
              </a:rPr>
              <a:t> IL-4, IFN</a:t>
            </a:r>
            <a:r>
              <a:rPr lang="el-GR" sz="1800" b="1">
                <a:solidFill>
                  <a:srgbClr val="26098F"/>
                </a:solidFill>
                <a:latin typeface="Arial" pitchFamily="34" charset="0"/>
                <a:cs typeface="Arial" pitchFamily="34" charset="0"/>
              </a:rPr>
              <a:t>γ</a:t>
            </a:r>
            <a:r>
              <a:rPr lang="en-US" sz="1800" b="1">
                <a:solidFill>
                  <a:srgbClr val="26098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800" b="1">
                <a:solidFill>
                  <a:srgbClr val="26098F"/>
                </a:solidFill>
                <a:latin typeface="Arial" pitchFamily="34" charset="0"/>
              </a:rPr>
              <a:t> IL-2</a:t>
            </a:r>
          </a:p>
        </p:txBody>
      </p:sp>
      <p:sp>
        <p:nvSpPr>
          <p:cNvPr id="458842" name="Line 90"/>
          <p:cNvSpPr>
            <a:spLocks noChangeShapeType="1"/>
          </p:cNvSpPr>
          <p:nvPr/>
        </p:nvSpPr>
        <p:spPr bwMode="auto">
          <a:xfrm flipH="1">
            <a:off x="7543800" y="32004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8843" name="Line 91"/>
          <p:cNvSpPr>
            <a:spLocks noChangeShapeType="1"/>
          </p:cNvSpPr>
          <p:nvPr/>
        </p:nvSpPr>
        <p:spPr bwMode="auto">
          <a:xfrm flipH="1" flipV="1">
            <a:off x="5867400" y="31242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5181600" y="1995488"/>
            <a:ext cx="2362200" cy="1370012"/>
            <a:chOff x="144" y="2313"/>
            <a:chExt cx="1488" cy="863"/>
          </a:xfrm>
        </p:grpSpPr>
        <p:grpSp>
          <p:nvGrpSpPr>
            <p:cNvPr id="32803" name="Group 60"/>
            <p:cNvGrpSpPr>
              <a:grpSpLocks/>
            </p:cNvGrpSpPr>
            <p:nvPr/>
          </p:nvGrpSpPr>
          <p:grpSpPr bwMode="auto">
            <a:xfrm>
              <a:off x="144" y="2397"/>
              <a:ext cx="1488" cy="779"/>
              <a:chOff x="144" y="2397"/>
              <a:chExt cx="1488" cy="779"/>
            </a:xfrm>
          </p:grpSpPr>
          <p:grpSp>
            <p:nvGrpSpPr>
              <p:cNvPr id="32805" name="Group 53"/>
              <p:cNvGrpSpPr>
                <a:grpSpLocks noChangeAspect="1"/>
              </p:cNvGrpSpPr>
              <p:nvPr/>
            </p:nvGrpSpPr>
            <p:grpSpPr bwMode="auto">
              <a:xfrm>
                <a:off x="144" y="2397"/>
                <a:ext cx="1025" cy="779"/>
                <a:chOff x="144" y="2136"/>
                <a:chExt cx="2243" cy="1704"/>
              </a:xfrm>
            </p:grpSpPr>
            <p:sp>
              <p:nvSpPr>
                <p:cNvPr id="32811" name="Freeform 46"/>
                <p:cNvSpPr>
                  <a:spLocks noChangeAspect="1"/>
                </p:cNvSpPr>
                <p:nvPr/>
              </p:nvSpPr>
              <p:spPr bwMode="auto">
                <a:xfrm>
                  <a:off x="144" y="2136"/>
                  <a:ext cx="2243" cy="1704"/>
                </a:xfrm>
                <a:custGeom>
                  <a:avLst/>
                  <a:gdLst>
                    <a:gd name="T0" fmla="*/ 1224 w 2243"/>
                    <a:gd name="T1" fmla="*/ 720 h 1704"/>
                    <a:gd name="T2" fmla="*/ 1848 w 2243"/>
                    <a:gd name="T3" fmla="*/ 96 h 1704"/>
                    <a:gd name="T4" fmla="*/ 1399 w 2243"/>
                    <a:gd name="T5" fmla="*/ 837 h 1704"/>
                    <a:gd name="T6" fmla="*/ 2232 w 2243"/>
                    <a:gd name="T7" fmla="*/ 816 h 1704"/>
                    <a:gd name="T8" fmla="*/ 1464 w 2243"/>
                    <a:gd name="T9" fmla="*/ 1104 h 1704"/>
                    <a:gd name="T10" fmla="*/ 2136 w 2243"/>
                    <a:gd name="T11" fmla="*/ 1680 h 1704"/>
                    <a:gd name="T12" fmla="*/ 1128 w 2243"/>
                    <a:gd name="T13" fmla="*/ 1152 h 1704"/>
                    <a:gd name="T14" fmla="*/ 456 w 2243"/>
                    <a:gd name="T15" fmla="*/ 1680 h 1704"/>
                    <a:gd name="T16" fmla="*/ 792 w 2243"/>
                    <a:gd name="T17" fmla="*/ 1008 h 1704"/>
                    <a:gd name="T18" fmla="*/ 24 w 2243"/>
                    <a:gd name="T19" fmla="*/ 528 h 1704"/>
                    <a:gd name="T20" fmla="*/ 936 w 2243"/>
                    <a:gd name="T21" fmla="*/ 720 h 1704"/>
                    <a:gd name="T22" fmla="*/ 792 w 2243"/>
                    <a:gd name="T23" fmla="*/ 0 h 1704"/>
                    <a:gd name="T24" fmla="*/ 1224 w 2243"/>
                    <a:gd name="T25" fmla="*/ 720 h 170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43"/>
                    <a:gd name="T40" fmla="*/ 0 h 1704"/>
                    <a:gd name="T41" fmla="*/ 2243 w 2243"/>
                    <a:gd name="T42" fmla="*/ 1704 h 170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43" h="1704">
                      <a:moveTo>
                        <a:pt x="1224" y="720"/>
                      </a:moveTo>
                      <a:cubicBezTo>
                        <a:pt x="1400" y="736"/>
                        <a:pt x="1819" y="77"/>
                        <a:pt x="1848" y="96"/>
                      </a:cubicBezTo>
                      <a:cubicBezTo>
                        <a:pt x="1877" y="115"/>
                        <a:pt x="1335" y="717"/>
                        <a:pt x="1399" y="837"/>
                      </a:cubicBezTo>
                      <a:cubicBezTo>
                        <a:pt x="1463" y="957"/>
                        <a:pt x="2221" y="772"/>
                        <a:pt x="2232" y="816"/>
                      </a:cubicBezTo>
                      <a:cubicBezTo>
                        <a:pt x="2243" y="860"/>
                        <a:pt x="1480" y="960"/>
                        <a:pt x="1464" y="1104"/>
                      </a:cubicBezTo>
                      <a:cubicBezTo>
                        <a:pt x="1448" y="1248"/>
                        <a:pt x="2192" y="1672"/>
                        <a:pt x="2136" y="1680"/>
                      </a:cubicBezTo>
                      <a:cubicBezTo>
                        <a:pt x="2080" y="1688"/>
                        <a:pt x="1408" y="1152"/>
                        <a:pt x="1128" y="1152"/>
                      </a:cubicBezTo>
                      <a:cubicBezTo>
                        <a:pt x="848" y="1152"/>
                        <a:pt x="512" y="1704"/>
                        <a:pt x="456" y="1680"/>
                      </a:cubicBezTo>
                      <a:cubicBezTo>
                        <a:pt x="400" y="1656"/>
                        <a:pt x="864" y="1200"/>
                        <a:pt x="792" y="1008"/>
                      </a:cubicBezTo>
                      <a:cubicBezTo>
                        <a:pt x="720" y="816"/>
                        <a:pt x="0" y="576"/>
                        <a:pt x="24" y="528"/>
                      </a:cubicBezTo>
                      <a:cubicBezTo>
                        <a:pt x="48" y="480"/>
                        <a:pt x="808" y="808"/>
                        <a:pt x="936" y="720"/>
                      </a:cubicBezTo>
                      <a:cubicBezTo>
                        <a:pt x="1064" y="632"/>
                        <a:pt x="744" y="0"/>
                        <a:pt x="792" y="0"/>
                      </a:cubicBezTo>
                      <a:cubicBezTo>
                        <a:pt x="840" y="0"/>
                        <a:pt x="1048" y="704"/>
                        <a:pt x="1224" y="7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2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1127" y="3000"/>
                  <a:ext cx="265" cy="1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06" name="Group 54"/>
              <p:cNvGrpSpPr>
                <a:grpSpLocks noChangeAspect="1"/>
              </p:cNvGrpSpPr>
              <p:nvPr/>
            </p:nvGrpSpPr>
            <p:grpSpPr bwMode="auto">
              <a:xfrm>
                <a:off x="1050" y="2734"/>
                <a:ext cx="294" cy="98"/>
                <a:chOff x="2208" y="1440"/>
                <a:chExt cx="576" cy="192"/>
              </a:xfrm>
            </p:grpSpPr>
            <p:sp>
              <p:nvSpPr>
                <p:cNvPr id="32809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2208" y="1536"/>
                  <a:ext cx="288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0" name="AutoShap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2448" y="1440"/>
                  <a:ext cx="336" cy="192"/>
                </a:xfrm>
                <a:prstGeom prst="flowChartOnlineStorag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807" name="Oval 58"/>
              <p:cNvSpPr>
                <a:spLocks noChangeAspect="1" noChangeArrowheads="1"/>
              </p:cNvSpPr>
              <p:nvPr/>
            </p:nvSpPr>
            <p:spPr bwMode="auto">
              <a:xfrm>
                <a:off x="1296" y="2711"/>
                <a:ext cx="121" cy="12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8" name="Text Box 59"/>
              <p:cNvSpPr txBox="1">
                <a:spLocks noChangeArrowheads="1"/>
              </p:cNvSpPr>
              <p:nvPr/>
            </p:nvSpPr>
            <p:spPr bwMode="auto">
              <a:xfrm>
                <a:off x="1104" y="2832"/>
                <a:ext cx="52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sz="1200" b="1">
                    <a:solidFill>
                      <a:srgbClr val="00CC00"/>
                    </a:solidFill>
                    <a:latin typeface="Arial" pitchFamily="34" charset="0"/>
                    <a:cs typeface="Arial" pitchFamily="34" charset="0"/>
                  </a:rPr>
                  <a:t>α</a:t>
                </a:r>
                <a:r>
                  <a:rPr lang="en-US" sz="1200" b="1">
                    <a:solidFill>
                      <a:srgbClr val="00CC00"/>
                    </a:solidFill>
                    <a:latin typeface="Arial" pitchFamily="34" charset="0"/>
                    <a:cs typeface="Arial" pitchFamily="34" charset="0"/>
                  </a:rPr>
                  <a:t>GalCer</a:t>
                </a:r>
                <a:endParaRPr lang="el-GR" sz="1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2804" name="Text Box 92"/>
            <p:cNvSpPr txBox="1">
              <a:spLocks noChangeArrowheads="1"/>
            </p:cNvSpPr>
            <p:nvPr/>
          </p:nvSpPr>
          <p:spPr bwMode="auto">
            <a:xfrm>
              <a:off x="528" y="2313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latin typeface="Arial" pitchFamily="34" charset="0"/>
                </a:rPr>
                <a:t>DC</a:t>
              </a:r>
            </a:p>
          </p:txBody>
        </p:sp>
      </p:grpSp>
      <p:grpSp>
        <p:nvGrpSpPr>
          <p:cNvPr id="10" name="Group 105"/>
          <p:cNvGrpSpPr>
            <a:grpSpLocks/>
          </p:cNvGrpSpPr>
          <p:nvPr/>
        </p:nvGrpSpPr>
        <p:grpSpPr bwMode="auto">
          <a:xfrm>
            <a:off x="6248400" y="4191000"/>
            <a:ext cx="762000" cy="838200"/>
            <a:chOff x="768" y="3552"/>
            <a:chExt cx="480" cy="528"/>
          </a:xfrm>
        </p:grpSpPr>
        <p:sp>
          <p:nvSpPr>
            <p:cNvPr id="32801" name="Oval 103"/>
            <p:cNvSpPr>
              <a:spLocks noChangeArrowheads="1"/>
            </p:cNvSpPr>
            <p:nvPr/>
          </p:nvSpPr>
          <p:spPr bwMode="auto">
            <a:xfrm>
              <a:off x="768" y="3552"/>
              <a:ext cx="480" cy="528"/>
            </a:xfrm>
            <a:prstGeom prst="ellipse">
              <a:avLst/>
            </a:prstGeom>
            <a:solidFill>
              <a:srgbClr val="AA061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Text Box 104"/>
            <p:cNvSpPr txBox="1">
              <a:spLocks noChangeArrowheads="1"/>
            </p:cNvSpPr>
            <p:nvPr/>
          </p:nvSpPr>
          <p:spPr bwMode="auto">
            <a:xfrm>
              <a:off x="768" y="3715"/>
              <a:ext cx="4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T-Cell</a:t>
              </a:r>
            </a:p>
          </p:txBody>
        </p:sp>
      </p:grpSp>
      <p:sp>
        <p:nvSpPr>
          <p:cNvPr id="458858" name="Line 106"/>
          <p:cNvSpPr>
            <a:spLocks noChangeShapeType="1"/>
          </p:cNvSpPr>
          <p:nvPr/>
        </p:nvSpPr>
        <p:spPr bwMode="auto">
          <a:xfrm>
            <a:off x="5486400" y="4267200"/>
            <a:ext cx="685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8859" name="Text Box 107"/>
          <p:cNvSpPr txBox="1">
            <a:spLocks noChangeArrowheads="1"/>
          </p:cNvSpPr>
          <p:nvPr/>
        </p:nvSpPr>
        <p:spPr bwMode="auto">
          <a:xfrm>
            <a:off x="5105400" y="3886200"/>
            <a:ext cx="977900" cy="333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tx2"/>
                </a:solidFill>
              </a:rPr>
              <a:t>+ Antigen</a:t>
            </a:r>
          </a:p>
        </p:txBody>
      </p:sp>
      <p:sp>
        <p:nvSpPr>
          <p:cNvPr id="458860" name="Line 108"/>
          <p:cNvSpPr>
            <a:spLocks noChangeShapeType="1"/>
          </p:cNvSpPr>
          <p:nvPr/>
        </p:nvSpPr>
        <p:spPr bwMode="auto">
          <a:xfrm>
            <a:off x="5486400" y="3505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1" name="Group 109"/>
          <p:cNvGrpSpPr>
            <a:grpSpLocks/>
          </p:cNvGrpSpPr>
          <p:nvPr/>
        </p:nvGrpSpPr>
        <p:grpSpPr bwMode="auto">
          <a:xfrm>
            <a:off x="6477000" y="4038600"/>
            <a:ext cx="762000" cy="838200"/>
            <a:chOff x="768" y="3552"/>
            <a:chExt cx="480" cy="528"/>
          </a:xfrm>
        </p:grpSpPr>
        <p:sp>
          <p:nvSpPr>
            <p:cNvPr id="32799" name="Oval 110"/>
            <p:cNvSpPr>
              <a:spLocks noChangeArrowheads="1"/>
            </p:cNvSpPr>
            <p:nvPr/>
          </p:nvSpPr>
          <p:spPr bwMode="auto">
            <a:xfrm>
              <a:off x="768" y="3552"/>
              <a:ext cx="480" cy="528"/>
            </a:xfrm>
            <a:prstGeom prst="ellipse">
              <a:avLst/>
            </a:prstGeom>
            <a:solidFill>
              <a:srgbClr val="AA061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Text Box 111"/>
            <p:cNvSpPr txBox="1">
              <a:spLocks noChangeArrowheads="1"/>
            </p:cNvSpPr>
            <p:nvPr/>
          </p:nvSpPr>
          <p:spPr bwMode="auto">
            <a:xfrm>
              <a:off x="768" y="3715"/>
              <a:ext cx="4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T-Cell</a:t>
              </a:r>
            </a:p>
          </p:txBody>
        </p:sp>
      </p:grpSp>
      <p:grpSp>
        <p:nvGrpSpPr>
          <p:cNvPr id="12" name="Group 112"/>
          <p:cNvGrpSpPr>
            <a:grpSpLocks/>
          </p:cNvGrpSpPr>
          <p:nvPr/>
        </p:nvGrpSpPr>
        <p:grpSpPr bwMode="auto">
          <a:xfrm>
            <a:off x="6705600" y="4038600"/>
            <a:ext cx="762000" cy="838200"/>
            <a:chOff x="768" y="3552"/>
            <a:chExt cx="480" cy="528"/>
          </a:xfrm>
        </p:grpSpPr>
        <p:sp>
          <p:nvSpPr>
            <p:cNvPr id="32797" name="Oval 113"/>
            <p:cNvSpPr>
              <a:spLocks noChangeArrowheads="1"/>
            </p:cNvSpPr>
            <p:nvPr/>
          </p:nvSpPr>
          <p:spPr bwMode="auto">
            <a:xfrm>
              <a:off x="768" y="3552"/>
              <a:ext cx="480" cy="528"/>
            </a:xfrm>
            <a:prstGeom prst="ellipse">
              <a:avLst/>
            </a:prstGeom>
            <a:solidFill>
              <a:srgbClr val="AA061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Text Box 114"/>
            <p:cNvSpPr txBox="1">
              <a:spLocks noChangeArrowheads="1"/>
            </p:cNvSpPr>
            <p:nvPr/>
          </p:nvSpPr>
          <p:spPr bwMode="auto">
            <a:xfrm>
              <a:off x="768" y="3715"/>
              <a:ext cx="4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T-Cell</a:t>
              </a:r>
            </a:p>
          </p:txBody>
        </p:sp>
      </p:grpSp>
      <p:grpSp>
        <p:nvGrpSpPr>
          <p:cNvPr id="13" name="Group 115"/>
          <p:cNvGrpSpPr>
            <a:grpSpLocks/>
          </p:cNvGrpSpPr>
          <p:nvPr/>
        </p:nvGrpSpPr>
        <p:grpSpPr bwMode="auto">
          <a:xfrm>
            <a:off x="7010400" y="4114800"/>
            <a:ext cx="762000" cy="838200"/>
            <a:chOff x="768" y="3552"/>
            <a:chExt cx="480" cy="528"/>
          </a:xfrm>
        </p:grpSpPr>
        <p:sp>
          <p:nvSpPr>
            <p:cNvPr id="32795" name="Oval 116"/>
            <p:cNvSpPr>
              <a:spLocks noChangeArrowheads="1"/>
            </p:cNvSpPr>
            <p:nvPr/>
          </p:nvSpPr>
          <p:spPr bwMode="auto">
            <a:xfrm>
              <a:off x="768" y="3552"/>
              <a:ext cx="480" cy="528"/>
            </a:xfrm>
            <a:prstGeom prst="ellipse">
              <a:avLst/>
            </a:prstGeom>
            <a:solidFill>
              <a:srgbClr val="AA061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Text Box 117"/>
            <p:cNvSpPr txBox="1">
              <a:spLocks noChangeArrowheads="1"/>
            </p:cNvSpPr>
            <p:nvPr/>
          </p:nvSpPr>
          <p:spPr bwMode="auto">
            <a:xfrm>
              <a:off x="768" y="3715"/>
              <a:ext cx="4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T-Cell</a:t>
              </a:r>
            </a:p>
          </p:txBody>
        </p:sp>
      </p:grpSp>
      <p:grpSp>
        <p:nvGrpSpPr>
          <p:cNvPr id="14" name="Group 118"/>
          <p:cNvGrpSpPr>
            <a:grpSpLocks/>
          </p:cNvGrpSpPr>
          <p:nvPr/>
        </p:nvGrpSpPr>
        <p:grpSpPr bwMode="auto">
          <a:xfrm>
            <a:off x="7315200" y="4191000"/>
            <a:ext cx="762000" cy="838200"/>
            <a:chOff x="768" y="3552"/>
            <a:chExt cx="480" cy="528"/>
          </a:xfrm>
        </p:grpSpPr>
        <p:sp>
          <p:nvSpPr>
            <p:cNvPr id="32793" name="Oval 119"/>
            <p:cNvSpPr>
              <a:spLocks noChangeArrowheads="1"/>
            </p:cNvSpPr>
            <p:nvPr/>
          </p:nvSpPr>
          <p:spPr bwMode="auto">
            <a:xfrm>
              <a:off x="768" y="3552"/>
              <a:ext cx="480" cy="528"/>
            </a:xfrm>
            <a:prstGeom prst="ellipse">
              <a:avLst/>
            </a:prstGeom>
            <a:solidFill>
              <a:srgbClr val="AA061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Text Box 120"/>
            <p:cNvSpPr txBox="1">
              <a:spLocks noChangeArrowheads="1"/>
            </p:cNvSpPr>
            <p:nvPr/>
          </p:nvSpPr>
          <p:spPr bwMode="auto">
            <a:xfrm>
              <a:off x="768" y="3715"/>
              <a:ext cx="4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T-Cell</a:t>
              </a:r>
            </a:p>
          </p:txBody>
        </p:sp>
      </p:grpSp>
      <p:grpSp>
        <p:nvGrpSpPr>
          <p:cNvPr id="15" name="Group 135"/>
          <p:cNvGrpSpPr>
            <a:grpSpLocks noChangeAspect="1"/>
          </p:cNvGrpSpPr>
          <p:nvPr/>
        </p:nvGrpSpPr>
        <p:grpSpPr bwMode="auto">
          <a:xfrm>
            <a:off x="7804150" y="2470150"/>
            <a:ext cx="806450" cy="806450"/>
            <a:chOff x="3785" y="1152"/>
            <a:chExt cx="1008" cy="1008"/>
          </a:xfrm>
        </p:grpSpPr>
        <p:sp>
          <p:nvSpPr>
            <p:cNvPr id="32791" name="Oval 136"/>
            <p:cNvSpPr>
              <a:spLocks noChangeAspect="1" noChangeArrowheads="1"/>
            </p:cNvSpPr>
            <p:nvPr/>
          </p:nvSpPr>
          <p:spPr bwMode="auto">
            <a:xfrm>
              <a:off x="3785" y="1152"/>
              <a:ext cx="1008" cy="1008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Oval 137"/>
            <p:cNvSpPr>
              <a:spLocks noChangeAspect="1" noChangeArrowheads="1"/>
            </p:cNvSpPr>
            <p:nvPr/>
          </p:nvSpPr>
          <p:spPr bwMode="auto">
            <a:xfrm>
              <a:off x="4135" y="1495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42"/>
          <p:cNvGrpSpPr>
            <a:grpSpLocks noChangeAspect="1"/>
          </p:cNvGrpSpPr>
          <p:nvPr/>
        </p:nvGrpSpPr>
        <p:grpSpPr bwMode="auto">
          <a:xfrm>
            <a:off x="7956550" y="2622550"/>
            <a:ext cx="806450" cy="806450"/>
            <a:chOff x="3785" y="1152"/>
            <a:chExt cx="1008" cy="1008"/>
          </a:xfrm>
        </p:grpSpPr>
        <p:sp>
          <p:nvSpPr>
            <p:cNvPr id="32789" name="Oval 143"/>
            <p:cNvSpPr>
              <a:spLocks noChangeAspect="1" noChangeArrowheads="1"/>
            </p:cNvSpPr>
            <p:nvPr/>
          </p:nvSpPr>
          <p:spPr bwMode="auto">
            <a:xfrm>
              <a:off x="3785" y="1152"/>
              <a:ext cx="1008" cy="1008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Oval 144"/>
            <p:cNvSpPr>
              <a:spLocks noChangeAspect="1" noChangeArrowheads="1"/>
            </p:cNvSpPr>
            <p:nvPr/>
          </p:nvSpPr>
          <p:spPr bwMode="auto">
            <a:xfrm>
              <a:off x="4135" y="1495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4806288" y="5594457"/>
            <a:ext cx="4242179" cy="1169551"/>
          </a:xfrm>
          <a:prstGeom prst="rect">
            <a:avLst/>
          </a:prstGeom>
          <a:noFill/>
          <a:ln w="28575">
            <a:solidFill>
              <a:srgbClr val="AA061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Fujii, SI </a:t>
            </a:r>
            <a:r>
              <a:rPr lang="en-US" sz="1400" i="1">
                <a:latin typeface="Times New Roman" pitchFamily="18" charset="0"/>
              </a:rPr>
              <a:t>et. al</a:t>
            </a:r>
            <a:r>
              <a:rPr lang="en-US" sz="1400">
                <a:latin typeface="Times New Roman" pitchFamily="18" charset="0"/>
              </a:rPr>
              <a:t>. Activation of Natural Killer T Cells by a-Galactosylceramide Rapidly Induces the Full maturation of Dendritic Cells in vivo and Thereby Acts as an Adjuvant for Combined CD4 and CD8 T Cell Immunity to a Coadministered Protein. </a:t>
            </a:r>
            <a:r>
              <a:rPr lang="en-US" sz="1400" i="1">
                <a:latin typeface="Times New Roman" pitchFamily="18" charset="0"/>
              </a:rPr>
              <a:t>J. Exp. Med.</a:t>
            </a:r>
            <a:r>
              <a:rPr lang="en-US" sz="1400">
                <a:latin typeface="Times New Roman" pitchFamily="18" charset="0"/>
              </a:rPr>
              <a:t> 2003.</a:t>
            </a: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788168" y="171736"/>
            <a:ext cx="66287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Alpha-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Galactosylceramide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ine 4"/>
          <p:cNvSpPr>
            <a:spLocks noChangeShapeType="1"/>
          </p:cNvSpPr>
          <p:nvPr/>
        </p:nvSpPr>
        <p:spPr bwMode="auto">
          <a:xfrm>
            <a:off x="662868" y="935992"/>
            <a:ext cx="704088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8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8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8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8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8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8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8" grpId="0" uiExpand="1" build="p"/>
      <p:bldP spid="458835" grpId="0" animBg="1"/>
      <p:bldP spid="458842" grpId="0" animBg="1"/>
      <p:bldP spid="458843" grpId="0" animBg="1"/>
      <p:bldP spid="458858" grpId="0" animBg="1"/>
      <p:bldP spid="458859" grpId="0" animBg="1"/>
      <p:bldP spid="458860" grpId="0" animBg="1"/>
      <p:bldP spid="53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320" y="147224"/>
            <a:ext cx="4440880" cy="107197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</a:rPr>
              <a:t>Intranasal Immunization using </a:t>
            </a:r>
            <a:r>
              <a:rPr lang="el-GR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α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-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GalCer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 Adjuvant</a:t>
            </a:r>
          </a:p>
        </p:txBody>
      </p:sp>
      <p:sp>
        <p:nvSpPr>
          <p:cNvPr id="15379" name="Text Box 41"/>
          <p:cNvSpPr txBox="1">
            <a:spLocks noChangeArrowheads="1"/>
          </p:cNvSpPr>
          <p:nvPr/>
        </p:nvSpPr>
        <p:spPr bwMode="auto">
          <a:xfrm>
            <a:off x="7329888" y="3581400"/>
            <a:ext cx="1661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Courtney AN, et al.</a:t>
            </a:r>
            <a:r>
              <a:rPr lang="en-US" sz="1200" b="1" i="1" dirty="0"/>
              <a:t> Vaccine </a:t>
            </a:r>
            <a:r>
              <a:rPr lang="en-US" sz="1200" b="1" dirty="0"/>
              <a:t>2009.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976161" y="3276868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Antibody responses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6446520" y="172056"/>
            <a:ext cx="201168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 cell responses</a:t>
            </a: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IFN</a:t>
            </a:r>
            <a:r>
              <a:rPr lang="el-GR" sz="1400" b="1" dirty="0">
                <a:latin typeface="Arial" pitchFamily="34" charset="0"/>
                <a:cs typeface="Arial" pitchFamily="34" charset="0"/>
              </a:rPr>
              <a:t>γ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ELISPOT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Assay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44800"/>
            <a:ext cx="3036600" cy="30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326456" y="1676400"/>
            <a:ext cx="4864100" cy="1008063"/>
            <a:chOff x="3822700" y="914400"/>
            <a:chExt cx="4864100" cy="1007765"/>
          </a:xfrm>
        </p:grpSpPr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8272463" y="1154113"/>
              <a:ext cx="0" cy="2286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6923088" y="1154113"/>
              <a:ext cx="0" cy="2286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5627688" y="1154113"/>
              <a:ext cx="0" cy="2286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298950" y="1154113"/>
              <a:ext cx="0" cy="2286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52"/>
            <p:cNvGrpSpPr>
              <a:grpSpLocks/>
            </p:cNvGrpSpPr>
            <p:nvPr/>
          </p:nvGrpSpPr>
          <p:grpSpPr bwMode="auto">
            <a:xfrm>
              <a:off x="3822700" y="914400"/>
              <a:ext cx="4864100" cy="1007765"/>
              <a:chOff x="3822700" y="914400"/>
              <a:chExt cx="4864100" cy="1007765"/>
            </a:xfrm>
          </p:grpSpPr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3992563" y="914400"/>
                <a:ext cx="60960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Day 0</a:t>
                </a:r>
              </a:p>
            </p:txBody>
          </p:sp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5280025" y="914400"/>
                <a:ext cx="68580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Day 5</a:t>
                </a:r>
              </a:p>
            </p:txBody>
          </p:sp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3822700" y="1458913"/>
                <a:ext cx="927100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Immunize</a:t>
                </a:r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5156200" y="1460500"/>
                <a:ext cx="9366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Immunize/Sacrifice</a:t>
                </a:r>
              </a:p>
            </p:txBody>
          </p:sp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6575425" y="914400"/>
                <a:ext cx="7080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Day 10</a:t>
                </a:r>
              </a:p>
            </p:txBody>
          </p:sp>
          <p:sp>
            <p:nvSpPr>
              <p:cNvPr id="22" name="Text Box 10"/>
              <p:cNvSpPr txBox="1">
                <a:spLocks noChangeArrowheads="1"/>
              </p:cNvSpPr>
              <p:nvPr/>
            </p:nvSpPr>
            <p:spPr bwMode="auto">
              <a:xfrm>
                <a:off x="6473825" y="1457325"/>
                <a:ext cx="90487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 dirty="0"/>
                  <a:t>Immunize/Sacrifice</a:t>
                </a:r>
              </a:p>
            </p:txBody>
          </p:sp>
          <p:sp>
            <p:nvSpPr>
              <p:cNvPr id="23" name="Text Box 11"/>
              <p:cNvSpPr txBox="1">
                <a:spLocks noChangeArrowheads="1"/>
              </p:cNvSpPr>
              <p:nvPr/>
            </p:nvSpPr>
            <p:spPr bwMode="auto">
              <a:xfrm>
                <a:off x="7913688" y="914400"/>
                <a:ext cx="71755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Day 15</a:t>
                </a:r>
              </a:p>
            </p:txBody>
          </p:sp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7848600" y="1458913"/>
                <a:ext cx="838200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Sacrifice</a:t>
                </a:r>
              </a:p>
            </p:txBody>
          </p:sp>
          <p:sp>
            <p:nvSpPr>
              <p:cNvPr id="25" name="Line 23"/>
              <p:cNvSpPr>
                <a:spLocks noChangeShapeType="1"/>
              </p:cNvSpPr>
              <p:nvPr/>
            </p:nvSpPr>
            <p:spPr bwMode="auto">
              <a:xfrm>
                <a:off x="4191000" y="1447800"/>
                <a:ext cx="411480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7315200" y="4572000"/>
            <a:ext cx="1752600" cy="175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0033CC"/>
                </a:solidFill>
                <a:latin typeface="Arial" pitchFamily="34" charset="0"/>
                <a:sym typeface="Symbol" pitchFamily="18" charset="2"/>
              </a:rPr>
              <a:t>Multiple immunizations by the intranasal mucosal route using </a:t>
            </a:r>
            <a:r>
              <a:rPr lang="en-US" sz="1200" b="1" i="1" dirty="0" err="1" smtClean="0">
                <a:solidFill>
                  <a:srgbClr val="0033CC"/>
                </a:solidFill>
                <a:latin typeface="Arial" pitchFamily="34" charset="0"/>
                <a:sym typeface="Symbol" pitchFamily="18" charset="2"/>
              </a:rPr>
              <a:t>aGalCer</a:t>
            </a:r>
            <a:r>
              <a:rPr lang="en-US" sz="1200" b="1" i="1" dirty="0" smtClean="0">
                <a:solidFill>
                  <a:srgbClr val="0033CC"/>
                </a:solidFill>
                <a:latin typeface="Arial" pitchFamily="34" charset="0"/>
                <a:sym typeface="Symbol" pitchFamily="18" charset="2"/>
              </a:rPr>
              <a:t> adjuvant Induces </a:t>
            </a:r>
            <a:r>
              <a:rPr lang="en-US" sz="1200" b="1" i="1" dirty="0">
                <a:solidFill>
                  <a:srgbClr val="0033CC"/>
                </a:solidFill>
                <a:latin typeface="Arial" pitchFamily="34" charset="0"/>
                <a:sym typeface="Symbol" pitchFamily="18" charset="2"/>
              </a:rPr>
              <a:t>Progressively Increasing Antigen Specific Immune Responses</a:t>
            </a:r>
            <a:endParaRPr lang="en-US" sz="1200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8054"/>
            <a:ext cx="7285274" cy="296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2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2749</TotalTime>
  <Words>1634</Words>
  <Application>Microsoft Office PowerPoint</Application>
  <PresentationFormat>On-screen Show (4:3)</PresentationFormat>
  <Paragraphs>237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Efficacy of combination mucosal vaccination and immunotherapy strategies for the treatment of HPV-associated cancers</vt:lpstr>
      <vt:lpstr>PowerPoint Presentation</vt:lpstr>
      <vt:lpstr>PowerPoint Presentation</vt:lpstr>
      <vt:lpstr>Common Mucosal Immune System</vt:lpstr>
      <vt:lpstr>Mucosal Immunity</vt:lpstr>
      <vt:lpstr>Adjuvants</vt:lpstr>
      <vt:lpstr>Alpha-Galactosylceramide</vt:lpstr>
      <vt:lpstr>PowerPoint Presentation</vt:lpstr>
      <vt:lpstr>Intranasal Immunization using α-GalCer Adjuvant</vt:lpstr>
      <vt:lpstr>PowerPoint Presentation</vt:lpstr>
      <vt:lpstr>Human papillomavirus (HPV)</vt:lpstr>
      <vt:lpstr>Human papillomavirus (HPV)</vt:lpstr>
      <vt:lpstr>Treatments for HPV-CIN</vt:lpstr>
      <vt:lpstr>Cross-sectional Study population</vt:lpstr>
      <vt:lpstr>Dominant proliferative responses in Recur- subjects</vt:lpstr>
      <vt:lpstr>Outcome from the cross-sectional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>M.D. Anderson Cancer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Mucosal Alpha-Galactosylceramide Delivery Overcomes NKT cell Anergy to Enable Priming and Boosting of Adaptive Immune Responses</dc:title>
  <dc:creator>awishahy</dc:creator>
  <cp:lastModifiedBy>Sastry,Jagannadha K</cp:lastModifiedBy>
  <cp:revision>316</cp:revision>
  <cp:lastPrinted>2012-02-24T00:23:40Z</cp:lastPrinted>
  <dcterms:created xsi:type="dcterms:W3CDTF">2011-10-31T19:57:51Z</dcterms:created>
  <dcterms:modified xsi:type="dcterms:W3CDTF">2014-10-05T04:15:26Z</dcterms:modified>
</cp:coreProperties>
</file>