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65" r:id="rId2"/>
    <p:sldId id="266" r:id="rId3"/>
    <p:sldId id="256" r:id="rId4"/>
    <p:sldId id="257" r:id="rId5"/>
    <p:sldId id="258" r:id="rId6"/>
    <p:sldId id="259" r:id="rId7"/>
    <p:sldId id="260" r:id="rId8"/>
    <p:sldId id="261" r:id="rId9"/>
    <p:sldId id="262" r:id="rId10"/>
    <p:sldId id="263" r:id="rId11"/>
    <p:sldId id="264"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40" autoAdjust="0"/>
  </p:normalViewPr>
  <p:slideViewPr>
    <p:cSldViewPr>
      <p:cViewPr varScale="1">
        <p:scale>
          <a:sx n="68" d="100"/>
          <a:sy n="68" d="100"/>
        </p:scale>
        <p:origin x="-143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6"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5" y="776294"/>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5"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61"/>
            <a:ext cx="5791200" cy="365125"/>
          </a:xfrm>
        </p:spPr>
        <p:txBody>
          <a:bodyPr tIns="0" bIns="0" anchor="t"/>
          <a:lstStyle>
            <a:lvl1pPr algn="r">
              <a:defRPr sz="1000"/>
            </a:lvl1pPr>
          </a:lstStyle>
          <a:p>
            <a:fld id="{E5069BAD-9F44-4A29-88B0-86E6056A4556}" type="datetimeFigureOut">
              <a:rPr lang="en-US" smtClean="0"/>
              <a:pPr/>
              <a:t>11/17/2014</a:t>
            </a:fld>
            <a:endParaRPr lang="en-US"/>
          </a:p>
        </p:txBody>
      </p:sp>
      <p:sp>
        <p:nvSpPr>
          <p:cNvPr id="17" name="Footer Placeholder 16"/>
          <p:cNvSpPr>
            <a:spLocks noGrp="1"/>
          </p:cNvSpPr>
          <p:nvPr>
            <p:ph type="ftr" sz="quarter" idx="11"/>
          </p:nvPr>
        </p:nvSpPr>
        <p:spPr>
          <a:xfrm>
            <a:off x="1371600" y="5650709"/>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12"/>
            <a:ext cx="502920" cy="365125"/>
          </a:xfrm>
        </p:spPr>
        <p:txBody>
          <a:bodyPr anchor="ctr"/>
          <a:lstStyle>
            <a:lvl1pPr algn="ctr">
              <a:defRPr sz="1300">
                <a:solidFill>
                  <a:srgbClr val="FFFFFF"/>
                </a:solidFill>
              </a:defRPr>
            </a:lvl1pPr>
          </a:lstStyle>
          <a:p>
            <a:fld id="{D9098AD8-666E-4B12-BEAD-C08A2DE54D1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069BAD-9F44-4A29-88B0-86E6056A4556}" type="datetimeFigureOut">
              <a:rPr lang="en-US" smtClean="0"/>
              <a:pPr/>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98AD8-666E-4B12-BEAD-C08A2DE54D1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069BAD-9F44-4A29-88B0-86E6056A4556}" type="datetimeFigureOut">
              <a:rPr lang="en-US" smtClean="0"/>
              <a:pPr/>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98AD8-666E-4B12-BEAD-C08A2DE54D1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3"/>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E5069BAD-9F44-4A29-88B0-86E6056A4556}" type="datetimeFigureOut">
              <a:rPr lang="en-US" smtClean="0"/>
              <a:pPr/>
              <a:t>11/17/2014</a:t>
            </a:fld>
            <a:endParaRPr lang="en-US"/>
          </a:p>
        </p:txBody>
      </p:sp>
      <p:sp>
        <p:nvSpPr>
          <p:cNvPr id="5" name="Footer Placeholder 4"/>
          <p:cNvSpPr>
            <a:spLocks noGrp="1"/>
          </p:cNvSpPr>
          <p:nvPr>
            <p:ph type="ftr" sz="quarter" idx="11"/>
          </p:nvPr>
        </p:nvSpPr>
        <p:spPr>
          <a:xfrm>
            <a:off x="457201" y="6480975"/>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D9098AD8-666E-4B12-BEAD-C08A2DE54D1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9"/>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6"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E5069BAD-9F44-4A29-88B0-86E6056A4556}" type="datetimeFigureOut">
              <a:rPr lang="en-US" smtClean="0"/>
              <a:pPr/>
              <a:t>11/17/2014</a:t>
            </a:fld>
            <a:endParaRPr lang="en-US"/>
          </a:p>
        </p:txBody>
      </p:sp>
      <p:sp>
        <p:nvSpPr>
          <p:cNvPr id="5" name="Footer Placeholder 4"/>
          <p:cNvSpPr>
            <a:spLocks noGrp="1"/>
          </p:cNvSpPr>
          <p:nvPr>
            <p:ph type="ftr" sz="quarter" idx="11"/>
          </p:nvPr>
        </p:nvSpPr>
        <p:spPr>
          <a:xfrm>
            <a:off x="2619376" y="6480975"/>
            <a:ext cx="4260056" cy="300831"/>
          </a:xfrm>
        </p:spPr>
        <p:txBody>
          <a:bodyPr/>
          <a:lstStyle/>
          <a:p>
            <a:endParaRPr lang="en-US"/>
          </a:p>
        </p:txBody>
      </p:sp>
      <p:sp>
        <p:nvSpPr>
          <p:cNvPr id="6" name="Slide Number Placeholder 5"/>
          <p:cNvSpPr>
            <a:spLocks noGrp="1"/>
          </p:cNvSpPr>
          <p:nvPr>
            <p:ph type="sldNum" sz="quarter" idx="12"/>
          </p:nvPr>
        </p:nvSpPr>
        <p:spPr>
          <a:xfrm>
            <a:off x="8451056" y="809628"/>
            <a:ext cx="502920" cy="300831"/>
          </a:xfrm>
        </p:spPr>
        <p:txBody>
          <a:bodyPr/>
          <a:lstStyle/>
          <a:p>
            <a:fld id="{D9098AD8-666E-4B12-BEAD-C08A2DE54D11}" type="slidenum">
              <a:rPr lang="en-US" smtClean="0"/>
              <a:pPr/>
              <a:t>‹#›</a:t>
            </a:fld>
            <a:endParaRPr lang="en-US"/>
          </a:p>
        </p:txBody>
      </p:sp>
      <p:cxnSp>
        <p:nvCxnSpPr>
          <p:cNvPr id="11" name="Straight Connector 10"/>
          <p:cNvCxnSpPr/>
          <p:nvPr/>
        </p:nvCxnSpPr>
        <p:spPr>
          <a:xfrm rot="10800000">
            <a:off x="6468798" y="9383"/>
            <a:ext cx="2672861" cy="1900211"/>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7"/>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6"/>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4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4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E5069BAD-9F44-4A29-88B0-86E6056A4556}" type="datetimeFigureOut">
              <a:rPr lang="en-US" smtClean="0"/>
              <a:pPr/>
              <a:t>11/17/2014</a:t>
            </a:fld>
            <a:endParaRPr lang="en-US"/>
          </a:p>
        </p:txBody>
      </p:sp>
      <p:sp>
        <p:nvSpPr>
          <p:cNvPr id="6" name="Footer Placeholder 5"/>
          <p:cNvSpPr>
            <a:spLocks noGrp="1"/>
          </p:cNvSpPr>
          <p:nvPr>
            <p:ph type="ftr" sz="quarter" idx="11"/>
          </p:nvPr>
        </p:nvSpPr>
        <p:spPr>
          <a:xfrm>
            <a:off x="457201"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D9098AD8-666E-4B12-BEAD-C08A2DE54D1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E5069BAD-9F44-4A29-88B0-86E6056A4556}" type="datetimeFigureOut">
              <a:rPr lang="en-US" smtClean="0"/>
              <a:pPr/>
              <a:t>11/17/2014</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D9098AD8-666E-4B12-BEAD-C08A2DE54D1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5069BAD-9F44-4A29-88B0-86E6056A4556}" type="datetimeFigureOut">
              <a:rPr lang="en-US" smtClean="0"/>
              <a:pPr/>
              <a:t>11/17/2014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098AD8-666E-4B12-BEAD-C08A2DE54D1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E5069BAD-9F44-4A29-88B0-86E6056A4556}" type="datetimeFigureOut">
              <a:rPr lang="en-US" smtClean="0"/>
              <a:pPr/>
              <a:t>11/17/2014</a:t>
            </a:fld>
            <a:endParaRPr lang="en-US"/>
          </a:p>
        </p:txBody>
      </p:sp>
      <p:sp>
        <p:nvSpPr>
          <p:cNvPr id="3" name="Footer Placeholder 2"/>
          <p:cNvSpPr>
            <a:spLocks noGrp="1"/>
          </p:cNvSpPr>
          <p:nvPr>
            <p:ph type="ftr" sz="quarter" idx="11"/>
          </p:nvPr>
        </p:nvSpPr>
        <p:spPr>
          <a:xfrm>
            <a:off x="457201" y="6481896"/>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D9098AD8-666E-4B12-BEAD-C08A2DE54D1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E5069BAD-9F44-4A29-88B0-86E6056A4556}" type="datetimeFigureOut">
              <a:rPr lang="en-US" smtClean="0"/>
              <a:pPr/>
              <a:t>11/17/2014</a:t>
            </a:fld>
            <a:endParaRPr lang="en-US"/>
          </a:p>
        </p:txBody>
      </p:sp>
      <p:sp>
        <p:nvSpPr>
          <p:cNvPr id="6" name="Footer Placeholder 5"/>
          <p:cNvSpPr>
            <a:spLocks noGrp="1"/>
          </p:cNvSpPr>
          <p:nvPr>
            <p:ph type="ftr" sz="quarter" idx="11"/>
          </p:nvPr>
        </p:nvSpPr>
        <p:spPr>
          <a:xfrm>
            <a:off x="1135857"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D9098AD8-666E-4B12-BEAD-C08A2DE54D1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7"/>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E5069BAD-9F44-4A29-88B0-86E6056A4556}" type="datetimeFigureOut">
              <a:rPr lang="en-US" smtClean="0"/>
              <a:pPr/>
              <a:t>11/17/2014</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D9098AD8-666E-4B12-BEAD-C08A2DE54D1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73"/>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7"/>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8" y="4948411"/>
            <a:ext cx="2672861" cy="1900211"/>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3"/>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E5069BAD-9F44-4A29-88B0-86E6056A4556}" type="datetimeFigureOut">
              <a:rPr lang="en-US" smtClean="0"/>
              <a:pPr/>
              <a:t>11/17/2014</a:t>
            </a:fld>
            <a:endParaRPr lang="en-US"/>
          </a:p>
        </p:txBody>
      </p:sp>
      <p:sp>
        <p:nvSpPr>
          <p:cNvPr id="3" name="Footer Placeholder 2"/>
          <p:cNvSpPr>
            <a:spLocks noGrp="1"/>
          </p:cNvSpPr>
          <p:nvPr>
            <p:ph type="ftr" sz="quarter" idx="3"/>
          </p:nvPr>
        </p:nvSpPr>
        <p:spPr>
          <a:xfrm>
            <a:off x="457201" y="6481896"/>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9098AD8-666E-4B12-BEAD-C08A2DE54D1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materialsscience.conference@omicsgroup.us" TargetMode="External"/><Relationship Id="rId2" Type="http://schemas.openxmlformats.org/officeDocument/2006/relationships/hyperlink" Target="http://materialsscience.conferenceseries.com/" TargetMode="External"/><Relationship Id="rId1" Type="http://schemas.openxmlformats.org/officeDocument/2006/relationships/slideLayout" Target="../slideLayouts/slideLayout2.xml"/><Relationship Id="rId4" Type="http://schemas.openxmlformats.org/officeDocument/2006/relationships/hyperlink" Target="mailto:materialsscience@omicsgroup.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428625"/>
            <a:ext cx="8186737" cy="1143000"/>
          </a:xfrm>
          <a:ln w="3175"/>
        </p:spPr>
        <p:txBody>
          <a:bodyPr/>
          <a:lstStyle/>
          <a:p>
            <a:pPr>
              <a:defRPr/>
            </a:pPr>
            <a:r>
              <a:rPr lang="en-US" sz="3600" dirty="0" smtClean="0">
                <a:solidFill>
                  <a:srgbClr val="FF6600"/>
                </a:solidFill>
                <a:effectLst>
                  <a:outerShdw blurRad="38100" dist="38100" dir="2700000" algn="tl">
                    <a:srgbClr val="000000">
                      <a:alpha val="43137"/>
                    </a:srgbClr>
                  </a:outerShdw>
                </a:effectLst>
                <a:latin typeface="Baskerville Old Face" pitchFamily="18" charset="0"/>
              </a:rPr>
              <a:t>About OMICS Group</a:t>
            </a:r>
            <a:endParaRPr lang="en-US" sz="3600" dirty="0">
              <a:solidFill>
                <a:srgbClr val="FF6600"/>
              </a:solidFill>
              <a:effectLst>
                <a:outerShdw blurRad="38100" dist="38100" dir="2700000" algn="tl">
                  <a:srgbClr val="000000">
                    <a:alpha val="43137"/>
                  </a:srgbClr>
                </a:outerShdw>
              </a:effectLst>
              <a:latin typeface="Baskerville Old Face" pitchFamily="18" charset="0"/>
            </a:endParaRPr>
          </a:p>
        </p:txBody>
      </p:sp>
      <p:sp>
        <p:nvSpPr>
          <p:cNvPr id="4" name="Content Placeholder 3"/>
          <p:cNvSpPr>
            <a:spLocks noGrp="1"/>
          </p:cNvSpPr>
          <p:nvPr>
            <p:ph idx="1"/>
          </p:nvPr>
        </p:nvSpPr>
        <p:spPr>
          <a:xfrm>
            <a:off x="457200" y="1600200"/>
            <a:ext cx="8229600" cy="4854608"/>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a:bodyPr>
          <a:lstStyle/>
          <a:p>
            <a:pPr algn="just">
              <a:buFont typeface="Arial" charset="0"/>
              <a:buNone/>
              <a:defRPr/>
            </a:pPr>
            <a:r>
              <a:rPr lang="en-US" sz="2000" dirty="0" smtClean="0">
                <a:solidFill>
                  <a:schemeClr val="bg1"/>
                </a:solidFill>
                <a:latin typeface="+mj-lt"/>
              </a:rPr>
              <a:t>      OMICS Group International is an amalgamation of Open Access publications and worldwide international science conferences and events. Established in the year 2007 with the sole aim of making the information on Sciences and technology ‘Open Access’, OMICS Group publishes 400 online open access scholarly journals in all aspects of Science, Engineering, Management and Technology journals. OMICS Group has been instrumental in taking the knowledge on Science &amp; technology to the doorsteps of ordinary men and women. Research Scholars, Students, Libraries, Educational Institutions, Research centers and the industry are main stakeholders that benefitted greatly from this knowledge dissemination. OMICS Group also organizes 300 International conferences annually across the globe, where knowledge transfer takes place through debates, round table discussions, poster presentations, workshops, symposia and exhibitions</a:t>
            </a:r>
            <a:r>
              <a:rPr lang="en-US" sz="1800" dirty="0" smtClean="0">
                <a:solidFill>
                  <a:schemeClr val="bg1"/>
                </a:solidFill>
                <a:latin typeface="+mj-lt"/>
              </a:rPr>
              <a:t>.</a:t>
            </a:r>
            <a:endParaRPr lang="en-US" sz="1800" dirty="0">
              <a:solidFill>
                <a:schemeClr val="bg1"/>
              </a:solidFill>
              <a:latin typeface="+mj-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ln w="6350">
                  <a:solidFill>
                    <a:srgbClr val="F0AD00">
                      <a:shade val="43000"/>
                    </a:srgbClr>
                  </a:solidFill>
                </a:ln>
                <a:solidFill>
                  <a:srgbClr val="F0AD00">
                    <a:tint val="83000"/>
                    <a:satMod val="150000"/>
                  </a:srgbClr>
                </a:solidFill>
                <a:effectLst/>
              </a:rPr>
              <a:t>Change of The Physical Properties of Colored High Density Polyethylene by Effect of Environment</a:t>
            </a:r>
            <a:endParaRPr lang="en-US" sz="2100" b="1" dirty="0"/>
          </a:p>
        </p:txBody>
      </p:sp>
      <p:sp>
        <p:nvSpPr>
          <p:cNvPr id="3" name="Content Placeholder 2"/>
          <p:cNvSpPr>
            <a:spLocks noGrp="1"/>
          </p:cNvSpPr>
          <p:nvPr>
            <p:ph idx="1"/>
          </p:nvPr>
        </p:nvSpPr>
        <p:spPr/>
        <p:txBody>
          <a:bodyPr>
            <a:normAutofit/>
          </a:bodyPr>
          <a:lstStyle/>
          <a:p>
            <a:pPr>
              <a:buNone/>
            </a:pPr>
            <a:r>
              <a:rPr lang="en-US" sz="2100" b="1" dirty="0" smtClean="0"/>
              <a:t>Conclusion:</a:t>
            </a:r>
            <a:endParaRPr lang="en-US" sz="2100" dirty="0" smtClean="0"/>
          </a:p>
          <a:p>
            <a:r>
              <a:rPr lang="en-US" sz="2100" dirty="0" smtClean="0"/>
              <a:t>Colored high-density polyethylene nets may be used safely for wearing and as an indicator for the underground pipes passage. </a:t>
            </a:r>
          </a:p>
          <a:p>
            <a:r>
              <a:rPr lang="en-US" sz="2100" dirty="0" smtClean="0"/>
              <a:t>It’s color, also the mechanical properties are appreciable changed when exposed to severe conditions of environment liquids in the underground.</a:t>
            </a:r>
          </a:p>
          <a:p>
            <a:r>
              <a:rPr lang="en-US" sz="2100" dirty="0" smtClean="0"/>
              <a:t>Direct Exposure to environmental conditions (weathering) was accompanied by a change in the mechanical properties- tensile strength suffered a loss of about 10%- for elongation , the loss was about 50%.</a:t>
            </a:r>
          </a:p>
          <a:p>
            <a:r>
              <a:rPr lang="en-US" sz="2100" dirty="0" smtClean="0"/>
              <a:t>The light fastness values were reduced to 4.</a:t>
            </a:r>
          </a:p>
          <a:p>
            <a:r>
              <a:rPr lang="en-US" sz="2100" dirty="0" smtClean="0"/>
              <a:t>When using such a polymer in the underground sites, it must be used directly there, and not to be left to weathering conditions.</a:t>
            </a:r>
            <a:endParaRPr lang="en-US" sz="21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ln w="6350">
                  <a:solidFill>
                    <a:srgbClr val="F0AD00">
                      <a:shade val="43000"/>
                    </a:srgbClr>
                  </a:solidFill>
                </a:ln>
                <a:solidFill>
                  <a:srgbClr val="F0AD00">
                    <a:tint val="83000"/>
                    <a:satMod val="150000"/>
                  </a:srgbClr>
                </a:solidFill>
                <a:effectLst/>
              </a:rPr>
              <a:t>Change of The Physical Properties of Colored High Density Polyethylene by Effect of Environment</a:t>
            </a:r>
            <a:endParaRPr lang="en-US" dirty="0"/>
          </a:p>
        </p:txBody>
      </p:sp>
      <p:sp>
        <p:nvSpPr>
          <p:cNvPr id="3" name="Content Placeholder 2"/>
          <p:cNvSpPr>
            <a:spLocks noGrp="1"/>
          </p:cNvSpPr>
          <p:nvPr>
            <p:ph idx="1"/>
          </p:nvPr>
        </p:nvSpPr>
        <p:spPr/>
        <p:txBody>
          <a:bodyPr>
            <a:normAutofit fontScale="40000" lnSpcReduction="20000"/>
          </a:bodyPr>
          <a:lstStyle/>
          <a:p>
            <a:r>
              <a:rPr lang="en-US" b="1" dirty="0" smtClean="0"/>
              <a:t>REFERENCES</a:t>
            </a:r>
            <a:endParaRPr lang="en-US" dirty="0" smtClean="0"/>
          </a:p>
          <a:p>
            <a:r>
              <a:rPr lang="en-US" dirty="0" smtClean="0"/>
              <a:t> </a:t>
            </a:r>
          </a:p>
          <a:p>
            <a:r>
              <a:rPr lang="en-US" dirty="0" smtClean="0"/>
              <a:t>(1)	SHADY K.E., Master of Applied Arts Thesis, "Damage Measurements of Some Unfinished Textile Fabrics Due to Weathering Conditions in Egypt". Textile Department, </a:t>
            </a:r>
            <a:r>
              <a:rPr lang="en-US" dirty="0" err="1" smtClean="0"/>
              <a:t>Helwan</a:t>
            </a:r>
            <a:r>
              <a:rPr lang="en-US" dirty="0" smtClean="0"/>
              <a:t> University, Cairo, (1983).</a:t>
            </a:r>
          </a:p>
          <a:p>
            <a:r>
              <a:rPr lang="en-US" dirty="0" smtClean="0"/>
              <a:t>(2)	MARY W. WEBB, J. Text. Inst. No. 3, 219, (1994).</a:t>
            </a:r>
          </a:p>
          <a:p>
            <a:r>
              <a:rPr lang="en-US" dirty="0" smtClean="0"/>
              <a:t>(3)	Influence of micro molecular structure on environmental stress cracking resistance of high density polyethylene Original Research Article.				Tunneling and Underground Space Technology, Volume 26, Issue 4, July 2011, Pages 582-593.</a:t>
            </a:r>
          </a:p>
          <a:p>
            <a:r>
              <a:rPr lang="fr-FR" dirty="0" err="1" smtClean="0"/>
              <a:t>Joyl</a:t>
            </a:r>
            <a:r>
              <a:rPr lang="fr-FR" dirty="0" smtClean="0"/>
              <a:t>. Change, Maria A. Polak, Alexander </a:t>
            </a:r>
            <a:r>
              <a:rPr lang="fr-FR" dirty="0" err="1" smtClean="0"/>
              <a:t>Penlidis</a:t>
            </a:r>
            <a:r>
              <a:rPr lang="fr-FR" dirty="0" smtClean="0"/>
              <a:t>.</a:t>
            </a:r>
            <a:endParaRPr lang="en-US" dirty="0" smtClean="0"/>
          </a:p>
          <a:p>
            <a:r>
              <a:rPr lang="en-US" dirty="0" smtClean="0"/>
              <a:t>(4)	Influence of the temperature and strain rate on the tensile behavior of post consumer recycled high-density polyethylene.</a:t>
            </a:r>
          </a:p>
          <a:p>
            <a:r>
              <a:rPr lang="en-US" dirty="0" smtClean="0"/>
              <a:t>Polymer Testing, Volume 32, Issue 8, December 2013, Pages 1576-1581</a:t>
            </a:r>
          </a:p>
          <a:p>
            <a:r>
              <a:rPr lang="en-US" dirty="0" smtClean="0"/>
              <a:t>J.M.L. Reis, L.J. Pacheco, H.S. </a:t>
            </a:r>
            <a:r>
              <a:rPr lang="en-US" dirty="0" err="1" smtClean="0"/>
              <a:t>da</a:t>
            </a:r>
            <a:r>
              <a:rPr lang="en-US" dirty="0" smtClean="0"/>
              <a:t> </a:t>
            </a:r>
            <a:r>
              <a:rPr lang="en-US" dirty="0" err="1" smtClean="0"/>
              <a:t>costa</a:t>
            </a:r>
            <a:r>
              <a:rPr lang="en-US" dirty="0" smtClean="0"/>
              <a:t> </a:t>
            </a:r>
            <a:r>
              <a:rPr lang="en-US" dirty="0" err="1" smtClean="0"/>
              <a:t>Mattos</a:t>
            </a:r>
            <a:r>
              <a:rPr lang="en-US" dirty="0" smtClean="0"/>
              <a:t>.</a:t>
            </a:r>
          </a:p>
          <a:p>
            <a:r>
              <a:rPr lang="en-US" dirty="0" smtClean="0"/>
              <a:t>(5)	RUGGER G.R., ROSATO D.V. and SWARTZ J., N.Y. </a:t>
            </a:r>
            <a:r>
              <a:rPr lang="en-US" dirty="0" err="1" smtClean="0"/>
              <a:t>Interscience</a:t>
            </a:r>
            <a:r>
              <a:rPr lang="en-US" dirty="0" smtClean="0"/>
              <a:t>, 339,( 1998).</a:t>
            </a:r>
          </a:p>
          <a:p>
            <a:r>
              <a:rPr lang="en-US" dirty="0" smtClean="0"/>
              <a:t>(6)	SHAH C.D. and SRINIVASAN R., J. Textile. Inst.  66,249, (1995).</a:t>
            </a:r>
          </a:p>
          <a:p>
            <a:r>
              <a:rPr lang="en-US" dirty="0" smtClean="0"/>
              <a:t>(7)	SHAH C.D. and SRINIVASAN R., J. Textile Inst. 5, 99, (1998).</a:t>
            </a:r>
          </a:p>
          <a:p>
            <a:r>
              <a:rPr lang="en-US" dirty="0" smtClean="0"/>
              <a:t>(8)	EGERTON G.S and SHAH C.D., Part 1, Textile Res. J., 38, 130, (1998).</a:t>
            </a:r>
          </a:p>
          <a:p>
            <a:r>
              <a:rPr lang="en-US" dirty="0" smtClean="0"/>
              <a:t>(9)	SHADY K.E., Ph.D. of Applied Arts Thesis, "Scientific Aspects of the Different Changes Occurring to Some Textile Fabrics After Exposure to Various Irradiation Sources"., Textile Department, </a:t>
            </a:r>
            <a:r>
              <a:rPr lang="en-US" dirty="0" err="1" smtClean="0"/>
              <a:t>Helwan</a:t>
            </a:r>
            <a:r>
              <a:rPr lang="en-US" dirty="0" smtClean="0"/>
              <a:t> University, Cairo, (1989).</a:t>
            </a:r>
          </a:p>
          <a:p>
            <a:r>
              <a:rPr lang="en-US" dirty="0" smtClean="0"/>
              <a:t>(10)	 More W.R., “ An Introduction to Polymer Chemistry, John Wiley and Sons, 2</a:t>
            </a:r>
            <a:r>
              <a:rPr lang="en-US" baseline="30000" dirty="0" smtClean="0"/>
              <a:t>nd</a:t>
            </a:r>
            <a:r>
              <a:rPr lang="en-US" dirty="0" smtClean="0"/>
              <a:t> Ed., (1995).</a:t>
            </a:r>
          </a:p>
          <a:p>
            <a:endParaRPr lang="en-US" dirty="0" smtClean="0"/>
          </a:p>
          <a:p>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500063" y="428625"/>
            <a:ext cx="8186737" cy="1143000"/>
          </a:xfrm>
        </p:spPr>
        <p:txBody>
          <a:bodyPr/>
          <a:lstStyle/>
          <a:p>
            <a:r>
              <a:rPr lang="en-US" sz="3600" dirty="0" smtClean="0">
                <a:solidFill>
                  <a:srgbClr val="FF6600"/>
                </a:solidFill>
                <a:latin typeface="Baskerville Old Face" pitchFamily="18" charset="0"/>
                <a:ea typeface="ＭＳ Ｐゴシック" pitchFamily="50" charset="-128"/>
              </a:rPr>
              <a:t>Let Us Meet Again</a:t>
            </a:r>
          </a:p>
        </p:txBody>
      </p:sp>
      <p:sp>
        <p:nvSpPr>
          <p:cNvPr id="3" name="Content Placeholder 2"/>
          <p:cNvSpPr>
            <a:spLocks noGrp="1"/>
          </p:cNvSpPr>
          <p:nvPr>
            <p:ph idx="1"/>
          </p:nvPr>
        </p:nvSpPr>
        <p:spPr>
          <a:xfrm>
            <a:off x="228600" y="1714500"/>
            <a:ext cx="8763000" cy="43815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solidFill>
              <a:srgbClr val="002060"/>
            </a:solidFill>
          </a:ln>
        </p:spPr>
        <p:txBody>
          <a:bodyPr>
            <a:normAutofit/>
          </a:bodyPr>
          <a:lstStyle/>
          <a:p>
            <a:pPr algn="ctr">
              <a:buFont typeface="Arial" charset="0"/>
              <a:buNone/>
              <a:defRPr/>
            </a:pPr>
            <a:r>
              <a:rPr lang="en-US" dirty="0" smtClean="0">
                <a:solidFill>
                  <a:schemeClr val="bg1"/>
                </a:solidFill>
                <a:effectLst>
                  <a:outerShdw blurRad="38100" dist="38100" dir="2700000" algn="tl">
                    <a:srgbClr val="000000">
                      <a:alpha val="43137"/>
                    </a:srgbClr>
                  </a:outerShdw>
                </a:effectLst>
                <a:latin typeface="Georgia" pitchFamily="18" charset="0"/>
              </a:rPr>
              <a:t>We welcome you all to our future conferences of OMICS Group International  </a:t>
            </a:r>
          </a:p>
          <a:p>
            <a:pPr algn="ctr">
              <a:buFont typeface="Arial" charset="0"/>
              <a:buNone/>
              <a:defRPr/>
            </a:pPr>
            <a:endParaRPr lang="en-US" sz="1800" dirty="0" smtClean="0">
              <a:solidFill>
                <a:schemeClr val="bg1"/>
              </a:solidFill>
              <a:effectLst>
                <a:outerShdw blurRad="38100" dist="38100" dir="2700000" algn="tl">
                  <a:srgbClr val="000000">
                    <a:alpha val="43137"/>
                  </a:srgbClr>
                </a:outerShdw>
              </a:effectLst>
              <a:latin typeface="Georgia" pitchFamily="18" charset="0"/>
            </a:endParaRPr>
          </a:p>
          <a:p>
            <a:pPr algn="ctr">
              <a:buFont typeface="Arial" charset="0"/>
              <a:buNone/>
              <a:defRPr/>
            </a:pPr>
            <a:endParaRPr lang="en-US" sz="1800" dirty="0">
              <a:solidFill>
                <a:schemeClr val="bg1"/>
              </a:solidFill>
              <a:effectLst>
                <a:outerShdw blurRad="38100" dist="38100" dir="2700000" algn="tl">
                  <a:srgbClr val="000000">
                    <a:alpha val="43137"/>
                  </a:srgbClr>
                </a:outerShdw>
              </a:effectLst>
              <a:latin typeface="Georgia" pitchFamily="18" charset="0"/>
            </a:endParaRPr>
          </a:p>
          <a:p>
            <a:pPr algn="ctr">
              <a:buFont typeface="Arial" charset="0"/>
              <a:buNone/>
              <a:defRPr/>
            </a:pPr>
            <a:r>
              <a:rPr lang="en-US" sz="1800" dirty="0" smtClean="0">
                <a:solidFill>
                  <a:schemeClr val="bg1"/>
                </a:solidFill>
                <a:effectLst>
                  <a:outerShdw blurRad="38100" dist="38100" dir="2700000" algn="tl">
                    <a:srgbClr val="000000">
                      <a:alpha val="43137"/>
                    </a:srgbClr>
                  </a:outerShdw>
                </a:effectLst>
                <a:latin typeface="Georgia" pitchFamily="18" charset="0"/>
              </a:rPr>
              <a:t>Please Visit:</a:t>
            </a:r>
            <a:r>
              <a:rPr lang="en-US" dirty="0" smtClean="0">
                <a:effectLst>
                  <a:outerShdw blurRad="38100" dist="38100" dir="2700000" algn="tl">
                    <a:srgbClr val="000000">
                      <a:alpha val="43137"/>
                    </a:srgbClr>
                  </a:outerShdw>
                </a:effectLst>
                <a:latin typeface="Georgia" pitchFamily="18" charset="0"/>
              </a:rPr>
              <a:t/>
            </a:r>
            <a:br>
              <a:rPr lang="en-US" dirty="0" smtClean="0">
                <a:effectLst>
                  <a:outerShdw blurRad="38100" dist="38100" dir="2700000" algn="tl">
                    <a:srgbClr val="000000">
                      <a:alpha val="43137"/>
                    </a:srgbClr>
                  </a:outerShdw>
                </a:effectLst>
                <a:latin typeface="Georgia" pitchFamily="18" charset="0"/>
              </a:rPr>
            </a:br>
            <a:r>
              <a:rPr lang="en-US" sz="2800" dirty="0" smtClean="0">
                <a:effectLst>
                  <a:outerShdw blurRad="38100" dist="38100" dir="2700000" algn="tl">
                    <a:srgbClr val="000000">
                      <a:alpha val="43137"/>
                    </a:srgbClr>
                  </a:outerShdw>
                </a:effectLst>
                <a:latin typeface="Georgia" pitchFamily="18" charset="0"/>
                <a:hlinkClick r:id="rId2"/>
              </a:rPr>
              <a:t>http</a:t>
            </a:r>
            <a:r>
              <a:rPr lang="en-US" sz="2800" dirty="0">
                <a:effectLst>
                  <a:outerShdw blurRad="38100" dist="38100" dir="2700000" algn="tl">
                    <a:srgbClr val="000000">
                      <a:alpha val="43137"/>
                    </a:srgbClr>
                  </a:outerShdw>
                </a:effectLst>
                <a:latin typeface="Georgia" pitchFamily="18" charset="0"/>
                <a:hlinkClick r:id="rId2"/>
              </a:rPr>
              <a:t>://materialsscience.conferenceseries.com</a:t>
            </a:r>
            <a:r>
              <a:rPr lang="en-US" sz="2800" dirty="0" smtClean="0">
                <a:effectLst>
                  <a:outerShdw blurRad="38100" dist="38100" dir="2700000" algn="tl">
                    <a:srgbClr val="000000">
                      <a:alpha val="43137"/>
                    </a:srgbClr>
                  </a:outerShdw>
                </a:effectLst>
                <a:latin typeface="Georgia" pitchFamily="18" charset="0"/>
                <a:hlinkClick r:id="rId2"/>
              </a:rPr>
              <a:t>/</a:t>
            </a:r>
            <a:endParaRPr lang="en-US" sz="2800" dirty="0" smtClean="0">
              <a:effectLst>
                <a:outerShdw blurRad="38100" dist="38100" dir="2700000" algn="tl">
                  <a:srgbClr val="000000">
                    <a:alpha val="43137"/>
                  </a:srgbClr>
                </a:outerShdw>
              </a:effectLst>
              <a:latin typeface="Georgia" pitchFamily="18" charset="0"/>
            </a:endParaRPr>
          </a:p>
          <a:p>
            <a:pPr algn="ctr">
              <a:buFont typeface="Arial" charset="0"/>
              <a:buNone/>
              <a:defRPr/>
            </a:pPr>
            <a:endParaRPr lang="en-US" sz="1800" dirty="0" smtClean="0">
              <a:effectLst>
                <a:outerShdw blurRad="38100" dist="38100" dir="2700000" algn="tl">
                  <a:srgbClr val="000000">
                    <a:alpha val="43137"/>
                  </a:srgbClr>
                </a:outerShdw>
              </a:effectLst>
              <a:latin typeface="Georgia" pitchFamily="18" charset="0"/>
            </a:endParaRPr>
          </a:p>
          <a:p>
            <a:pPr algn="ctr">
              <a:buFont typeface="Arial" charset="0"/>
              <a:buNone/>
              <a:defRPr/>
            </a:pPr>
            <a:r>
              <a:rPr lang="en-US" sz="1800" dirty="0" smtClean="0">
                <a:solidFill>
                  <a:schemeClr val="bg1"/>
                </a:solidFill>
                <a:effectLst>
                  <a:outerShdw blurRad="38100" dist="38100" dir="2700000" algn="tl">
                    <a:srgbClr val="000000">
                      <a:alpha val="43137"/>
                    </a:srgbClr>
                  </a:outerShdw>
                </a:effectLst>
                <a:latin typeface="Georgia" pitchFamily="18" charset="0"/>
              </a:rPr>
              <a:t>Contact </a:t>
            </a:r>
            <a:r>
              <a:rPr lang="en-US" sz="1800" dirty="0">
                <a:solidFill>
                  <a:schemeClr val="bg1"/>
                </a:solidFill>
                <a:effectLst>
                  <a:outerShdw blurRad="38100" dist="38100" dir="2700000" algn="tl">
                    <a:srgbClr val="000000">
                      <a:alpha val="43137"/>
                    </a:srgbClr>
                  </a:outerShdw>
                </a:effectLst>
                <a:latin typeface="Georgia" pitchFamily="18" charset="0"/>
              </a:rPr>
              <a:t>us at</a:t>
            </a:r>
          </a:p>
          <a:p>
            <a:pPr algn="ctr">
              <a:buFont typeface="Arial" charset="0"/>
              <a:buNone/>
              <a:defRPr/>
            </a:pPr>
            <a:r>
              <a:rPr lang="en-US" sz="2800" dirty="0">
                <a:effectLst>
                  <a:outerShdw blurRad="38100" dist="38100" dir="2700000" algn="tl">
                    <a:srgbClr val="000000">
                      <a:alpha val="43137"/>
                    </a:srgbClr>
                  </a:outerShdw>
                </a:effectLst>
                <a:latin typeface="Georgia" pitchFamily="18" charset="0"/>
                <a:hlinkClick r:id="rId3"/>
              </a:rPr>
              <a:t>materialsscience.conference@omicsgroup.us</a:t>
            </a:r>
            <a:endParaRPr lang="en-US" sz="2800" dirty="0">
              <a:effectLst>
                <a:outerShdw blurRad="38100" dist="38100" dir="2700000" algn="tl">
                  <a:srgbClr val="000000">
                    <a:alpha val="43137"/>
                  </a:srgbClr>
                </a:outerShdw>
              </a:effectLst>
              <a:latin typeface="Georgia" pitchFamily="18" charset="0"/>
            </a:endParaRPr>
          </a:p>
          <a:p>
            <a:pPr algn="ctr">
              <a:buFont typeface="Arial" charset="0"/>
              <a:buNone/>
              <a:defRPr/>
            </a:pPr>
            <a:r>
              <a:rPr lang="en-US" sz="2800" dirty="0">
                <a:effectLst>
                  <a:outerShdw blurRad="38100" dist="38100" dir="2700000" algn="tl">
                    <a:srgbClr val="000000">
                      <a:alpha val="43137"/>
                    </a:srgbClr>
                  </a:outerShdw>
                </a:effectLst>
                <a:latin typeface="Georgia" pitchFamily="18" charset="0"/>
                <a:hlinkClick r:id="rId4"/>
              </a:rPr>
              <a:t>materialsscience@omicsgroup.com</a:t>
            </a:r>
            <a:endParaRPr lang="en-US" sz="2800" dirty="0">
              <a:effectLst>
                <a:outerShdw blurRad="38100" dist="38100" dir="2700000" algn="tl">
                  <a:srgbClr val="000000">
                    <a:alpha val="43137"/>
                  </a:srgbClr>
                </a:outerShdw>
              </a:effectLst>
              <a:latin typeface="Georgia" pitchFamily="18" charset="0"/>
            </a:endParaRPr>
          </a:p>
          <a:p>
            <a:pPr algn="just">
              <a:buFont typeface="Arial" charset="0"/>
              <a:buNone/>
              <a:defRPr/>
            </a:pPr>
            <a:endParaRPr lang="en-US" dirty="0" smtClean="0">
              <a:effectLst>
                <a:outerShdw blurRad="38100" dist="38100" dir="2700000" algn="tl">
                  <a:srgbClr val="000000">
                    <a:alpha val="43137"/>
                  </a:srgbClr>
                </a:outerShdw>
              </a:effectLst>
            </a:endParaRPr>
          </a:p>
          <a:p>
            <a:pPr algn="just">
              <a:buFont typeface="Arial" charset="0"/>
              <a:buNone/>
              <a:defRPr/>
            </a:pPr>
            <a:endParaRPr lang="en-US" dirty="0">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285750"/>
            <a:ext cx="8229600" cy="1143000"/>
          </a:xfrm>
        </p:spPr>
        <p:txBody>
          <a:bodyPr/>
          <a:lstStyle/>
          <a:p>
            <a:pPr>
              <a:defRPr/>
            </a:pPr>
            <a:r>
              <a:rPr lang="en-US" sz="3600" dirty="0" smtClean="0">
                <a:solidFill>
                  <a:srgbClr val="FF6600"/>
                </a:solidFill>
                <a:effectLst>
                  <a:outerShdw blurRad="38100" dist="38100" dir="2700000" algn="tl">
                    <a:srgbClr val="000000">
                      <a:alpha val="43137"/>
                    </a:srgbClr>
                  </a:outerShdw>
                </a:effectLst>
                <a:latin typeface="Baskerville Old Face" pitchFamily="18" charset="0"/>
              </a:rPr>
              <a:t>About OMICS Group Conferences</a:t>
            </a:r>
          </a:p>
        </p:txBody>
      </p:sp>
      <p:sp>
        <p:nvSpPr>
          <p:cNvPr id="3" name="Content Placeholder 2"/>
          <p:cNvSpPr>
            <a:spLocks noGrp="1"/>
          </p:cNvSpPr>
          <p:nvPr>
            <p:ph idx="1"/>
          </p:nvPr>
        </p:nvSpPr>
        <p:spPr>
          <a:xfrm>
            <a:off x="571500" y="1571625"/>
            <a:ext cx="7972425" cy="44831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lgn="just">
              <a:buFont typeface="Arial" charset="0"/>
              <a:buNone/>
              <a:defRPr/>
            </a:pPr>
            <a:r>
              <a:rPr lang="en-US" sz="2000" dirty="0" smtClean="0">
                <a:solidFill>
                  <a:schemeClr val="bg1"/>
                </a:solidFill>
                <a:latin typeface="+mj-lt"/>
              </a:rPr>
              <a:t>      OMICS Group International is a pioneer and leading science event organizer, which publishes around 400 open access journals and conducts over 300 Medical, Clinical, Engineering, Life Sciences, </a:t>
            </a:r>
            <a:r>
              <a:rPr lang="en-US" sz="2000" dirty="0" err="1" smtClean="0">
                <a:solidFill>
                  <a:schemeClr val="bg1"/>
                </a:solidFill>
                <a:latin typeface="+mj-lt"/>
              </a:rPr>
              <a:t>Phrama</a:t>
            </a:r>
            <a:r>
              <a:rPr lang="en-US" sz="2000" dirty="0" smtClean="0">
                <a:solidFill>
                  <a:schemeClr val="bg1"/>
                </a:solidFill>
                <a:latin typeface="+mj-lt"/>
              </a:rPr>
              <a:t> scientific conferences all over the globe annually with the support of more than 1000 scientific associations and 30,000 editorial board members and 3.5 million followers to its credit.</a:t>
            </a:r>
            <a:br>
              <a:rPr lang="en-US" sz="2000" dirty="0" smtClean="0">
                <a:solidFill>
                  <a:schemeClr val="bg1"/>
                </a:solidFill>
                <a:latin typeface="+mj-lt"/>
              </a:rPr>
            </a:br>
            <a:endParaRPr lang="en-US" sz="2000" dirty="0" smtClean="0">
              <a:solidFill>
                <a:schemeClr val="bg1"/>
              </a:solidFill>
              <a:latin typeface="+mj-lt"/>
            </a:endParaRPr>
          </a:p>
          <a:p>
            <a:pPr algn="just">
              <a:buFont typeface="Arial" charset="0"/>
              <a:buNone/>
              <a:defRPr/>
            </a:pPr>
            <a:r>
              <a:rPr lang="en-US" sz="2000" dirty="0" smtClean="0">
                <a:solidFill>
                  <a:schemeClr val="bg1"/>
                </a:solidFill>
                <a:latin typeface="+mj-lt"/>
              </a:rPr>
              <a:t>      OMICS Group has organized 500 conferences, workshops and national symposiums across the major cities including San Francisco, Las Vegas, San Antonio, Omaha, Orlando, Raleigh, Santa Clara, Chicago, Philadelphia, Baltimore, United Kingdom, Valencia, Dubai, Beijing, Hyderabad, </a:t>
            </a:r>
            <a:r>
              <a:rPr lang="en-US" sz="2000" dirty="0" err="1" smtClean="0">
                <a:solidFill>
                  <a:schemeClr val="bg1"/>
                </a:solidFill>
                <a:latin typeface="+mj-lt"/>
              </a:rPr>
              <a:t>Bengaluru</a:t>
            </a:r>
            <a:r>
              <a:rPr lang="en-US" sz="2000" dirty="0" smtClean="0">
                <a:solidFill>
                  <a:schemeClr val="bg1"/>
                </a:solidFill>
                <a:latin typeface="+mj-lt"/>
              </a:rPr>
              <a:t> and Mumbai.</a:t>
            </a:r>
          </a:p>
          <a:p>
            <a:pPr>
              <a:defRPr/>
            </a:pPr>
            <a:endParaRPr lang="en-US"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5" y="914400"/>
            <a:ext cx="8062912" cy="2286000"/>
          </a:xfrm>
        </p:spPr>
        <p:txBody>
          <a:bodyPr>
            <a:normAutofit/>
          </a:bodyPr>
          <a:lstStyle/>
          <a:p>
            <a:pPr algn="ctr"/>
            <a:r>
              <a:rPr lang="en-US" sz="3200" b="1" dirty="0" smtClean="0">
                <a:effectLst>
                  <a:outerShdw blurRad="38100" dist="38100" dir="2700000" algn="tl">
                    <a:srgbClr val="000000">
                      <a:alpha val="43137"/>
                    </a:srgbClr>
                  </a:outerShdw>
                </a:effectLst>
              </a:rPr>
              <a:t>Change of The Physical Properties of Colored High Density Polyethylene by Effect of Environment</a:t>
            </a:r>
            <a:endParaRPr lang="en-US" sz="32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524000" y="5562600"/>
            <a:ext cx="6919912" cy="838200"/>
          </a:xfrm>
        </p:spPr>
        <p:txBody>
          <a:bodyPr>
            <a:normAutofit/>
          </a:bodyPr>
          <a:lstStyle/>
          <a:p>
            <a:pPr algn="l"/>
            <a:r>
              <a:rPr lang="en-US" sz="2400" dirty="0" smtClean="0"/>
              <a:t>K.E. Shady &amp; F.M. </a:t>
            </a:r>
            <a:r>
              <a:rPr lang="en-US" sz="2400" dirty="0" err="1" smtClean="0"/>
              <a:t>Tera</a:t>
            </a:r>
            <a:endParaRPr lang="en-US" sz="2400" dirty="0" smtClean="0"/>
          </a:p>
          <a:p>
            <a:pPr algn="l"/>
            <a:r>
              <a:rPr lang="en-US" sz="2400" dirty="0" smtClean="0"/>
              <a:t>National Institute For Standards- Giza- Egypt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n w="6350">
                  <a:solidFill>
                    <a:srgbClr val="F0AD00">
                      <a:shade val="43000"/>
                    </a:srgbClr>
                  </a:solidFill>
                </a:ln>
                <a:solidFill>
                  <a:srgbClr val="F0AD00">
                    <a:tint val="83000"/>
                    <a:satMod val="150000"/>
                  </a:srgbClr>
                </a:solidFill>
                <a:effectLst/>
              </a:rPr>
              <a:t>Change of The Physical Properties of Colored High Density Polyethylene by Effect of Environment</a:t>
            </a:r>
            <a:endParaRPr lang="en-US" dirty="0"/>
          </a:p>
        </p:txBody>
      </p:sp>
      <p:sp>
        <p:nvSpPr>
          <p:cNvPr id="3" name="Content Placeholder 2"/>
          <p:cNvSpPr>
            <a:spLocks noGrp="1"/>
          </p:cNvSpPr>
          <p:nvPr>
            <p:ph idx="1"/>
          </p:nvPr>
        </p:nvSpPr>
        <p:spPr/>
        <p:txBody>
          <a:bodyPr>
            <a:normAutofit fontScale="70000" lnSpcReduction="20000"/>
          </a:bodyPr>
          <a:lstStyle/>
          <a:p>
            <a:r>
              <a:rPr lang="en-US" b="1" u="sng" dirty="0" smtClean="0"/>
              <a:t>Introduction:</a:t>
            </a:r>
          </a:p>
          <a:p>
            <a:pPr rtl="1">
              <a:buNone/>
            </a:pPr>
            <a:r>
              <a:rPr lang="en-US" dirty="0" smtClean="0"/>
              <a:t>Environmental conditions exposure on the high polymers causes molecular chain scission at the exposed surface , serious reduction in mechanical properties , discoloration and fading ( 1-4 ) The most responsible weather features for photo degradation are light particularly of near ultraviolet wave length ( 5.6 ) , moisture in the liquid of vapor form , temperature and oxygen ( 6-8 ) . The rate of photochemical degradation is greatly increased with the temperatures and moisture of the </a:t>
            </a:r>
            <a:r>
              <a:rPr lang="en-US" dirty="0" err="1" smtClean="0"/>
              <a:t>sroudings</a:t>
            </a:r>
            <a:r>
              <a:rPr lang="en-US" dirty="0" smtClean="0"/>
              <a:t> (9). The polyethylene showed high resistance to chemical, moisture and other environ </a:t>
            </a:r>
            <a:r>
              <a:rPr lang="en-US" dirty="0" err="1" smtClean="0"/>
              <a:t>ments</a:t>
            </a:r>
            <a:r>
              <a:rPr lang="en-US" dirty="0" smtClean="0"/>
              <a:t> (10).</a:t>
            </a:r>
          </a:p>
          <a:p>
            <a:pPr rtl="1">
              <a:buNone/>
            </a:pPr>
            <a:r>
              <a:rPr lang="en-US" dirty="0" smtClean="0"/>
              <a:t>This work studied and discussed the change in the mechanical properties and </a:t>
            </a:r>
            <a:r>
              <a:rPr lang="en-US" dirty="0" err="1" smtClean="0"/>
              <a:t>colour</a:t>
            </a:r>
            <a:r>
              <a:rPr lang="en-US" dirty="0" smtClean="0"/>
              <a:t> of orange high density polyethylene polymer in the net form produced by the effect of different environmental conditions and</a:t>
            </a:r>
          </a:p>
          <a:p>
            <a:pPr rtl="1">
              <a:buNone/>
            </a:pPr>
            <a:r>
              <a:rPr lang="en-US" dirty="0" smtClean="0"/>
              <a:t> liquids.</a:t>
            </a:r>
          </a:p>
          <a:p>
            <a:pPr>
              <a:buFont typeface="Wingdings" pitchFamily="2" charset="2"/>
              <a:buChar char="§"/>
            </a:pPr>
            <a:endParaRPr lang="en-US" b="1" u="sn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n w="6350">
                  <a:solidFill>
                    <a:srgbClr val="F0AD00">
                      <a:shade val="43000"/>
                    </a:srgbClr>
                  </a:solidFill>
                </a:ln>
                <a:solidFill>
                  <a:srgbClr val="F0AD00">
                    <a:tint val="83000"/>
                    <a:satMod val="150000"/>
                  </a:srgbClr>
                </a:solidFill>
                <a:effectLst/>
              </a:rPr>
              <a:t>Change of The Physical Properties of Colored High Density Polyethylene by Effect of Environment</a:t>
            </a:r>
            <a:endParaRPr lang="en-US" dirty="0"/>
          </a:p>
        </p:txBody>
      </p:sp>
      <p:sp>
        <p:nvSpPr>
          <p:cNvPr id="3" name="Content Placeholder 2"/>
          <p:cNvSpPr>
            <a:spLocks noGrp="1"/>
          </p:cNvSpPr>
          <p:nvPr>
            <p:ph idx="1"/>
          </p:nvPr>
        </p:nvSpPr>
        <p:spPr/>
        <p:txBody>
          <a:bodyPr>
            <a:normAutofit fontScale="92500"/>
          </a:bodyPr>
          <a:lstStyle/>
          <a:p>
            <a:r>
              <a:rPr lang="en-US" sz="2300" b="1" u="sng" dirty="0" smtClean="0"/>
              <a:t>Experimental:</a:t>
            </a:r>
          </a:p>
          <a:p>
            <a:pPr marL="578358" indent="-514350">
              <a:buFont typeface="+mj-lt"/>
              <a:buAutoNum type="arabicPeriod"/>
            </a:pPr>
            <a:r>
              <a:rPr lang="en-US" sz="2100" b="1" dirty="0" smtClean="0"/>
              <a:t>Samples: </a:t>
            </a:r>
            <a:r>
              <a:rPr lang="en-US" sz="2100" dirty="0" smtClean="0"/>
              <a:t>Orange ½ nets- density polyethylene polymer. ( Ten Samples)</a:t>
            </a:r>
          </a:p>
          <a:p>
            <a:pPr marL="578358" indent="-514350">
              <a:buFont typeface="+mj-lt"/>
              <a:buAutoNum type="arabicPeriod"/>
            </a:pPr>
            <a:r>
              <a:rPr lang="en-US" sz="2100" b="1" dirty="0" smtClean="0"/>
              <a:t>Weathering: </a:t>
            </a:r>
            <a:r>
              <a:rPr lang="en-US" sz="2100" dirty="0" smtClean="0"/>
              <a:t>A group of samples were directly exposed to environmental conditions at an urban site in Egypt for one month.</a:t>
            </a:r>
          </a:p>
          <a:p>
            <a:pPr marL="578358" indent="-514350">
              <a:buFont typeface="+mj-lt"/>
              <a:buAutoNum type="arabicPeriod"/>
            </a:pPr>
            <a:r>
              <a:rPr lang="en-US" sz="2100" b="1" dirty="0" smtClean="0"/>
              <a:t>Environmental Liquids:</a:t>
            </a:r>
          </a:p>
          <a:p>
            <a:pPr marL="578358" indent="-514350">
              <a:buFont typeface="+mj-lt"/>
              <a:buAutoNum type="alphaLcParenR"/>
            </a:pPr>
            <a:r>
              <a:rPr lang="en-US" sz="2100" dirty="0" smtClean="0"/>
              <a:t>Tap Water (30 days).</a:t>
            </a:r>
          </a:p>
          <a:p>
            <a:pPr marL="578358" indent="-514350">
              <a:buFont typeface="+mj-lt"/>
              <a:buAutoNum type="alphaLcParenR"/>
            </a:pPr>
            <a:r>
              <a:rPr lang="en-US" sz="2100" dirty="0" smtClean="0"/>
              <a:t>Acid Solution (P.H. 5.5).</a:t>
            </a:r>
          </a:p>
          <a:p>
            <a:pPr marL="578358" indent="-514350">
              <a:buFont typeface="+mj-lt"/>
              <a:buAutoNum type="alphaLcParenR"/>
            </a:pPr>
            <a:r>
              <a:rPr lang="en-US" sz="2100" dirty="0" smtClean="0"/>
              <a:t>Another set (</a:t>
            </a:r>
            <a:r>
              <a:rPr lang="en-US" sz="2100" dirty="0" err="1" smtClean="0"/>
              <a:t>kaline</a:t>
            </a:r>
            <a:r>
              <a:rPr lang="en-US" sz="2100" dirty="0" smtClean="0"/>
              <a:t> solution P.H. 9, same period).</a:t>
            </a:r>
          </a:p>
          <a:p>
            <a:pPr marL="578358" indent="-514350">
              <a:buFont typeface="+mj-lt"/>
              <a:buAutoNum type="arabicPeriod" startAt="4"/>
            </a:pPr>
            <a:r>
              <a:rPr lang="en-US" sz="2100" b="1" dirty="0" smtClean="0"/>
              <a:t>Soil Burying:</a:t>
            </a:r>
          </a:p>
          <a:p>
            <a:pPr marL="578358" indent="-514350">
              <a:buFont typeface="+mj-lt"/>
              <a:buAutoNum type="alphaLcParenR"/>
            </a:pPr>
            <a:r>
              <a:rPr lang="en-US" sz="2100" dirty="0" err="1" smtClean="0"/>
              <a:t>Muel</a:t>
            </a:r>
            <a:r>
              <a:rPr lang="en-US" sz="2100" dirty="0" smtClean="0"/>
              <a:t>-Soil-Burying: (strips-February 2013-damped mud soil- 40cm)</a:t>
            </a:r>
          </a:p>
          <a:p>
            <a:pPr marL="578358" indent="-514350">
              <a:buFont typeface="+mj-lt"/>
              <a:buAutoNum type="alphaLcParenR"/>
            </a:pPr>
            <a:r>
              <a:rPr lang="en-US" sz="2100" dirty="0" smtClean="0"/>
              <a:t>Sand-Soil- Burying: (sand soil- same period- same depth)</a:t>
            </a:r>
          </a:p>
          <a:p>
            <a:pPr marL="578358" indent="-514350">
              <a:buFont typeface="+mj-lt"/>
              <a:buAutoNum type="arabicPeriod" startAt="4"/>
            </a:pPr>
            <a:endParaRPr lang="en-US" sz="21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n w="6350">
                  <a:solidFill>
                    <a:srgbClr val="F0AD00">
                      <a:shade val="43000"/>
                    </a:srgbClr>
                  </a:solidFill>
                </a:ln>
                <a:solidFill>
                  <a:srgbClr val="F0AD00">
                    <a:tint val="83000"/>
                    <a:satMod val="150000"/>
                  </a:srgbClr>
                </a:solidFill>
                <a:effectLst/>
              </a:rPr>
              <a:t>Change of The Physical Properties of Colored High Density Polyethylene by Effect of Environment</a:t>
            </a:r>
            <a:endParaRPr lang="en-US" dirty="0"/>
          </a:p>
        </p:txBody>
      </p:sp>
      <p:sp>
        <p:nvSpPr>
          <p:cNvPr id="3" name="Content Placeholder 2"/>
          <p:cNvSpPr>
            <a:spLocks noGrp="1"/>
          </p:cNvSpPr>
          <p:nvPr>
            <p:ph idx="1"/>
          </p:nvPr>
        </p:nvSpPr>
        <p:spPr/>
        <p:txBody>
          <a:bodyPr>
            <a:normAutofit/>
          </a:bodyPr>
          <a:lstStyle/>
          <a:p>
            <a:pPr marL="578358" indent="-514350">
              <a:buFont typeface="+mj-lt"/>
              <a:buAutoNum type="arabicPeriod" startAt="5"/>
            </a:pPr>
            <a:r>
              <a:rPr lang="en-US" sz="2100" b="1" dirty="0" smtClean="0"/>
              <a:t>Heating:</a:t>
            </a:r>
          </a:p>
          <a:p>
            <a:pPr marL="578358" indent="-514350">
              <a:buFont typeface="+mj-lt"/>
              <a:buAutoNum type="alphaLcParenR"/>
            </a:pPr>
            <a:r>
              <a:rPr lang="en-US" sz="2100" dirty="0" smtClean="0"/>
              <a:t>Damped- hot surrounding: ( strip samples dipped in Ajar- oven 40C – 10 hrs- another set- 70 C- same duration.</a:t>
            </a:r>
          </a:p>
          <a:p>
            <a:pPr marL="578358" indent="-514350">
              <a:buFont typeface="+mj-lt"/>
              <a:buAutoNum type="alphaLcParenR"/>
            </a:pPr>
            <a:r>
              <a:rPr lang="en-US" sz="2100" dirty="0" smtClean="0"/>
              <a:t>Dry- hot surrounding: ( strip samples left in oven 50 C for 10 hrs)</a:t>
            </a:r>
          </a:p>
          <a:p>
            <a:pPr marL="578358" indent="-514350">
              <a:buFont typeface="+mj-lt"/>
              <a:buAutoNum type="arabicPeriod" startAt="6"/>
            </a:pPr>
            <a:r>
              <a:rPr lang="en-US" sz="2100" b="1" dirty="0" smtClean="0"/>
              <a:t>Testing:</a:t>
            </a:r>
          </a:p>
          <a:p>
            <a:pPr marL="578358" indent="-514350">
              <a:buFont typeface="+mj-lt"/>
              <a:buAutoNum type="alphaLcParenR"/>
            </a:pPr>
            <a:r>
              <a:rPr lang="en-US" sz="2100" dirty="0" smtClean="0"/>
              <a:t>Mechanical Properties: ( air conditioned room 23 C- R.H. 65%- 24hrs- changes in tensile, strength and elongation %- assessed by tensile tester [ C.R.T])</a:t>
            </a:r>
          </a:p>
          <a:p>
            <a:pPr marL="578358" indent="-514350">
              <a:buFont typeface="+mj-lt"/>
              <a:buAutoNum type="alphaLcParenR"/>
            </a:pPr>
            <a:r>
              <a:rPr lang="en-US" sz="2100" dirty="0" smtClean="0"/>
              <a:t>Light Fastness: ( Visual Assessment to all sets)</a:t>
            </a:r>
            <a:endParaRPr lang="en-US" sz="21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n w="6350">
                  <a:solidFill>
                    <a:srgbClr val="F0AD00">
                      <a:shade val="43000"/>
                    </a:srgbClr>
                  </a:solidFill>
                </a:ln>
                <a:solidFill>
                  <a:srgbClr val="F0AD00">
                    <a:tint val="83000"/>
                    <a:satMod val="150000"/>
                  </a:srgbClr>
                </a:solidFill>
                <a:effectLst/>
              </a:rPr>
              <a:t>Change of The Physical Properties of Colored High Density Polyethylene by Effect of Environment</a:t>
            </a:r>
            <a:endParaRPr lang="en-US" dirty="0"/>
          </a:p>
        </p:txBody>
      </p:sp>
      <p:sp>
        <p:nvSpPr>
          <p:cNvPr id="3" name="Content Placeholder 2"/>
          <p:cNvSpPr>
            <a:spLocks noGrp="1"/>
          </p:cNvSpPr>
          <p:nvPr>
            <p:ph idx="1"/>
          </p:nvPr>
        </p:nvSpPr>
        <p:spPr>
          <a:xfrm>
            <a:off x="457200" y="1882808"/>
            <a:ext cx="3352800" cy="4572000"/>
          </a:xfrm>
        </p:spPr>
        <p:txBody>
          <a:bodyPr>
            <a:normAutofit fontScale="77500" lnSpcReduction="20000"/>
          </a:bodyPr>
          <a:lstStyle/>
          <a:p>
            <a:r>
              <a:rPr lang="en-US" sz="2300" b="1" u="sng" dirty="0" smtClean="0"/>
              <a:t>Results and Discussion:</a:t>
            </a:r>
          </a:p>
          <a:p>
            <a:pPr marL="521208" indent="-457200">
              <a:buFont typeface="+mj-lt"/>
              <a:buAutoNum type="arabicPeriod"/>
            </a:pPr>
            <a:r>
              <a:rPr lang="en-US" sz="2300" b="1" dirty="0" smtClean="0"/>
              <a:t>Weathering:</a:t>
            </a:r>
          </a:p>
          <a:p>
            <a:pPr marL="521208" indent="-457200">
              <a:buFont typeface="Arial" pitchFamily="34" charset="0"/>
              <a:buChar char="•"/>
            </a:pPr>
            <a:r>
              <a:rPr lang="en-US" sz="2300" dirty="0" smtClean="0"/>
              <a:t>Table 1 shows that exposing the orange net high density polyethylene samples directly to environmental conditions caused a considerable change in the mechanical properties, where a loss in tensile strength of about 10% was recorded. The extension was higher. It reached about one and a half times of the original length. And the light fastness decreased to be 4.</a:t>
            </a:r>
            <a:endParaRPr lang="en-US" sz="2300" dirty="0"/>
          </a:p>
        </p:txBody>
      </p:sp>
      <p:pic>
        <p:nvPicPr>
          <p:cNvPr id="1027" name="Picture 3" descr="C:\Users\ahmed_kamal\Desktop\Table.jpg"/>
          <p:cNvPicPr>
            <a:picLocks noChangeAspect="1" noChangeArrowheads="1"/>
          </p:cNvPicPr>
          <p:nvPr/>
        </p:nvPicPr>
        <p:blipFill>
          <a:blip r:embed="rId2"/>
          <a:srcRect/>
          <a:stretch>
            <a:fillRect/>
          </a:stretch>
        </p:blipFill>
        <p:spPr bwMode="auto">
          <a:xfrm>
            <a:off x="4060371" y="1600200"/>
            <a:ext cx="4931229" cy="50292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n w="6350">
                  <a:solidFill>
                    <a:srgbClr val="F0AD00">
                      <a:shade val="43000"/>
                    </a:srgbClr>
                  </a:solidFill>
                </a:ln>
                <a:solidFill>
                  <a:srgbClr val="F0AD00">
                    <a:tint val="83000"/>
                    <a:satMod val="150000"/>
                  </a:srgbClr>
                </a:solidFill>
                <a:effectLst/>
              </a:rPr>
              <a:t>Change of The Physical Properties of Colored High Density Polyethylene by Effect of Environment</a:t>
            </a:r>
            <a:endParaRPr lang="en-US" dirty="0"/>
          </a:p>
        </p:txBody>
      </p:sp>
      <p:sp>
        <p:nvSpPr>
          <p:cNvPr id="3" name="Content Placeholder 2"/>
          <p:cNvSpPr>
            <a:spLocks noGrp="1"/>
          </p:cNvSpPr>
          <p:nvPr>
            <p:ph idx="1"/>
          </p:nvPr>
        </p:nvSpPr>
        <p:spPr/>
        <p:txBody>
          <a:bodyPr>
            <a:normAutofit/>
          </a:bodyPr>
          <a:lstStyle/>
          <a:p>
            <a:pPr marL="521208" indent="-457200">
              <a:buFont typeface="+mj-lt"/>
              <a:buAutoNum type="arabicPeriod" startAt="2"/>
            </a:pPr>
            <a:r>
              <a:rPr lang="en-US" sz="2100" b="1" dirty="0" smtClean="0"/>
              <a:t>Environment Liquids:</a:t>
            </a:r>
          </a:p>
          <a:p>
            <a:pPr>
              <a:buNone/>
            </a:pPr>
            <a:r>
              <a:rPr lang="en-US" sz="2100" dirty="0" smtClean="0"/>
              <a:t>	the environment liquids showed an appreciable decrease in the tensile strength when the samples were immersed- for one month- in any of the tap water or either the acidic or alkaline solution. It can be seen clearly that the aqueous solution produced a considerable increment in the elongation percent of about 24% and this may be attributed to swelling of the polymer. The same effect was observed when the polymer was immersed in either acidic or alkaline solution. In addition, the environment liquids caused a noticeable change in color after immersion for one month.</a:t>
            </a:r>
            <a:endParaRPr lang="en-US" sz="21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n w="6350">
                  <a:solidFill>
                    <a:srgbClr val="F0AD00">
                      <a:shade val="43000"/>
                    </a:srgbClr>
                  </a:solidFill>
                </a:ln>
                <a:solidFill>
                  <a:srgbClr val="F0AD00">
                    <a:tint val="83000"/>
                    <a:satMod val="150000"/>
                  </a:srgbClr>
                </a:solidFill>
                <a:effectLst/>
              </a:rPr>
              <a:t>Change of The Physical Properties of Colored High Density Polyethylene by Effect of Environment</a:t>
            </a:r>
            <a:endParaRPr lang="en-US" dirty="0"/>
          </a:p>
        </p:txBody>
      </p:sp>
      <p:sp>
        <p:nvSpPr>
          <p:cNvPr id="3" name="Content Placeholder 2"/>
          <p:cNvSpPr>
            <a:spLocks noGrp="1"/>
          </p:cNvSpPr>
          <p:nvPr>
            <p:ph idx="1"/>
          </p:nvPr>
        </p:nvSpPr>
        <p:spPr/>
        <p:txBody>
          <a:bodyPr>
            <a:normAutofit/>
          </a:bodyPr>
          <a:lstStyle/>
          <a:p>
            <a:pPr marL="578358" indent="-514350">
              <a:buFont typeface="+mj-lt"/>
              <a:buAutoNum type="arabicParenR" startAt="3"/>
            </a:pPr>
            <a:r>
              <a:rPr lang="en-US" sz="2100" b="1" dirty="0" smtClean="0"/>
              <a:t>Soil Burying:</a:t>
            </a:r>
          </a:p>
          <a:p>
            <a:pPr marL="578358" indent="-514350">
              <a:buFont typeface="+mj-lt"/>
              <a:buAutoNum type="alphaLcParenR"/>
            </a:pPr>
            <a:r>
              <a:rPr lang="en-US" sz="2100" dirty="0" smtClean="0"/>
              <a:t>Mud-Soil Burying: small change in either mechanical properties or color fastness by such a test.</a:t>
            </a:r>
          </a:p>
          <a:p>
            <a:pPr marL="578358" indent="-514350">
              <a:buFont typeface="+mj-lt"/>
              <a:buAutoNum type="alphaLcParenR"/>
            </a:pPr>
            <a:r>
              <a:rPr lang="en-US" sz="2100" dirty="0" smtClean="0"/>
              <a:t>Sand- Soil Burying: Least Change in all parameter.</a:t>
            </a:r>
          </a:p>
          <a:p>
            <a:pPr marL="578358" indent="-514350">
              <a:buFont typeface="+mj-lt"/>
              <a:buAutoNum type="arabicParenR" startAt="4"/>
            </a:pPr>
            <a:r>
              <a:rPr lang="en-US" sz="2100" b="1" dirty="0" smtClean="0"/>
              <a:t>Heating:</a:t>
            </a:r>
          </a:p>
          <a:p>
            <a:pPr marL="578358" indent="-514350">
              <a:buFont typeface="+mj-lt"/>
              <a:buAutoNum type="alphaLcParenR"/>
            </a:pPr>
            <a:r>
              <a:rPr lang="en-US" sz="2100" dirty="0" smtClean="0"/>
              <a:t>Damped Hot Surroundings: Raise in the temperature of surroundings (40 &amp; 70 C) - increase with tensile strength of about ( 5-7%) -  about 6% shrinkage- color was almost unaffected.</a:t>
            </a:r>
          </a:p>
          <a:p>
            <a:pPr marL="578358" indent="-514350">
              <a:buFont typeface="+mj-lt"/>
              <a:buAutoNum type="alphaLcParenR"/>
            </a:pPr>
            <a:r>
              <a:rPr lang="en-US" sz="2100" dirty="0" smtClean="0"/>
              <a:t>Dry- hot surroundings: Dry- hot surroundings at 50C -same change in tensile strengths as that of the damped one - for the elongation, the decrease was higher of about 9% indicating that the polymer became more brittle.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595</TotalTime>
  <Words>793</Words>
  <Application>Microsoft Office PowerPoint</Application>
  <PresentationFormat>On-screen Show (4:3)</PresentationFormat>
  <Paragraphs>78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Verve</vt:lpstr>
      <vt:lpstr>About OMICS Group</vt:lpstr>
      <vt:lpstr>About OMICS Group Conferences</vt:lpstr>
      <vt:lpstr>Change of The Physical Properties of Colored High Density Polyethylene by Effect of Environment</vt:lpstr>
      <vt:lpstr>Change of The Physical Properties of Colored High Density Polyethylene by Effect of Environment</vt:lpstr>
      <vt:lpstr>Change of The Physical Properties of Colored High Density Polyethylene by Effect of Environment</vt:lpstr>
      <vt:lpstr>Change of The Physical Properties of Colored High Density Polyethylene by Effect of Environment</vt:lpstr>
      <vt:lpstr>Change of The Physical Properties of Colored High Density Polyethylene by Effect of Environment</vt:lpstr>
      <vt:lpstr>Change of The Physical Properties of Colored High Density Polyethylene by Effect of Environment</vt:lpstr>
      <vt:lpstr>Change of The Physical Properties of Colored High Density Polyethylene by Effect of Environment</vt:lpstr>
      <vt:lpstr>Change of The Physical Properties of Colored High Density Polyethylene by Effect of Environment</vt:lpstr>
      <vt:lpstr>Change of The Physical Properties of Colored High Density Polyethylene by Effect of Environment</vt:lpstr>
      <vt:lpstr>Let Us Meet Again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 of the Physical Properties of colored High Density Polyethylene  by Effect of Environment</dc:title>
  <dc:creator>Ahmed_Kamal</dc:creator>
  <cp:lastModifiedBy>swetha-g</cp:lastModifiedBy>
  <cp:revision>31</cp:revision>
  <dcterms:created xsi:type="dcterms:W3CDTF">2014-09-18T10:45:05Z</dcterms:created>
  <dcterms:modified xsi:type="dcterms:W3CDTF">2014-11-17T14:28:51Z</dcterms:modified>
</cp:coreProperties>
</file>