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8" r:id="rId2"/>
    <p:sldId id="257" r:id="rId3"/>
    <p:sldId id="259" r:id="rId4"/>
    <p:sldId id="260" r:id="rId5"/>
    <p:sldId id="261" r:id="rId6"/>
    <p:sldId id="263" r:id="rId7"/>
    <p:sldId id="265" r:id="rId8"/>
    <p:sldId id="266" r:id="rId9"/>
    <p:sldId id="284" r:id="rId10"/>
    <p:sldId id="285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3399FF"/>
    <a:srgbClr val="8EC8D6"/>
    <a:srgbClr val="CDEDF3"/>
    <a:srgbClr val="FFFF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ubject\Articals%20new\icad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TBARS &amp; Protein carbonyls</a:t>
            </a:r>
            <a:endParaRPr lang="en-US" dirty="0"/>
          </a:p>
        </c:rich>
      </c:tx>
      <c:layout>
        <c:manualLayout>
          <c:xMode val="edge"/>
          <c:yMode val="edge"/>
          <c:x val="0.28389008896011891"/>
          <c:y val="0.15680578969595271"/>
        </c:manualLayout>
      </c:layout>
    </c:title>
    <c:plotArea>
      <c:layout>
        <c:manualLayout>
          <c:layoutTarget val="inner"/>
          <c:xMode val="edge"/>
          <c:yMode val="edge"/>
          <c:x val="0.12453452721064741"/>
          <c:y val="0.17189234498279793"/>
          <c:w val="0.86197129119922056"/>
          <c:h val="0.634917800429536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Liver TBARS</c:v>
                </c:pt>
              </c:strCache>
            </c:strRef>
          </c:tx>
          <c:spPr>
            <a:solidFill>
              <a:srgbClr val="FFC000"/>
            </a:solidFill>
          </c:spPr>
          <c:errBars>
            <c:errBarType val="both"/>
            <c:errValType val="cust"/>
            <c:plus>
              <c:numRef>
                <c:f>Sheet1!$B$11:$B$16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0.17</c:v>
                  </c:pt>
                  <c:pt idx="2">
                    <c:v>8.0000000000000057E-2</c:v>
                  </c:pt>
                  <c:pt idx="3">
                    <c:v>0.16000000000000003</c:v>
                  </c:pt>
                  <c:pt idx="4">
                    <c:v>0.13</c:v>
                  </c:pt>
                  <c:pt idx="5">
                    <c:v>0.21000000000000021</c:v>
                  </c:pt>
                </c:numCache>
              </c:numRef>
            </c:plus>
            <c:minus>
              <c:numRef>
                <c:f>Sheet1!$B$11:$B$16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0.17</c:v>
                  </c:pt>
                  <c:pt idx="2">
                    <c:v>8.0000000000000057E-2</c:v>
                  </c:pt>
                  <c:pt idx="3">
                    <c:v>0.16000000000000003</c:v>
                  </c:pt>
                  <c:pt idx="4">
                    <c:v>0.13</c:v>
                  </c:pt>
                  <c:pt idx="5">
                    <c:v>0.21000000000000021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4.5</c:v>
                </c:pt>
                <c:pt idx="1">
                  <c:v>2.79</c:v>
                </c:pt>
                <c:pt idx="2">
                  <c:v>3.34</c:v>
                </c:pt>
                <c:pt idx="3">
                  <c:v>3.09</c:v>
                </c:pt>
                <c:pt idx="4">
                  <c:v>2.38</c:v>
                </c:pt>
                <c:pt idx="5">
                  <c:v>3.7600000000000002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Kidney TBARS</c:v>
                </c:pt>
              </c:strCache>
            </c:strRef>
          </c:tx>
          <c:errBars>
            <c:errBarType val="both"/>
            <c:errValType val="cust"/>
            <c:plus>
              <c:numRef>
                <c:f>Sheet1!$C$11:$C$16</c:f>
                <c:numCache>
                  <c:formatCode>General</c:formatCode>
                  <c:ptCount val="6"/>
                  <c:pt idx="0">
                    <c:v>0.17</c:v>
                  </c:pt>
                  <c:pt idx="1">
                    <c:v>0.31000000000000061</c:v>
                  </c:pt>
                  <c:pt idx="2">
                    <c:v>0.27</c:v>
                  </c:pt>
                  <c:pt idx="3">
                    <c:v>0.14000000000000001</c:v>
                  </c:pt>
                  <c:pt idx="4">
                    <c:v>0.12000000000000002</c:v>
                  </c:pt>
                  <c:pt idx="5">
                    <c:v>0.15000000000000024</c:v>
                  </c:pt>
                </c:numCache>
              </c:numRef>
            </c:plus>
            <c:minus>
              <c:numRef>
                <c:f>Sheet1!$C$11:$C$16</c:f>
                <c:numCache>
                  <c:formatCode>General</c:formatCode>
                  <c:ptCount val="6"/>
                  <c:pt idx="0">
                    <c:v>0.17</c:v>
                  </c:pt>
                  <c:pt idx="1">
                    <c:v>0.31000000000000061</c:v>
                  </c:pt>
                  <c:pt idx="2">
                    <c:v>0.27</c:v>
                  </c:pt>
                  <c:pt idx="3">
                    <c:v>0.14000000000000001</c:v>
                  </c:pt>
                  <c:pt idx="4">
                    <c:v>0.12000000000000002</c:v>
                  </c:pt>
                  <c:pt idx="5">
                    <c:v>0.15000000000000024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3.27</c:v>
                </c:pt>
                <c:pt idx="1">
                  <c:v>2.0099999999999998</c:v>
                </c:pt>
                <c:pt idx="2">
                  <c:v>2.65</c:v>
                </c:pt>
                <c:pt idx="3">
                  <c:v>2.3499999999999988</c:v>
                </c:pt>
                <c:pt idx="4">
                  <c:v>1.9000000000000001</c:v>
                </c:pt>
                <c:pt idx="5">
                  <c:v>2.75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Muscle TBARS</c:v>
                </c:pt>
              </c:strCache>
            </c:strRef>
          </c:tx>
          <c:errBars>
            <c:errBarType val="both"/>
            <c:errValType val="cust"/>
            <c:plus>
              <c:numRef>
                <c:f>Sheet1!$D$11:$D$16</c:f>
                <c:numCache>
                  <c:formatCode>General</c:formatCode>
                  <c:ptCount val="6"/>
                  <c:pt idx="0">
                    <c:v>7.0000000000000034E-2</c:v>
                  </c:pt>
                  <c:pt idx="1">
                    <c:v>0.21000000000000021</c:v>
                  </c:pt>
                  <c:pt idx="2">
                    <c:v>0.13</c:v>
                  </c:pt>
                  <c:pt idx="3">
                    <c:v>0.17</c:v>
                  </c:pt>
                  <c:pt idx="4">
                    <c:v>9.0000000000000066E-2</c:v>
                  </c:pt>
                  <c:pt idx="5">
                    <c:v>0.11000000000000001</c:v>
                  </c:pt>
                </c:numCache>
              </c:numRef>
            </c:plus>
            <c:minus>
              <c:numRef>
                <c:f>Sheet1!$D$11:$D$16</c:f>
                <c:numCache>
                  <c:formatCode>General</c:formatCode>
                  <c:ptCount val="6"/>
                  <c:pt idx="0">
                    <c:v>7.0000000000000034E-2</c:v>
                  </c:pt>
                  <c:pt idx="1">
                    <c:v>0.21000000000000021</c:v>
                  </c:pt>
                  <c:pt idx="2">
                    <c:v>0.13</c:v>
                  </c:pt>
                  <c:pt idx="3">
                    <c:v>0.17</c:v>
                  </c:pt>
                  <c:pt idx="4">
                    <c:v>9.0000000000000066E-2</c:v>
                  </c:pt>
                  <c:pt idx="5">
                    <c:v>0.11000000000000001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2.4899999999999998</c:v>
                </c:pt>
                <c:pt idx="1">
                  <c:v>1.37</c:v>
                </c:pt>
                <c:pt idx="2">
                  <c:v>1.85</c:v>
                </c:pt>
                <c:pt idx="3">
                  <c:v>1.7800000000000002</c:v>
                </c:pt>
                <c:pt idx="4">
                  <c:v>1.25</c:v>
                </c:pt>
                <c:pt idx="5">
                  <c:v>1.9600000000000022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 protein carbonyls</c:v>
                </c:pt>
              </c:strCache>
            </c:strRef>
          </c:tx>
          <c:spPr>
            <a:solidFill>
              <a:srgbClr val="FF66CC"/>
            </a:solidFill>
          </c:spPr>
          <c:errBars>
            <c:errBarType val="both"/>
            <c:errValType val="cust"/>
            <c:plus>
              <c:numRef>
                <c:f>Sheet1!$E$11:$E$16</c:f>
                <c:numCache>
                  <c:formatCode>General</c:formatCode>
                  <c:ptCount val="6"/>
                  <c:pt idx="0">
                    <c:v>0.55000000000000004</c:v>
                  </c:pt>
                  <c:pt idx="1">
                    <c:v>0.95000000000000062</c:v>
                  </c:pt>
                  <c:pt idx="2">
                    <c:v>0.89000000000000012</c:v>
                  </c:pt>
                  <c:pt idx="3">
                    <c:v>1.21</c:v>
                  </c:pt>
                  <c:pt idx="4">
                    <c:v>1.02</c:v>
                  </c:pt>
                  <c:pt idx="5">
                    <c:v>1.0900000000000001</c:v>
                  </c:pt>
                </c:numCache>
              </c:numRef>
            </c:plus>
            <c:minus>
              <c:numRef>
                <c:f>Sheet1!$E$11:$E$16</c:f>
                <c:numCache>
                  <c:formatCode>General</c:formatCode>
                  <c:ptCount val="6"/>
                  <c:pt idx="0">
                    <c:v>0.55000000000000004</c:v>
                  </c:pt>
                  <c:pt idx="1">
                    <c:v>0.95000000000000062</c:v>
                  </c:pt>
                  <c:pt idx="2">
                    <c:v>0.89000000000000012</c:v>
                  </c:pt>
                  <c:pt idx="3">
                    <c:v>1.21</c:v>
                  </c:pt>
                  <c:pt idx="4">
                    <c:v>1.02</c:v>
                  </c:pt>
                  <c:pt idx="5">
                    <c:v>1.0900000000000001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22.45</c:v>
                </c:pt>
                <c:pt idx="1">
                  <c:v>19.34</c:v>
                </c:pt>
                <c:pt idx="2">
                  <c:v>20.27</c:v>
                </c:pt>
                <c:pt idx="3">
                  <c:v>19.89</c:v>
                </c:pt>
                <c:pt idx="4">
                  <c:v>18.79</c:v>
                </c:pt>
                <c:pt idx="5">
                  <c:v>20.84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Kidney Protein carbonyls</c:v>
                </c:pt>
              </c:strCache>
            </c:strRef>
          </c:tx>
          <c:errBars>
            <c:errBarType val="both"/>
            <c:errValType val="cust"/>
            <c:plus>
              <c:numRef>
                <c:f>Sheet1!$F$11:$F$16</c:f>
                <c:numCache>
                  <c:formatCode>General</c:formatCode>
                  <c:ptCount val="6"/>
                  <c:pt idx="0">
                    <c:v>1.3</c:v>
                  </c:pt>
                  <c:pt idx="1">
                    <c:v>0.95000000000000062</c:v>
                  </c:pt>
                  <c:pt idx="2">
                    <c:v>1.01</c:v>
                  </c:pt>
                  <c:pt idx="3">
                    <c:v>1.2</c:v>
                  </c:pt>
                  <c:pt idx="4">
                    <c:v>0.75000000000000133</c:v>
                  </c:pt>
                  <c:pt idx="5">
                    <c:v>0.45</c:v>
                  </c:pt>
                </c:numCache>
              </c:numRef>
            </c:plus>
            <c:minus>
              <c:numRef>
                <c:f>Sheet1!$F$11:$F$16</c:f>
                <c:numCache>
                  <c:formatCode>General</c:formatCode>
                  <c:ptCount val="6"/>
                  <c:pt idx="0">
                    <c:v>1.3</c:v>
                  </c:pt>
                  <c:pt idx="1">
                    <c:v>0.95000000000000062</c:v>
                  </c:pt>
                  <c:pt idx="2">
                    <c:v>1.01</c:v>
                  </c:pt>
                  <c:pt idx="3">
                    <c:v>1.2</c:v>
                  </c:pt>
                  <c:pt idx="4">
                    <c:v>0.75000000000000133</c:v>
                  </c:pt>
                  <c:pt idx="5">
                    <c:v>0.45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13.15</c:v>
                </c:pt>
                <c:pt idx="1">
                  <c:v>10.65</c:v>
                </c:pt>
                <c:pt idx="2">
                  <c:v>11.43</c:v>
                </c:pt>
                <c:pt idx="3">
                  <c:v>11.09</c:v>
                </c:pt>
                <c:pt idx="4">
                  <c:v>10.130000000000001</c:v>
                </c:pt>
                <c:pt idx="5">
                  <c:v>11.870000000000006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Muscle Protein carbonyls</c:v>
                </c:pt>
              </c:strCache>
            </c:strRef>
          </c:tx>
          <c:errBars>
            <c:errBarType val="both"/>
            <c:errValType val="cust"/>
            <c:plus>
              <c:numRef>
                <c:f>Sheet1!$G$11:$G$16</c:f>
                <c:numCache>
                  <c:formatCode>General</c:formatCode>
                  <c:ptCount val="6"/>
                  <c:pt idx="0">
                    <c:v>0.35000000000000031</c:v>
                  </c:pt>
                  <c:pt idx="1">
                    <c:v>0.51</c:v>
                  </c:pt>
                  <c:pt idx="2">
                    <c:v>0.41000000000000031</c:v>
                  </c:pt>
                  <c:pt idx="3">
                    <c:v>0.35000000000000031</c:v>
                  </c:pt>
                  <c:pt idx="4">
                    <c:v>0.47000000000000008</c:v>
                  </c:pt>
                  <c:pt idx="5">
                    <c:v>0.27</c:v>
                  </c:pt>
                </c:numCache>
              </c:numRef>
            </c:plus>
            <c:minus>
              <c:numRef>
                <c:f>Sheet1!$G$11:$G$16</c:f>
                <c:numCache>
                  <c:formatCode>General</c:formatCode>
                  <c:ptCount val="6"/>
                  <c:pt idx="0">
                    <c:v>0.35000000000000031</c:v>
                  </c:pt>
                  <c:pt idx="1">
                    <c:v>0.51</c:v>
                  </c:pt>
                  <c:pt idx="2">
                    <c:v>0.41000000000000031</c:v>
                  </c:pt>
                  <c:pt idx="3">
                    <c:v>0.35000000000000031</c:v>
                  </c:pt>
                  <c:pt idx="4">
                    <c:v>0.47000000000000008</c:v>
                  </c:pt>
                  <c:pt idx="5">
                    <c:v>0.27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6.04</c:v>
                </c:pt>
                <c:pt idx="1">
                  <c:v>4.6899999999999995</c:v>
                </c:pt>
                <c:pt idx="2">
                  <c:v>5.01</c:v>
                </c:pt>
                <c:pt idx="3">
                  <c:v>4.8499999999999996</c:v>
                </c:pt>
                <c:pt idx="4">
                  <c:v>4.3599999999999985</c:v>
                </c:pt>
                <c:pt idx="5">
                  <c:v>5.4300000000000024</c:v>
                </c:pt>
              </c:numCache>
            </c:numRef>
          </c:val>
        </c:ser>
        <c:axId val="186406784"/>
        <c:axId val="186408320"/>
      </c:barChart>
      <c:catAx>
        <c:axId val="1864067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6408320"/>
        <c:crosses val="autoZero"/>
        <c:auto val="1"/>
        <c:lblAlgn val="ctr"/>
        <c:lblOffset val="100"/>
      </c:catAx>
      <c:valAx>
        <c:axId val="1864083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 sz="1100" b="1"/>
                </a:pPr>
                <a:r>
                  <a:rPr lang="en-US" sz="1100" b="1" dirty="0" smtClean="0"/>
                  <a:t>TBARS</a:t>
                </a:r>
                <a:r>
                  <a:rPr lang="en-US" sz="1100" b="1" baseline="0" dirty="0" smtClean="0"/>
                  <a:t> µm of MDA/mg protein</a:t>
                </a:r>
              </a:p>
              <a:p>
                <a:pPr>
                  <a:defRPr lang="en-US" sz="1100" b="1"/>
                </a:pPr>
                <a:r>
                  <a:rPr lang="en-US" sz="1100" b="1" baseline="0" dirty="0" smtClean="0"/>
                  <a:t>Protein carbonyls nm/100 g of protein</a:t>
                </a:r>
                <a:endParaRPr lang="en-US" sz="1100" b="1" dirty="0"/>
              </a:p>
            </c:rich>
          </c:tx>
          <c:layout>
            <c:manualLayout>
              <c:xMode val="edge"/>
              <c:yMode val="edge"/>
              <c:x val="7.831066571224064E-3"/>
              <c:y val="0.1827402107516593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6406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50484286809279E-2"/>
          <c:y val="0.85279987964046777"/>
          <c:w val="0.88044380816034351"/>
          <c:h val="0.13868045428883888"/>
        </c:manualLayout>
      </c:layout>
      <c:txPr>
        <a:bodyPr/>
        <a:lstStyle/>
        <a:p>
          <a:pPr>
            <a:defRPr lang="en-US" sz="11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SOD</a:t>
            </a:r>
            <a:r>
              <a:rPr lang="en-US" baseline="0" dirty="0" smtClean="0"/>
              <a:t> &amp; GSH</a:t>
            </a:r>
            <a:endParaRPr lang="en-US" dirty="0"/>
          </a:p>
        </c:rich>
      </c:tx>
      <c:layout>
        <c:manualLayout>
          <c:xMode val="edge"/>
          <c:yMode val="edge"/>
          <c:x val="0.42650000000000032"/>
          <c:y val="0"/>
        </c:manualLayout>
      </c:layout>
    </c:title>
    <c:plotArea>
      <c:layout>
        <c:manualLayout>
          <c:layoutTarget val="inner"/>
          <c:xMode val="edge"/>
          <c:yMode val="edge"/>
          <c:x val="0.14984967788117423"/>
          <c:y val="5.1497769645929503E-2"/>
          <c:w val="0.83348365545215941"/>
          <c:h val="0.7052578644589008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SOD LIVER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Sheet1!$B$11:$B$16</c:f>
                <c:numCache>
                  <c:formatCode>General</c:formatCode>
                  <c:ptCount val="6"/>
                  <c:pt idx="0">
                    <c:v>0.29000000000000031</c:v>
                  </c:pt>
                  <c:pt idx="1">
                    <c:v>0.48000000000000032</c:v>
                  </c:pt>
                  <c:pt idx="2">
                    <c:v>0.25</c:v>
                  </c:pt>
                  <c:pt idx="3">
                    <c:v>0.37000000000000038</c:v>
                  </c:pt>
                  <c:pt idx="4">
                    <c:v>0.56999999999999995</c:v>
                  </c:pt>
                  <c:pt idx="5">
                    <c:v>0.39000000000000068</c:v>
                  </c:pt>
                </c:numCache>
              </c:numRef>
            </c:plus>
            <c:minus>
              <c:numRef>
                <c:f>Sheet1!$B$11:$B$16</c:f>
                <c:numCache>
                  <c:formatCode>General</c:formatCode>
                  <c:ptCount val="6"/>
                  <c:pt idx="0">
                    <c:v>0.29000000000000031</c:v>
                  </c:pt>
                  <c:pt idx="1">
                    <c:v>0.48000000000000032</c:v>
                  </c:pt>
                  <c:pt idx="2">
                    <c:v>0.25</c:v>
                  </c:pt>
                  <c:pt idx="3">
                    <c:v>0.37000000000000038</c:v>
                  </c:pt>
                  <c:pt idx="4">
                    <c:v>0.56999999999999995</c:v>
                  </c:pt>
                  <c:pt idx="5">
                    <c:v>0.39000000000000068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9.84</c:v>
                </c:pt>
                <c:pt idx="1">
                  <c:v>12.75</c:v>
                </c:pt>
                <c:pt idx="2">
                  <c:v>11.76</c:v>
                </c:pt>
                <c:pt idx="3">
                  <c:v>12.01</c:v>
                </c:pt>
                <c:pt idx="4">
                  <c:v>13.360000000000019</c:v>
                </c:pt>
                <c:pt idx="5">
                  <c:v>11.139999999999999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SOD KIDNEY</c:v>
                </c:pt>
              </c:strCache>
            </c:strRef>
          </c:tx>
          <c:errBars>
            <c:errBarType val="both"/>
            <c:errValType val="cust"/>
            <c:plus>
              <c:numRef>
                <c:f>Sheet1!$C$11:$C$16</c:f>
                <c:numCache>
                  <c:formatCode>General</c:formatCode>
                  <c:ptCount val="6"/>
                  <c:pt idx="0">
                    <c:v>0.35000000000000031</c:v>
                  </c:pt>
                  <c:pt idx="1">
                    <c:v>0.41000000000000031</c:v>
                  </c:pt>
                  <c:pt idx="2">
                    <c:v>0.39000000000000068</c:v>
                  </c:pt>
                  <c:pt idx="3">
                    <c:v>0.35000000000000031</c:v>
                  </c:pt>
                  <c:pt idx="4">
                    <c:v>0.47000000000000008</c:v>
                  </c:pt>
                  <c:pt idx="5">
                    <c:v>0.27</c:v>
                  </c:pt>
                </c:numCache>
              </c:numRef>
            </c:plus>
            <c:minus>
              <c:numRef>
                <c:f>Sheet1!$C$11:$C$16</c:f>
                <c:numCache>
                  <c:formatCode>General</c:formatCode>
                  <c:ptCount val="6"/>
                  <c:pt idx="0">
                    <c:v>0.35000000000000031</c:v>
                  </c:pt>
                  <c:pt idx="1">
                    <c:v>0.41000000000000031</c:v>
                  </c:pt>
                  <c:pt idx="2">
                    <c:v>0.39000000000000068</c:v>
                  </c:pt>
                  <c:pt idx="3">
                    <c:v>0.35000000000000031</c:v>
                  </c:pt>
                  <c:pt idx="4">
                    <c:v>0.47000000000000008</c:v>
                  </c:pt>
                  <c:pt idx="5">
                    <c:v>0.27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7.34</c:v>
                </c:pt>
                <c:pt idx="1">
                  <c:v>8.8700000000000028</c:v>
                </c:pt>
                <c:pt idx="2">
                  <c:v>8.120000000000001</c:v>
                </c:pt>
                <c:pt idx="3">
                  <c:v>8.3500000000000068</c:v>
                </c:pt>
                <c:pt idx="4">
                  <c:v>9.02</c:v>
                </c:pt>
                <c:pt idx="5">
                  <c:v>7.98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SOD MUSCLE</c:v>
                </c:pt>
              </c:strCache>
            </c:strRef>
          </c:tx>
          <c:errBars>
            <c:errBarType val="both"/>
            <c:errValType val="cust"/>
            <c:plus>
              <c:numRef>
                <c:f>Sheet1!$D$11:$D$16</c:f>
                <c:numCache>
                  <c:formatCode>General</c:formatCode>
                  <c:ptCount val="6"/>
                  <c:pt idx="0">
                    <c:v>0.21000000000000021</c:v>
                  </c:pt>
                  <c:pt idx="1">
                    <c:v>0.31000000000000061</c:v>
                  </c:pt>
                  <c:pt idx="2">
                    <c:v>0.28000000000000008</c:v>
                  </c:pt>
                  <c:pt idx="3">
                    <c:v>0.22</c:v>
                  </c:pt>
                  <c:pt idx="4">
                    <c:v>0.26</c:v>
                  </c:pt>
                  <c:pt idx="5">
                    <c:v>0.36000000000000032</c:v>
                  </c:pt>
                </c:numCache>
              </c:numRef>
            </c:plus>
            <c:minus>
              <c:numRef>
                <c:f>Sheet1!$D$11:$D$16</c:f>
                <c:numCache>
                  <c:formatCode>General</c:formatCode>
                  <c:ptCount val="6"/>
                  <c:pt idx="0">
                    <c:v>0.21000000000000021</c:v>
                  </c:pt>
                  <c:pt idx="1">
                    <c:v>0.31000000000000061</c:v>
                  </c:pt>
                  <c:pt idx="2">
                    <c:v>0.28000000000000008</c:v>
                  </c:pt>
                  <c:pt idx="3">
                    <c:v>0.22</c:v>
                  </c:pt>
                  <c:pt idx="4">
                    <c:v>0.26</c:v>
                  </c:pt>
                  <c:pt idx="5">
                    <c:v>0.36000000000000032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6.49</c:v>
                </c:pt>
                <c:pt idx="1">
                  <c:v>7.85</c:v>
                </c:pt>
                <c:pt idx="2">
                  <c:v>7.21</c:v>
                </c:pt>
                <c:pt idx="3">
                  <c:v>7.45</c:v>
                </c:pt>
                <c:pt idx="4">
                  <c:v>8.0300000000000011</c:v>
                </c:pt>
                <c:pt idx="5">
                  <c:v>7.1099999999999985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GSH LIVER</c:v>
                </c:pt>
              </c:strCache>
            </c:strRef>
          </c:tx>
          <c:spPr>
            <a:solidFill>
              <a:srgbClr val="FF66CC"/>
            </a:solidFill>
          </c:spPr>
          <c:errBars>
            <c:errBarType val="both"/>
            <c:errValType val="cust"/>
            <c:plus>
              <c:numRef>
                <c:f>Sheet1!$F$11:$F$16</c:f>
                <c:numCache>
                  <c:formatCode>General</c:formatCode>
                  <c:ptCount val="6"/>
                  <c:pt idx="0">
                    <c:v>0.60000000000000064</c:v>
                  </c:pt>
                  <c:pt idx="1">
                    <c:v>0.23</c:v>
                  </c:pt>
                  <c:pt idx="2">
                    <c:v>0.39000000000000068</c:v>
                  </c:pt>
                  <c:pt idx="3">
                    <c:v>0.41000000000000031</c:v>
                  </c:pt>
                  <c:pt idx="4">
                    <c:v>0.52</c:v>
                  </c:pt>
                  <c:pt idx="5">
                    <c:v>0.55000000000000004</c:v>
                  </c:pt>
                </c:numCache>
              </c:numRef>
            </c:plus>
            <c:minus>
              <c:numRef>
                <c:f>Sheet1!$F$11:$F$16</c:f>
                <c:numCache>
                  <c:formatCode>General</c:formatCode>
                  <c:ptCount val="6"/>
                  <c:pt idx="0">
                    <c:v>0.60000000000000064</c:v>
                  </c:pt>
                  <c:pt idx="1">
                    <c:v>0.23</c:v>
                  </c:pt>
                  <c:pt idx="2">
                    <c:v>0.39000000000000068</c:v>
                  </c:pt>
                  <c:pt idx="3">
                    <c:v>0.41000000000000031</c:v>
                  </c:pt>
                  <c:pt idx="4">
                    <c:v>0.52</c:v>
                  </c:pt>
                  <c:pt idx="5">
                    <c:v>0.55000000000000004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52.43</c:v>
                </c:pt>
                <c:pt idx="1">
                  <c:v>69.42</c:v>
                </c:pt>
                <c:pt idx="2">
                  <c:v>61.339999999999996</c:v>
                </c:pt>
                <c:pt idx="3">
                  <c:v>65.410000000000025</c:v>
                </c:pt>
                <c:pt idx="4">
                  <c:v>70.599999999999994</c:v>
                </c:pt>
                <c:pt idx="5">
                  <c:v>60.55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GSH KIDNEY</c:v>
                </c:pt>
              </c:strCache>
            </c:strRef>
          </c:tx>
          <c:errBars>
            <c:errBarType val="both"/>
            <c:errValType val="cust"/>
            <c:plus>
              <c:numRef>
                <c:f>Sheet1!$G$11:$G$16</c:f>
                <c:numCache>
                  <c:formatCode>General</c:formatCode>
                  <c:ptCount val="6"/>
                  <c:pt idx="0">
                    <c:v>0.4</c:v>
                  </c:pt>
                  <c:pt idx="1">
                    <c:v>0.32000000000000067</c:v>
                  </c:pt>
                  <c:pt idx="2">
                    <c:v>0.35000000000000031</c:v>
                  </c:pt>
                  <c:pt idx="3">
                    <c:v>0.34</c:v>
                  </c:pt>
                  <c:pt idx="4">
                    <c:v>0.37000000000000038</c:v>
                  </c:pt>
                  <c:pt idx="5">
                    <c:v>0.16</c:v>
                  </c:pt>
                </c:numCache>
              </c:numRef>
            </c:plus>
            <c:minus>
              <c:numRef>
                <c:f>Sheet1!$G$11:$G$16</c:f>
                <c:numCache>
                  <c:formatCode>General</c:formatCode>
                  <c:ptCount val="6"/>
                  <c:pt idx="0">
                    <c:v>0.4</c:v>
                  </c:pt>
                  <c:pt idx="1">
                    <c:v>0.32000000000000067</c:v>
                  </c:pt>
                  <c:pt idx="2">
                    <c:v>0.35000000000000031</c:v>
                  </c:pt>
                  <c:pt idx="3">
                    <c:v>0.34</c:v>
                  </c:pt>
                  <c:pt idx="4">
                    <c:v>0.37000000000000038</c:v>
                  </c:pt>
                  <c:pt idx="5">
                    <c:v>0.16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56.809999999999995</c:v>
                </c:pt>
                <c:pt idx="1">
                  <c:v>72.88</c:v>
                </c:pt>
                <c:pt idx="2">
                  <c:v>63.93</c:v>
                </c:pt>
                <c:pt idx="3">
                  <c:v>68.86</c:v>
                </c:pt>
                <c:pt idx="4">
                  <c:v>75.53</c:v>
                </c:pt>
                <c:pt idx="5">
                  <c:v>62.1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GSH MUSCLE</c:v>
                </c:pt>
              </c:strCache>
            </c:strRef>
          </c:tx>
          <c:spPr>
            <a:solidFill>
              <a:srgbClr val="9933FF"/>
            </a:solidFill>
          </c:spPr>
          <c:errBars>
            <c:errBarType val="both"/>
            <c:errValType val="cust"/>
            <c:plus>
              <c:numRef>
                <c:f>Sheet1!$H$11:$H$16</c:f>
                <c:numCache>
                  <c:formatCode>General</c:formatCode>
                  <c:ptCount val="6"/>
                  <c:pt idx="0">
                    <c:v>0.56000000000000005</c:v>
                  </c:pt>
                  <c:pt idx="1">
                    <c:v>0.21000000000000021</c:v>
                  </c:pt>
                  <c:pt idx="2">
                    <c:v>0.34</c:v>
                  </c:pt>
                  <c:pt idx="3">
                    <c:v>0.29000000000000031</c:v>
                  </c:pt>
                  <c:pt idx="4">
                    <c:v>0.37000000000000038</c:v>
                  </c:pt>
                  <c:pt idx="5">
                    <c:v>0.34</c:v>
                  </c:pt>
                </c:numCache>
              </c:numRef>
            </c:plus>
            <c:minus>
              <c:numRef>
                <c:f>Sheet1!$H$11:$H$16</c:f>
                <c:numCache>
                  <c:formatCode>General</c:formatCode>
                  <c:ptCount val="6"/>
                  <c:pt idx="0">
                    <c:v>0.56000000000000005</c:v>
                  </c:pt>
                  <c:pt idx="1">
                    <c:v>0.21000000000000021</c:v>
                  </c:pt>
                  <c:pt idx="2">
                    <c:v>0.34</c:v>
                  </c:pt>
                  <c:pt idx="3">
                    <c:v>0.29000000000000031</c:v>
                  </c:pt>
                  <c:pt idx="4">
                    <c:v>0.37000000000000038</c:v>
                  </c:pt>
                  <c:pt idx="5">
                    <c:v>0.34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30.4</c:v>
                </c:pt>
                <c:pt idx="1">
                  <c:v>41.849999999999994</c:v>
                </c:pt>
                <c:pt idx="2">
                  <c:v>37.690000000000012</c:v>
                </c:pt>
                <c:pt idx="3">
                  <c:v>39.46</c:v>
                </c:pt>
                <c:pt idx="4">
                  <c:v>44.05</c:v>
                </c:pt>
                <c:pt idx="5">
                  <c:v>35.82</c:v>
                </c:pt>
              </c:numCache>
            </c:numRef>
          </c:val>
        </c:ser>
        <c:axId val="188799232"/>
        <c:axId val="188801024"/>
      </c:barChart>
      <c:catAx>
        <c:axId val="188799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8801024"/>
        <c:crosses val="autoZero"/>
        <c:auto val="1"/>
        <c:lblAlgn val="ctr"/>
        <c:lblOffset val="100"/>
      </c:catAx>
      <c:valAx>
        <c:axId val="1888010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 smtClean="0"/>
                  <a:t>SOD</a:t>
                </a:r>
                <a:r>
                  <a:rPr lang="en-US" baseline="0" dirty="0" smtClean="0"/>
                  <a:t> U/mg protein</a:t>
                </a:r>
              </a:p>
              <a:p>
                <a:pPr>
                  <a:defRPr lang="en-US"/>
                </a:pPr>
                <a:r>
                  <a:rPr lang="en-US" baseline="0" dirty="0" smtClean="0"/>
                  <a:t>GSH mg/g protein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606060606060628E-2"/>
              <c:y val="0.2490793671976549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8799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5732999284180382E-2"/>
          <c:y val="0.85966920189139862"/>
          <c:w val="0.95429157718921565"/>
          <c:h val="0.12349460214323471"/>
        </c:manualLayout>
      </c:layout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/>
            </a:pPr>
            <a:r>
              <a:rPr lang="en-US"/>
              <a:t>Liver &amp;</a:t>
            </a:r>
            <a:r>
              <a:rPr lang="en-US" baseline="0"/>
              <a:t> Kidney functional markers</a:t>
            </a:r>
            <a:endParaRPr lang="en-US"/>
          </a:p>
        </c:rich>
      </c:tx>
      <c:layout>
        <c:manualLayout>
          <c:xMode val="edge"/>
          <c:yMode val="edge"/>
          <c:x val="0.31557050160396627"/>
          <c:y val="3.120835857056331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227374355983305"/>
          <c:y val="1.6404622809245643E-2"/>
          <c:w val="0.87490450540951603"/>
          <c:h val="0.82621157562418601"/>
        </c:manualLayout>
      </c:layout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Total Protein</c:v>
                </c:pt>
              </c:strCache>
            </c:strRef>
          </c:tx>
          <c:errBars>
            <c:errBarType val="both"/>
            <c:errValType val="cust"/>
            <c:plus>
              <c:numRef>
                <c:f>Sheet1!$B$12:$B$17</c:f>
                <c:numCache>
                  <c:formatCode>General</c:formatCode>
                  <c:ptCount val="6"/>
                  <c:pt idx="0">
                    <c:v>6.0000000000000081E-2</c:v>
                  </c:pt>
                  <c:pt idx="1">
                    <c:v>3.0000000000000047E-2</c:v>
                  </c:pt>
                  <c:pt idx="2">
                    <c:v>4.0000000000000063E-2</c:v>
                  </c:pt>
                  <c:pt idx="3">
                    <c:v>3.0000000000000047E-2</c:v>
                  </c:pt>
                  <c:pt idx="4">
                    <c:v>2.0000000000000032E-2</c:v>
                  </c:pt>
                  <c:pt idx="5">
                    <c:v>3.0000000000000047E-2</c:v>
                  </c:pt>
                </c:numCache>
              </c:numRef>
            </c:plus>
            <c:minus>
              <c:numRef>
                <c:f>Sheet1!$B$12:$B$17</c:f>
                <c:numCache>
                  <c:formatCode>General</c:formatCode>
                  <c:ptCount val="6"/>
                  <c:pt idx="0">
                    <c:v>6.0000000000000081E-2</c:v>
                  </c:pt>
                  <c:pt idx="1">
                    <c:v>3.0000000000000047E-2</c:v>
                  </c:pt>
                  <c:pt idx="2">
                    <c:v>4.0000000000000063E-2</c:v>
                  </c:pt>
                  <c:pt idx="3">
                    <c:v>3.0000000000000047E-2</c:v>
                  </c:pt>
                  <c:pt idx="4">
                    <c:v>2.0000000000000032E-2</c:v>
                  </c:pt>
                  <c:pt idx="5">
                    <c:v>3.0000000000000047E-2</c:v>
                  </c:pt>
                </c:numCache>
              </c:numRef>
            </c:minus>
          </c:errBars>
          <c:cat>
            <c:strRef>
              <c:f>Sheet1!$A$5:$A$10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0">
                  <c:v>3.75</c:v>
                </c:pt>
                <c:pt idx="1">
                  <c:v>3.74</c:v>
                </c:pt>
                <c:pt idx="2">
                  <c:v>3.8</c:v>
                </c:pt>
                <c:pt idx="3">
                  <c:v>3.84</c:v>
                </c:pt>
                <c:pt idx="4">
                  <c:v>3.8099999999999987</c:v>
                </c:pt>
                <c:pt idx="5">
                  <c:v>3.7800000000000002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Albumin</c:v>
                </c:pt>
              </c:strCache>
            </c:strRef>
          </c:tx>
          <c:errBars>
            <c:errBarType val="both"/>
            <c:errValType val="cust"/>
            <c:plus>
              <c:numRef>
                <c:f>Sheet1!$C$12:$C$17</c:f>
                <c:numCache>
                  <c:formatCode>General</c:formatCode>
                  <c:ptCount val="6"/>
                  <c:pt idx="0">
                    <c:v>4.0000000000000063E-2</c:v>
                  </c:pt>
                  <c:pt idx="1">
                    <c:v>2.0000000000000032E-2</c:v>
                  </c:pt>
                  <c:pt idx="2">
                    <c:v>4.0000000000000063E-2</c:v>
                  </c:pt>
                  <c:pt idx="3">
                    <c:v>3.0000000000000047E-2</c:v>
                  </c:pt>
                  <c:pt idx="4">
                    <c:v>3.0000000000000047E-2</c:v>
                  </c:pt>
                  <c:pt idx="5">
                    <c:v>2.0000000000000032E-2</c:v>
                  </c:pt>
                </c:numCache>
              </c:numRef>
            </c:plus>
            <c:minus>
              <c:numRef>
                <c:f>Sheet1!$C$12:$C$17</c:f>
                <c:numCache>
                  <c:formatCode>General</c:formatCode>
                  <c:ptCount val="6"/>
                  <c:pt idx="0">
                    <c:v>4.0000000000000063E-2</c:v>
                  </c:pt>
                  <c:pt idx="1">
                    <c:v>2.0000000000000032E-2</c:v>
                  </c:pt>
                  <c:pt idx="2">
                    <c:v>4.0000000000000063E-2</c:v>
                  </c:pt>
                  <c:pt idx="3">
                    <c:v>3.0000000000000047E-2</c:v>
                  </c:pt>
                  <c:pt idx="4">
                    <c:v>3.0000000000000047E-2</c:v>
                  </c:pt>
                  <c:pt idx="5">
                    <c:v>2.0000000000000032E-2</c:v>
                  </c:pt>
                </c:numCache>
              </c:numRef>
            </c:minus>
          </c:errBars>
          <c:cat>
            <c:strRef>
              <c:f>Sheet1!$A$5:$A$10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2.11</c:v>
                </c:pt>
                <c:pt idx="1">
                  <c:v>2.13</c:v>
                </c:pt>
                <c:pt idx="2">
                  <c:v>2.15</c:v>
                </c:pt>
                <c:pt idx="3">
                  <c:v>2.2000000000000002</c:v>
                </c:pt>
                <c:pt idx="4">
                  <c:v>2.19</c:v>
                </c:pt>
                <c:pt idx="5">
                  <c:v>2.12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ALT</c:v>
                </c:pt>
              </c:strCache>
            </c:strRef>
          </c:tx>
          <c:errBars>
            <c:errBarType val="both"/>
            <c:errValType val="cust"/>
            <c:plus>
              <c:numRef>
                <c:f>Sheet1!$D$12:$D$17</c:f>
                <c:numCache>
                  <c:formatCode>General</c:formatCode>
                  <c:ptCount val="6"/>
                  <c:pt idx="0">
                    <c:v>0.7600000000000009</c:v>
                  </c:pt>
                  <c:pt idx="1">
                    <c:v>0.49000000000000032</c:v>
                  </c:pt>
                  <c:pt idx="2">
                    <c:v>0.58000000000000063</c:v>
                  </c:pt>
                  <c:pt idx="3">
                    <c:v>0.35000000000000031</c:v>
                  </c:pt>
                  <c:pt idx="4">
                    <c:v>0.24000000000000019</c:v>
                  </c:pt>
                  <c:pt idx="5">
                    <c:v>1.01</c:v>
                  </c:pt>
                </c:numCache>
              </c:numRef>
            </c:plus>
            <c:minus>
              <c:numRef>
                <c:f>Sheet1!$D$12:$D$17</c:f>
                <c:numCache>
                  <c:formatCode>General</c:formatCode>
                  <c:ptCount val="6"/>
                  <c:pt idx="0">
                    <c:v>0.7600000000000009</c:v>
                  </c:pt>
                  <c:pt idx="1">
                    <c:v>0.49000000000000032</c:v>
                  </c:pt>
                  <c:pt idx="2">
                    <c:v>0.58000000000000063</c:v>
                  </c:pt>
                  <c:pt idx="3">
                    <c:v>0.35000000000000031</c:v>
                  </c:pt>
                  <c:pt idx="4">
                    <c:v>0.24000000000000019</c:v>
                  </c:pt>
                  <c:pt idx="5">
                    <c:v>1.01</c:v>
                  </c:pt>
                </c:numCache>
              </c:numRef>
            </c:minus>
          </c:errBars>
          <c:cat>
            <c:strRef>
              <c:f>Sheet1!$A$5:$A$10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20.459999999999987</c:v>
                </c:pt>
                <c:pt idx="1">
                  <c:v>19.54</c:v>
                </c:pt>
                <c:pt idx="2">
                  <c:v>20.39</c:v>
                </c:pt>
                <c:pt idx="3">
                  <c:v>19.27</c:v>
                </c:pt>
                <c:pt idx="4">
                  <c:v>19.010000000000005</c:v>
                </c:pt>
                <c:pt idx="5">
                  <c:v>20.059999999999999</c:v>
                </c:pt>
              </c:numCache>
            </c:numRef>
          </c:val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BUN</c:v>
                </c:pt>
              </c:strCache>
            </c:strRef>
          </c:tx>
          <c:errBars>
            <c:errBarType val="both"/>
            <c:errValType val="cust"/>
            <c:plus>
              <c:numRef>
                <c:f>Sheet1!$E$12:$E$17</c:f>
                <c:numCache>
                  <c:formatCode>General</c:formatCode>
                  <c:ptCount val="6"/>
                  <c:pt idx="0">
                    <c:v>0.22000000000000022</c:v>
                  </c:pt>
                  <c:pt idx="1">
                    <c:v>0.19000000000000022</c:v>
                  </c:pt>
                  <c:pt idx="2">
                    <c:v>0.22000000000000022</c:v>
                  </c:pt>
                  <c:pt idx="3">
                    <c:v>0.15000000000000019</c:v>
                  </c:pt>
                  <c:pt idx="4">
                    <c:v>0.17</c:v>
                  </c:pt>
                  <c:pt idx="5">
                    <c:v>0.25</c:v>
                  </c:pt>
                </c:numCache>
              </c:numRef>
            </c:plus>
            <c:minus>
              <c:numRef>
                <c:f>Sheet1!$E$12:$E$17</c:f>
                <c:numCache>
                  <c:formatCode>General</c:formatCode>
                  <c:ptCount val="6"/>
                  <c:pt idx="0">
                    <c:v>0.22000000000000022</c:v>
                  </c:pt>
                  <c:pt idx="1">
                    <c:v>0.19000000000000022</c:v>
                  </c:pt>
                  <c:pt idx="2">
                    <c:v>0.22000000000000022</c:v>
                  </c:pt>
                  <c:pt idx="3">
                    <c:v>0.15000000000000019</c:v>
                  </c:pt>
                  <c:pt idx="4">
                    <c:v>0.17</c:v>
                  </c:pt>
                  <c:pt idx="5">
                    <c:v>0.25</c:v>
                  </c:pt>
                </c:numCache>
              </c:numRef>
            </c:minus>
          </c:errBars>
          <c:cat>
            <c:strRef>
              <c:f>Sheet1!$A$5:$A$10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Sheet1!$E$5:$E$10</c:f>
              <c:numCache>
                <c:formatCode>General</c:formatCode>
                <c:ptCount val="6"/>
                <c:pt idx="0">
                  <c:v>7.24</c:v>
                </c:pt>
                <c:pt idx="1">
                  <c:v>6.91</c:v>
                </c:pt>
                <c:pt idx="2">
                  <c:v>7.07</c:v>
                </c:pt>
                <c:pt idx="3">
                  <c:v>7.01</c:v>
                </c:pt>
                <c:pt idx="4">
                  <c:v>6.89</c:v>
                </c:pt>
                <c:pt idx="5">
                  <c:v>7.05</c:v>
                </c:pt>
              </c:numCache>
            </c:numRef>
          </c:val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Creatinine</c:v>
                </c:pt>
              </c:strCache>
            </c:strRef>
          </c:tx>
          <c:errBars>
            <c:errBarType val="both"/>
            <c:errValType val="cust"/>
            <c:plus>
              <c:numRef>
                <c:f>Sheet1!$F$12:$F$17</c:f>
                <c:numCache>
                  <c:formatCode>General</c:formatCode>
                  <c:ptCount val="6"/>
                  <c:pt idx="0">
                    <c:v>2.0000000000000032E-2</c:v>
                  </c:pt>
                  <c:pt idx="1">
                    <c:v>1.0000000000000016E-2</c:v>
                  </c:pt>
                  <c:pt idx="2">
                    <c:v>1.0000000000000016E-2</c:v>
                  </c:pt>
                  <c:pt idx="3">
                    <c:v>2.0000000000000032E-2</c:v>
                  </c:pt>
                  <c:pt idx="4">
                    <c:v>3.0000000000000047E-2</c:v>
                  </c:pt>
                  <c:pt idx="5">
                    <c:v>2.0000000000000032E-2</c:v>
                  </c:pt>
                </c:numCache>
              </c:numRef>
            </c:plus>
            <c:minus>
              <c:numRef>
                <c:f>Sheet1!$F$12:$F$17</c:f>
                <c:numCache>
                  <c:formatCode>General</c:formatCode>
                  <c:ptCount val="6"/>
                  <c:pt idx="0">
                    <c:v>2.0000000000000032E-2</c:v>
                  </c:pt>
                  <c:pt idx="1">
                    <c:v>1.0000000000000016E-2</c:v>
                  </c:pt>
                  <c:pt idx="2">
                    <c:v>1.0000000000000016E-2</c:v>
                  </c:pt>
                  <c:pt idx="3">
                    <c:v>2.0000000000000032E-2</c:v>
                  </c:pt>
                  <c:pt idx="4">
                    <c:v>3.0000000000000047E-2</c:v>
                  </c:pt>
                  <c:pt idx="5">
                    <c:v>2.0000000000000032E-2</c:v>
                  </c:pt>
                </c:numCache>
              </c:numRef>
            </c:minus>
          </c:errBars>
          <c:cat>
            <c:strRef>
              <c:f>Sheet1!$A$5:$A$10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Sheet1!$F$5:$F$10</c:f>
              <c:numCache>
                <c:formatCode>General</c:formatCode>
                <c:ptCount val="6"/>
                <c:pt idx="0">
                  <c:v>0.67000000000000104</c:v>
                </c:pt>
                <c:pt idx="1">
                  <c:v>0.6400000000000009</c:v>
                </c:pt>
                <c:pt idx="2">
                  <c:v>0.66000000000000103</c:v>
                </c:pt>
                <c:pt idx="3">
                  <c:v>0.65000000000000102</c:v>
                </c:pt>
                <c:pt idx="4">
                  <c:v>0.62000000000000077</c:v>
                </c:pt>
                <c:pt idx="5">
                  <c:v>0.63000000000000089</c:v>
                </c:pt>
              </c:numCache>
            </c:numRef>
          </c:val>
        </c:ser>
        <c:axId val="137913856"/>
        <c:axId val="137915776"/>
      </c:barChart>
      <c:catAx>
        <c:axId val="137913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IN" sz="1600"/>
                  <a:t>Groups</a:t>
                </a:r>
              </a:p>
            </c:rich>
          </c:tx>
          <c:layout>
            <c:manualLayout>
              <c:xMode val="edge"/>
              <c:yMode val="edge"/>
              <c:x val="0.50978382910469522"/>
              <c:y val="0.87347874862416464"/>
            </c:manualLayout>
          </c:layout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7915776"/>
        <c:crosses val="autoZero"/>
        <c:auto val="1"/>
        <c:lblAlgn val="ctr"/>
        <c:lblOffset val="100"/>
      </c:catAx>
      <c:valAx>
        <c:axId val="13791577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IN" sz="1600"/>
                  <a:t>Total Protein: g/dl;</a:t>
                </a:r>
                <a:r>
                  <a:rPr lang="en-IN" sz="1600" baseline="0"/>
                  <a:t> Albumin:g/dl; ALT:IU/L;</a:t>
                </a:r>
              </a:p>
              <a:p>
                <a:pPr>
                  <a:defRPr sz="1600"/>
                </a:pPr>
                <a:r>
                  <a:rPr lang="en-IN" sz="1600" baseline="0"/>
                  <a:t> BUN &amp; Creatinine:mg/dl</a:t>
                </a:r>
                <a:endParaRPr lang="en-IN" sz="1600"/>
              </a:p>
            </c:rich>
          </c:tx>
          <c:layout>
            <c:manualLayout>
              <c:xMode val="edge"/>
              <c:yMode val="edge"/>
              <c:x val="6.2229026927189783E-3"/>
              <c:y val="0.1345698924731182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37913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707701467872072"/>
          <c:y val="0.93189602261255877"/>
          <c:w val="0.6486854768153999"/>
          <c:h val="6.8103886207772413E-2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Body</a:t>
            </a:r>
            <a:r>
              <a:rPr lang="en-US" baseline="0" dirty="0" smtClean="0"/>
              <a:t> weight gain, Feed consumption &amp; Dressed bird weight (grams)</a:t>
            </a:r>
            <a:endParaRPr lang="en-US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Body Wt. gain</c:v>
                </c:pt>
              </c:strCache>
            </c:strRef>
          </c:tx>
          <c:errBars>
            <c:errBarType val="both"/>
            <c:errValType val="cust"/>
            <c:plus>
              <c:numRef>
                <c:f>Sheet1!$B$11:$B$16</c:f>
                <c:numCache>
                  <c:formatCode>General</c:formatCode>
                  <c:ptCount val="6"/>
                  <c:pt idx="0">
                    <c:v>61.37</c:v>
                  </c:pt>
                  <c:pt idx="1">
                    <c:v>96.32</c:v>
                  </c:pt>
                  <c:pt idx="2">
                    <c:v>86.88</c:v>
                  </c:pt>
                  <c:pt idx="3">
                    <c:v>89.28</c:v>
                  </c:pt>
                  <c:pt idx="4">
                    <c:v>101</c:v>
                  </c:pt>
                  <c:pt idx="5">
                    <c:v>86.22</c:v>
                  </c:pt>
                </c:numCache>
              </c:numRef>
            </c:plus>
            <c:minus>
              <c:numRef>
                <c:f>Sheet1!$B$11:$B$16</c:f>
                <c:numCache>
                  <c:formatCode>General</c:formatCode>
                  <c:ptCount val="6"/>
                  <c:pt idx="0">
                    <c:v>61.37</c:v>
                  </c:pt>
                  <c:pt idx="1">
                    <c:v>96.32</c:v>
                  </c:pt>
                  <c:pt idx="2">
                    <c:v>86.88</c:v>
                  </c:pt>
                  <c:pt idx="3">
                    <c:v>89.28</c:v>
                  </c:pt>
                  <c:pt idx="4">
                    <c:v>101</c:v>
                  </c:pt>
                  <c:pt idx="5">
                    <c:v>86.22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266.12</c:v>
                </c:pt>
                <c:pt idx="1">
                  <c:v>394.63</c:v>
                </c:pt>
                <c:pt idx="2">
                  <c:v>352.69</c:v>
                </c:pt>
                <c:pt idx="3">
                  <c:v>365.47999999999939</c:v>
                </c:pt>
                <c:pt idx="4">
                  <c:v>412.6</c:v>
                </c:pt>
                <c:pt idx="5">
                  <c:v>349.6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Feed consumption</c:v>
                </c:pt>
              </c:strCache>
            </c:strRef>
          </c:tx>
          <c:errBars>
            <c:errBarType val="both"/>
            <c:errValType val="cust"/>
            <c:plus>
              <c:numRef>
                <c:f>Sheet1!$C$11:$C$16</c:f>
                <c:numCache>
                  <c:formatCode>General</c:formatCode>
                  <c:ptCount val="6"/>
                  <c:pt idx="0">
                    <c:v>155.30000000000001</c:v>
                  </c:pt>
                  <c:pt idx="1">
                    <c:v>193.22</c:v>
                  </c:pt>
                  <c:pt idx="2">
                    <c:v>178.28</c:v>
                  </c:pt>
                  <c:pt idx="3">
                    <c:v>182.76999999999998</c:v>
                  </c:pt>
                  <c:pt idx="4">
                    <c:v>198.67</c:v>
                  </c:pt>
                  <c:pt idx="5">
                    <c:v>177.86</c:v>
                  </c:pt>
                </c:numCache>
              </c:numRef>
            </c:plus>
            <c:minus>
              <c:numRef>
                <c:f>Sheet1!$C$11:$C$16</c:f>
                <c:numCache>
                  <c:formatCode>General</c:formatCode>
                  <c:ptCount val="6"/>
                  <c:pt idx="0">
                    <c:v>155.30000000000001</c:v>
                  </c:pt>
                  <c:pt idx="1">
                    <c:v>193.22</c:v>
                  </c:pt>
                  <c:pt idx="2">
                    <c:v>178.28</c:v>
                  </c:pt>
                  <c:pt idx="3">
                    <c:v>182.76999999999998</c:v>
                  </c:pt>
                  <c:pt idx="4">
                    <c:v>198.67</c:v>
                  </c:pt>
                  <c:pt idx="5">
                    <c:v>177.86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608.54</c:v>
                </c:pt>
                <c:pt idx="1">
                  <c:v>757.11</c:v>
                </c:pt>
                <c:pt idx="2">
                  <c:v>698.28000000000054</c:v>
                </c:pt>
                <c:pt idx="3">
                  <c:v>716.19</c:v>
                </c:pt>
                <c:pt idx="4">
                  <c:v>778.47</c:v>
                </c:pt>
                <c:pt idx="5">
                  <c:v>696.93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Dressed bird Wt.</c:v>
                </c:pt>
              </c:strCache>
            </c:strRef>
          </c:tx>
          <c:errBars>
            <c:errBarType val="both"/>
            <c:errValType val="cust"/>
            <c:plus>
              <c:numRef>
                <c:f>Sheet1!$D$11:$D$16</c:f>
                <c:numCache>
                  <c:formatCode>General</c:formatCode>
                  <c:ptCount val="6"/>
                  <c:pt idx="0">
                    <c:v>28.459999999999987</c:v>
                  </c:pt>
                  <c:pt idx="1">
                    <c:v>39.03</c:v>
                  </c:pt>
                  <c:pt idx="2">
                    <c:v>32.25</c:v>
                  </c:pt>
                  <c:pt idx="3">
                    <c:v>57.43</c:v>
                  </c:pt>
                  <c:pt idx="4">
                    <c:v>24.279999999999987</c:v>
                  </c:pt>
                  <c:pt idx="5">
                    <c:v>17.600000000000001</c:v>
                  </c:pt>
                </c:numCache>
              </c:numRef>
            </c:plus>
            <c:minus>
              <c:numRef>
                <c:f>Sheet1!$D$11:$D$16</c:f>
                <c:numCache>
                  <c:formatCode>General</c:formatCode>
                  <c:ptCount val="6"/>
                  <c:pt idx="0">
                    <c:v>28.459999999999987</c:v>
                  </c:pt>
                  <c:pt idx="1">
                    <c:v>39.03</c:v>
                  </c:pt>
                  <c:pt idx="2">
                    <c:v>32.25</c:v>
                  </c:pt>
                  <c:pt idx="3">
                    <c:v>57.43</c:v>
                  </c:pt>
                  <c:pt idx="4">
                    <c:v>24.279999999999987</c:v>
                  </c:pt>
                  <c:pt idx="5">
                    <c:v>17.600000000000001</c:v>
                  </c:pt>
                </c:numCache>
              </c:numRef>
            </c:minus>
          </c:errBars>
          <c:cat>
            <c:strRef>
              <c:f>Sheet1!$A$2:$A$7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1355.27</c:v>
                </c:pt>
                <c:pt idx="1">
                  <c:v>1898.6</c:v>
                </c:pt>
                <c:pt idx="2">
                  <c:v>1530.2</c:v>
                </c:pt>
                <c:pt idx="3">
                  <c:v>1682.93</c:v>
                </c:pt>
                <c:pt idx="4">
                  <c:v>1928.73</c:v>
                </c:pt>
                <c:pt idx="5">
                  <c:v>1501.27</c:v>
                </c:pt>
              </c:numCache>
            </c:numRef>
          </c:val>
        </c:ser>
        <c:axId val="188837888"/>
        <c:axId val="188839424"/>
      </c:barChart>
      <c:catAx>
        <c:axId val="188837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8839424"/>
        <c:crosses val="autoZero"/>
        <c:auto val="1"/>
        <c:lblAlgn val="ctr"/>
        <c:lblOffset val="100"/>
      </c:catAx>
      <c:valAx>
        <c:axId val="188839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n-US"/>
                </a:pPr>
                <a:r>
                  <a:rPr lang="en-US" dirty="0" smtClean="0"/>
                  <a:t>grams</a:t>
                </a:r>
                <a:endParaRPr lang="en-US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88837888"/>
        <c:crosses val="autoZero"/>
        <c:crossBetween val="between"/>
      </c:valAx>
    </c:plotArea>
    <c:legend>
      <c:legendPos val="b"/>
      <c:txPr>
        <a:bodyPr/>
        <a:lstStyle/>
        <a:p>
          <a:pPr>
            <a:defRPr lang="en-US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E0C50-FB13-44DE-AA5E-5CDEF0DE6E71}" type="datetimeFigureOut">
              <a:rPr lang="en-US" smtClean="0"/>
              <a:pPr/>
              <a:t>9/14/2014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1029C-9C2B-40AF-8080-A9A4E6CACE5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029C-9C2B-40AF-8080-A9A4E6CACE5B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23161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</a:t>
            </a:r>
            <a:r>
              <a:rPr lang="en-IN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</a:t>
            </a:r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Leaf Powder Along With </a:t>
            </a:r>
            <a:r>
              <a:rPr lang="en-IN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Spirulina</a:t>
            </a:r>
            <a:r>
              <a:rPr lang="en-IN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An Alternative To Antibiotic Growth Promoter In Broiler Production</a:t>
            </a:r>
            <a:endParaRPr lang="en-IN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/>
          <p:cNvSpPr>
            <a:spLocks noGrp="1"/>
          </p:cNvSpPr>
          <p:nvPr>
            <p:ph sz="half" idx="2"/>
          </p:nvPr>
        </p:nvSpPr>
        <p:spPr>
          <a:xfrm>
            <a:off x="990600" y="3276600"/>
            <a:ext cx="7010400" cy="2971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IN" sz="4600" b="1" dirty="0" smtClean="0">
                <a:solidFill>
                  <a:srgbClr val="FFFF00"/>
                </a:solidFill>
              </a:rPr>
              <a:t>Dr K. </a:t>
            </a:r>
            <a:r>
              <a:rPr lang="en-IN" sz="4600" b="1" dirty="0" err="1" smtClean="0">
                <a:solidFill>
                  <a:srgbClr val="FFFF00"/>
                </a:solidFill>
              </a:rPr>
              <a:t>Bharavi</a:t>
            </a:r>
            <a:r>
              <a:rPr lang="en-IN" sz="4600" b="1" dirty="0" smtClean="0">
                <a:solidFill>
                  <a:srgbClr val="FFFF00"/>
                </a:solidFill>
              </a:rPr>
              <a:t> </a:t>
            </a:r>
            <a:r>
              <a:rPr lang="en-IN" sz="2400" b="1" dirty="0" err="1" smtClean="0">
                <a:solidFill>
                  <a:srgbClr val="FFFF00"/>
                </a:solidFill>
              </a:rPr>
              <a:t>Ph.D</a:t>
            </a:r>
            <a:endParaRPr lang="en-IN" sz="2400" b="1" dirty="0" smtClean="0">
              <a:solidFill>
                <a:srgbClr val="FFFF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Associate professor</a:t>
            </a:r>
          </a:p>
          <a:p>
            <a:pPr algn="ctr">
              <a:spcBef>
                <a:spcPts val="0"/>
              </a:spcBef>
              <a:buNone/>
            </a:pP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Department of Pharmacology &amp; Toxicology</a:t>
            </a:r>
          </a:p>
          <a:p>
            <a:pPr algn="ctr">
              <a:spcBef>
                <a:spcPts val="0"/>
              </a:spcBef>
              <a:buNone/>
            </a:pP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NTR College of Veterinary Science, </a:t>
            </a:r>
          </a:p>
          <a:p>
            <a:pPr algn="ctr">
              <a:spcBef>
                <a:spcPts val="0"/>
              </a:spcBef>
              <a:buNone/>
            </a:pPr>
            <a:r>
              <a:rPr lang="en-IN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Gannavaram</a:t>
            </a: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Krishna (</a:t>
            </a:r>
            <a:r>
              <a:rPr lang="en-IN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0"/>
              </a:spcBef>
              <a:buNone/>
            </a:pPr>
            <a:r>
              <a:rPr lang="en-I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Andhra Pradesh</a:t>
            </a:r>
          </a:p>
          <a:p>
            <a:endParaRPr lang="en-IN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1143000"/>
          </a:xfrm>
        </p:spPr>
        <p:txBody>
          <a:bodyPr/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14800"/>
          </a:xfrm>
        </p:spPr>
        <p:txBody>
          <a:bodyPr>
            <a:norm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leaf meal inclusion at 0.5% level in the diets of broilers showed increased AFBW, ADG,ADFI and FCR 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Onyimonyi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al, 2009)</a:t>
            </a:r>
          </a:p>
          <a:p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Bansu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 (2012) found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b.wt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gain was significantly higher in 1.5% NLM in diet compared to 2.0 &amp; 2.5 % in diet.</a:t>
            </a:r>
          </a:p>
          <a:p>
            <a:endParaRPr lang="e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12" descr="IMG_107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895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458200" cy="2133600"/>
          </a:xfrm>
        </p:spPr>
        <p:txBody>
          <a:bodyPr anchor="t">
            <a:normAutofit fontScale="70000" lnSpcReduction="20000"/>
          </a:bodyPr>
          <a:lstStyle/>
          <a:p>
            <a:r>
              <a:rPr lang="en-IN" sz="51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Spirulina</a:t>
            </a:r>
            <a:r>
              <a:rPr lang="en-IN" sz="5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N" sz="51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platensis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Rich in antioxidants </a:t>
            </a:r>
          </a:p>
          <a:p>
            <a:r>
              <a:rPr lang="en-IN" sz="3500" dirty="0" smtClean="0">
                <a:latin typeface="Arial" pitchFamily="34" charset="0"/>
                <a:cs typeface="Arial" pitchFamily="34" charset="0"/>
              </a:rPr>
              <a:t>Dietary inclusion </a:t>
            </a:r>
          </a:p>
          <a:p>
            <a:r>
              <a:rPr lang="en-IN" sz="3500" dirty="0" smtClean="0">
                <a:latin typeface="Arial" pitchFamily="34" charset="0"/>
                <a:cs typeface="Arial" pitchFamily="34" charset="0"/>
              </a:rPr>
              <a:t>Prevents lipid </a:t>
            </a:r>
            <a:r>
              <a:rPr lang="en-IN" sz="3500" dirty="0" err="1" smtClean="0">
                <a:latin typeface="Arial" pitchFamily="34" charset="0"/>
                <a:cs typeface="Arial" pitchFamily="34" charset="0"/>
              </a:rPr>
              <a:t>peroxidation</a:t>
            </a:r>
            <a:r>
              <a:rPr lang="en-IN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2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2200" b="0" dirty="0" err="1" smtClean="0">
                <a:latin typeface="Arial" pitchFamily="34" charset="0"/>
                <a:cs typeface="Arial" pitchFamily="34" charset="0"/>
              </a:rPr>
              <a:t>Manoj</a:t>
            </a:r>
            <a:r>
              <a:rPr lang="en-IN" sz="2200" b="0" dirty="0" smtClean="0">
                <a:latin typeface="Arial" pitchFamily="34" charset="0"/>
                <a:cs typeface="Arial" pitchFamily="34" charset="0"/>
              </a:rPr>
              <a:t> et al., 1992)</a:t>
            </a:r>
            <a:r>
              <a:rPr lang="en-IN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IN" sz="3800" dirty="0" smtClean="0">
                <a:latin typeface="Arial" pitchFamily="34" charset="0"/>
                <a:cs typeface="Arial" pitchFamily="34" charset="0"/>
              </a:rPr>
              <a:t>Counters adverse effects of </a:t>
            </a:r>
            <a:r>
              <a:rPr lang="en-IN" sz="3800" dirty="0" err="1" smtClean="0">
                <a:latin typeface="Arial" pitchFamily="34" charset="0"/>
                <a:cs typeface="Arial" pitchFamily="34" charset="0"/>
              </a:rPr>
              <a:t>Aflatoxin</a:t>
            </a:r>
            <a:r>
              <a:rPr lang="en-IN" sz="3800" dirty="0" smtClean="0">
                <a:latin typeface="Arial" pitchFamily="34" charset="0"/>
                <a:cs typeface="Arial" pitchFamily="34" charset="0"/>
              </a:rPr>
              <a:t> on growth 	rate </a:t>
            </a:r>
            <a:r>
              <a:rPr lang="en-IN" sz="2200" b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IN" sz="2200" b="0" dirty="0" err="1" smtClean="0">
                <a:latin typeface="Arial" pitchFamily="34" charset="0"/>
                <a:cs typeface="Arial" pitchFamily="34" charset="0"/>
              </a:rPr>
              <a:t>Rao</a:t>
            </a:r>
            <a:r>
              <a:rPr lang="en-IN" sz="2200" b="0" dirty="0" smtClean="0">
                <a:latin typeface="Arial" pitchFamily="34" charset="0"/>
                <a:cs typeface="Arial" pitchFamily="34" charset="0"/>
              </a:rPr>
              <a:t> et al., 2005)</a:t>
            </a:r>
            <a:endParaRPr lang="en-IN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 descr="spirulina-1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43200" y="3200400"/>
            <a:ext cx="3799417" cy="29718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</a:rPr>
              <a:t>Bharavi</a:t>
            </a:r>
            <a:r>
              <a:rPr lang="en-US" b="1" dirty="0" smtClean="0">
                <a:solidFill>
                  <a:schemeClr val="tx1"/>
                </a:solidFill>
              </a:rPr>
              <a:t>, SVVU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458200" cy="2133600"/>
          </a:xfrm>
        </p:spPr>
        <p:txBody>
          <a:bodyPr anchor="t">
            <a:noAutofit/>
          </a:bodyPr>
          <a:lstStyle/>
          <a:p>
            <a:r>
              <a:rPr lang="en-IN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 study planned to evaluate the </a:t>
            </a:r>
            <a:r>
              <a:rPr lang="en-IN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Neem</a:t>
            </a:r>
            <a:r>
              <a:rPr lang="en-IN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leaf powder alone and in combination with </a:t>
            </a:r>
            <a:r>
              <a:rPr lang="en-IN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spirulina</a:t>
            </a:r>
            <a:r>
              <a:rPr lang="en-IN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alternative to commonly used antibiotic TM-200 (</a:t>
            </a:r>
            <a:r>
              <a:rPr lang="en-IN" sz="2800" b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Terramycine</a:t>
            </a:r>
            <a:r>
              <a:rPr lang="en-IN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in the broiler production. </a:t>
            </a:r>
          </a:p>
          <a:p>
            <a:r>
              <a:rPr lang="en-IN" sz="28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Growth promoter potentials were compared with standard antibiotic TM-200.  </a:t>
            </a:r>
            <a:endParaRPr lang="en-IN" sz="28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Content Placeholder 13" descr="spirulina-11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44583" y="3886200"/>
            <a:ext cx="3799417" cy="2971800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Content Placeholder 12" descr="IMG_1071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581399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Methodology</a:t>
            </a:r>
            <a:endParaRPr lang="en-I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 Male broiler chicks of day old age were randomly divided into 6 groups each with 3 replicates consisting of 5 birds in each group &amp; maintained under standard </a:t>
            </a:r>
            <a:r>
              <a:rPr lang="en-IN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managemental</a:t>
            </a:r>
            <a:r>
              <a:rPr lang="en-I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condition. </a:t>
            </a:r>
          </a:p>
          <a:p>
            <a:r>
              <a:rPr lang="en-IN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experimental diets as detailed below, were fed for 42 days.</a:t>
            </a:r>
            <a:endParaRPr lang="en-IN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</a:rPr>
              <a:t>Bharavi</a:t>
            </a:r>
            <a:r>
              <a:rPr lang="en-US" b="1" dirty="0" smtClean="0">
                <a:solidFill>
                  <a:schemeClr val="tx1"/>
                </a:solidFill>
              </a:rPr>
              <a:t>, SVVU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Methodology</a:t>
            </a:r>
            <a:endParaRPr lang="en-IN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9144000" cy="990599"/>
          </a:xfrm>
        </p:spPr>
        <p:txBody>
          <a:bodyPr>
            <a:normAutofit fontScale="32500" lnSpcReduction="20000"/>
          </a:bodyPr>
          <a:lstStyle/>
          <a:p>
            <a:endParaRPr lang="en-IN" dirty="0" smtClean="0"/>
          </a:p>
          <a:p>
            <a:endParaRPr lang="en-IN" dirty="0" smtClean="0"/>
          </a:p>
          <a:p>
            <a:pPr algn="ctr"/>
            <a:r>
              <a:rPr lang="en-IN" sz="6200" dirty="0" smtClean="0">
                <a:latin typeface="Arial" pitchFamily="34" charset="0"/>
                <a:cs typeface="Arial" pitchFamily="34" charset="0"/>
              </a:rPr>
              <a:t>Various experimental diets as detailed below, were fed for 42 days.</a:t>
            </a:r>
          </a:p>
          <a:p>
            <a:endParaRPr lang="en-IN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381000" y="1600200"/>
          <a:ext cx="8305800" cy="473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06"/>
                <a:gridCol w="2408682"/>
                <a:gridCol w="5315712"/>
              </a:tblGrid>
              <a:tr h="625705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Group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Experimental diet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570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Normal control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</a:t>
                      </a:r>
                    </a:p>
                  </a:txBody>
                  <a:tcPr marL="68580" marR="68580" marT="0" marB="0" anchor="ctr"/>
                </a:tc>
              </a:tr>
              <a:tr h="71109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Antibiotic control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 mixed with </a:t>
                      </a:r>
                      <a:r>
                        <a:rPr lang="en-IN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oxytetracycline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-TM 200</a:t>
                      </a:r>
                      <a:r>
                        <a:rPr lang="en-IN" sz="18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®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@ 0.05% of feed</a:t>
                      </a:r>
                    </a:p>
                  </a:txBody>
                  <a:tcPr marL="68580" marR="68580" marT="0" marB="0" anchor="ctr"/>
                </a:tc>
              </a:tr>
              <a:tr h="71109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err="1" smtClean="0">
                          <a:latin typeface="Arial" pitchFamily="34" charset="0"/>
                          <a:cs typeface="Arial" pitchFamily="34" charset="0"/>
                        </a:rPr>
                        <a:t>Neem</a:t>
                      </a:r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 control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 mixed with neem leaf powder @ 1.0% of feed</a:t>
                      </a:r>
                    </a:p>
                  </a:txBody>
                  <a:tcPr marL="68580" marR="68580" marT="0" marB="0" anchor="ctr"/>
                </a:tc>
              </a:tr>
              <a:tr h="71109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err="1" smtClean="0">
                          <a:latin typeface="Arial" pitchFamily="34" charset="0"/>
                          <a:cs typeface="Arial" pitchFamily="34" charset="0"/>
                        </a:rPr>
                        <a:t>Neem</a:t>
                      </a:r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 + </a:t>
                      </a:r>
                      <a:r>
                        <a:rPr lang="en-IN" sz="1800" dirty="0" err="1" smtClean="0">
                          <a:latin typeface="Arial" pitchFamily="34" charset="0"/>
                          <a:cs typeface="Arial" pitchFamily="34" charset="0"/>
                        </a:rPr>
                        <a:t>Spirulina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 mixed with </a:t>
                      </a:r>
                      <a:r>
                        <a:rPr lang="en-IN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neemleaf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powder @ </a:t>
                      </a:r>
                      <a:r>
                        <a:rPr lang="en-IN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1.0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of feed and </a:t>
                      </a:r>
                      <a:r>
                        <a:rPr lang="en-IN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spirulina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@ 1% of feed</a:t>
                      </a:r>
                    </a:p>
                  </a:txBody>
                  <a:tcPr marL="68580" marR="68580" marT="0" marB="0" anchor="ctr"/>
                </a:tc>
              </a:tr>
              <a:tr h="721401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Antibiotic + </a:t>
                      </a:r>
                      <a:r>
                        <a:rPr lang="en-IN" sz="1800" dirty="0" err="1" smtClean="0">
                          <a:latin typeface="Arial" pitchFamily="34" charset="0"/>
                          <a:cs typeface="Arial" pitchFamily="34" charset="0"/>
                        </a:rPr>
                        <a:t>spirulina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 mixed with oxytetracycline-TM 200</a:t>
                      </a:r>
                      <a:r>
                        <a:rPr lang="en-IN" sz="1800" baseline="30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®</a:t>
                      </a:r>
                      <a:r>
                        <a:rPr lang="en-IN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@ 0.05% and </a:t>
                      </a:r>
                      <a:r>
                        <a:rPr lang="en-IN" sz="18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spirulina</a:t>
                      </a:r>
                      <a:r>
                        <a:rPr lang="en-IN" sz="1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@ 1% of feed</a:t>
                      </a:r>
                    </a:p>
                  </a:txBody>
                  <a:tcPr marL="68580" marR="68580" marT="0" marB="0" anchor="ctr"/>
                </a:tc>
              </a:tr>
              <a:tr h="62570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1800" dirty="0" err="1" smtClean="0">
                          <a:latin typeface="Arial" pitchFamily="34" charset="0"/>
                          <a:cs typeface="Arial" pitchFamily="34" charset="0"/>
                        </a:rPr>
                        <a:t>Spirulina</a:t>
                      </a:r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 control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Normal feed mixed with </a:t>
                      </a:r>
                      <a:r>
                        <a:rPr lang="en-IN" sz="18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spirulina</a:t>
                      </a:r>
                      <a:r>
                        <a:rPr lang="en-IN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@ 1% in feed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</a:rPr>
              <a:t>Bharavi</a:t>
            </a:r>
            <a:r>
              <a:rPr lang="en-US" b="1" dirty="0" smtClean="0">
                <a:solidFill>
                  <a:schemeClr val="tx1"/>
                </a:solidFill>
              </a:rPr>
              <a:t>, SVVU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Parameters estimated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Average Feed intake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Average body weight gain</a:t>
            </a:r>
          </a:p>
          <a:p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Liver and kidney functional markers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Anioxidant</a:t>
            </a:r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markers: SOD and GSH</a:t>
            </a:r>
          </a:p>
          <a:p>
            <a:r>
              <a:rPr lang="en-IN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Peroxidation</a:t>
            </a:r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markers: TBARS, 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       Protein carbonyls </a:t>
            </a:r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28956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r>
              <a:rPr lang="e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286000"/>
          <a:ext cx="8153400" cy="3429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52146"/>
                <a:gridCol w="1854291"/>
                <a:gridCol w="1818053"/>
                <a:gridCol w="1664266"/>
                <a:gridCol w="2064644"/>
              </a:tblGrid>
              <a:tr h="857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Group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Body weight gain</a:t>
                      </a:r>
                      <a:endParaRPr lang="en-IN" sz="160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(grams)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Feed consumption</a:t>
                      </a:r>
                      <a:endParaRPr lang="en-IN" sz="160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(grams)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Feed conversion ratio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Dressed bird weight</a:t>
                      </a:r>
                      <a:endParaRPr lang="en-IN" sz="16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(grams)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266.12±61.37</a:t>
                      </a:r>
                      <a:r>
                        <a:rPr lang="en-US" sz="1600" baseline="30000" dirty="0"/>
                        <a:t>A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608.54±155.30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2.20±0.07</a:t>
                      </a:r>
                      <a:r>
                        <a:rPr lang="en-US" sz="1600" baseline="30000"/>
                        <a:t>B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1355.27±28.46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II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394.63±96.32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757.11±193.22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1.91±0.04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1898.60±39.03</a:t>
                      </a:r>
                      <a:r>
                        <a:rPr lang="en-US" sz="1600" baseline="30000"/>
                        <a:t>D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III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352.69±86.88</a:t>
                      </a:r>
                      <a:r>
                        <a:rPr lang="en-US" sz="1600" baseline="30000"/>
                        <a:t>B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698.28±178.28</a:t>
                      </a:r>
                      <a:r>
                        <a:rPr lang="en-US" sz="1600" baseline="30000"/>
                        <a:t>B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1.97±0.03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1530.20±32.25</a:t>
                      </a:r>
                      <a:r>
                        <a:rPr lang="en-US" sz="1600" baseline="30000"/>
                        <a:t>B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IV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365.48±89.28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716.19±182.77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1.95±0.04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1682.93±57.43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V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412.60±101.00</a:t>
                      </a:r>
                      <a:r>
                        <a:rPr lang="en-US" sz="1600" baseline="30000"/>
                        <a:t>C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778.47±198.67</a:t>
                      </a:r>
                      <a:r>
                        <a:rPr lang="en-US" sz="1600" baseline="30000"/>
                        <a:t>CD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1.89±0.05</a:t>
                      </a:r>
                      <a:r>
                        <a:rPr lang="en-US" sz="1600" baseline="30000"/>
                        <a:t>A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1928.73±24.28</a:t>
                      </a:r>
                      <a:r>
                        <a:rPr lang="en-US" sz="1600" baseline="30000"/>
                        <a:t>DE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VI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349.60±86.22</a:t>
                      </a:r>
                      <a:r>
                        <a:rPr lang="en-US" sz="1600" baseline="30000"/>
                        <a:t>B</a:t>
                      </a:r>
                      <a:endParaRPr lang="en-IN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696.93±177.86</a:t>
                      </a:r>
                      <a:r>
                        <a:rPr lang="en-US" sz="1600" baseline="30000" dirty="0"/>
                        <a:t>B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1.99±0.03</a:t>
                      </a:r>
                      <a:r>
                        <a:rPr lang="en-US" sz="1600" baseline="30000" dirty="0"/>
                        <a:t>A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1501.27±17.60</a:t>
                      </a:r>
                      <a:r>
                        <a:rPr lang="en-US" sz="1600" baseline="30000" dirty="0"/>
                        <a:t>B</a:t>
                      </a:r>
                      <a:endParaRPr lang="en-IN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954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Effect of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Neem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leaf powder in combination with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Spirulina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powder on mean body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weight gain (g), mean feed consumption (g), mean feed conversion ratio (FCR) and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mean dressed bird weight.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8600" y="5791200"/>
            <a:ext cx="853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with different superscripts, differ significantly (P&lt;0.05)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r>
              <a:rPr lang="e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295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leaf powder in combination with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Spirulina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powder on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peroxidation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markers of various tissues of broilers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5791200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with different superscripts, differ significantly (P&lt;0.05)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797" y="2133600"/>
          <a:ext cx="8001002" cy="358139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14376"/>
                <a:gridCol w="1114376"/>
                <a:gridCol w="1114376"/>
                <a:gridCol w="1122902"/>
                <a:gridCol w="1209872"/>
                <a:gridCol w="1209872"/>
                <a:gridCol w="1115228"/>
              </a:tblGrid>
              <a:tr h="7433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IN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TBARS</a:t>
                      </a:r>
                      <a:endParaRPr lang="en-IN" sz="14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(µm of MDA/mg protein)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Protein Carbonyls</a:t>
                      </a:r>
                      <a:endParaRPr lang="en-IN" sz="14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(nm/100 g of protein)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0544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Kidney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Muscle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Kidney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Muscle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4.50±0.14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3.27±0.17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2.49±0.07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22.45±0.55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13.15±1.30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6.04±0.35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2.79±0.17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2.01±0.31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1.37±0.21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19.34±0.95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10.65±0.95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4.69±0.51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3.34±0.08</a:t>
                      </a:r>
                      <a:r>
                        <a:rPr lang="en-US" sz="1400" b="1" baseline="300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2.65±0.27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1.85±0.13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20.27±0.89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11.43±1.01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5.01±0.41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3.09±0.16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2.35±0.14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1.78±0.17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19.89±1.21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11.09±1.20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4.85±0.35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2.38±0.13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1.90±0.12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1.25±0.09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18.79±1.02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10.13±0.75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4.36±0.47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3.76±0.21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2.75±0.15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1.96±0.11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20.84±1.09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" pitchFamily="34" charset="0"/>
                          <a:cs typeface="Arial" pitchFamily="34" charset="0"/>
                        </a:rPr>
                        <a:t>11.87±0.45</a:t>
                      </a:r>
                      <a:r>
                        <a:rPr lang="en-US" sz="1400" b="1" baseline="3000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5.43±0.27</a:t>
                      </a:r>
                      <a:r>
                        <a:rPr lang="en-US" sz="1400" b="1" baseline="30000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r>
              <a:rPr lang="e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295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leaf powder in combination with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Spirulina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powder on antioxidant markers of various tissues of broilers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6096000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with different superscripts, differ significantly (P&lt;0.05)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797" y="2590799"/>
          <a:ext cx="7924802" cy="33590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35735"/>
                <a:gridCol w="1130171"/>
                <a:gridCol w="1171620"/>
                <a:gridCol w="1177895"/>
                <a:gridCol w="1269329"/>
                <a:gridCol w="1269329"/>
                <a:gridCol w="1170723"/>
              </a:tblGrid>
              <a:tr h="4143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SOD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(U/mg protein)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GSH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(mg/g protein)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260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Kidney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Liver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Kidney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Muscle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9.84±0.29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7.34±0.35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6.49±0.21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52.43±0.60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56.81±0.40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30.40±0.56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12.75±0.48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8.87±0.41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7.85±0.31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69.42±0.23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72.88±0.32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41.85±0.21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11.76±0.25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8.12±0.39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7.21±0.28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61.34±0.39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63.93±0.35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37.69±0.34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12.01±0.37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8.35±0.35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7.45±0.22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65.41±0.41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68.86±0.34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39.46±0.29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13.36±0.57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9.02±0.47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8.03±0.26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70.60±0.52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75.53±0.37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44.05±0.37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5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11.14±0.39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7.98±0.27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7.11±0.36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60.55±0.55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62.10±0.16</a:t>
                      </a:r>
                      <a:r>
                        <a:rPr lang="en-US" sz="1200" b="1" baseline="30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35.82±0.34</a:t>
                      </a:r>
                      <a:r>
                        <a:rPr lang="en-US" sz="12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en-IN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r>
              <a:rPr lang="en-I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IN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12954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Effect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leaf powder in combination with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Spirulina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powder on liver and kidney functional markers of various tissues of broilers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6172200"/>
            <a:ext cx="807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Means with different superscripts, differ significantly (P&lt;0.05)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2" y="2514603"/>
          <a:ext cx="7772399" cy="36775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58904"/>
                <a:gridCol w="1258904"/>
                <a:gridCol w="1164818"/>
                <a:gridCol w="1257239"/>
                <a:gridCol w="1416267"/>
                <a:gridCol w="1416267"/>
              </a:tblGrid>
              <a:tr h="3972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Group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Liver functional markers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Kidney functional markers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89700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Total protein (g/dl)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Albumin</a:t>
                      </a:r>
                      <a:endParaRPr lang="en-IN" sz="1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(g/dl)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ALT 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(IU/L)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BUN </a:t>
                      </a:r>
                      <a:endParaRPr lang="en-IN" sz="1600" b="1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(mg/dl)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Creatinine (mg/dl)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3.75±0.06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2.11±0.04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20.46±0.76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7.24±0.22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0.67±0.02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3.74±0.03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2.13±0.02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19.54±0.49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6.91±0.19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0.64±0.01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3.80±0.04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2.15±0.04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20.39±0.58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7.07±0.22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0.66±0.01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3.84±0.03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2.20±0.03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19.27±0.35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7.01±0.15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0.65±0.02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3.81±0.02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2.19±0.03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19.01±0.24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6.89±0.17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0.62±0.03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7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VI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3.78±0.03</a:t>
                      </a:r>
                      <a:r>
                        <a:rPr lang="en-US" sz="1600" b="1" baseline="300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2.12±0.02</a:t>
                      </a:r>
                      <a:r>
                        <a:rPr lang="en-US" sz="1600" b="1" baseline="300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20.06±1.01</a:t>
                      </a:r>
                      <a:r>
                        <a:rPr lang="en-US" sz="1600" b="1" baseline="300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cs typeface="Arial" pitchFamily="34" charset="0"/>
                        </a:rPr>
                        <a:t>7.05±0.25</a:t>
                      </a:r>
                      <a:r>
                        <a:rPr lang="en-US" sz="1600" b="1" baseline="30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0.63±0.02</a:t>
                      </a:r>
                      <a:r>
                        <a:rPr lang="en-US" sz="1600" b="1" baseline="300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</a:t>
            </a:r>
            <a:endParaRPr lang="en-IN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Antibiotic growth promoters</a:t>
            </a:r>
            <a:r>
              <a:rPr lang="en-IN" sz="6000" dirty="0" smtClean="0">
                <a:latin typeface="Arial" pitchFamily="34" charset="0"/>
                <a:cs typeface="Arial" pitchFamily="34" charset="0"/>
              </a:rPr>
              <a:t>   		   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Oxytetracycline,Chlortetracycline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Doxycycline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Enrofloxacin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Ciprofloxacin,</a:t>
            </a:r>
          </a:p>
          <a:p>
            <a:pPr>
              <a:buNone/>
            </a:pP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Bacitracin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Furazolidone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6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Euramycin</a:t>
            </a:r>
            <a:r>
              <a:rPr lang="en-IN" sz="6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n-IN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31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Falcao-cunha</a:t>
            </a:r>
            <a:r>
              <a:rPr lang="en-IN" sz="3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et al., 2007; CSE Report)</a:t>
            </a:r>
          </a:p>
          <a:p>
            <a:pPr>
              <a:buNone/>
            </a:pPr>
            <a:endParaRPr lang="en-IN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N" sz="6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12000" t="2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Autofit/>
          </a:bodyPr>
          <a:lstStyle/>
          <a:p>
            <a:r>
              <a:rPr lang="e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Discussion </a:t>
            </a:r>
            <a:endParaRPr lang="en-IN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Oxidative stress</a:t>
            </a:r>
          </a:p>
          <a:p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Broilers, Stress is due to subclinical infection and high metabolic rate. Stress causes generation of Reactive Oxygen </a:t>
            </a:r>
            <a:r>
              <a:rPr lang="en-IN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Speices</a:t>
            </a:r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(ROS) </a:t>
            </a:r>
            <a:r>
              <a:rPr lang="en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Maybayer</a:t>
            </a:r>
            <a:r>
              <a:rPr lang="en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2006)</a:t>
            </a:r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body 2-5 % of total oxygen intake has ability to form the superoxide radicals via electron escape </a:t>
            </a:r>
            <a:r>
              <a:rPr lang="en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Sjodin</a:t>
            </a:r>
            <a:r>
              <a:rPr lang="en-IN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1990)</a:t>
            </a:r>
            <a:r>
              <a:rPr lang="e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23000" t="18000" r="1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en-IN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Discussion </a:t>
            </a:r>
            <a:endParaRPr lang="en-IN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sz="3900" dirty="0" smtClean="0">
                <a:solidFill>
                  <a:srgbClr val="FF0000"/>
                </a:solidFill>
              </a:rPr>
              <a:t>some of the ROS are short lived extremely reactive and </a:t>
            </a:r>
            <a:r>
              <a:rPr lang="en-IN" sz="3900" dirty="0" err="1" smtClean="0">
                <a:solidFill>
                  <a:srgbClr val="FF0000"/>
                </a:solidFill>
              </a:rPr>
              <a:t>peroxidate</a:t>
            </a:r>
            <a:r>
              <a:rPr lang="en-IN" sz="3900" dirty="0" smtClean="0">
                <a:solidFill>
                  <a:srgbClr val="FF0000"/>
                </a:solidFill>
              </a:rPr>
              <a:t> lipids and proteins to </a:t>
            </a:r>
            <a:r>
              <a:rPr lang="en-IN" sz="3900" dirty="0" err="1" smtClean="0">
                <a:solidFill>
                  <a:srgbClr val="FF0000"/>
                </a:solidFill>
              </a:rPr>
              <a:t>aldehydes</a:t>
            </a:r>
            <a:r>
              <a:rPr lang="en-IN" sz="3900" dirty="0" smtClean="0">
                <a:solidFill>
                  <a:srgbClr val="FF0000"/>
                </a:solidFill>
              </a:rPr>
              <a:t> and </a:t>
            </a:r>
            <a:r>
              <a:rPr lang="en-IN" sz="3900" dirty="0" err="1" smtClean="0">
                <a:solidFill>
                  <a:srgbClr val="FF0000"/>
                </a:solidFill>
              </a:rPr>
              <a:t>carbonyles</a:t>
            </a:r>
            <a:r>
              <a:rPr lang="en-IN" sz="3900" dirty="0" smtClean="0">
                <a:solidFill>
                  <a:srgbClr val="FF0000"/>
                </a:solidFill>
              </a:rPr>
              <a:t> respectively.</a:t>
            </a:r>
          </a:p>
          <a:p>
            <a:r>
              <a:rPr lang="en-IN" sz="3900" dirty="0" smtClean="0">
                <a:solidFill>
                  <a:srgbClr val="FF0000"/>
                </a:solidFill>
              </a:rPr>
              <a:t>If tissue </a:t>
            </a:r>
            <a:r>
              <a:rPr lang="en-IN" sz="3900" dirty="0" err="1" smtClean="0">
                <a:solidFill>
                  <a:srgbClr val="FF0000"/>
                </a:solidFill>
              </a:rPr>
              <a:t>peroxidation</a:t>
            </a:r>
            <a:r>
              <a:rPr lang="en-IN" sz="3900" dirty="0" smtClean="0">
                <a:solidFill>
                  <a:srgbClr val="FF0000"/>
                </a:solidFill>
              </a:rPr>
              <a:t> is very high and beyond the repair process then it may cause apoptosis and impairment of organ function.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" cy="45719"/>
          </a:xfrm>
        </p:spPr>
        <p:txBody>
          <a:bodyPr>
            <a:normAutofit fontScale="90000"/>
          </a:bodyPr>
          <a:lstStyle/>
          <a:p>
            <a:endParaRPr lang="en-I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0"/>
            <a:ext cx="8610600" cy="26670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group birds exposed to stress which is indicated by tissue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peroxidation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markers in liver, kidney and muscle.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NLP and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spirulina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individually reduced the tissue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peroxidation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 compared to control due to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thier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antibacterial and antioxidant levels.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NLP +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spirulina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combination showed less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peroxidation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markers.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TM-200 and TM-200 in combination with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spirulina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showed less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peroxidation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markers compared to all groups. </a:t>
            </a:r>
          </a:p>
          <a:p>
            <a:endParaRPr lang="en-IN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 K. </a:t>
            </a:r>
            <a:r>
              <a:rPr lang="en-US" dirty="0" err="1" smtClean="0"/>
              <a:t>Bharavi</a:t>
            </a:r>
            <a:r>
              <a:rPr lang="en-US" dirty="0" smtClean="0"/>
              <a:t>, SVVU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28600" y="2057400"/>
          <a:ext cx="86106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10000" t="4000" r="1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IN" sz="2400" dirty="0" smtClean="0"/>
              <a:t>Antioxidant markers are very less in control group and increasing in </a:t>
            </a:r>
            <a:r>
              <a:rPr lang="en-IN" sz="2400" dirty="0" err="1" smtClean="0"/>
              <a:t>spirulina</a:t>
            </a:r>
            <a:r>
              <a:rPr lang="en-IN" sz="2400" dirty="0" smtClean="0"/>
              <a:t>, NLP and their combinations, TM-200 and their combination with </a:t>
            </a:r>
            <a:r>
              <a:rPr lang="en-IN" sz="2400" dirty="0" err="1" smtClean="0"/>
              <a:t>spirulina</a:t>
            </a:r>
            <a:r>
              <a:rPr lang="en-IN" sz="2400" dirty="0" smtClean="0"/>
              <a:t> showed significantly high levels.</a:t>
            </a:r>
            <a:endParaRPr lang="en-IN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15.9.2014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 K. </a:t>
            </a:r>
            <a:r>
              <a:rPr lang="en-US" dirty="0" err="1" smtClean="0"/>
              <a:t>Bharavi</a:t>
            </a:r>
            <a:r>
              <a:rPr lang="en-US" dirty="0" smtClean="0"/>
              <a:t>, SVVU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533400" y="1828800"/>
          <a:ext cx="8382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14000" t="10000" r="7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8305800" cy="1143000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There is no significant difference in the functional markers of liver and kidney in all groups 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1447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21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8915400" cy="1752599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TM-200 showed better performance similar to </a:t>
            </a:r>
            <a:r>
              <a:rPr lang="en-IN" dirty="0" err="1" smtClean="0">
                <a:solidFill>
                  <a:srgbClr val="FF0000"/>
                </a:solidFill>
              </a:rPr>
              <a:t>Nazirahmed</a:t>
            </a:r>
            <a:r>
              <a:rPr lang="en-IN" dirty="0" smtClean="0">
                <a:solidFill>
                  <a:srgbClr val="FF0000"/>
                </a:solidFill>
              </a:rPr>
              <a:t> et al, (1993) observation.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NLP alone and in combination with </a:t>
            </a:r>
            <a:r>
              <a:rPr lang="en-IN" dirty="0" err="1" smtClean="0">
                <a:solidFill>
                  <a:srgbClr val="FF0000"/>
                </a:solidFill>
              </a:rPr>
              <a:t>spirulina</a:t>
            </a:r>
            <a:r>
              <a:rPr lang="en-IN" dirty="0" smtClean="0">
                <a:solidFill>
                  <a:srgbClr val="FF0000"/>
                </a:solidFill>
              </a:rPr>
              <a:t> showed better performance than control but not as better as TM-200</a:t>
            </a:r>
          </a:p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609600" y="1752600"/>
          <a:ext cx="8001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4000" t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IN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en-IN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TM-200 is acting as growth promoter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NLP has significant growth promoting effect but not as efficient as TM-200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NLP in combination with </a:t>
            </a:r>
            <a:r>
              <a:rPr lang="en-IN" b="1" dirty="0" err="1" smtClean="0">
                <a:solidFill>
                  <a:srgbClr val="002060"/>
                </a:solidFill>
              </a:rPr>
              <a:t>spirulina</a:t>
            </a:r>
            <a:r>
              <a:rPr lang="en-IN" b="1" dirty="0" smtClean="0">
                <a:solidFill>
                  <a:srgbClr val="002060"/>
                </a:solidFill>
              </a:rPr>
              <a:t> has some additional advantage as growth promoter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Since TM-200 is a synthetic antibiotic which is banned as growth promoter in poultry</a:t>
            </a:r>
          </a:p>
          <a:p>
            <a:r>
              <a:rPr lang="en-IN" b="1" dirty="0" smtClean="0">
                <a:solidFill>
                  <a:srgbClr val="002060"/>
                </a:solidFill>
              </a:rPr>
              <a:t>NLP in combination with </a:t>
            </a:r>
            <a:r>
              <a:rPr lang="en-IN" b="1" dirty="0" err="1" smtClean="0">
                <a:solidFill>
                  <a:srgbClr val="002060"/>
                </a:solidFill>
              </a:rPr>
              <a:t>Spirulina</a:t>
            </a:r>
            <a:r>
              <a:rPr lang="en-IN" b="1" dirty="0" smtClean="0">
                <a:solidFill>
                  <a:srgbClr val="002060"/>
                </a:solidFill>
              </a:rPr>
              <a:t> can be used as alternative growth promoter in broiler production.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I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CSE Report on antibiotic residues in chicken.2014 Down to Earth1-15:26-29.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Cardozo, P.W., S. </a:t>
            </a:r>
            <a:r>
              <a:rPr lang="en-US" sz="3500" dirty="0" err="1" smtClean="0">
                <a:solidFill>
                  <a:srgbClr val="002060"/>
                </a:solidFill>
              </a:rPr>
              <a:t>Calsamiglia</a:t>
            </a:r>
            <a:r>
              <a:rPr lang="en-US" sz="3500" dirty="0" smtClean="0">
                <a:solidFill>
                  <a:srgbClr val="002060"/>
                </a:solidFill>
              </a:rPr>
              <a:t>, A. Ferret and C. </a:t>
            </a:r>
            <a:r>
              <a:rPr lang="en-US" sz="3500" dirty="0" err="1" smtClean="0">
                <a:solidFill>
                  <a:srgbClr val="002060"/>
                </a:solidFill>
              </a:rPr>
              <a:t>Kamel</a:t>
            </a:r>
            <a:r>
              <a:rPr lang="en-US" sz="3500" dirty="0" smtClean="0">
                <a:solidFill>
                  <a:srgbClr val="002060"/>
                </a:solidFill>
              </a:rPr>
              <a:t>, 2004. Effect of natural plant extracts on </a:t>
            </a:r>
            <a:r>
              <a:rPr lang="en-US" sz="3500" dirty="0" err="1" smtClean="0">
                <a:solidFill>
                  <a:srgbClr val="002060"/>
                </a:solidFill>
              </a:rPr>
              <a:t>ruminal</a:t>
            </a:r>
            <a:r>
              <a:rPr lang="en-US" sz="3500" dirty="0" smtClean="0">
                <a:solidFill>
                  <a:srgbClr val="002060"/>
                </a:solidFill>
              </a:rPr>
              <a:t> protein degradation and fermentation profiles in continuous culture. J. Anima. Sci., 82:3230-3236.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Elangovan</a:t>
            </a:r>
            <a:r>
              <a:rPr lang="en-US" sz="3500" dirty="0" smtClean="0">
                <a:solidFill>
                  <a:srgbClr val="002060"/>
                </a:solidFill>
              </a:rPr>
              <a:t>, A.V., S.V.S </a:t>
            </a:r>
            <a:r>
              <a:rPr lang="en-US" sz="3500" dirty="0" err="1" smtClean="0">
                <a:solidFill>
                  <a:srgbClr val="002060"/>
                </a:solidFill>
              </a:rPr>
              <a:t>Verma</a:t>
            </a:r>
            <a:r>
              <a:rPr lang="en-US" sz="3500" dirty="0" smtClean="0">
                <a:solidFill>
                  <a:srgbClr val="002060"/>
                </a:solidFill>
              </a:rPr>
              <a:t> and V.R.B. </a:t>
            </a:r>
            <a:r>
              <a:rPr lang="en-US" sz="3500" dirty="0" err="1" smtClean="0">
                <a:solidFill>
                  <a:srgbClr val="002060"/>
                </a:solidFill>
              </a:rPr>
              <a:t>Sastry</a:t>
            </a:r>
            <a:r>
              <a:rPr lang="en-US" sz="3500" dirty="0" smtClean="0">
                <a:solidFill>
                  <a:srgbClr val="002060"/>
                </a:solidFill>
              </a:rPr>
              <a:t>, 2000. CAB International, Welling Ford, UK, pp:95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EMEA: European Agency for the Evaluation of Medicinal products. EMEA/MRL/338/98 , EMEA/MRL/023/95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FAAIR, Policy recommendations. 2002 Clinical Infectious Disease 34: 76-77.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Falcao</a:t>
            </a:r>
            <a:r>
              <a:rPr lang="en-US" sz="3500" dirty="0" smtClean="0">
                <a:solidFill>
                  <a:srgbClr val="002060"/>
                </a:solidFill>
              </a:rPr>
              <a:t>-e-Cunha L, Castro-</a:t>
            </a:r>
            <a:r>
              <a:rPr lang="en-US" sz="3500" dirty="0" err="1" smtClean="0">
                <a:solidFill>
                  <a:srgbClr val="002060"/>
                </a:solidFill>
              </a:rPr>
              <a:t>Solla</a:t>
            </a:r>
            <a:r>
              <a:rPr lang="en-US" sz="3500" dirty="0" smtClean="0">
                <a:solidFill>
                  <a:srgbClr val="002060"/>
                </a:solidFill>
              </a:rPr>
              <a:t> L, </a:t>
            </a:r>
            <a:r>
              <a:rPr lang="en-US" sz="3500" dirty="0" err="1" smtClean="0">
                <a:solidFill>
                  <a:srgbClr val="002060"/>
                </a:solidFill>
              </a:rPr>
              <a:t>Maertens</a:t>
            </a:r>
            <a:r>
              <a:rPr lang="en-US" sz="3500" dirty="0" smtClean="0">
                <a:solidFill>
                  <a:srgbClr val="002060"/>
                </a:solidFill>
              </a:rPr>
              <a:t> L, </a:t>
            </a:r>
            <a:r>
              <a:rPr lang="en-US" sz="3500" dirty="0" err="1" smtClean="0">
                <a:solidFill>
                  <a:srgbClr val="002060"/>
                </a:solidFill>
              </a:rPr>
              <a:t>Marounek</a:t>
            </a:r>
            <a:r>
              <a:rPr lang="en-US" sz="3500" dirty="0" smtClean="0">
                <a:solidFill>
                  <a:srgbClr val="002060"/>
                </a:solidFill>
              </a:rPr>
              <a:t> M, </a:t>
            </a:r>
            <a:r>
              <a:rPr lang="en-US" sz="3500" dirty="0" err="1" smtClean="0">
                <a:solidFill>
                  <a:srgbClr val="002060"/>
                </a:solidFill>
              </a:rPr>
              <a:t>Pinheiro</a:t>
            </a:r>
            <a:r>
              <a:rPr lang="en-US" sz="3500" dirty="0" smtClean="0">
                <a:solidFill>
                  <a:srgbClr val="002060"/>
                </a:solidFill>
              </a:rPr>
              <a:t> V, </a:t>
            </a:r>
            <a:r>
              <a:rPr lang="en-US" sz="3500" dirty="0" err="1" smtClean="0">
                <a:solidFill>
                  <a:srgbClr val="002060"/>
                </a:solidFill>
              </a:rPr>
              <a:t>Freire</a:t>
            </a:r>
            <a:r>
              <a:rPr lang="en-US" sz="3500" dirty="0" smtClean="0">
                <a:solidFill>
                  <a:srgbClr val="002060"/>
                </a:solidFill>
              </a:rPr>
              <a:t> J and </a:t>
            </a:r>
            <a:r>
              <a:rPr lang="en-US" sz="3500" dirty="0" err="1" smtClean="0">
                <a:solidFill>
                  <a:srgbClr val="002060"/>
                </a:solidFill>
              </a:rPr>
              <a:t>Mourao</a:t>
            </a:r>
            <a:r>
              <a:rPr lang="en-US" sz="3500" dirty="0" smtClean="0">
                <a:solidFill>
                  <a:srgbClr val="002060"/>
                </a:solidFill>
              </a:rPr>
              <a:t> J L 2007  Alternatives to antibiotic growth promoters in rabbit feeding.  A review: </a:t>
            </a:r>
            <a:r>
              <a:rPr lang="en-US" sz="3500" i="1" dirty="0" smtClean="0">
                <a:solidFill>
                  <a:srgbClr val="002060"/>
                </a:solidFill>
              </a:rPr>
              <a:t>World Rabbit Sci.</a:t>
            </a:r>
            <a:r>
              <a:rPr lang="en-US" sz="3500" dirty="0" smtClean="0">
                <a:solidFill>
                  <a:srgbClr val="002060"/>
                </a:solidFill>
              </a:rPr>
              <a:t> 15:127-140.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Joint FAO/WHO Expert Committee on Food Additive 2004 FAO food and nutrition paper 41/16:94-96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Manoj</a:t>
            </a:r>
            <a:r>
              <a:rPr lang="en-US" sz="3500" dirty="0" smtClean="0">
                <a:solidFill>
                  <a:srgbClr val="002060"/>
                </a:solidFill>
              </a:rPr>
              <a:t> G, </a:t>
            </a:r>
            <a:r>
              <a:rPr lang="en-US" sz="3500" dirty="0" err="1" smtClean="0">
                <a:solidFill>
                  <a:srgbClr val="002060"/>
                </a:solidFill>
              </a:rPr>
              <a:t>Venkataraman</a:t>
            </a:r>
            <a:r>
              <a:rPr lang="en-US" sz="3500" dirty="0" smtClean="0">
                <a:solidFill>
                  <a:srgbClr val="002060"/>
                </a:solidFill>
              </a:rPr>
              <a:t> L V and </a:t>
            </a:r>
            <a:r>
              <a:rPr lang="en-US" sz="3500" dirty="0" err="1" smtClean="0">
                <a:solidFill>
                  <a:srgbClr val="002060"/>
                </a:solidFill>
              </a:rPr>
              <a:t>Srinivas</a:t>
            </a:r>
            <a:r>
              <a:rPr lang="en-US" sz="3500" dirty="0" smtClean="0">
                <a:solidFill>
                  <a:srgbClr val="002060"/>
                </a:solidFill>
              </a:rPr>
              <a:t> L 1992 Antioxidant properties of </a:t>
            </a:r>
            <a:r>
              <a:rPr lang="en-US" sz="3500" i="1" dirty="0" err="1" smtClean="0">
                <a:solidFill>
                  <a:srgbClr val="002060"/>
                </a:solidFill>
              </a:rPr>
              <a:t>Spirulina</a:t>
            </a:r>
            <a:r>
              <a:rPr lang="en-US" sz="3500" i="1" dirty="0" smtClean="0">
                <a:solidFill>
                  <a:srgbClr val="002060"/>
                </a:solidFill>
              </a:rPr>
              <a:t> </a:t>
            </a:r>
            <a:r>
              <a:rPr lang="en-US" sz="3500" dirty="0" smtClean="0">
                <a:solidFill>
                  <a:srgbClr val="002060"/>
                </a:solidFill>
              </a:rPr>
              <a:t>(</a:t>
            </a:r>
            <a:r>
              <a:rPr lang="en-US" sz="3500" i="1" dirty="0" err="1" smtClean="0">
                <a:solidFill>
                  <a:srgbClr val="002060"/>
                </a:solidFill>
              </a:rPr>
              <a:t>Spirulina</a:t>
            </a:r>
            <a:r>
              <a:rPr lang="en-US" sz="3500" i="1" dirty="0" smtClean="0">
                <a:solidFill>
                  <a:srgbClr val="002060"/>
                </a:solidFill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</a:rPr>
              <a:t>platensis</a:t>
            </a:r>
            <a:r>
              <a:rPr lang="en-US" sz="3500" dirty="0" smtClean="0">
                <a:solidFill>
                  <a:srgbClr val="002060"/>
                </a:solidFill>
              </a:rPr>
              <a:t>) .</a:t>
            </a:r>
            <a:r>
              <a:rPr lang="en-US" sz="3500" dirty="0" err="1" smtClean="0">
                <a:solidFill>
                  <a:srgbClr val="002060"/>
                </a:solidFill>
              </a:rPr>
              <a:t>Spirulina</a:t>
            </a:r>
            <a:r>
              <a:rPr lang="en-US" sz="3500" dirty="0" smtClean="0">
                <a:solidFill>
                  <a:srgbClr val="002060"/>
                </a:solidFill>
              </a:rPr>
              <a:t> MCRC, 48: 154-158.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Maybauer</a:t>
            </a:r>
            <a:r>
              <a:rPr lang="en-US" sz="3500" dirty="0" smtClean="0">
                <a:solidFill>
                  <a:srgbClr val="002060"/>
                </a:solidFill>
              </a:rPr>
              <a:t> Marc O, </a:t>
            </a:r>
            <a:r>
              <a:rPr lang="en-US" sz="3500" dirty="0" err="1" smtClean="0">
                <a:solidFill>
                  <a:srgbClr val="002060"/>
                </a:solidFill>
              </a:rPr>
              <a:t>Maybauer</a:t>
            </a:r>
            <a:r>
              <a:rPr lang="en-US" sz="3500" dirty="0" smtClean="0">
                <a:solidFill>
                  <a:srgbClr val="002060"/>
                </a:solidFill>
              </a:rPr>
              <a:t> Dirk M, Herndon David N, </a:t>
            </a:r>
            <a:r>
              <a:rPr lang="en-US" sz="3500" dirty="0" err="1" smtClean="0">
                <a:solidFill>
                  <a:srgbClr val="002060"/>
                </a:solidFill>
              </a:rPr>
              <a:t>Traber</a:t>
            </a:r>
            <a:r>
              <a:rPr lang="en-US" sz="3500" dirty="0" smtClean="0">
                <a:solidFill>
                  <a:srgbClr val="002060"/>
                </a:solidFill>
              </a:rPr>
              <a:t> and Daniel L 2006.  The Role of superoxide dismutase in systemic inflammation Shock 25: 206-207.</a:t>
            </a:r>
            <a:endParaRPr lang="en-IN" sz="3500" b="1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Maybauer</a:t>
            </a:r>
            <a:r>
              <a:rPr lang="en-US" sz="3500" dirty="0" smtClean="0">
                <a:solidFill>
                  <a:srgbClr val="002060"/>
                </a:solidFill>
              </a:rPr>
              <a:t> Marc O, </a:t>
            </a:r>
            <a:r>
              <a:rPr lang="en-US" sz="3500" dirty="0" err="1" smtClean="0">
                <a:solidFill>
                  <a:srgbClr val="002060"/>
                </a:solidFill>
              </a:rPr>
              <a:t>Maybauer</a:t>
            </a:r>
            <a:r>
              <a:rPr lang="en-US" sz="3500" dirty="0" smtClean="0">
                <a:solidFill>
                  <a:srgbClr val="002060"/>
                </a:solidFill>
              </a:rPr>
              <a:t> Dirk M, Herndon David N, </a:t>
            </a:r>
            <a:r>
              <a:rPr lang="en-US" sz="3500" dirty="0" err="1" smtClean="0">
                <a:solidFill>
                  <a:srgbClr val="002060"/>
                </a:solidFill>
              </a:rPr>
              <a:t>Traber</a:t>
            </a:r>
            <a:r>
              <a:rPr lang="en-US" sz="3500" dirty="0" smtClean="0">
                <a:solidFill>
                  <a:srgbClr val="002060"/>
                </a:solidFill>
              </a:rPr>
              <a:t> and Daniel L 2006.  The Role of superoxide dismutase in systemic inflammation Shock 25: 206-207.</a:t>
            </a:r>
            <a:endParaRPr lang="en-IN" sz="3500" b="1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Nazir</a:t>
            </a:r>
            <a:r>
              <a:rPr lang="en-US" sz="3500" dirty="0" smtClean="0">
                <a:solidFill>
                  <a:srgbClr val="002060"/>
                </a:solidFill>
              </a:rPr>
              <a:t> Ahmed, </a:t>
            </a:r>
            <a:r>
              <a:rPr lang="en-US" sz="3500" dirty="0" err="1" smtClean="0">
                <a:solidFill>
                  <a:srgbClr val="002060"/>
                </a:solidFill>
              </a:rPr>
              <a:t>Abid</a:t>
            </a:r>
            <a:r>
              <a:rPr lang="en-US" sz="3500" dirty="0" smtClean="0">
                <a:solidFill>
                  <a:srgbClr val="002060"/>
                </a:solidFill>
              </a:rPr>
              <a:t> Ali </a:t>
            </a:r>
            <a:r>
              <a:rPr lang="en-US" sz="3500" dirty="0" err="1" smtClean="0">
                <a:solidFill>
                  <a:srgbClr val="002060"/>
                </a:solidFill>
              </a:rPr>
              <a:t>Tipu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Ahsan-ul-Haq</a:t>
            </a:r>
            <a:r>
              <a:rPr lang="en-US" sz="3500" dirty="0" smtClean="0">
                <a:solidFill>
                  <a:srgbClr val="002060"/>
                </a:solidFill>
              </a:rPr>
              <a:t> and </a:t>
            </a:r>
            <a:r>
              <a:rPr lang="en-US" sz="3500" dirty="0" err="1" smtClean="0">
                <a:solidFill>
                  <a:srgbClr val="002060"/>
                </a:solidFill>
              </a:rPr>
              <a:t>Shahid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Rasool</a:t>
            </a:r>
            <a:r>
              <a:rPr lang="en-US" sz="3500" dirty="0" smtClean="0">
                <a:solidFill>
                  <a:srgbClr val="002060"/>
                </a:solidFill>
              </a:rPr>
              <a:t> 1993.Pak. J. Agri. Sci.,30(3):256-258.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Onyimonyi</a:t>
            </a:r>
            <a:r>
              <a:rPr lang="en-US" sz="3500" dirty="0" smtClean="0">
                <a:solidFill>
                  <a:srgbClr val="002060"/>
                </a:solidFill>
              </a:rPr>
              <a:t>, A.E., A. </a:t>
            </a:r>
            <a:r>
              <a:rPr lang="en-US" sz="3500" dirty="0" err="1" smtClean="0">
                <a:solidFill>
                  <a:srgbClr val="002060"/>
                </a:solidFill>
              </a:rPr>
              <a:t>Olabode</a:t>
            </a:r>
            <a:r>
              <a:rPr lang="en-US" sz="3500" dirty="0" smtClean="0">
                <a:solidFill>
                  <a:srgbClr val="002060"/>
                </a:solidFill>
              </a:rPr>
              <a:t> and </a:t>
            </a:r>
            <a:r>
              <a:rPr lang="en-US" sz="3500" dirty="0" err="1" smtClean="0">
                <a:solidFill>
                  <a:srgbClr val="002060"/>
                </a:solidFill>
              </a:rPr>
              <a:t>G.C.Okeke</a:t>
            </a:r>
            <a:r>
              <a:rPr lang="en-US" sz="3500" dirty="0" smtClean="0">
                <a:solidFill>
                  <a:srgbClr val="002060"/>
                </a:solidFill>
              </a:rPr>
              <a:t> 2009. International Journal of Poultry Science, 8(3):256-259.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Rao</a:t>
            </a:r>
            <a:r>
              <a:rPr lang="en-US" sz="3500" dirty="0" smtClean="0">
                <a:solidFill>
                  <a:srgbClr val="002060"/>
                </a:solidFill>
              </a:rPr>
              <a:t> S V R, </a:t>
            </a:r>
            <a:r>
              <a:rPr lang="en-US" sz="3500" dirty="0" err="1" smtClean="0">
                <a:solidFill>
                  <a:srgbClr val="002060"/>
                </a:solidFill>
              </a:rPr>
              <a:t>Raju</a:t>
            </a:r>
            <a:r>
              <a:rPr lang="en-US" sz="3500" dirty="0" smtClean="0">
                <a:solidFill>
                  <a:srgbClr val="002060"/>
                </a:solidFill>
              </a:rPr>
              <a:t> M V L N, </a:t>
            </a:r>
            <a:r>
              <a:rPr lang="en-US" sz="3500" dirty="0" err="1" smtClean="0">
                <a:solidFill>
                  <a:srgbClr val="002060"/>
                </a:solidFill>
              </a:rPr>
              <a:t>Radhika</a:t>
            </a:r>
            <a:r>
              <a:rPr lang="en-US" sz="3500" dirty="0" smtClean="0">
                <a:solidFill>
                  <a:srgbClr val="002060"/>
                </a:solidFill>
              </a:rPr>
              <a:t> K and </a:t>
            </a:r>
            <a:r>
              <a:rPr lang="en-US" sz="3500" dirty="0" err="1" smtClean="0">
                <a:solidFill>
                  <a:srgbClr val="002060"/>
                </a:solidFill>
              </a:rPr>
              <a:t>Chawak</a:t>
            </a:r>
            <a:r>
              <a:rPr lang="en-US" sz="3500" dirty="0" smtClean="0">
                <a:solidFill>
                  <a:srgbClr val="002060"/>
                </a:solidFill>
              </a:rPr>
              <a:t> M </a:t>
            </a:r>
            <a:r>
              <a:rPr lang="en-US" sz="3500" dirty="0" err="1" smtClean="0">
                <a:solidFill>
                  <a:srgbClr val="002060"/>
                </a:solidFill>
              </a:rPr>
              <a:t>M</a:t>
            </a:r>
            <a:r>
              <a:rPr lang="en-US" sz="3500" dirty="0" smtClean="0">
                <a:solidFill>
                  <a:srgbClr val="002060"/>
                </a:solidFill>
              </a:rPr>
              <a:t>  2005  Dietary supplementation of </a:t>
            </a:r>
            <a:r>
              <a:rPr lang="en-US" sz="3500" dirty="0" err="1" smtClean="0">
                <a:solidFill>
                  <a:srgbClr val="002060"/>
                </a:solidFill>
              </a:rPr>
              <a:t>spirulina</a:t>
            </a:r>
            <a:r>
              <a:rPr lang="en-US" sz="3500" dirty="0" smtClean="0">
                <a:solidFill>
                  <a:srgbClr val="002060"/>
                </a:solidFill>
              </a:rPr>
              <a:t> and its effects on broiler chicken exposed to </a:t>
            </a:r>
            <a:r>
              <a:rPr lang="en-US" sz="3500" dirty="0" err="1" smtClean="0">
                <a:solidFill>
                  <a:srgbClr val="002060"/>
                </a:solidFill>
              </a:rPr>
              <a:t>aflatoxicosis</a:t>
            </a:r>
            <a:r>
              <a:rPr lang="en-US" sz="3500" dirty="0" smtClean="0">
                <a:solidFill>
                  <a:srgbClr val="002060"/>
                </a:solidFill>
              </a:rPr>
              <a:t>. Indian Journal of Poultry Science 40: 36-40.</a:t>
            </a:r>
            <a:endParaRPr lang="en-IN" sz="3500" b="1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Saradhajyothi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Koona</a:t>
            </a:r>
            <a:r>
              <a:rPr lang="en-US" sz="3500" dirty="0" smtClean="0">
                <a:solidFill>
                  <a:srgbClr val="002060"/>
                </a:solidFill>
              </a:rPr>
              <a:t>, </a:t>
            </a:r>
            <a:r>
              <a:rPr lang="en-US" sz="3500" dirty="0" err="1" smtClean="0">
                <a:solidFill>
                  <a:srgbClr val="002060"/>
                </a:solidFill>
              </a:rPr>
              <a:t>Subbarao</a:t>
            </a:r>
            <a:r>
              <a:rPr lang="en-US" sz="3500" dirty="0" smtClean="0">
                <a:solidFill>
                  <a:srgbClr val="002060"/>
                </a:solidFill>
              </a:rPr>
              <a:t> </a:t>
            </a:r>
            <a:r>
              <a:rPr lang="en-US" sz="3500" dirty="0" err="1" smtClean="0">
                <a:solidFill>
                  <a:srgbClr val="002060"/>
                </a:solidFill>
              </a:rPr>
              <a:t>Budida</a:t>
            </a:r>
            <a:r>
              <a:rPr lang="en-US" sz="3500" dirty="0" smtClean="0">
                <a:solidFill>
                  <a:srgbClr val="002060"/>
                </a:solidFill>
              </a:rPr>
              <a:t> 2011 Not </a:t>
            </a:r>
            <a:r>
              <a:rPr lang="en-US" sz="3500" dirty="0" err="1" smtClean="0">
                <a:solidFill>
                  <a:srgbClr val="002060"/>
                </a:solidFill>
              </a:rPr>
              <a:t>Sci</a:t>
            </a:r>
            <a:r>
              <a:rPr lang="en-US" sz="3500" dirty="0" smtClean="0">
                <a:solidFill>
                  <a:srgbClr val="002060"/>
                </a:solidFill>
              </a:rPr>
              <a:t> Biol,3(1):65-69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Sjodin</a:t>
            </a:r>
            <a:r>
              <a:rPr lang="en-US" sz="3500" dirty="0" smtClean="0">
                <a:solidFill>
                  <a:srgbClr val="002060"/>
                </a:solidFill>
              </a:rPr>
              <a:t> T, </a:t>
            </a:r>
            <a:r>
              <a:rPr lang="en-US" sz="3500" dirty="0" err="1" smtClean="0">
                <a:solidFill>
                  <a:srgbClr val="002060"/>
                </a:solidFill>
              </a:rPr>
              <a:t>Westing</a:t>
            </a:r>
            <a:r>
              <a:rPr lang="en-US" sz="3500" dirty="0" smtClean="0">
                <a:solidFill>
                  <a:srgbClr val="002060"/>
                </a:solidFill>
              </a:rPr>
              <a:t> Y H and Apple F S 1990 Biochemical mechanisms for oxygen free radical formation during exercise. Sports Medicine 10: 236-254.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smtClean="0">
                <a:solidFill>
                  <a:srgbClr val="002060"/>
                </a:solidFill>
              </a:rPr>
              <a:t>WHO 1997 The medical impact of the use of antimicrobials in food animals. Report from a WHO meeting; Berlin, Germany Oct 13-17. Geneva: world Health Organization.</a:t>
            </a:r>
            <a:endParaRPr lang="en-IN" sz="3500" dirty="0" smtClean="0">
              <a:solidFill>
                <a:srgbClr val="002060"/>
              </a:solidFill>
            </a:endParaRPr>
          </a:p>
          <a:p>
            <a:r>
              <a:rPr lang="en-US" sz="3500" dirty="0" err="1" smtClean="0">
                <a:solidFill>
                  <a:srgbClr val="002060"/>
                </a:solidFill>
              </a:rPr>
              <a:t>Windisch</a:t>
            </a:r>
            <a:r>
              <a:rPr lang="en-US" sz="3500" dirty="0" smtClean="0">
                <a:solidFill>
                  <a:srgbClr val="002060"/>
                </a:solidFill>
              </a:rPr>
              <a:t>, W., </a:t>
            </a:r>
            <a:r>
              <a:rPr lang="en-US" sz="3500" dirty="0" err="1" smtClean="0">
                <a:solidFill>
                  <a:srgbClr val="002060"/>
                </a:solidFill>
              </a:rPr>
              <a:t>Schedle</a:t>
            </a:r>
            <a:r>
              <a:rPr lang="en-US" sz="3500" dirty="0" smtClean="0">
                <a:solidFill>
                  <a:srgbClr val="002060"/>
                </a:solidFill>
              </a:rPr>
              <a:t>, K., </a:t>
            </a:r>
            <a:r>
              <a:rPr lang="en-US" sz="3500" dirty="0" err="1" smtClean="0">
                <a:solidFill>
                  <a:srgbClr val="002060"/>
                </a:solidFill>
              </a:rPr>
              <a:t>PlitznerK</a:t>
            </a:r>
            <a:r>
              <a:rPr lang="en-US" sz="3500" dirty="0" smtClean="0">
                <a:solidFill>
                  <a:srgbClr val="002060"/>
                </a:solidFill>
              </a:rPr>
              <a:t>=,K and </a:t>
            </a:r>
            <a:r>
              <a:rPr lang="en-US" sz="3500" dirty="0" err="1" smtClean="0">
                <a:solidFill>
                  <a:srgbClr val="002060"/>
                </a:solidFill>
              </a:rPr>
              <a:t>Kroismayr</a:t>
            </a:r>
            <a:r>
              <a:rPr lang="en-US" sz="3500" dirty="0" smtClean="0">
                <a:solidFill>
                  <a:srgbClr val="002060"/>
                </a:solidFill>
              </a:rPr>
              <a:t> A, 2008. </a:t>
            </a:r>
            <a:r>
              <a:rPr lang="en-US" sz="3500" dirty="0" err="1" smtClean="0">
                <a:solidFill>
                  <a:srgbClr val="002060"/>
                </a:solidFill>
              </a:rPr>
              <a:t>USe</a:t>
            </a:r>
            <a:r>
              <a:rPr lang="en-US" sz="3500" dirty="0" smtClean="0">
                <a:solidFill>
                  <a:srgbClr val="002060"/>
                </a:solidFill>
              </a:rPr>
              <a:t> of </a:t>
            </a:r>
            <a:r>
              <a:rPr lang="en-US" sz="3500" dirty="0" err="1" smtClean="0">
                <a:solidFill>
                  <a:srgbClr val="002060"/>
                </a:solidFill>
              </a:rPr>
              <a:t>Phytogenic</a:t>
            </a:r>
            <a:r>
              <a:rPr lang="en-US" sz="3500" dirty="0" smtClean="0">
                <a:solidFill>
                  <a:srgbClr val="002060"/>
                </a:solidFill>
              </a:rPr>
              <a:t> products as feed additives for swine and poultry. Journal of Animal Sciences,86:140-148</a:t>
            </a:r>
            <a:endParaRPr lang="en-IN" sz="35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IN" sz="35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hank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447800"/>
            <a:ext cx="4038600" cy="396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" name="Content Placeholder 12" descr="broiler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533400"/>
            <a:ext cx="3810000" cy="555567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05800" cy="4495800"/>
          </a:xfrm>
        </p:spPr>
        <p:txBody>
          <a:bodyPr>
            <a:normAutofit/>
          </a:bodyPr>
          <a:lstStyle/>
          <a:p>
            <a:r>
              <a:rPr lang="en-IN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 found Antibiotic residues in 40% of chicken samples from most of locations tested in Delhi-NCR</a:t>
            </a:r>
            <a:endParaRPr lang="en-IN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10600" cy="572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539240"/>
                <a:gridCol w="1722120"/>
                <a:gridCol w="1722120"/>
                <a:gridCol w="1722120"/>
              </a:tblGrid>
              <a:tr h="7772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Antibiotic</a:t>
                      </a:r>
                      <a:r>
                        <a:rPr lang="en-IN" sz="2400" baseline="0" dirty="0" smtClean="0">
                          <a:latin typeface="Arial" pitchFamily="34" charset="0"/>
                          <a:cs typeface="Arial" pitchFamily="34" charset="0"/>
                        </a:rPr>
                        <a:t> residues  in chicken samples from the locations of Delhi-NCR</a:t>
                      </a:r>
                      <a:endParaRPr lang="en-IN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ADI </a:t>
                      </a:r>
                    </a:p>
                    <a:p>
                      <a:pPr algn="ctr"/>
                      <a:r>
                        <a:rPr lang="en-IN" sz="2400" dirty="0" smtClean="0"/>
                        <a:t>(µg/kg)</a:t>
                      </a:r>
                      <a:endParaRPr lang="en-IN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Antibiotic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% of Chicken with antibiotic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 smtClean="0">
                          <a:latin typeface="Arial" pitchFamily="34" charset="0"/>
                          <a:cs typeface="Arial" pitchFamily="34" charset="0"/>
                        </a:rPr>
                        <a:t>Level of antibiotic (µg/kg)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JECFA</a:t>
                      </a:r>
                      <a:r>
                        <a:rPr lang="en-IN" sz="2400" baseline="0" dirty="0" smtClean="0"/>
                        <a:t> (FAO/WHO)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aseline="0" smtClean="0"/>
                        <a:t>EMEA</a:t>
                      </a:r>
                      <a:endParaRPr lang="en-IN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Arial" pitchFamily="34" charset="0"/>
                          <a:cs typeface="Arial" pitchFamily="34" charset="0"/>
                        </a:rPr>
                        <a:t>Oxytetracycline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11.4%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8.25  - 15.16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0 – 30</a:t>
                      </a:r>
                    </a:p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Parent drugs,</a:t>
                      </a:r>
                      <a:r>
                        <a:rPr lang="en-IN" baseline="0" dirty="0" smtClean="0">
                          <a:latin typeface="Arial" pitchFamily="34" charset="0"/>
                          <a:cs typeface="Arial" pitchFamily="34" charset="0"/>
                        </a:rPr>
                        <a:t> singly or in combination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Chlortetracycline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1.4%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10.20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Arial" pitchFamily="34" charset="0"/>
                          <a:cs typeface="Arial" pitchFamily="34" charset="0"/>
                        </a:rPr>
                        <a:t>Doxycycline</a:t>
                      </a:r>
                      <a:endParaRPr lang="en-IN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14.3%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11.94 - 20.66 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Arial" pitchFamily="34" charset="0"/>
                          <a:cs typeface="Arial" pitchFamily="34" charset="0"/>
                        </a:rPr>
                        <a:t>Enrofloxacin</a:t>
                      </a:r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3.37 - 131.75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0 - 2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0.3125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Ciprofloxacin 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14.3%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itchFamily="34" charset="0"/>
                          <a:cs typeface="Arial" pitchFamily="34" charset="0"/>
                        </a:rPr>
                        <a:t>3.55 - 64.59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</a:t>
            </a:r>
            <a:endParaRPr lang="en-IN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114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Banned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IN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increased microbial drug resistance,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drug residues in food,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allergic reactions &amp; sensitization                 and drug toxicity.</a:t>
            </a:r>
            <a:r>
              <a:rPr lang="en-IN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WHO, 1997; Cardozo, 2004)</a:t>
            </a:r>
            <a:endParaRPr lang="en-IN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15.9.2014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IN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Reduction in antibiotic growth promoters </a:t>
            </a:r>
          </a:p>
          <a:p>
            <a:pPr>
              <a:buNone/>
            </a:pP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 </a:t>
            </a:r>
          </a:p>
          <a:p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Deterioration of animal health</a:t>
            </a:r>
          </a:p>
          <a:p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Results in increase in therapeutic / prophylactic use</a:t>
            </a:r>
          </a:p>
          <a:p>
            <a:pPr>
              <a:buNone/>
            </a:pPr>
            <a:r>
              <a:rPr lang="en-I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I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(FAAIR, 2002)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15.9.2014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 K. </a:t>
            </a:r>
            <a:r>
              <a:rPr lang="en-US" dirty="0" err="1" smtClean="0">
                <a:solidFill>
                  <a:schemeClr val="tx1"/>
                </a:solidFill>
              </a:rPr>
              <a:t>Bharavi</a:t>
            </a:r>
            <a:r>
              <a:rPr lang="en-US" dirty="0" smtClean="0">
                <a:solidFill>
                  <a:schemeClr val="tx1"/>
                </a:solidFill>
              </a:rPr>
              <a:t>, SVVU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r="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natural alternatives</a:t>
            </a:r>
          </a:p>
          <a:p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Herbs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natural, less toxic, residue free. 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Hashemi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etal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2008)</a:t>
            </a:r>
          </a:p>
          <a:p>
            <a:pPr>
              <a:buNone/>
            </a:pP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potential pathogens, relieves immune defence stress, increase the availability of essential nutrients for absorption.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Helps the animal grow better. </a:t>
            </a:r>
            <a:r>
              <a:rPr lang="en-IN" sz="2000" dirty="0" smtClean="0">
                <a:solidFill>
                  <a:srgbClr val="FF0000"/>
                </a:solidFill>
              </a:rPr>
              <a:t>(</a:t>
            </a:r>
            <a:r>
              <a:rPr lang="en-IN" sz="2000" dirty="0" err="1" smtClean="0">
                <a:solidFill>
                  <a:srgbClr val="FF0000"/>
                </a:solidFill>
              </a:rPr>
              <a:t>Windisch</a:t>
            </a:r>
            <a:r>
              <a:rPr lang="en-IN" sz="2000" dirty="0" smtClean="0">
                <a:solidFill>
                  <a:srgbClr val="FF0000"/>
                </a:solidFill>
              </a:rPr>
              <a:t> et al., 2014)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15.9.2014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 K. Bharavi, SVVU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934200" cy="1143000"/>
          </a:xfrm>
        </p:spPr>
        <p:txBody>
          <a:bodyPr/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Azadirachata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Juss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(Indian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many medicinal properties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wide spectrum of antibacterial activity</a:t>
            </a:r>
          </a:p>
          <a:p>
            <a:pPr>
              <a:buNone/>
            </a:pP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immune stimulant 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Saradhajyothi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Subba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12" descr="IMG_107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895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86800" cy="1143000"/>
          </a:xfrm>
        </p:spPr>
        <p:txBody>
          <a:bodyPr/>
          <a:lstStyle/>
          <a:p>
            <a:r>
              <a:rPr lang="en-IN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IN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006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 contains chemicals like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azadiractin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nimbin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nimbindin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quercetin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etc., which have antimicrobial,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antihelminth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antioxidant, antifungal, insecticidal, </a:t>
            </a:r>
            <a:r>
              <a:rPr lang="en-IN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antiprotozoa</a:t>
            </a:r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spermicidal properties. 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Elangovan</a:t>
            </a:r>
            <a:r>
              <a:rPr lang="en-I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2000)</a:t>
            </a:r>
          </a:p>
          <a:p>
            <a:pPr>
              <a:buNone/>
            </a:pPr>
            <a:endParaRPr lang="en-IN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15.9.2014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K.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Bharavi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SVVU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12" descr="IMG_107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895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1931</Words>
  <Application>Microsoft Office PowerPoint</Application>
  <PresentationFormat>On-screen Show (4:3)</PresentationFormat>
  <Paragraphs>462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Evaluation Of Neem Leaf Powder Along With Spirulina As An Alternative To Antibiotic Growth Promoter In Broiler Production</vt:lpstr>
      <vt:lpstr>Introduction </vt:lpstr>
      <vt:lpstr>Introduction</vt:lpstr>
      <vt:lpstr>Introduction</vt:lpstr>
      <vt:lpstr>Introduction 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Methodology</vt:lpstr>
      <vt:lpstr>Methodology</vt:lpstr>
      <vt:lpstr>Methodology</vt:lpstr>
      <vt:lpstr>Results </vt:lpstr>
      <vt:lpstr>Results </vt:lpstr>
      <vt:lpstr>Results </vt:lpstr>
      <vt:lpstr>Results </vt:lpstr>
      <vt:lpstr>Discussion </vt:lpstr>
      <vt:lpstr>Discussion </vt:lpstr>
      <vt:lpstr>Slide 22</vt:lpstr>
      <vt:lpstr>Antioxidant markers are very less in control group and increasing in spirulina, NLP and their combinations, TM-200 and their combination with spirulina showed significantly high levels.</vt:lpstr>
      <vt:lpstr>Slide 24</vt:lpstr>
      <vt:lpstr>Slide 25</vt:lpstr>
      <vt:lpstr>Conclusion 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Neem Leaf Powder Along With Spirulina As An Alternative To Antibiotic Growth Promoter In Broiler Production</dc:title>
  <dc:creator>acer</dc:creator>
  <cp:lastModifiedBy>acer</cp:lastModifiedBy>
  <cp:revision>109</cp:revision>
  <dcterms:created xsi:type="dcterms:W3CDTF">2006-08-16T00:00:00Z</dcterms:created>
  <dcterms:modified xsi:type="dcterms:W3CDTF">2014-09-14T14:12:03Z</dcterms:modified>
</cp:coreProperties>
</file>