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Default Extension="docx" ContentType="application/vnd.openxmlformats-officedocument.wordprocessingml.document"/>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charts/chart6.xml" ContentType="application/vnd.openxmlformats-officedocument.drawingml.chart+xml"/>
  <Override PartName="/ppt/notesSlides/notesSlide20.xml" ContentType="application/vnd.openxmlformats-officedocument.presentationml.notesSlide+xml"/>
  <Override PartName="/ppt/charts/chart10.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2" r:id="rId2"/>
    <p:sldId id="293" r:id="rId3"/>
    <p:sldId id="256" r:id="rId4"/>
    <p:sldId id="257" r:id="rId5"/>
    <p:sldId id="261" r:id="rId6"/>
    <p:sldId id="262" r:id="rId7"/>
    <p:sldId id="264" r:id="rId8"/>
    <p:sldId id="263" r:id="rId9"/>
    <p:sldId id="269" r:id="rId10"/>
    <p:sldId id="270" r:id="rId11"/>
    <p:sldId id="268" r:id="rId12"/>
    <p:sldId id="267" r:id="rId13"/>
    <p:sldId id="265" r:id="rId14"/>
    <p:sldId id="271" r:id="rId15"/>
    <p:sldId id="266" r:id="rId16"/>
    <p:sldId id="272" r:id="rId17"/>
    <p:sldId id="274" r:id="rId18"/>
    <p:sldId id="290" r:id="rId19"/>
    <p:sldId id="276" r:id="rId20"/>
    <p:sldId id="283" r:id="rId21"/>
    <p:sldId id="279" r:id="rId22"/>
    <p:sldId id="285" r:id="rId23"/>
    <p:sldId id="278" r:id="rId24"/>
    <p:sldId id="280" r:id="rId25"/>
    <p:sldId id="286" r:id="rId26"/>
    <p:sldId id="289" r:id="rId27"/>
    <p:sldId id="287" r:id="rId28"/>
    <p:sldId id="288" r:id="rId29"/>
    <p:sldId id="291" r:id="rId30"/>
  </p:sldIdLst>
  <p:sldSz cx="9144000" cy="6858000" type="screen4x3"/>
  <p:notesSz cx="7315200" cy="96012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3A2C7"/>
    <a:srgbClr val="000000"/>
    <a:srgbClr val="33CC33"/>
    <a:srgbClr val="00CCFF"/>
    <a:srgbClr val="FF9900"/>
    <a:srgbClr val="FF3B3B"/>
    <a:srgbClr val="F3F329"/>
    <a:srgbClr val="545454"/>
    <a:srgbClr val="0065FA"/>
    <a:srgbClr val="49494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Styl jasny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Styl jasny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363" autoAdjust="0"/>
    <p:restoredTop sz="91829" autoAdjust="0"/>
  </p:normalViewPr>
  <p:slideViewPr>
    <p:cSldViewPr>
      <p:cViewPr>
        <p:scale>
          <a:sx n="81" d="100"/>
          <a:sy n="81" d="100"/>
        </p:scale>
        <p:origin x="-102" y="45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Zeszyt1"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Justyna\Desktop\Podsumowanie%20ko&#324;cowe%20wyniki\RQ\U2932%20miRNA.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Justyna\Desktop\Podsumowanie%20ko&#324;cowe%20wyniki\RQ\U2932%20mRN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ustyna\Desktop\Podsumowanie%20ko&#324;cowe%20wyniki\RQ\MV-4-11%20miRN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Justyna\Desktop\Podsumowanie%20ko&#324;cowe%20wyniki\RQ\MV-4-11%20mRN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Justyna\Desktop\Podsumowanie%20ko&#324;cowe%20wyniki\RQ\MV-4-11%20mRN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Justyna\Desktop\Podsumowanie%20ko&#324;cowe%20wyniki\RQ\Thp-1%20miR.xlsx"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7.xml.rels><?xml version="1.0" encoding="UTF-8" standalone="yes"?>
<Relationships xmlns="http://schemas.openxmlformats.org/package/2006/relationships"><Relationship Id="rId2" Type="http://schemas.openxmlformats.org/officeDocument/2006/relationships/oleObject" Target="file:///C:\Users\Justyna\Desktop\Podsumowanie%20ko&#324;cowe%20wyniki\RQ\Thp-1%20mRNA.xlsx" TargetMode="External"/><Relationship Id="rId1" Type="http://schemas.openxmlformats.org/officeDocument/2006/relationships/themeOverride" Target="../theme/themeOverride1.xml"/></Relationships>
</file>

<file path=ppt/charts/_rels/chart8.xml.rels><?xml version="1.0" encoding="UTF-8" standalone="yes"?>
<Relationships xmlns="http://schemas.openxmlformats.org/package/2006/relationships"><Relationship Id="rId1" Type="http://schemas.openxmlformats.org/officeDocument/2006/relationships/oleObject" Target="file:///C:\Users\Justyna\Desktop\Podsumowanie%20ko&#324;cowe%20wyniki\RQ\Jurkat%20mRNA.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Justyna\Desktop\Podsumowanie%20ko&#324;cowe%20wyniki\RQ\Jurkat%20miRN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spPr>
            <a:solidFill>
              <a:srgbClr val="33CC33"/>
            </a:solidFill>
          </c:spPr>
          <c:errBars>
            <c:errBarType val="both"/>
            <c:errValType val="cust"/>
            <c:plus>
              <c:numRef>
                <c:f>Arkusz1!$B$11</c:f>
                <c:numCache>
                  <c:formatCode>General</c:formatCode>
                  <c:ptCount val="1"/>
                  <c:pt idx="0">
                    <c:v>0.1</c:v>
                  </c:pt>
                </c:numCache>
              </c:numRef>
            </c:plus>
            <c:minus>
              <c:numRef>
                <c:f>Arkusz1!$B$11</c:f>
                <c:numCache>
                  <c:formatCode>General</c:formatCode>
                  <c:ptCount val="1"/>
                  <c:pt idx="0">
                    <c:v>0.1</c:v>
                  </c:pt>
                </c:numCache>
              </c:numRef>
            </c:minus>
          </c:errBars>
          <c:cat>
            <c:strRef>
              <c:f>Arkusz1!$B$8:$D$8</c:f>
              <c:strCache>
                <c:ptCount val="3"/>
                <c:pt idx="0">
                  <c:v>control</c:v>
                </c:pt>
                <c:pt idx="1">
                  <c:v>calcitriol</c:v>
                </c:pt>
                <c:pt idx="2">
                  <c:v>PRI-2191</c:v>
                </c:pt>
              </c:strCache>
            </c:strRef>
          </c:cat>
          <c:val>
            <c:numRef>
              <c:f>Arkusz1!$B$9:$D$9</c:f>
              <c:numCache>
                <c:formatCode>General</c:formatCode>
                <c:ptCount val="3"/>
                <c:pt idx="0">
                  <c:v>6</c:v>
                </c:pt>
                <c:pt idx="1">
                  <c:v>6.3249999999999975</c:v>
                </c:pt>
                <c:pt idx="2">
                  <c:v>5.875</c:v>
                </c:pt>
              </c:numCache>
            </c:numRef>
          </c:val>
        </c:ser>
        <c:dLbls/>
        <c:axId val="86350848"/>
        <c:axId val="86844544"/>
      </c:barChart>
      <c:catAx>
        <c:axId val="86350848"/>
        <c:scaling>
          <c:orientation val="minMax"/>
        </c:scaling>
        <c:axPos val="b"/>
        <c:numFmt formatCode="General" sourceLinked="0"/>
        <c:tickLblPos val="nextTo"/>
        <c:txPr>
          <a:bodyPr/>
          <a:lstStyle/>
          <a:p>
            <a:pPr>
              <a:defRPr lang="pl-PL" sz="800">
                <a:latin typeface="Times New Roman" panose="02020603050405020304" pitchFamily="18" charset="0"/>
                <a:cs typeface="Times New Roman" panose="02020603050405020304" pitchFamily="18" charset="0"/>
              </a:defRPr>
            </a:pPr>
            <a:endParaRPr lang="en-US"/>
          </a:p>
        </c:txPr>
        <c:crossAx val="86844544"/>
        <c:crosses val="autoZero"/>
        <c:auto val="1"/>
        <c:lblAlgn val="ctr"/>
        <c:lblOffset val="100"/>
      </c:catAx>
      <c:valAx>
        <c:axId val="86844544"/>
        <c:scaling>
          <c:orientation val="minMax"/>
          <c:min val="5.4"/>
        </c:scaling>
        <c:axPos val="l"/>
        <c:title>
          <c:tx>
            <c:rich>
              <a:bodyPr rot="-5400000" vert="horz"/>
              <a:lstStyle/>
              <a:p>
                <a:pPr>
                  <a:defRPr lang="pl-PL" b="0">
                    <a:latin typeface="Times New Roman" panose="02020603050405020304" pitchFamily="18" charset="0"/>
                    <a:cs typeface="Times New Roman" panose="02020603050405020304" pitchFamily="18" charset="0"/>
                  </a:defRPr>
                </a:pPr>
                <a:r>
                  <a:rPr lang="pl-PL" b="0">
                    <a:latin typeface="Times New Roman" panose="02020603050405020304" pitchFamily="18" charset="0"/>
                    <a:cs typeface="Times New Roman" panose="02020603050405020304" pitchFamily="18" charset="0"/>
                  </a:rPr>
                  <a:t>Calcium</a:t>
                </a:r>
                <a:r>
                  <a:rPr lang="pl-PL" b="0" baseline="0">
                    <a:latin typeface="Times New Roman" panose="02020603050405020304" pitchFamily="18" charset="0"/>
                    <a:cs typeface="Times New Roman" panose="02020603050405020304" pitchFamily="18" charset="0"/>
                  </a:rPr>
                  <a:t> level [mEq/L]</a:t>
                </a:r>
                <a:endParaRPr lang="pl-PL" b="0">
                  <a:latin typeface="Times New Roman" panose="02020603050405020304" pitchFamily="18" charset="0"/>
                  <a:cs typeface="Times New Roman" panose="02020603050405020304" pitchFamily="18" charset="0"/>
                </a:endParaRPr>
              </a:p>
            </c:rich>
          </c:tx>
        </c:title>
        <c:numFmt formatCode="General" sourceLinked="1"/>
        <c:tickLblPos val="nextTo"/>
        <c:txPr>
          <a:bodyPr/>
          <a:lstStyle/>
          <a:p>
            <a:pPr>
              <a:defRPr lang="pl-PL" sz="600">
                <a:latin typeface="Times New Roman" panose="02020603050405020304" pitchFamily="18" charset="0"/>
                <a:cs typeface="Times New Roman" panose="02020603050405020304" pitchFamily="18" charset="0"/>
              </a:defRPr>
            </a:pPr>
            <a:endParaRPr lang="en-US"/>
          </a:p>
        </c:txPr>
        <c:crossAx val="86350848"/>
        <c:crosses val="autoZero"/>
        <c:crossBetween val="between"/>
      </c:valAx>
    </c:plotArea>
    <c:plotVisOnly val="1"/>
    <c:dispBlanksAs val="gap"/>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US"/>
  <c:style val="1"/>
  <c:chart>
    <c:plotArea>
      <c:layout/>
      <c:barChart>
        <c:barDir val="col"/>
        <c:grouping val="clustered"/>
        <c:ser>
          <c:idx val="0"/>
          <c:order val="0"/>
          <c:tx>
            <c:strRef>
              <c:f>'miR-125b'!$I$1</c:f>
              <c:strCache>
                <c:ptCount val="1"/>
                <c:pt idx="0">
                  <c:v>control</c:v>
                </c:pt>
              </c:strCache>
            </c:strRef>
          </c:tx>
          <c:spPr>
            <a:solidFill>
              <a:schemeClr val="tx1">
                <a:lumMod val="85000"/>
                <a:lumOff val="15000"/>
              </a:schemeClr>
            </a:solidFill>
          </c:spPr>
          <c:errBars>
            <c:errBarType val="both"/>
            <c:errValType val="cust"/>
            <c:plus>
              <c:numRef>
                <c:f>('miR-125b'!$C$4;'miR-125b'!$C$10;'miR-125b'!$C$16;'miR-125b'!$C$22;'miR-125b'!$C$28)</c:f>
                <c:numCache>
                  <c:formatCode>General</c:formatCode>
                  <c:ptCount val="5"/>
                  <c:pt idx="0">
                    <c:v>7.6049999999999951E-2</c:v>
                  </c:pt>
                  <c:pt idx="1">
                    <c:v>5.6799999999999969E-2</c:v>
                  </c:pt>
                  <c:pt idx="2">
                    <c:v>5.5499999999999994E-2</c:v>
                  </c:pt>
                  <c:pt idx="3">
                    <c:v>6.5599999999999992E-2</c:v>
                  </c:pt>
                  <c:pt idx="4">
                    <c:v>9.8200000000000065E-2</c:v>
                  </c:pt>
                </c:numCache>
              </c:numRef>
            </c:plus>
            <c:minus>
              <c:numRef>
                <c:f>('miR-125b'!$C$5;'miR-125b'!$C$11;'miR-125b'!$C$17;'miR-125b'!$C$23;'miR-125b'!$C$29)</c:f>
                <c:numCache>
                  <c:formatCode>General</c:formatCode>
                  <c:ptCount val="5"/>
                  <c:pt idx="0">
                    <c:v>8.4249999999999964E-2</c:v>
                  </c:pt>
                  <c:pt idx="1">
                    <c:v>6.0200000000000031E-2</c:v>
                  </c:pt>
                  <c:pt idx="2">
                    <c:v>5.879999999999997E-2</c:v>
                  </c:pt>
                  <c:pt idx="3">
                    <c:v>7.0450000000000124E-2</c:v>
                  </c:pt>
                  <c:pt idx="4">
                    <c:v>0.10939999999999994</c:v>
                  </c:pt>
                </c:numCache>
              </c:numRef>
            </c:minus>
          </c:errBars>
          <c:cat>
            <c:numRef>
              <c:f>'miR-125b'!$H$2:$H$6</c:f>
              <c:numCache>
                <c:formatCode>General</c:formatCode>
                <c:ptCount val="5"/>
                <c:pt idx="0">
                  <c:v>24</c:v>
                </c:pt>
                <c:pt idx="1">
                  <c:v>48</c:v>
                </c:pt>
                <c:pt idx="2">
                  <c:v>72</c:v>
                </c:pt>
                <c:pt idx="3">
                  <c:v>96</c:v>
                </c:pt>
                <c:pt idx="4">
                  <c:v>120</c:v>
                </c:pt>
              </c:numCache>
            </c:numRef>
          </c:cat>
          <c:val>
            <c:numRef>
              <c:f>'miR-125b'!$I$2:$I$6</c:f>
              <c:numCache>
                <c:formatCode>General</c:formatCode>
                <c:ptCount val="5"/>
                <c:pt idx="0">
                  <c:v>1</c:v>
                </c:pt>
                <c:pt idx="1">
                  <c:v>1</c:v>
                </c:pt>
                <c:pt idx="2">
                  <c:v>1</c:v>
                </c:pt>
                <c:pt idx="3">
                  <c:v>1</c:v>
                </c:pt>
                <c:pt idx="4">
                  <c:v>1</c:v>
                </c:pt>
              </c:numCache>
            </c:numRef>
          </c:val>
        </c:ser>
        <c:ser>
          <c:idx val="1"/>
          <c:order val="1"/>
          <c:tx>
            <c:strRef>
              <c:f>'miR-125b'!$J$1</c:f>
              <c:strCache>
                <c:ptCount val="1"/>
                <c:pt idx="0">
                  <c:v>calcitriol</c:v>
                </c:pt>
              </c:strCache>
            </c:strRef>
          </c:tx>
          <c:spPr>
            <a:solidFill>
              <a:srgbClr val="FFFF66"/>
            </a:solidFill>
          </c:spPr>
          <c:errBars>
            <c:errBarType val="both"/>
            <c:errValType val="cust"/>
            <c:plus>
              <c:numRef>
                <c:f>('miR-125b'!$D$4;'miR-125b'!$D$10;'miR-125b'!$D$16;'miR-125b'!$D$22;'miR-125b'!$D$28)</c:f>
                <c:numCache>
                  <c:formatCode>General</c:formatCode>
                  <c:ptCount val="5"/>
                  <c:pt idx="0">
                    <c:v>6.5350000000000033E-2</c:v>
                  </c:pt>
                  <c:pt idx="1">
                    <c:v>9.4349999999999962E-2</c:v>
                  </c:pt>
                  <c:pt idx="2">
                    <c:v>3.084999999999994E-2</c:v>
                  </c:pt>
                  <c:pt idx="3">
                    <c:v>0.13180000000000014</c:v>
                  </c:pt>
                  <c:pt idx="4">
                    <c:v>9.2400000000000024E-2</c:v>
                  </c:pt>
                </c:numCache>
              </c:numRef>
            </c:plus>
            <c:minus>
              <c:numRef>
                <c:f>('miR-125b'!$D$5;'miR-125b'!$D$11;'miR-125b'!$D$17;'miR-125b'!$D$23;'miR-125b'!$D$29)</c:f>
                <c:numCache>
                  <c:formatCode>General</c:formatCode>
                  <c:ptCount val="5"/>
                  <c:pt idx="0">
                    <c:v>6.8799999999999986E-2</c:v>
                  </c:pt>
                  <c:pt idx="1">
                    <c:v>9.9550000000000277E-2</c:v>
                  </c:pt>
                  <c:pt idx="2">
                    <c:v>3.2100000000000024E-2</c:v>
                  </c:pt>
                  <c:pt idx="3">
                    <c:v>0.14155000000000006</c:v>
                  </c:pt>
                  <c:pt idx="4">
                    <c:v>0.10464999999999991</c:v>
                  </c:pt>
                </c:numCache>
              </c:numRef>
            </c:minus>
          </c:errBars>
          <c:cat>
            <c:numRef>
              <c:f>'miR-125b'!$H$2:$H$6</c:f>
              <c:numCache>
                <c:formatCode>General</c:formatCode>
                <c:ptCount val="5"/>
                <c:pt idx="0">
                  <c:v>24</c:v>
                </c:pt>
                <c:pt idx="1">
                  <c:v>48</c:v>
                </c:pt>
                <c:pt idx="2">
                  <c:v>72</c:v>
                </c:pt>
                <c:pt idx="3">
                  <c:v>96</c:v>
                </c:pt>
                <c:pt idx="4">
                  <c:v>120</c:v>
                </c:pt>
              </c:numCache>
            </c:numRef>
          </c:cat>
          <c:val>
            <c:numRef>
              <c:f>'miR-125b'!$J$2:$J$6</c:f>
              <c:numCache>
                <c:formatCode>General</c:formatCode>
                <c:ptCount val="5"/>
                <c:pt idx="0">
                  <c:v>1.3061500000000001</c:v>
                </c:pt>
                <c:pt idx="1">
                  <c:v>1.8595999999999997</c:v>
                </c:pt>
                <c:pt idx="2">
                  <c:v>0.75640000000000007</c:v>
                </c:pt>
                <c:pt idx="3">
                  <c:v>2.6601499999999998</c:v>
                </c:pt>
                <c:pt idx="4">
                  <c:v>0.98</c:v>
                </c:pt>
              </c:numCache>
            </c:numRef>
          </c:val>
        </c:ser>
        <c:ser>
          <c:idx val="2"/>
          <c:order val="2"/>
          <c:tx>
            <c:strRef>
              <c:f>'miR-125b'!$K$1</c:f>
              <c:strCache>
                <c:ptCount val="1"/>
                <c:pt idx="0">
                  <c:v>PRI-2191</c:v>
                </c:pt>
              </c:strCache>
            </c:strRef>
          </c:tx>
          <c:spPr>
            <a:solidFill>
              <a:srgbClr val="FFCC00"/>
            </a:solidFill>
          </c:spPr>
          <c:errBars>
            <c:errBarType val="both"/>
            <c:errValType val="cust"/>
            <c:plus>
              <c:numRef>
                <c:f>('miR-125b'!$E$4;'miR-125b'!$E$10;'miR-125b'!$E$16;'miR-125b'!$E$22;'miR-125b'!$E$28)</c:f>
                <c:numCache>
                  <c:formatCode>General</c:formatCode>
                  <c:ptCount val="5"/>
                  <c:pt idx="0">
                    <c:v>3.4000000000000037E-2</c:v>
                  </c:pt>
                  <c:pt idx="1">
                    <c:v>3.8149999999999906E-2</c:v>
                  </c:pt>
                  <c:pt idx="2">
                    <c:v>2.9649999999999958E-2</c:v>
                  </c:pt>
                  <c:pt idx="3">
                    <c:v>0.33089999999999992</c:v>
                  </c:pt>
                  <c:pt idx="4">
                    <c:v>0.16585000000000005</c:v>
                  </c:pt>
                </c:numCache>
              </c:numRef>
            </c:plus>
            <c:minus>
              <c:numRef>
                <c:f>('miR-125b'!$E$5;'miR-125b'!$E$11;'miR-125b'!$E$17;'miR-125b'!$E$23;'miR-125b'!$E$29)</c:f>
                <c:numCache>
                  <c:formatCode>General</c:formatCode>
                  <c:ptCount val="5"/>
                  <c:pt idx="0">
                    <c:v>3.5649999999999966E-2</c:v>
                  </c:pt>
                  <c:pt idx="1">
                    <c:v>3.9600000000000087E-2</c:v>
                  </c:pt>
                  <c:pt idx="2">
                    <c:v>3.1150000000000011E-2</c:v>
                  </c:pt>
                  <c:pt idx="3">
                    <c:v>0.35660000000000031</c:v>
                  </c:pt>
                  <c:pt idx="4">
                    <c:v>0.19339999999999979</c:v>
                  </c:pt>
                </c:numCache>
              </c:numRef>
            </c:minus>
          </c:errBars>
          <c:cat>
            <c:numRef>
              <c:f>'miR-125b'!$H$2:$H$6</c:f>
              <c:numCache>
                <c:formatCode>General</c:formatCode>
                <c:ptCount val="5"/>
                <c:pt idx="0">
                  <c:v>24</c:v>
                </c:pt>
                <c:pt idx="1">
                  <c:v>48</c:v>
                </c:pt>
                <c:pt idx="2">
                  <c:v>72</c:v>
                </c:pt>
                <c:pt idx="3">
                  <c:v>96</c:v>
                </c:pt>
                <c:pt idx="4">
                  <c:v>120</c:v>
                </c:pt>
              </c:numCache>
            </c:numRef>
          </c:cat>
          <c:val>
            <c:numRef>
              <c:f>'miR-125b'!$K$2:$K$6</c:f>
              <c:numCache>
                <c:formatCode>General</c:formatCode>
                <c:ptCount val="5"/>
                <c:pt idx="0">
                  <c:v>0.74530000000000007</c:v>
                </c:pt>
                <c:pt idx="1">
                  <c:v>1.0327999999999997</c:v>
                </c:pt>
                <c:pt idx="2">
                  <c:v>0.82105000000000017</c:v>
                </c:pt>
                <c:pt idx="3">
                  <c:v>4.6736499999999994</c:v>
                </c:pt>
                <c:pt idx="4">
                  <c:v>1.3960000000000001</c:v>
                </c:pt>
              </c:numCache>
            </c:numRef>
          </c:val>
        </c:ser>
        <c:dLbls/>
        <c:axId val="88376064"/>
        <c:axId val="88377984"/>
      </c:barChart>
      <c:catAx>
        <c:axId val="88376064"/>
        <c:scaling>
          <c:orientation val="minMax"/>
        </c:scaling>
        <c:axPos val="b"/>
        <c:title>
          <c:tx>
            <c:rich>
              <a:bodyPr/>
              <a:lstStyle/>
              <a:p>
                <a:pPr>
                  <a:defRPr lang="pl-PL" sz="800" b="0">
                    <a:latin typeface="Times New Roman" panose="02020603050405020304" pitchFamily="18" charset="0"/>
                    <a:cs typeface="Times New Roman" panose="02020603050405020304" pitchFamily="18" charset="0"/>
                  </a:defRPr>
                </a:pPr>
                <a:r>
                  <a:rPr lang="pl-PL" sz="800" b="0">
                    <a:latin typeface="Times New Roman" panose="02020603050405020304" pitchFamily="18" charset="0"/>
                    <a:cs typeface="Times New Roman" panose="02020603050405020304" pitchFamily="18" charset="0"/>
                  </a:rPr>
                  <a:t>Incubation</a:t>
                </a:r>
                <a:r>
                  <a:rPr lang="pl-PL" sz="800" b="0" baseline="0">
                    <a:latin typeface="Times New Roman" panose="02020603050405020304" pitchFamily="18" charset="0"/>
                    <a:cs typeface="Times New Roman" panose="02020603050405020304" pitchFamily="18" charset="0"/>
                  </a:rPr>
                  <a:t> time [h]</a:t>
                </a:r>
                <a:endParaRPr lang="pl-PL" sz="800" b="0">
                  <a:latin typeface="Times New Roman" panose="02020603050405020304" pitchFamily="18" charset="0"/>
                  <a:cs typeface="Times New Roman" panose="02020603050405020304" pitchFamily="18" charset="0"/>
                </a:endParaRPr>
              </a:p>
            </c:rich>
          </c:tx>
          <c:layout/>
        </c:title>
        <c:numFmt formatCode="General" sourceLinked="1"/>
        <c:tickLblPos val="nextTo"/>
        <c:txPr>
          <a:bodyPr/>
          <a:lstStyle/>
          <a:p>
            <a:pPr>
              <a:defRPr lang="pl-PL" sz="800">
                <a:latin typeface="Times New Roman" panose="02020603050405020304" pitchFamily="18" charset="0"/>
                <a:cs typeface="Times New Roman" panose="02020603050405020304" pitchFamily="18" charset="0"/>
              </a:defRPr>
            </a:pPr>
            <a:endParaRPr lang="en-US"/>
          </a:p>
        </c:txPr>
        <c:crossAx val="88377984"/>
        <c:crosses val="autoZero"/>
        <c:auto val="1"/>
        <c:lblAlgn val="ctr"/>
        <c:lblOffset val="100"/>
      </c:catAx>
      <c:valAx>
        <c:axId val="88377984"/>
        <c:scaling>
          <c:orientation val="minMax"/>
        </c:scaling>
        <c:axPos val="l"/>
        <c:title>
          <c:tx>
            <c:rich>
              <a:bodyPr rot="-5400000" vert="horz"/>
              <a:lstStyle/>
              <a:p>
                <a:pPr>
                  <a:defRPr lang="pl-PL" sz="800" b="0">
                    <a:latin typeface="Times New Roman" panose="02020603050405020304" pitchFamily="18" charset="0"/>
                    <a:cs typeface="Times New Roman" panose="02020603050405020304" pitchFamily="18" charset="0"/>
                  </a:defRPr>
                </a:pPr>
                <a:r>
                  <a:rPr lang="pl-PL" sz="800" b="0">
                    <a:latin typeface="Times New Roman" panose="02020603050405020304" pitchFamily="18" charset="0"/>
                    <a:cs typeface="Times New Roman" panose="02020603050405020304" pitchFamily="18" charset="0"/>
                  </a:rPr>
                  <a:t>Relative</a:t>
                </a:r>
                <a:r>
                  <a:rPr lang="pl-PL" sz="800" b="0" baseline="0">
                    <a:latin typeface="Times New Roman" panose="02020603050405020304" pitchFamily="18" charset="0"/>
                    <a:cs typeface="Times New Roman" panose="02020603050405020304" pitchFamily="18" charset="0"/>
                  </a:rPr>
                  <a:t> quantification of</a:t>
                </a:r>
              </a:p>
              <a:p>
                <a:pPr>
                  <a:defRPr lang="pl-PL" sz="800" b="0">
                    <a:latin typeface="Times New Roman" panose="02020603050405020304" pitchFamily="18" charset="0"/>
                    <a:cs typeface="Times New Roman" panose="02020603050405020304" pitchFamily="18" charset="0"/>
                  </a:defRPr>
                </a:pPr>
                <a:r>
                  <a:rPr lang="pl-PL" sz="800" b="1" baseline="0">
                    <a:latin typeface="Times New Roman" panose="02020603050405020304" pitchFamily="18" charset="0"/>
                    <a:cs typeface="Times New Roman" panose="02020603050405020304" pitchFamily="18" charset="0"/>
                  </a:rPr>
                  <a:t> miR-125b </a:t>
                </a:r>
                <a:r>
                  <a:rPr lang="pl-PL" sz="800" b="0" baseline="0">
                    <a:latin typeface="Times New Roman" panose="02020603050405020304" pitchFamily="18" charset="0"/>
                    <a:cs typeface="Times New Roman" panose="02020603050405020304" pitchFamily="18" charset="0"/>
                  </a:rPr>
                  <a:t>[RQ]</a:t>
                </a:r>
                <a:endParaRPr lang="pl-PL" sz="800" b="0">
                  <a:latin typeface="Times New Roman" panose="02020603050405020304" pitchFamily="18" charset="0"/>
                  <a:cs typeface="Times New Roman" panose="02020603050405020304" pitchFamily="18" charset="0"/>
                </a:endParaRPr>
              </a:p>
            </c:rich>
          </c:tx>
          <c:layout/>
        </c:title>
        <c:numFmt formatCode="General" sourceLinked="1"/>
        <c:tickLblPos val="nextTo"/>
        <c:txPr>
          <a:bodyPr/>
          <a:lstStyle/>
          <a:p>
            <a:pPr>
              <a:defRPr lang="pl-PL" sz="600">
                <a:latin typeface="Times New Roman" panose="02020603050405020304" pitchFamily="18" charset="0"/>
                <a:cs typeface="Times New Roman" panose="02020603050405020304" pitchFamily="18" charset="0"/>
              </a:defRPr>
            </a:pPr>
            <a:endParaRPr lang="en-US"/>
          </a:p>
        </c:txPr>
        <c:crossAx val="88376064"/>
        <c:crosses val="autoZero"/>
        <c:crossBetween val="between"/>
      </c:valAx>
    </c:plotArea>
    <c:legend>
      <c:legendPos val="r"/>
      <c:layout>
        <c:manualLayout>
          <c:xMode val="edge"/>
          <c:yMode val="edge"/>
          <c:x val="0.44872568114403188"/>
          <c:y val="4.430453603320751E-3"/>
          <c:w val="0.54660804545933983"/>
          <c:h val="0.16535570665512089"/>
        </c:manualLayout>
      </c:layout>
      <c:overlay val="1"/>
      <c:txPr>
        <a:bodyPr/>
        <a:lstStyle/>
        <a:p>
          <a:pPr>
            <a:defRPr lang="pl-PL" sz="800">
              <a:latin typeface="Times New Roman" panose="02020603050405020304" pitchFamily="18" charset="0"/>
              <a:cs typeface="Times New Roman" panose="02020603050405020304" pitchFamily="18" charset="0"/>
            </a:defRPr>
          </a:pPr>
          <a:endParaRPr lang="en-US"/>
        </a:p>
      </c:txPr>
    </c:legend>
    <c:plotVisOnly val="1"/>
    <c:dispBlanksAs val="gap"/>
  </c:chart>
  <c:spPr>
    <a:ln>
      <a:noFill/>
    </a:ln>
  </c:sp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US"/>
  <c:style val="1"/>
  <c:chart>
    <c:plotArea>
      <c:layout/>
      <c:barChart>
        <c:barDir val="col"/>
        <c:grouping val="clustered"/>
        <c:ser>
          <c:idx val="0"/>
          <c:order val="0"/>
          <c:tx>
            <c:strRef>
              <c:f>'VDR '!$I$1</c:f>
              <c:strCache>
                <c:ptCount val="1"/>
                <c:pt idx="0">
                  <c:v>control</c:v>
                </c:pt>
              </c:strCache>
            </c:strRef>
          </c:tx>
          <c:spPr>
            <a:solidFill>
              <a:schemeClr val="tx1">
                <a:lumMod val="85000"/>
                <a:lumOff val="15000"/>
              </a:schemeClr>
            </a:solidFill>
          </c:spPr>
          <c:errBars>
            <c:errBarType val="both"/>
            <c:errValType val="cust"/>
            <c:plus>
              <c:numRef>
                <c:f>('VDR '!$C$4;'VDR '!$C$10;'VDR '!$C$16;'VDR '!$C$23;'VDR '!$C$30)</c:f>
                <c:numCache>
                  <c:formatCode>General</c:formatCode>
                  <c:ptCount val="5"/>
                  <c:pt idx="0">
                    <c:v>5.9150000000000043E-2</c:v>
                  </c:pt>
                  <c:pt idx="1">
                    <c:v>0.11924999999999997</c:v>
                  </c:pt>
                  <c:pt idx="2">
                    <c:v>8.6300000000000029E-2</c:v>
                  </c:pt>
                  <c:pt idx="3">
                    <c:v>0.16290000000000004</c:v>
                  </c:pt>
                  <c:pt idx="4">
                    <c:v>0.11420000000000009</c:v>
                  </c:pt>
                </c:numCache>
              </c:numRef>
            </c:plus>
            <c:minus>
              <c:numRef>
                <c:f>('VDR '!$C$5;'VDR '!$C$11;'VDR '!$C$17;'VDR '!$C$24;'VDR '!$C$31)</c:f>
                <c:numCache>
                  <c:formatCode>General</c:formatCode>
                  <c:ptCount val="5"/>
                  <c:pt idx="0">
                    <c:v>6.2850000000000086E-2</c:v>
                  </c:pt>
                  <c:pt idx="1">
                    <c:v>0.13815</c:v>
                  </c:pt>
                  <c:pt idx="2">
                    <c:v>9.5349999999999838E-2</c:v>
                  </c:pt>
                  <c:pt idx="3">
                    <c:v>0.21030000000000018</c:v>
                  </c:pt>
                  <c:pt idx="4">
                    <c:v>0.13145000000000009</c:v>
                  </c:pt>
                </c:numCache>
              </c:numRef>
            </c:minus>
          </c:errBars>
          <c:cat>
            <c:numRef>
              <c:f>'VDR '!$H$2:$H$6</c:f>
              <c:numCache>
                <c:formatCode>General</c:formatCode>
                <c:ptCount val="5"/>
                <c:pt idx="0">
                  <c:v>24</c:v>
                </c:pt>
                <c:pt idx="1">
                  <c:v>48</c:v>
                </c:pt>
                <c:pt idx="2">
                  <c:v>72</c:v>
                </c:pt>
                <c:pt idx="3">
                  <c:v>96</c:v>
                </c:pt>
                <c:pt idx="4">
                  <c:v>120</c:v>
                </c:pt>
              </c:numCache>
            </c:numRef>
          </c:cat>
          <c:val>
            <c:numRef>
              <c:f>'VDR '!$I$2:$I$6</c:f>
              <c:numCache>
                <c:formatCode>General</c:formatCode>
                <c:ptCount val="5"/>
                <c:pt idx="0">
                  <c:v>1</c:v>
                </c:pt>
                <c:pt idx="1">
                  <c:v>1</c:v>
                </c:pt>
                <c:pt idx="2">
                  <c:v>1</c:v>
                </c:pt>
                <c:pt idx="3">
                  <c:v>1</c:v>
                </c:pt>
                <c:pt idx="4">
                  <c:v>1</c:v>
                </c:pt>
              </c:numCache>
            </c:numRef>
          </c:val>
        </c:ser>
        <c:ser>
          <c:idx val="1"/>
          <c:order val="1"/>
          <c:tx>
            <c:strRef>
              <c:f>'VDR '!$J$1</c:f>
              <c:strCache>
                <c:ptCount val="1"/>
                <c:pt idx="0">
                  <c:v>calcitriol</c:v>
                </c:pt>
              </c:strCache>
            </c:strRef>
          </c:tx>
          <c:spPr>
            <a:solidFill>
              <a:schemeClr val="accent1">
                <a:lumMod val="60000"/>
                <a:lumOff val="40000"/>
              </a:schemeClr>
            </a:solidFill>
          </c:spPr>
          <c:errBars>
            <c:errBarType val="both"/>
            <c:errValType val="cust"/>
            <c:plus>
              <c:numRef>
                <c:f>('VDR '!$D$4;'VDR '!$D$10;'VDR '!$D$16;'VDR '!$D$23;'VDR '!$D$30)</c:f>
                <c:numCache>
                  <c:formatCode>General</c:formatCode>
                  <c:ptCount val="5"/>
                  <c:pt idx="0">
                    <c:v>0.11524999999999995</c:v>
                  </c:pt>
                  <c:pt idx="1">
                    <c:v>4.1299999999999885E-2</c:v>
                  </c:pt>
                  <c:pt idx="2">
                    <c:v>0.28160000000000007</c:v>
                  </c:pt>
                  <c:pt idx="3">
                    <c:v>0.15600000000000017</c:v>
                  </c:pt>
                  <c:pt idx="4">
                    <c:v>0.19189999999999996</c:v>
                  </c:pt>
                </c:numCache>
              </c:numRef>
            </c:plus>
            <c:minus>
              <c:numRef>
                <c:f>('VDR '!$D$5;'VDR '!$D$11;'VDR '!$D$17;'VDR '!$D$24;'VDR '!$D$32;'VDR '!$D$31;'VDR '!$D$32)</c:f>
                <c:numCache>
                  <c:formatCode>General</c:formatCode>
                  <c:ptCount val="7"/>
                  <c:pt idx="0">
                    <c:v>0.13085000000000013</c:v>
                  </c:pt>
                  <c:pt idx="1">
                    <c:v>4.3550000000000089E-2</c:v>
                  </c:pt>
                  <c:pt idx="2">
                    <c:v>0.35179999999999995</c:v>
                  </c:pt>
                  <c:pt idx="3">
                    <c:v>0.18429999999999994</c:v>
                  </c:pt>
                  <c:pt idx="5">
                    <c:v>0.22250000000000014</c:v>
                  </c:pt>
                </c:numCache>
              </c:numRef>
            </c:minus>
          </c:errBars>
          <c:cat>
            <c:numRef>
              <c:f>'VDR '!$H$2:$H$6</c:f>
              <c:numCache>
                <c:formatCode>General</c:formatCode>
                <c:ptCount val="5"/>
                <c:pt idx="0">
                  <c:v>24</c:v>
                </c:pt>
                <c:pt idx="1">
                  <c:v>48</c:v>
                </c:pt>
                <c:pt idx="2">
                  <c:v>72</c:v>
                </c:pt>
                <c:pt idx="3">
                  <c:v>96</c:v>
                </c:pt>
                <c:pt idx="4">
                  <c:v>120</c:v>
                </c:pt>
              </c:numCache>
            </c:numRef>
          </c:cat>
          <c:val>
            <c:numRef>
              <c:f>'VDR '!$J$2:$J$6</c:f>
              <c:numCache>
                <c:formatCode>General</c:formatCode>
                <c:ptCount val="5"/>
                <c:pt idx="0">
                  <c:v>1.1057999999999997</c:v>
                </c:pt>
                <c:pt idx="1">
                  <c:v>0.87714999999999999</c:v>
                </c:pt>
                <c:pt idx="2">
                  <c:v>1.6273</c:v>
                </c:pt>
                <c:pt idx="3">
                  <c:v>1.1827000000000001</c:v>
                </c:pt>
                <c:pt idx="4">
                  <c:v>1.4111999999999998</c:v>
                </c:pt>
              </c:numCache>
            </c:numRef>
          </c:val>
        </c:ser>
        <c:ser>
          <c:idx val="2"/>
          <c:order val="2"/>
          <c:tx>
            <c:strRef>
              <c:f>'VDR '!$K$1</c:f>
              <c:strCache>
                <c:ptCount val="1"/>
                <c:pt idx="0">
                  <c:v>PRI-2191</c:v>
                </c:pt>
              </c:strCache>
            </c:strRef>
          </c:tx>
          <c:spPr>
            <a:solidFill>
              <a:schemeClr val="accent1">
                <a:lumMod val="75000"/>
              </a:schemeClr>
            </a:solidFill>
          </c:spPr>
          <c:errBars>
            <c:errBarType val="both"/>
            <c:errValType val="cust"/>
            <c:plus>
              <c:numRef>
                <c:f>('VDR '!$E$4;'VDR '!$E$10;'VDR '!$E$16;'VDR '!$E$23;'VDR '!$E$30)</c:f>
                <c:numCache>
                  <c:formatCode>General</c:formatCode>
                  <c:ptCount val="5"/>
                  <c:pt idx="0">
                    <c:v>6.4149999999999929E-2</c:v>
                  </c:pt>
                  <c:pt idx="1">
                    <c:v>2.9599999999999849E-2</c:v>
                  </c:pt>
                  <c:pt idx="2">
                    <c:v>8.8149999999999992E-2</c:v>
                  </c:pt>
                  <c:pt idx="3">
                    <c:v>0.12195000000000011</c:v>
                  </c:pt>
                  <c:pt idx="4">
                    <c:v>0.2606</c:v>
                  </c:pt>
                </c:numCache>
              </c:numRef>
            </c:plus>
            <c:minus>
              <c:numRef>
                <c:f>('VDR '!$E$5;'VDR '!$E$11;'VDR '!$E$17;'VDR '!$E$24;'VDR '!$E$31)</c:f>
                <c:numCache>
                  <c:formatCode>General</c:formatCode>
                  <c:ptCount val="5"/>
                  <c:pt idx="0">
                    <c:v>6.8950000000000081E-2</c:v>
                  </c:pt>
                  <c:pt idx="1">
                    <c:v>3.1000000000000145E-2</c:v>
                  </c:pt>
                  <c:pt idx="2">
                    <c:v>9.4649999999999943E-2</c:v>
                  </c:pt>
                  <c:pt idx="3">
                    <c:v>0.14195000000000005</c:v>
                  </c:pt>
                  <c:pt idx="4">
                    <c:v>0.32585000000000008</c:v>
                  </c:pt>
                </c:numCache>
              </c:numRef>
            </c:minus>
          </c:errBars>
          <c:cat>
            <c:numRef>
              <c:f>'VDR '!$H$2:$H$6</c:f>
              <c:numCache>
                <c:formatCode>General</c:formatCode>
                <c:ptCount val="5"/>
                <c:pt idx="0">
                  <c:v>24</c:v>
                </c:pt>
                <c:pt idx="1">
                  <c:v>48</c:v>
                </c:pt>
                <c:pt idx="2">
                  <c:v>72</c:v>
                </c:pt>
                <c:pt idx="3">
                  <c:v>96</c:v>
                </c:pt>
                <c:pt idx="4">
                  <c:v>120</c:v>
                </c:pt>
              </c:numCache>
            </c:numRef>
          </c:cat>
          <c:val>
            <c:numRef>
              <c:f>'VDR '!$K$2:$K$6</c:f>
              <c:numCache>
                <c:formatCode>General</c:formatCode>
                <c:ptCount val="5"/>
                <c:pt idx="0">
                  <c:v>1.0461499999999999</c:v>
                </c:pt>
                <c:pt idx="1">
                  <c:v>0.84054999999999991</c:v>
                </c:pt>
                <c:pt idx="2">
                  <c:v>1.3192999999999997</c:v>
                </c:pt>
                <c:pt idx="3">
                  <c:v>1.0635999999999999</c:v>
                </c:pt>
                <c:pt idx="4">
                  <c:v>1.3285499999999999</c:v>
                </c:pt>
              </c:numCache>
            </c:numRef>
          </c:val>
        </c:ser>
        <c:dLbls/>
        <c:axId val="88619264"/>
        <c:axId val="88650112"/>
      </c:barChart>
      <c:catAx>
        <c:axId val="88619264"/>
        <c:scaling>
          <c:orientation val="minMax"/>
        </c:scaling>
        <c:axPos val="b"/>
        <c:title>
          <c:tx>
            <c:rich>
              <a:bodyPr/>
              <a:lstStyle/>
              <a:p>
                <a:pPr>
                  <a:defRPr lang="pl-PL" sz="800" b="0">
                    <a:latin typeface="Times New Roman" panose="02020603050405020304" pitchFamily="18" charset="0"/>
                    <a:cs typeface="Times New Roman" panose="02020603050405020304" pitchFamily="18" charset="0"/>
                  </a:defRPr>
                </a:pPr>
                <a:r>
                  <a:rPr lang="pl-PL" sz="800" b="0" baseline="0">
                    <a:latin typeface="Times New Roman" panose="02020603050405020304" pitchFamily="18" charset="0"/>
                    <a:cs typeface="Times New Roman" panose="02020603050405020304" pitchFamily="18" charset="0"/>
                  </a:rPr>
                  <a:t>Incubation time  [h]</a:t>
                </a:r>
                <a:endParaRPr lang="pl-PL" sz="800" b="0">
                  <a:latin typeface="Times New Roman" panose="02020603050405020304" pitchFamily="18" charset="0"/>
                  <a:cs typeface="Times New Roman" panose="02020603050405020304" pitchFamily="18" charset="0"/>
                </a:endParaRPr>
              </a:p>
            </c:rich>
          </c:tx>
          <c:layout/>
        </c:title>
        <c:numFmt formatCode="General" sourceLinked="1"/>
        <c:tickLblPos val="nextTo"/>
        <c:txPr>
          <a:bodyPr/>
          <a:lstStyle/>
          <a:p>
            <a:pPr>
              <a:defRPr lang="pl-PL" sz="800">
                <a:latin typeface="Times New Roman" panose="02020603050405020304" pitchFamily="18" charset="0"/>
                <a:cs typeface="Times New Roman" panose="02020603050405020304" pitchFamily="18" charset="0"/>
              </a:defRPr>
            </a:pPr>
            <a:endParaRPr lang="en-US"/>
          </a:p>
        </c:txPr>
        <c:crossAx val="88650112"/>
        <c:crosses val="autoZero"/>
        <c:auto val="1"/>
        <c:lblAlgn val="ctr"/>
        <c:lblOffset val="100"/>
      </c:catAx>
      <c:valAx>
        <c:axId val="88650112"/>
        <c:scaling>
          <c:orientation val="minMax"/>
          <c:max val="2.5"/>
          <c:min val="0"/>
        </c:scaling>
        <c:axPos val="l"/>
        <c:title>
          <c:tx>
            <c:rich>
              <a:bodyPr rot="-5400000" vert="horz"/>
              <a:lstStyle/>
              <a:p>
                <a:pPr>
                  <a:defRPr lang="pl-PL" sz="800" b="0">
                    <a:latin typeface="Times New Roman" panose="02020603050405020304" pitchFamily="18" charset="0"/>
                    <a:cs typeface="Times New Roman" panose="02020603050405020304" pitchFamily="18" charset="0"/>
                  </a:defRPr>
                </a:pPr>
                <a:r>
                  <a:rPr lang="pl-PL" sz="800" b="0" baseline="0">
                    <a:latin typeface="Times New Roman" panose="02020603050405020304" pitchFamily="18" charset="0"/>
                    <a:cs typeface="Times New Roman" panose="02020603050405020304" pitchFamily="18" charset="0"/>
                  </a:rPr>
                  <a:t>Relative quantification of </a:t>
                </a:r>
              </a:p>
              <a:p>
                <a:pPr>
                  <a:defRPr lang="pl-PL" sz="800" b="0">
                    <a:latin typeface="Times New Roman" panose="02020603050405020304" pitchFamily="18" charset="0"/>
                    <a:cs typeface="Times New Roman" panose="02020603050405020304" pitchFamily="18" charset="0"/>
                  </a:defRPr>
                </a:pPr>
                <a:r>
                  <a:rPr lang="pl-PL" sz="800" b="0" baseline="0">
                    <a:latin typeface="Times New Roman" panose="02020603050405020304" pitchFamily="18" charset="0"/>
                    <a:cs typeface="Times New Roman" panose="02020603050405020304" pitchFamily="18" charset="0"/>
                  </a:rPr>
                  <a:t> </a:t>
                </a:r>
                <a:r>
                  <a:rPr lang="pl-PL" sz="800" b="1" baseline="0">
                    <a:latin typeface="Times New Roman" panose="02020603050405020304" pitchFamily="18" charset="0"/>
                    <a:cs typeface="Times New Roman" panose="02020603050405020304" pitchFamily="18" charset="0"/>
                  </a:rPr>
                  <a:t>VDR</a:t>
                </a:r>
                <a:r>
                  <a:rPr lang="pl-PL" sz="800" b="0" baseline="0">
                    <a:latin typeface="Times New Roman" panose="02020603050405020304" pitchFamily="18" charset="0"/>
                    <a:cs typeface="Times New Roman" panose="02020603050405020304" pitchFamily="18" charset="0"/>
                  </a:rPr>
                  <a:t> [RQ]</a:t>
                </a:r>
                <a:endParaRPr lang="pl-PL" sz="800" b="0">
                  <a:latin typeface="Times New Roman" panose="02020603050405020304" pitchFamily="18" charset="0"/>
                  <a:cs typeface="Times New Roman" panose="02020603050405020304" pitchFamily="18" charset="0"/>
                </a:endParaRPr>
              </a:p>
            </c:rich>
          </c:tx>
          <c:layout/>
        </c:title>
        <c:numFmt formatCode="General" sourceLinked="1"/>
        <c:tickLblPos val="nextTo"/>
        <c:txPr>
          <a:bodyPr/>
          <a:lstStyle/>
          <a:p>
            <a:pPr>
              <a:defRPr lang="pl-PL" sz="600">
                <a:latin typeface="Times New Roman" panose="02020603050405020304" pitchFamily="18" charset="0"/>
                <a:cs typeface="Times New Roman" panose="02020603050405020304" pitchFamily="18" charset="0"/>
              </a:defRPr>
            </a:pPr>
            <a:endParaRPr lang="en-US"/>
          </a:p>
        </c:txPr>
        <c:crossAx val="88619264"/>
        <c:crosses val="autoZero"/>
        <c:crossBetween val="between"/>
      </c:valAx>
    </c:plotArea>
    <c:legend>
      <c:legendPos val="r"/>
      <c:layout>
        <c:manualLayout>
          <c:xMode val="edge"/>
          <c:yMode val="edge"/>
          <c:x val="0.53771250073236221"/>
          <c:y val="7.2890586500259022E-3"/>
          <c:w val="0.46104877815400486"/>
          <c:h val="0.16667281265706119"/>
        </c:manualLayout>
      </c:layout>
      <c:overlay val="1"/>
      <c:txPr>
        <a:bodyPr/>
        <a:lstStyle/>
        <a:p>
          <a:pPr>
            <a:defRPr lang="pl-PL" sz="800">
              <a:latin typeface="Times New Roman" panose="02020603050405020304" pitchFamily="18" charset="0"/>
              <a:cs typeface="Times New Roman" panose="02020603050405020304" pitchFamily="18" charset="0"/>
            </a:defRPr>
          </a:pPr>
          <a:endParaRPr lang="en-US"/>
        </a:p>
      </c:txPr>
    </c:legend>
    <c:plotVisOnly val="1"/>
    <c:dispBlanksAs val="gap"/>
  </c:chart>
  <c:spPr>
    <a:ln>
      <a:no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1"/>
  <c:chart>
    <c:plotArea>
      <c:layout/>
      <c:barChart>
        <c:barDir val="col"/>
        <c:grouping val="clustered"/>
        <c:ser>
          <c:idx val="0"/>
          <c:order val="0"/>
          <c:tx>
            <c:strRef>
              <c:f>'miR-125b'!$I$1</c:f>
              <c:strCache>
                <c:ptCount val="1"/>
                <c:pt idx="0">
                  <c:v>control</c:v>
                </c:pt>
              </c:strCache>
            </c:strRef>
          </c:tx>
          <c:spPr>
            <a:solidFill>
              <a:schemeClr val="tx1">
                <a:lumMod val="85000"/>
                <a:lumOff val="15000"/>
              </a:schemeClr>
            </a:solidFill>
          </c:spPr>
          <c:errBars>
            <c:errBarType val="both"/>
            <c:errValType val="cust"/>
            <c:plus>
              <c:numRef>
                <c:f>('miR-125b'!$C$4;'miR-125b'!$C$10;'miR-125b'!$C$16;'miR-125b'!$C$22;'miR-125b'!$C$28)</c:f>
                <c:numCache>
                  <c:formatCode>General</c:formatCode>
                  <c:ptCount val="5"/>
                  <c:pt idx="0">
                    <c:v>9.6550000000000039E-2</c:v>
                  </c:pt>
                  <c:pt idx="1">
                    <c:v>0.10335000000000005</c:v>
                  </c:pt>
                  <c:pt idx="2">
                    <c:v>0.16280000000000006</c:v>
                  </c:pt>
                  <c:pt idx="3">
                    <c:v>0.10114999999999995</c:v>
                  </c:pt>
                  <c:pt idx="4">
                    <c:v>5.6249999999999897E-2</c:v>
                  </c:pt>
                </c:numCache>
              </c:numRef>
            </c:plus>
            <c:minus>
              <c:numRef>
                <c:f>('miR-125b'!$C$5;'miR-125b'!$C$11;'miR-125b'!$C$17;'miR-125b'!$C$23;'miR-125b'!$C$29)</c:f>
                <c:numCache>
                  <c:formatCode>General</c:formatCode>
                  <c:ptCount val="5"/>
                  <c:pt idx="0">
                    <c:v>0.11715000000000009</c:v>
                  </c:pt>
                  <c:pt idx="1">
                    <c:v>0.12164999999999981</c:v>
                  </c:pt>
                  <c:pt idx="2">
                    <c:v>0.21435000000000004</c:v>
                  </c:pt>
                  <c:pt idx="3">
                    <c:v>0.11299999999999998</c:v>
                  </c:pt>
                  <c:pt idx="4">
                    <c:v>6.0099999999999827E-2</c:v>
                  </c:pt>
                </c:numCache>
              </c:numRef>
            </c:minus>
          </c:errBars>
          <c:cat>
            <c:numRef>
              <c:f>'miR-125b'!$H$2:$H$6</c:f>
              <c:numCache>
                <c:formatCode>General</c:formatCode>
                <c:ptCount val="5"/>
                <c:pt idx="0">
                  <c:v>24</c:v>
                </c:pt>
                <c:pt idx="1">
                  <c:v>48</c:v>
                </c:pt>
                <c:pt idx="2">
                  <c:v>72</c:v>
                </c:pt>
                <c:pt idx="3">
                  <c:v>96</c:v>
                </c:pt>
                <c:pt idx="4">
                  <c:v>120</c:v>
                </c:pt>
              </c:numCache>
            </c:numRef>
          </c:cat>
          <c:val>
            <c:numRef>
              <c:f>'miR-125b'!$I$2:$I$6</c:f>
              <c:numCache>
                <c:formatCode>General</c:formatCode>
                <c:ptCount val="5"/>
                <c:pt idx="0">
                  <c:v>1</c:v>
                </c:pt>
                <c:pt idx="1">
                  <c:v>1</c:v>
                </c:pt>
                <c:pt idx="2">
                  <c:v>1</c:v>
                </c:pt>
                <c:pt idx="3">
                  <c:v>1</c:v>
                </c:pt>
                <c:pt idx="4">
                  <c:v>1</c:v>
                </c:pt>
              </c:numCache>
            </c:numRef>
          </c:val>
        </c:ser>
        <c:ser>
          <c:idx val="1"/>
          <c:order val="1"/>
          <c:tx>
            <c:strRef>
              <c:f>'miR-125b'!$J$1</c:f>
              <c:strCache>
                <c:ptCount val="1"/>
                <c:pt idx="0">
                  <c:v>calcitriol</c:v>
                </c:pt>
              </c:strCache>
            </c:strRef>
          </c:tx>
          <c:spPr>
            <a:solidFill>
              <a:srgbClr val="FFFF66"/>
            </a:solidFill>
          </c:spPr>
          <c:errBars>
            <c:errBarType val="both"/>
            <c:errValType val="cust"/>
            <c:plus>
              <c:numRef>
                <c:f>('miR-125b'!$D$4;'miR-125b'!$D$10;'miR-125b'!$D$16;'miR-125b'!$D$22;'miR-125b'!$D$28)</c:f>
                <c:numCache>
                  <c:formatCode>General</c:formatCode>
                  <c:ptCount val="5"/>
                  <c:pt idx="0">
                    <c:v>0.19494999999999998</c:v>
                  </c:pt>
                  <c:pt idx="1">
                    <c:v>0.34979999999999972</c:v>
                  </c:pt>
                  <c:pt idx="2">
                    <c:v>8.9600000000000041E-2</c:v>
                  </c:pt>
                  <c:pt idx="3">
                    <c:v>0.15925000000000014</c:v>
                  </c:pt>
                  <c:pt idx="4">
                    <c:v>0.5475500000000002</c:v>
                  </c:pt>
                </c:numCache>
              </c:numRef>
            </c:plus>
            <c:minus>
              <c:numRef>
                <c:f>('miR-125b'!$D$5;'miR-125b'!$D$11;'miR-125b'!$D$17;'miR-125b'!$D$23;'miR-125b'!$D$29)</c:f>
                <c:numCache>
                  <c:formatCode>General</c:formatCode>
                  <c:ptCount val="5"/>
                  <c:pt idx="0">
                    <c:v>0.23145000000000018</c:v>
                  </c:pt>
                  <c:pt idx="1">
                    <c:v>0.40409999999999974</c:v>
                  </c:pt>
                  <c:pt idx="2">
                    <c:v>0.10105000000000008</c:v>
                  </c:pt>
                  <c:pt idx="3">
                    <c:v>0.18009999999999995</c:v>
                  </c:pt>
                  <c:pt idx="4">
                    <c:v>0.66294999999999971</c:v>
                  </c:pt>
                </c:numCache>
              </c:numRef>
            </c:minus>
          </c:errBars>
          <c:cat>
            <c:numRef>
              <c:f>'miR-125b'!$H$2:$H$6</c:f>
              <c:numCache>
                <c:formatCode>General</c:formatCode>
                <c:ptCount val="5"/>
                <c:pt idx="0">
                  <c:v>24</c:v>
                </c:pt>
                <c:pt idx="1">
                  <c:v>48</c:v>
                </c:pt>
                <c:pt idx="2">
                  <c:v>72</c:v>
                </c:pt>
                <c:pt idx="3">
                  <c:v>96</c:v>
                </c:pt>
                <c:pt idx="4">
                  <c:v>120</c:v>
                </c:pt>
              </c:numCache>
            </c:numRef>
          </c:cat>
          <c:val>
            <c:numRef>
              <c:f>'miR-125b'!$J$2:$J$6</c:f>
              <c:numCache>
                <c:formatCode>General</c:formatCode>
                <c:ptCount val="5"/>
                <c:pt idx="0">
                  <c:v>1.3335999999999997</c:v>
                </c:pt>
                <c:pt idx="1">
                  <c:v>2.7511999999999999</c:v>
                </c:pt>
                <c:pt idx="2">
                  <c:v>0.98914999999999997</c:v>
                </c:pt>
                <c:pt idx="3">
                  <c:v>1.37775</c:v>
                </c:pt>
                <c:pt idx="4">
                  <c:v>3.2601500000000008</c:v>
                </c:pt>
              </c:numCache>
            </c:numRef>
          </c:val>
        </c:ser>
        <c:ser>
          <c:idx val="2"/>
          <c:order val="2"/>
          <c:tx>
            <c:strRef>
              <c:f>'miR-125b'!$K$1</c:f>
              <c:strCache>
                <c:ptCount val="1"/>
                <c:pt idx="0">
                  <c:v>PRI-2191</c:v>
                </c:pt>
              </c:strCache>
            </c:strRef>
          </c:tx>
          <c:spPr>
            <a:solidFill>
              <a:srgbClr val="FFCC00"/>
            </a:solidFill>
          </c:spPr>
          <c:errBars>
            <c:errBarType val="both"/>
            <c:errValType val="cust"/>
            <c:plus>
              <c:numRef>
                <c:f>('miR-125b'!$E$4;'miR-125b'!$E$10;'miR-125b'!$E$16;'miR-125b'!$E$22;'miR-125b'!$E$28)</c:f>
                <c:numCache>
                  <c:formatCode>General</c:formatCode>
                  <c:ptCount val="5"/>
                  <c:pt idx="0">
                    <c:v>0.22724999999999998</c:v>
                  </c:pt>
                  <c:pt idx="1">
                    <c:v>0.60744999999999927</c:v>
                  </c:pt>
                  <c:pt idx="2">
                    <c:v>0.42735000000000001</c:v>
                  </c:pt>
                  <c:pt idx="3">
                    <c:v>0.42540000000000028</c:v>
                  </c:pt>
                  <c:pt idx="4">
                    <c:v>0.62770000000000092</c:v>
                  </c:pt>
                </c:numCache>
              </c:numRef>
            </c:plus>
            <c:minus>
              <c:numRef>
                <c:f>('miR-125b'!$E$5;'miR-125b'!$E$11;'miR-125b'!$E$17;'miR-125b'!$E$23;'miR-125b'!$E$29)</c:f>
                <c:numCache>
                  <c:formatCode>General</c:formatCode>
                  <c:ptCount val="5"/>
                  <c:pt idx="0">
                    <c:v>0.28750000000000014</c:v>
                  </c:pt>
                  <c:pt idx="1">
                    <c:v>0.89229999999999954</c:v>
                  </c:pt>
                  <c:pt idx="2">
                    <c:v>0.58014999999999983</c:v>
                  </c:pt>
                  <c:pt idx="3">
                    <c:v>0.54374999999999973</c:v>
                  </c:pt>
                  <c:pt idx="4">
                    <c:v>0.74234999999999929</c:v>
                  </c:pt>
                </c:numCache>
              </c:numRef>
            </c:minus>
          </c:errBars>
          <c:cat>
            <c:numRef>
              <c:f>'miR-125b'!$H$2:$H$6</c:f>
              <c:numCache>
                <c:formatCode>General</c:formatCode>
                <c:ptCount val="5"/>
                <c:pt idx="0">
                  <c:v>24</c:v>
                </c:pt>
                <c:pt idx="1">
                  <c:v>48</c:v>
                </c:pt>
                <c:pt idx="2">
                  <c:v>72</c:v>
                </c:pt>
                <c:pt idx="3">
                  <c:v>96</c:v>
                </c:pt>
                <c:pt idx="4">
                  <c:v>120</c:v>
                </c:pt>
              </c:numCache>
            </c:numRef>
          </c:cat>
          <c:val>
            <c:numRef>
              <c:f>'miR-125b'!$K$2:$K$6</c:f>
              <c:numCache>
                <c:formatCode>General</c:formatCode>
                <c:ptCount val="5"/>
                <c:pt idx="0">
                  <c:v>1.1957</c:v>
                </c:pt>
                <c:pt idx="1">
                  <c:v>5.5453999999999999</c:v>
                </c:pt>
                <c:pt idx="2">
                  <c:v>1.6281999999999999</c:v>
                </c:pt>
                <c:pt idx="3">
                  <c:v>2.1571000000000002</c:v>
                </c:pt>
                <c:pt idx="4">
                  <c:v>6.0905000000000005</c:v>
                </c:pt>
              </c:numCache>
            </c:numRef>
          </c:val>
        </c:ser>
        <c:dLbls/>
        <c:axId val="111601920"/>
        <c:axId val="114815744"/>
      </c:barChart>
      <c:catAx>
        <c:axId val="111601920"/>
        <c:scaling>
          <c:orientation val="minMax"/>
        </c:scaling>
        <c:axPos val="b"/>
        <c:title>
          <c:tx>
            <c:rich>
              <a:bodyPr/>
              <a:lstStyle/>
              <a:p>
                <a:pPr>
                  <a:defRPr lang="pl-PL" sz="800" b="0">
                    <a:latin typeface="Times New Roman" panose="02020603050405020304" pitchFamily="18" charset="0"/>
                    <a:cs typeface="Times New Roman" panose="02020603050405020304" pitchFamily="18" charset="0"/>
                  </a:defRPr>
                </a:pPr>
                <a:r>
                  <a:rPr lang="pl-PL" sz="800" b="0">
                    <a:latin typeface="Times New Roman" panose="02020603050405020304" pitchFamily="18" charset="0"/>
                    <a:cs typeface="Times New Roman" panose="02020603050405020304" pitchFamily="18" charset="0"/>
                  </a:rPr>
                  <a:t>Incubation time [h]</a:t>
                </a:r>
              </a:p>
            </c:rich>
          </c:tx>
        </c:title>
        <c:numFmt formatCode="General" sourceLinked="1"/>
        <c:tickLblPos val="nextTo"/>
        <c:txPr>
          <a:bodyPr/>
          <a:lstStyle/>
          <a:p>
            <a:pPr>
              <a:defRPr lang="pl-PL" sz="800">
                <a:latin typeface="Times New Roman" panose="02020603050405020304" pitchFamily="18" charset="0"/>
                <a:cs typeface="Times New Roman" panose="02020603050405020304" pitchFamily="18" charset="0"/>
              </a:defRPr>
            </a:pPr>
            <a:endParaRPr lang="en-US"/>
          </a:p>
        </c:txPr>
        <c:crossAx val="114815744"/>
        <c:crosses val="autoZero"/>
        <c:auto val="1"/>
        <c:lblAlgn val="ctr"/>
        <c:lblOffset val="100"/>
      </c:catAx>
      <c:valAx>
        <c:axId val="114815744"/>
        <c:scaling>
          <c:orientation val="minMax"/>
        </c:scaling>
        <c:axPos val="l"/>
        <c:title>
          <c:tx>
            <c:rich>
              <a:bodyPr rot="-5400000" vert="horz"/>
              <a:lstStyle/>
              <a:p>
                <a:pPr>
                  <a:defRPr lang="pl-PL" sz="800" b="0">
                    <a:latin typeface="Times New Roman" panose="02020603050405020304" pitchFamily="18" charset="0"/>
                    <a:cs typeface="Times New Roman" panose="02020603050405020304" pitchFamily="18" charset="0"/>
                  </a:defRPr>
                </a:pPr>
                <a:r>
                  <a:rPr lang="pl-PL" sz="800" b="0">
                    <a:latin typeface="Times New Roman" panose="02020603050405020304" pitchFamily="18" charset="0"/>
                    <a:cs typeface="Times New Roman" panose="02020603050405020304" pitchFamily="18" charset="0"/>
                  </a:rPr>
                  <a:t>Relative quantification of </a:t>
                </a:r>
              </a:p>
              <a:p>
                <a:pPr>
                  <a:defRPr lang="pl-PL" sz="800" b="0">
                    <a:latin typeface="Times New Roman" panose="02020603050405020304" pitchFamily="18" charset="0"/>
                    <a:cs typeface="Times New Roman" panose="02020603050405020304" pitchFamily="18" charset="0"/>
                  </a:defRPr>
                </a:pPr>
                <a:r>
                  <a:rPr lang="pl-PL" sz="800" b="1">
                    <a:latin typeface="Times New Roman" panose="02020603050405020304" pitchFamily="18" charset="0"/>
                    <a:cs typeface="Times New Roman" panose="02020603050405020304" pitchFamily="18" charset="0"/>
                  </a:rPr>
                  <a:t>miR-125b</a:t>
                </a:r>
                <a:r>
                  <a:rPr lang="pl-PL" sz="800" b="0">
                    <a:latin typeface="Times New Roman" panose="02020603050405020304" pitchFamily="18" charset="0"/>
                    <a:cs typeface="Times New Roman" panose="02020603050405020304" pitchFamily="18" charset="0"/>
                  </a:rPr>
                  <a:t> [RQ]</a:t>
                </a:r>
              </a:p>
            </c:rich>
          </c:tx>
        </c:title>
        <c:numFmt formatCode="General" sourceLinked="1"/>
        <c:tickLblPos val="nextTo"/>
        <c:txPr>
          <a:bodyPr/>
          <a:lstStyle/>
          <a:p>
            <a:pPr>
              <a:defRPr lang="pl-PL" sz="600">
                <a:latin typeface="Times New Roman" panose="02020603050405020304" pitchFamily="18" charset="0"/>
                <a:cs typeface="Times New Roman" panose="02020603050405020304" pitchFamily="18" charset="0"/>
              </a:defRPr>
            </a:pPr>
            <a:endParaRPr lang="en-US"/>
          </a:p>
        </c:txPr>
        <c:crossAx val="111601920"/>
        <c:crosses val="autoZero"/>
        <c:crossBetween val="between"/>
      </c:valAx>
      <c:spPr>
        <a:ln>
          <a:noFill/>
        </a:ln>
      </c:spPr>
    </c:plotArea>
    <c:legend>
      <c:legendPos val="r"/>
      <c:layout>
        <c:manualLayout>
          <c:xMode val="edge"/>
          <c:yMode val="edge"/>
          <c:x val="0.48108559297441028"/>
          <c:y val="4.373774026305996E-3"/>
          <c:w val="0.5137975843964232"/>
          <c:h val="0.19258646270080393"/>
        </c:manualLayout>
      </c:layout>
      <c:overlay val="1"/>
      <c:txPr>
        <a:bodyPr/>
        <a:lstStyle/>
        <a:p>
          <a:pPr>
            <a:defRPr lang="pl-PL" sz="800">
              <a:latin typeface="Times New Roman" panose="02020603050405020304" pitchFamily="18" charset="0"/>
              <a:cs typeface="Times New Roman" panose="02020603050405020304" pitchFamily="18" charset="0"/>
            </a:defRPr>
          </a:pPr>
          <a:endParaRPr lang="en-US"/>
        </a:p>
      </c:txPr>
    </c:legend>
    <c:plotVisOnly val="1"/>
    <c:dispBlanksAs val="gap"/>
  </c:chart>
  <c:spPr>
    <a:ln>
      <a:no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style val="1"/>
  <c:chart>
    <c:plotArea>
      <c:layout/>
      <c:barChart>
        <c:barDir val="col"/>
        <c:grouping val="clustered"/>
        <c:ser>
          <c:idx val="0"/>
          <c:order val="0"/>
          <c:tx>
            <c:strRef>
              <c:f>'VDR '!$I$1</c:f>
              <c:strCache>
                <c:ptCount val="1"/>
                <c:pt idx="0">
                  <c:v>control</c:v>
                </c:pt>
              </c:strCache>
            </c:strRef>
          </c:tx>
          <c:spPr>
            <a:solidFill>
              <a:schemeClr val="tx1">
                <a:lumMod val="85000"/>
                <a:lumOff val="15000"/>
              </a:schemeClr>
            </a:solidFill>
          </c:spPr>
          <c:errBars>
            <c:errBarType val="both"/>
            <c:errValType val="cust"/>
            <c:plus>
              <c:numRef>
                <c:f>('VDR '!$C$4;'VDR '!$C$10;'VDR '!$C$16;'VDR '!$C$23;'VDR '!$C$30)</c:f>
                <c:numCache>
                  <c:formatCode>General</c:formatCode>
                  <c:ptCount val="5"/>
                  <c:pt idx="0">
                    <c:v>0.10985</c:v>
                  </c:pt>
                  <c:pt idx="1">
                    <c:v>9.0550000000000061E-2</c:v>
                  </c:pt>
                  <c:pt idx="2">
                    <c:v>0.1716</c:v>
                  </c:pt>
                  <c:pt idx="3">
                    <c:v>0.10654999999999991</c:v>
                  </c:pt>
                  <c:pt idx="4">
                    <c:v>0.1425000000000001</c:v>
                  </c:pt>
                </c:numCache>
              </c:numRef>
            </c:plus>
            <c:minus>
              <c:numRef>
                <c:f>('VDR '!$C$5;'VDR '!$C$11;'VDR '!$C$17;'VDR '!$C$24;'VDR '!$C$31)</c:f>
                <c:numCache>
                  <c:formatCode>General</c:formatCode>
                  <c:ptCount val="5"/>
                  <c:pt idx="0">
                    <c:v>0.12349999999999994</c:v>
                  </c:pt>
                  <c:pt idx="1">
                    <c:v>0.10230000000000006</c:v>
                  </c:pt>
                  <c:pt idx="2">
                    <c:v>0.23709999999999992</c:v>
                  </c:pt>
                  <c:pt idx="3">
                    <c:v>0.12199999999999989</c:v>
                  </c:pt>
                  <c:pt idx="4">
                    <c:v>0.18144999999999994</c:v>
                  </c:pt>
                </c:numCache>
              </c:numRef>
            </c:minus>
          </c:errBars>
          <c:cat>
            <c:numRef>
              <c:f>'VDR '!$H$2:$H$6</c:f>
              <c:numCache>
                <c:formatCode>General</c:formatCode>
                <c:ptCount val="5"/>
                <c:pt idx="0">
                  <c:v>24</c:v>
                </c:pt>
                <c:pt idx="1">
                  <c:v>48</c:v>
                </c:pt>
                <c:pt idx="2">
                  <c:v>72</c:v>
                </c:pt>
                <c:pt idx="3">
                  <c:v>96</c:v>
                </c:pt>
                <c:pt idx="4">
                  <c:v>120</c:v>
                </c:pt>
              </c:numCache>
            </c:numRef>
          </c:cat>
          <c:val>
            <c:numRef>
              <c:f>'VDR '!$I$2:$I$6</c:f>
              <c:numCache>
                <c:formatCode>General</c:formatCode>
                <c:ptCount val="5"/>
                <c:pt idx="0">
                  <c:v>1</c:v>
                </c:pt>
                <c:pt idx="1">
                  <c:v>1</c:v>
                </c:pt>
                <c:pt idx="2">
                  <c:v>1</c:v>
                </c:pt>
                <c:pt idx="3">
                  <c:v>1</c:v>
                </c:pt>
                <c:pt idx="4">
                  <c:v>1</c:v>
                </c:pt>
              </c:numCache>
            </c:numRef>
          </c:val>
        </c:ser>
        <c:ser>
          <c:idx val="1"/>
          <c:order val="1"/>
          <c:tx>
            <c:strRef>
              <c:f>'VDR '!$J$1</c:f>
              <c:strCache>
                <c:ptCount val="1"/>
                <c:pt idx="0">
                  <c:v>calcitriol</c:v>
                </c:pt>
              </c:strCache>
            </c:strRef>
          </c:tx>
          <c:spPr>
            <a:solidFill>
              <a:schemeClr val="accent1">
                <a:lumMod val="60000"/>
                <a:lumOff val="40000"/>
              </a:schemeClr>
            </a:solidFill>
          </c:spPr>
          <c:errBars>
            <c:errBarType val="both"/>
            <c:errValType val="cust"/>
            <c:plus>
              <c:numRef>
                <c:f>('VDR '!$D$4;'VDR '!$D$10;'VDR '!$D$16;'VDR '!$D$23;'VDR '!$D$30)</c:f>
                <c:numCache>
                  <c:formatCode>General</c:formatCode>
                  <c:ptCount val="5"/>
                  <c:pt idx="0">
                    <c:v>3.7499999999999874E-2</c:v>
                  </c:pt>
                  <c:pt idx="1">
                    <c:v>0.16225000000000001</c:v>
                  </c:pt>
                  <c:pt idx="2">
                    <c:v>4.194999999999998E-2</c:v>
                  </c:pt>
                  <c:pt idx="3">
                    <c:v>0.36690000000000006</c:v>
                  </c:pt>
                  <c:pt idx="4">
                    <c:v>0.37910000000000027</c:v>
                  </c:pt>
                </c:numCache>
              </c:numRef>
            </c:plus>
            <c:minus>
              <c:numRef>
                <c:f>('VDR '!$D$5;'VDR '!$D$11;'VDR '!$D$17;'VDR '!$D$24;'VDR '!$D$32;'VDR '!$D$31;'VDR '!$D$32)</c:f>
                <c:numCache>
                  <c:formatCode>General</c:formatCode>
                  <c:ptCount val="7"/>
                  <c:pt idx="0">
                    <c:v>3.9000000000000153E-2</c:v>
                  </c:pt>
                  <c:pt idx="1">
                    <c:v>0.18905000000000019</c:v>
                  </c:pt>
                  <c:pt idx="2">
                    <c:v>5.475000000000009E-2</c:v>
                  </c:pt>
                  <c:pt idx="3">
                    <c:v>0.48670000000000019</c:v>
                  </c:pt>
                  <c:pt idx="5">
                    <c:v>0.48714999999999986</c:v>
                  </c:pt>
                </c:numCache>
              </c:numRef>
            </c:minus>
          </c:errBars>
          <c:cat>
            <c:numRef>
              <c:f>'VDR '!$H$2:$H$6</c:f>
              <c:numCache>
                <c:formatCode>General</c:formatCode>
                <c:ptCount val="5"/>
                <c:pt idx="0">
                  <c:v>24</c:v>
                </c:pt>
                <c:pt idx="1">
                  <c:v>48</c:v>
                </c:pt>
                <c:pt idx="2">
                  <c:v>72</c:v>
                </c:pt>
                <c:pt idx="3">
                  <c:v>96</c:v>
                </c:pt>
                <c:pt idx="4">
                  <c:v>120</c:v>
                </c:pt>
              </c:numCache>
            </c:numRef>
          </c:cat>
          <c:val>
            <c:numRef>
              <c:f>'VDR '!$J$2:$J$6</c:f>
              <c:numCache>
                <c:formatCode>General</c:formatCode>
                <c:ptCount val="5"/>
                <c:pt idx="0">
                  <c:v>1.1652499999999999</c:v>
                </c:pt>
                <c:pt idx="1">
                  <c:v>1.2950999999999997</c:v>
                </c:pt>
                <c:pt idx="2">
                  <c:v>0.34400000000000003</c:v>
                </c:pt>
                <c:pt idx="3">
                  <c:v>1.9048499999999999</c:v>
                </c:pt>
                <c:pt idx="4">
                  <c:v>2.0376499999999997</c:v>
                </c:pt>
              </c:numCache>
            </c:numRef>
          </c:val>
        </c:ser>
        <c:ser>
          <c:idx val="2"/>
          <c:order val="2"/>
          <c:tx>
            <c:strRef>
              <c:f>'VDR '!$K$1</c:f>
              <c:strCache>
                <c:ptCount val="1"/>
                <c:pt idx="0">
                  <c:v>PRI-2191</c:v>
                </c:pt>
              </c:strCache>
            </c:strRef>
          </c:tx>
          <c:spPr>
            <a:solidFill>
              <a:schemeClr val="accent1">
                <a:lumMod val="75000"/>
              </a:schemeClr>
            </a:solidFill>
          </c:spPr>
          <c:errBars>
            <c:errBarType val="both"/>
            <c:errValType val="cust"/>
            <c:plus>
              <c:numRef>
                <c:f>('VDR '!$E$4;'VDR '!$E$10;'VDR '!$E$16;'VDR '!$E$23;'VDR '!$E$30)</c:f>
                <c:numCache>
                  <c:formatCode>General</c:formatCode>
                  <c:ptCount val="5"/>
                  <c:pt idx="0">
                    <c:v>3.4449999999999988E-2</c:v>
                  </c:pt>
                  <c:pt idx="1">
                    <c:v>0.11175000000000024</c:v>
                  </c:pt>
                  <c:pt idx="2">
                    <c:v>7.8799999999999995E-2</c:v>
                  </c:pt>
                  <c:pt idx="3">
                    <c:v>0.23334999999999997</c:v>
                  </c:pt>
                  <c:pt idx="4">
                    <c:v>0.23384999999999992</c:v>
                  </c:pt>
                </c:numCache>
              </c:numRef>
            </c:plus>
            <c:minus>
              <c:numRef>
                <c:f>('VDR '!$E$5;'VDR '!$E$11;'VDR '!$E$17;'VDR '!$E$24;'VDR '!$E$31)</c:f>
                <c:numCache>
                  <c:formatCode>General</c:formatCode>
                  <c:ptCount val="5"/>
                  <c:pt idx="0">
                    <c:v>3.6300000000000006E-2</c:v>
                  </c:pt>
                  <c:pt idx="1">
                    <c:v>0.25589499999999987</c:v>
                  </c:pt>
                  <c:pt idx="2">
                    <c:v>0.11224999999999995</c:v>
                  </c:pt>
                  <c:pt idx="3">
                    <c:v>0.2749000000000002</c:v>
                  </c:pt>
                  <c:pt idx="4">
                    <c:v>0.27835000000000015</c:v>
                  </c:pt>
                </c:numCache>
              </c:numRef>
            </c:minus>
          </c:errBars>
          <c:cat>
            <c:numRef>
              <c:f>'VDR '!$H$2:$H$6</c:f>
              <c:numCache>
                <c:formatCode>General</c:formatCode>
                <c:ptCount val="5"/>
                <c:pt idx="0">
                  <c:v>24</c:v>
                </c:pt>
                <c:pt idx="1">
                  <c:v>48</c:v>
                </c:pt>
                <c:pt idx="2">
                  <c:v>72</c:v>
                </c:pt>
                <c:pt idx="3">
                  <c:v>96</c:v>
                </c:pt>
                <c:pt idx="4">
                  <c:v>120</c:v>
                </c:pt>
              </c:numCache>
            </c:numRef>
          </c:cat>
          <c:val>
            <c:numRef>
              <c:f>'VDR '!$K$2:$K$6</c:f>
              <c:numCache>
                <c:formatCode>General</c:formatCode>
                <c:ptCount val="5"/>
                <c:pt idx="0">
                  <c:v>0.74090000000000011</c:v>
                </c:pt>
                <c:pt idx="1">
                  <c:v>2.9072500000000003</c:v>
                </c:pt>
                <c:pt idx="2">
                  <c:v>0.38485000000000014</c:v>
                </c:pt>
                <c:pt idx="3">
                  <c:v>1.6612</c:v>
                </c:pt>
                <c:pt idx="4">
                  <c:v>1.5322</c:v>
                </c:pt>
              </c:numCache>
            </c:numRef>
          </c:val>
        </c:ser>
        <c:dLbls/>
        <c:axId val="126646528"/>
        <c:axId val="128029824"/>
      </c:barChart>
      <c:catAx>
        <c:axId val="126646528"/>
        <c:scaling>
          <c:orientation val="minMax"/>
        </c:scaling>
        <c:axPos val="b"/>
        <c:title>
          <c:tx>
            <c:rich>
              <a:bodyPr/>
              <a:lstStyle/>
              <a:p>
                <a:pPr>
                  <a:defRPr lang="pl-PL" sz="800" b="0">
                    <a:latin typeface="Times New Roman" panose="02020603050405020304" pitchFamily="18" charset="0"/>
                    <a:cs typeface="Times New Roman" panose="02020603050405020304" pitchFamily="18" charset="0"/>
                  </a:defRPr>
                </a:pPr>
                <a:r>
                  <a:rPr lang="pl-PL" sz="800" b="0" baseline="0">
                    <a:latin typeface="Times New Roman" panose="02020603050405020304" pitchFamily="18" charset="0"/>
                    <a:cs typeface="Times New Roman" panose="02020603050405020304" pitchFamily="18" charset="0"/>
                  </a:rPr>
                  <a:t>Incubation time [h]</a:t>
                </a:r>
                <a:endParaRPr lang="pl-PL" sz="800" b="0">
                  <a:latin typeface="Times New Roman" panose="02020603050405020304" pitchFamily="18" charset="0"/>
                  <a:cs typeface="Times New Roman" panose="02020603050405020304" pitchFamily="18" charset="0"/>
                </a:endParaRPr>
              </a:p>
            </c:rich>
          </c:tx>
        </c:title>
        <c:numFmt formatCode="General" sourceLinked="1"/>
        <c:tickLblPos val="nextTo"/>
        <c:txPr>
          <a:bodyPr/>
          <a:lstStyle/>
          <a:p>
            <a:pPr>
              <a:defRPr lang="pl-PL" sz="800">
                <a:latin typeface="Times New Roman" panose="02020603050405020304" pitchFamily="18" charset="0"/>
                <a:cs typeface="Times New Roman" panose="02020603050405020304" pitchFamily="18" charset="0"/>
              </a:defRPr>
            </a:pPr>
            <a:endParaRPr lang="en-US"/>
          </a:p>
        </c:txPr>
        <c:crossAx val="128029824"/>
        <c:crosses val="autoZero"/>
        <c:auto val="1"/>
        <c:lblAlgn val="ctr"/>
        <c:lblOffset val="100"/>
      </c:catAx>
      <c:valAx>
        <c:axId val="128029824"/>
        <c:scaling>
          <c:orientation val="minMax"/>
          <c:max val="3.5"/>
          <c:min val="0"/>
        </c:scaling>
        <c:axPos val="l"/>
        <c:title>
          <c:tx>
            <c:rich>
              <a:bodyPr rot="-5400000" vert="horz"/>
              <a:lstStyle/>
              <a:p>
                <a:pPr>
                  <a:defRPr lang="pl-PL" sz="800" b="0">
                    <a:latin typeface="Times New Roman" panose="02020603050405020304" pitchFamily="18" charset="0"/>
                    <a:cs typeface="Times New Roman" panose="02020603050405020304" pitchFamily="18" charset="0"/>
                  </a:defRPr>
                </a:pPr>
                <a:r>
                  <a:rPr lang="pl-PL" sz="800" b="0" baseline="0">
                    <a:latin typeface="Times New Roman" panose="02020603050405020304" pitchFamily="18" charset="0"/>
                    <a:cs typeface="Times New Roman" panose="02020603050405020304" pitchFamily="18" charset="0"/>
                  </a:rPr>
                  <a:t>Relative expression of</a:t>
                </a:r>
              </a:p>
              <a:p>
                <a:pPr>
                  <a:defRPr lang="pl-PL" sz="800" b="0">
                    <a:latin typeface="Times New Roman" panose="02020603050405020304" pitchFamily="18" charset="0"/>
                    <a:cs typeface="Times New Roman" panose="02020603050405020304" pitchFamily="18" charset="0"/>
                  </a:defRPr>
                </a:pPr>
                <a:r>
                  <a:rPr lang="pl-PL" sz="800" b="0" baseline="0">
                    <a:latin typeface="Times New Roman" panose="02020603050405020304" pitchFamily="18" charset="0"/>
                    <a:cs typeface="Times New Roman" panose="02020603050405020304" pitchFamily="18" charset="0"/>
                  </a:rPr>
                  <a:t> </a:t>
                </a:r>
                <a:r>
                  <a:rPr lang="pl-PL" sz="800" b="1" baseline="0">
                    <a:latin typeface="Times New Roman" panose="02020603050405020304" pitchFamily="18" charset="0"/>
                    <a:cs typeface="Times New Roman" panose="02020603050405020304" pitchFamily="18" charset="0"/>
                  </a:rPr>
                  <a:t>VDR</a:t>
                </a:r>
                <a:r>
                  <a:rPr lang="pl-PL" sz="800" b="0" baseline="0">
                    <a:latin typeface="Times New Roman" panose="02020603050405020304" pitchFamily="18" charset="0"/>
                    <a:cs typeface="Times New Roman" panose="02020603050405020304" pitchFamily="18" charset="0"/>
                  </a:rPr>
                  <a:t> [RQ]</a:t>
                </a:r>
                <a:endParaRPr lang="pl-PL" sz="800" b="0">
                  <a:latin typeface="Times New Roman" panose="02020603050405020304" pitchFamily="18" charset="0"/>
                  <a:cs typeface="Times New Roman" panose="02020603050405020304" pitchFamily="18" charset="0"/>
                </a:endParaRPr>
              </a:p>
            </c:rich>
          </c:tx>
        </c:title>
        <c:numFmt formatCode="General" sourceLinked="1"/>
        <c:tickLblPos val="nextTo"/>
        <c:txPr>
          <a:bodyPr/>
          <a:lstStyle/>
          <a:p>
            <a:pPr>
              <a:defRPr lang="pl-PL" sz="600">
                <a:latin typeface="Times New Roman" panose="02020603050405020304" pitchFamily="18" charset="0"/>
                <a:cs typeface="Times New Roman" panose="02020603050405020304" pitchFamily="18" charset="0"/>
              </a:defRPr>
            </a:pPr>
            <a:endParaRPr lang="en-US"/>
          </a:p>
        </c:txPr>
        <c:crossAx val="126646528"/>
        <c:crosses val="autoZero"/>
        <c:crossBetween val="between"/>
      </c:valAx>
    </c:plotArea>
    <c:legend>
      <c:legendPos val="r"/>
      <c:layout>
        <c:manualLayout>
          <c:xMode val="edge"/>
          <c:yMode val="edge"/>
          <c:x val="0.52204765443595769"/>
          <c:y val="7.2890586500259022E-3"/>
          <c:w val="0.47672890359500836"/>
          <c:h val="0.16667281265706119"/>
        </c:manualLayout>
      </c:layout>
      <c:overlay val="1"/>
      <c:txPr>
        <a:bodyPr/>
        <a:lstStyle/>
        <a:p>
          <a:pPr>
            <a:defRPr lang="pl-PL" sz="800">
              <a:latin typeface="Times New Roman" panose="02020603050405020304" pitchFamily="18" charset="0"/>
              <a:cs typeface="Times New Roman" panose="02020603050405020304" pitchFamily="18" charset="0"/>
            </a:defRPr>
          </a:pPr>
          <a:endParaRPr lang="en-US"/>
        </a:p>
      </c:txPr>
    </c:legend>
    <c:plotVisOnly val="1"/>
    <c:dispBlanksAs val="gap"/>
  </c:chart>
  <c:spPr>
    <a:ln>
      <a:no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style val="1"/>
  <c:chart>
    <c:plotArea>
      <c:layout/>
      <c:barChart>
        <c:barDir val="col"/>
        <c:grouping val="clustered"/>
        <c:ser>
          <c:idx val="0"/>
          <c:order val="0"/>
          <c:tx>
            <c:strRef>
              <c:f>'CYP24'!$I$1</c:f>
              <c:strCache>
                <c:ptCount val="1"/>
                <c:pt idx="0">
                  <c:v>control</c:v>
                </c:pt>
              </c:strCache>
            </c:strRef>
          </c:tx>
          <c:spPr>
            <a:solidFill>
              <a:schemeClr val="tx1">
                <a:lumMod val="85000"/>
                <a:lumOff val="15000"/>
              </a:schemeClr>
            </a:solidFill>
          </c:spPr>
          <c:errBars>
            <c:errBarType val="both"/>
            <c:errValType val="cust"/>
            <c:plus>
              <c:numRef>
                <c:f>('CYP24'!$C$4;'CYP24'!$C$10;'CYP24'!$C$16;'CYP24'!$C$23;'CYP24'!$C$30)</c:f>
                <c:numCache>
                  <c:formatCode>General</c:formatCode>
                  <c:ptCount val="5"/>
                  <c:pt idx="0">
                    <c:v>2.2899999999999927E-2</c:v>
                  </c:pt>
                  <c:pt idx="1">
                    <c:v>6.0500000000000005E-2</c:v>
                  </c:pt>
                  <c:pt idx="2">
                    <c:v>0.1647000000000001</c:v>
                  </c:pt>
                  <c:pt idx="3">
                    <c:v>3.64500000000001E-2</c:v>
                  </c:pt>
                  <c:pt idx="4">
                    <c:v>1.5900000000000029E-2</c:v>
                  </c:pt>
                </c:numCache>
              </c:numRef>
            </c:plus>
            <c:minus>
              <c:numRef>
                <c:f>('CYP24'!$C$5;'CYP24'!$C$11;'CYP24'!$C$17;'CYP24'!$C$24;'CYP24'!$C$31)</c:f>
                <c:numCache>
                  <c:formatCode>General</c:formatCode>
                  <c:ptCount val="5"/>
                  <c:pt idx="0">
                    <c:v>2.3749999999999941E-2</c:v>
                  </c:pt>
                  <c:pt idx="1">
                    <c:v>6.530000000000015E-2</c:v>
                  </c:pt>
                  <c:pt idx="2">
                    <c:v>0.23415000000000008</c:v>
                  </c:pt>
                  <c:pt idx="3">
                    <c:v>3.8549999999999862E-2</c:v>
                  </c:pt>
                  <c:pt idx="4">
                    <c:v>1.6150000000000112E-2</c:v>
                  </c:pt>
                </c:numCache>
              </c:numRef>
            </c:minus>
          </c:errBars>
          <c:cat>
            <c:numRef>
              <c:f>'CYP24'!$H$2:$H$6</c:f>
              <c:numCache>
                <c:formatCode>General</c:formatCode>
                <c:ptCount val="5"/>
                <c:pt idx="0">
                  <c:v>24</c:v>
                </c:pt>
                <c:pt idx="1">
                  <c:v>48</c:v>
                </c:pt>
                <c:pt idx="2">
                  <c:v>72</c:v>
                </c:pt>
                <c:pt idx="3">
                  <c:v>96</c:v>
                </c:pt>
                <c:pt idx="4">
                  <c:v>120</c:v>
                </c:pt>
              </c:numCache>
            </c:numRef>
          </c:cat>
          <c:val>
            <c:numRef>
              <c:f>'CYP24'!$I$2:$I$6</c:f>
              <c:numCache>
                <c:formatCode>General</c:formatCode>
                <c:ptCount val="5"/>
                <c:pt idx="0">
                  <c:v>1</c:v>
                </c:pt>
                <c:pt idx="1">
                  <c:v>1</c:v>
                </c:pt>
                <c:pt idx="2">
                  <c:v>1</c:v>
                </c:pt>
                <c:pt idx="3">
                  <c:v>1</c:v>
                </c:pt>
                <c:pt idx="4">
                  <c:v>1</c:v>
                </c:pt>
              </c:numCache>
            </c:numRef>
          </c:val>
        </c:ser>
        <c:ser>
          <c:idx val="1"/>
          <c:order val="1"/>
          <c:tx>
            <c:strRef>
              <c:f>'CYP24'!$J$1</c:f>
              <c:strCache>
                <c:ptCount val="1"/>
                <c:pt idx="0">
                  <c:v>calcitriol</c:v>
                </c:pt>
              </c:strCache>
            </c:strRef>
          </c:tx>
          <c:spPr>
            <a:solidFill>
              <a:schemeClr val="accent4">
                <a:lumMod val="60000"/>
                <a:lumOff val="40000"/>
              </a:schemeClr>
            </a:solidFill>
          </c:spPr>
          <c:errBars>
            <c:errBarType val="both"/>
            <c:errValType val="cust"/>
            <c:plus>
              <c:numRef>
                <c:f>('CYP24'!$D$4;'CYP24'!$D$10;'CYP24'!$D$16;'CYP24'!$D$23;'CYP24'!$D$30)</c:f>
                <c:numCache>
                  <c:formatCode>General</c:formatCode>
                  <c:ptCount val="5"/>
                  <c:pt idx="0">
                    <c:v>76.459299999999999</c:v>
                  </c:pt>
                  <c:pt idx="1">
                    <c:v>15.004500000000007</c:v>
                  </c:pt>
                  <c:pt idx="2">
                    <c:v>1090.0026500000006</c:v>
                  </c:pt>
                  <c:pt idx="3">
                    <c:v>634.69929999999977</c:v>
                  </c:pt>
                  <c:pt idx="4">
                    <c:v>2429.8034000000011</c:v>
                  </c:pt>
                </c:numCache>
              </c:numRef>
            </c:plus>
            <c:minus>
              <c:numRef>
                <c:f>('CYP24'!$D$5;'CYP24'!$D$11;'CYP24'!$D$17;'CYP24'!$D$24;'CYP24'!$D$32;'CYP24'!$D$31;'CYP24'!$D$32)</c:f>
                <c:numCache>
                  <c:formatCode>General</c:formatCode>
                  <c:ptCount val="7"/>
                  <c:pt idx="0">
                    <c:v>83.708300000000008</c:v>
                  </c:pt>
                  <c:pt idx="1">
                    <c:v>17.632999999999981</c:v>
                  </c:pt>
                  <c:pt idx="2">
                    <c:v>1165.8668999999973</c:v>
                  </c:pt>
                  <c:pt idx="3">
                    <c:v>768.04220000000066</c:v>
                  </c:pt>
                  <c:pt idx="5">
                    <c:v>2937.3536000000008</c:v>
                  </c:pt>
                </c:numCache>
              </c:numRef>
            </c:minus>
          </c:errBars>
          <c:cat>
            <c:numRef>
              <c:f>'CYP24'!$H$2:$H$6</c:f>
              <c:numCache>
                <c:formatCode>General</c:formatCode>
                <c:ptCount val="5"/>
                <c:pt idx="0">
                  <c:v>24</c:v>
                </c:pt>
                <c:pt idx="1">
                  <c:v>48</c:v>
                </c:pt>
                <c:pt idx="2">
                  <c:v>72</c:v>
                </c:pt>
                <c:pt idx="3">
                  <c:v>96</c:v>
                </c:pt>
                <c:pt idx="4">
                  <c:v>120</c:v>
                </c:pt>
              </c:numCache>
            </c:numRef>
          </c:cat>
          <c:val>
            <c:numRef>
              <c:f>'CYP24'!$J$2:$J$6</c:f>
              <c:numCache>
                <c:formatCode>General</c:formatCode>
                <c:ptCount val="5"/>
                <c:pt idx="0">
                  <c:v>895.55000000000007</c:v>
                </c:pt>
                <c:pt idx="1">
                  <c:v>143.89625000000001</c:v>
                </c:pt>
                <c:pt idx="2">
                  <c:v>16757.250249999997</c:v>
                </c:pt>
                <c:pt idx="3">
                  <c:v>3938.3364499999998</c:v>
                </c:pt>
                <c:pt idx="4">
                  <c:v>14075.6962</c:v>
                </c:pt>
              </c:numCache>
            </c:numRef>
          </c:val>
        </c:ser>
        <c:ser>
          <c:idx val="2"/>
          <c:order val="2"/>
          <c:tx>
            <c:strRef>
              <c:f>'CYP24'!$K$1</c:f>
              <c:strCache>
                <c:ptCount val="1"/>
                <c:pt idx="0">
                  <c:v>PRI-2191</c:v>
                </c:pt>
              </c:strCache>
            </c:strRef>
          </c:tx>
          <c:spPr>
            <a:solidFill>
              <a:schemeClr val="accent4">
                <a:lumMod val="75000"/>
              </a:schemeClr>
            </a:solidFill>
          </c:spPr>
          <c:errBars>
            <c:errBarType val="both"/>
            <c:errValType val="cust"/>
            <c:plus>
              <c:numRef>
                <c:f>('CYP24'!$E$4;'CYP24'!$E$10;'CYP24'!$E$16;'CYP24'!$E$23;'CYP24'!$E$30)</c:f>
                <c:numCache>
                  <c:formatCode>General</c:formatCode>
                  <c:ptCount val="5"/>
                  <c:pt idx="0">
                    <c:v>248.73825000000033</c:v>
                  </c:pt>
                  <c:pt idx="1">
                    <c:v>48.300800000000031</c:v>
                  </c:pt>
                  <c:pt idx="2">
                    <c:v>1933.3935999999994</c:v>
                  </c:pt>
                  <c:pt idx="3">
                    <c:v>1362.1498499999998</c:v>
                  </c:pt>
                  <c:pt idx="4">
                    <c:v>123.97654999999942</c:v>
                  </c:pt>
                </c:numCache>
              </c:numRef>
            </c:plus>
            <c:minus>
              <c:numRef>
                <c:f>('CYP24'!$E$5;'CYP24'!$E$11;'CYP24'!$E$17;'CYP24'!$E$24;'CYP24'!$E$31)</c:f>
                <c:numCache>
                  <c:formatCode>General</c:formatCode>
                  <c:ptCount val="5"/>
                  <c:pt idx="0">
                    <c:v>279.59674999999959</c:v>
                  </c:pt>
                  <c:pt idx="1">
                    <c:v>59.547499999999957</c:v>
                  </c:pt>
                  <c:pt idx="2">
                    <c:v>2309.0527999999995</c:v>
                  </c:pt>
                  <c:pt idx="3">
                    <c:v>1567.9572499999995</c:v>
                  </c:pt>
                  <c:pt idx="4">
                    <c:v>217.48549999999886</c:v>
                  </c:pt>
                </c:numCache>
              </c:numRef>
            </c:minus>
          </c:errBars>
          <c:cat>
            <c:numRef>
              <c:f>'CYP24'!$H$2:$H$6</c:f>
              <c:numCache>
                <c:formatCode>General</c:formatCode>
                <c:ptCount val="5"/>
                <c:pt idx="0">
                  <c:v>24</c:v>
                </c:pt>
                <c:pt idx="1">
                  <c:v>48</c:v>
                </c:pt>
                <c:pt idx="2">
                  <c:v>72</c:v>
                </c:pt>
                <c:pt idx="3">
                  <c:v>96</c:v>
                </c:pt>
                <c:pt idx="4">
                  <c:v>120</c:v>
                </c:pt>
              </c:numCache>
            </c:numRef>
          </c:cat>
          <c:val>
            <c:numRef>
              <c:f>'CYP24'!$K$2:$K$6</c:f>
              <c:numCache>
                <c:formatCode>General</c:formatCode>
                <c:ptCount val="5"/>
                <c:pt idx="0">
                  <c:v>2302.1983500000001</c:v>
                </c:pt>
                <c:pt idx="1">
                  <c:v>279.56415000000004</c:v>
                </c:pt>
                <c:pt idx="2">
                  <c:v>11885.915599999998</c:v>
                </c:pt>
                <c:pt idx="3">
                  <c:v>10397.36485</c:v>
                </c:pt>
                <c:pt idx="4">
                  <c:v>22966.256850000005</c:v>
                </c:pt>
              </c:numCache>
            </c:numRef>
          </c:val>
        </c:ser>
        <c:dLbls/>
        <c:axId val="137212672"/>
        <c:axId val="137214592"/>
      </c:barChart>
      <c:catAx>
        <c:axId val="137212672"/>
        <c:scaling>
          <c:orientation val="minMax"/>
        </c:scaling>
        <c:axPos val="b"/>
        <c:title>
          <c:tx>
            <c:rich>
              <a:bodyPr/>
              <a:lstStyle/>
              <a:p>
                <a:pPr>
                  <a:defRPr lang="pl-PL" sz="800" b="0">
                    <a:latin typeface="Times New Roman" panose="02020603050405020304" pitchFamily="18" charset="0"/>
                    <a:cs typeface="Times New Roman" panose="02020603050405020304" pitchFamily="18" charset="0"/>
                  </a:defRPr>
                </a:pPr>
                <a:r>
                  <a:rPr lang="pl-PL" sz="800" b="0">
                    <a:latin typeface="Times New Roman" panose="02020603050405020304" pitchFamily="18" charset="0"/>
                    <a:cs typeface="Times New Roman" panose="02020603050405020304" pitchFamily="18" charset="0"/>
                  </a:rPr>
                  <a:t>Incubation time </a:t>
                </a:r>
                <a:r>
                  <a:rPr lang="pl-PL" sz="800" b="0" baseline="0">
                    <a:latin typeface="Times New Roman" panose="02020603050405020304" pitchFamily="18" charset="0"/>
                    <a:cs typeface="Times New Roman" panose="02020603050405020304" pitchFamily="18" charset="0"/>
                  </a:rPr>
                  <a:t>[h]</a:t>
                </a:r>
                <a:endParaRPr lang="pl-PL" sz="800" b="0">
                  <a:latin typeface="Times New Roman" panose="02020603050405020304" pitchFamily="18" charset="0"/>
                  <a:cs typeface="Times New Roman" panose="02020603050405020304" pitchFamily="18" charset="0"/>
                </a:endParaRPr>
              </a:p>
            </c:rich>
          </c:tx>
        </c:title>
        <c:numFmt formatCode="General" sourceLinked="1"/>
        <c:tickLblPos val="nextTo"/>
        <c:txPr>
          <a:bodyPr/>
          <a:lstStyle/>
          <a:p>
            <a:pPr>
              <a:defRPr lang="pl-PL" sz="800">
                <a:latin typeface="Times New Roman" panose="02020603050405020304" pitchFamily="18" charset="0"/>
                <a:cs typeface="Times New Roman" panose="02020603050405020304" pitchFamily="18" charset="0"/>
              </a:defRPr>
            </a:pPr>
            <a:endParaRPr lang="en-US"/>
          </a:p>
        </c:txPr>
        <c:crossAx val="137214592"/>
        <c:crosses val="autoZero"/>
        <c:auto val="1"/>
        <c:lblAlgn val="ctr"/>
        <c:lblOffset val="100"/>
      </c:catAx>
      <c:valAx>
        <c:axId val="137214592"/>
        <c:scaling>
          <c:orientation val="minMax"/>
        </c:scaling>
        <c:axPos val="l"/>
        <c:title>
          <c:tx>
            <c:rich>
              <a:bodyPr rot="-5400000" vert="horz"/>
              <a:lstStyle/>
              <a:p>
                <a:pPr>
                  <a:defRPr lang="pl-PL" sz="800" b="0">
                    <a:latin typeface="Times New Roman" panose="02020603050405020304" pitchFamily="18" charset="0"/>
                    <a:cs typeface="Times New Roman" panose="02020603050405020304" pitchFamily="18" charset="0"/>
                  </a:defRPr>
                </a:pPr>
                <a:r>
                  <a:rPr lang="pl-PL" sz="800" b="0" baseline="0">
                    <a:latin typeface="Times New Roman" panose="02020603050405020304" pitchFamily="18" charset="0"/>
                    <a:cs typeface="Times New Roman" panose="02020603050405020304" pitchFamily="18" charset="0"/>
                  </a:rPr>
                  <a:t>Relative quantification of </a:t>
                </a:r>
                <a:r>
                  <a:rPr lang="pl-PL" sz="800" b="1" baseline="0">
                    <a:latin typeface="Times New Roman" panose="02020603050405020304" pitchFamily="18" charset="0"/>
                    <a:cs typeface="Times New Roman" panose="02020603050405020304" pitchFamily="18" charset="0"/>
                  </a:rPr>
                  <a:t>CYP24</a:t>
                </a:r>
                <a:r>
                  <a:rPr lang="pl-PL" sz="800" b="0" baseline="0">
                    <a:latin typeface="Times New Roman" panose="02020603050405020304" pitchFamily="18" charset="0"/>
                    <a:cs typeface="Times New Roman" panose="02020603050405020304" pitchFamily="18" charset="0"/>
                  </a:rPr>
                  <a:t> [RQ]</a:t>
                </a:r>
                <a:endParaRPr lang="pl-PL" sz="800" b="0">
                  <a:latin typeface="Times New Roman" panose="02020603050405020304" pitchFamily="18" charset="0"/>
                  <a:cs typeface="Times New Roman" panose="02020603050405020304" pitchFamily="18" charset="0"/>
                </a:endParaRPr>
              </a:p>
            </c:rich>
          </c:tx>
        </c:title>
        <c:numFmt formatCode="General" sourceLinked="1"/>
        <c:tickLblPos val="nextTo"/>
        <c:txPr>
          <a:bodyPr/>
          <a:lstStyle/>
          <a:p>
            <a:pPr>
              <a:defRPr lang="pl-PL" sz="800">
                <a:latin typeface="Times New Roman" panose="02020603050405020304" pitchFamily="18" charset="0"/>
                <a:cs typeface="Times New Roman" panose="02020603050405020304" pitchFamily="18" charset="0"/>
              </a:defRPr>
            </a:pPr>
            <a:endParaRPr lang="en-US"/>
          </a:p>
        </c:txPr>
        <c:crossAx val="137212672"/>
        <c:crosses val="autoZero"/>
        <c:crossBetween val="between"/>
      </c:valAx>
    </c:plotArea>
    <c:legend>
      <c:legendPos val="r"/>
      <c:layout>
        <c:manualLayout>
          <c:xMode val="edge"/>
          <c:yMode val="edge"/>
          <c:x val="0.46437110884292898"/>
          <c:y val="1.0564054930197431E-2"/>
          <c:w val="0.53150192760597204"/>
          <c:h val="0.16667281265706119"/>
        </c:manualLayout>
      </c:layout>
      <c:overlay val="1"/>
      <c:txPr>
        <a:bodyPr/>
        <a:lstStyle/>
        <a:p>
          <a:pPr>
            <a:defRPr lang="pl-PL" sz="800">
              <a:latin typeface="Times New Roman" panose="02020603050405020304" pitchFamily="18" charset="0"/>
              <a:cs typeface="Times New Roman" panose="02020603050405020304" pitchFamily="18" charset="0"/>
            </a:defRPr>
          </a:pPr>
          <a:endParaRPr lang="en-US"/>
        </a:p>
      </c:txPr>
    </c:legend>
    <c:plotVisOnly val="1"/>
    <c:dispBlanksAs val="gap"/>
  </c:chart>
  <c:spPr>
    <a:ln>
      <a:noFill/>
    </a:ln>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style val="1"/>
  <c:chart>
    <c:plotArea>
      <c:layout/>
      <c:barChart>
        <c:barDir val="col"/>
        <c:grouping val="clustered"/>
        <c:ser>
          <c:idx val="0"/>
          <c:order val="0"/>
          <c:tx>
            <c:strRef>
              <c:f>'miR-125b'!$I$1</c:f>
              <c:strCache>
                <c:ptCount val="1"/>
                <c:pt idx="0">
                  <c:v>control</c:v>
                </c:pt>
              </c:strCache>
            </c:strRef>
          </c:tx>
          <c:spPr>
            <a:solidFill>
              <a:schemeClr val="tx1">
                <a:lumMod val="85000"/>
                <a:lumOff val="15000"/>
              </a:schemeClr>
            </a:solidFill>
          </c:spPr>
          <c:errBars>
            <c:errBarType val="both"/>
            <c:errValType val="cust"/>
            <c:plus>
              <c:numRef>
                <c:f>('miR-125b'!$C$4;'miR-125b'!$C$10;'miR-125b'!$C$16;'miR-125b'!$C$22;'miR-125b'!$C$28)</c:f>
                <c:numCache>
                  <c:formatCode>General</c:formatCode>
                  <c:ptCount val="5"/>
                  <c:pt idx="0">
                    <c:v>0.11099999999999997</c:v>
                  </c:pt>
                  <c:pt idx="1">
                    <c:v>0.14379999999999996</c:v>
                  </c:pt>
                  <c:pt idx="2">
                    <c:v>0.26440000000000002</c:v>
                  </c:pt>
                  <c:pt idx="3">
                    <c:v>9.2500000000000027E-2</c:v>
                  </c:pt>
                  <c:pt idx="4">
                    <c:v>0.27665000000000006</c:v>
                  </c:pt>
                </c:numCache>
              </c:numRef>
            </c:plus>
            <c:minus>
              <c:numRef>
                <c:f>('miR-125b'!$C$5;'miR-125b'!$C$11;'miR-125b'!$C$17;'miR-125b'!$C$23;'miR-125b'!$C$29)</c:f>
                <c:numCache>
                  <c:formatCode>General</c:formatCode>
                  <c:ptCount val="5"/>
                  <c:pt idx="0">
                    <c:v>0.13870000000000007</c:v>
                  </c:pt>
                  <c:pt idx="1">
                    <c:v>0.18665000000000001</c:v>
                  </c:pt>
                  <c:pt idx="2">
                    <c:v>0.35944999999999994</c:v>
                  </c:pt>
                  <c:pt idx="3">
                    <c:v>0.10515000000000009</c:v>
                  </c:pt>
                  <c:pt idx="4">
                    <c:v>0.38345000000000012</c:v>
                  </c:pt>
                </c:numCache>
              </c:numRef>
            </c:minus>
          </c:errBars>
          <c:cat>
            <c:numRef>
              <c:f>'miR-125b'!$H$2:$H$6</c:f>
              <c:numCache>
                <c:formatCode>General</c:formatCode>
                <c:ptCount val="5"/>
                <c:pt idx="0">
                  <c:v>24</c:v>
                </c:pt>
                <c:pt idx="1">
                  <c:v>48</c:v>
                </c:pt>
                <c:pt idx="2">
                  <c:v>72</c:v>
                </c:pt>
                <c:pt idx="3">
                  <c:v>96</c:v>
                </c:pt>
                <c:pt idx="4">
                  <c:v>120</c:v>
                </c:pt>
              </c:numCache>
            </c:numRef>
          </c:cat>
          <c:val>
            <c:numRef>
              <c:f>'miR-125b'!$I$2:$I$6</c:f>
              <c:numCache>
                <c:formatCode>General</c:formatCode>
                <c:ptCount val="5"/>
                <c:pt idx="0">
                  <c:v>1</c:v>
                </c:pt>
                <c:pt idx="1">
                  <c:v>1</c:v>
                </c:pt>
                <c:pt idx="2">
                  <c:v>1</c:v>
                </c:pt>
                <c:pt idx="3">
                  <c:v>1</c:v>
                </c:pt>
                <c:pt idx="4">
                  <c:v>1</c:v>
                </c:pt>
              </c:numCache>
            </c:numRef>
          </c:val>
        </c:ser>
        <c:ser>
          <c:idx val="1"/>
          <c:order val="1"/>
          <c:tx>
            <c:strRef>
              <c:f>'miR-125b'!$J$1</c:f>
              <c:strCache>
                <c:ptCount val="1"/>
                <c:pt idx="0">
                  <c:v>calcitriol</c:v>
                </c:pt>
              </c:strCache>
            </c:strRef>
          </c:tx>
          <c:spPr>
            <a:solidFill>
              <a:srgbClr val="FFFF66"/>
            </a:solidFill>
          </c:spPr>
          <c:errBars>
            <c:errBarType val="both"/>
            <c:errValType val="cust"/>
            <c:plus>
              <c:numRef>
                <c:f>('miR-125b'!$D$4;'miR-125b'!$D$10;'miR-125b'!$D$16;'miR-125b'!$D$22;'miR-125b'!$D$28)</c:f>
                <c:numCache>
                  <c:formatCode>General</c:formatCode>
                  <c:ptCount val="5"/>
                  <c:pt idx="0">
                    <c:v>0.13365000000000005</c:v>
                  </c:pt>
                  <c:pt idx="1">
                    <c:v>0.19845000000000004</c:v>
                  </c:pt>
                  <c:pt idx="2">
                    <c:v>0.12404999999999998</c:v>
                  </c:pt>
                  <c:pt idx="3">
                    <c:v>0.86489999999999978</c:v>
                  </c:pt>
                  <c:pt idx="4">
                    <c:v>0.20605000000000009</c:v>
                  </c:pt>
                </c:numCache>
              </c:numRef>
            </c:plus>
            <c:minus>
              <c:numRef>
                <c:f>('miR-125b'!$D$5;'miR-125b'!$D$11;'miR-125b'!$D$17;'miR-125b'!$D$23;'miR-125b'!$D$29)</c:f>
                <c:numCache>
                  <c:formatCode>General</c:formatCode>
                  <c:ptCount val="5"/>
                  <c:pt idx="0">
                    <c:v>0.17290000000000008</c:v>
                  </c:pt>
                  <c:pt idx="1">
                    <c:v>0.27300000000000002</c:v>
                  </c:pt>
                  <c:pt idx="2">
                    <c:v>0.15415000000000001</c:v>
                  </c:pt>
                  <c:pt idx="3">
                    <c:v>1.0215500000000004</c:v>
                  </c:pt>
                  <c:pt idx="4">
                    <c:v>0.25390000000000001</c:v>
                  </c:pt>
                </c:numCache>
              </c:numRef>
            </c:minus>
          </c:errBars>
          <c:cat>
            <c:numRef>
              <c:f>'miR-125b'!$H$2:$H$6</c:f>
              <c:numCache>
                <c:formatCode>General</c:formatCode>
                <c:ptCount val="5"/>
                <c:pt idx="0">
                  <c:v>24</c:v>
                </c:pt>
                <c:pt idx="1">
                  <c:v>48</c:v>
                </c:pt>
                <c:pt idx="2">
                  <c:v>72</c:v>
                </c:pt>
                <c:pt idx="3">
                  <c:v>96</c:v>
                </c:pt>
                <c:pt idx="4">
                  <c:v>120</c:v>
                </c:pt>
              </c:numCache>
            </c:numRef>
          </c:cat>
          <c:val>
            <c:numRef>
              <c:f>'miR-125b'!$J$2:$J$6</c:f>
              <c:numCache>
                <c:formatCode>General</c:formatCode>
                <c:ptCount val="5"/>
                <c:pt idx="0">
                  <c:v>0.61650000000000005</c:v>
                </c:pt>
                <c:pt idx="1">
                  <c:v>0.77900000000000014</c:v>
                </c:pt>
                <c:pt idx="2">
                  <c:v>0.64710000000000012</c:v>
                </c:pt>
                <c:pt idx="3">
                  <c:v>7.317499999999999</c:v>
                </c:pt>
                <c:pt idx="4">
                  <c:v>1.09555</c:v>
                </c:pt>
              </c:numCache>
            </c:numRef>
          </c:val>
        </c:ser>
        <c:ser>
          <c:idx val="2"/>
          <c:order val="2"/>
          <c:tx>
            <c:strRef>
              <c:f>'miR-125b'!$K$1</c:f>
              <c:strCache>
                <c:ptCount val="1"/>
                <c:pt idx="0">
                  <c:v>PRI-2191</c:v>
                </c:pt>
              </c:strCache>
            </c:strRef>
          </c:tx>
          <c:spPr>
            <a:solidFill>
              <a:srgbClr val="FFCC00"/>
            </a:solidFill>
          </c:spPr>
          <c:errBars>
            <c:errBarType val="both"/>
            <c:errValType val="cust"/>
            <c:plus>
              <c:numRef>
                <c:f>('miR-125b'!$E$4;'miR-125b'!$E$10;'miR-125b'!$E$16;'miR-125b'!$E$22;'miR-125b'!$E$28)</c:f>
                <c:numCache>
                  <c:formatCode>General</c:formatCode>
                  <c:ptCount val="5"/>
                  <c:pt idx="0">
                    <c:v>0.10585</c:v>
                  </c:pt>
                  <c:pt idx="1">
                    <c:v>0.14330000000000001</c:v>
                  </c:pt>
                  <c:pt idx="2">
                    <c:v>0.4614499999999998</c:v>
                  </c:pt>
                  <c:pt idx="3">
                    <c:v>0.28775000000000001</c:v>
                  </c:pt>
                  <c:pt idx="4">
                    <c:v>7.7700000000000116E-2</c:v>
                  </c:pt>
                </c:numCache>
              </c:numRef>
            </c:plus>
            <c:minus>
              <c:numRef>
                <c:f>('miR-125b'!$E$5;'miR-125b'!$E$11;'miR-125b'!$E$17;'miR-125b'!$E$23;'miR-125b'!$E$29)</c:f>
                <c:numCache>
                  <c:formatCode>General</c:formatCode>
                  <c:ptCount val="5"/>
                  <c:pt idx="0">
                    <c:v>0.14469999999999994</c:v>
                  </c:pt>
                  <c:pt idx="1">
                    <c:v>0.19025000000000003</c:v>
                  </c:pt>
                  <c:pt idx="2">
                    <c:v>0.58569999999999967</c:v>
                  </c:pt>
                  <c:pt idx="3">
                    <c:v>0.52579999999999982</c:v>
                  </c:pt>
                  <c:pt idx="4">
                    <c:v>0.16914999999999991</c:v>
                  </c:pt>
                </c:numCache>
              </c:numRef>
            </c:minus>
          </c:errBars>
          <c:cat>
            <c:numRef>
              <c:f>'miR-125b'!$H$2:$H$6</c:f>
              <c:numCache>
                <c:formatCode>General</c:formatCode>
                <c:ptCount val="5"/>
                <c:pt idx="0">
                  <c:v>24</c:v>
                </c:pt>
                <c:pt idx="1">
                  <c:v>48</c:v>
                </c:pt>
                <c:pt idx="2">
                  <c:v>72</c:v>
                </c:pt>
                <c:pt idx="3">
                  <c:v>96</c:v>
                </c:pt>
                <c:pt idx="4">
                  <c:v>120</c:v>
                </c:pt>
              </c:numCache>
            </c:numRef>
          </c:cat>
          <c:val>
            <c:numRef>
              <c:f>'miR-125b'!$K$2:$K$6</c:f>
              <c:numCache>
                <c:formatCode>General</c:formatCode>
                <c:ptCount val="5"/>
                <c:pt idx="0">
                  <c:v>0.39890000000000014</c:v>
                </c:pt>
                <c:pt idx="1">
                  <c:v>0.97800000000000009</c:v>
                </c:pt>
                <c:pt idx="2">
                  <c:v>2.2094499999999995</c:v>
                </c:pt>
                <c:pt idx="3">
                  <c:v>3.3978499999999996</c:v>
                </c:pt>
                <c:pt idx="4">
                  <c:v>0.79695000000000005</c:v>
                </c:pt>
              </c:numCache>
            </c:numRef>
          </c:val>
        </c:ser>
        <c:dLbls/>
        <c:axId val="138380416"/>
        <c:axId val="138382336"/>
      </c:barChart>
      <c:catAx>
        <c:axId val="138380416"/>
        <c:scaling>
          <c:orientation val="minMax"/>
        </c:scaling>
        <c:axPos val="b"/>
        <c:title>
          <c:tx>
            <c:rich>
              <a:bodyPr/>
              <a:lstStyle/>
              <a:p>
                <a:pPr>
                  <a:defRPr lang="pl-PL" sz="800" b="0">
                    <a:latin typeface="Times New Roman" panose="02020603050405020304" pitchFamily="18" charset="0"/>
                    <a:cs typeface="Times New Roman" panose="02020603050405020304" pitchFamily="18" charset="0"/>
                  </a:defRPr>
                </a:pPr>
                <a:r>
                  <a:rPr lang="pl-PL" sz="800" b="0">
                    <a:latin typeface="Times New Roman" panose="02020603050405020304" pitchFamily="18" charset="0"/>
                    <a:cs typeface="Times New Roman" panose="02020603050405020304" pitchFamily="18" charset="0"/>
                  </a:rPr>
                  <a:t>Incubation time [h]</a:t>
                </a:r>
              </a:p>
            </c:rich>
          </c:tx>
        </c:title>
        <c:numFmt formatCode="General" sourceLinked="1"/>
        <c:tickLblPos val="nextTo"/>
        <c:txPr>
          <a:bodyPr/>
          <a:lstStyle/>
          <a:p>
            <a:pPr>
              <a:defRPr lang="pl-PL" sz="800">
                <a:latin typeface="Times New Roman" panose="02020603050405020304" pitchFamily="18" charset="0"/>
                <a:cs typeface="Times New Roman" panose="02020603050405020304" pitchFamily="18" charset="0"/>
              </a:defRPr>
            </a:pPr>
            <a:endParaRPr lang="en-US"/>
          </a:p>
        </c:txPr>
        <c:crossAx val="138382336"/>
        <c:crosses val="autoZero"/>
        <c:auto val="1"/>
        <c:lblAlgn val="ctr"/>
        <c:lblOffset val="100"/>
      </c:catAx>
      <c:valAx>
        <c:axId val="138382336"/>
        <c:scaling>
          <c:orientation val="minMax"/>
        </c:scaling>
        <c:axPos val="l"/>
        <c:title>
          <c:tx>
            <c:rich>
              <a:bodyPr rot="-5400000" vert="horz"/>
              <a:lstStyle/>
              <a:p>
                <a:pPr>
                  <a:defRPr lang="pl-PL" sz="800" b="0">
                    <a:latin typeface="Times New Roman" panose="02020603050405020304" pitchFamily="18" charset="0"/>
                    <a:cs typeface="Times New Roman" panose="02020603050405020304" pitchFamily="18" charset="0"/>
                  </a:defRPr>
                </a:pPr>
                <a:r>
                  <a:rPr lang="pl-PL" sz="800" b="0">
                    <a:latin typeface="Times New Roman" panose="02020603050405020304" pitchFamily="18" charset="0"/>
                    <a:cs typeface="Times New Roman" panose="02020603050405020304" pitchFamily="18" charset="0"/>
                  </a:rPr>
                  <a:t>Relative</a:t>
                </a:r>
                <a:r>
                  <a:rPr lang="pl-PL" sz="800" b="0" baseline="0">
                    <a:latin typeface="Times New Roman" panose="02020603050405020304" pitchFamily="18" charset="0"/>
                    <a:cs typeface="Times New Roman" panose="02020603050405020304" pitchFamily="18" charset="0"/>
                  </a:rPr>
                  <a:t> quantification of </a:t>
                </a:r>
              </a:p>
              <a:p>
                <a:pPr>
                  <a:defRPr lang="pl-PL" sz="800" b="0">
                    <a:latin typeface="Times New Roman" panose="02020603050405020304" pitchFamily="18" charset="0"/>
                    <a:cs typeface="Times New Roman" panose="02020603050405020304" pitchFamily="18" charset="0"/>
                  </a:defRPr>
                </a:pPr>
                <a:r>
                  <a:rPr lang="pl-PL" sz="800" b="1" baseline="0">
                    <a:latin typeface="Times New Roman" panose="02020603050405020304" pitchFamily="18" charset="0"/>
                    <a:cs typeface="Times New Roman" panose="02020603050405020304" pitchFamily="18" charset="0"/>
                  </a:rPr>
                  <a:t> miR-125b </a:t>
                </a:r>
                <a:r>
                  <a:rPr lang="pl-PL" sz="800" b="0" baseline="0">
                    <a:latin typeface="Times New Roman" panose="02020603050405020304" pitchFamily="18" charset="0"/>
                    <a:cs typeface="Times New Roman" panose="02020603050405020304" pitchFamily="18" charset="0"/>
                  </a:rPr>
                  <a:t>[RQ]</a:t>
                </a:r>
                <a:endParaRPr lang="pl-PL" sz="800" b="0">
                  <a:latin typeface="Times New Roman" panose="02020603050405020304" pitchFamily="18" charset="0"/>
                  <a:cs typeface="Times New Roman" panose="02020603050405020304" pitchFamily="18" charset="0"/>
                </a:endParaRPr>
              </a:p>
            </c:rich>
          </c:tx>
        </c:title>
        <c:numFmt formatCode="General" sourceLinked="1"/>
        <c:tickLblPos val="nextTo"/>
        <c:txPr>
          <a:bodyPr/>
          <a:lstStyle/>
          <a:p>
            <a:pPr>
              <a:defRPr lang="pl-PL" sz="600">
                <a:latin typeface="Times New Roman" panose="02020603050405020304" pitchFamily="18" charset="0"/>
                <a:cs typeface="Times New Roman" panose="02020603050405020304" pitchFamily="18" charset="0"/>
              </a:defRPr>
            </a:pPr>
            <a:endParaRPr lang="en-US"/>
          </a:p>
        </c:txPr>
        <c:crossAx val="138380416"/>
        <c:crosses val="autoZero"/>
        <c:crossBetween val="between"/>
      </c:valAx>
    </c:plotArea>
    <c:legend>
      <c:legendPos val="r"/>
      <c:layout>
        <c:manualLayout>
          <c:xMode val="edge"/>
          <c:yMode val="edge"/>
          <c:x val="0.47887065092370185"/>
          <c:y val="4.373774026305996E-3"/>
          <c:w val="0.51771761575667408"/>
          <c:h val="0.14311242349332351"/>
        </c:manualLayout>
      </c:layout>
      <c:overlay val="1"/>
      <c:txPr>
        <a:bodyPr/>
        <a:lstStyle/>
        <a:p>
          <a:pPr>
            <a:defRPr lang="pl-PL" sz="800">
              <a:latin typeface="Times New Roman" panose="02020603050405020304" pitchFamily="18" charset="0"/>
              <a:cs typeface="Times New Roman" panose="02020603050405020304" pitchFamily="18" charset="0"/>
            </a:defRPr>
          </a:pPr>
          <a:endParaRPr lang="en-US"/>
        </a:p>
      </c:txPr>
    </c:legend>
    <c:plotVisOnly val="1"/>
    <c:dispBlanksAs val="gap"/>
  </c:chart>
  <c:spPr>
    <a:ln>
      <a:noFill/>
    </a:ln>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style val="1"/>
  <c:chart>
    <c:plotArea>
      <c:layout/>
      <c:barChart>
        <c:barDir val="col"/>
        <c:grouping val="clustered"/>
        <c:ser>
          <c:idx val="0"/>
          <c:order val="0"/>
          <c:tx>
            <c:strRef>
              <c:f>'VDR '!$I$1</c:f>
              <c:strCache>
                <c:ptCount val="1"/>
                <c:pt idx="0">
                  <c:v>control</c:v>
                </c:pt>
              </c:strCache>
            </c:strRef>
          </c:tx>
          <c:spPr>
            <a:solidFill>
              <a:schemeClr val="tx1">
                <a:lumMod val="85000"/>
                <a:lumOff val="15000"/>
              </a:schemeClr>
            </a:solidFill>
          </c:spPr>
          <c:errBars>
            <c:errBarType val="both"/>
            <c:errValType val="cust"/>
            <c:plus>
              <c:numRef>
                <c:f>('VDR '!$C$4;'VDR '!$C$10;'VDR '!$C$16;'VDR '!$C$23;'VDR '!$C$30)</c:f>
                <c:numCache>
                  <c:formatCode>General</c:formatCode>
                  <c:ptCount val="5"/>
                  <c:pt idx="0">
                    <c:v>7.8500000000000014E-2</c:v>
                  </c:pt>
                  <c:pt idx="1">
                    <c:v>0.14330000000000001</c:v>
                  </c:pt>
                  <c:pt idx="2">
                    <c:v>0.17379999999999998</c:v>
                  </c:pt>
                  <c:pt idx="3">
                    <c:v>0.17550000000000002</c:v>
                  </c:pt>
                  <c:pt idx="4">
                    <c:v>7.9649999999999999E-2</c:v>
                  </c:pt>
                </c:numCache>
              </c:numRef>
            </c:plus>
            <c:minus>
              <c:numRef>
                <c:f>('VDR '!$C$5;'VDR '!$C$11;'VDR '!$C$17;'VDR '!$C$24;'VDR '!$C$31)</c:f>
                <c:numCache>
                  <c:formatCode>General</c:formatCode>
                  <c:ptCount val="5"/>
                  <c:pt idx="0">
                    <c:v>8.5700000000000137E-2</c:v>
                  </c:pt>
                  <c:pt idx="1">
                    <c:v>0.17425000000000004</c:v>
                  </c:pt>
                  <c:pt idx="2">
                    <c:v>0.21364999999999992</c:v>
                  </c:pt>
                  <c:pt idx="3">
                    <c:v>0.23495000000000002</c:v>
                  </c:pt>
                  <c:pt idx="4">
                    <c:v>8.7149999999999866E-2</c:v>
                  </c:pt>
                </c:numCache>
              </c:numRef>
            </c:minus>
          </c:errBars>
          <c:cat>
            <c:numRef>
              <c:f>'VDR '!$H$2:$H$6</c:f>
              <c:numCache>
                <c:formatCode>General</c:formatCode>
                <c:ptCount val="5"/>
                <c:pt idx="0">
                  <c:v>24</c:v>
                </c:pt>
                <c:pt idx="1">
                  <c:v>48</c:v>
                </c:pt>
                <c:pt idx="2">
                  <c:v>72</c:v>
                </c:pt>
                <c:pt idx="3">
                  <c:v>96</c:v>
                </c:pt>
                <c:pt idx="4">
                  <c:v>120</c:v>
                </c:pt>
              </c:numCache>
            </c:numRef>
          </c:cat>
          <c:val>
            <c:numRef>
              <c:f>'VDR '!$I$2:$I$6</c:f>
              <c:numCache>
                <c:formatCode>General</c:formatCode>
                <c:ptCount val="5"/>
                <c:pt idx="0">
                  <c:v>1</c:v>
                </c:pt>
                <c:pt idx="1">
                  <c:v>1</c:v>
                </c:pt>
                <c:pt idx="2">
                  <c:v>1</c:v>
                </c:pt>
                <c:pt idx="3">
                  <c:v>1</c:v>
                </c:pt>
                <c:pt idx="4">
                  <c:v>1</c:v>
                </c:pt>
              </c:numCache>
            </c:numRef>
          </c:val>
        </c:ser>
        <c:ser>
          <c:idx val="1"/>
          <c:order val="1"/>
          <c:tx>
            <c:strRef>
              <c:f>'VDR '!$J$1</c:f>
              <c:strCache>
                <c:ptCount val="1"/>
                <c:pt idx="0">
                  <c:v>calcitriol</c:v>
                </c:pt>
              </c:strCache>
            </c:strRef>
          </c:tx>
          <c:spPr>
            <a:solidFill>
              <a:schemeClr val="accent1">
                <a:lumMod val="60000"/>
                <a:lumOff val="40000"/>
              </a:schemeClr>
            </a:solidFill>
          </c:spPr>
          <c:errBars>
            <c:errBarType val="both"/>
            <c:errValType val="cust"/>
            <c:plus>
              <c:numRef>
                <c:f>('VDR '!$D$4;'VDR '!$D$10;'VDR '!$D$16;'VDR '!$D$23;'VDR '!$D$30)</c:f>
                <c:numCache>
                  <c:formatCode>General</c:formatCode>
                  <c:ptCount val="5"/>
                  <c:pt idx="0">
                    <c:v>4.7500000000000105E-2</c:v>
                  </c:pt>
                  <c:pt idx="1">
                    <c:v>0.21285000000000009</c:v>
                  </c:pt>
                  <c:pt idx="2">
                    <c:v>0.130995</c:v>
                  </c:pt>
                  <c:pt idx="3">
                    <c:v>0.22305000000000019</c:v>
                  </c:pt>
                  <c:pt idx="4">
                    <c:v>0.26065000000000005</c:v>
                  </c:pt>
                </c:numCache>
              </c:numRef>
            </c:plus>
            <c:minus>
              <c:numRef>
                <c:f>('VDR '!$D$5;'VDR '!$D$11;'VDR '!$D$17;'VDR '!$D$24;'VDR '!$D$32;'VDR '!$D$31;'VDR '!$D$32)</c:f>
                <c:numCache>
                  <c:formatCode>General</c:formatCode>
                  <c:ptCount val="7"/>
                  <c:pt idx="0">
                    <c:v>4.980000000000008E-2</c:v>
                  </c:pt>
                  <c:pt idx="1">
                    <c:v>0.27135000000000004</c:v>
                  </c:pt>
                  <c:pt idx="2">
                    <c:v>0.30035499999999987</c:v>
                  </c:pt>
                  <c:pt idx="3">
                    <c:v>0.24514999999999978</c:v>
                  </c:pt>
                  <c:pt idx="5">
                    <c:v>0.29100000000000037</c:v>
                  </c:pt>
                </c:numCache>
              </c:numRef>
            </c:minus>
          </c:errBars>
          <c:cat>
            <c:numRef>
              <c:f>'VDR '!$H$2:$H$6</c:f>
              <c:numCache>
                <c:formatCode>General</c:formatCode>
                <c:ptCount val="5"/>
                <c:pt idx="0">
                  <c:v>24</c:v>
                </c:pt>
                <c:pt idx="1">
                  <c:v>48</c:v>
                </c:pt>
                <c:pt idx="2">
                  <c:v>72</c:v>
                </c:pt>
                <c:pt idx="3">
                  <c:v>96</c:v>
                </c:pt>
                <c:pt idx="4">
                  <c:v>120</c:v>
                </c:pt>
              </c:numCache>
            </c:numRef>
          </c:cat>
          <c:val>
            <c:numRef>
              <c:f>'VDR '!$J$2:$J$6</c:f>
              <c:numCache>
                <c:formatCode>General</c:formatCode>
                <c:ptCount val="5"/>
                <c:pt idx="0">
                  <c:v>1.0724</c:v>
                </c:pt>
                <c:pt idx="1">
                  <c:v>1.0828500000000001</c:v>
                </c:pt>
                <c:pt idx="2">
                  <c:v>2.50075</c:v>
                </c:pt>
                <c:pt idx="3">
                  <c:v>3.5414000000000003</c:v>
                </c:pt>
                <c:pt idx="4">
                  <c:v>2.5396499999999995</c:v>
                </c:pt>
              </c:numCache>
            </c:numRef>
          </c:val>
        </c:ser>
        <c:ser>
          <c:idx val="2"/>
          <c:order val="2"/>
          <c:tx>
            <c:strRef>
              <c:f>'VDR '!$K$1</c:f>
              <c:strCache>
                <c:ptCount val="1"/>
                <c:pt idx="0">
                  <c:v>PRI-2191</c:v>
                </c:pt>
              </c:strCache>
            </c:strRef>
          </c:tx>
          <c:spPr>
            <a:solidFill>
              <a:schemeClr val="accent1">
                <a:lumMod val="75000"/>
              </a:schemeClr>
            </a:solidFill>
          </c:spPr>
          <c:errBars>
            <c:errBarType val="both"/>
            <c:errValType val="cust"/>
            <c:plus>
              <c:numRef>
                <c:f>('VDR '!$E$4;'VDR '!$E$10;'VDR '!$E$16;'VDR '!$E$23;'VDR '!$E$30)</c:f>
                <c:numCache>
                  <c:formatCode>General</c:formatCode>
                  <c:ptCount val="5"/>
                  <c:pt idx="0">
                    <c:v>0.26185000000000036</c:v>
                  </c:pt>
                  <c:pt idx="1">
                    <c:v>0.1333</c:v>
                  </c:pt>
                  <c:pt idx="2">
                    <c:v>8.7400000000000033E-2</c:v>
                  </c:pt>
                  <c:pt idx="3">
                    <c:v>0.26625000000000026</c:v>
                  </c:pt>
                  <c:pt idx="4">
                    <c:v>0.28649999999999987</c:v>
                  </c:pt>
                </c:numCache>
              </c:numRef>
            </c:plus>
            <c:minus>
              <c:numRef>
                <c:f>('VDR '!$E$5;'VDR '!$E$11;'VDR '!$E$17;'VDR '!$E$24;'VDR '!$E$31)</c:f>
                <c:numCache>
                  <c:formatCode>General</c:formatCode>
                  <c:ptCount val="5"/>
                  <c:pt idx="0">
                    <c:v>0.28330000000000016</c:v>
                  </c:pt>
                  <c:pt idx="1">
                    <c:v>0.14870000000000008</c:v>
                  </c:pt>
                  <c:pt idx="2">
                    <c:v>0.10520000000000009</c:v>
                  </c:pt>
                  <c:pt idx="3">
                    <c:v>0.33645000000000025</c:v>
                  </c:pt>
                  <c:pt idx="4">
                    <c:v>0.1115499999999998</c:v>
                  </c:pt>
                </c:numCache>
              </c:numRef>
            </c:minus>
          </c:errBars>
          <c:cat>
            <c:numRef>
              <c:f>'VDR '!$H$2:$H$6</c:f>
              <c:numCache>
                <c:formatCode>General</c:formatCode>
                <c:ptCount val="5"/>
                <c:pt idx="0">
                  <c:v>24</c:v>
                </c:pt>
                <c:pt idx="1">
                  <c:v>48</c:v>
                </c:pt>
                <c:pt idx="2">
                  <c:v>72</c:v>
                </c:pt>
                <c:pt idx="3">
                  <c:v>96</c:v>
                </c:pt>
                <c:pt idx="4">
                  <c:v>120</c:v>
                </c:pt>
              </c:numCache>
            </c:numRef>
          </c:cat>
          <c:val>
            <c:numRef>
              <c:f>'VDR '!$K$2:$K$6</c:f>
              <c:numCache>
                <c:formatCode>General</c:formatCode>
                <c:ptCount val="5"/>
                <c:pt idx="0">
                  <c:v>3.6699000000000002</c:v>
                </c:pt>
                <c:pt idx="1">
                  <c:v>1.3291500000000001</c:v>
                </c:pt>
                <c:pt idx="2">
                  <c:v>0.93080000000000007</c:v>
                </c:pt>
                <c:pt idx="3">
                  <c:v>4.44855</c:v>
                </c:pt>
                <c:pt idx="4">
                  <c:v>3.0109999999999997</c:v>
                </c:pt>
              </c:numCache>
            </c:numRef>
          </c:val>
        </c:ser>
        <c:dLbls/>
        <c:axId val="146365056"/>
        <c:axId val="146375040"/>
      </c:barChart>
      <c:catAx>
        <c:axId val="146365056"/>
        <c:scaling>
          <c:orientation val="minMax"/>
        </c:scaling>
        <c:axPos val="b"/>
        <c:title>
          <c:tx>
            <c:rich>
              <a:bodyPr/>
              <a:lstStyle/>
              <a:p>
                <a:pPr>
                  <a:defRPr lang="pl-PL" sz="800" b="0">
                    <a:latin typeface="Times New Roman" panose="02020603050405020304" pitchFamily="18" charset="0"/>
                    <a:cs typeface="Times New Roman" panose="02020603050405020304" pitchFamily="18" charset="0"/>
                  </a:defRPr>
                </a:pPr>
                <a:r>
                  <a:rPr lang="pl-PL" sz="800" b="0">
                    <a:latin typeface="Times New Roman" panose="02020603050405020304" pitchFamily="18" charset="0"/>
                    <a:cs typeface="Times New Roman" panose="02020603050405020304" pitchFamily="18" charset="0"/>
                  </a:rPr>
                  <a:t>Incubation time </a:t>
                </a:r>
                <a:r>
                  <a:rPr lang="pl-PL" sz="800" b="0" baseline="0">
                    <a:latin typeface="Times New Roman" panose="02020603050405020304" pitchFamily="18" charset="0"/>
                    <a:cs typeface="Times New Roman" panose="02020603050405020304" pitchFamily="18" charset="0"/>
                  </a:rPr>
                  <a:t>[h]</a:t>
                </a:r>
                <a:endParaRPr lang="pl-PL" sz="800" b="0">
                  <a:latin typeface="Times New Roman" panose="02020603050405020304" pitchFamily="18" charset="0"/>
                  <a:cs typeface="Times New Roman" panose="02020603050405020304" pitchFamily="18" charset="0"/>
                </a:endParaRPr>
              </a:p>
            </c:rich>
          </c:tx>
        </c:title>
        <c:numFmt formatCode="General" sourceLinked="1"/>
        <c:tickLblPos val="nextTo"/>
        <c:txPr>
          <a:bodyPr/>
          <a:lstStyle/>
          <a:p>
            <a:pPr>
              <a:defRPr lang="pl-PL" sz="800">
                <a:latin typeface="Times New Roman" panose="02020603050405020304" pitchFamily="18" charset="0"/>
                <a:cs typeface="Times New Roman" panose="02020603050405020304" pitchFamily="18" charset="0"/>
              </a:defRPr>
            </a:pPr>
            <a:endParaRPr lang="en-US"/>
          </a:p>
        </c:txPr>
        <c:crossAx val="146375040"/>
        <c:crosses val="autoZero"/>
        <c:auto val="1"/>
        <c:lblAlgn val="ctr"/>
        <c:lblOffset val="100"/>
      </c:catAx>
      <c:valAx>
        <c:axId val="146375040"/>
        <c:scaling>
          <c:orientation val="minMax"/>
          <c:max val="5"/>
          <c:min val="0"/>
        </c:scaling>
        <c:axPos val="l"/>
        <c:title>
          <c:tx>
            <c:rich>
              <a:bodyPr rot="-5400000" vert="horz"/>
              <a:lstStyle/>
              <a:p>
                <a:pPr>
                  <a:defRPr lang="pl-PL" sz="800" b="0">
                    <a:latin typeface="Times New Roman" panose="02020603050405020304" pitchFamily="18" charset="0"/>
                    <a:cs typeface="Times New Roman" panose="02020603050405020304" pitchFamily="18" charset="0"/>
                  </a:defRPr>
                </a:pPr>
                <a:r>
                  <a:rPr lang="pl-PL" sz="800" b="0" baseline="0">
                    <a:latin typeface="Times New Roman" panose="02020603050405020304" pitchFamily="18" charset="0"/>
                    <a:cs typeface="Times New Roman" panose="02020603050405020304" pitchFamily="18" charset="0"/>
                  </a:rPr>
                  <a:t>Relative quantification of</a:t>
                </a:r>
              </a:p>
              <a:p>
                <a:pPr>
                  <a:defRPr lang="pl-PL" sz="800" b="0">
                    <a:latin typeface="Times New Roman" panose="02020603050405020304" pitchFamily="18" charset="0"/>
                    <a:cs typeface="Times New Roman" panose="02020603050405020304" pitchFamily="18" charset="0"/>
                  </a:defRPr>
                </a:pPr>
                <a:r>
                  <a:rPr lang="pl-PL" sz="800" b="1" baseline="0">
                    <a:latin typeface="Times New Roman" panose="02020603050405020304" pitchFamily="18" charset="0"/>
                    <a:cs typeface="Times New Roman" panose="02020603050405020304" pitchFamily="18" charset="0"/>
                  </a:rPr>
                  <a:t>VDR</a:t>
                </a:r>
                <a:r>
                  <a:rPr lang="pl-PL" sz="800" b="0" baseline="0">
                    <a:latin typeface="Times New Roman" panose="02020603050405020304" pitchFamily="18" charset="0"/>
                    <a:cs typeface="Times New Roman" panose="02020603050405020304" pitchFamily="18" charset="0"/>
                  </a:rPr>
                  <a:t> [RQ]</a:t>
                </a:r>
                <a:endParaRPr lang="pl-PL" sz="800" b="0">
                  <a:latin typeface="Times New Roman" panose="02020603050405020304" pitchFamily="18" charset="0"/>
                  <a:cs typeface="Times New Roman" panose="02020603050405020304" pitchFamily="18" charset="0"/>
                </a:endParaRPr>
              </a:p>
            </c:rich>
          </c:tx>
        </c:title>
        <c:numFmt formatCode="General" sourceLinked="1"/>
        <c:tickLblPos val="nextTo"/>
        <c:txPr>
          <a:bodyPr/>
          <a:lstStyle/>
          <a:p>
            <a:pPr>
              <a:defRPr lang="pl-PL" sz="800">
                <a:latin typeface="Times New Roman" panose="02020603050405020304" pitchFamily="18" charset="0"/>
                <a:cs typeface="Times New Roman" panose="02020603050405020304" pitchFamily="18" charset="0"/>
              </a:defRPr>
            </a:pPr>
            <a:endParaRPr lang="en-US"/>
          </a:p>
        </c:txPr>
        <c:crossAx val="146365056"/>
        <c:crosses val="autoZero"/>
        <c:crossBetween val="between"/>
      </c:valAx>
    </c:plotArea>
    <c:legend>
      <c:legendPos val="r"/>
      <c:layout>
        <c:manualLayout>
          <c:xMode val="edge"/>
          <c:yMode val="edge"/>
          <c:x val="0.50246659656545156"/>
          <c:y val="7.2890586500259022E-3"/>
          <c:w val="0.49632906039626279"/>
          <c:h val="0.16667281265706119"/>
        </c:manualLayout>
      </c:layout>
      <c:overlay val="1"/>
      <c:txPr>
        <a:bodyPr/>
        <a:lstStyle/>
        <a:p>
          <a:pPr>
            <a:defRPr lang="pl-PL" sz="800">
              <a:latin typeface="Times New Roman" panose="02020603050405020304" pitchFamily="18" charset="0"/>
              <a:cs typeface="Times New Roman" panose="02020603050405020304" pitchFamily="18" charset="0"/>
            </a:defRPr>
          </a:pPr>
          <a:endParaRPr lang="en-US"/>
        </a:p>
      </c:txPr>
    </c:legend>
    <c:plotVisOnly val="1"/>
    <c:dispBlanksAs val="gap"/>
  </c:chart>
  <c:spPr>
    <a:ln>
      <a:noFill/>
    </a:ln>
  </c:sp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style val="1"/>
  <c:clrMapOvr bg1="lt1" tx1="dk1" bg2="lt2" tx2="dk2" accent1="accent1" accent2="accent2" accent3="accent3" accent4="accent4" accent5="accent5" accent6="accent6" hlink="hlink" folHlink="folHlink"/>
  <c:chart>
    <c:plotArea>
      <c:layout/>
      <c:barChart>
        <c:barDir val="col"/>
        <c:grouping val="clustered"/>
        <c:ser>
          <c:idx val="0"/>
          <c:order val="0"/>
          <c:tx>
            <c:strRef>
              <c:f>'CYP24'!$I$1</c:f>
              <c:strCache>
                <c:ptCount val="1"/>
                <c:pt idx="0">
                  <c:v>control</c:v>
                </c:pt>
              </c:strCache>
            </c:strRef>
          </c:tx>
          <c:spPr>
            <a:solidFill>
              <a:schemeClr val="tx1">
                <a:lumMod val="85000"/>
                <a:lumOff val="15000"/>
              </a:schemeClr>
            </a:solidFill>
          </c:spPr>
          <c:errBars>
            <c:errBarType val="both"/>
            <c:errValType val="cust"/>
            <c:plus>
              <c:numRef>
                <c:f>('CYP24'!$C$4;'CYP24'!$C$10;'CYP24'!$C$16;'CYP24'!$C$23;'CYP24'!$C$30)</c:f>
                <c:numCache>
                  <c:formatCode>General</c:formatCode>
                  <c:ptCount val="5"/>
                  <c:pt idx="0">
                    <c:v>6.2999999999999732E-3</c:v>
                  </c:pt>
                  <c:pt idx="1">
                    <c:v>7.1999999999999953E-2</c:v>
                  </c:pt>
                  <c:pt idx="2">
                    <c:v>4.6599999999999982E-2</c:v>
                  </c:pt>
                  <c:pt idx="3">
                    <c:v>7.1649999999999978E-2</c:v>
                  </c:pt>
                  <c:pt idx="4">
                    <c:v>1.639999999999997E-2</c:v>
                  </c:pt>
                </c:numCache>
              </c:numRef>
            </c:plus>
            <c:minus>
              <c:numRef>
                <c:f>('CYP24'!$C$5;'CYP24'!$C$11;'CYP24'!$C$17;'CYP24'!$C$24;'CYP24'!$C$31)</c:f>
                <c:numCache>
                  <c:formatCode>General</c:formatCode>
                  <c:ptCount val="5"/>
                  <c:pt idx="0">
                    <c:v>6.2999999999999732E-3</c:v>
                  </c:pt>
                  <c:pt idx="1">
                    <c:v>7.7599999999999905E-2</c:v>
                  </c:pt>
                  <c:pt idx="2">
                    <c:v>4.889999999999995E-2</c:v>
                  </c:pt>
                  <c:pt idx="3">
                    <c:v>7.8850000000000101E-2</c:v>
                  </c:pt>
                  <c:pt idx="4">
                    <c:v>1.6700000000000163E-2</c:v>
                  </c:pt>
                </c:numCache>
              </c:numRef>
            </c:minus>
          </c:errBars>
          <c:cat>
            <c:numRef>
              <c:f>'CYP24'!$H$2:$H$6</c:f>
              <c:numCache>
                <c:formatCode>General</c:formatCode>
                <c:ptCount val="5"/>
                <c:pt idx="0">
                  <c:v>24</c:v>
                </c:pt>
                <c:pt idx="1">
                  <c:v>48</c:v>
                </c:pt>
                <c:pt idx="2">
                  <c:v>72</c:v>
                </c:pt>
                <c:pt idx="3">
                  <c:v>96</c:v>
                </c:pt>
                <c:pt idx="4">
                  <c:v>120</c:v>
                </c:pt>
              </c:numCache>
            </c:numRef>
          </c:cat>
          <c:val>
            <c:numRef>
              <c:f>'CYP24'!$I$2:$I$6</c:f>
              <c:numCache>
                <c:formatCode>General</c:formatCode>
                <c:ptCount val="5"/>
                <c:pt idx="0">
                  <c:v>1</c:v>
                </c:pt>
                <c:pt idx="1">
                  <c:v>1</c:v>
                </c:pt>
                <c:pt idx="2">
                  <c:v>1</c:v>
                </c:pt>
                <c:pt idx="3">
                  <c:v>1</c:v>
                </c:pt>
                <c:pt idx="4">
                  <c:v>1</c:v>
                </c:pt>
              </c:numCache>
            </c:numRef>
          </c:val>
        </c:ser>
        <c:ser>
          <c:idx val="1"/>
          <c:order val="1"/>
          <c:tx>
            <c:strRef>
              <c:f>'CYP24'!$J$1</c:f>
              <c:strCache>
                <c:ptCount val="1"/>
                <c:pt idx="0">
                  <c:v>calcitriol</c:v>
                </c:pt>
              </c:strCache>
            </c:strRef>
          </c:tx>
          <c:spPr>
            <a:solidFill>
              <a:srgbClr val="B3A2C7"/>
            </a:solidFill>
          </c:spPr>
          <c:errBars>
            <c:errBarType val="both"/>
            <c:errValType val="cust"/>
            <c:plus>
              <c:numRef>
                <c:f>('CYP24'!$D$4;'CYP24'!$D$10;'CYP24'!$D$16;'CYP24'!$D$23;'CYP24'!$D$30)</c:f>
                <c:numCache>
                  <c:formatCode>General</c:formatCode>
                  <c:ptCount val="5"/>
                  <c:pt idx="0">
                    <c:v>159.99439999999996</c:v>
                  </c:pt>
                  <c:pt idx="1">
                    <c:v>78.421000000000063</c:v>
                  </c:pt>
                  <c:pt idx="2">
                    <c:v>3.2074000000000074</c:v>
                  </c:pt>
                  <c:pt idx="3">
                    <c:v>2.4136500000000036</c:v>
                  </c:pt>
                  <c:pt idx="4">
                    <c:v>94.148600000000002</c:v>
                  </c:pt>
                </c:numCache>
              </c:numRef>
            </c:plus>
            <c:minus>
              <c:numRef>
                <c:f>('CYP24'!$D$5;'CYP24'!$D$11;'CYP24'!$D$17;'CYP24'!$D$24;'CYP24'!$D$32;'CYP24'!$D$31;'CYP24'!$D$32)</c:f>
                <c:numCache>
                  <c:formatCode>General</c:formatCode>
                  <c:ptCount val="7"/>
                  <c:pt idx="0">
                    <c:v>195.01070000000001</c:v>
                  </c:pt>
                  <c:pt idx="1">
                    <c:v>82.807900000000032</c:v>
                  </c:pt>
                  <c:pt idx="2">
                    <c:v>3.3640000000000043</c:v>
                  </c:pt>
                  <c:pt idx="3">
                    <c:v>2.5040000000000049</c:v>
                  </c:pt>
                  <c:pt idx="5">
                    <c:v>109.82515000000001</c:v>
                  </c:pt>
                </c:numCache>
              </c:numRef>
            </c:minus>
          </c:errBars>
          <c:cat>
            <c:numRef>
              <c:f>'CYP24'!$H$2:$H$6</c:f>
              <c:numCache>
                <c:formatCode>General</c:formatCode>
                <c:ptCount val="5"/>
                <c:pt idx="0">
                  <c:v>24</c:v>
                </c:pt>
                <c:pt idx="1">
                  <c:v>48</c:v>
                </c:pt>
                <c:pt idx="2">
                  <c:v>72</c:v>
                </c:pt>
                <c:pt idx="3">
                  <c:v>96</c:v>
                </c:pt>
                <c:pt idx="4">
                  <c:v>120</c:v>
                </c:pt>
              </c:numCache>
            </c:numRef>
          </c:cat>
          <c:val>
            <c:numRef>
              <c:f>'CYP24'!$J$2:$J$6</c:f>
              <c:numCache>
                <c:formatCode>General</c:formatCode>
                <c:ptCount val="5"/>
                <c:pt idx="0">
                  <c:v>891.03189999999984</c:v>
                </c:pt>
                <c:pt idx="1">
                  <c:v>1480.2926</c:v>
                </c:pt>
                <c:pt idx="2">
                  <c:v>1180.0806</c:v>
                </c:pt>
                <c:pt idx="3">
                  <c:v>68</c:v>
                </c:pt>
                <c:pt idx="4">
                  <c:v>682.5539</c:v>
                </c:pt>
              </c:numCache>
            </c:numRef>
          </c:val>
        </c:ser>
        <c:ser>
          <c:idx val="2"/>
          <c:order val="2"/>
          <c:tx>
            <c:strRef>
              <c:f>'CYP24'!$K$1</c:f>
              <c:strCache>
                <c:ptCount val="1"/>
                <c:pt idx="0">
                  <c:v>PRI-2191</c:v>
                </c:pt>
              </c:strCache>
            </c:strRef>
          </c:tx>
          <c:spPr>
            <a:solidFill>
              <a:schemeClr val="accent4">
                <a:lumMod val="75000"/>
              </a:schemeClr>
            </a:solidFill>
          </c:spPr>
          <c:errBars>
            <c:errBarType val="both"/>
            <c:errValType val="cust"/>
            <c:plus>
              <c:numRef>
                <c:f>('CYP24'!$E$4;'CYP24'!$E$10;'CYP24'!$E$16;'CYP24'!$E$23;'CYP24'!$E$30)</c:f>
                <c:numCache>
                  <c:formatCode>General</c:formatCode>
                  <c:ptCount val="5"/>
                  <c:pt idx="0">
                    <c:v>74.776200000000017</c:v>
                  </c:pt>
                  <c:pt idx="1">
                    <c:v>863.79740000000049</c:v>
                  </c:pt>
                  <c:pt idx="2">
                    <c:v>4.4095999999999984</c:v>
                  </c:pt>
                  <c:pt idx="3">
                    <c:v>21.031099999999991</c:v>
                  </c:pt>
                  <c:pt idx="4">
                    <c:v>75.024000000000001</c:v>
                  </c:pt>
                </c:numCache>
              </c:numRef>
            </c:plus>
            <c:minus>
              <c:numRef>
                <c:f>('CYP24'!$E$5;'CYP24'!$E$11;'CYP24'!$E$17;'CYP24'!$E$24;'CYP24'!$E$31)</c:f>
                <c:numCache>
                  <c:formatCode>General</c:formatCode>
                  <c:ptCount val="5"/>
                  <c:pt idx="0">
                    <c:v>82.274500000000003</c:v>
                  </c:pt>
                  <c:pt idx="1">
                    <c:v>985.31209999999908</c:v>
                  </c:pt>
                  <c:pt idx="2">
                    <c:v>4.7472000000000074</c:v>
                  </c:pt>
                  <c:pt idx="3">
                    <c:v>29.050600000000017</c:v>
                  </c:pt>
                  <c:pt idx="4">
                    <c:v>98.509050000000002</c:v>
                  </c:pt>
                </c:numCache>
              </c:numRef>
            </c:minus>
          </c:errBars>
          <c:cat>
            <c:numRef>
              <c:f>'CYP24'!$H$2:$H$6</c:f>
              <c:numCache>
                <c:formatCode>General</c:formatCode>
                <c:ptCount val="5"/>
                <c:pt idx="0">
                  <c:v>24</c:v>
                </c:pt>
                <c:pt idx="1">
                  <c:v>48</c:v>
                </c:pt>
                <c:pt idx="2">
                  <c:v>72</c:v>
                </c:pt>
                <c:pt idx="3">
                  <c:v>96</c:v>
                </c:pt>
                <c:pt idx="4">
                  <c:v>120</c:v>
                </c:pt>
              </c:numCache>
            </c:numRef>
          </c:cat>
          <c:val>
            <c:numRef>
              <c:f>'CYP24'!$K$2:$K$6</c:f>
              <c:numCache>
                <c:formatCode>General</c:formatCode>
                <c:ptCount val="5"/>
                <c:pt idx="0">
                  <c:v>820.48509999999999</c:v>
                </c:pt>
                <c:pt idx="1">
                  <c:v>7004.1777999999995</c:v>
                </c:pt>
                <c:pt idx="2">
                  <c:v>1037.0608</c:v>
                </c:pt>
                <c:pt idx="3">
                  <c:v>76.518149999999991</c:v>
                </c:pt>
                <c:pt idx="4">
                  <c:v>415.5394</c:v>
                </c:pt>
              </c:numCache>
            </c:numRef>
          </c:val>
        </c:ser>
        <c:dLbls/>
        <c:axId val="152559616"/>
        <c:axId val="152561536"/>
      </c:barChart>
      <c:catAx>
        <c:axId val="152559616"/>
        <c:scaling>
          <c:orientation val="minMax"/>
        </c:scaling>
        <c:axPos val="b"/>
        <c:title>
          <c:tx>
            <c:rich>
              <a:bodyPr/>
              <a:lstStyle/>
              <a:p>
                <a:pPr>
                  <a:defRPr lang="pl-PL" sz="800" b="0">
                    <a:latin typeface="Times New Roman" panose="02020603050405020304" pitchFamily="18" charset="0"/>
                    <a:cs typeface="Times New Roman" panose="02020603050405020304" pitchFamily="18" charset="0"/>
                  </a:defRPr>
                </a:pPr>
                <a:r>
                  <a:rPr lang="pl-PL" sz="800" b="0">
                    <a:latin typeface="Times New Roman" panose="02020603050405020304" pitchFamily="18" charset="0"/>
                    <a:cs typeface="Times New Roman" panose="02020603050405020304" pitchFamily="18" charset="0"/>
                  </a:rPr>
                  <a:t>Incubation time </a:t>
                </a:r>
                <a:r>
                  <a:rPr lang="pl-PL" sz="800" b="0" baseline="0">
                    <a:latin typeface="Times New Roman" panose="02020603050405020304" pitchFamily="18" charset="0"/>
                    <a:cs typeface="Times New Roman" panose="02020603050405020304" pitchFamily="18" charset="0"/>
                  </a:rPr>
                  <a:t>[h]</a:t>
                </a:r>
                <a:endParaRPr lang="pl-PL" sz="800" b="0">
                  <a:latin typeface="Times New Roman" panose="02020603050405020304" pitchFamily="18" charset="0"/>
                  <a:cs typeface="Times New Roman" panose="02020603050405020304" pitchFamily="18" charset="0"/>
                </a:endParaRPr>
              </a:p>
            </c:rich>
          </c:tx>
        </c:title>
        <c:numFmt formatCode="General" sourceLinked="1"/>
        <c:tickLblPos val="nextTo"/>
        <c:txPr>
          <a:bodyPr/>
          <a:lstStyle/>
          <a:p>
            <a:pPr>
              <a:defRPr lang="pl-PL" sz="800">
                <a:latin typeface="Times New Roman" panose="02020603050405020304" pitchFamily="18" charset="0"/>
                <a:cs typeface="Times New Roman" panose="02020603050405020304" pitchFamily="18" charset="0"/>
              </a:defRPr>
            </a:pPr>
            <a:endParaRPr lang="en-US"/>
          </a:p>
        </c:txPr>
        <c:crossAx val="152561536"/>
        <c:crosses val="autoZero"/>
        <c:auto val="1"/>
        <c:lblAlgn val="ctr"/>
        <c:lblOffset val="100"/>
      </c:catAx>
      <c:valAx>
        <c:axId val="152561536"/>
        <c:scaling>
          <c:orientation val="minMax"/>
        </c:scaling>
        <c:axPos val="l"/>
        <c:title>
          <c:tx>
            <c:rich>
              <a:bodyPr rot="-5400000" vert="horz"/>
              <a:lstStyle/>
              <a:p>
                <a:pPr>
                  <a:defRPr lang="pl-PL" sz="800" b="0">
                    <a:latin typeface="Times New Roman" panose="02020603050405020304" pitchFamily="18" charset="0"/>
                    <a:cs typeface="Times New Roman" panose="02020603050405020304" pitchFamily="18" charset="0"/>
                  </a:defRPr>
                </a:pPr>
                <a:r>
                  <a:rPr lang="pl-PL" sz="800" b="0" baseline="0">
                    <a:latin typeface="Times New Roman" panose="02020603050405020304" pitchFamily="18" charset="0"/>
                    <a:cs typeface="Times New Roman" panose="02020603050405020304" pitchFamily="18" charset="0"/>
                  </a:rPr>
                  <a:t>Relative quantification of </a:t>
                </a:r>
                <a:r>
                  <a:rPr lang="pl-PL" sz="800" b="1" baseline="0">
                    <a:latin typeface="Times New Roman" panose="02020603050405020304" pitchFamily="18" charset="0"/>
                    <a:cs typeface="Times New Roman" panose="02020603050405020304" pitchFamily="18" charset="0"/>
                  </a:rPr>
                  <a:t>CYP24</a:t>
                </a:r>
                <a:r>
                  <a:rPr lang="pl-PL" sz="800" b="0" baseline="0">
                    <a:latin typeface="Times New Roman" panose="02020603050405020304" pitchFamily="18" charset="0"/>
                    <a:cs typeface="Times New Roman" panose="02020603050405020304" pitchFamily="18" charset="0"/>
                  </a:rPr>
                  <a:t> [RQ]</a:t>
                </a:r>
                <a:endParaRPr lang="pl-PL" sz="800" b="0">
                  <a:latin typeface="Times New Roman" panose="02020603050405020304" pitchFamily="18" charset="0"/>
                  <a:cs typeface="Times New Roman" panose="02020603050405020304" pitchFamily="18" charset="0"/>
                </a:endParaRPr>
              </a:p>
            </c:rich>
          </c:tx>
        </c:title>
        <c:numFmt formatCode="General" sourceLinked="1"/>
        <c:tickLblPos val="nextTo"/>
        <c:txPr>
          <a:bodyPr/>
          <a:lstStyle/>
          <a:p>
            <a:pPr>
              <a:defRPr lang="pl-PL" sz="800">
                <a:latin typeface="Times New Roman" panose="02020603050405020304" pitchFamily="18" charset="0"/>
                <a:cs typeface="Times New Roman" panose="02020603050405020304" pitchFamily="18" charset="0"/>
              </a:defRPr>
            </a:pPr>
            <a:endParaRPr lang="en-US"/>
          </a:p>
        </c:txPr>
        <c:crossAx val="152559616"/>
        <c:crosses val="autoZero"/>
        <c:crossBetween val="between"/>
      </c:valAx>
    </c:plotArea>
    <c:legend>
      <c:legendPos val="r"/>
      <c:layout>
        <c:manualLayout>
          <c:xMode val="edge"/>
          <c:yMode val="edge"/>
          <c:x val="0.5243430860832714"/>
          <c:y val="1.0564054930197431E-2"/>
          <c:w val="0.4707454541526096"/>
          <c:h val="0.16667281265706119"/>
        </c:manualLayout>
      </c:layout>
      <c:overlay val="1"/>
      <c:txPr>
        <a:bodyPr/>
        <a:lstStyle/>
        <a:p>
          <a:pPr>
            <a:defRPr lang="pl-PL" sz="800">
              <a:latin typeface="Times New Roman" panose="02020603050405020304" pitchFamily="18" charset="0"/>
              <a:cs typeface="Times New Roman" panose="02020603050405020304" pitchFamily="18" charset="0"/>
            </a:defRPr>
          </a:pPr>
          <a:endParaRPr lang="en-US"/>
        </a:p>
      </c:txPr>
    </c:legend>
    <c:plotVisOnly val="1"/>
    <c:dispBlanksAs val="gap"/>
  </c:chart>
  <c:spPr>
    <a:ln>
      <a:noFill/>
    </a:ln>
  </c:sp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lang val="en-US"/>
  <c:style val="1"/>
  <c:chart>
    <c:plotArea>
      <c:layout/>
      <c:barChart>
        <c:barDir val="col"/>
        <c:grouping val="clustered"/>
        <c:ser>
          <c:idx val="0"/>
          <c:order val="0"/>
          <c:tx>
            <c:strRef>
              <c:f>'VDR '!$I$1</c:f>
              <c:strCache>
                <c:ptCount val="1"/>
                <c:pt idx="0">
                  <c:v>control</c:v>
                </c:pt>
              </c:strCache>
            </c:strRef>
          </c:tx>
          <c:spPr>
            <a:solidFill>
              <a:schemeClr val="tx1">
                <a:lumMod val="85000"/>
                <a:lumOff val="15000"/>
              </a:schemeClr>
            </a:solidFill>
          </c:spPr>
          <c:errBars>
            <c:errBarType val="both"/>
            <c:errValType val="cust"/>
            <c:plus>
              <c:numRef>
                <c:f>('VDR '!$C$4;'VDR '!$C$10;'VDR '!$C$16;'VDR '!$C$23;'VDR '!$C$30)</c:f>
                <c:numCache>
                  <c:formatCode>General</c:formatCode>
                  <c:ptCount val="5"/>
                  <c:pt idx="0">
                    <c:v>5.9150000000000043E-2</c:v>
                  </c:pt>
                  <c:pt idx="1">
                    <c:v>0.11924999999999997</c:v>
                  </c:pt>
                  <c:pt idx="2">
                    <c:v>8.6300000000000029E-2</c:v>
                  </c:pt>
                  <c:pt idx="3">
                    <c:v>0.16290000000000004</c:v>
                  </c:pt>
                  <c:pt idx="4">
                    <c:v>0.11420000000000009</c:v>
                  </c:pt>
                </c:numCache>
              </c:numRef>
            </c:plus>
            <c:minus>
              <c:numRef>
                <c:f>('VDR '!$C$5;'VDR '!$C$11;'VDR '!$C$17;'VDR '!$C$24;'VDR '!$C$31)</c:f>
                <c:numCache>
                  <c:formatCode>General</c:formatCode>
                  <c:ptCount val="5"/>
                  <c:pt idx="0">
                    <c:v>6.2850000000000086E-2</c:v>
                  </c:pt>
                  <c:pt idx="1">
                    <c:v>0.13815</c:v>
                  </c:pt>
                  <c:pt idx="2">
                    <c:v>9.5349999999999838E-2</c:v>
                  </c:pt>
                  <c:pt idx="3">
                    <c:v>0.21030000000000018</c:v>
                  </c:pt>
                  <c:pt idx="4">
                    <c:v>0.13145000000000009</c:v>
                  </c:pt>
                </c:numCache>
              </c:numRef>
            </c:minus>
          </c:errBars>
          <c:cat>
            <c:numRef>
              <c:f>'VDR '!$H$2:$H$6</c:f>
              <c:numCache>
                <c:formatCode>General</c:formatCode>
                <c:ptCount val="5"/>
                <c:pt idx="0">
                  <c:v>24</c:v>
                </c:pt>
                <c:pt idx="1">
                  <c:v>48</c:v>
                </c:pt>
                <c:pt idx="2">
                  <c:v>72</c:v>
                </c:pt>
                <c:pt idx="3">
                  <c:v>96</c:v>
                </c:pt>
                <c:pt idx="4">
                  <c:v>120</c:v>
                </c:pt>
              </c:numCache>
            </c:numRef>
          </c:cat>
          <c:val>
            <c:numRef>
              <c:f>'VDR '!$I$2:$I$6</c:f>
              <c:numCache>
                <c:formatCode>General</c:formatCode>
                <c:ptCount val="5"/>
                <c:pt idx="0">
                  <c:v>1</c:v>
                </c:pt>
                <c:pt idx="1">
                  <c:v>1</c:v>
                </c:pt>
                <c:pt idx="2">
                  <c:v>1</c:v>
                </c:pt>
                <c:pt idx="3">
                  <c:v>1</c:v>
                </c:pt>
                <c:pt idx="4">
                  <c:v>1</c:v>
                </c:pt>
              </c:numCache>
            </c:numRef>
          </c:val>
        </c:ser>
        <c:ser>
          <c:idx val="1"/>
          <c:order val="1"/>
          <c:tx>
            <c:strRef>
              <c:f>'VDR '!$J$1</c:f>
              <c:strCache>
                <c:ptCount val="1"/>
                <c:pt idx="0">
                  <c:v>calcitriol</c:v>
                </c:pt>
              </c:strCache>
            </c:strRef>
          </c:tx>
          <c:spPr>
            <a:solidFill>
              <a:schemeClr val="accent1">
                <a:lumMod val="60000"/>
                <a:lumOff val="40000"/>
              </a:schemeClr>
            </a:solidFill>
          </c:spPr>
          <c:errBars>
            <c:errBarType val="both"/>
            <c:errValType val="cust"/>
            <c:plus>
              <c:numRef>
                <c:f>('VDR '!$D$4;'VDR '!$D$10;'VDR '!$D$16;'VDR '!$D$23;'VDR '!$D$30)</c:f>
                <c:numCache>
                  <c:formatCode>General</c:formatCode>
                  <c:ptCount val="5"/>
                  <c:pt idx="0">
                    <c:v>0.11524999999999995</c:v>
                  </c:pt>
                  <c:pt idx="1">
                    <c:v>4.1299999999999885E-2</c:v>
                  </c:pt>
                  <c:pt idx="2">
                    <c:v>0.28160000000000007</c:v>
                  </c:pt>
                  <c:pt idx="3">
                    <c:v>0.15600000000000017</c:v>
                  </c:pt>
                  <c:pt idx="4">
                    <c:v>0.19189999999999996</c:v>
                  </c:pt>
                </c:numCache>
              </c:numRef>
            </c:plus>
            <c:minus>
              <c:numRef>
                <c:f>('VDR '!$D$5;'VDR '!$D$11;'VDR '!$D$17;'VDR '!$D$24;'VDR '!$D$32;'VDR '!$D$31;'VDR '!$D$32)</c:f>
                <c:numCache>
                  <c:formatCode>General</c:formatCode>
                  <c:ptCount val="7"/>
                  <c:pt idx="0">
                    <c:v>0.13085000000000013</c:v>
                  </c:pt>
                  <c:pt idx="1">
                    <c:v>4.3550000000000089E-2</c:v>
                  </c:pt>
                  <c:pt idx="2">
                    <c:v>0.35179999999999995</c:v>
                  </c:pt>
                  <c:pt idx="3">
                    <c:v>0.18429999999999994</c:v>
                  </c:pt>
                  <c:pt idx="5">
                    <c:v>0.22250000000000014</c:v>
                  </c:pt>
                </c:numCache>
              </c:numRef>
            </c:minus>
          </c:errBars>
          <c:cat>
            <c:numRef>
              <c:f>'VDR '!$H$2:$H$6</c:f>
              <c:numCache>
                <c:formatCode>General</c:formatCode>
                <c:ptCount val="5"/>
                <c:pt idx="0">
                  <c:v>24</c:v>
                </c:pt>
                <c:pt idx="1">
                  <c:v>48</c:v>
                </c:pt>
                <c:pt idx="2">
                  <c:v>72</c:v>
                </c:pt>
                <c:pt idx="3">
                  <c:v>96</c:v>
                </c:pt>
                <c:pt idx="4">
                  <c:v>120</c:v>
                </c:pt>
              </c:numCache>
            </c:numRef>
          </c:cat>
          <c:val>
            <c:numRef>
              <c:f>'VDR '!$J$2:$J$6</c:f>
              <c:numCache>
                <c:formatCode>General</c:formatCode>
                <c:ptCount val="5"/>
                <c:pt idx="0">
                  <c:v>1.1057999999999997</c:v>
                </c:pt>
                <c:pt idx="1">
                  <c:v>0.87714999999999999</c:v>
                </c:pt>
                <c:pt idx="2">
                  <c:v>1.6273</c:v>
                </c:pt>
                <c:pt idx="3">
                  <c:v>1.1827000000000001</c:v>
                </c:pt>
                <c:pt idx="4">
                  <c:v>1.4111999999999998</c:v>
                </c:pt>
              </c:numCache>
            </c:numRef>
          </c:val>
        </c:ser>
        <c:ser>
          <c:idx val="2"/>
          <c:order val="2"/>
          <c:tx>
            <c:strRef>
              <c:f>'VDR '!$K$1</c:f>
              <c:strCache>
                <c:ptCount val="1"/>
                <c:pt idx="0">
                  <c:v>PRI-2191</c:v>
                </c:pt>
              </c:strCache>
            </c:strRef>
          </c:tx>
          <c:spPr>
            <a:solidFill>
              <a:schemeClr val="accent1">
                <a:lumMod val="75000"/>
              </a:schemeClr>
            </a:solidFill>
          </c:spPr>
          <c:errBars>
            <c:errBarType val="both"/>
            <c:errValType val="cust"/>
            <c:plus>
              <c:numRef>
                <c:f>('VDR '!$E$4;'VDR '!$E$10;'VDR '!$E$16;'VDR '!$E$23;'VDR '!$E$30)</c:f>
                <c:numCache>
                  <c:formatCode>General</c:formatCode>
                  <c:ptCount val="5"/>
                  <c:pt idx="0">
                    <c:v>6.4149999999999929E-2</c:v>
                  </c:pt>
                  <c:pt idx="1">
                    <c:v>2.9599999999999849E-2</c:v>
                  </c:pt>
                  <c:pt idx="2">
                    <c:v>8.8149999999999992E-2</c:v>
                  </c:pt>
                  <c:pt idx="3">
                    <c:v>0.12195000000000011</c:v>
                  </c:pt>
                  <c:pt idx="4">
                    <c:v>0.2606</c:v>
                  </c:pt>
                </c:numCache>
              </c:numRef>
            </c:plus>
            <c:minus>
              <c:numRef>
                <c:f>('VDR '!$E$5;'VDR '!$E$11;'VDR '!$E$17;'VDR '!$E$24;'VDR '!$E$31)</c:f>
                <c:numCache>
                  <c:formatCode>General</c:formatCode>
                  <c:ptCount val="5"/>
                  <c:pt idx="0">
                    <c:v>6.8950000000000081E-2</c:v>
                  </c:pt>
                  <c:pt idx="1">
                    <c:v>3.1000000000000145E-2</c:v>
                  </c:pt>
                  <c:pt idx="2">
                    <c:v>9.4649999999999943E-2</c:v>
                  </c:pt>
                  <c:pt idx="3">
                    <c:v>0.14195000000000005</c:v>
                  </c:pt>
                  <c:pt idx="4">
                    <c:v>0.32585000000000008</c:v>
                  </c:pt>
                </c:numCache>
              </c:numRef>
            </c:minus>
          </c:errBars>
          <c:cat>
            <c:numRef>
              <c:f>'VDR '!$H$2:$H$6</c:f>
              <c:numCache>
                <c:formatCode>General</c:formatCode>
                <c:ptCount val="5"/>
                <c:pt idx="0">
                  <c:v>24</c:v>
                </c:pt>
                <c:pt idx="1">
                  <c:v>48</c:v>
                </c:pt>
                <c:pt idx="2">
                  <c:v>72</c:v>
                </c:pt>
                <c:pt idx="3">
                  <c:v>96</c:v>
                </c:pt>
                <c:pt idx="4">
                  <c:v>120</c:v>
                </c:pt>
              </c:numCache>
            </c:numRef>
          </c:cat>
          <c:val>
            <c:numRef>
              <c:f>'VDR '!$K$2:$K$6</c:f>
              <c:numCache>
                <c:formatCode>General</c:formatCode>
                <c:ptCount val="5"/>
                <c:pt idx="0">
                  <c:v>1.0461499999999999</c:v>
                </c:pt>
                <c:pt idx="1">
                  <c:v>0.84054999999999991</c:v>
                </c:pt>
                <c:pt idx="2">
                  <c:v>1.3192999999999997</c:v>
                </c:pt>
                <c:pt idx="3">
                  <c:v>1.0635999999999999</c:v>
                </c:pt>
                <c:pt idx="4">
                  <c:v>1.3285499999999999</c:v>
                </c:pt>
              </c:numCache>
            </c:numRef>
          </c:val>
        </c:ser>
        <c:dLbls/>
        <c:axId val="136481792"/>
        <c:axId val="152610688"/>
      </c:barChart>
      <c:catAx>
        <c:axId val="136481792"/>
        <c:scaling>
          <c:orientation val="minMax"/>
        </c:scaling>
        <c:axPos val="b"/>
        <c:title>
          <c:tx>
            <c:rich>
              <a:bodyPr/>
              <a:lstStyle/>
              <a:p>
                <a:pPr>
                  <a:defRPr lang="pl-PL" sz="800" b="0">
                    <a:latin typeface="Times New Roman" panose="02020603050405020304" pitchFamily="18" charset="0"/>
                    <a:cs typeface="Times New Roman" panose="02020603050405020304" pitchFamily="18" charset="0"/>
                  </a:defRPr>
                </a:pPr>
                <a:r>
                  <a:rPr lang="pl-PL" sz="800" b="0" baseline="0">
                    <a:latin typeface="Times New Roman" panose="02020603050405020304" pitchFamily="18" charset="0"/>
                    <a:cs typeface="Times New Roman" panose="02020603050405020304" pitchFamily="18" charset="0"/>
                  </a:rPr>
                  <a:t>Incubation time [h]</a:t>
                </a:r>
                <a:endParaRPr lang="pl-PL" sz="800" b="0">
                  <a:latin typeface="Times New Roman" panose="02020603050405020304" pitchFamily="18" charset="0"/>
                  <a:cs typeface="Times New Roman" panose="02020603050405020304" pitchFamily="18" charset="0"/>
                </a:endParaRPr>
              </a:p>
            </c:rich>
          </c:tx>
        </c:title>
        <c:numFmt formatCode="General" sourceLinked="1"/>
        <c:tickLblPos val="nextTo"/>
        <c:txPr>
          <a:bodyPr/>
          <a:lstStyle/>
          <a:p>
            <a:pPr>
              <a:defRPr lang="pl-PL" sz="800">
                <a:latin typeface="Times New Roman" panose="02020603050405020304" pitchFamily="18" charset="0"/>
                <a:cs typeface="Times New Roman" panose="02020603050405020304" pitchFamily="18" charset="0"/>
              </a:defRPr>
            </a:pPr>
            <a:endParaRPr lang="en-US"/>
          </a:p>
        </c:txPr>
        <c:crossAx val="152610688"/>
        <c:crosses val="autoZero"/>
        <c:auto val="1"/>
        <c:lblAlgn val="ctr"/>
        <c:lblOffset val="100"/>
      </c:catAx>
      <c:valAx>
        <c:axId val="152610688"/>
        <c:scaling>
          <c:orientation val="minMax"/>
          <c:max val="2"/>
        </c:scaling>
        <c:axPos val="l"/>
        <c:title>
          <c:tx>
            <c:rich>
              <a:bodyPr rot="-5400000" vert="horz"/>
              <a:lstStyle/>
              <a:p>
                <a:pPr>
                  <a:defRPr lang="pl-PL" sz="800" b="0">
                    <a:latin typeface="Times New Roman" panose="02020603050405020304" pitchFamily="18" charset="0"/>
                    <a:cs typeface="Times New Roman" panose="02020603050405020304" pitchFamily="18" charset="0"/>
                  </a:defRPr>
                </a:pPr>
                <a:r>
                  <a:rPr lang="pl-PL" sz="800" b="0" baseline="0" dirty="0" err="1">
                    <a:latin typeface="Times New Roman" panose="02020603050405020304" pitchFamily="18" charset="0"/>
                    <a:cs typeface="Times New Roman" panose="02020603050405020304" pitchFamily="18" charset="0"/>
                  </a:rPr>
                  <a:t>Realtive</a:t>
                </a:r>
                <a:r>
                  <a:rPr lang="pl-PL" sz="800" b="0" baseline="0" dirty="0">
                    <a:latin typeface="Times New Roman" panose="02020603050405020304" pitchFamily="18" charset="0"/>
                    <a:cs typeface="Times New Roman" panose="02020603050405020304" pitchFamily="18" charset="0"/>
                  </a:rPr>
                  <a:t> </a:t>
                </a:r>
                <a:r>
                  <a:rPr lang="pl-PL" sz="800" b="0" baseline="0" dirty="0" err="1">
                    <a:latin typeface="Times New Roman" panose="02020603050405020304" pitchFamily="18" charset="0"/>
                    <a:cs typeface="Times New Roman" panose="02020603050405020304" pitchFamily="18" charset="0"/>
                  </a:rPr>
                  <a:t>quantification</a:t>
                </a:r>
                <a:r>
                  <a:rPr lang="pl-PL" sz="800" b="0" baseline="0" dirty="0">
                    <a:latin typeface="Times New Roman" panose="02020603050405020304" pitchFamily="18" charset="0"/>
                    <a:cs typeface="Times New Roman" panose="02020603050405020304" pitchFamily="18" charset="0"/>
                  </a:rPr>
                  <a:t> of</a:t>
                </a:r>
                <a:r>
                  <a:rPr lang="pl-PL" sz="800" b="1" baseline="0" dirty="0">
                    <a:latin typeface="Times New Roman" panose="02020603050405020304" pitchFamily="18" charset="0"/>
                    <a:cs typeface="Times New Roman" panose="02020603050405020304" pitchFamily="18" charset="0"/>
                  </a:rPr>
                  <a:t> </a:t>
                </a:r>
                <a:endParaRPr lang="pl-PL" sz="800" b="1" baseline="0" dirty="0" smtClean="0">
                  <a:latin typeface="Times New Roman" panose="02020603050405020304" pitchFamily="18" charset="0"/>
                  <a:cs typeface="Times New Roman" panose="02020603050405020304" pitchFamily="18" charset="0"/>
                </a:endParaRPr>
              </a:p>
              <a:p>
                <a:pPr>
                  <a:defRPr lang="pl-PL" sz="800" b="0">
                    <a:latin typeface="Times New Roman" panose="02020603050405020304" pitchFamily="18" charset="0"/>
                    <a:cs typeface="Times New Roman" panose="02020603050405020304" pitchFamily="18" charset="0"/>
                  </a:defRPr>
                </a:pPr>
                <a:r>
                  <a:rPr lang="pl-PL" sz="800" b="1" baseline="0" dirty="0" smtClean="0">
                    <a:latin typeface="Times New Roman" panose="02020603050405020304" pitchFamily="18" charset="0"/>
                    <a:cs typeface="Times New Roman" panose="02020603050405020304" pitchFamily="18" charset="0"/>
                  </a:rPr>
                  <a:t>VDR </a:t>
                </a:r>
                <a:r>
                  <a:rPr lang="pl-PL" sz="800" b="0" baseline="0" dirty="0">
                    <a:latin typeface="Times New Roman" panose="02020603050405020304" pitchFamily="18" charset="0"/>
                    <a:cs typeface="Times New Roman" panose="02020603050405020304" pitchFamily="18" charset="0"/>
                  </a:rPr>
                  <a:t>[RQ]</a:t>
                </a:r>
                <a:endParaRPr lang="pl-PL" sz="800" b="0" dirty="0">
                  <a:latin typeface="Times New Roman" panose="02020603050405020304" pitchFamily="18" charset="0"/>
                  <a:cs typeface="Times New Roman" panose="02020603050405020304" pitchFamily="18" charset="0"/>
                </a:endParaRPr>
              </a:p>
            </c:rich>
          </c:tx>
        </c:title>
        <c:numFmt formatCode="General" sourceLinked="1"/>
        <c:tickLblPos val="nextTo"/>
        <c:txPr>
          <a:bodyPr/>
          <a:lstStyle/>
          <a:p>
            <a:pPr>
              <a:defRPr lang="pl-PL" sz="600">
                <a:latin typeface="Times New Roman" panose="02020603050405020304" pitchFamily="18" charset="0"/>
                <a:cs typeface="Times New Roman" panose="02020603050405020304" pitchFamily="18" charset="0"/>
              </a:defRPr>
            </a:pPr>
            <a:endParaRPr lang="en-US"/>
          </a:p>
        </c:txPr>
        <c:crossAx val="136481792"/>
        <c:crosses val="autoZero"/>
        <c:crossBetween val="between"/>
      </c:valAx>
    </c:plotArea>
    <c:legend>
      <c:legendPos val="r"/>
      <c:layout>
        <c:manualLayout>
          <c:xMode val="edge"/>
          <c:yMode val="edge"/>
          <c:x val="0.50900200710205346"/>
          <c:y val="4.0153590540067466E-3"/>
          <c:w val="0.48557212394707044"/>
          <c:h val="0.13139968615034234"/>
        </c:manualLayout>
      </c:layout>
      <c:overlay val="1"/>
      <c:txPr>
        <a:bodyPr/>
        <a:lstStyle/>
        <a:p>
          <a:pPr>
            <a:defRPr lang="pl-PL" sz="800">
              <a:latin typeface="Times New Roman" panose="02020603050405020304" pitchFamily="18" charset="0"/>
              <a:cs typeface="Times New Roman" panose="02020603050405020304" pitchFamily="18" charset="0"/>
            </a:defRPr>
          </a:pPr>
          <a:endParaRPr lang="en-US"/>
        </a:p>
      </c:txPr>
    </c:legend>
    <c:plotVisOnly val="1"/>
    <c:dispBlanksAs val="gap"/>
  </c:chart>
  <c:spPr>
    <a:ln>
      <a:noFill/>
    </a:ln>
  </c:sp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US"/>
  <c:style val="1"/>
  <c:chart>
    <c:plotArea>
      <c:layout/>
      <c:barChart>
        <c:barDir val="col"/>
        <c:grouping val="clustered"/>
        <c:ser>
          <c:idx val="0"/>
          <c:order val="0"/>
          <c:tx>
            <c:strRef>
              <c:f>'miR-125b'!$I$1</c:f>
              <c:strCache>
                <c:ptCount val="1"/>
                <c:pt idx="0">
                  <c:v>control</c:v>
                </c:pt>
              </c:strCache>
            </c:strRef>
          </c:tx>
          <c:spPr>
            <a:solidFill>
              <a:schemeClr val="tx1">
                <a:lumMod val="85000"/>
                <a:lumOff val="15000"/>
              </a:schemeClr>
            </a:solidFill>
          </c:spPr>
          <c:errBars>
            <c:errBarType val="both"/>
            <c:errValType val="cust"/>
            <c:plus>
              <c:numRef>
                <c:f>('miR-125b'!$C$4;'miR-125b'!$C$10;'miR-125b'!$C$16;'miR-125b'!$C$22;'miR-125b'!$C$28)</c:f>
                <c:numCache>
                  <c:formatCode>General</c:formatCode>
                  <c:ptCount val="5"/>
                  <c:pt idx="0">
                    <c:v>0.16839999999999999</c:v>
                  </c:pt>
                  <c:pt idx="1">
                    <c:v>0.17399999999999996</c:v>
                  </c:pt>
                  <c:pt idx="2">
                    <c:v>0.26</c:v>
                  </c:pt>
                  <c:pt idx="3">
                    <c:v>0.12485000000000002</c:v>
                  </c:pt>
                  <c:pt idx="4">
                    <c:v>0.11034999999999993</c:v>
                  </c:pt>
                </c:numCache>
              </c:numRef>
            </c:plus>
            <c:minus>
              <c:numRef>
                <c:f>('miR-125b'!$C$5;'miR-125b'!$C$11;'miR-125b'!$C$17;'miR-125b'!$C$23;'miR-125b'!$C$29)</c:f>
                <c:numCache>
                  <c:formatCode>General</c:formatCode>
                  <c:ptCount val="5"/>
                  <c:pt idx="0">
                    <c:v>0.20394999999999991</c:v>
                  </c:pt>
                  <c:pt idx="1">
                    <c:v>0.22984999999999992</c:v>
                  </c:pt>
                  <c:pt idx="2">
                    <c:v>0.35140000000000005</c:v>
                  </c:pt>
                  <c:pt idx="3">
                    <c:v>0.14265000000000019</c:v>
                  </c:pt>
                  <c:pt idx="4">
                    <c:v>0.12460000000000006</c:v>
                  </c:pt>
                </c:numCache>
              </c:numRef>
            </c:minus>
          </c:errBars>
          <c:cat>
            <c:numRef>
              <c:f>'miR-125b'!$H$2:$H$6</c:f>
              <c:numCache>
                <c:formatCode>General</c:formatCode>
                <c:ptCount val="5"/>
                <c:pt idx="0">
                  <c:v>24</c:v>
                </c:pt>
                <c:pt idx="1">
                  <c:v>48</c:v>
                </c:pt>
                <c:pt idx="2">
                  <c:v>72</c:v>
                </c:pt>
                <c:pt idx="3">
                  <c:v>96</c:v>
                </c:pt>
                <c:pt idx="4">
                  <c:v>120</c:v>
                </c:pt>
              </c:numCache>
            </c:numRef>
          </c:cat>
          <c:val>
            <c:numRef>
              <c:f>'miR-125b'!$I$2:$I$6</c:f>
              <c:numCache>
                <c:formatCode>General</c:formatCode>
                <c:ptCount val="5"/>
                <c:pt idx="0">
                  <c:v>1</c:v>
                </c:pt>
                <c:pt idx="1">
                  <c:v>1</c:v>
                </c:pt>
                <c:pt idx="2">
                  <c:v>1</c:v>
                </c:pt>
                <c:pt idx="3">
                  <c:v>1</c:v>
                </c:pt>
                <c:pt idx="4">
                  <c:v>1</c:v>
                </c:pt>
              </c:numCache>
            </c:numRef>
          </c:val>
        </c:ser>
        <c:ser>
          <c:idx val="1"/>
          <c:order val="1"/>
          <c:tx>
            <c:strRef>
              <c:f>'miR-125b'!$J$1</c:f>
              <c:strCache>
                <c:ptCount val="1"/>
                <c:pt idx="0">
                  <c:v>calcitriol</c:v>
                </c:pt>
              </c:strCache>
            </c:strRef>
          </c:tx>
          <c:spPr>
            <a:solidFill>
              <a:srgbClr val="FFFF66"/>
            </a:solidFill>
          </c:spPr>
          <c:errBars>
            <c:errBarType val="both"/>
            <c:errValType val="cust"/>
            <c:plus>
              <c:numRef>
                <c:f>('miR-125b'!$D$4;'miR-125b'!$D$10;'miR-125b'!$D$16;'miR-125b'!$D$22;'miR-125b'!$D$28)</c:f>
                <c:numCache>
                  <c:formatCode>General</c:formatCode>
                  <c:ptCount val="5"/>
                  <c:pt idx="0">
                    <c:v>0.35974999999999963</c:v>
                  </c:pt>
                  <c:pt idx="1">
                    <c:v>0.3020000000000001</c:v>
                  </c:pt>
                  <c:pt idx="2">
                    <c:v>3.590000000000005E-2</c:v>
                  </c:pt>
                  <c:pt idx="3">
                    <c:v>0.18855000000000002</c:v>
                  </c:pt>
                  <c:pt idx="4">
                    <c:v>8.5299999999999973E-2</c:v>
                  </c:pt>
                </c:numCache>
              </c:numRef>
            </c:plus>
            <c:minus>
              <c:numRef>
                <c:f>('miR-125b'!$D$5;'miR-125b'!$D$11;'miR-125b'!$D$17;'miR-125b'!$D$23;'miR-125b'!$D$29)</c:f>
                <c:numCache>
                  <c:formatCode>General</c:formatCode>
                  <c:ptCount val="5"/>
                  <c:pt idx="0">
                    <c:v>0.40975000000000028</c:v>
                  </c:pt>
                  <c:pt idx="1">
                    <c:v>0.37725000000000014</c:v>
                  </c:pt>
                  <c:pt idx="2">
                    <c:v>3.7699999999999963E-2</c:v>
                  </c:pt>
                  <c:pt idx="3">
                    <c:v>0.21659999999999993</c:v>
                  </c:pt>
                  <c:pt idx="4">
                    <c:v>0.10030000000000006</c:v>
                  </c:pt>
                </c:numCache>
              </c:numRef>
            </c:minus>
          </c:errBars>
          <c:cat>
            <c:numRef>
              <c:f>'miR-125b'!$H$2:$H$6</c:f>
              <c:numCache>
                <c:formatCode>General</c:formatCode>
                <c:ptCount val="5"/>
                <c:pt idx="0">
                  <c:v>24</c:v>
                </c:pt>
                <c:pt idx="1">
                  <c:v>48</c:v>
                </c:pt>
                <c:pt idx="2">
                  <c:v>72</c:v>
                </c:pt>
                <c:pt idx="3">
                  <c:v>96</c:v>
                </c:pt>
                <c:pt idx="4">
                  <c:v>120</c:v>
                </c:pt>
              </c:numCache>
            </c:numRef>
          </c:cat>
          <c:val>
            <c:numRef>
              <c:f>'miR-125b'!$J$2:$J$6</c:f>
              <c:numCache>
                <c:formatCode>General</c:formatCode>
                <c:ptCount val="5"/>
                <c:pt idx="0">
                  <c:v>3.1169499999999992</c:v>
                </c:pt>
                <c:pt idx="1">
                  <c:v>1.6537999999999997</c:v>
                </c:pt>
                <c:pt idx="2">
                  <c:v>0.70430000000000004</c:v>
                </c:pt>
                <c:pt idx="3">
                  <c:v>1.4599499999999999</c:v>
                </c:pt>
                <c:pt idx="4">
                  <c:v>0.60124999999999995</c:v>
                </c:pt>
              </c:numCache>
            </c:numRef>
          </c:val>
        </c:ser>
        <c:ser>
          <c:idx val="2"/>
          <c:order val="2"/>
          <c:tx>
            <c:strRef>
              <c:f>'miR-125b'!$K$1</c:f>
              <c:strCache>
                <c:ptCount val="1"/>
                <c:pt idx="0">
                  <c:v>PRI-2191</c:v>
                </c:pt>
              </c:strCache>
            </c:strRef>
          </c:tx>
          <c:spPr>
            <a:solidFill>
              <a:srgbClr val="FFCC00"/>
            </a:solidFill>
          </c:spPr>
          <c:errBars>
            <c:errBarType val="both"/>
            <c:errValType val="cust"/>
            <c:plus>
              <c:numRef>
                <c:f>('miR-125b'!$E$4;'miR-125b'!$E$10;'miR-125b'!$E$16;'miR-125b'!$E$22;'miR-125b'!$E$28)</c:f>
                <c:numCache>
                  <c:formatCode>General</c:formatCode>
                  <c:ptCount val="5"/>
                  <c:pt idx="0">
                    <c:v>0.14835000000000001</c:v>
                  </c:pt>
                  <c:pt idx="1">
                    <c:v>0.21500000000000002</c:v>
                  </c:pt>
                  <c:pt idx="2">
                    <c:v>0.11609999999999998</c:v>
                  </c:pt>
                  <c:pt idx="3">
                    <c:v>0.16880000000000006</c:v>
                  </c:pt>
                  <c:pt idx="4">
                    <c:v>7.6600000000000001E-2</c:v>
                  </c:pt>
                </c:numCache>
              </c:numRef>
            </c:plus>
            <c:minus>
              <c:numRef>
                <c:f>('miR-125b'!$E$5;'miR-125b'!$E$11;'miR-125b'!$E$17;'miR-125b'!$E$23;'miR-125b'!$E$29)</c:f>
                <c:numCache>
                  <c:formatCode>General</c:formatCode>
                  <c:ptCount val="5"/>
                  <c:pt idx="0">
                    <c:v>0.16725000000000015</c:v>
                  </c:pt>
                  <c:pt idx="1">
                    <c:v>0.27444999999999992</c:v>
                  </c:pt>
                  <c:pt idx="2">
                    <c:v>0.14330000000000001</c:v>
                  </c:pt>
                  <c:pt idx="3">
                    <c:v>0.21435000000000004</c:v>
                  </c:pt>
                  <c:pt idx="4">
                    <c:v>9.2400000000000024E-2</c:v>
                  </c:pt>
                </c:numCache>
              </c:numRef>
            </c:minus>
          </c:errBars>
          <c:cat>
            <c:numRef>
              <c:f>'miR-125b'!$H$2:$H$6</c:f>
              <c:numCache>
                <c:formatCode>General</c:formatCode>
                <c:ptCount val="5"/>
                <c:pt idx="0">
                  <c:v>24</c:v>
                </c:pt>
                <c:pt idx="1">
                  <c:v>48</c:v>
                </c:pt>
                <c:pt idx="2">
                  <c:v>72</c:v>
                </c:pt>
                <c:pt idx="3">
                  <c:v>96</c:v>
                </c:pt>
                <c:pt idx="4">
                  <c:v>120</c:v>
                </c:pt>
              </c:numCache>
            </c:numRef>
          </c:cat>
          <c:val>
            <c:numRef>
              <c:f>'miR-125b'!$K$2:$K$6</c:f>
              <c:numCache>
                <c:formatCode>General</c:formatCode>
                <c:ptCount val="5"/>
                <c:pt idx="0">
                  <c:v>1.3105</c:v>
                </c:pt>
                <c:pt idx="1">
                  <c:v>1.00915</c:v>
                </c:pt>
                <c:pt idx="2">
                  <c:v>0.61190000000000011</c:v>
                </c:pt>
                <c:pt idx="3">
                  <c:v>0.79495000000000005</c:v>
                </c:pt>
                <c:pt idx="4">
                  <c:v>0.70155000000000001</c:v>
                </c:pt>
              </c:numCache>
            </c:numRef>
          </c:val>
        </c:ser>
        <c:dLbls/>
        <c:axId val="77633408"/>
        <c:axId val="77656064"/>
      </c:barChart>
      <c:catAx>
        <c:axId val="77633408"/>
        <c:scaling>
          <c:orientation val="minMax"/>
        </c:scaling>
        <c:axPos val="b"/>
        <c:title>
          <c:tx>
            <c:rich>
              <a:bodyPr/>
              <a:lstStyle/>
              <a:p>
                <a:pPr>
                  <a:defRPr lang="pl-PL" sz="800" b="0">
                    <a:latin typeface="Times New Roman" panose="02020603050405020304" pitchFamily="18" charset="0"/>
                    <a:cs typeface="Times New Roman" panose="02020603050405020304" pitchFamily="18" charset="0"/>
                  </a:defRPr>
                </a:pPr>
                <a:r>
                  <a:rPr lang="pl-PL" sz="800" b="0" baseline="0">
                    <a:latin typeface="Times New Roman" panose="02020603050405020304" pitchFamily="18" charset="0"/>
                    <a:cs typeface="Times New Roman" panose="02020603050405020304" pitchFamily="18" charset="0"/>
                  </a:rPr>
                  <a:t>Incubation time [h]</a:t>
                </a:r>
                <a:endParaRPr lang="pl-PL" sz="800" b="0">
                  <a:latin typeface="Times New Roman" panose="02020603050405020304" pitchFamily="18" charset="0"/>
                  <a:cs typeface="Times New Roman" panose="02020603050405020304" pitchFamily="18" charset="0"/>
                </a:endParaRPr>
              </a:p>
            </c:rich>
          </c:tx>
        </c:title>
        <c:numFmt formatCode="General" sourceLinked="1"/>
        <c:tickLblPos val="nextTo"/>
        <c:txPr>
          <a:bodyPr/>
          <a:lstStyle/>
          <a:p>
            <a:pPr>
              <a:defRPr lang="pl-PL" sz="800">
                <a:latin typeface="Times New Roman" panose="02020603050405020304" pitchFamily="18" charset="0"/>
                <a:cs typeface="Times New Roman" panose="02020603050405020304" pitchFamily="18" charset="0"/>
              </a:defRPr>
            </a:pPr>
            <a:endParaRPr lang="en-US"/>
          </a:p>
        </c:txPr>
        <c:crossAx val="77656064"/>
        <c:crosses val="autoZero"/>
        <c:auto val="1"/>
        <c:lblAlgn val="ctr"/>
        <c:lblOffset val="100"/>
      </c:catAx>
      <c:valAx>
        <c:axId val="77656064"/>
        <c:scaling>
          <c:orientation val="minMax"/>
          <c:min val="0"/>
        </c:scaling>
        <c:axPos val="l"/>
        <c:title>
          <c:tx>
            <c:rich>
              <a:bodyPr rot="-5400000" vert="horz"/>
              <a:lstStyle/>
              <a:p>
                <a:pPr>
                  <a:defRPr lang="pl-PL" sz="800" b="0">
                    <a:latin typeface="Times New Roman" panose="02020603050405020304" pitchFamily="18" charset="0"/>
                    <a:cs typeface="Times New Roman" panose="02020603050405020304" pitchFamily="18" charset="0"/>
                  </a:defRPr>
                </a:pPr>
                <a:r>
                  <a:rPr lang="pl-PL" sz="800" b="0" baseline="0">
                    <a:latin typeface="Times New Roman" panose="02020603050405020304" pitchFamily="18" charset="0"/>
                    <a:cs typeface="Times New Roman" panose="02020603050405020304" pitchFamily="18" charset="0"/>
                  </a:rPr>
                  <a:t>Relative quantification of  </a:t>
                </a:r>
              </a:p>
              <a:p>
                <a:pPr>
                  <a:defRPr lang="pl-PL" sz="800" b="0">
                    <a:latin typeface="Times New Roman" panose="02020603050405020304" pitchFamily="18" charset="0"/>
                    <a:cs typeface="Times New Roman" panose="02020603050405020304" pitchFamily="18" charset="0"/>
                  </a:defRPr>
                </a:pPr>
                <a:r>
                  <a:rPr lang="pl-PL" sz="800" b="1" baseline="0">
                    <a:latin typeface="Times New Roman" panose="02020603050405020304" pitchFamily="18" charset="0"/>
                    <a:cs typeface="Times New Roman" panose="02020603050405020304" pitchFamily="18" charset="0"/>
                  </a:rPr>
                  <a:t>miR-125 b </a:t>
                </a:r>
                <a:r>
                  <a:rPr lang="pl-PL" sz="800" b="0" baseline="0">
                    <a:latin typeface="Times New Roman" panose="02020603050405020304" pitchFamily="18" charset="0"/>
                    <a:cs typeface="Times New Roman" panose="02020603050405020304" pitchFamily="18" charset="0"/>
                  </a:rPr>
                  <a:t>[RQ]</a:t>
                </a:r>
                <a:endParaRPr lang="pl-PL" sz="800" b="0">
                  <a:latin typeface="Times New Roman" panose="02020603050405020304" pitchFamily="18" charset="0"/>
                  <a:cs typeface="Times New Roman" panose="02020603050405020304" pitchFamily="18" charset="0"/>
                </a:endParaRPr>
              </a:p>
            </c:rich>
          </c:tx>
        </c:title>
        <c:numFmt formatCode="General" sourceLinked="1"/>
        <c:tickLblPos val="nextTo"/>
        <c:txPr>
          <a:bodyPr/>
          <a:lstStyle/>
          <a:p>
            <a:pPr>
              <a:defRPr lang="pl-PL" sz="600">
                <a:latin typeface="Times New Roman" panose="02020603050405020304" pitchFamily="18" charset="0"/>
                <a:cs typeface="Times New Roman" panose="02020603050405020304" pitchFamily="18" charset="0"/>
              </a:defRPr>
            </a:pPr>
            <a:endParaRPr lang="en-US"/>
          </a:p>
        </c:txPr>
        <c:crossAx val="77633408"/>
        <c:crosses val="autoZero"/>
        <c:crossBetween val="between"/>
      </c:valAx>
    </c:plotArea>
    <c:legend>
      <c:legendPos val="r"/>
      <c:layout>
        <c:manualLayout>
          <c:xMode val="edge"/>
          <c:yMode val="edge"/>
          <c:x val="0.46712201620139809"/>
          <c:y val="4.373774026305996E-3"/>
          <c:w val="0.52947770983742648"/>
          <c:h val="0.21404319872859931"/>
        </c:manualLayout>
      </c:layout>
      <c:overlay val="1"/>
      <c:txPr>
        <a:bodyPr/>
        <a:lstStyle/>
        <a:p>
          <a:pPr>
            <a:defRPr lang="pl-PL" sz="800">
              <a:latin typeface="Times New Roman" panose="02020603050405020304" pitchFamily="18" charset="0"/>
              <a:cs typeface="Times New Roman" panose="02020603050405020304" pitchFamily="18" charset="0"/>
            </a:defRPr>
          </a:pPr>
          <a:endParaRPr lang="en-US"/>
        </a:p>
      </c:txPr>
    </c:legend>
    <c:plotVisOnly val="1"/>
    <c:dispBlanksAs val="gap"/>
  </c:chart>
  <c:spPr>
    <a:ln>
      <a:noFill/>
    </a:ln>
  </c:sp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1"/>
            <a:ext cx="3169920" cy="48006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4143588" y="1"/>
            <a:ext cx="3169920" cy="480060"/>
          </a:xfrm>
          <a:prstGeom prst="rect">
            <a:avLst/>
          </a:prstGeom>
        </p:spPr>
        <p:txBody>
          <a:bodyPr vert="horz" lIns="91440" tIns="45720" rIns="91440" bIns="45720" rtlCol="0"/>
          <a:lstStyle>
            <a:lvl1pPr algn="r">
              <a:defRPr sz="1200"/>
            </a:lvl1pPr>
          </a:lstStyle>
          <a:p>
            <a:fld id="{D8FB0482-3E61-4B4D-AE82-654BD61E0E29}" type="datetimeFigureOut">
              <a:rPr lang="pl-PL" smtClean="0"/>
              <a:pPr/>
              <a:t>2015-08-10</a:t>
            </a:fld>
            <a:endParaRPr lang="pl-PL"/>
          </a:p>
        </p:txBody>
      </p:sp>
      <p:sp>
        <p:nvSpPr>
          <p:cNvPr id="4" name="Symbol zastępczy obrazu slajdu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731521" y="4560571"/>
            <a:ext cx="5852160" cy="432054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9119475"/>
            <a:ext cx="3169920" cy="48006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4143588" y="9119475"/>
            <a:ext cx="3169920" cy="480060"/>
          </a:xfrm>
          <a:prstGeom prst="rect">
            <a:avLst/>
          </a:prstGeom>
        </p:spPr>
        <p:txBody>
          <a:bodyPr vert="horz" lIns="91440" tIns="45720" rIns="91440" bIns="45720" rtlCol="0" anchor="b"/>
          <a:lstStyle>
            <a:lvl1pPr algn="r">
              <a:defRPr sz="1200"/>
            </a:lvl1pPr>
          </a:lstStyle>
          <a:p>
            <a:fld id="{67736402-06F7-449A-BB58-92892DA7D499}" type="slidenum">
              <a:rPr lang="pl-PL" smtClean="0"/>
              <a:pPr/>
              <a:t>‹#›</a:t>
            </a:fld>
            <a:endParaRPr lang="pl-PL"/>
          </a:p>
        </p:txBody>
      </p:sp>
    </p:spTree>
    <p:extLst>
      <p:ext uri="{BB962C8B-B14F-4D97-AF65-F5344CB8AC3E}">
        <p14:creationId xmlns:p14="http://schemas.microsoft.com/office/powerpoint/2010/main" xmlns="" val="1496805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r>
              <a:rPr lang="en-US" sz="1000" noProof="0" dirty="0" smtClean="0">
                <a:latin typeface="Century Gothic" panose="020B0502020202020204" pitchFamily="34" charset="0"/>
              </a:rPr>
              <a:t>Good morning. Firstly I would</a:t>
            </a:r>
            <a:r>
              <a:rPr lang="en-US" sz="1000" baseline="0" noProof="0" dirty="0" smtClean="0">
                <a:latin typeface="Century Gothic" panose="020B0502020202020204" pitchFamily="34" charset="0"/>
              </a:rPr>
              <a:t> like to thank the organizers for invitation. It is pleasure for me to be here. </a:t>
            </a:r>
            <a:r>
              <a:rPr lang="pl-PL" sz="1000" baseline="0" noProof="0" dirty="0" smtClean="0">
                <a:latin typeface="Century Gothic" panose="020B0502020202020204" pitchFamily="34" charset="0"/>
              </a:rPr>
              <a:t> </a:t>
            </a:r>
            <a:r>
              <a:rPr lang="en-US" sz="1000" baseline="0" noProof="0" dirty="0" smtClean="0">
                <a:latin typeface="Century Gothic" panose="020B0502020202020204" pitchFamily="34" charset="0"/>
              </a:rPr>
              <a:t>My name is Justyna Trynda and I work in Institute of Immunology and Experimental Therapy, Polish Academy of Science in Wroclaw. </a:t>
            </a:r>
            <a:r>
              <a:rPr lang="pl-PL" sz="1000" baseline="0" noProof="0" dirty="0" smtClean="0">
                <a:latin typeface="Century Gothic" panose="020B0502020202020204" pitchFamily="34" charset="0"/>
              </a:rPr>
              <a:t> </a:t>
            </a:r>
            <a:r>
              <a:rPr lang="en-US" sz="1000" baseline="0" noProof="0" dirty="0" smtClean="0">
                <a:latin typeface="Century Gothic" panose="020B0502020202020204" pitchFamily="34" charset="0"/>
              </a:rPr>
              <a:t>I’m going to talk about the role of</a:t>
            </a:r>
            <a:r>
              <a:rPr lang="pl-PL" sz="1000" baseline="0" noProof="0" dirty="0" smtClean="0">
                <a:latin typeface="Century Gothic" panose="020B0502020202020204" pitchFamily="34" charset="0"/>
              </a:rPr>
              <a:t> </a:t>
            </a:r>
            <a:r>
              <a:rPr lang="en-US" sz="1000" baseline="0" noProof="0" dirty="0" smtClean="0">
                <a:latin typeface="Century Gothic" panose="020B0502020202020204" pitchFamily="34" charset="0"/>
              </a:rPr>
              <a:t>miR-125b</a:t>
            </a:r>
            <a:r>
              <a:rPr lang="pl-PL" sz="1000" baseline="0" noProof="0" dirty="0" smtClean="0">
                <a:latin typeface="Century Gothic" panose="020B0502020202020204" pitchFamily="34" charset="0"/>
              </a:rPr>
              <a:t> </a:t>
            </a:r>
            <a:r>
              <a:rPr lang="en-US" sz="1000" baseline="0" noProof="0" dirty="0" smtClean="0">
                <a:latin typeface="Century Gothic" panose="020B0502020202020204" pitchFamily="34" charset="0"/>
              </a:rPr>
              <a:t>in calcitriol-induced differentiation of human leukemia and lymphoma cells. </a:t>
            </a:r>
            <a:endParaRPr lang="en-US" sz="1000" noProof="0" dirty="0">
              <a:latin typeface="Century Gothic" panose="020B0502020202020204" pitchFamily="34" charset="0"/>
            </a:endParaRPr>
          </a:p>
        </p:txBody>
      </p:sp>
      <p:sp>
        <p:nvSpPr>
          <p:cNvPr id="4" name="Symbol zastępczy numeru slajdu 3"/>
          <p:cNvSpPr>
            <a:spLocks noGrp="1"/>
          </p:cNvSpPr>
          <p:nvPr>
            <p:ph type="sldNum" sz="quarter" idx="10"/>
          </p:nvPr>
        </p:nvSpPr>
        <p:spPr/>
        <p:txBody>
          <a:bodyPr/>
          <a:lstStyle/>
          <a:p>
            <a:fld id="{67736402-06F7-449A-BB58-92892DA7D499}" type="slidenum">
              <a:rPr lang="pl-PL" smtClean="0"/>
              <a:pPr/>
              <a:t>3</a:t>
            </a:fld>
            <a:endParaRPr lang="pl-PL"/>
          </a:p>
        </p:txBody>
      </p:sp>
    </p:spTree>
    <p:extLst>
      <p:ext uri="{BB962C8B-B14F-4D97-AF65-F5344CB8AC3E}">
        <p14:creationId xmlns:p14="http://schemas.microsoft.com/office/powerpoint/2010/main" xmlns="" val="281158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000" b="0" i="0" kern="1200" dirty="0" err="1" smtClean="0">
                <a:solidFill>
                  <a:schemeClr val="tx1"/>
                </a:solidFill>
                <a:effectLst/>
                <a:latin typeface="Century Gothic" panose="020B0502020202020204" pitchFamily="34" charset="0"/>
                <a:ea typeface="+mn-ea"/>
                <a:cs typeface="+mn-cs"/>
              </a:rPr>
              <a:t>Serching</a:t>
            </a:r>
            <a:r>
              <a:rPr lang="pl-PL" sz="1000" b="0" i="0" kern="1200" baseline="0" dirty="0" smtClean="0">
                <a:solidFill>
                  <a:schemeClr val="tx1"/>
                </a:solidFill>
                <a:effectLst/>
                <a:latin typeface="Century Gothic" panose="020B0502020202020204" pitchFamily="34" charset="0"/>
                <a:ea typeface="+mn-ea"/>
                <a:cs typeface="+mn-cs"/>
              </a:rPr>
              <a:t> on</a:t>
            </a:r>
            <a:r>
              <a:rPr lang="pl-PL" sz="1000" b="0" i="0" kern="1200" dirty="0" smtClean="0">
                <a:solidFill>
                  <a:schemeClr val="tx1"/>
                </a:solidFill>
                <a:effectLst/>
                <a:latin typeface="Century Gothic" panose="020B0502020202020204" pitchFamily="34" charset="0"/>
                <a:ea typeface="+mn-ea"/>
                <a:cs typeface="+mn-cs"/>
              </a:rPr>
              <a:t> </a:t>
            </a:r>
            <a:r>
              <a:rPr lang="en-US" sz="1000" b="0" i="0" kern="1200" dirty="0" smtClean="0">
                <a:solidFill>
                  <a:schemeClr val="tx1"/>
                </a:solidFill>
                <a:effectLst/>
                <a:latin typeface="Century Gothic" panose="020B0502020202020204" pitchFamily="34" charset="0"/>
                <a:ea typeface="+mn-ea"/>
                <a:cs typeface="+mn-cs"/>
              </a:rPr>
              <a:t>differentiation-inducing drugs</a:t>
            </a:r>
            <a:r>
              <a:rPr lang="pl-PL" sz="1000" b="0" i="0" kern="1200" dirty="0" smtClean="0">
                <a:solidFill>
                  <a:schemeClr val="tx1"/>
                </a:solidFill>
                <a:effectLst/>
                <a:latin typeface="Century Gothic" panose="020B0502020202020204" pitchFamily="34" charset="0"/>
                <a:ea typeface="+mn-ea"/>
                <a:cs typeface="+mn-cs"/>
              </a:rPr>
              <a:t> was </a:t>
            </a:r>
            <a:r>
              <a:rPr lang="pl-PL" sz="1000" b="0" i="0" kern="1200" dirty="0" err="1" smtClean="0">
                <a:solidFill>
                  <a:schemeClr val="tx1"/>
                </a:solidFill>
                <a:effectLst/>
                <a:latin typeface="Century Gothic" panose="020B0502020202020204" pitchFamily="34" charset="0"/>
                <a:ea typeface="+mn-ea"/>
                <a:cs typeface="+mn-cs"/>
              </a:rPr>
              <a:t>started</a:t>
            </a:r>
            <a:r>
              <a:rPr lang="pl-PL" sz="1000" b="0" i="0" kern="1200" dirty="0" smtClean="0">
                <a:solidFill>
                  <a:schemeClr val="tx1"/>
                </a:solidFill>
                <a:effectLst/>
                <a:latin typeface="Century Gothic" panose="020B0502020202020204" pitchFamily="34" charset="0"/>
                <a:ea typeface="+mn-ea"/>
                <a:cs typeface="+mn-cs"/>
              </a:rPr>
              <a:t> 30 </a:t>
            </a:r>
            <a:r>
              <a:rPr lang="pl-PL" sz="1000" b="0" i="0" kern="1200" dirty="0" err="1" smtClean="0">
                <a:solidFill>
                  <a:schemeClr val="tx1"/>
                </a:solidFill>
                <a:effectLst/>
                <a:latin typeface="Century Gothic" panose="020B0502020202020204" pitchFamily="34" charset="0"/>
                <a:ea typeface="+mn-ea"/>
                <a:cs typeface="+mn-cs"/>
              </a:rPr>
              <a:t>years</a:t>
            </a:r>
            <a:r>
              <a:rPr lang="pl-PL" sz="1000" b="0" i="0" kern="1200" dirty="0" smtClean="0">
                <a:solidFill>
                  <a:schemeClr val="tx1"/>
                </a:solidFill>
                <a:effectLst/>
                <a:latin typeface="Century Gothic" panose="020B0502020202020204" pitchFamily="34" charset="0"/>
                <a:ea typeface="+mn-ea"/>
                <a:cs typeface="+mn-cs"/>
              </a:rPr>
              <a:t> ago and </a:t>
            </a:r>
            <a:r>
              <a:rPr lang="pl-PL" sz="1000" b="0" i="0" kern="1200" dirty="0" err="1" smtClean="0">
                <a:solidFill>
                  <a:schemeClr val="tx1"/>
                </a:solidFill>
                <a:effectLst/>
                <a:latin typeface="Century Gothic" panose="020B0502020202020204" pitchFamily="34" charset="0"/>
                <a:ea typeface="+mn-ea"/>
                <a:cs typeface="+mn-cs"/>
              </a:rPr>
              <a:t>then</a:t>
            </a:r>
            <a:r>
              <a:rPr lang="pl-PL" sz="1000" b="0" i="0" kern="1200" dirty="0" smtClean="0">
                <a:solidFill>
                  <a:schemeClr val="tx1"/>
                </a:solidFill>
                <a:effectLst/>
                <a:latin typeface="Century Gothic" panose="020B0502020202020204" pitchFamily="34" charset="0"/>
                <a:ea typeface="+mn-ea"/>
                <a:cs typeface="+mn-cs"/>
              </a:rPr>
              <a:t> </a:t>
            </a:r>
            <a:r>
              <a:rPr lang="pl-PL" sz="1000" b="0" i="0" kern="1200" dirty="0" err="1" smtClean="0">
                <a:solidFill>
                  <a:schemeClr val="tx1"/>
                </a:solidFill>
                <a:effectLst/>
                <a:latin typeface="Century Gothic" panose="020B0502020202020204" pitchFamily="34" charset="0"/>
                <a:ea typeface="+mn-ea"/>
                <a:cs typeface="+mn-cs"/>
              </a:rPr>
              <a:t>discovered</a:t>
            </a:r>
            <a:r>
              <a:rPr lang="en-US" sz="1000" b="0" i="0" kern="1200" dirty="0" smtClean="0">
                <a:solidFill>
                  <a:schemeClr val="tx1"/>
                </a:solidFill>
                <a:effectLst/>
                <a:latin typeface="Century Gothic" panose="020B0502020202020204" pitchFamily="34" charset="0"/>
                <a:ea typeface="+mn-ea"/>
                <a:cs typeface="+mn-cs"/>
              </a:rPr>
              <a:t> </a:t>
            </a:r>
            <a:r>
              <a:rPr lang="pl-PL" sz="1000" b="0" i="0" kern="1200" dirty="0" err="1" smtClean="0">
                <a:solidFill>
                  <a:schemeClr val="tx1"/>
                </a:solidFill>
                <a:effectLst/>
                <a:latin typeface="Century Gothic" panose="020B0502020202020204" pitchFamily="34" charset="0"/>
                <a:ea typeface="+mn-ea"/>
                <a:cs typeface="+mn-cs"/>
              </a:rPr>
              <a:t>that</a:t>
            </a:r>
            <a:r>
              <a:rPr lang="pl-PL" sz="1000" b="0" i="0" kern="1200" dirty="0" smtClean="0">
                <a:solidFill>
                  <a:schemeClr val="tx1"/>
                </a:solidFill>
                <a:effectLst/>
                <a:latin typeface="Century Gothic" panose="020B0502020202020204" pitchFamily="34" charset="0"/>
                <a:ea typeface="+mn-ea"/>
                <a:cs typeface="+mn-cs"/>
              </a:rPr>
              <a:t> one of </a:t>
            </a:r>
            <a:r>
              <a:rPr lang="en-US" sz="1000" b="0" i="0" kern="1200" dirty="0" smtClean="0">
                <a:solidFill>
                  <a:schemeClr val="tx1"/>
                </a:solidFill>
                <a:effectLst/>
                <a:latin typeface="Century Gothic" panose="020B0502020202020204" pitchFamily="34" charset="0"/>
                <a:ea typeface="+mn-ea"/>
                <a:cs typeface="+mn-cs"/>
              </a:rPr>
              <a:t>inducing cell differentiation</a:t>
            </a:r>
            <a:r>
              <a:rPr lang="pl-PL" sz="1000" b="0" i="0" kern="1200" baseline="0" dirty="0" smtClean="0">
                <a:solidFill>
                  <a:schemeClr val="tx1"/>
                </a:solidFill>
                <a:effectLst/>
                <a:latin typeface="Century Gothic" panose="020B0502020202020204" pitchFamily="34" charset="0"/>
                <a:ea typeface="+mn-ea"/>
                <a:cs typeface="+mn-cs"/>
              </a:rPr>
              <a:t> </a:t>
            </a:r>
            <a:r>
              <a:rPr lang="pl-PL" sz="1000" b="0" i="0" kern="1200" baseline="0" dirty="0" err="1" smtClean="0">
                <a:solidFill>
                  <a:schemeClr val="tx1"/>
                </a:solidFill>
                <a:effectLst/>
                <a:latin typeface="Century Gothic" panose="020B0502020202020204" pitchFamily="34" charset="0"/>
                <a:ea typeface="+mn-ea"/>
                <a:cs typeface="+mn-cs"/>
              </a:rPr>
              <a:t>agents</a:t>
            </a:r>
            <a:r>
              <a:rPr lang="pl-PL" sz="1000" b="0" i="0" kern="1200" baseline="0" dirty="0" smtClean="0">
                <a:solidFill>
                  <a:schemeClr val="tx1"/>
                </a:solidFill>
                <a:effectLst/>
                <a:latin typeface="Century Gothic" panose="020B0502020202020204" pitchFamily="34" charset="0"/>
                <a:ea typeface="+mn-ea"/>
                <a:cs typeface="+mn-cs"/>
              </a:rPr>
              <a:t> </a:t>
            </a:r>
            <a:r>
              <a:rPr lang="pl-PL" sz="1000" b="0" i="0" kern="1200" baseline="0" dirty="0" err="1" smtClean="0">
                <a:solidFill>
                  <a:schemeClr val="tx1"/>
                </a:solidFill>
                <a:effectLst/>
                <a:latin typeface="Century Gothic" panose="020B0502020202020204" pitchFamily="34" charset="0"/>
                <a:ea typeface="+mn-ea"/>
                <a:cs typeface="+mn-cs"/>
              </a:rPr>
              <a:t>is</a:t>
            </a:r>
            <a:r>
              <a:rPr lang="pl-PL" sz="1000" b="0" i="0" kern="1200" baseline="0" dirty="0" smtClean="0">
                <a:solidFill>
                  <a:schemeClr val="tx1"/>
                </a:solidFill>
                <a:effectLst/>
                <a:latin typeface="Century Gothic" panose="020B0502020202020204" pitchFamily="34" charset="0"/>
                <a:ea typeface="+mn-ea"/>
                <a:cs typeface="+mn-cs"/>
              </a:rPr>
              <a:t> </a:t>
            </a:r>
            <a:r>
              <a:rPr lang="pl-PL" sz="1000" b="0" i="0" kern="1200" baseline="0" dirty="0" err="1" smtClean="0">
                <a:solidFill>
                  <a:schemeClr val="tx1"/>
                </a:solidFill>
                <a:effectLst/>
                <a:latin typeface="Century Gothic" panose="020B0502020202020204" pitchFamily="34" charset="0"/>
                <a:ea typeface="+mn-ea"/>
                <a:cs typeface="+mn-cs"/>
              </a:rPr>
              <a:t>active</a:t>
            </a:r>
            <a:r>
              <a:rPr lang="pl-PL" sz="1000" b="0" i="0" kern="1200" baseline="0" dirty="0" smtClean="0">
                <a:solidFill>
                  <a:schemeClr val="tx1"/>
                </a:solidFill>
                <a:effectLst/>
                <a:latin typeface="Century Gothic" panose="020B0502020202020204" pitchFamily="34" charset="0"/>
                <a:ea typeface="+mn-ea"/>
                <a:cs typeface="+mn-cs"/>
              </a:rPr>
              <a:t> form of </a:t>
            </a:r>
            <a:r>
              <a:rPr lang="pl-PL" sz="1000" b="0" i="0" kern="1200" baseline="0" dirty="0" err="1" smtClean="0">
                <a:solidFill>
                  <a:schemeClr val="tx1"/>
                </a:solidFill>
                <a:effectLst/>
                <a:latin typeface="Century Gothic" panose="020B0502020202020204" pitchFamily="34" charset="0"/>
                <a:ea typeface="+mn-ea"/>
                <a:cs typeface="+mn-cs"/>
              </a:rPr>
              <a:t>vitamin</a:t>
            </a:r>
            <a:r>
              <a:rPr lang="pl-PL" sz="1000" b="0" i="0" kern="1200" baseline="0" dirty="0" smtClean="0">
                <a:solidFill>
                  <a:schemeClr val="tx1"/>
                </a:solidFill>
                <a:effectLst/>
                <a:latin typeface="Century Gothic" panose="020B0502020202020204" pitchFamily="34" charset="0"/>
                <a:ea typeface="+mn-ea"/>
                <a:cs typeface="+mn-cs"/>
              </a:rPr>
              <a:t> D</a:t>
            </a:r>
            <a:r>
              <a:rPr lang="en-US" sz="1000" b="0" i="0" kern="1200" dirty="0" smtClean="0">
                <a:solidFill>
                  <a:schemeClr val="tx1"/>
                </a:solidFill>
                <a:effectLst/>
                <a:latin typeface="Century Gothic" panose="020B0502020202020204" pitchFamily="34" charset="0"/>
                <a:ea typeface="+mn-ea"/>
                <a:cs typeface="+mn-cs"/>
              </a:rPr>
              <a:t> calcitriol </a:t>
            </a:r>
            <a:r>
              <a:rPr lang="pl-PL" sz="1000" b="0" i="0" kern="1200" dirty="0" err="1" smtClean="0">
                <a:solidFill>
                  <a:schemeClr val="tx1"/>
                </a:solidFill>
                <a:effectLst/>
                <a:latin typeface="Century Gothic" panose="020B0502020202020204" pitchFamily="34" charset="0"/>
                <a:ea typeface="+mn-ea"/>
                <a:cs typeface="+mn-cs"/>
              </a:rPr>
              <a:t>which</a:t>
            </a:r>
            <a:r>
              <a:rPr lang="pl-PL" sz="1000" b="0" i="0" kern="1200" dirty="0" smtClean="0">
                <a:solidFill>
                  <a:schemeClr val="tx1"/>
                </a:solidFill>
                <a:effectLst/>
                <a:latin typeface="Century Gothic" panose="020B0502020202020204" pitchFamily="34" charset="0"/>
                <a:ea typeface="+mn-ea"/>
                <a:cs typeface="+mn-cs"/>
              </a:rPr>
              <a:t> </a:t>
            </a:r>
            <a:r>
              <a:rPr lang="en-US" sz="1000" b="0" i="0" kern="1200" dirty="0" smtClean="0">
                <a:solidFill>
                  <a:schemeClr val="tx1"/>
                </a:solidFill>
                <a:effectLst/>
                <a:latin typeface="Century Gothic" panose="020B0502020202020204" pitchFamily="34" charset="0"/>
                <a:ea typeface="+mn-ea"/>
                <a:cs typeface="+mn-cs"/>
              </a:rPr>
              <a:t>was first noted to induce murine leukemia cell differentiation</a:t>
            </a:r>
            <a:r>
              <a:rPr lang="pl-PL" sz="1000" b="0" i="0" kern="1200" dirty="0" smtClean="0">
                <a:solidFill>
                  <a:schemeClr val="tx1"/>
                </a:solidFill>
                <a:effectLst/>
                <a:latin typeface="Century Gothic" panose="020B0502020202020204" pitchFamily="34" charset="0"/>
                <a:ea typeface="+mn-ea"/>
                <a:cs typeface="+mn-cs"/>
              </a:rPr>
              <a:t>. </a:t>
            </a:r>
            <a:r>
              <a:rPr lang="pl-PL" sz="1000" b="0" i="0" kern="1200" dirty="0" err="1" smtClean="0">
                <a:solidFill>
                  <a:schemeClr val="tx1"/>
                </a:solidFill>
                <a:effectLst/>
                <a:latin typeface="Century Gothic" panose="020B0502020202020204" pitchFamily="34" charset="0"/>
                <a:ea typeface="+mn-ea"/>
                <a:cs typeface="+mn-cs"/>
              </a:rPr>
              <a:t>These</a:t>
            </a:r>
            <a:r>
              <a:rPr lang="pl-PL" sz="1000" b="0" i="0" kern="1200" dirty="0" smtClean="0">
                <a:solidFill>
                  <a:schemeClr val="tx1"/>
                </a:solidFill>
                <a:effectLst/>
                <a:latin typeface="Century Gothic" panose="020B0502020202020204" pitchFamily="34" charset="0"/>
                <a:ea typeface="+mn-ea"/>
                <a:cs typeface="+mn-cs"/>
              </a:rPr>
              <a:t> m</a:t>
            </a:r>
            <a:r>
              <a:rPr lang="en-US" sz="1000" b="0" i="0" kern="1200" dirty="0" err="1" smtClean="0">
                <a:solidFill>
                  <a:schemeClr val="tx1"/>
                </a:solidFill>
                <a:effectLst/>
                <a:latin typeface="Century Gothic" panose="020B0502020202020204" pitchFamily="34" charset="0"/>
                <a:ea typeface="+mn-ea"/>
                <a:cs typeface="+mn-cs"/>
              </a:rPr>
              <a:t>ouse</a:t>
            </a:r>
            <a:r>
              <a:rPr lang="en-US" sz="1000" b="0" i="0" kern="1200" dirty="0" smtClean="0">
                <a:solidFill>
                  <a:schemeClr val="tx1"/>
                </a:solidFill>
                <a:effectLst/>
                <a:latin typeface="Century Gothic" panose="020B0502020202020204" pitchFamily="34" charset="0"/>
                <a:ea typeface="+mn-ea"/>
                <a:cs typeface="+mn-cs"/>
              </a:rPr>
              <a:t> myeloid leukemia cells </a:t>
            </a:r>
            <a:r>
              <a:rPr lang="pl-PL" sz="1000" b="0" i="0" kern="1200" dirty="0" err="1" smtClean="0">
                <a:solidFill>
                  <a:schemeClr val="tx1"/>
                </a:solidFill>
                <a:effectLst/>
                <a:latin typeface="Century Gothic" panose="020B0502020202020204" pitchFamily="34" charset="0"/>
                <a:ea typeface="+mn-ea"/>
                <a:cs typeface="+mn-cs"/>
              </a:rPr>
              <a:t>were</a:t>
            </a:r>
            <a:r>
              <a:rPr lang="en-US" sz="1000" b="0" i="0" kern="1200" dirty="0" smtClean="0">
                <a:solidFill>
                  <a:schemeClr val="tx1"/>
                </a:solidFill>
                <a:effectLst/>
                <a:latin typeface="Century Gothic" panose="020B0502020202020204" pitchFamily="34" charset="0"/>
                <a:ea typeface="+mn-ea"/>
                <a:cs typeface="+mn-cs"/>
              </a:rPr>
              <a:t> induced to differentiate </a:t>
            </a:r>
            <a:r>
              <a:rPr lang="en-US" sz="1000" b="0" i="1" kern="1200" dirty="0" smtClean="0">
                <a:solidFill>
                  <a:schemeClr val="tx1"/>
                </a:solidFill>
                <a:effectLst/>
                <a:latin typeface="Century Gothic" panose="020B0502020202020204" pitchFamily="34" charset="0"/>
                <a:ea typeface="+mn-ea"/>
                <a:cs typeface="+mn-cs"/>
              </a:rPr>
              <a:t>in vitro</a:t>
            </a:r>
            <a:r>
              <a:rPr lang="pl-PL" sz="1000" b="0" i="1" kern="1200" dirty="0" smtClean="0">
                <a:solidFill>
                  <a:schemeClr val="tx1"/>
                </a:solidFill>
                <a:effectLst/>
                <a:latin typeface="Century Gothic" panose="020B0502020202020204" pitchFamily="34" charset="0"/>
                <a:ea typeface="+mn-ea"/>
                <a:cs typeface="+mn-cs"/>
              </a:rPr>
              <a:t> </a:t>
            </a:r>
            <a:r>
              <a:rPr lang="en-US" sz="1000" b="0" i="0" kern="1200" dirty="0" smtClean="0">
                <a:solidFill>
                  <a:schemeClr val="tx1"/>
                </a:solidFill>
                <a:effectLst/>
                <a:latin typeface="Century Gothic" panose="020B0502020202020204" pitchFamily="34" charset="0"/>
                <a:ea typeface="+mn-ea"/>
                <a:cs typeface="+mn-cs"/>
              </a:rPr>
              <a:t>into macrophages</a:t>
            </a:r>
            <a:r>
              <a:rPr lang="pl-PL" sz="1000" b="0" i="0" kern="1200" dirty="0" smtClean="0">
                <a:solidFill>
                  <a:schemeClr val="tx1"/>
                </a:solidFill>
                <a:effectLst/>
                <a:latin typeface="Century Gothic" panose="020B0502020202020204" pitchFamily="34" charset="0"/>
                <a:ea typeface="+mn-ea"/>
                <a:cs typeface="+mn-cs"/>
              </a:rPr>
              <a:t>.</a:t>
            </a:r>
            <a:r>
              <a:rPr lang="pl-PL" sz="1000" b="0" i="0" kern="1200" baseline="0" dirty="0" smtClean="0">
                <a:solidFill>
                  <a:schemeClr val="tx1"/>
                </a:solidFill>
                <a:effectLst/>
                <a:latin typeface="Century Gothic" panose="020B0502020202020204" pitchFamily="34" charset="0"/>
                <a:ea typeface="+mn-ea"/>
                <a:cs typeface="+mn-cs"/>
              </a:rPr>
              <a:t> </a:t>
            </a:r>
            <a:endParaRPr lang="pl-PL" sz="1000" dirty="0">
              <a:latin typeface="Century Gothic" panose="020B0502020202020204" pitchFamily="34" charset="0"/>
            </a:endParaRPr>
          </a:p>
        </p:txBody>
      </p:sp>
      <p:sp>
        <p:nvSpPr>
          <p:cNvPr id="4" name="Symbol zastępczy numeru slajdu 3"/>
          <p:cNvSpPr>
            <a:spLocks noGrp="1"/>
          </p:cNvSpPr>
          <p:nvPr>
            <p:ph type="sldNum" sz="quarter" idx="10"/>
          </p:nvPr>
        </p:nvSpPr>
        <p:spPr/>
        <p:txBody>
          <a:bodyPr/>
          <a:lstStyle/>
          <a:p>
            <a:fld id="{67736402-06F7-449A-BB58-92892DA7D499}" type="slidenum">
              <a:rPr lang="pl-PL" smtClean="0"/>
              <a:pPr/>
              <a:t>12</a:t>
            </a:fld>
            <a:endParaRPr lang="pl-PL"/>
          </a:p>
        </p:txBody>
      </p:sp>
    </p:spTree>
    <p:extLst>
      <p:ext uri="{BB962C8B-B14F-4D97-AF65-F5344CB8AC3E}">
        <p14:creationId xmlns:p14="http://schemas.microsoft.com/office/powerpoint/2010/main" xmlns="" val="281158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sz="1000" b="0" i="0" kern="1200" dirty="0" smtClean="0">
                <a:solidFill>
                  <a:schemeClr val="tx1"/>
                </a:solidFill>
                <a:effectLst/>
                <a:latin typeface="Century Gothic" panose="020B0502020202020204" pitchFamily="34" charset="0"/>
                <a:ea typeface="+mn-ea"/>
                <a:cs typeface="+mn-cs"/>
              </a:rPr>
              <a:t>The issue of hypercalcemia, which occurs when the concentrations of calcitriol greatly exceed the physiological range and has previously limited its clinical applications can be addressed by the dual strategy of developing analogs of calcitriol with reduced calcium mobilizing properties</a:t>
            </a:r>
            <a:r>
              <a:rPr lang="pl-PL" sz="1000" b="0" i="0" kern="1200" dirty="0" smtClean="0">
                <a:solidFill>
                  <a:schemeClr val="tx1"/>
                </a:solidFill>
                <a:effectLst/>
                <a:latin typeface="Century Gothic" panose="020B0502020202020204" pitchFamily="34" charset="0"/>
                <a:ea typeface="+mn-ea"/>
                <a:cs typeface="+mn-cs"/>
              </a:rPr>
              <a:t>.</a:t>
            </a:r>
          </a:p>
          <a:p>
            <a:r>
              <a:rPr lang="en-US" sz="1000" b="0" i="0" kern="1200" dirty="0" smtClean="0">
                <a:solidFill>
                  <a:schemeClr val="tx1"/>
                </a:solidFill>
                <a:effectLst/>
                <a:latin typeface="Century Gothic" panose="020B0502020202020204" pitchFamily="34" charset="0"/>
                <a:ea typeface="+mn-ea"/>
                <a:cs typeface="+mn-cs"/>
              </a:rPr>
              <a:t>Apart hypercalcemia, there is also other issue limiting calcitriol or its analogs effectiveness in clinical trials: unknown all factors, that are responsible for </a:t>
            </a:r>
            <a:r>
              <a:rPr lang="en-US" sz="1000" b="0" i="0" kern="1200" dirty="0" err="1" smtClean="0">
                <a:solidFill>
                  <a:schemeClr val="tx1"/>
                </a:solidFill>
                <a:effectLst/>
                <a:latin typeface="Century Gothic" panose="020B0502020202020204" pitchFamily="34" charset="0"/>
                <a:ea typeface="+mn-ea"/>
                <a:cs typeface="+mn-cs"/>
              </a:rPr>
              <a:t>poore</a:t>
            </a:r>
            <a:r>
              <a:rPr lang="en-US" sz="1000" b="0" i="0" kern="1200" dirty="0" smtClean="0">
                <a:solidFill>
                  <a:schemeClr val="tx1"/>
                </a:solidFill>
                <a:effectLst/>
                <a:latin typeface="Century Gothic" panose="020B0502020202020204" pitchFamily="34" charset="0"/>
                <a:ea typeface="+mn-ea"/>
                <a:cs typeface="+mn-cs"/>
              </a:rPr>
              <a:t> clinical </a:t>
            </a:r>
            <a:r>
              <a:rPr lang="en-US" sz="1000" b="0" i="0" kern="1200" dirty="0" err="1" smtClean="0">
                <a:solidFill>
                  <a:schemeClr val="tx1"/>
                </a:solidFill>
                <a:effectLst/>
                <a:latin typeface="Century Gothic" panose="020B0502020202020204" pitchFamily="34" charset="0"/>
                <a:ea typeface="+mn-ea"/>
                <a:cs typeface="+mn-cs"/>
              </a:rPr>
              <a:t>responce</a:t>
            </a:r>
            <a:r>
              <a:rPr lang="en-US" sz="1000" b="0" i="0" kern="1200" dirty="0" smtClean="0">
                <a:solidFill>
                  <a:schemeClr val="tx1"/>
                </a:solidFill>
                <a:effectLst/>
                <a:latin typeface="Century Gothic" panose="020B0502020202020204" pitchFamily="34" charset="0"/>
                <a:ea typeface="+mn-ea"/>
                <a:cs typeface="+mn-cs"/>
              </a:rPr>
              <a:t> to such </a:t>
            </a:r>
            <a:r>
              <a:rPr lang="en-US" sz="1000" b="0" i="0" kern="1200" dirty="0" err="1" smtClean="0">
                <a:solidFill>
                  <a:schemeClr val="tx1"/>
                </a:solidFill>
                <a:effectLst/>
                <a:latin typeface="Century Gothic" panose="020B0502020202020204" pitchFamily="34" charset="0"/>
                <a:ea typeface="+mn-ea"/>
                <a:cs typeface="+mn-cs"/>
              </a:rPr>
              <a:t>differentation</a:t>
            </a:r>
            <a:r>
              <a:rPr lang="en-US" sz="1000" b="0" i="0" kern="1200" dirty="0" smtClean="0">
                <a:solidFill>
                  <a:schemeClr val="tx1"/>
                </a:solidFill>
                <a:effectLst/>
                <a:latin typeface="Century Gothic" panose="020B0502020202020204" pitchFamily="34" charset="0"/>
                <a:ea typeface="+mn-ea"/>
                <a:cs typeface="+mn-cs"/>
              </a:rPr>
              <a:t> therapy. Therefore, studies aiming analysis of possible molecules/factors that can serve for appropriate patients selection and/or served as additional targets improving effectiveness of therapy are of interest.</a:t>
            </a:r>
            <a:endParaRPr lang="pl-PL" sz="1000" dirty="0">
              <a:latin typeface="Century Gothic" panose="020B0502020202020204" pitchFamily="34" charset="0"/>
            </a:endParaRPr>
          </a:p>
        </p:txBody>
      </p:sp>
      <p:sp>
        <p:nvSpPr>
          <p:cNvPr id="4" name="Symbol zastępczy numeru slajdu 3"/>
          <p:cNvSpPr>
            <a:spLocks noGrp="1"/>
          </p:cNvSpPr>
          <p:nvPr>
            <p:ph type="sldNum" sz="quarter" idx="10"/>
          </p:nvPr>
        </p:nvSpPr>
        <p:spPr/>
        <p:txBody>
          <a:bodyPr/>
          <a:lstStyle/>
          <a:p>
            <a:fld id="{67736402-06F7-449A-BB58-92892DA7D499}" type="slidenum">
              <a:rPr lang="pl-PL" smtClean="0"/>
              <a:pPr/>
              <a:t>13</a:t>
            </a:fld>
            <a:endParaRPr lang="pl-PL"/>
          </a:p>
        </p:txBody>
      </p:sp>
    </p:spTree>
    <p:extLst>
      <p:ext uri="{BB962C8B-B14F-4D97-AF65-F5344CB8AC3E}">
        <p14:creationId xmlns:p14="http://schemas.microsoft.com/office/powerpoint/2010/main" xmlns="" val="281158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sz="1000" b="0" i="0" kern="1200" dirty="0" smtClean="0">
                <a:solidFill>
                  <a:schemeClr val="tx1"/>
                </a:solidFill>
                <a:effectLst/>
                <a:latin typeface="Century Gothic" panose="020B0502020202020204" pitchFamily="34" charset="0"/>
                <a:ea typeface="+mn-ea"/>
                <a:cs typeface="+mn-cs"/>
              </a:rPr>
              <a:t>The biological activity of vitamin D occurs via two pathways, a slow genomic response and a rapid, non-genomic response</a:t>
            </a:r>
            <a:r>
              <a:rPr lang="pl-PL" sz="1000" b="0" i="0" kern="1200" dirty="0" smtClean="0">
                <a:solidFill>
                  <a:schemeClr val="tx1"/>
                </a:solidFill>
                <a:effectLst/>
                <a:latin typeface="Century Gothic" panose="020B0502020202020204" pitchFamily="34" charset="0"/>
                <a:ea typeface="+mn-ea"/>
                <a:cs typeface="+mn-cs"/>
              </a:rPr>
              <a:t>.</a:t>
            </a:r>
            <a:r>
              <a:rPr lang="pl-PL" sz="1000" b="0" i="0" kern="1200" baseline="0" dirty="0" smtClean="0">
                <a:solidFill>
                  <a:schemeClr val="tx1"/>
                </a:solidFill>
                <a:effectLst/>
                <a:latin typeface="Century Gothic" panose="020B0502020202020204" pitchFamily="34" charset="0"/>
                <a:ea typeface="+mn-ea"/>
                <a:cs typeface="+mn-cs"/>
              </a:rPr>
              <a:t> </a:t>
            </a:r>
            <a:r>
              <a:rPr lang="en-US" sz="1000" b="0" i="0" kern="1200" dirty="0" smtClean="0">
                <a:solidFill>
                  <a:schemeClr val="tx1"/>
                </a:solidFill>
                <a:effectLst/>
                <a:latin typeface="Century Gothic" panose="020B0502020202020204" pitchFamily="34" charset="0"/>
                <a:ea typeface="+mn-ea"/>
                <a:cs typeface="+mn-cs"/>
              </a:rPr>
              <a:t>Both involve binding of </a:t>
            </a:r>
            <a:r>
              <a:rPr lang="pl-PL" sz="1000" b="0" i="0" kern="1200" dirty="0" smtClean="0">
                <a:solidFill>
                  <a:schemeClr val="tx1"/>
                </a:solidFill>
                <a:effectLst/>
                <a:latin typeface="Century Gothic" panose="020B0502020202020204" pitchFamily="34" charset="0"/>
                <a:ea typeface="+mn-ea"/>
                <a:cs typeface="+mn-cs"/>
              </a:rPr>
              <a:t>calcitriol</a:t>
            </a:r>
            <a:r>
              <a:rPr lang="en-US" sz="1000" b="0" i="0" kern="1200" dirty="0" smtClean="0">
                <a:solidFill>
                  <a:schemeClr val="tx1"/>
                </a:solidFill>
                <a:effectLst/>
                <a:latin typeface="Century Gothic" panose="020B0502020202020204" pitchFamily="34" charset="0"/>
                <a:ea typeface="+mn-ea"/>
                <a:cs typeface="+mn-cs"/>
              </a:rPr>
              <a:t> with the VDR, a member of the super family of nuclear receptors for steroid hormones</a:t>
            </a:r>
            <a:r>
              <a:rPr lang="pl-PL" sz="1000" b="0" i="0" kern="1200" dirty="0" smtClean="0">
                <a:solidFill>
                  <a:schemeClr val="tx1"/>
                </a:solidFill>
                <a:effectLst/>
                <a:latin typeface="Century Gothic" panose="020B0502020202020204" pitchFamily="34" charset="0"/>
                <a:ea typeface="+mn-ea"/>
                <a:cs typeface="+mn-cs"/>
              </a:rPr>
              <a:t>.</a:t>
            </a:r>
            <a:r>
              <a:rPr lang="pl-PL" sz="1000" b="0" i="0" kern="1200" baseline="0" dirty="0" smtClean="0">
                <a:solidFill>
                  <a:schemeClr val="tx1"/>
                </a:solidFill>
                <a:effectLst/>
                <a:latin typeface="Century Gothic" panose="020B0502020202020204" pitchFamily="34" charset="0"/>
                <a:ea typeface="+mn-ea"/>
                <a:cs typeface="+mn-cs"/>
              </a:rPr>
              <a:t> </a:t>
            </a:r>
            <a:r>
              <a:rPr lang="en-US" sz="1000" b="0" i="0" kern="1200" dirty="0" smtClean="0">
                <a:solidFill>
                  <a:schemeClr val="tx1"/>
                </a:solidFill>
                <a:effectLst/>
                <a:latin typeface="Century Gothic" panose="020B0502020202020204" pitchFamily="34" charset="0"/>
                <a:ea typeface="+mn-ea"/>
                <a:cs typeface="+mn-cs"/>
              </a:rPr>
              <a:t>In the genomic response pathway, ligand-bound VDR then binds a partner receptor, typically the retinoid X receptor (RXR), and the heterodimer regulates the transcription of vitamin D target genes by binding with high affinity to vitamin D response elements (VDREs) in the promoter region of the gene</a:t>
            </a:r>
            <a:r>
              <a:rPr lang="pl-PL" sz="1000" b="0" i="0" kern="1200" baseline="0" dirty="0" smtClean="0">
                <a:solidFill>
                  <a:schemeClr val="tx1"/>
                </a:solidFill>
                <a:effectLst/>
                <a:latin typeface="Century Gothic" panose="020B0502020202020204" pitchFamily="34" charset="0"/>
                <a:ea typeface="+mn-ea"/>
                <a:cs typeface="+mn-cs"/>
              </a:rPr>
              <a:t> influence on </a:t>
            </a:r>
            <a:r>
              <a:rPr lang="pl-PL" sz="1000" b="0" i="0" kern="1200" baseline="0" dirty="0" err="1" smtClean="0">
                <a:solidFill>
                  <a:schemeClr val="tx1"/>
                </a:solidFill>
                <a:effectLst/>
                <a:latin typeface="Century Gothic" panose="020B0502020202020204" pitchFamily="34" charset="0"/>
                <a:ea typeface="+mn-ea"/>
                <a:cs typeface="+mn-cs"/>
              </a:rPr>
              <a:t>many</a:t>
            </a:r>
            <a:r>
              <a:rPr lang="pl-PL" sz="1000" b="0" i="0" kern="1200" baseline="0" dirty="0" smtClean="0">
                <a:solidFill>
                  <a:schemeClr val="tx1"/>
                </a:solidFill>
                <a:effectLst/>
                <a:latin typeface="Century Gothic" panose="020B0502020202020204" pitchFamily="34" charset="0"/>
                <a:ea typeface="+mn-ea"/>
                <a:cs typeface="+mn-cs"/>
              </a:rPr>
              <a:t> </a:t>
            </a:r>
            <a:r>
              <a:rPr lang="pl-PL" sz="1000" b="0" i="0" kern="1200" baseline="0" dirty="0" err="1" smtClean="0">
                <a:solidFill>
                  <a:schemeClr val="tx1"/>
                </a:solidFill>
                <a:effectLst/>
                <a:latin typeface="Century Gothic" panose="020B0502020202020204" pitchFamily="34" charset="0"/>
                <a:ea typeface="+mn-ea"/>
                <a:cs typeface="+mn-cs"/>
              </a:rPr>
              <a:t>biological</a:t>
            </a:r>
            <a:r>
              <a:rPr lang="pl-PL" sz="1000" b="0" i="0" kern="1200" baseline="0" dirty="0" smtClean="0">
                <a:solidFill>
                  <a:schemeClr val="tx1"/>
                </a:solidFill>
                <a:effectLst/>
                <a:latin typeface="Century Gothic" panose="020B0502020202020204" pitchFamily="34" charset="0"/>
                <a:ea typeface="+mn-ea"/>
                <a:cs typeface="+mn-cs"/>
              </a:rPr>
              <a:t> </a:t>
            </a:r>
            <a:r>
              <a:rPr lang="pl-PL" sz="1000" b="0" i="0" kern="1200" baseline="0" dirty="0" err="1" smtClean="0">
                <a:solidFill>
                  <a:schemeClr val="tx1"/>
                </a:solidFill>
                <a:effectLst/>
                <a:latin typeface="Century Gothic" panose="020B0502020202020204" pitchFamily="34" charset="0"/>
                <a:ea typeface="+mn-ea"/>
                <a:cs typeface="+mn-cs"/>
              </a:rPr>
              <a:t>effects</a:t>
            </a:r>
            <a:r>
              <a:rPr lang="pl-PL" sz="1000" b="0" i="0" kern="1200" baseline="0" dirty="0" smtClean="0">
                <a:solidFill>
                  <a:schemeClr val="tx1"/>
                </a:solidFill>
                <a:effectLst/>
                <a:latin typeface="Century Gothic" panose="020B0502020202020204" pitchFamily="34" charset="0"/>
                <a:ea typeface="+mn-ea"/>
                <a:cs typeface="+mn-cs"/>
              </a:rPr>
              <a:t>.</a:t>
            </a:r>
            <a:endParaRPr lang="pl-PL" sz="1000" b="0" i="0" kern="1200" dirty="0" smtClean="0">
              <a:solidFill>
                <a:schemeClr val="tx1"/>
              </a:solidFill>
              <a:effectLst/>
              <a:latin typeface="Century Gothic" panose="020B0502020202020204" pitchFamily="34" charset="0"/>
              <a:ea typeface="+mn-ea"/>
              <a:cs typeface="+mn-cs"/>
            </a:endParaRPr>
          </a:p>
          <a:p>
            <a:r>
              <a:rPr lang="en-US" sz="1000" b="0" i="0" kern="1200" dirty="0" smtClean="0">
                <a:solidFill>
                  <a:schemeClr val="tx1"/>
                </a:solidFill>
                <a:effectLst/>
                <a:latin typeface="Century Gothic" panose="020B0502020202020204" pitchFamily="34" charset="0"/>
                <a:ea typeface="+mn-ea"/>
                <a:cs typeface="+mn-cs"/>
              </a:rPr>
              <a:t>In the non-genomic response pathway, </a:t>
            </a:r>
            <a:r>
              <a:rPr lang="pl-PL" sz="1000" b="0" i="0" kern="1200" dirty="0" smtClean="0">
                <a:solidFill>
                  <a:schemeClr val="tx1"/>
                </a:solidFill>
                <a:effectLst/>
                <a:latin typeface="Century Gothic" panose="020B0502020202020204" pitchFamily="34" charset="0"/>
                <a:ea typeface="+mn-ea"/>
                <a:cs typeface="+mn-cs"/>
              </a:rPr>
              <a:t>calcitriol</a:t>
            </a:r>
            <a:r>
              <a:rPr lang="en-US" sz="1000" b="0" i="0" kern="1200" dirty="0" smtClean="0">
                <a:solidFill>
                  <a:schemeClr val="tx1"/>
                </a:solidFill>
                <a:effectLst/>
                <a:latin typeface="Century Gothic" panose="020B0502020202020204" pitchFamily="34" charset="0"/>
                <a:ea typeface="+mn-ea"/>
                <a:cs typeface="+mn-cs"/>
              </a:rPr>
              <a:t> binds to VDR </a:t>
            </a:r>
            <a:r>
              <a:rPr lang="pl-PL" sz="1000" b="0" i="0" kern="1200" baseline="0" dirty="0" smtClean="0">
                <a:solidFill>
                  <a:schemeClr val="tx1"/>
                </a:solidFill>
                <a:effectLst/>
                <a:latin typeface="Century Gothic" panose="020B0502020202020204" pitchFamily="34" charset="0"/>
                <a:ea typeface="+mn-ea"/>
                <a:cs typeface="+mn-cs"/>
              </a:rPr>
              <a:t> </a:t>
            </a:r>
            <a:r>
              <a:rPr lang="en-US" sz="1000" b="0" i="0" kern="1200" dirty="0" smtClean="0">
                <a:solidFill>
                  <a:schemeClr val="tx1"/>
                </a:solidFill>
                <a:effectLst/>
                <a:latin typeface="Century Gothic" panose="020B0502020202020204" pitchFamily="34" charset="0"/>
                <a:ea typeface="+mn-ea"/>
                <a:cs typeface="+mn-cs"/>
              </a:rPr>
              <a:t>then activates one or more signaling cascades, including protein kinase</a:t>
            </a:r>
            <a:r>
              <a:rPr lang="pl-PL" sz="1000" b="0" i="0" kern="1200" dirty="0" smtClean="0">
                <a:solidFill>
                  <a:schemeClr val="tx1"/>
                </a:solidFill>
                <a:effectLst/>
                <a:latin typeface="Century Gothic" panose="020B0502020202020204" pitchFamily="34" charset="0"/>
                <a:ea typeface="+mn-ea"/>
                <a:cs typeface="+mn-cs"/>
              </a:rPr>
              <a:t>s</a:t>
            </a:r>
            <a:r>
              <a:rPr lang="en-US" sz="1000" b="0" i="0" kern="1200" dirty="0" smtClean="0">
                <a:solidFill>
                  <a:schemeClr val="tx1"/>
                </a:solidFill>
                <a:effectLst/>
                <a:latin typeface="Century Gothic" panose="020B0502020202020204" pitchFamily="34" charset="0"/>
                <a:ea typeface="+mn-ea"/>
                <a:cs typeface="+mn-cs"/>
              </a:rPr>
              <a:t> , mitogen-activated protein kinases, phospholipase</a:t>
            </a:r>
            <a:r>
              <a:rPr lang="pl-PL" sz="1000" b="0" i="0" kern="1200" dirty="0" smtClean="0">
                <a:solidFill>
                  <a:schemeClr val="tx1"/>
                </a:solidFill>
                <a:effectLst/>
                <a:latin typeface="Century Gothic" panose="020B0502020202020204" pitchFamily="34" charset="0"/>
                <a:ea typeface="+mn-ea"/>
                <a:cs typeface="+mn-cs"/>
              </a:rPr>
              <a:t>s.</a:t>
            </a:r>
            <a:endParaRPr lang="pl-PL" sz="1000" dirty="0">
              <a:latin typeface="Century Gothic" panose="020B0502020202020204" pitchFamily="34" charset="0"/>
            </a:endParaRPr>
          </a:p>
        </p:txBody>
      </p:sp>
      <p:sp>
        <p:nvSpPr>
          <p:cNvPr id="4" name="Symbol zastępczy numeru slajdu 3"/>
          <p:cNvSpPr>
            <a:spLocks noGrp="1"/>
          </p:cNvSpPr>
          <p:nvPr>
            <p:ph type="sldNum" sz="quarter" idx="10"/>
          </p:nvPr>
        </p:nvSpPr>
        <p:spPr/>
        <p:txBody>
          <a:bodyPr/>
          <a:lstStyle/>
          <a:p>
            <a:fld id="{67736402-06F7-449A-BB58-92892DA7D499}" type="slidenum">
              <a:rPr lang="pl-PL" smtClean="0"/>
              <a:pPr/>
              <a:t>14</a:t>
            </a:fld>
            <a:endParaRPr lang="pl-PL"/>
          </a:p>
        </p:txBody>
      </p:sp>
    </p:spTree>
    <p:extLst>
      <p:ext uri="{BB962C8B-B14F-4D97-AF65-F5344CB8AC3E}">
        <p14:creationId xmlns:p14="http://schemas.microsoft.com/office/powerpoint/2010/main" xmlns="" val="281158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000" dirty="0" smtClean="0">
                <a:latin typeface="Century Gothic" panose="020B0502020202020204" pitchFamily="34" charset="0"/>
              </a:rPr>
              <a:t>The most </a:t>
            </a:r>
            <a:r>
              <a:rPr lang="pl-PL" sz="1000" dirty="0" err="1" smtClean="0">
                <a:latin typeface="Century Gothic" panose="020B0502020202020204" pitchFamily="34" charset="0"/>
              </a:rPr>
              <a:t>important</a:t>
            </a:r>
            <a:r>
              <a:rPr lang="pl-PL" sz="1000" dirty="0" smtClean="0">
                <a:latin typeface="Century Gothic" panose="020B0502020202020204" pitchFamily="34" charset="0"/>
              </a:rPr>
              <a:t> </a:t>
            </a:r>
            <a:r>
              <a:rPr lang="pl-PL" sz="1000" dirty="0" err="1" smtClean="0">
                <a:latin typeface="Century Gothic" panose="020B0502020202020204" pitchFamily="34" charset="0"/>
              </a:rPr>
              <a:t>case</a:t>
            </a:r>
            <a:r>
              <a:rPr lang="pl-PL" sz="1000" dirty="0" smtClean="0">
                <a:latin typeface="Century Gothic" panose="020B0502020202020204" pitchFamily="34" charset="0"/>
              </a:rPr>
              <a:t> </a:t>
            </a:r>
            <a:r>
              <a:rPr lang="pl-PL" sz="1000" dirty="0" err="1" smtClean="0">
                <a:latin typeface="Century Gothic" panose="020B0502020202020204" pitchFamily="34" charset="0"/>
              </a:rPr>
              <a:t>is</a:t>
            </a:r>
            <a:r>
              <a:rPr lang="pl-PL" sz="1000" dirty="0" smtClean="0">
                <a:latin typeface="Century Gothic" panose="020B0502020202020204" pitchFamily="34" charset="0"/>
              </a:rPr>
              <a:t> </a:t>
            </a:r>
            <a:r>
              <a:rPr lang="pl-PL" sz="1000" dirty="0" err="1" smtClean="0">
                <a:latin typeface="Century Gothic" panose="020B0502020202020204" pitchFamily="34" charset="0"/>
              </a:rPr>
              <a:t>that</a:t>
            </a:r>
            <a:r>
              <a:rPr lang="pl-PL" sz="1000" dirty="0" smtClean="0">
                <a:latin typeface="Century Gothic" panose="020B0502020202020204" pitchFamily="34" charset="0"/>
              </a:rPr>
              <a:t> </a:t>
            </a:r>
            <a:r>
              <a:rPr lang="pl-PL" sz="1000" dirty="0" err="1" smtClean="0">
                <a:latin typeface="Century Gothic" panose="020B0502020202020204" pitchFamily="34" charset="0"/>
              </a:rPr>
              <a:t>vitamin</a:t>
            </a:r>
            <a:r>
              <a:rPr lang="pl-PL" sz="1000" baseline="0" dirty="0" smtClean="0">
                <a:latin typeface="Century Gothic" panose="020B0502020202020204" pitchFamily="34" charset="0"/>
              </a:rPr>
              <a:t> D </a:t>
            </a:r>
            <a:r>
              <a:rPr lang="pl-PL" sz="1000" b="0" i="0" u="none" strike="noStrike" kern="1200" baseline="0" dirty="0" err="1" smtClean="0">
                <a:solidFill>
                  <a:schemeClr val="tx1"/>
                </a:solidFill>
                <a:latin typeface="Century Gothic" panose="020B0502020202020204" pitchFamily="34" charset="0"/>
                <a:ea typeface="+mn-ea"/>
                <a:cs typeface="+mn-cs"/>
              </a:rPr>
              <a:t>causes</a:t>
            </a:r>
            <a:r>
              <a:rPr lang="pl-PL" sz="1000" b="0" i="0" u="none" strike="noStrike" kern="1200" baseline="0" dirty="0" smtClean="0">
                <a:solidFill>
                  <a:schemeClr val="tx1"/>
                </a:solidFill>
                <a:latin typeface="Century Gothic" panose="020B0502020202020204" pitchFamily="34" charset="0"/>
                <a:ea typeface="+mn-ea"/>
                <a:cs typeface="+mn-cs"/>
              </a:rPr>
              <a:t> the </a:t>
            </a:r>
            <a:r>
              <a:rPr lang="pl-PL" sz="1000" b="0" i="0" u="none" strike="noStrike" kern="1200" baseline="0" dirty="0" err="1" smtClean="0">
                <a:solidFill>
                  <a:schemeClr val="tx1"/>
                </a:solidFill>
                <a:latin typeface="Century Gothic" panose="020B0502020202020204" pitchFamily="34" charset="0"/>
                <a:ea typeface="+mn-ea"/>
                <a:cs typeface="+mn-cs"/>
              </a:rPr>
              <a:t>recruitment</a:t>
            </a:r>
            <a:r>
              <a:rPr lang="pl-PL" sz="1000" b="0" i="0" u="none" strike="noStrike" kern="1200" baseline="0" dirty="0" smtClean="0">
                <a:solidFill>
                  <a:schemeClr val="tx1"/>
                </a:solidFill>
                <a:latin typeface="Century Gothic" panose="020B0502020202020204" pitchFamily="34" charset="0"/>
                <a:ea typeface="+mn-ea"/>
                <a:cs typeface="+mn-cs"/>
              </a:rPr>
              <a:t> of co‑</a:t>
            </a:r>
            <a:r>
              <a:rPr lang="pl-PL" sz="1000" b="0" i="0" u="none" strike="noStrike" kern="1200" baseline="0" dirty="0" err="1" smtClean="0">
                <a:solidFill>
                  <a:schemeClr val="tx1"/>
                </a:solidFill>
                <a:latin typeface="Century Gothic" panose="020B0502020202020204" pitchFamily="34" charset="0"/>
                <a:ea typeface="+mn-ea"/>
                <a:cs typeface="+mn-cs"/>
              </a:rPr>
              <a:t>activators</a:t>
            </a:r>
            <a:r>
              <a:rPr lang="pl-PL" sz="1000" b="0" i="0" u="none" strike="noStrike" kern="1200" baseline="0" dirty="0" smtClean="0">
                <a:solidFill>
                  <a:schemeClr val="tx1"/>
                </a:solidFill>
                <a:latin typeface="Century Gothic" panose="020B0502020202020204" pitchFamily="34" charset="0"/>
                <a:ea typeface="+mn-ea"/>
                <a:cs typeface="+mn-cs"/>
              </a:rPr>
              <a:t> </a:t>
            </a:r>
            <a:r>
              <a:rPr lang="pl-PL" sz="1000" b="0" i="0" u="none" strike="noStrike" kern="1200" baseline="0" dirty="0" err="1" smtClean="0">
                <a:solidFill>
                  <a:schemeClr val="tx1"/>
                </a:solidFill>
                <a:latin typeface="Century Gothic" panose="020B0502020202020204" pitchFamily="34" charset="0"/>
                <a:ea typeface="+mn-ea"/>
                <a:cs typeface="+mn-cs"/>
              </a:rPr>
              <a:t>or</a:t>
            </a:r>
            <a:r>
              <a:rPr lang="pl-PL" sz="1000" b="0" i="0" u="none" strike="noStrike" kern="1200" baseline="0" dirty="0" smtClean="0">
                <a:solidFill>
                  <a:schemeClr val="tx1"/>
                </a:solidFill>
                <a:latin typeface="Century Gothic" panose="020B0502020202020204" pitchFamily="34" charset="0"/>
                <a:ea typeface="+mn-ea"/>
                <a:cs typeface="+mn-cs"/>
              </a:rPr>
              <a:t> co‑</a:t>
            </a:r>
            <a:r>
              <a:rPr lang="pl-PL" sz="1000" b="0" i="0" u="none" strike="noStrike" kern="1200" baseline="0" dirty="0" err="1" smtClean="0">
                <a:solidFill>
                  <a:schemeClr val="tx1"/>
                </a:solidFill>
                <a:latin typeface="Century Gothic" panose="020B0502020202020204" pitchFamily="34" charset="0"/>
                <a:ea typeface="+mn-ea"/>
                <a:cs typeface="+mn-cs"/>
              </a:rPr>
              <a:t>repressors</a:t>
            </a:r>
            <a:r>
              <a:rPr lang="pl-PL" sz="1000" b="0" i="0" u="none" strike="noStrike" kern="1200" baseline="0" dirty="0" smtClean="0">
                <a:solidFill>
                  <a:schemeClr val="tx1"/>
                </a:solidFill>
                <a:latin typeface="Century Gothic" panose="020B0502020202020204" pitchFamily="34" charset="0"/>
                <a:ea typeface="+mn-ea"/>
                <a:cs typeface="+mn-cs"/>
              </a:rPr>
              <a:t>, </a:t>
            </a:r>
            <a:r>
              <a:rPr lang="pl-PL" sz="1000" b="0" i="0" u="none" strike="noStrike" kern="1200" baseline="0" dirty="0" err="1" smtClean="0">
                <a:solidFill>
                  <a:schemeClr val="tx1"/>
                </a:solidFill>
                <a:latin typeface="Century Gothic" panose="020B0502020202020204" pitchFamily="34" charset="0"/>
                <a:ea typeface="+mn-ea"/>
                <a:cs typeface="+mn-cs"/>
              </a:rPr>
              <a:t>which</a:t>
            </a:r>
            <a:r>
              <a:rPr lang="pl-PL" sz="1000" b="0" i="0" u="none" strike="noStrike" kern="1200" baseline="0" dirty="0" smtClean="0">
                <a:solidFill>
                  <a:schemeClr val="tx1"/>
                </a:solidFill>
                <a:latin typeface="Century Gothic" panose="020B0502020202020204" pitchFamily="34" charset="0"/>
                <a:ea typeface="+mn-ea"/>
                <a:cs typeface="+mn-cs"/>
              </a:rPr>
              <a:t> </a:t>
            </a:r>
            <a:r>
              <a:rPr lang="pl-PL" sz="1000" b="0" i="0" u="none" strike="noStrike" kern="1200" baseline="0" dirty="0" err="1" smtClean="0">
                <a:solidFill>
                  <a:schemeClr val="tx1"/>
                </a:solidFill>
                <a:latin typeface="Century Gothic" panose="020B0502020202020204" pitchFamily="34" charset="0"/>
                <a:ea typeface="+mn-ea"/>
                <a:cs typeface="+mn-cs"/>
              </a:rPr>
              <a:t>leads</a:t>
            </a:r>
            <a:r>
              <a:rPr lang="pl-PL" sz="1000" b="0" i="0" u="none" strike="noStrike" kern="1200" baseline="0" dirty="0" smtClean="0">
                <a:solidFill>
                  <a:schemeClr val="tx1"/>
                </a:solidFill>
                <a:latin typeface="Century Gothic" panose="020B0502020202020204" pitchFamily="34" charset="0"/>
                <a:ea typeface="+mn-ea"/>
                <a:cs typeface="+mn-cs"/>
              </a:rPr>
              <a:t> to </a:t>
            </a:r>
            <a:r>
              <a:rPr lang="pl-PL" sz="1000" b="0" i="0" u="none" strike="noStrike" kern="1200" baseline="0" dirty="0" err="1" smtClean="0">
                <a:solidFill>
                  <a:schemeClr val="tx1"/>
                </a:solidFill>
                <a:latin typeface="Century Gothic" panose="020B0502020202020204" pitchFamily="34" charset="0"/>
                <a:ea typeface="+mn-ea"/>
                <a:cs typeface="+mn-cs"/>
              </a:rPr>
              <a:t>positive</a:t>
            </a:r>
            <a:r>
              <a:rPr lang="pl-PL" sz="1000" b="0" i="0" u="none" strike="noStrike" kern="1200" baseline="0" dirty="0" smtClean="0">
                <a:solidFill>
                  <a:schemeClr val="tx1"/>
                </a:solidFill>
                <a:latin typeface="Century Gothic" panose="020B0502020202020204" pitchFamily="34" charset="0"/>
                <a:ea typeface="+mn-ea"/>
                <a:cs typeface="+mn-cs"/>
              </a:rPr>
              <a:t> </a:t>
            </a:r>
            <a:r>
              <a:rPr lang="pl-PL" sz="1000" b="0" i="0" u="none" strike="noStrike" kern="1200" baseline="0" dirty="0" err="1" smtClean="0">
                <a:solidFill>
                  <a:schemeClr val="tx1"/>
                </a:solidFill>
                <a:latin typeface="Century Gothic" panose="020B0502020202020204" pitchFamily="34" charset="0"/>
                <a:ea typeface="+mn-ea"/>
                <a:cs typeface="+mn-cs"/>
              </a:rPr>
              <a:t>or</a:t>
            </a:r>
            <a:r>
              <a:rPr lang="pl-PL" sz="1000" b="0" i="0" u="none" strike="noStrike" kern="1200" baseline="0" dirty="0" smtClean="0">
                <a:solidFill>
                  <a:schemeClr val="tx1"/>
                </a:solidFill>
                <a:latin typeface="Century Gothic" panose="020B0502020202020204" pitchFamily="34" charset="0"/>
                <a:ea typeface="+mn-ea"/>
                <a:cs typeface="+mn-cs"/>
              </a:rPr>
              <a:t> </a:t>
            </a:r>
            <a:r>
              <a:rPr lang="pl-PL" sz="1000" b="0" i="0" u="none" strike="noStrike" kern="1200" baseline="0" dirty="0" err="1" smtClean="0">
                <a:solidFill>
                  <a:schemeClr val="tx1"/>
                </a:solidFill>
                <a:latin typeface="Century Gothic" panose="020B0502020202020204" pitchFamily="34" charset="0"/>
                <a:ea typeface="+mn-ea"/>
                <a:cs typeface="+mn-cs"/>
              </a:rPr>
              <a:t>negative</a:t>
            </a:r>
            <a:r>
              <a:rPr lang="pl-PL" sz="1000" b="0" i="0" u="none" strike="noStrike" kern="1200" baseline="0" dirty="0" smtClean="0">
                <a:solidFill>
                  <a:schemeClr val="tx1"/>
                </a:solidFill>
                <a:latin typeface="Century Gothic" panose="020B0502020202020204" pitchFamily="34" charset="0"/>
                <a:ea typeface="+mn-ea"/>
                <a:cs typeface="+mn-cs"/>
              </a:rPr>
              <a:t> </a:t>
            </a:r>
            <a:r>
              <a:rPr lang="pl-PL" sz="1000" b="0" i="0" u="none" strike="noStrike" kern="1200" baseline="0" dirty="0" err="1" smtClean="0">
                <a:solidFill>
                  <a:schemeClr val="tx1"/>
                </a:solidFill>
                <a:latin typeface="Century Gothic" panose="020B0502020202020204" pitchFamily="34" charset="0"/>
                <a:ea typeface="+mn-ea"/>
                <a:cs typeface="+mn-cs"/>
              </a:rPr>
              <a:t>transcriptional</a:t>
            </a:r>
            <a:r>
              <a:rPr lang="pl-PL" sz="1000" b="0" i="0" u="none" strike="noStrike" kern="1200" baseline="0" dirty="0" smtClean="0">
                <a:solidFill>
                  <a:schemeClr val="tx1"/>
                </a:solidFill>
                <a:latin typeface="Century Gothic" panose="020B0502020202020204" pitchFamily="34" charset="0"/>
                <a:ea typeface="+mn-ea"/>
                <a:cs typeface="+mn-cs"/>
              </a:rPr>
              <a:t> </a:t>
            </a:r>
            <a:r>
              <a:rPr lang="pl-PL" sz="1000" b="0" i="0" u="none" strike="noStrike" kern="1200" baseline="0" dirty="0" err="1" smtClean="0">
                <a:solidFill>
                  <a:schemeClr val="tx1"/>
                </a:solidFill>
                <a:latin typeface="Century Gothic" panose="020B0502020202020204" pitchFamily="34" charset="0"/>
                <a:ea typeface="+mn-ea"/>
                <a:cs typeface="+mn-cs"/>
              </a:rPr>
              <a:t>regulation</a:t>
            </a:r>
            <a:r>
              <a:rPr lang="pl-PL" sz="1000" b="0" i="0" u="none" strike="noStrike" kern="1200" baseline="0" dirty="0" smtClean="0">
                <a:solidFill>
                  <a:schemeClr val="tx1"/>
                </a:solidFill>
                <a:latin typeface="Century Gothic" panose="020B0502020202020204" pitchFamily="34" charset="0"/>
                <a:ea typeface="+mn-ea"/>
                <a:cs typeface="+mn-cs"/>
              </a:rPr>
              <a:t> of </a:t>
            </a:r>
            <a:r>
              <a:rPr lang="pl-PL" sz="1000" b="0" i="0" u="none" strike="noStrike" kern="1200" baseline="0" dirty="0" err="1" smtClean="0">
                <a:solidFill>
                  <a:schemeClr val="tx1"/>
                </a:solidFill>
                <a:latin typeface="Century Gothic" panose="020B0502020202020204" pitchFamily="34" charset="0"/>
                <a:ea typeface="+mn-ea"/>
                <a:cs typeface="+mn-cs"/>
              </a:rPr>
              <a:t>gene</a:t>
            </a:r>
            <a:r>
              <a:rPr lang="pl-PL" sz="1000" b="0" i="0" u="none" strike="noStrike" kern="1200" baseline="0" dirty="0" smtClean="0">
                <a:solidFill>
                  <a:schemeClr val="tx1"/>
                </a:solidFill>
                <a:latin typeface="Century Gothic" panose="020B0502020202020204" pitchFamily="34" charset="0"/>
                <a:ea typeface="+mn-ea"/>
                <a:cs typeface="+mn-cs"/>
              </a:rPr>
              <a:t> </a:t>
            </a:r>
            <a:r>
              <a:rPr lang="pl-PL" sz="1000" b="0" i="0" u="none" strike="noStrike" kern="1200" baseline="0" dirty="0" err="1" smtClean="0">
                <a:solidFill>
                  <a:schemeClr val="tx1"/>
                </a:solidFill>
                <a:latin typeface="Century Gothic" panose="020B0502020202020204" pitchFamily="34" charset="0"/>
                <a:ea typeface="+mn-ea"/>
                <a:cs typeface="+mn-cs"/>
              </a:rPr>
              <a:t>expression</a:t>
            </a:r>
            <a:r>
              <a:rPr lang="pl-PL" sz="1000" b="0" i="0" u="none" strike="noStrike" kern="1200" baseline="0" dirty="0" smtClean="0">
                <a:solidFill>
                  <a:schemeClr val="tx1"/>
                </a:solidFill>
                <a:latin typeface="Century Gothic" panose="020B0502020202020204" pitchFamily="34" charset="0"/>
                <a:ea typeface="+mn-ea"/>
                <a:cs typeface="+mn-cs"/>
              </a:rPr>
              <a:t> </a:t>
            </a:r>
            <a:r>
              <a:rPr lang="pl-PL" sz="1000" b="0" i="0" u="none" strike="noStrike" kern="1200" baseline="0" dirty="0" err="1" smtClean="0">
                <a:solidFill>
                  <a:schemeClr val="tx1"/>
                </a:solidFill>
                <a:latin typeface="Century Gothic" panose="020B0502020202020204" pitchFamily="34" charset="0"/>
                <a:ea typeface="+mn-ea"/>
                <a:cs typeface="+mn-cs"/>
              </a:rPr>
              <a:t>responsible</a:t>
            </a:r>
            <a:r>
              <a:rPr lang="pl-PL" sz="1000" b="0" i="0" u="none" strike="noStrike" kern="1200" baseline="0" dirty="0" smtClean="0">
                <a:solidFill>
                  <a:schemeClr val="tx1"/>
                </a:solidFill>
                <a:latin typeface="Century Gothic" panose="020B0502020202020204" pitchFamily="34" charset="0"/>
                <a:ea typeface="+mn-ea"/>
                <a:cs typeface="+mn-cs"/>
              </a:rPr>
              <a:t> for </a:t>
            </a:r>
            <a:r>
              <a:rPr lang="pl-PL" sz="1000" b="0" i="0" u="none" strike="noStrike" kern="1200" baseline="0" dirty="0" err="1" smtClean="0">
                <a:solidFill>
                  <a:schemeClr val="tx1"/>
                </a:solidFill>
                <a:latin typeface="Century Gothic" panose="020B0502020202020204" pitchFamily="34" charset="0"/>
                <a:ea typeface="+mn-ea"/>
                <a:cs typeface="+mn-cs"/>
              </a:rPr>
              <a:t>profliferation</a:t>
            </a:r>
            <a:r>
              <a:rPr lang="pl-PL" sz="1000" b="0" i="0" u="none" strike="noStrike" kern="1200" baseline="0" dirty="0" smtClean="0">
                <a:solidFill>
                  <a:schemeClr val="tx1"/>
                </a:solidFill>
                <a:latin typeface="Century Gothic" panose="020B0502020202020204" pitchFamily="34" charset="0"/>
                <a:ea typeface="+mn-ea"/>
                <a:cs typeface="+mn-cs"/>
              </a:rPr>
              <a:t>, </a:t>
            </a:r>
            <a:r>
              <a:rPr lang="pl-PL" sz="1000" b="0" i="0" u="none" strike="noStrike" kern="1200" baseline="0" dirty="0" err="1" smtClean="0">
                <a:solidFill>
                  <a:schemeClr val="tx1"/>
                </a:solidFill>
                <a:latin typeface="Century Gothic" panose="020B0502020202020204" pitchFamily="34" charset="0"/>
                <a:ea typeface="+mn-ea"/>
                <a:cs typeface="+mn-cs"/>
              </a:rPr>
              <a:t>apoptosis</a:t>
            </a:r>
            <a:r>
              <a:rPr lang="pl-PL" sz="1000" b="0" i="0" u="none" strike="noStrike" kern="1200" baseline="0" dirty="0" smtClean="0">
                <a:solidFill>
                  <a:schemeClr val="tx1"/>
                </a:solidFill>
                <a:latin typeface="Century Gothic" panose="020B0502020202020204" pitchFamily="34" charset="0"/>
                <a:ea typeface="+mn-ea"/>
                <a:cs typeface="+mn-cs"/>
              </a:rPr>
              <a:t>, </a:t>
            </a:r>
            <a:r>
              <a:rPr lang="pl-PL" sz="1000" b="0" i="0" u="none" strike="noStrike" kern="1200" baseline="0" dirty="0" err="1" smtClean="0">
                <a:solidFill>
                  <a:schemeClr val="tx1"/>
                </a:solidFill>
                <a:latin typeface="Century Gothic" panose="020B0502020202020204" pitchFamily="34" charset="0"/>
                <a:ea typeface="+mn-ea"/>
                <a:cs typeface="+mn-cs"/>
              </a:rPr>
              <a:t>differentiation</a:t>
            </a:r>
            <a:r>
              <a:rPr lang="pl-PL" sz="1000" b="0" i="0" u="none" strike="noStrike" kern="1200" baseline="0" dirty="0" smtClean="0">
                <a:solidFill>
                  <a:schemeClr val="tx1"/>
                </a:solidFill>
                <a:latin typeface="Century Gothic" panose="020B0502020202020204" pitchFamily="34" charset="0"/>
                <a:ea typeface="+mn-ea"/>
                <a:cs typeface="+mn-cs"/>
              </a:rPr>
              <a:t>, </a:t>
            </a:r>
            <a:r>
              <a:rPr lang="pl-PL" sz="1000" b="0" i="0" u="none" strike="noStrike" kern="1200" baseline="0" dirty="0" err="1" smtClean="0">
                <a:solidFill>
                  <a:schemeClr val="tx1"/>
                </a:solidFill>
                <a:latin typeface="Century Gothic" panose="020B0502020202020204" pitchFamily="34" charset="0"/>
                <a:ea typeface="+mn-ea"/>
                <a:cs typeface="+mn-cs"/>
              </a:rPr>
              <a:t>infalmmation</a:t>
            </a:r>
            <a:r>
              <a:rPr lang="pl-PL" sz="1000" b="0" i="0" u="none" strike="noStrike" kern="1200" baseline="0" dirty="0" smtClean="0">
                <a:solidFill>
                  <a:schemeClr val="tx1"/>
                </a:solidFill>
                <a:latin typeface="Century Gothic" panose="020B0502020202020204" pitchFamily="34" charset="0"/>
                <a:ea typeface="+mn-ea"/>
                <a:cs typeface="+mn-cs"/>
              </a:rPr>
              <a:t>, </a:t>
            </a:r>
            <a:r>
              <a:rPr lang="pl-PL" sz="1000" b="0" i="0" u="none" strike="noStrike" kern="1200" baseline="0" dirty="0" err="1" smtClean="0">
                <a:solidFill>
                  <a:schemeClr val="tx1"/>
                </a:solidFill>
                <a:latin typeface="Century Gothic" panose="020B0502020202020204" pitchFamily="34" charset="0"/>
                <a:ea typeface="+mn-ea"/>
                <a:cs typeface="+mn-cs"/>
              </a:rPr>
              <a:t>invasion</a:t>
            </a:r>
            <a:r>
              <a:rPr lang="pl-PL" sz="1000" b="0" i="0" u="none" strike="noStrike" kern="1200" baseline="0" dirty="0" smtClean="0">
                <a:solidFill>
                  <a:schemeClr val="tx1"/>
                </a:solidFill>
                <a:latin typeface="Century Gothic" panose="020B0502020202020204" pitchFamily="34" charset="0"/>
                <a:ea typeface="+mn-ea"/>
                <a:cs typeface="+mn-cs"/>
              </a:rPr>
              <a:t> and </a:t>
            </a:r>
            <a:r>
              <a:rPr lang="pl-PL" sz="1000" b="0" i="0" u="none" strike="noStrike" kern="1200" baseline="0" dirty="0" err="1" smtClean="0">
                <a:solidFill>
                  <a:schemeClr val="tx1"/>
                </a:solidFill>
                <a:latin typeface="Century Gothic" panose="020B0502020202020204" pitchFamily="34" charset="0"/>
                <a:ea typeface="+mn-ea"/>
                <a:cs typeface="+mn-cs"/>
              </a:rPr>
              <a:t>metastasis</a:t>
            </a:r>
            <a:r>
              <a:rPr lang="pl-PL" sz="1000" b="0" i="0" u="none" strike="noStrike" kern="1200" baseline="0" dirty="0" smtClean="0">
                <a:solidFill>
                  <a:schemeClr val="tx1"/>
                </a:solidFill>
                <a:latin typeface="Century Gothic" panose="020B0502020202020204" pitchFamily="34" charset="0"/>
                <a:ea typeface="+mn-ea"/>
                <a:cs typeface="+mn-cs"/>
              </a:rPr>
              <a:t> and </a:t>
            </a:r>
            <a:r>
              <a:rPr lang="pl-PL" sz="1000" b="0" i="0" u="none" strike="noStrike" kern="1200" baseline="0" dirty="0" err="1" smtClean="0">
                <a:solidFill>
                  <a:schemeClr val="tx1"/>
                </a:solidFill>
                <a:latin typeface="Century Gothic" panose="020B0502020202020204" pitchFamily="34" charset="0"/>
                <a:ea typeface="+mn-ea"/>
                <a:cs typeface="+mn-cs"/>
              </a:rPr>
              <a:t>also</a:t>
            </a:r>
            <a:r>
              <a:rPr lang="pl-PL" sz="1000" b="0" i="0" u="none" strike="noStrike" kern="1200" baseline="0" dirty="0" smtClean="0">
                <a:solidFill>
                  <a:schemeClr val="tx1"/>
                </a:solidFill>
                <a:latin typeface="Century Gothic" panose="020B0502020202020204" pitchFamily="34" charset="0"/>
                <a:ea typeface="+mn-ea"/>
                <a:cs typeface="+mn-cs"/>
              </a:rPr>
              <a:t> </a:t>
            </a:r>
            <a:r>
              <a:rPr lang="pl-PL" sz="1000" b="0" i="0" u="none" strike="noStrike" kern="1200" baseline="0" dirty="0" err="1" smtClean="0">
                <a:solidFill>
                  <a:schemeClr val="tx1"/>
                </a:solidFill>
                <a:latin typeface="Century Gothic" panose="020B0502020202020204" pitchFamily="34" charset="0"/>
                <a:ea typeface="+mn-ea"/>
                <a:cs typeface="+mn-cs"/>
              </a:rPr>
              <a:t>angiogenesis</a:t>
            </a:r>
            <a:r>
              <a:rPr lang="pl-PL" sz="1000" b="0" i="0" u="none" strike="noStrike" kern="1200" baseline="0" dirty="0" smtClean="0">
                <a:solidFill>
                  <a:schemeClr val="tx1"/>
                </a:solidFill>
                <a:latin typeface="Century Gothic" panose="020B0502020202020204" pitchFamily="34" charset="0"/>
                <a:ea typeface="+mn-ea"/>
                <a:cs typeface="+mn-cs"/>
              </a:rPr>
              <a:t>. </a:t>
            </a:r>
            <a:endParaRPr lang="pl-PL" sz="1000" dirty="0">
              <a:latin typeface="Century Gothic" panose="020B0502020202020204" pitchFamily="34" charset="0"/>
            </a:endParaRPr>
          </a:p>
        </p:txBody>
      </p:sp>
      <p:sp>
        <p:nvSpPr>
          <p:cNvPr id="4" name="Symbol zastępczy numeru slajdu 3"/>
          <p:cNvSpPr>
            <a:spLocks noGrp="1"/>
          </p:cNvSpPr>
          <p:nvPr>
            <p:ph type="sldNum" sz="quarter" idx="10"/>
          </p:nvPr>
        </p:nvSpPr>
        <p:spPr/>
        <p:txBody>
          <a:bodyPr/>
          <a:lstStyle/>
          <a:p>
            <a:fld id="{67736402-06F7-449A-BB58-92892DA7D499}" type="slidenum">
              <a:rPr lang="pl-PL" smtClean="0"/>
              <a:pPr/>
              <a:t>15</a:t>
            </a:fld>
            <a:endParaRPr lang="pl-PL"/>
          </a:p>
        </p:txBody>
      </p:sp>
    </p:spTree>
    <p:extLst>
      <p:ext uri="{BB962C8B-B14F-4D97-AF65-F5344CB8AC3E}">
        <p14:creationId xmlns:p14="http://schemas.microsoft.com/office/powerpoint/2010/main" xmlns="" val="281158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000" b="0" i="0" u="none" strike="noStrike" kern="1200" baseline="0" dirty="0" err="1" smtClean="0">
                <a:solidFill>
                  <a:schemeClr val="tx1"/>
                </a:solidFill>
                <a:latin typeface="Century Gothic" panose="020B0502020202020204" pitchFamily="34" charset="0"/>
                <a:ea typeface="+mn-ea"/>
                <a:cs typeface="+mn-cs"/>
              </a:rPr>
              <a:t>Vitamin</a:t>
            </a:r>
            <a:r>
              <a:rPr lang="pl-PL" sz="1000" b="0" i="0" u="none" strike="noStrike" kern="1200" baseline="0" dirty="0" smtClean="0">
                <a:solidFill>
                  <a:schemeClr val="tx1"/>
                </a:solidFill>
                <a:latin typeface="Century Gothic" panose="020B0502020202020204" pitchFamily="34" charset="0"/>
                <a:ea typeface="+mn-ea"/>
                <a:cs typeface="+mn-cs"/>
              </a:rPr>
              <a:t> D receptor </a:t>
            </a:r>
            <a:r>
              <a:rPr lang="pl-PL" sz="1000" b="0" i="0" u="none" strike="noStrike" kern="1200" baseline="0" dirty="0" err="1" smtClean="0">
                <a:solidFill>
                  <a:schemeClr val="tx1"/>
                </a:solidFill>
                <a:latin typeface="Century Gothic" panose="020B0502020202020204" pitchFamily="34" charset="0"/>
                <a:ea typeface="+mn-ea"/>
                <a:cs typeface="+mn-cs"/>
              </a:rPr>
              <a:t>is</a:t>
            </a:r>
            <a:r>
              <a:rPr lang="pl-PL" sz="1000" b="0" i="0" u="none" strike="noStrike" kern="1200" baseline="0" dirty="0" smtClean="0">
                <a:solidFill>
                  <a:schemeClr val="tx1"/>
                </a:solidFill>
                <a:latin typeface="Century Gothic" panose="020B0502020202020204" pitchFamily="34" charset="0"/>
                <a:ea typeface="+mn-ea"/>
                <a:cs typeface="+mn-cs"/>
              </a:rPr>
              <a:t> the most </a:t>
            </a:r>
            <a:r>
              <a:rPr lang="pl-PL" sz="1000" b="0" i="0" u="none" strike="noStrike" kern="1200" baseline="0" dirty="0" err="1" smtClean="0">
                <a:solidFill>
                  <a:schemeClr val="tx1"/>
                </a:solidFill>
                <a:latin typeface="Century Gothic" panose="020B0502020202020204" pitchFamily="34" charset="0"/>
                <a:ea typeface="+mn-ea"/>
                <a:cs typeface="+mn-cs"/>
              </a:rPr>
              <a:t>important</a:t>
            </a:r>
            <a:r>
              <a:rPr lang="pl-PL" sz="1000" b="0" i="0" u="none" strike="noStrike" kern="1200" baseline="0" dirty="0" smtClean="0">
                <a:solidFill>
                  <a:schemeClr val="tx1"/>
                </a:solidFill>
                <a:latin typeface="Century Gothic" panose="020B0502020202020204" pitchFamily="34" charset="0"/>
                <a:ea typeface="+mn-ea"/>
                <a:cs typeface="+mn-cs"/>
              </a:rPr>
              <a:t> </a:t>
            </a:r>
            <a:r>
              <a:rPr lang="pl-PL" sz="1000" b="0" i="0" u="none" strike="noStrike" kern="1200" baseline="0" dirty="0" err="1" smtClean="0">
                <a:solidFill>
                  <a:schemeClr val="tx1"/>
                </a:solidFill>
                <a:latin typeface="Century Gothic" panose="020B0502020202020204" pitchFamily="34" charset="0"/>
                <a:ea typeface="+mn-ea"/>
                <a:cs typeface="+mn-cs"/>
              </a:rPr>
              <a:t>molecule</a:t>
            </a:r>
            <a:r>
              <a:rPr lang="pl-PL" sz="1000" b="0" i="0" u="none" strike="noStrike" kern="1200" baseline="0" dirty="0" smtClean="0">
                <a:solidFill>
                  <a:schemeClr val="tx1"/>
                </a:solidFill>
                <a:latin typeface="Century Gothic" panose="020B0502020202020204" pitchFamily="34" charset="0"/>
                <a:ea typeface="+mn-ea"/>
                <a:cs typeface="+mn-cs"/>
              </a:rPr>
              <a:t> </a:t>
            </a:r>
            <a:r>
              <a:rPr lang="pl-PL" sz="1000" b="0" i="0" u="none" strike="noStrike" kern="1200" baseline="0" dirty="0" err="1" smtClean="0">
                <a:solidFill>
                  <a:schemeClr val="tx1"/>
                </a:solidFill>
                <a:latin typeface="Century Gothic" panose="020B0502020202020204" pitchFamily="34" charset="0"/>
                <a:ea typeface="+mn-ea"/>
                <a:cs typeface="+mn-cs"/>
              </a:rPr>
              <a:t>which</a:t>
            </a:r>
            <a:r>
              <a:rPr lang="pl-PL" sz="1000" b="0" i="0" u="none" strike="noStrike" kern="1200" baseline="0" dirty="0" smtClean="0">
                <a:solidFill>
                  <a:schemeClr val="tx1"/>
                </a:solidFill>
                <a:latin typeface="Century Gothic" panose="020B0502020202020204" pitchFamily="34" charset="0"/>
                <a:ea typeface="+mn-ea"/>
                <a:cs typeface="+mn-cs"/>
              </a:rPr>
              <a:t> </a:t>
            </a:r>
            <a:r>
              <a:rPr lang="pl-PL" sz="1000" b="0" i="0" u="none" strike="noStrike" kern="1200" baseline="0" dirty="0" err="1" smtClean="0">
                <a:solidFill>
                  <a:schemeClr val="tx1"/>
                </a:solidFill>
                <a:latin typeface="Century Gothic" panose="020B0502020202020204" pitchFamily="34" charset="0"/>
                <a:ea typeface="+mn-ea"/>
                <a:cs typeface="+mn-cs"/>
              </a:rPr>
              <a:t>binding</a:t>
            </a:r>
            <a:r>
              <a:rPr lang="pl-PL" sz="1000" b="0" i="0" u="none" strike="noStrike" kern="1200" baseline="0" dirty="0" smtClean="0">
                <a:solidFill>
                  <a:schemeClr val="tx1"/>
                </a:solidFill>
                <a:latin typeface="Century Gothic" panose="020B0502020202020204" pitchFamily="34" charset="0"/>
                <a:ea typeface="+mn-ea"/>
                <a:cs typeface="+mn-cs"/>
              </a:rPr>
              <a:t> </a:t>
            </a:r>
            <a:r>
              <a:rPr lang="pl-PL" sz="1000" b="0" i="0" u="none" strike="noStrike" kern="1200" baseline="0" dirty="0" err="1" smtClean="0">
                <a:solidFill>
                  <a:schemeClr val="tx1"/>
                </a:solidFill>
                <a:latin typeface="Century Gothic" panose="020B0502020202020204" pitchFamily="34" charset="0"/>
                <a:ea typeface="+mn-ea"/>
                <a:cs typeface="+mn-cs"/>
              </a:rPr>
              <a:t>vitamin</a:t>
            </a:r>
            <a:r>
              <a:rPr lang="pl-PL" sz="1000" b="0" i="0" u="none" strike="noStrike" kern="1200" baseline="0" dirty="0" smtClean="0">
                <a:solidFill>
                  <a:schemeClr val="tx1"/>
                </a:solidFill>
                <a:latin typeface="Century Gothic" panose="020B0502020202020204" pitchFamily="34" charset="0"/>
                <a:ea typeface="+mn-ea"/>
                <a:cs typeface="+mn-cs"/>
              </a:rPr>
              <a:t> D and </a:t>
            </a:r>
            <a:r>
              <a:rPr lang="pl-PL" sz="1000" b="0" i="0" u="none" strike="noStrike" kern="1200" baseline="0" dirty="0" err="1" smtClean="0">
                <a:solidFill>
                  <a:schemeClr val="tx1"/>
                </a:solidFill>
                <a:latin typeface="Century Gothic" panose="020B0502020202020204" pitchFamily="34" charset="0"/>
                <a:ea typeface="+mn-ea"/>
                <a:cs typeface="+mn-cs"/>
              </a:rPr>
              <a:t>its</a:t>
            </a:r>
            <a:r>
              <a:rPr lang="pl-PL" sz="1000" b="0" i="0" u="none" strike="noStrike" kern="1200" baseline="0" dirty="0" smtClean="0">
                <a:solidFill>
                  <a:schemeClr val="tx1"/>
                </a:solidFill>
                <a:latin typeface="Century Gothic" panose="020B0502020202020204" pitchFamily="34" charset="0"/>
                <a:ea typeface="+mn-ea"/>
                <a:cs typeface="+mn-cs"/>
              </a:rPr>
              <a:t> </a:t>
            </a:r>
            <a:r>
              <a:rPr lang="pl-PL" sz="1000" b="0" i="0" u="none" strike="noStrike" kern="1200" baseline="0" dirty="0" err="1" smtClean="0">
                <a:solidFill>
                  <a:schemeClr val="tx1"/>
                </a:solidFill>
                <a:latin typeface="Century Gothic" panose="020B0502020202020204" pitchFamily="34" charset="0"/>
                <a:ea typeface="+mn-ea"/>
                <a:cs typeface="+mn-cs"/>
              </a:rPr>
              <a:t>analogs</a:t>
            </a:r>
            <a:r>
              <a:rPr lang="pl-PL" sz="1000" b="0" i="0" u="none" strike="noStrike" kern="1200" baseline="0" dirty="0" smtClean="0">
                <a:solidFill>
                  <a:schemeClr val="tx1"/>
                </a:solidFill>
                <a:latin typeface="Century Gothic" panose="020B0502020202020204" pitchFamily="34" charset="0"/>
                <a:ea typeface="+mn-ea"/>
                <a:cs typeface="+mn-cs"/>
              </a:rPr>
              <a:t>. But in </a:t>
            </a:r>
            <a:r>
              <a:rPr lang="pl-PL" sz="1000" b="0" i="0" u="none" strike="noStrike" kern="1200" baseline="0" dirty="0" err="1" smtClean="0">
                <a:solidFill>
                  <a:schemeClr val="tx1"/>
                </a:solidFill>
                <a:latin typeface="Century Gothic" panose="020B0502020202020204" pitchFamily="34" charset="0"/>
                <a:ea typeface="+mn-ea"/>
                <a:cs typeface="+mn-cs"/>
              </a:rPr>
              <a:t>cell</a:t>
            </a:r>
            <a:r>
              <a:rPr lang="pl-PL" sz="1000" b="0" i="0" u="none" strike="noStrike" kern="1200" baseline="0" dirty="0" smtClean="0">
                <a:solidFill>
                  <a:schemeClr val="tx1"/>
                </a:solidFill>
                <a:latin typeface="Century Gothic" panose="020B0502020202020204" pitchFamily="34" charset="0"/>
                <a:ea typeface="+mn-ea"/>
                <a:cs typeface="+mn-cs"/>
              </a:rPr>
              <a:t> </a:t>
            </a:r>
            <a:r>
              <a:rPr lang="pl-PL" sz="1000" b="0" i="0" u="none" strike="noStrike" kern="1200" baseline="0" dirty="0" err="1" smtClean="0">
                <a:solidFill>
                  <a:schemeClr val="tx1"/>
                </a:solidFill>
                <a:latin typeface="Century Gothic" panose="020B0502020202020204" pitchFamily="34" charset="0"/>
                <a:ea typeface="+mn-ea"/>
                <a:cs typeface="+mn-cs"/>
              </a:rPr>
              <a:t>there</a:t>
            </a:r>
            <a:r>
              <a:rPr lang="pl-PL" sz="1000" b="0" i="0" u="none" strike="noStrike" kern="1200" baseline="0" dirty="0" smtClean="0">
                <a:solidFill>
                  <a:schemeClr val="tx1"/>
                </a:solidFill>
                <a:latin typeface="Century Gothic" panose="020B0502020202020204" pitchFamily="34" charset="0"/>
                <a:ea typeface="+mn-ea"/>
                <a:cs typeface="+mn-cs"/>
              </a:rPr>
              <a:t> </a:t>
            </a:r>
            <a:r>
              <a:rPr lang="pl-PL" sz="1000" b="0" i="0" u="none" strike="noStrike" kern="1200" baseline="0" dirty="0" err="1" smtClean="0">
                <a:solidFill>
                  <a:schemeClr val="tx1"/>
                </a:solidFill>
                <a:latin typeface="Century Gothic" panose="020B0502020202020204" pitchFamily="34" charset="0"/>
                <a:ea typeface="+mn-ea"/>
                <a:cs typeface="+mn-cs"/>
              </a:rPr>
              <a:t>is</a:t>
            </a:r>
            <a:r>
              <a:rPr lang="pl-PL" sz="1000" b="0" i="0" u="none" strike="noStrike" kern="1200" baseline="0" dirty="0" smtClean="0">
                <a:solidFill>
                  <a:schemeClr val="tx1"/>
                </a:solidFill>
                <a:latin typeface="Century Gothic" panose="020B0502020202020204" pitchFamily="34" charset="0"/>
                <a:ea typeface="+mn-ea"/>
                <a:cs typeface="+mn-cs"/>
              </a:rPr>
              <a:t> </a:t>
            </a:r>
            <a:r>
              <a:rPr lang="pl-PL" sz="1000" b="0" i="0" u="none" strike="noStrike" kern="1200" baseline="0" dirty="0" err="1" smtClean="0">
                <a:solidFill>
                  <a:schemeClr val="tx1"/>
                </a:solidFill>
                <a:latin typeface="Century Gothic" panose="020B0502020202020204" pitchFamily="34" charset="0"/>
                <a:ea typeface="+mn-ea"/>
                <a:cs typeface="+mn-cs"/>
              </a:rPr>
              <a:t>enzyme</a:t>
            </a:r>
            <a:r>
              <a:rPr lang="pl-PL" sz="1000" b="0" i="0" u="none" strike="noStrike" kern="1200" baseline="0" dirty="0" smtClean="0">
                <a:solidFill>
                  <a:schemeClr val="tx1"/>
                </a:solidFill>
                <a:latin typeface="Century Gothic" panose="020B0502020202020204" pitchFamily="34" charset="0"/>
                <a:ea typeface="+mn-ea"/>
                <a:cs typeface="+mn-cs"/>
              </a:rPr>
              <a:t> </a:t>
            </a:r>
            <a:r>
              <a:rPr lang="en-US" sz="1000" b="0" i="0" u="none" strike="noStrike" kern="1200" baseline="0" dirty="0" smtClean="0">
                <a:solidFill>
                  <a:schemeClr val="tx1"/>
                </a:solidFill>
                <a:latin typeface="Century Gothic" panose="020B0502020202020204" pitchFamily="34" charset="0"/>
                <a:ea typeface="+mn-ea"/>
                <a:cs typeface="+mn-cs"/>
              </a:rPr>
              <a:t>CYP24A1 functions to protect the body from excess calcitriol. It is a mitochondrial P450 enzyme that is expressed in all cells that are responsive to calcitriol. </a:t>
            </a:r>
            <a:endParaRPr lang="pl-PL" sz="1000" b="0" i="0" u="none" strike="noStrike" kern="1200" baseline="0" dirty="0" smtClean="0">
              <a:solidFill>
                <a:schemeClr val="tx1"/>
              </a:solidFill>
              <a:latin typeface="Century Gothic" panose="020B0502020202020204" pitchFamily="34" charset="0"/>
              <a:ea typeface="+mn-ea"/>
              <a:cs typeface="+mn-cs"/>
            </a:endParaRPr>
          </a:p>
          <a:p>
            <a:r>
              <a:rPr lang="en-US" sz="1000" b="0" i="0" u="none" strike="noStrike" kern="1200" baseline="0" dirty="0" smtClean="0">
                <a:solidFill>
                  <a:schemeClr val="tx1"/>
                </a:solidFill>
                <a:latin typeface="Century Gothic" panose="020B0502020202020204" pitchFamily="34" charset="0"/>
                <a:ea typeface="+mn-ea"/>
                <a:cs typeface="+mn-cs"/>
              </a:rPr>
              <a:t>CYP24A1 mRNA is highly induced by calcitriol via a vitamin D receptor (VDR)-mediated genomic pathway. In normal tissue, the expression of CYP24A1 rapidly returns to basal levels once the calcitriol stimulus is removed.</a:t>
            </a:r>
            <a:r>
              <a:rPr lang="pl-PL" sz="1000" b="0" i="0" u="none" strike="noStrike" kern="1200" baseline="0" dirty="0" smtClean="0">
                <a:solidFill>
                  <a:schemeClr val="tx1"/>
                </a:solidFill>
                <a:latin typeface="Century Gothic" panose="020B0502020202020204" pitchFamily="34" charset="0"/>
                <a:ea typeface="+mn-ea"/>
                <a:cs typeface="+mn-cs"/>
              </a:rPr>
              <a:t>  </a:t>
            </a:r>
            <a:r>
              <a:rPr lang="pl-PL" sz="1000" b="0" i="0" u="none" strike="noStrike" kern="1200" baseline="0" dirty="0" err="1" smtClean="0">
                <a:solidFill>
                  <a:schemeClr val="tx1"/>
                </a:solidFill>
                <a:latin typeface="Century Gothic" panose="020B0502020202020204" pitchFamily="34" charset="0"/>
                <a:ea typeface="+mn-ea"/>
                <a:cs typeface="+mn-cs"/>
              </a:rPr>
              <a:t>What</a:t>
            </a:r>
            <a:r>
              <a:rPr lang="pl-PL" sz="1000" b="0" i="0" u="none" strike="noStrike" kern="1200" baseline="0" dirty="0" smtClean="0">
                <a:solidFill>
                  <a:schemeClr val="tx1"/>
                </a:solidFill>
                <a:latin typeface="Century Gothic" panose="020B0502020202020204" pitchFamily="34" charset="0"/>
                <a:ea typeface="+mn-ea"/>
                <a:cs typeface="+mn-cs"/>
              </a:rPr>
              <a:t> </a:t>
            </a:r>
            <a:r>
              <a:rPr lang="pl-PL" sz="1000" b="0" i="0" u="none" strike="noStrike" kern="1200" baseline="0" dirty="0" err="1" smtClean="0">
                <a:solidFill>
                  <a:schemeClr val="tx1"/>
                </a:solidFill>
                <a:latin typeface="Century Gothic" panose="020B0502020202020204" pitchFamily="34" charset="0"/>
                <a:ea typeface="+mn-ea"/>
                <a:cs typeface="+mn-cs"/>
              </a:rPr>
              <a:t>is</a:t>
            </a:r>
            <a:r>
              <a:rPr lang="pl-PL" sz="1000" b="0" i="0" u="none" strike="noStrike" kern="1200" baseline="0" dirty="0" smtClean="0">
                <a:solidFill>
                  <a:schemeClr val="tx1"/>
                </a:solidFill>
                <a:latin typeface="Century Gothic" panose="020B0502020202020204" pitchFamily="34" charset="0"/>
                <a:ea typeface="+mn-ea"/>
                <a:cs typeface="+mn-cs"/>
              </a:rPr>
              <a:t> </a:t>
            </a:r>
            <a:r>
              <a:rPr lang="pl-PL" sz="1000" b="0" i="0" u="none" strike="noStrike" kern="1200" baseline="0" dirty="0" err="1" smtClean="0">
                <a:solidFill>
                  <a:schemeClr val="tx1"/>
                </a:solidFill>
                <a:latin typeface="Century Gothic" panose="020B0502020202020204" pitchFamily="34" charset="0"/>
                <a:ea typeface="+mn-ea"/>
                <a:cs typeface="+mn-cs"/>
              </a:rPr>
              <a:t>more</a:t>
            </a:r>
            <a:r>
              <a:rPr lang="pl-PL" sz="1000" b="0" i="0" u="none" strike="noStrike" kern="1200" baseline="0" dirty="0" smtClean="0">
                <a:solidFill>
                  <a:schemeClr val="tx1"/>
                </a:solidFill>
                <a:latin typeface="Century Gothic" panose="020B0502020202020204" pitchFamily="34" charset="0"/>
                <a:ea typeface="+mn-ea"/>
                <a:cs typeface="+mn-cs"/>
              </a:rPr>
              <a:t> </a:t>
            </a:r>
            <a:r>
              <a:rPr lang="pl-PL" sz="1000" b="0" i="0" u="none" strike="noStrike" kern="1200" baseline="0" dirty="0" err="1" smtClean="0">
                <a:solidFill>
                  <a:schemeClr val="tx1"/>
                </a:solidFill>
                <a:latin typeface="Century Gothic" panose="020B0502020202020204" pitchFamily="34" charset="0"/>
                <a:ea typeface="+mn-ea"/>
                <a:cs typeface="+mn-cs"/>
              </a:rPr>
              <a:t>both</a:t>
            </a:r>
            <a:r>
              <a:rPr lang="pl-PL" sz="1000" b="0" i="0" u="none" strike="noStrike" kern="1200" baseline="0" dirty="0" smtClean="0">
                <a:solidFill>
                  <a:schemeClr val="tx1"/>
                </a:solidFill>
                <a:latin typeface="Century Gothic" panose="020B0502020202020204" pitchFamily="34" charset="0"/>
                <a:ea typeface="+mn-ea"/>
                <a:cs typeface="+mn-cs"/>
              </a:rPr>
              <a:t> VDR and CYP24 </a:t>
            </a:r>
            <a:r>
              <a:rPr lang="pl-PL" sz="1000" b="0" i="0" u="none" strike="noStrike" kern="1200" baseline="0" dirty="0" err="1" smtClean="0">
                <a:solidFill>
                  <a:schemeClr val="tx1"/>
                </a:solidFill>
                <a:latin typeface="Century Gothic" panose="020B0502020202020204" pitchFamily="34" charset="0"/>
                <a:ea typeface="+mn-ea"/>
                <a:cs typeface="+mn-cs"/>
              </a:rPr>
              <a:t>expression</a:t>
            </a:r>
            <a:r>
              <a:rPr lang="pl-PL" sz="1000" b="0" i="0" u="none" strike="noStrike" kern="1200" baseline="0" dirty="0" smtClean="0">
                <a:solidFill>
                  <a:schemeClr val="tx1"/>
                </a:solidFill>
                <a:latin typeface="Century Gothic" panose="020B0502020202020204" pitchFamily="34" charset="0"/>
                <a:ea typeface="+mn-ea"/>
                <a:cs typeface="+mn-cs"/>
              </a:rPr>
              <a:t> </a:t>
            </a:r>
            <a:r>
              <a:rPr lang="pl-PL" sz="1000" b="0" i="0" u="none" strike="noStrike" kern="1200" baseline="0" dirty="0" err="1" smtClean="0">
                <a:solidFill>
                  <a:schemeClr val="tx1"/>
                </a:solidFill>
                <a:latin typeface="Century Gothic" panose="020B0502020202020204" pitchFamily="34" charset="0"/>
                <a:ea typeface="+mn-ea"/>
                <a:cs typeface="+mn-cs"/>
              </a:rPr>
              <a:t>is</a:t>
            </a:r>
            <a:r>
              <a:rPr lang="pl-PL" sz="1000" b="0" i="0" u="none" strike="noStrike" kern="1200" baseline="0" dirty="0" smtClean="0">
                <a:solidFill>
                  <a:schemeClr val="tx1"/>
                </a:solidFill>
                <a:latin typeface="Century Gothic" panose="020B0502020202020204" pitchFamily="34" charset="0"/>
                <a:ea typeface="+mn-ea"/>
                <a:cs typeface="+mn-cs"/>
              </a:rPr>
              <a:t> </a:t>
            </a:r>
            <a:r>
              <a:rPr lang="pl-PL" sz="1000" b="0" i="0" u="none" strike="noStrike" kern="1200" baseline="0" dirty="0" err="1" smtClean="0">
                <a:solidFill>
                  <a:schemeClr val="tx1"/>
                </a:solidFill>
                <a:latin typeface="Century Gothic" panose="020B0502020202020204" pitchFamily="34" charset="0"/>
                <a:ea typeface="+mn-ea"/>
                <a:cs typeface="+mn-cs"/>
              </a:rPr>
              <a:t>controled</a:t>
            </a:r>
            <a:r>
              <a:rPr lang="pl-PL" sz="1000" b="0" i="0" u="none" strike="noStrike" kern="1200" baseline="0" dirty="0" smtClean="0">
                <a:solidFill>
                  <a:schemeClr val="tx1"/>
                </a:solidFill>
                <a:latin typeface="Century Gothic" panose="020B0502020202020204" pitchFamily="34" charset="0"/>
                <a:ea typeface="+mn-ea"/>
                <a:cs typeface="+mn-cs"/>
              </a:rPr>
              <a:t> by miRNA </a:t>
            </a:r>
            <a:r>
              <a:rPr lang="pl-PL" sz="1000" b="0" i="0" u="none" strike="noStrike" kern="1200" baseline="0" dirty="0" err="1" smtClean="0">
                <a:solidFill>
                  <a:schemeClr val="tx1"/>
                </a:solidFill>
                <a:latin typeface="Century Gothic" panose="020B0502020202020204" pitchFamily="34" charset="0"/>
                <a:ea typeface="+mn-ea"/>
                <a:cs typeface="+mn-cs"/>
              </a:rPr>
              <a:t>molecules</a:t>
            </a:r>
            <a:r>
              <a:rPr lang="pl-PL" sz="1000" b="0" i="0" u="none" strike="noStrike" kern="1200" baseline="0" dirty="0" smtClean="0">
                <a:solidFill>
                  <a:schemeClr val="tx1"/>
                </a:solidFill>
                <a:latin typeface="Century Gothic" panose="020B0502020202020204" pitchFamily="34" charset="0"/>
                <a:ea typeface="+mn-ea"/>
                <a:cs typeface="+mn-cs"/>
              </a:rPr>
              <a:t>. </a:t>
            </a:r>
            <a:endParaRPr lang="pl-PL" sz="1000" i="0" dirty="0">
              <a:latin typeface="Century Gothic" panose="020B0502020202020204" pitchFamily="34" charset="0"/>
            </a:endParaRPr>
          </a:p>
        </p:txBody>
      </p:sp>
      <p:sp>
        <p:nvSpPr>
          <p:cNvPr id="4" name="Symbol zastępczy numeru slajdu 3"/>
          <p:cNvSpPr>
            <a:spLocks noGrp="1"/>
          </p:cNvSpPr>
          <p:nvPr>
            <p:ph type="sldNum" sz="quarter" idx="10"/>
          </p:nvPr>
        </p:nvSpPr>
        <p:spPr/>
        <p:txBody>
          <a:bodyPr/>
          <a:lstStyle/>
          <a:p>
            <a:fld id="{67736402-06F7-449A-BB58-92892DA7D499}" type="slidenum">
              <a:rPr lang="pl-PL" smtClean="0"/>
              <a:pPr/>
              <a:t>16</a:t>
            </a:fld>
            <a:endParaRPr lang="pl-PL"/>
          </a:p>
        </p:txBody>
      </p:sp>
    </p:spTree>
    <p:extLst>
      <p:ext uri="{BB962C8B-B14F-4D97-AF65-F5344CB8AC3E}">
        <p14:creationId xmlns:p14="http://schemas.microsoft.com/office/powerpoint/2010/main" xmlns="" val="281158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it-IT" sz="1000" b="0" i="0" u="none" strike="noStrike" kern="1200" baseline="0" dirty="0" smtClean="0">
                <a:solidFill>
                  <a:schemeClr val="tx1"/>
                </a:solidFill>
                <a:latin typeface="Century Gothic" panose="020B0502020202020204" pitchFamily="34" charset="0"/>
                <a:ea typeface="+mn-ea"/>
                <a:cs typeface="+mn-cs"/>
              </a:rPr>
              <a:t>In normal tissues, proper microRNA</a:t>
            </a:r>
            <a:r>
              <a:rPr lang="pl-PL" sz="1000" b="0" i="0" u="none" strike="noStrike" kern="1200" baseline="0" dirty="0" smtClean="0">
                <a:solidFill>
                  <a:schemeClr val="tx1"/>
                </a:solidFill>
                <a:latin typeface="Century Gothic" panose="020B0502020202020204" pitchFamily="34" charset="0"/>
                <a:ea typeface="+mn-ea"/>
                <a:cs typeface="+mn-cs"/>
              </a:rPr>
              <a:t> </a:t>
            </a:r>
            <a:r>
              <a:rPr lang="en-US" sz="1000" b="0" i="0" u="none" strike="noStrike" kern="1200" baseline="0" dirty="0" smtClean="0">
                <a:solidFill>
                  <a:schemeClr val="tx1"/>
                </a:solidFill>
                <a:latin typeface="Century Gothic" panose="020B0502020202020204" pitchFamily="34" charset="0"/>
                <a:ea typeface="+mn-ea"/>
                <a:cs typeface="+mn-cs"/>
              </a:rPr>
              <a:t>(miRNA) transcription, processing and binding to complementary sequences on the target mRNA results in the repression</a:t>
            </a:r>
            <a:r>
              <a:rPr lang="pl-PL" sz="1000" b="0" i="0" u="none" strike="noStrike" kern="1200" baseline="0" dirty="0" smtClean="0">
                <a:solidFill>
                  <a:schemeClr val="tx1"/>
                </a:solidFill>
                <a:latin typeface="Century Gothic" panose="020B0502020202020204" pitchFamily="34" charset="0"/>
                <a:ea typeface="+mn-ea"/>
                <a:cs typeface="+mn-cs"/>
              </a:rPr>
              <a:t> </a:t>
            </a:r>
            <a:r>
              <a:rPr lang="en-US" sz="1000" b="0" i="0" u="none" strike="noStrike" kern="1200" baseline="0" dirty="0" smtClean="0">
                <a:solidFill>
                  <a:schemeClr val="tx1"/>
                </a:solidFill>
                <a:latin typeface="Century Gothic" panose="020B0502020202020204" pitchFamily="34" charset="0"/>
                <a:ea typeface="+mn-ea"/>
                <a:cs typeface="+mn-cs"/>
              </a:rPr>
              <a:t>of target-gene expression through a block in protein translation. The overall result is</a:t>
            </a:r>
            <a:r>
              <a:rPr lang="pl-PL" sz="1000" b="0" i="0" u="none" strike="noStrike" kern="1200" baseline="0" dirty="0" smtClean="0">
                <a:solidFill>
                  <a:schemeClr val="tx1"/>
                </a:solidFill>
                <a:latin typeface="Century Gothic" panose="020B0502020202020204" pitchFamily="34" charset="0"/>
                <a:ea typeface="+mn-ea"/>
                <a:cs typeface="+mn-cs"/>
              </a:rPr>
              <a:t> </a:t>
            </a:r>
            <a:r>
              <a:rPr lang="en-US" sz="1000" b="0" i="0" u="none" strike="noStrike" kern="1200" baseline="0" dirty="0" smtClean="0">
                <a:solidFill>
                  <a:schemeClr val="tx1"/>
                </a:solidFill>
                <a:latin typeface="Century Gothic" panose="020B0502020202020204" pitchFamily="34" charset="0"/>
                <a:ea typeface="+mn-ea"/>
                <a:cs typeface="+mn-cs"/>
              </a:rPr>
              <a:t>normal rates of cellular growth, proliferation, differentiation and cell death. </a:t>
            </a:r>
            <a:endParaRPr lang="pl-PL" sz="1000" b="0" i="0" u="none" strike="noStrike" kern="1200" baseline="0" dirty="0" smtClean="0">
              <a:solidFill>
                <a:schemeClr val="tx1"/>
              </a:solidFill>
              <a:latin typeface="Century Gothic" panose="020B0502020202020204" pitchFamily="34" charset="0"/>
              <a:ea typeface="+mn-ea"/>
              <a:cs typeface="+mn-cs"/>
            </a:endParaRPr>
          </a:p>
          <a:p>
            <a:r>
              <a:rPr lang="en-US" sz="1000" b="0" i="0" u="none" strike="noStrike" kern="1200" baseline="0" dirty="0" smtClean="0">
                <a:solidFill>
                  <a:schemeClr val="tx1"/>
                </a:solidFill>
                <a:latin typeface="Century Gothic" panose="020B0502020202020204" pitchFamily="34" charset="0"/>
                <a:ea typeface="+mn-ea"/>
                <a:cs typeface="+mn-cs"/>
              </a:rPr>
              <a:t>The reduction or deletion of a miRNA that</a:t>
            </a:r>
            <a:r>
              <a:rPr lang="pl-PL" sz="1000" b="0" i="0" u="none" strike="noStrike" kern="1200" baseline="0" dirty="0" smtClean="0">
                <a:solidFill>
                  <a:schemeClr val="tx1"/>
                </a:solidFill>
                <a:latin typeface="Century Gothic" panose="020B0502020202020204" pitchFamily="34" charset="0"/>
                <a:ea typeface="+mn-ea"/>
                <a:cs typeface="+mn-cs"/>
              </a:rPr>
              <a:t> </a:t>
            </a:r>
            <a:r>
              <a:rPr lang="en-US" sz="1000" b="0" i="0" u="none" strike="noStrike" kern="1200" baseline="0" dirty="0" smtClean="0">
                <a:solidFill>
                  <a:schemeClr val="tx1"/>
                </a:solidFill>
                <a:latin typeface="Century Gothic" panose="020B0502020202020204" pitchFamily="34" charset="0"/>
                <a:ea typeface="+mn-ea"/>
                <a:cs typeface="+mn-cs"/>
              </a:rPr>
              <a:t>functions as a </a:t>
            </a:r>
            <a:r>
              <a:rPr lang="en-US" sz="1000" b="0" i="0" u="none" strike="noStrike" kern="1200" baseline="0" dirty="0" err="1" smtClean="0">
                <a:solidFill>
                  <a:schemeClr val="tx1"/>
                </a:solidFill>
                <a:latin typeface="Century Gothic" panose="020B0502020202020204" pitchFamily="34" charset="0"/>
                <a:ea typeface="+mn-ea"/>
                <a:cs typeface="+mn-cs"/>
              </a:rPr>
              <a:t>tumour</a:t>
            </a:r>
            <a:r>
              <a:rPr lang="en-US" sz="1000" b="0" i="0" u="none" strike="noStrike" kern="1200" baseline="0" dirty="0" smtClean="0">
                <a:solidFill>
                  <a:schemeClr val="tx1"/>
                </a:solidFill>
                <a:latin typeface="Century Gothic" panose="020B0502020202020204" pitchFamily="34" charset="0"/>
                <a:ea typeface="+mn-ea"/>
                <a:cs typeface="+mn-cs"/>
              </a:rPr>
              <a:t> suppressor leads to</a:t>
            </a:r>
            <a:r>
              <a:rPr lang="pl-PL" sz="1000" b="0" i="0" u="none" strike="noStrike" kern="1200" baseline="0" dirty="0" smtClean="0">
                <a:solidFill>
                  <a:schemeClr val="tx1"/>
                </a:solidFill>
                <a:latin typeface="Century Gothic" panose="020B0502020202020204" pitchFamily="34" charset="0"/>
                <a:ea typeface="+mn-ea"/>
                <a:cs typeface="+mn-cs"/>
              </a:rPr>
              <a:t> </a:t>
            </a:r>
            <a:r>
              <a:rPr lang="en-US" sz="1000" b="0" i="0" u="none" strike="noStrike" kern="1200" baseline="0" dirty="0" err="1" smtClean="0">
                <a:solidFill>
                  <a:schemeClr val="tx1"/>
                </a:solidFill>
                <a:latin typeface="Century Gothic" panose="020B0502020202020204" pitchFamily="34" charset="0"/>
                <a:ea typeface="+mn-ea"/>
                <a:cs typeface="+mn-cs"/>
              </a:rPr>
              <a:t>tumour</a:t>
            </a:r>
            <a:r>
              <a:rPr lang="en-US" sz="1000" b="0" i="0" u="none" strike="noStrike" kern="1200" baseline="0" dirty="0" smtClean="0">
                <a:solidFill>
                  <a:schemeClr val="tx1"/>
                </a:solidFill>
                <a:latin typeface="Century Gothic" panose="020B0502020202020204" pitchFamily="34" charset="0"/>
                <a:ea typeface="+mn-ea"/>
                <a:cs typeface="+mn-cs"/>
              </a:rPr>
              <a:t> formation. A reduction in or elimination of mature miRNA levels can</a:t>
            </a:r>
            <a:r>
              <a:rPr lang="pl-PL" sz="1000" b="0" i="0" u="none" strike="noStrike" kern="1200" baseline="0" dirty="0" smtClean="0">
                <a:solidFill>
                  <a:schemeClr val="tx1"/>
                </a:solidFill>
                <a:latin typeface="Century Gothic" panose="020B0502020202020204" pitchFamily="34" charset="0"/>
                <a:ea typeface="+mn-ea"/>
                <a:cs typeface="+mn-cs"/>
              </a:rPr>
              <a:t> </a:t>
            </a:r>
            <a:r>
              <a:rPr lang="en-US" sz="1000" b="0" i="0" u="none" strike="noStrike" kern="1200" baseline="0" dirty="0" smtClean="0">
                <a:solidFill>
                  <a:schemeClr val="tx1"/>
                </a:solidFill>
                <a:latin typeface="Century Gothic" panose="020B0502020202020204" pitchFamily="34" charset="0"/>
                <a:ea typeface="+mn-ea"/>
                <a:cs typeface="+mn-cs"/>
              </a:rPr>
              <a:t>occur because of defects at any stage of miRNA biogenesis (indicated by question marks) and ultimately leads to the</a:t>
            </a:r>
            <a:r>
              <a:rPr lang="pl-PL" sz="1000" b="0" i="0" u="none" strike="noStrike" kern="1200" baseline="0" dirty="0" smtClean="0">
                <a:solidFill>
                  <a:schemeClr val="tx1"/>
                </a:solidFill>
                <a:latin typeface="Century Gothic" panose="020B0502020202020204" pitchFamily="34" charset="0"/>
                <a:ea typeface="+mn-ea"/>
                <a:cs typeface="+mn-cs"/>
              </a:rPr>
              <a:t> </a:t>
            </a:r>
            <a:r>
              <a:rPr lang="en-US" sz="1000" b="0" i="0" u="none" strike="noStrike" kern="1200" baseline="0" dirty="0" smtClean="0">
                <a:solidFill>
                  <a:schemeClr val="tx1"/>
                </a:solidFill>
                <a:latin typeface="Century Gothic" panose="020B0502020202020204" pitchFamily="34" charset="0"/>
                <a:ea typeface="+mn-ea"/>
                <a:cs typeface="+mn-cs"/>
              </a:rPr>
              <a:t>inappropriate expression of the miRNA-target </a:t>
            </a:r>
            <a:r>
              <a:rPr lang="en-US" sz="1000" b="0" i="0" u="none" strike="noStrike" kern="1200" baseline="0" dirty="0" err="1" smtClean="0">
                <a:solidFill>
                  <a:schemeClr val="tx1"/>
                </a:solidFill>
                <a:latin typeface="Century Gothic" panose="020B0502020202020204" pitchFamily="34" charset="0"/>
                <a:ea typeface="+mn-ea"/>
                <a:cs typeface="+mn-cs"/>
              </a:rPr>
              <a:t>oncoprotein</a:t>
            </a:r>
            <a:r>
              <a:rPr lang="en-US" sz="1000" b="0" i="0" u="none" strike="noStrike" kern="1200" baseline="0" dirty="0" smtClean="0">
                <a:solidFill>
                  <a:schemeClr val="tx1"/>
                </a:solidFill>
                <a:latin typeface="Century Gothic" panose="020B0502020202020204" pitchFamily="34" charset="0"/>
                <a:ea typeface="+mn-ea"/>
                <a:cs typeface="+mn-cs"/>
              </a:rPr>
              <a:t> (purple squares). The overall outcome might involve increased</a:t>
            </a:r>
            <a:r>
              <a:rPr lang="pl-PL" sz="1000" b="0" i="0" u="none" strike="noStrike" kern="1200" baseline="0" dirty="0" smtClean="0">
                <a:solidFill>
                  <a:schemeClr val="tx1"/>
                </a:solidFill>
                <a:latin typeface="Century Gothic" panose="020B0502020202020204" pitchFamily="34" charset="0"/>
                <a:ea typeface="+mn-ea"/>
                <a:cs typeface="+mn-cs"/>
              </a:rPr>
              <a:t> </a:t>
            </a:r>
            <a:r>
              <a:rPr lang="en-US" sz="1000" b="0" i="0" u="none" strike="noStrike" kern="1200" baseline="0" dirty="0" smtClean="0">
                <a:solidFill>
                  <a:schemeClr val="tx1"/>
                </a:solidFill>
                <a:latin typeface="Century Gothic" panose="020B0502020202020204" pitchFamily="34" charset="0"/>
                <a:ea typeface="+mn-ea"/>
                <a:cs typeface="+mn-cs"/>
              </a:rPr>
              <a:t>proliferation, invasiveness or angiogenesis, decreased levels of apoptosis, or undifferentiated or de-differentiated tissue,</a:t>
            </a:r>
            <a:r>
              <a:rPr lang="pl-PL" sz="1000" b="0" i="0" u="none" strike="noStrike" kern="1200" baseline="0" dirty="0" smtClean="0">
                <a:solidFill>
                  <a:schemeClr val="tx1"/>
                </a:solidFill>
                <a:latin typeface="Century Gothic" panose="020B0502020202020204" pitchFamily="34" charset="0"/>
                <a:ea typeface="+mn-ea"/>
                <a:cs typeface="+mn-cs"/>
              </a:rPr>
              <a:t> </a:t>
            </a:r>
            <a:r>
              <a:rPr lang="en-US" sz="1000" b="0" i="0" u="none" strike="noStrike" kern="1200" baseline="0" dirty="0" smtClean="0">
                <a:solidFill>
                  <a:schemeClr val="tx1"/>
                </a:solidFill>
                <a:latin typeface="Century Gothic" panose="020B0502020202020204" pitchFamily="34" charset="0"/>
                <a:ea typeface="+mn-ea"/>
                <a:cs typeface="+mn-cs"/>
              </a:rPr>
              <a:t>ultimately</a:t>
            </a:r>
            <a:r>
              <a:rPr lang="pl-PL" sz="1000" b="0" i="0" u="none" strike="noStrike" kern="1200" baseline="0" dirty="0" smtClean="0">
                <a:solidFill>
                  <a:schemeClr val="tx1"/>
                </a:solidFill>
                <a:latin typeface="Century Gothic" panose="020B0502020202020204" pitchFamily="34" charset="0"/>
                <a:ea typeface="+mn-ea"/>
                <a:cs typeface="+mn-cs"/>
              </a:rPr>
              <a:t> </a:t>
            </a:r>
            <a:r>
              <a:rPr lang="en-US" sz="1000" b="0" i="0" u="none" strike="noStrike" kern="1200" baseline="0" dirty="0" smtClean="0">
                <a:solidFill>
                  <a:schemeClr val="tx1"/>
                </a:solidFill>
                <a:latin typeface="Century Gothic" panose="020B0502020202020204" pitchFamily="34" charset="0"/>
                <a:ea typeface="+mn-ea"/>
                <a:cs typeface="+mn-cs"/>
              </a:rPr>
              <a:t>leading to tumour formation. </a:t>
            </a:r>
            <a:endParaRPr lang="pl-PL" sz="1000" b="0" i="0" u="none" strike="noStrike" kern="1200" baseline="0" dirty="0" smtClean="0">
              <a:solidFill>
                <a:schemeClr val="tx1"/>
              </a:solidFill>
              <a:latin typeface="Century Gothic" panose="020B0502020202020204" pitchFamily="34" charset="0"/>
              <a:ea typeface="+mn-ea"/>
              <a:cs typeface="+mn-cs"/>
            </a:endParaRPr>
          </a:p>
          <a:p>
            <a:r>
              <a:rPr lang="en-US" sz="1000" b="0" i="0" u="none" strike="noStrike" kern="1200" baseline="0" dirty="0" smtClean="0">
                <a:solidFill>
                  <a:schemeClr val="tx1"/>
                </a:solidFill>
                <a:latin typeface="Century Gothic" panose="020B0502020202020204" pitchFamily="34" charset="0"/>
                <a:ea typeface="+mn-ea"/>
                <a:cs typeface="+mn-cs"/>
              </a:rPr>
              <a:t>The amplification or overexpression of a miRNA that has an oncogenic role</a:t>
            </a:r>
            <a:r>
              <a:rPr lang="pl-PL" sz="1000" b="0" i="0" u="none" strike="noStrike" kern="1200" baseline="0" dirty="0" smtClean="0">
                <a:solidFill>
                  <a:schemeClr val="tx1"/>
                </a:solidFill>
                <a:latin typeface="Century Gothic" panose="020B0502020202020204" pitchFamily="34" charset="0"/>
                <a:ea typeface="+mn-ea"/>
                <a:cs typeface="+mn-cs"/>
              </a:rPr>
              <a:t> </a:t>
            </a:r>
            <a:r>
              <a:rPr lang="en-US" sz="1000" b="0" i="0" u="none" strike="noStrike" kern="1200" baseline="0" dirty="0" smtClean="0">
                <a:solidFill>
                  <a:schemeClr val="tx1"/>
                </a:solidFill>
                <a:latin typeface="Century Gothic" panose="020B0502020202020204" pitchFamily="34" charset="0"/>
                <a:ea typeface="+mn-ea"/>
                <a:cs typeface="+mn-cs"/>
              </a:rPr>
              <a:t>would also result in </a:t>
            </a:r>
            <a:r>
              <a:rPr lang="en-US" sz="1000" b="0" i="0" u="none" strike="noStrike" kern="1200" baseline="0" dirty="0" err="1" smtClean="0">
                <a:solidFill>
                  <a:schemeClr val="tx1"/>
                </a:solidFill>
                <a:latin typeface="Century Gothic" panose="020B0502020202020204" pitchFamily="34" charset="0"/>
                <a:ea typeface="+mn-ea"/>
                <a:cs typeface="+mn-cs"/>
              </a:rPr>
              <a:t>tumour</a:t>
            </a:r>
            <a:r>
              <a:rPr lang="en-US" sz="1000" b="0" i="0" u="none" strike="noStrike" kern="1200" baseline="0" dirty="0" smtClean="0">
                <a:solidFill>
                  <a:schemeClr val="tx1"/>
                </a:solidFill>
                <a:latin typeface="Century Gothic" panose="020B0502020202020204" pitchFamily="34" charset="0"/>
                <a:ea typeface="+mn-ea"/>
                <a:cs typeface="+mn-cs"/>
              </a:rPr>
              <a:t> formation. In this situation, increased amounts of a miRNA, which might be produced at</a:t>
            </a:r>
            <a:r>
              <a:rPr lang="pl-PL" sz="1000" b="0" i="0" u="none" strike="noStrike" kern="1200" baseline="0" dirty="0" smtClean="0">
                <a:solidFill>
                  <a:schemeClr val="tx1"/>
                </a:solidFill>
                <a:latin typeface="Century Gothic" panose="020B0502020202020204" pitchFamily="34" charset="0"/>
                <a:ea typeface="+mn-ea"/>
                <a:cs typeface="+mn-cs"/>
              </a:rPr>
              <a:t> </a:t>
            </a:r>
            <a:r>
              <a:rPr lang="en-US" sz="1000" b="0" i="0" u="none" strike="noStrike" kern="1200" baseline="0" dirty="0" smtClean="0">
                <a:solidFill>
                  <a:schemeClr val="tx1"/>
                </a:solidFill>
                <a:latin typeface="Century Gothic" panose="020B0502020202020204" pitchFamily="34" charset="0"/>
                <a:ea typeface="+mn-ea"/>
                <a:cs typeface="+mn-cs"/>
              </a:rPr>
              <a:t>inappropriate times or in the wrong tissues, would eliminate the expression of a miRNA-target </a:t>
            </a:r>
            <a:r>
              <a:rPr lang="en-US" sz="1000" b="0" i="0" u="none" strike="noStrike" kern="1200" baseline="0" dirty="0" err="1" smtClean="0">
                <a:solidFill>
                  <a:schemeClr val="tx1"/>
                </a:solidFill>
                <a:latin typeface="Century Gothic" panose="020B0502020202020204" pitchFamily="34" charset="0"/>
                <a:ea typeface="+mn-ea"/>
                <a:cs typeface="+mn-cs"/>
              </a:rPr>
              <a:t>tumour</a:t>
            </a:r>
            <a:r>
              <a:rPr lang="en-US" sz="1000" b="0" i="0" u="none" strike="noStrike" kern="1200" baseline="0" dirty="0" smtClean="0">
                <a:solidFill>
                  <a:schemeClr val="tx1"/>
                </a:solidFill>
                <a:latin typeface="Century Gothic" panose="020B0502020202020204" pitchFamily="34" charset="0"/>
                <a:ea typeface="+mn-ea"/>
                <a:cs typeface="+mn-cs"/>
              </a:rPr>
              <a:t>-suppressor gene</a:t>
            </a:r>
            <a:r>
              <a:rPr lang="pl-PL" sz="1000" b="0" i="0" u="none" strike="noStrike" kern="1200" baseline="0" dirty="0" smtClean="0">
                <a:solidFill>
                  <a:schemeClr val="tx1"/>
                </a:solidFill>
                <a:latin typeface="Century Gothic" panose="020B0502020202020204" pitchFamily="34" charset="0"/>
                <a:ea typeface="+mn-ea"/>
                <a:cs typeface="+mn-cs"/>
              </a:rPr>
              <a:t> </a:t>
            </a:r>
            <a:r>
              <a:rPr lang="en-US" sz="1000" b="0" i="0" u="none" strike="noStrike" kern="1200" baseline="0" dirty="0" smtClean="0">
                <a:solidFill>
                  <a:schemeClr val="tx1"/>
                </a:solidFill>
                <a:latin typeface="Century Gothic" panose="020B0502020202020204" pitchFamily="34" charset="0"/>
                <a:ea typeface="+mn-ea"/>
                <a:cs typeface="+mn-cs"/>
              </a:rPr>
              <a:t>(pink) and lead to cancer progression. </a:t>
            </a:r>
            <a:endParaRPr lang="pl-PL" sz="1000" dirty="0">
              <a:latin typeface="Century Gothic" panose="020B0502020202020204" pitchFamily="34" charset="0"/>
            </a:endParaRPr>
          </a:p>
        </p:txBody>
      </p:sp>
      <p:sp>
        <p:nvSpPr>
          <p:cNvPr id="4" name="Symbol zastępczy numeru slajdu 3"/>
          <p:cNvSpPr>
            <a:spLocks noGrp="1"/>
          </p:cNvSpPr>
          <p:nvPr>
            <p:ph type="sldNum" sz="quarter" idx="10"/>
          </p:nvPr>
        </p:nvSpPr>
        <p:spPr/>
        <p:txBody>
          <a:bodyPr/>
          <a:lstStyle/>
          <a:p>
            <a:fld id="{67736402-06F7-449A-BB58-92892DA7D499}" type="slidenum">
              <a:rPr lang="pl-PL" smtClean="0"/>
              <a:pPr/>
              <a:t>17</a:t>
            </a:fld>
            <a:endParaRPr lang="pl-PL"/>
          </a:p>
        </p:txBody>
      </p:sp>
    </p:spTree>
    <p:extLst>
      <p:ext uri="{BB962C8B-B14F-4D97-AF65-F5344CB8AC3E}">
        <p14:creationId xmlns:p14="http://schemas.microsoft.com/office/powerpoint/2010/main" xmlns="" val="281158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000" b="0" i="0" u="none" strike="noStrike" kern="1200" baseline="0" dirty="0" smtClean="0">
                <a:solidFill>
                  <a:schemeClr val="tx1"/>
                </a:solidFill>
                <a:latin typeface="Century Gothic" panose="020B0502020202020204" pitchFamily="34" charset="0"/>
                <a:ea typeface="+mn-ea"/>
                <a:cs typeface="+mn-cs"/>
              </a:rPr>
              <a:t>One of </a:t>
            </a:r>
            <a:r>
              <a:rPr lang="pl-PL" sz="1000" b="0" i="0" u="none" strike="noStrike" kern="1200" baseline="0" dirty="0" err="1" smtClean="0">
                <a:solidFill>
                  <a:schemeClr val="tx1"/>
                </a:solidFill>
                <a:latin typeface="Century Gothic" panose="020B0502020202020204" pitchFamily="34" charset="0"/>
                <a:ea typeface="+mn-ea"/>
                <a:cs typeface="+mn-cs"/>
              </a:rPr>
              <a:t>very</a:t>
            </a:r>
            <a:r>
              <a:rPr lang="pl-PL" sz="1000" b="0" i="0" u="none" strike="noStrike" kern="1200" baseline="0" dirty="0" smtClean="0">
                <a:solidFill>
                  <a:schemeClr val="tx1"/>
                </a:solidFill>
                <a:latin typeface="Century Gothic" panose="020B0502020202020204" pitchFamily="34" charset="0"/>
                <a:ea typeface="+mn-ea"/>
                <a:cs typeface="+mn-cs"/>
              </a:rPr>
              <a:t> </a:t>
            </a:r>
            <a:r>
              <a:rPr lang="pl-PL" sz="1000" b="0" i="0" u="none" strike="noStrike" kern="1200" baseline="0" dirty="0" err="1" smtClean="0">
                <a:solidFill>
                  <a:schemeClr val="tx1"/>
                </a:solidFill>
                <a:latin typeface="Century Gothic" panose="020B0502020202020204" pitchFamily="34" charset="0"/>
                <a:ea typeface="+mn-ea"/>
                <a:cs typeface="+mn-cs"/>
              </a:rPr>
              <a:t>important</a:t>
            </a:r>
            <a:r>
              <a:rPr lang="pl-PL" sz="1000" b="0" i="0" u="none" strike="noStrike" kern="1200" baseline="0" dirty="0" smtClean="0">
                <a:solidFill>
                  <a:schemeClr val="tx1"/>
                </a:solidFill>
                <a:latin typeface="Century Gothic" panose="020B0502020202020204" pitchFamily="34" charset="0"/>
                <a:ea typeface="+mn-ea"/>
                <a:cs typeface="+mn-cs"/>
              </a:rPr>
              <a:t> miRNA </a:t>
            </a:r>
            <a:r>
              <a:rPr lang="pl-PL" sz="1000" b="0" i="0" u="none" strike="noStrike" kern="1200" baseline="0" dirty="0" err="1" smtClean="0">
                <a:solidFill>
                  <a:schemeClr val="tx1"/>
                </a:solidFill>
                <a:latin typeface="Century Gothic" panose="020B0502020202020204" pitchFamily="34" charset="0"/>
                <a:ea typeface="+mn-ea"/>
                <a:cs typeface="+mn-cs"/>
              </a:rPr>
              <a:t>is</a:t>
            </a:r>
            <a:r>
              <a:rPr lang="pl-PL" sz="1000" b="0" i="0" u="none" strike="noStrike" kern="1200" baseline="0" dirty="0" smtClean="0">
                <a:solidFill>
                  <a:schemeClr val="tx1"/>
                </a:solidFill>
                <a:latin typeface="Century Gothic" panose="020B0502020202020204" pitchFamily="34" charset="0"/>
                <a:ea typeface="+mn-ea"/>
                <a:cs typeface="+mn-cs"/>
              </a:rPr>
              <a:t> </a:t>
            </a:r>
            <a:r>
              <a:rPr lang="pl-PL" sz="1000" b="0" i="0" u="none" strike="noStrike" kern="1200" baseline="0" dirty="0" err="1" smtClean="0">
                <a:solidFill>
                  <a:schemeClr val="tx1"/>
                </a:solidFill>
                <a:latin typeface="Century Gothic" panose="020B0502020202020204" pitchFamily="34" charset="0"/>
                <a:ea typeface="+mn-ea"/>
                <a:cs typeface="+mn-cs"/>
              </a:rPr>
              <a:t>miR</a:t>
            </a:r>
            <a:r>
              <a:rPr lang="en-US" sz="1000" b="0" i="0" u="none" strike="noStrike" kern="1200" baseline="0" dirty="0" smtClean="0">
                <a:solidFill>
                  <a:schemeClr val="tx1"/>
                </a:solidFill>
                <a:latin typeface="Century Gothic" panose="020B0502020202020204" pitchFamily="34" charset="0"/>
                <a:ea typeface="+mn-ea"/>
                <a:cs typeface="+mn-cs"/>
              </a:rPr>
              <a:t>-125 which is a highly conserved miRNA throughout diverse species from nematode to humans,</a:t>
            </a:r>
            <a:r>
              <a:rPr lang="pl-PL" sz="1000" b="0" i="0" u="none" strike="noStrike" kern="1200" baseline="0" dirty="0" smtClean="0">
                <a:solidFill>
                  <a:schemeClr val="tx1"/>
                </a:solidFill>
                <a:latin typeface="Century Gothic" panose="020B0502020202020204" pitchFamily="34" charset="0"/>
                <a:ea typeface="+mn-ea"/>
                <a:cs typeface="+mn-cs"/>
              </a:rPr>
              <a:t> </a:t>
            </a:r>
            <a:r>
              <a:rPr lang="en-US" sz="1000" b="0" i="0" u="none" strike="noStrike" kern="1200" baseline="0" dirty="0" smtClean="0">
                <a:solidFill>
                  <a:schemeClr val="tx1"/>
                </a:solidFill>
                <a:latin typeface="Century Gothic" panose="020B0502020202020204" pitchFamily="34" charset="0"/>
                <a:ea typeface="+mn-ea"/>
                <a:cs typeface="+mn-cs"/>
              </a:rPr>
              <a:t>consists of three homologs</a:t>
            </a:r>
            <a:r>
              <a:rPr lang="pl-PL" sz="1000" b="0" i="0" u="none" strike="noStrike" kern="1200" baseline="0" dirty="0" smtClean="0">
                <a:solidFill>
                  <a:schemeClr val="tx1"/>
                </a:solidFill>
                <a:latin typeface="Century Gothic" panose="020B0502020202020204" pitchFamily="34" charset="0"/>
                <a:ea typeface="+mn-ea"/>
                <a:cs typeface="+mn-cs"/>
              </a:rPr>
              <a:t> </a:t>
            </a:r>
            <a:r>
              <a:rPr lang="en-US" sz="1000" b="0" i="0" u="none" strike="noStrike" kern="1200" baseline="0" dirty="0" smtClean="0">
                <a:solidFill>
                  <a:schemeClr val="tx1"/>
                </a:solidFill>
                <a:latin typeface="Century Gothic" panose="020B0502020202020204" pitchFamily="34" charset="0"/>
                <a:ea typeface="+mn-ea"/>
                <a:cs typeface="+mn-cs"/>
              </a:rPr>
              <a:t>miR-125a, miR-125b-1 and miR-125-2. Members of this family have been</a:t>
            </a:r>
            <a:r>
              <a:rPr lang="pl-PL" sz="1000" b="0" i="0" u="none" strike="noStrike" kern="1200" baseline="0" dirty="0" smtClean="0">
                <a:solidFill>
                  <a:schemeClr val="tx1"/>
                </a:solidFill>
                <a:latin typeface="Century Gothic" panose="020B0502020202020204" pitchFamily="34" charset="0"/>
                <a:ea typeface="+mn-ea"/>
                <a:cs typeface="+mn-cs"/>
              </a:rPr>
              <a:t> </a:t>
            </a:r>
            <a:r>
              <a:rPr lang="en-US" sz="1000" b="0" i="0" u="none" strike="noStrike" kern="1200" baseline="0" dirty="0" smtClean="0">
                <a:solidFill>
                  <a:schemeClr val="tx1"/>
                </a:solidFill>
                <a:latin typeface="Century Gothic" panose="020B0502020202020204" pitchFamily="34" charset="0"/>
                <a:ea typeface="+mn-ea"/>
                <a:cs typeface="+mn-cs"/>
              </a:rPr>
              <a:t>validated to be down-regulated, exhibiting its disease-suppressing properties in many different types of diseases,</a:t>
            </a:r>
            <a:r>
              <a:rPr lang="pl-PL" sz="1000" b="0" i="0" u="none" strike="noStrike" kern="1200" baseline="0" dirty="0" smtClean="0">
                <a:solidFill>
                  <a:schemeClr val="tx1"/>
                </a:solidFill>
                <a:latin typeface="Century Gothic" panose="020B0502020202020204" pitchFamily="34" charset="0"/>
                <a:ea typeface="+mn-ea"/>
                <a:cs typeface="+mn-cs"/>
              </a:rPr>
              <a:t> </a:t>
            </a:r>
            <a:r>
              <a:rPr lang="en-US" sz="1000" b="0" i="0" u="none" strike="noStrike" kern="1200" baseline="0" dirty="0" smtClean="0">
                <a:solidFill>
                  <a:schemeClr val="tx1"/>
                </a:solidFill>
                <a:latin typeface="Century Gothic" panose="020B0502020202020204" pitchFamily="34" charset="0"/>
                <a:ea typeface="+mn-ea"/>
                <a:cs typeface="+mn-cs"/>
              </a:rPr>
              <a:t>while they also have disease-promoting functions in certain contexts. </a:t>
            </a:r>
            <a:endParaRPr lang="pl-PL" sz="1000" b="0" i="0" u="none" strike="noStrike" kern="1200" baseline="0" dirty="0" smtClean="0">
              <a:solidFill>
                <a:schemeClr val="tx1"/>
              </a:solidFill>
              <a:latin typeface="Century Gothic" panose="020B0502020202020204" pitchFamily="34" charset="0"/>
              <a:ea typeface="+mn-ea"/>
              <a:cs typeface="+mn-cs"/>
            </a:endParaRPr>
          </a:p>
          <a:p>
            <a:r>
              <a:rPr lang="en-US" sz="1000" b="0" i="0" u="none" strike="noStrike" kern="1200" baseline="0" dirty="0" smtClean="0">
                <a:solidFill>
                  <a:schemeClr val="tx1"/>
                </a:solidFill>
                <a:latin typeface="Century Gothic" panose="020B0502020202020204" pitchFamily="34" charset="0"/>
                <a:ea typeface="+mn-ea"/>
                <a:cs typeface="+mn-cs"/>
              </a:rPr>
              <a:t>MiR-125 targets a number of genes such as</a:t>
            </a:r>
            <a:r>
              <a:rPr lang="pl-PL" sz="1000" b="0" i="0" u="none" strike="noStrike" kern="1200" baseline="0" dirty="0" smtClean="0">
                <a:solidFill>
                  <a:schemeClr val="tx1"/>
                </a:solidFill>
                <a:latin typeface="Century Gothic" panose="020B0502020202020204" pitchFamily="34" charset="0"/>
                <a:ea typeface="+mn-ea"/>
                <a:cs typeface="+mn-cs"/>
              </a:rPr>
              <a:t> </a:t>
            </a:r>
            <a:r>
              <a:rPr lang="en-US" sz="1000" b="0" i="0" u="none" strike="noStrike" kern="1200" baseline="0" dirty="0" smtClean="0">
                <a:solidFill>
                  <a:schemeClr val="tx1"/>
                </a:solidFill>
                <a:latin typeface="Century Gothic" panose="020B0502020202020204" pitchFamily="34" charset="0"/>
                <a:ea typeface="+mn-ea"/>
                <a:cs typeface="+mn-cs"/>
              </a:rPr>
              <a:t>transcription factors, matrix-metalloprotease, members of Bcl-2 family and others, aberrance of which may lead to</a:t>
            </a:r>
            <a:r>
              <a:rPr lang="pl-PL" sz="1000" b="0" i="0" u="none" strike="noStrike" kern="1200" baseline="0" dirty="0" smtClean="0">
                <a:solidFill>
                  <a:schemeClr val="tx1"/>
                </a:solidFill>
                <a:latin typeface="Century Gothic" panose="020B0502020202020204" pitchFamily="34" charset="0"/>
                <a:ea typeface="+mn-ea"/>
                <a:cs typeface="+mn-cs"/>
              </a:rPr>
              <a:t> </a:t>
            </a:r>
            <a:r>
              <a:rPr lang="en-US" sz="1000" b="0" i="0" u="none" strike="noStrike" kern="1200" baseline="0" dirty="0" smtClean="0">
                <a:solidFill>
                  <a:schemeClr val="tx1"/>
                </a:solidFill>
                <a:latin typeface="Century Gothic" panose="020B0502020202020204" pitchFamily="34" charset="0"/>
                <a:ea typeface="+mn-ea"/>
                <a:cs typeface="+mn-cs"/>
              </a:rPr>
              <a:t>abnormal proliferation, metastasis and invasion of cells, even carcinomas. </a:t>
            </a:r>
            <a:endParaRPr lang="pl-PL" sz="1000" b="0" i="0" u="none" strike="noStrike" kern="1200" baseline="0" dirty="0" smtClean="0">
              <a:solidFill>
                <a:schemeClr val="tx1"/>
              </a:solidFill>
              <a:latin typeface="Century Gothic" panose="020B0502020202020204" pitchFamily="34" charset="0"/>
              <a:ea typeface="+mn-ea"/>
              <a:cs typeface="+mn-cs"/>
            </a:endParaRPr>
          </a:p>
          <a:p>
            <a:r>
              <a:rPr lang="pl-PL" sz="1000" b="0" i="0" u="none" strike="noStrike" kern="1200" baseline="0" dirty="0" smtClean="0">
                <a:solidFill>
                  <a:schemeClr val="tx1"/>
                </a:solidFill>
                <a:latin typeface="Century Gothic" panose="020B0502020202020204" pitchFamily="34" charset="0"/>
                <a:ea typeface="+mn-ea"/>
                <a:cs typeface="+mn-cs"/>
              </a:rPr>
              <a:t>But the most </a:t>
            </a:r>
            <a:r>
              <a:rPr lang="pl-PL" sz="1000" b="0" i="0" u="none" strike="noStrike" kern="1200" baseline="0" dirty="0" err="1" smtClean="0">
                <a:solidFill>
                  <a:schemeClr val="tx1"/>
                </a:solidFill>
                <a:latin typeface="Century Gothic" panose="020B0502020202020204" pitchFamily="34" charset="0"/>
                <a:ea typeface="+mn-ea"/>
                <a:cs typeface="+mn-cs"/>
              </a:rPr>
              <a:t>importnat</a:t>
            </a:r>
            <a:r>
              <a:rPr lang="pl-PL" sz="1000" b="0" i="0" u="none" strike="noStrike" kern="1200" baseline="0" dirty="0" smtClean="0">
                <a:solidFill>
                  <a:schemeClr val="tx1"/>
                </a:solidFill>
                <a:latin typeface="Century Gothic" panose="020B0502020202020204" pitchFamily="34" charset="0"/>
                <a:ea typeface="+mn-ea"/>
                <a:cs typeface="+mn-cs"/>
              </a:rPr>
              <a:t> </a:t>
            </a:r>
            <a:r>
              <a:rPr lang="pl-PL" sz="1000" b="0" i="0" u="none" strike="noStrike" kern="1200" baseline="0" dirty="0" err="1" smtClean="0">
                <a:solidFill>
                  <a:schemeClr val="tx1"/>
                </a:solidFill>
                <a:latin typeface="Century Gothic" panose="020B0502020202020204" pitchFamily="34" charset="0"/>
                <a:ea typeface="+mn-ea"/>
                <a:cs typeface="+mn-cs"/>
              </a:rPr>
              <a:t>case</a:t>
            </a:r>
            <a:r>
              <a:rPr lang="pl-PL" sz="1000" b="0" i="0" u="none" strike="noStrike" kern="1200" baseline="0" dirty="0" smtClean="0">
                <a:solidFill>
                  <a:schemeClr val="tx1"/>
                </a:solidFill>
                <a:latin typeface="Century Gothic" panose="020B0502020202020204" pitchFamily="34" charset="0"/>
                <a:ea typeface="+mn-ea"/>
                <a:cs typeface="+mn-cs"/>
              </a:rPr>
              <a:t> </a:t>
            </a:r>
            <a:r>
              <a:rPr lang="pl-PL" sz="1000" b="0" i="0" u="none" strike="noStrike" kern="1200" baseline="0" dirty="0" err="1" smtClean="0">
                <a:solidFill>
                  <a:schemeClr val="tx1"/>
                </a:solidFill>
                <a:latin typeface="Century Gothic" panose="020B0502020202020204" pitchFamily="34" charset="0"/>
                <a:ea typeface="+mn-ea"/>
                <a:cs typeface="+mn-cs"/>
              </a:rPr>
              <a:t>is</a:t>
            </a:r>
            <a:r>
              <a:rPr lang="pl-PL" sz="1000" b="0" i="0" u="none" strike="noStrike" kern="1200" baseline="0" dirty="0" smtClean="0">
                <a:solidFill>
                  <a:schemeClr val="tx1"/>
                </a:solidFill>
                <a:latin typeface="Century Gothic" panose="020B0502020202020204" pitchFamily="34" charset="0"/>
                <a:ea typeface="+mn-ea"/>
                <a:cs typeface="+mn-cs"/>
              </a:rPr>
              <a:t> </a:t>
            </a:r>
            <a:r>
              <a:rPr lang="pl-PL" sz="1000" b="0" i="0" u="none" strike="noStrike" kern="1200" baseline="0" dirty="0" err="1" smtClean="0">
                <a:solidFill>
                  <a:schemeClr val="tx1"/>
                </a:solidFill>
                <a:latin typeface="Century Gothic" panose="020B0502020202020204" pitchFamily="34" charset="0"/>
                <a:ea typeface="+mn-ea"/>
                <a:cs typeface="+mn-cs"/>
              </a:rPr>
              <a:t>that</a:t>
            </a:r>
            <a:r>
              <a:rPr lang="pl-PL" sz="1000" b="0" i="0" u="none" strike="noStrike" kern="1200" baseline="0" dirty="0" smtClean="0">
                <a:solidFill>
                  <a:schemeClr val="tx1"/>
                </a:solidFill>
                <a:latin typeface="Century Gothic" panose="020B0502020202020204" pitchFamily="34" charset="0"/>
                <a:ea typeface="+mn-ea"/>
                <a:cs typeface="+mn-cs"/>
              </a:rPr>
              <a:t> miR-125b </a:t>
            </a:r>
            <a:r>
              <a:rPr lang="pl-PL" sz="1000" b="0" i="0" u="none" strike="noStrike" kern="1200" baseline="0" dirty="0" err="1" smtClean="0">
                <a:solidFill>
                  <a:schemeClr val="tx1"/>
                </a:solidFill>
                <a:latin typeface="Century Gothic" panose="020B0502020202020204" pitchFamily="34" charset="0"/>
                <a:ea typeface="+mn-ea"/>
                <a:cs typeface="+mn-cs"/>
              </a:rPr>
              <a:t>significantly</a:t>
            </a:r>
            <a:r>
              <a:rPr lang="pl-PL" sz="1000" b="0" i="0" u="none" strike="noStrike" kern="1200" baseline="0" dirty="0" smtClean="0">
                <a:solidFill>
                  <a:schemeClr val="tx1"/>
                </a:solidFill>
                <a:latin typeface="Century Gothic" panose="020B0502020202020204" pitchFamily="34" charset="0"/>
                <a:ea typeface="+mn-ea"/>
                <a:cs typeface="+mn-cs"/>
              </a:rPr>
              <a:t> </a:t>
            </a:r>
            <a:r>
              <a:rPr lang="en-US" sz="1000" b="0" i="0" u="none" strike="noStrike" kern="1200" baseline="0" dirty="0" smtClean="0">
                <a:solidFill>
                  <a:schemeClr val="tx1"/>
                </a:solidFill>
                <a:latin typeface="Century Gothic" panose="020B0502020202020204" pitchFamily="34" charset="0"/>
                <a:ea typeface="+mn-ea"/>
                <a:cs typeface="+mn-cs"/>
              </a:rPr>
              <a:t>decreased the endogenous VDR protein level in MCF-7 cells</a:t>
            </a:r>
            <a:r>
              <a:rPr lang="pl-PL" sz="1000" b="0" i="0" u="none" strike="noStrike" kern="1200" baseline="0" dirty="0" smtClean="0">
                <a:solidFill>
                  <a:schemeClr val="tx1"/>
                </a:solidFill>
                <a:latin typeface="Century Gothic" panose="020B0502020202020204" pitchFamily="34" charset="0"/>
                <a:ea typeface="+mn-ea"/>
                <a:cs typeface="+mn-cs"/>
              </a:rPr>
              <a:t> </a:t>
            </a:r>
            <a:r>
              <a:rPr lang="en-US" sz="1000" b="0" i="0" u="none" strike="noStrike" kern="1200" baseline="0" dirty="0" smtClean="0">
                <a:solidFill>
                  <a:schemeClr val="tx1"/>
                </a:solidFill>
                <a:latin typeface="Century Gothic" panose="020B0502020202020204" pitchFamily="34" charset="0"/>
                <a:ea typeface="+mn-ea"/>
                <a:cs typeface="+mn-cs"/>
              </a:rPr>
              <a:t>to 40% of control. </a:t>
            </a:r>
            <a:r>
              <a:rPr lang="pl-PL" sz="1000" b="0" i="0" u="none" strike="noStrike" kern="1200" baseline="0" dirty="0" smtClean="0">
                <a:solidFill>
                  <a:schemeClr val="tx1"/>
                </a:solidFill>
                <a:latin typeface="Century Gothic" panose="020B0502020202020204" pitchFamily="34" charset="0"/>
                <a:ea typeface="+mn-ea"/>
                <a:cs typeface="+mn-cs"/>
              </a:rPr>
              <a:t>Calcitriol </a:t>
            </a:r>
            <a:r>
              <a:rPr lang="en-US" sz="1000" b="0" i="0" u="none" strike="noStrike" kern="1200" baseline="0" dirty="0" smtClean="0">
                <a:solidFill>
                  <a:schemeClr val="tx1"/>
                </a:solidFill>
                <a:latin typeface="Century Gothic" panose="020B0502020202020204" pitchFamily="34" charset="0"/>
                <a:ea typeface="+mn-ea"/>
                <a:cs typeface="+mn-cs"/>
              </a:rPr>
              <a:t>drastically induced the CYP24</a:t>
            </a:r>
            <a:r>
              <a:rPr lang="pl-PL" sz="1000" b="0" i="0" u="none" strike="noStrike" kern="1200" baseline="0" dirty="0" smtClean="0">
                <a:solidFill>
                  <a:schemeClr val="tx1"/>
                </a:solidFill>
                <a:latin typeface="Century Gothic" panose="020B0502020202020204" pitchFamily="34" charset="0"/>
                <a:ea typeface="+mn-ea"/>
                <a:cs typeface="+mn-cs"/>
              </a:rPr>
              <a:t> </a:t>
            </a:r>
            <a:r>
              <a:rPr lang="en-US" sz="1000" b="0" i="0" u="none" strike="noStrike" kern="1200" baseline="0" dirty="0" smtClean="0">
                <a:solidFill>
                  <a:schemeClr val="tx1"/>
                </a:solidFill>
                <a:latin typeface="Century Gothic" panose="020B0502020202020204" pitchFamily="34" charset="0"/>
                <a:ea typeface="+mn-ea"/>
                <a:cs typeface="+mn-cs"/>
              </a:rPr>
              <a:t>mRNA level in MCF-7 cells, but the induction was markedly attenuated</a:t>
            </a:r>
            <a:r>
              <a:rPr lang="pl-PL" sz="1000" b="0" i="0" u="none" strike="noStrike" kern="1200" baseline="0" dirty="0" smtClean="0">
                <a:solidFill>
                  <a:schemeClr val="tx1"/>
                </a:solidFill>
                <a:latin typeface="Century Gothic" panose="020B0502020202020204" pitchFamily="34" charset="0"/>
                <a:ea typeface="+mn-ea"/>
                <a:cs typeface="+mn-cs"/>
              </a:rPr>
              <a:t> </a:t>
            </a:r>
            <a:r>
              <a:rPr lang="en-US" sz="1000" b="0" i="0" u="none" strike="noStrike" kern="1200" baseline="0" dirty="0" smtClean="0">
                <a:solidFill>
                  <a:schemeClr val="tx1"/>
                </a:solidFill>
                <a:latin typeface="Century Gothic" panose="020B0502020202020204" pitchFamily="34" charset="0"/>
                <a:ea typeface="+mn-ea"/>
                <a:cs typeface="+mn-cs"/>
              </a:rPr>
              <a:t>by the overexpression of miR-125b. In addition, the </a:t>
            </a:r>
            <a:r>
              <a:rPr lang="en-US" sz="1000" b="0" i="0" u="none" strike="noStrike" kern="1200" baseline="0" dirty="0" err="1" smtClean="0">
                <a:solidFill>
                  <a:schemeClr val="tx1"/>
                </a:solidFill>
                <a:latin typeface="Century Gothic" panose="020B0502020202020204" pitchFamily="34" charset="0"/>
                <a:ea typeface="+mn-ea"/>
                <a:cs typeface="+mn-cs"/>
              </a:rPr>
              <a:t>antiproliferative</a:t>
            </a:r>
            <a:r>
              <a:rPr lang="pl-PL" sz="1000" b="0" i="0" u="none" strike="noStrike" kern="1200" baseline="0" dirty="0" smtClean="0">
                <a:solidFill>
                  <a:schemeClr val="tx1"/>
                </a:solidFill>
                <a:latin typeface="Century Gothic" panose="020B0502020202020204" pitchFamily="34" charset="0"/>
                <a:ea typeface="+mn-ea"/>
                <a:cs typeface="+mn-cs"/>
              </a:rPr>
              <a:t> </a:t>
            </a:r>
            <a:r>
              <a:rPr lang="en-US" sz="1000" b="0" i="0" u="none" strike="noStrike" kern="1200" baseline="0" dirty="0" smtClean="0">
                <a:solidFill>
                  <a:schemeClr val="tx1"/>
                </a:solidFill>
                <a:latin typeface="Century Gothic" panose="020B0502020202020204" pitchFamily="34" charset="0"/>
                <a:ea typeface="+mn-ea"/>
                <a:cs typeface="+mn-cs"/>
              </a:rPr>
              <a:t>effects of </a:t>
            </a:r>
            <a:r>
              <a:rPr lang="pl-PL" sz="1000" b="0" i="0" u="none" strike="noStrike" kern="1200" baseline="0" dirty="0" smtClean="0">
                <a:solidFill>
                  <a:schemeClr val="tx1"/>
                </a:solidFill>
                <a:latin typeface="Century Gothic" panose="020B0502020202020204" pitchFamily="34" charset="0"/>
                <a:ea typeface="+mn-ea"/>
                <a:cs typeface="+mn-cs"/>
              </a:rPr>
              <a:t>calcitriol</a:t>
            </a:r>
            <a:r>
              <a:rPr lang="en-US" sz="1000" b="0" i="0" u="none" strike="noStrike" kern="1200" baseline="0" dirty="0" smtClean="0">
                <a:solidFill>
                  <a:schemeClr val="tx1"/>
                </a:solidFill>
                <a:latin typeface="Century Gothic" panose="020B0502020202020204" pitchFamily="34" charset="0"/>
                <a:ea typeface="+mn-ea"/>
                <a:cs typeface="+mn-cs"/>
              </a:rPr>
              <a:t> in MCF-7 cells were significantly</a:t>
            </a:r>
            <a:r>
              <a:rPr lang="pl-PL" sz="1000" b="0" i="0" u="none" strike="noStrike" kern="1200" baseline="0" dirty="0" smtClean="0">
                <a:solidFill>
                  <a:schemeClr val="tx1"/>
                </a:solidFill>
                <a:latin typeface="Century Gothic" panose="020B0502020202020204" pitchFamily="34" charset="0"/>
                <a:ea typeface="+mn-ea"/>
                <a:cs typeface="+mn-cs"/>
              </a:rPr>
              <a:t> </a:t>
            </a:r>
            <a:r>
              <a:rPr lang="en-US" sz="1000" b="0" i="0" u="none" strike="noStrike" kern="1200" baseline="0" dirty="0" smtClean="0">
                <a:solidFill>
                  <a:schemeClr val="tx1"/>
                </a:solidFill>
                <a:latin typeface="Century Gothic" panose="020B0502020202020204" pitchFamily="34" charset="0"/>
                <a:ea typeface="+mn-ea"/>
                <a:cs typeface="+mn-cs"/>
              </a:rPr>
              <a:t>abolished by the overexpression of miR-125b. </a:t>
            </a:r>
            <a:endParaRPr lang="pl-PL" sz="1000" b="0" i="0" u="none" strike="noStrike" kern="1200" baseline="0" dirty="0" smtClean="0">
              <a:solidFill>
                <a:schemeClr val="tx1"/>
              </a:solidFill>
              <a:latin typeface="Century Gothic" panose="020B0502020202020204" pitchFamily="34" charset="0"/>
              <a:ea typeface="+mn-ea"/>
              <a:cs typeface="+mn-cs"/>
            </a:endParaRPr>
          </a:p>
          <a:p>
            <a:r>
              <a:rPr lang="en-US" sz="1000" b="0" i="0" u="none" strike="noStrike" kern="1200" baseline="0" dirty="0" smtClean="0">
                <a:solidFill>
                  <a:schemeClr val="tx1"/>
                </a:solidFill>
                <a:latin typeface="Century Gothic" panose="020B0502020202020204" pitchFamily="34" charset="0"/>
                <a:ea typeface="+mn-ea"/>
                <a:cs typeface="+mn-cs"/>
              </a:rPr>
              <a:t>These results</a:t>
            </a:r>
            <a:r>
              <a:rPr lang="pl-PL" sz="1000" b="0" i="0" u="none" strike="noStrike" kern="1200" baseline="0" dirty="0" smtClean="0">
                <a:solidFill>
                  <a:schemeClr val="tx1"/>
                </a:solidFill>
                <a:latin typeface="Century Gothic" panose="020B0502020202020204" pitchFamily="34" charset="0"/>
                <a:ea typeface="+mn-ea"/>
                <a:cs typeface="+mn-cs"/>
              </a:rPr>
              <a:t> </a:t>
            </a:r>
            <a:r>
              <a:rPr lang="en-US" sz="1000" b="0" i="0" u="none" strike="noStrike" kern="1200" baseline="0" dirty="0" smtClean="0">
                <a:solidFill>
                  <a:schemeClr val="tx1"/>
                </a:solidFill>
                <a:latin typeface="Century Gothic" panose="020B0502020202020204" pitchFamily="34" charset="0"/>
                <a:ea typeface="+mn-ea"/>
                <a:cs typeface="+mn-cs"/>
              </a:rPr>
              <a:t>suggest that the endogenous VDR level was repressed by </a:t>
            </a:r>
            <a:r>
              <a:rPr lang="en-US" sz="1000" b="0" i="0" u="none" strike="noStrike" kern="1200" baseline="0" dirty="0" err="1" smtClean="0">
                <a:solidFill>
                  <a:schemeClr val="tx1"/>
                </a:solidFill>
                <a:latin typeface="Century Gothic" panose="020B0502020202020204" pitchFamily="34" charset="0"/>
                <a:ea typeface="+mn-ea"/>
                <a:cs typeface="+mn-cs"/>
              </a:rPr>
              <a:t>miR</a:t>
            </a:r>
            <a:r>
              <a:rPr lang="en-US" sz="1000" b="0" i="0" u="none" strike="noStrike" kern="1200" baseline="0" dirty="0" smtClean="0">
                <a:solidFill>
                  <a:schemeClr val="tx1"/>
                </a:solidFill>
                <a:latin typeface="Century Gothic" panose="020B0502020202020204" pitchFamily="34" charset="0"/>
                <a:ea typeface="+mn-ea"/>
                <a:cs typeface="+mn-cs"/>
              </a:rPr>
              <a:t>-</a:t>
            </a:r>
            <a:r>
              <a:rPr lang="pl-PL" sz="1000" b="0" i="0" u="none" strike="noStrike" kern="1200" baseline="0" dirty="0" smtClean="0">
                <a:solidFill>
                  <a:schemeClr val="tx1"/>
                </a:solidFill>
                <a:latin typeface="Century Gothic" panose="020B0502020202020204" pitchFamily="34" charset="0"/>
                <a:ea typeface="+mn-ea"/>
                <a:cs typeface="+mn-cs"/>
              </a:rPr>
              <a:t> </a:t>
            </a:r>
            <a:r>
              <a:rPr lang="en-US" sz="1000" b="0" i="0" u="none" strike="noStrike" kern="1200" baseline="0" dirty="0" smtClean="0">
                <a:solidFill>
                  <a:schemeClr val="tx1"/>
                </a:solidFill>
                <a:latin typeface="Century Gothic" panose="020B0502020202020204" pitchFamily="34" charset="0"/>
                <a:ea typeface="+mn-ea"/>
                <a:cs typeface="+mn-cs"/>
              </a:rPr>
              <a:t>125b</a:t>
            </a:r>
            <a:r>
              <a:rPr lang="pl-PL" sz="1000" b="0" i="0" u="none" strike="noStrike" kern="1200" baseline="0" dirty="0" smtClean="0">
                <a:solidFill>
                  <a:schemeClr val="tx1"/>
                </a:solidFill>
                <a:latin typeface="Century Gothic" panose="020B0502020202020204" pitchFamily="34" charset="0"/>
                <a:ea typeface="+mn-ea"/>
                <a:cs typeface="+mn-cs"/>
              </a:rPr>
              <a:t>, </a:t>
            </a:r>
            <a:r>
              <a:rPr lang="pl-PL" sz="1000" b="0" i="0" u="none" strike="noStrike" kern="1200" baseline="0" dirty="0" err="1" smtClean="0">
                <a:solidFill>
                  <a:schemeClr val="tx1"/>
                </a:solidFill>
                <a:latin typeface="Century Gothic" panose="020B0502020202020204" pitchFamily="34" charset="0"/>
                <a:ea typeface="+mn-ea"/>
                <a:cs typeface="+mn-cs"/>
              </a:rPr>
              <a:t>so</a:t>
            </a:r>
            <a:r>
              <a:rPr lang="pl-PL" sz="1000" b="0" i="0" u="none" strike="noStrike" kern="1200" baseline="0" dirty="0" smtClean="0">
                <a:solidFill>
                  <a:schemeClr val="tx1"/>
                </a:solidFill>
                <a:latin typeface="Century Gothic" panose="020B0502020202020204" pitchFamily="34" charset="0"/>
                <a:ea typeface="+mn-ea"/>
                <a:cs typeface="+mn-cs"/>
              </a:rPr>
              <a:t> </a:t>
            </a:r>
            <a:r>
              <a:rPr lang="en-US" sz="1000" b="0" i="0" u="none" strike="noStrike" kern="1200" baseline="0" dirty="0" smtClean="0">
                <a:solidFill>
                  <a:schemeClr val="tx1"/>
                </a:solidFill>
                <a:latin typeface="Century Gothic" panose="020B0502020202020204" pitchFamily="34" charset="0"/>
                <a:ea typeface="+mn-ea"/>
                <a:cs typeface="+mn-cs"/>
              </a:rPr>
              <a:t>conclusion</a:t>
            </a:r>
            <a:r>
              <a:rPr lang="pl-PL" sz="1000" b="0" i="0" u="none" strike="noStrike" kern="1200" baseline="0" dirty="0" smtClean="0">
                <a:solidFill>
                  <a:schemeClr val="tx1"/>
                </a:solidFill>
                <a:latin typeface="Century Gothic" panose="020B0502020202020204" pitchFamily="34" charset="0"/>
                <a:ea typeface="+mn-ea"/>
                <a:cs typeface="+mn-cs"/>
              </a:rPr>
              <a:t>s </a:t>
            </a:r>
            <a:r>
              <a:rPr lang="pl-PL" sz="1000" b="0" i="0" u="none" strike="noStrike" kern="1200" baseline="0" dirty="0" err="1" smtClean="0">
                <a:solidFill>
                  <a:schemeClr val="tx1"/>
                </a:solidFill>
                <a:latin typeface="Century Gothic" panose="020B0502020202020204" pitchFamily="34" charset="0"/>
                <a:ea typeface="+mn-ea"/>
                <a:cs typeface="+mn-cs"/>
              </a:rPr>
              <a:t>is</a:t>
            </a:r>
            <a:r>
              <a:rPr lang="pl-PL" sz="1000" b="0" i="0" u="none" strike="noStrike" kern="1200" baseline="0" dirty="0" smtClean="0">
                <a:solidFill>
                  <a:schemeClr val="tx1"/>
                </a:solidFill>
                <a:latin typeface="Century Gothic" panose="020B0502020202020204" pitchFamily="34" charset="0"/>
                <a:ea typeface="+mn-ea"/>
                <a:cs typeface="+mn-cs"/>
              </a:rPr>
              <a:t> </a:t>
            </a:r>
            <a:r>
              <a:rPr lang="pl-PL" sz="1000" b="0" i="0" u="none" strike="noStrike" kern="1200" baseline="0" dirty="0" err="1" smtClean="0">
                <a:solidFill>
                  <a:schemeClr val="tx1"/>
                </a:solidFill>
                <a:latin typeface="Century Gothic" panose="020B0502020202020204" pitchFamily="34" charset="0"/>
                <a:ea typeface="+mn-ea"/>
                <a:cs typeface="+mn-cs"/>
              </a:rPr>
              <a:t>that</a:t>
            </a:r>
            <a:r>
              <a:rPr lang="en-US" sz="1000" b="0" i="0" u="none" strike="noStrike" kern="1200" baseline="0" dirty="0" smtClean="0">
                <a:solidFill>
                  <a:schemeClr val="tx1"/>
                </a:solidFill>
                <a:latin typeface="Century Gothic" panose="020B0502020202020204" pitchFamily="34" charset="0"/>
                <a:ea typeface="+mn-ea"/>
                <a:cs typeface="+mn-cs"/>
              </a:rPr>
              <a:t> miR-125b </a:t>
            </a:r>
            <a:r>
              <a:rPr lang="en-US" sz="1000" b="0" i="0" u="none" strike="noStrike" kern="1200" baseline="0" dirty="0" err="1" smtClean="0">
                <a:solidFill>
                  <a:schemeClr val="tx1"/>
                </a:solidFill>
                <a:latin typeface="Century Gothic" panose="020B0502020202020204" pitchFamily="34" charset="0"/>
                <a:ea typeface="+mn-ea"/>
                <a:cs typeface="+mn-cs"/>
              </a:rPr>
              <a:t>posttranscriptionally</a:t>
            </a:r>
            <a:r>
              <a:rPr lang="pl-PL" sz="1000" b="0" i="0" u="none" strike="noStrike" kern="1200" baseline="0" dirty="0" smtClean="0">
                <a:solidFill>
                  <a:schemeClr val="tx1"/>
                </a:solidFill>
                <a:latin typeface="Century Gothic" panose="020B0502020202020204" pitchFamily="34" charset="0"/>
                <a:ea typeface="+mn-ea"/>
                <a:cs typeface="+mn-cs"/>
              </a:rPr>
              <a:t> </a:t>
            </a:r>
            <a:r>
              <a:rPr lang="en-US" sz="1000" b="0" i="0" u="none" strike="noStrike" kern="1200" baseline="0" dirty="0" smtClean="0">
                <a:solidFill>
                  <a:schemeClr val="tx1"/>
                </a:solidFill>
                <a:latin typeface="Century Gothic" panose="020B0502020202020204" pitchFamily="34" charset="0"/>
                <a:ea typeface="+mn-ea"/>
                <a:cs typeface="+mn-cs"/>
              </a:rPr>
              <a:t>regulated human VDR</a:t>
            </a:r>
            <a:r>
              <a:rPr lang="pl-PL" sz="1000" b="0" i="0" u="none" strike="noStrike" kern="1200" baseline="0" dirty="0" smtClean="0">
                <a:solidFill>
                  <a:schemeClr val="tx1"/>
                </a:solidFill>
                <a:latin typeface="Century Gothic" panose="020B0502020202020204" pitchFamily="34" charset="0"/>
                <a:ea typeface="+mn-ea"/>
                <a:cs typeface="+mn-cs"/>
              </a:rPr>
              <a:t> and CYP24. </a:t>
            </a:r>
            <a:r>
              <a:rPr lang="en-US" sz="1000" b="0" i="0" u="none" strike="noStrike" kern="1200" baseline="0" dirty="0" smtClean="0">
                <a:solidFill>
                  <a:schemeClr val="tx1"/>
                </a:solidFill>
                <a:latin typeface="Century Gothic" panose="020B0502020202020204" pitchFamily="34" charset="0"/>
                <a:ea typeface="+mn-ea"/>
                <a:cs typeface="+mn-cs"/>
              </a:rPr>
              <a:t> Since the miR-125b level is known to be</a:t>
            </a:r>
            <a:r>
              <a:rPr lang="pl-PL" sz="1000" b="0" i="0" u="none" strike="noStrike" kern="1200" baseline="0" dirty="0" smtClean="0">
                <a:solidFill>
                  <a:schemeClr val="tx1"/>
                </a:solidFill>
                <a:latin typeface="Century Gothic" panose="020B0502020202020204" pitchFamily="34" charset="0"/>
                <a:ea typeface="+mn-ea"/>
                <a:cs typeface="+mn-cs"/>
              </a:rPr>
              <a:t> </a:t>
            </a:r>
            <a:r>
              <a:rPr lang="en-US" sz="1000" b="0" i="0" u="none" strike="noStrike" kern="1200" baseline="0" dirty="0" smtClean="0">
                <a:solidFill>
                  <a:schemeClr val="tx1"/>
                </a:solidFill>
                <a:latin typeface="Century Gothic" panose="020B0502020202020204" pitchFamily="34" charset="0"/>
                <a:ea typeface="+mn-ea"/>
                <a:cs typeface="+mn-cs"/>
              </a:rPr>
              <a:t>downregulated in cancer, such a decrease may result in the upregulation</a:t>
            </a:r>
            <a:r>
              <a:rPr lang="pl-PL" sz="1000" b="0" i="0" u="none" strike="noStrike" kern="1200" baseline="0" dirty="0" smtClean="0">
                <a:solidFill>
                  <a:schemeClr val="tx1"/>
                </a:solidFill>
                <a:latin typeface="Century Gothic" panose="020B0502020202020204" pitchFamily="34" charset="0"/>
                <a:ea typeface="+mn-ea"/>
                <a:cs typeface="+mn-cs"/>
              </a:rPr>
              <a:t> </a:t>
            </a:r>
            <a:r>
              <a:rPr lang="en-US" sz="1000" b="0" i="0" u="none" strike="noStrike" kern="1200" baseline="0" dirty="0" smtClean="0">
                <a:solidFill>
                  <a:schemeClr val="tx1"/>
                </a:solidFill>
                <a:latin typeface="Century Gothic" panose="020B0502020202020204" pitchFamily="34" charset="0"/>
                <a:ea typeface="+mn-ea"/>
                <a:cs typeface="+mn-cs"/>
              </a:rPr>
              <a:t>of VDR in cancer and augmentation of the antitumor</a:t>
            </a:r>
            <a:r>
              <a:rPr lang="pl-PL" sz="1000" b="0" i="0" u="none" strike="noStrike" kern="1200" baseline="0" dirty="0" smtClean="0">
                <a:solidFill>
                  <a:schemeClr val="tx1"/>
                </a:solidFill>
                <a:latin typeface="Century Gothic" panose="020B0502020202020204" pitchFamily="34" charset="0"/>
                <a:ea typeface="+mn-ea"/>
                <a:cs typeface="+mn-cs"/>
              </a:rPr>
              <a:t> </a:t>
            </a:r>
            <a:r>
              <a:rPr lang="pl-PL" sz="1000" b="0" i="0" u="none" strike="noStrike" kern="1200" baseline="0" dirty="0" err="1" smtClean="0">
                <a:solidFill>
                  <a:schemeClr val="tx1"/>
                </a:solidFill>
                <a:latin typeface="Century Gothic" panose="020B0502020202020204" pitchFamily="34" charset="0"/>
                <a:ea typeface="+mn-ea"/>
                <a:cs typeface="+mn-cs"/>
              </a:rPr>
              <a:t>effects</a:t>
            </a:r>
            <a:r>
              <a:rPr lang="pl-PL" sz="1000" b="0" i="0" u="none" strike="noStrike" kern="1200" baseline="0" dirty="0" smtClean="0">
                <a:solidFill>
                  <a:schemeClr val="tx1"/>
                </a:solidFill>
                <a:latin typeface="Century Gothic" panose="020B0502020202020204" pitchFamily="34" charset="0"/>
                <a:ea typeface="+mn-ea"/>
                <a:cs typeface="+mn-cs"/>
              </a:rPr>
              <a:t> of calcitriol and </a:t>
            </a:r>
            <a:r>
              <a:rPr lang="pl-PL" sz="1000" b="0" i="0" u="none" strike="noStrike" kern="1200" baseline="0" dirty="0" err="1" smtClean="0">
                <a:solidFill>
                  <a:schemeClr val="tx1"/>
                </a:solidFill>
                <a:latin typeface="Century Gothic" panose="020B0502020202020204" pitchFamily="34" charset="0"/>
                <a:ea typeface="+mn-ea"/>
                <a:cs typeface="+mn-cs"/>
              </a:rPr>
              <a:t>its</a:t>
            </a:r>
            <a:r>
              <a:rPr lang="pl-PL" sz="1000" b="0" i="0" u="none" strike="noStrike" kern="1200" baseline="0" dirty="0" smtClean="0">
                <a:solidFill>
                  <a:schemeClr val="tx1"/>
                </a:solidFill>
                <a:latin typeface="Century Gothic" panose="020B0502020202020204" pitchFamily="34" charset="0"/>
                <a:ea typeface="+mn-ea"/>
                <a:cs typeface="+mn-cs"/>
              </a:rPr>
              <a:t> analog.</a:t>
            </a:r>
            <a:endParaRPr lang="pl-PL" sz="1000" dirty="0">
              <a:latin typeface="Century Gothic" panose="020B0502020202020204" pitchFamily="34" charset="0"/>
            </a:endParaRPr>
          </a:p>
        </p:txBody>
      </p:sp>
      <p:sp>
        <p:nvSpPr>
          <p:cNvPr id="4" name="Symbol zastępczy numeru slajdu 3"/>
          <p:cNvSpPr>
            <a:spLocks noGrp="1"/>
          </p:cNvSpPr>
          <p:nvPr>
            <p:ph type="sldNum" sz="quarter" idx="10"/>
          </p:nvPr>
        </p:nvSpPr>
        <p:spPr/>
        <p:txBody>
          <a:bodyPr/>
          <a:lstStyle/>
          <a:p>
            <a:fld id="{67736402-06F7-449A-BB58-92892DA7D499}" type="slidenum">
              <a:rPr lang="pl-PL" smtClean="0"/>
              <a:pPr/>
              <a:t>18</a:t>
            </a:fld>
            <a:endParaRPr lang="pl-PL"/>
          </a:p>
        </p:txBody>
      </p:sp>
    </p:spTree>
    <p:extLst>
      <p:ext uri="{BB962C8B-B14F-4D97-AF65-F5344CB8AC3E}">
        <p14:creationId xmlns:p14="http://schemas.microsoft.com/office/powerpoint/2010/main" xmlns="" val="2811588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000" dirty="0" smtClean="0">
                <a:latin typeface="Century Gothic" panose="020B0502020202020204" pitchFamily="34" charset="0"/>
              </a:rPr>
              <a:t>We</a:t>
            </a:r>
            <a:r>
              <a:rPr lang="pl-PL" sz="1000" baseline="0" dirty="0" smtClean="0">
                <a:latin typeface="Century Gothic" panose="020B0502020202020204" pitchFamily="34" charset="0"/>
              </a:rPr>
              <a:t> </a:t>
            </a:r>
            <a:r>
              <a:rPr lang="pl-PL" sz="1000" baseline="0" dirty="0" err="1" smtClean="0">
                <a:latin typeface="Century Gothic" panose="020B0502020202020204" pitchFamily="34" charset="0"/>
              </a:rPr>
              <a:t>decided</a:t>
            </a:r>
            <a:r>
              <a:rPr lang="pl-PL" sz="1000" baseline="0" dirty="0" smtClean="0">
                <a:latin typeface="Century Gothic" panose="020B0502020202020204" pitchFamily="34" charset="0"/>
              </a:rPr>
              <a:t> to </a:t>
            </a:r>
            <a:r>
              <a:rPr lang="pl-PL" sz="1000" baseline="0" dirty="0" err="1" smtClean="0">
                <a:latin typeface="Century Gothic" panose="020B0502020202020204" pitchFamily="34" charset="0"/>
              </a:rPr>
              <a:t>check</a:t>
            </a:r>
            <a:r>
              <a:rPr lang="pl-PL" sz="1000" baseline="0" dirty="0" smtClean="0">
                <a:latin typeface="Century Gothic" panose="020B0502020202020204" pitchFamily="34" charset="0"/>
              </a:rPr>
              <a:t> </a:t>
            </a:r>
            <a:r>
              <a:rPr lang="pl-PL" sz="1000" baseline="0" dirty="0" err="1" smtClean="0">
                <a:latin typeface="Century Gothic" panose="020B0502020202020204" pitchFamily="34" charset="0"/>
              </a:rPr>
              <a:t>what</a:t>
            </a:r>
            <a:r>
              <a:rPr lang="pl-PL" sz="1000" baseline="0" dirty="0" smtClean="0">
                <a:latin typeface="Century Gothic" panose="020B0502020202020204" pitchFamily="34" charset="0"/>
              </a:rPr>
              <a:t> </a:t>
            </a:r>
            <a:r>
              <a:rPr lang="pl-PL" sz="1000" baseline="0" dirty="0" err="1" smtClean="0">
                <a:latin typeface="Century Gothic" panose="020B0502020202020204" pitchFamily="34" charset="0"/>
              </a:rPr>
              <a:t>is</a:t>
            </a:r>
            <a:r>
              <a:rPr lang="pl-PL" sz="1000" baseline="0" dirty="0" smtClean="0">
                <a:latin typeface="Century Gothic" panose="020B0502020202020204" pitchFamily="34" charset="0"/>
              </a:rPr>
              <a:t> the </a:t>
            </a:r>
            <a:r>
              <a:rPr lang="pl-PL" sz="1000" baseline="0" dirty="0" err="1" smtClean="0">
                <a:latin typeface="Century Gothic" panose="020B0502020202020204" pitchFamily="34" charset="0"/>
              </a:rPr>
              <a:t>level</a:t>
            </a:r>
            <a:r>
              <a:rPr lang="pl-PL" sz="1000" baseline="0" dirty="0" smtClean="0">
                <a:latin typeface="Century Gothic" panose="020B0502020202020204" pitchFamily="34" charset="0"/>
              </a:rPr>
              <a:t> of VDR, CYP24 and miR-125b in </a:t>
            </a:r>
            <a:r>
              <a:rPr lang="pl-PL" sz="1000" baseline="0" dirty="0" err="1" smtClean="0">
                <a:latin typeface="Century Gothic" panose="020B0502020202020204" pitchFamily="34" charset="0"/>
              </a:rPr>
              <a:t>human</a:t>
            </a:r>
            <a:r>
              <a:rPr lang="pl-PL" sz="1000" baseline="0" dirty="0" smtClean="0">
                <a:latin typeface="Century Gothic" panose="020B0502020202020204" pitchFamily="34" charset="0"/>
              </a:rPr>
              <a:t> leukemia and </a:t>
            </a:r>
            <a:r>
              <a:rPr lang="pl-PL" sz="1000" baseline="0" dirty="0" err="1" smtClean="0">
                <a:latin typeface="Century Gothic" panose="020B0502020202020204" pitchFamily="34" charset="0"/>
              </a:rPr>
              <a:t>lymphoma</a:t>
            </a:r>
            <a:r>
              <a:rPr lang="pl-PL" sz="1000" baseline="0" dirty="0" smtClean="0">
                <a:latin typeface="Century Gothic" panose="020B0502020202020204" pitchFamily="34" charset="0"/>
              </a:rPr>
              <a:t> cells. We </a:t>
            </a:r>
            <a:r>
              <a:rPr lang="pl-PL" sz="1000" baseline="0" dirty="0" err="1" smtClean="0">
                <a:latin typeface="Century Gothic" panose="020B0502020202020204" pitchFamily="34" charset="0"/>
              </a:rPr>
              <a:t>have</a:t>
            </a:r>
            <a:r>
              <a:rPr lang="pl-PL" sz="1000" baseline="0" dirty="0" smtClean="0">
                <a:latin typeface="Century Gothic" panose="020B0502020202020204" pitchFamily="34" charset="0"/>
              </a:rPr>
              <a:t> </a:t>
            </a:r>
            <a:r>
              <a:rPr lang="pl-PL" sz="1000" baseline="0" dirty="0" err="1" smtClean="0">
                <a:latin typeface="Century Gothic" panose="020B0502020202020204" pitchFamily="34" charset="0"/>
              </a:rPr>
              <a:t>choosen</a:t>
            </a:r>
            <a:r>
              <a:rPr lang="pl-PL" sz="1000" baseline="0" dirty="0" smtClean="0">
                <a:latin typeface="Century Gothic" panose="020B0502020202020204" pitchFamily="34" charset="0"/>
              </a:rPr>
              <a:t> </a:t>
            </a:r>
            <a:r>
              <a:rPr lang="pl-PL" sz="1000" baseline="0" dirty="0" err="1" smtClean="0">
                <a:latin typeface="Century Gothic" panose="020B0502020202020204" pitchFamily="34" charset="0"/>
              </a:rPr>
              <a:t>nine</a:t>
            </a:r>
            <a:r>
              <a:rPr lang="pl-PL" sz="1000" baseline="0" dirty="0" smtClean="0">
                <a:latin typeface="Century Gothic" panose="020B0502020202020204" pitchFamily="34" charset="0"/>
              </a:rPr>
              <a:t> </a:t>
            </a:r>
            <a:r>
              <a:rPr lang="pl-PL" sz="1000" baseline="0" dirty="0" err="1" smtClean="0">
                <a:latin typeface="Century Gothic" panose="020B0502020202020204" pitchFamily="34" charset="0"/>
              </a:rPr>
              <a:t>different</a:t>
            </a:r>
            <a:r>
              <a:rPr lang="pl-PL" sz="1000" baseline="0" dirty="0" smtClean="0">
                <a:latin typeface="Century Gothic" panose="020B0502020202020204" pitchFamily="34" charset="0"/>
              </a:rPr>
              <a:t> </a:t>
            </a:r>
            <a:r>
              <a:rPr lang="pl-PL" sz="1000" baseline="0" dirty="0" err="1" smtClean="0">
                <a:latin typeface="Century Gothic" panose="020B0502020202020204" pitchFamily="34" charset="0"/>
              </a:rPr>
              <a:t>types</a:t>
            </a:r>
            <a:r>
              <a:rPr lang="pl-PL" sz="1000" baseline="0" dirty="0" smtClean="0">
                <a:latin typeface="Century Gothic" panose="020B0502020202020204" pitchFamily="34" charset="0"/>
              </a:rPr>
              <a:t> of leukemia and </a:t>
            </a:r>
            <a:r>
              <a:rPr lang="pl-PL" sz="1000" baseline="0" dirty="0" err="1" smtClean="0">
                <a:latin typeface="Century Gothic" panose="020B0502020202020204" pitchFamily="34" charset="0"/>
              </a:rPr>
              <a:t>lymphoma</a:t>
            </a:r>
            <a:r>
              <a:rPr lang="pl-PL" sz="1000" baseline="0" dirty="0" smtClean="0">
                <a:latin typeface="Century Gothic" panose="020B0502020202020204" pitchFamily="34" charset="0"/>
              </a:rPr>
              <a:t> cells in </a:t>
            </a:r>
            <a:r>
              <a:rPr lang="pl-PL" sz="1000" baseline="0" dirty="0" err="1" smtClean="0">
                <a:latin typeface="Century Gothic" panose="020B0502020202020204" pitchFamily="34" charset="0"/>
              </a:rPr>
              <a:t>different</a:t>
            </a:r>
            <a:r>
              <a:rPr lang="pl-PL" sz="1000" baseline="0" dirty="0" smtClean="0">
                <a:latin typeface="Century Gothic" panose="020B0502020202020204" pitchFamily="34" charset="0"/>
              </a:rPr>
              <a:t> </a:t>
            </a:r>
            <a:r>
              <a:rPr lang="pl-PL" sz="1000" baseline="0" dirty="0" err="1" smtClean="0">
                <a:latin typeface="Century Gothic" panose="020B0502020202020204" pitchFamily="34" charset="0"/>
              </a:rPr>
              <a:t>stage</a:t>
            </a:r>
            <a:r>
              <a:rPr lang="pl-PL" sz="1000" baseline="0" dirty="0" smtClean="0">
                <a:latin typeface="Century Gothic" panose="020B0502020202020204" pitchFamily="34" charset="0"/>
              </a:rPr>
              <a:t> of </a:t>
            </a:r>
            <a:r>
              <a:rPr lang="pl-PL" sz="1000" baseline="0" dirty="0" err="1" smtClean="0">
                <a:latin typeface="Century Gothic" panose="020B0502020202020204" pitchFamily="34" charset="0"/>
              </a:rPr>
              <a:t>differentiation</a:t>
            </a:r>
            <a:r>
              <a:rPr lang="pl-PL" sz="1000" baseline="0" dirty="0" smtClean="0">
                <a:latin typeface="Century Gothic" panose="020B0502020202020204" pitchFamily="34" charset="0"/>
              </a:rPr>
              <a:t> and we </a:t>
            </a:r>
            <a:r>
              <a:rPr lang="pl-PL" sz="1000" baseline="0" dirty="0" err="1" smtClean="0">
                <a:latin typeface="Century Gothic" panose="020B0502020202020204" pitchFamily="34" charset="0"/>
              </a:rPr>
              <a:t>treated</a:t>
            </a:r>
            <a:r>
              <a:rPr lang="pl-PL" sz="1000" baseline="0" dirty="0" smtClean="0">
                <a:latin typeface="Century Gothic" panose="020B0502020202020204" pitchFamily="34" charset="0"/>
              </a:rPr>
              <a:t> </a:t>
            </a:r>
            <a:r>
              <a:rPr lang="pl-PL" sz="1000" baseline="0" dirty="0" err="1" smtClean="0">
                <a:latin typeface="Century Gothic" panose="020B0502020202020204" pitchFamily="34" charset="0"/>
              </a:rPr>
              <a:t>them</a:t>
            </a:r>
            <a:r>
              <a:rPr lang="pl-PL" sz="1000" baseline="0" dirty="0" smtClean="0">
                <a:latin typeface="Century Gothic" panose="020B0502020202020204" pitchFamily="34" charset="0"/>
              </a:rPr>
              <a:t> with calcitriol and </a:t>
            </a:r>
            <a:r>
              <a:rPr lang="pl-PL" sz="1000" baseline="0" dirty="0" err="1" smtClean="0">
                <a:latin typeface="Century Gothic" panose="020B0502020202020204" pitchFamily="34" charset="0"/>
              </a:rPr>
              <a:t>its</a:t>
            </a:r>
            <a:r>
              <a:rPr lang="pl-PL" sz="1000" baseline="0" dirty="0" smtClean="0">
                <a:latin typeface="Century Gothic" panose="020B0502020202020204" pitchFamily="34" charset="0"/>
              </a:rPr>
              <a:t> </a:t>
            </a:r>
            <a:r>
              <a:rPr lang="pl-PL" sz="1000" baseline="0" dirty="0" err="1" smtClean="0">
                <a:latin typeface="Century Gothic" panose="020B0502020202020204" pitchFamily="34" charset="0"/>
              </a:rPr>
              <a:t>analouge</a:t>
            </a:r>
            <a:r>
              <a:rPr lang="pl-PL" sz="1000" baseline="0" dirty="0" smtClean="0">
                <a:latin typeface="Century Gothic" panose="020B0502020202020204" pitchFamily="34" charset="0"/>
              </a:rPr>
              <a:t>. </a:t>
            </a:r>
          </a:p>
          <a:p>
            <a:r>
              <a:rPr lang="pl-PL" sz="1000" baseline="0" dirty="0" smtClean="0">
                <a:latin typeface="Century Gothic" panose="020B0502020202020204" pitchFamily="34" charset="0"/>
              </a:rPr>
              <a:t>We </a:t>
            </a:r>
            <a:r>
              <a:rPr lang="pl-PL" sz="1000" baseline="0" dirty="0" err="1" smtClean="0">
                <a:latin typeface="Century Gothic" panose="020B0502020202020204" pitchFamily="34" charset="0"/>
              </a:rPr>
              <a:t>observed</a:t>
            </a:r>
            <a:r>
              <a:rPr lang="pl-PL" sz="1000" baseline="0" dirty="0" smtClean="0">
                <a:latin typeface="Century Gothic" panose="020B0502020202020204" pitchFamily="34" charset="0"/>
              </a:rPr>
              <a:t> </a:t>
            </a:r>
            <a:r>
              <a:rPr lang="pl-PL" sz="1000" baseline="0" dirty="0" err="1" smtClean="0">
                <a:latin typeface="Century Gothic" panose="020B0502020202020204" pitchFamily="34" charset="0"/>
              </a:rPr>
              <a:t>that</a:t>
            </a:r>
            <a:r>
              <a:rPr lang="pl-PL" sz="1000" baseline="0" dirty="0" smtClean="0">
                <a:latin typeface="Century Gothic" panose="020B0502020202020204" pitchFamily="34" charset="0"/>
              </a:rPr>
              <a:t> </a:t>
            </a:r>
            <a:r>
              <a:rPr lang="pl-PL" sz="1000" baseline="0" dirty="0" err="1" smtClean="0">
                <a:latin typeface="Century Gothic" panose="020B0502020202020204" pitchFamily="34" charset="0"/>
              </a:rPr>
              <a:t>only</a:t>
            </a:r>
            <a:r>
              <a:rPr lang="pl-PL" sz="1000" baseline="0" dirty="0" smtClean="0">
                <a:latin typeface="Century Gothic" panose="020B0502020202020204" pitchFamily="34" charset="0"/>
              </a:rPr>
              <a:t> 3 from </a:t>
            </a:r>
            <a:r>
              <a:rPr lang="pl-PL" sz="1000" baseline="0" dirty="0" err="1" smtClean="0">
                <a:latin typeface="Century Gothic" panose="020B0502020202020204" pitchFamily="34" charset="0"/>
              </a:rPr>
              <a:t>nine</a:t>
            </a:r>
            <a:r>
              <a:rPr lang="pl-PL" sz="1000" baseline="0" dirty="0" smtClean="0">
                <a:latin typeface="Century Gothic" panose="020B0502020202020204" pitchFamily="34" charset="0"/>
              </a:rPr>
              <a:t> </a:t>
            </a:r>
            <a:r>
              <a:rPr lang="pl-PL" sz="1000" baseline="0" dirty="0" err="1" smtClean="0">
                <a:latin typeface="Century Gothic" panose="020B0502020202020204" pitchFamily="34" charset="0"/>
              </a:rPr>
              <a:t>were</a:t>
            </a:r>
            <a:r>
              <a:rPr lang="pl-PL" sz="1000" baseline="0" dirty="0" smtClean="0">
                <a:latin typeface="Century Gothic" panose="020B0502020202020204" pitchFamily="34" charset="0"/>
              </a:rPr>
              <a:t> </a:t>
            </a:r>
            <a:r>
              <a:rPr lang="pl-PL" sz="1000" baseline="0" dirty="0" err="1" smtClean="0">
                <a:latin typeface="Century Gothic" panose="020B0502020202020204" pitchFamily="34" charset="0"/>
              </a:rPr>
              <a:t>sensitive</a:t>
            </a:r>
            <a:r>
              <a:rPr lang="pl-PL" sz="1000" baseline="0" dirty="0" smtClean="0">
                <a:latin typeface="Century Gothic" panose="020B0502020202020204" pitchFamily="34" charset="0"/>
              </a:rPr>
              <a:t> to calcitriol and </a:t>
            </a:r>
            <a:r>
              <a:rPr lang="pl-PL" sz="1000" baseline="0" dirty="0" err="1" smtClean="0">
                <a:latin typeface="Century Gothic" panose="020B0502020202020204" pitchFamily="34" charset="0"/>
              </a:rPr>
              <a:t>its</a:t>
            </a:r>
            <a:r>
              <a:rPr lang="pl-PL" sz="1000" baseline="0" dirty="0" smtClean="0">
                <a:latin typeface="Century Gothic" panose="020B0502020202020204" pitchFamily="34" charset="0"/>
              </a:rPr>
              <a:t> </a:t>
            </a:r>
            <a:r>
              <a:rPr lang="pl-PL" sz="1000" baseline="0" dirty="0" err="1" smtClean="0">
                <a:latin typeface="Century Gothic" panose="020B0502020202020204" pitchFamily="34" charset="0"/>
              </a:rPr>
              <a:t>analouge</a:t>
            </a:r>
            <a:r>
              <a:rPr lang="pl-PL" sz="1000" baseline="0" dirty="0" smtClean="0">
                <a:latin typeface="Century Gothic" panose="020B0502020202020204" pitchFamily="34" charset="0"/>
              </a:rPr>
              <a:t> and c</a:t>
            </a:r>
            <a:r>
              <a:rPr lang="en-US" sz="1000" b="0" kern="1200" dirty="0" err="1" smtClean="0">
                <a:solidFill>
                  <a:schemeClr val="tx1"/>
                </a:solidFill>
                <a:effectLst/>
                <a:latin typeface="Century Gothic" panose="020B0502020202020204" pitchFamily="34" charset="0"/>
                <a:ea typeface="+mn-ea"/>
                <a:cs typeface="+mn-cs"/>
              </a:rPr>
              <a:t>alcitriol</a:t>
            </a:r>
            <a:r>
              <a:rPr lang="en-US" sz="1000" b="0" kern="1200" dirty="0" smtClean="0">
                <a:solidFill>
                  <a:schemeClr val="tx1"/>
                </a:solidFill>
                <a:effectLst/>
                <a:latin typeface="Century Gothic" panose="020B0502020202020204" pitchFamily="34" charset="0"/>
                <a:ea typeface="+mn-ea"/>
                <a:cs typeface="+mn-cs"/>
              </a:rPr>
              <a:t> showed the strongest </a:t>
            </a:r>
            <a:r>
              <a:rPr lang="en-US" sz="1000" b="0" kern="1200" dirty="0" err="1" smtClean="0">
                <a:solidFill>
                  <a:schemeClr val="tx1"/>
                </a:solidFill>
                <a:effectLst/>
                <a:latin typeface="Century Gothic" panose="020B0502020202020204" pitchFamily="34" charset="0"/>
                <a:ea typeface="+mn-ea"/>
                <a:cs typeface="+mn-cs"/>
              </a:rPr>
              <a:t>antiproliferative</a:t>
            </a:r>
            <a:r>
              <a:rPr lang="en-US" sz="1000" b="0" kern="1200" dirty="0" smtClean="0">
                <a:solidFill>
                  <a:schemeClr val="tx1"/>
                </a:solidFill>
                <a:effectLst/>
                <a:latin typeface="Century Gothic" panose="020B0502020202020204" pitchFamily="34" charset="0"/>
                <a:ea typeface="+mn-ea"/>
                <a:cs typeface="+mn-cs"/>
              </a:rPr>
              <a:t> activity on three HL-60, MV4-11, Thp-1 of  human leukemia cells and were less potent in </a:t>
            </a:r>
            <a:r>
              <a:rPr lang="en-US" sz="1000" b="0" kern="1200" dirty="0" err="1" smtClean="0">
                <a:solidFill>
                  <a:schemeClr val="tx1"/>
                </a:solidFill>
                <a:effectLst/>
                <a:latin typeface="Century Gothic" panose="020B0502020202020204" pitchFamily="34" charset="0"/>
                <a:ea typeface="+mn-ea"/>
                <a:cs typeface="+mn-cs"/>
              </a:rPr>
              <a:t>antiproliferative</a:t>
            </a:r>
            <a:r>
              <a:rPr lang="en-US" sz="1000" b="0" kern="1200" dirty="0" smtClean="0">
                <a:solidFill>
                  <a:schemeClr val="tx1"/>
                </a:solidFill>
                <a:effectLst/>
                <a:latin typeface="Century Gothic" panose="020B0502020202020204" pitchFamily="34" charset="0"/>
                <a:ea typeface="+mn-ea"/>
                <a:cs typeface="+mn-cs"/>
              </a:rPr>
              <a:t> activity against other leukemia and lymphoma cells. MV4-11 cells  was the most sensitive to </a:t>
            </a:r>
            <a:r>
              <a:rPr lang="en-US" sz="1000" b="0" kern="1200" dirty="0" err="1" smtClean="0">
                <a:solidFill>
                  <a:schemeClr val="tx1"/>
                </a:solidFill>
                <a:effectLst/>
                <a:latin typeface="Century Gothic" panose="020B0502020202020204" pitchFamily="34" charset="0"/>
                <a:ea typeface="+mn-ea"/>
                <a:cs typeface="+mn-cs"/>
              </a:rPr>
              <a:t>calcitrio</a:t>
            </a:r>
            <a:r>
              <a:rPr lang="pl-PL" sz="1000" b="0" kern="1200" dirty="0" smtClean="0">
                <a:solidFill>
                  <a:schemeClr val="tx1"/>
                </a:solidFill>
                <a:effectLst/>
                <a:latin typeface="Century Gothic" panose="020B0502020202020204" pitchFamily="34" charset="0"/>
                <a:ea typeface="+mn-ea"/>
                <a:cs typeface="+mn-cs"/>
              </a:rPr>
              <a:t>l</a:t>
            </a:r>
            <a:r>
              <a:rPr lang="pl-PL" sz="1000" b="0" kern="1200" baseline="0" dirty="0" smtClean="0">
                <a:solidFill>
                  <a:schemeClr val="tx1"/>
                </a:solidFill>
                <a:effectLst/>
                <a:latin typeface="Century Gothic" panose="020B0502020202020204" pitchFamily="34" charset="0"/>
                <a:ea typeface="+mn-ea"/>
                <a:cs typeface="+mn-cs"/>
              </a:rPr>
              <a:t> and </a:t>
            </a:r>
            <a:r>
              <a:rPr lang="pl-PL" sz="1000" b="0" kern="1200" baseline="0" dirty="0" err="1" smtClean="0">
                <a:solidFill>
                  <a:schemeClr val="tx1"/>
                </a:solidFill>
                <a:effectLst/>
                <a:latin typeface="Century Gothic" panose="020B0502020202020204" pitchFamily="34" charset="0"/>
                <a:ea typeface="+mn-ea"/>
                <a:cs typeface="+mn-cs"/>
              </a:rPr>
              <a:t>its</a:t>
            </a:r>
            <a:r>
              <a:rPr lang="pl-PL" sz="1000" b="0" kern="1200" baseline="0" dirty="0" smtClean="0">
                <a:solidFill>
                  <a:schemeClr val="tx1"/>
                </a:solidFill>
                <a:effectLst/>
                <a:latin typeface="Century Gothic" panose="020B0502020202020204" pitchFamily="34" charset="0"/>
                <a:ea typeface="+mn-ea"/>
                <a:cs typeface="+mn-cs"/>
              </a:rPr>
              <a:t> analog.  The </a:t>
            </a:r>
            <a:r>
              <a:rPr lang="pl-PL" sz="1000" b="0" kern="1200" baseline="0" dirty="0" err="1" smtClean="0">
                <a:solidFill>
                  <a:schemeClr val="tx1"/>
                </a:solidFill>
                <a:effectLst/>
                <a:latin typeface="Century Gothic" panose="020B0502020202020204" pitchFamily="34" charset="0"/>
                <a:ea typeface="+mn-ea"/>
                <a:cs typeface="+mn-cs"/>
              </a:rPr>
              <a:t>human</a:t>
            </a:r>
            <a:r>
              <a:rPr lang="pl-PL" sz="1000" b="0" kern="1200" baseline="0" dirty="0" smtClean="0">
                <a:solidFill>
                  <a:schemeClr val="tx1"/>
                </a:solidFill>
                <a:effectLst/>
                <a:latin typeface="Century Gothic" panose="020B0502020202020204" pitchFamily="34" charset="0"/>
                <a:ea typeface="+mn-ea"/>
                <a:cs typeface="+mn-cs"/>
              </a:rPr>
              <a:t> leukemia cells was </a:t>
            </a:r>
            <a:r>
              <a:rPr lang="pl-PL" sz="1000" b="0" kern="1200" baseline="0" dirty="0" err="1" smtClean="0">
                <a:solidFill>
                  <a:schemeClr val="tx1"/>
                </a:solidFill>
                <a:effectLst/>
                <a:latin typeface="Century Gothic" panose="020B0502020202020204" pitchFamily="34" charset="0"/>
                <a:ea typeface="+mn-ea"/>
                <a:cs typeface="+mn-cs"/>
              </a:rPr>
              <a:t>unsensitive</a:t>
            </a:r>
            <a:r>
              <a:rPr lang="pl-PL" sz="1000" b="0" kern="1200" baseline="0" dirty="0" smtClean="0">
                <a:solidFill>
                  <a:schemeClr val="tx1"/>
                </a:solidFill>
                <a:effectLst/>
                <a:latin typeface="Century Gothic" panose="020B0502020202020204" pitchFamily="34" charset="0"/>
                <a:ea typeface="+mn-ea"/>
                <a:cs typeface="+mn-cs"/>
              </a:rPr>
              <a:t> and we </a:t>
            </a:r>
            <a:r>
              <a:rPr lang="pl-PL" sz="1000" b="0" kern="1200" baseline="0" dirty="0" err="1" smtClean="0">
                <a:solidFill>
                  <a:schemeClr val="tx1"/>
                </a:solidFill>
                <a:effectLst/>
                <a:latin typeface="Century Gothic" panose="020B0502020202020204" pitchFamily="34" charset="0"/>
                <a:ea typeface="+mn-ea"/>
                <a:cs typeface="+mn-cs"/>
              </a:rPr>
              <a:t>mesure</a:t>
            </a:r>
            <a:r>
              <a:rPr lang="pl-PL" sz="1000" b="0" kern="1200" baseline="0" dirty="0" smtClean="0">
                <a:solidFill>
                  <a:schemeClr val="tx1"/>
                </a:solidFill>
                <a:effectLst/>
                <a:latin typeface="Century Gothic" panose="020B0502020202020204" pitchFamily="34" charset="0"/>
                <a:ea typeface="+mn-ea"/>
                <a:cs typeface="+mn-cs"/>
              </a:rPr>
              <a:t> </a:t>
            </a:r>
            <a:r>
              <a:rPr lang="pl-PL" sz="1000" b="0" kern="1200" baseline="0" dirty="0" err="1" smtClean="0">
                <a:solidFill>
                  <a:schemeClr val="tx1"/>
                </a:solidFill>
                <a:effectLst/>
                <a:latin typeface="Century Gothic" panose="020B0502020202020204" pitchFamily="34" charset="0"/>
                <a:ea typeface="+mn-ea"/>
                <a:cs typeface="+mn-cs"/>
              </a:rPr>
              <a:t>only</a:t>
            </a:r>
            <a:r>
              <a:rPr lang="pl-PL" sz="1000" b="0" kern="1200" baseline="0" dirty="0" smtClean="0">
                <a:solidFill>
                  <a:schemeClr val="tx1"/>
                </a:solidFill>
                <a:effectLst/>
                <a:latin typeface="Century Gothic" panose="020B0502020202020204" pitchFamily="34" charset="0"/>
                <a:ea typeface="+mn-ea"/>
                <a:cs typeface="+mn-cs"/>
              </a:rPr>
              <a:t> </a:t>
            </a:r>
            <a:r>
              <a:rPr lang="pl-PL" sz="1000" b="0" kern="1200" baseline="0" dirty="0" err="1" smtClean="0">
                <a:solidFill>
                  <a:schemeClr val="tx1"/>
                </a:solidFill>
                <a:effectLst/>
                <a:latin typeface="Century Gothic" panose="020B0502020202020204" pitchFamily="34" charset="0"/>
                <a:ea typeface="+mn-ea"/>
                <a:cs typeface="+mn-cs"/>
              </a:rPr>
              <a:t>proliferation</a:t>
            </a:r>
            <a:r>
              <a:rPr lang="pl-PL" sz="1000" b="0" kern="1200" baseline="0" dirty="0" smtClean="0">
                <a:solidFill>
                  <a:schemeClr val="tx1"/>
                </a:solidFill>
                <a:effectLst/>
                <a:latin typeface="Century Gothic" panose="020B0502020202020204" pitchFamily="34" charset="0"/>
                <a:ea typeface="+mn-ea"/>
                <a:cs typeface="+mn-cs"/>
              </a:rPr>
              <a:t> </a:t>
            </a:r>
            <a:r>
              <a:rPr lang="pl-PL" sz="1000" b="0" kern="1200" baseline="0" dirty="0" err="1" smtClean="0">
                <a:solidFill>
                  <a:schemeClr val="tx1"/>
                </a:solidFill>
                <a:effectLst/>
                <a:latin typeface="Century Gothic" panose="020B0502020202020204" pitchFamily="34" charset="0"/>
                <a:ea typeface="+mn-ea"/>
                <a:cs typeface="+mn-cs"/>
              </a:rPr>
              <a:t>inhibition</a:t>
            </a:r>
            <a:r>
              <a:rPr lang="pl-PL" sz="1000" b="0" kern="1200" baseline="0" dirty="0" smtClean="0">
                <a:solidFill>
                  <a:schemeClr val="tx1"/>
                </a:solidFill>
                <a:effectLst/>
                <a:latin typeface="Century Gothic" panose="020B0502020202020204" pitchFamily="34" charset="0"/>
                <a:ea typeface="+mn-ea"/>
                <a:cs typeface="+mn-cs"/>
              </a:rPr>
              <a:t> in the </a:t>
            </a:r>
            <a:r>
              <a:rPr lang="pl-PL" sz="1000" b="0" kern="1200" baseline="0" dirty="0" err="1" smtClean="0">
                <a:solidFill>
                  <a:schemeClr val="tx1"/>
                </a:solidFill>
                <a:effectLst/>
                <a:latin typeface="Century Gothic" panose="020B0502020202020204" pitchFamily="34" charset="0"/>
                <a:ea typeface="+mn-ea"/>
                <a:cs typeface="+mn-cs"/>
              </a:rPr>
              <a:t>hihest</a:t>
            </a:r>
            <a:r>
              <a:rPr lang="pl-PL" sz="1000" b="0" kern="1200" baseline="0" dirty="0" smtClean="0">
                <a:solidFill>
                  <a:schemeClr val="tx1"/>
                </a:solidFill>
                <a:effectLst/>
                <a:latin typeface="Century Gothic" panose="020B0502020202020204" pitchFamily="34" charset="0"/>
                <a:ea typeface="+mn-ea"/>
                <a:cs typeface="+mn-cs"/>
              </a:rPr>
              <a:t> </a:t>
            </a:r>
            <a:r>
              <a:rPr lang="pl-PL" sz="1000" b="0" kern="1200" baseline="0" dirty="0" err="1" smtClean="0">
                <a:solidFill>
                  <a:schemeClr val="tx1"/>
                </a:solidFill>
                <a:effectLst/>
                <a:latin typeface="Century Gothic" panose="020B0502020202020204" pitchFamily="34" charset="0"/>
                <a:ea typeface="+mn-ea"/>
                <a:cs typeface="+mn-cs"/>
              </a:rPr>
              <a:t>used</a:t>
            </a:r>
            <a:r>
              <a:rPr lang="pl-PL" sz="1000" b="0" kern="1200" baseline="0" dirty="0" smtClean="0">
                <a:solidFill>
                  <a:schemeClr val="tx1"/>
                </a:solidFill>
                <a:effectLst/>
                <a:latin typeface="Century Gothic" panose="020B0502020202020204" pitchFamily="34" charset="0"/>
                <a:ea typeface="+mn-ea"/>
                <a:cs typeface="+mn-cs"/>
              </a:rPr>
              <a:t> in </a:t>
            </a:r>
            <a:r>
              <a:rPr lang="pl-PL" sz="1000" b="0" kern="1200" baseline="0" dirty="0" err="1" smtClean="0">
                <a:solidFill>
                  <a:schemeClr val="tx1"/>
                </a:solidFill>
                <a:effectLst/>
                <a:latin typeface="Century Gothic" panose="020B0502020202020204" pitchFamily="34" charset="0"/>
                <a:ea typeface="+mn-ea"/>
                <a:cs typeface="+mn-cs"/>
              </a:rPr>
              <a:t>experiment</a:t>
            </a:r>
            <a:r>
              <a:rPr lang="pl-PL" sz="1000" b="0" kern="1200" baseline="0" dirty="0" smtClean="0">
                <a:solidFill>
                  <a:schemeClr val="tx1"/>
                </a:solidFill>
                <a:effectLst/>
                <a:latin typeface="Century Gothic" panose="020B0502020202020204" pitchFamily="34" charset="0"/>
                <a:ea typeface="+mn-ea"/>
                <a:cs typeface="+mn-cs"/>
              </a:rPr>
              <a:t> 1000 </a:t>
            </a:r>
            <a:r>
              <a:rPr lang="pl-PL" sz="1000" b="0" kern="1200" baseline="0" dirty="0" err="1" smtClean="0">
                <a:solidFill>
                  <a:schemeClr val="tx1"/>
                </a:solidFill>
                <a:effectLst/>
                <a:latin typeface="Century Gothic" panose="020B0502020202020204" pitchFamily="34" charset="0"/>
                <a:ea typeface="+mn-ea"/>
                <a:cs typeface="+mn-cs"/>
              </a:rPr>
              <a:t>nM.</a:t>
            </a:r>
            <a:r>
              <a:rPr lang="pl-PL" sz="1000" b="0" kern="1200" baseline="0" dirty="0" smtClean="0">
                <a:solidFill>
                  <a:schemeClr val="tx1"/>
                </a:solidFill>
                <a:effectLst/>
                <a:latin typeface="Century Gothic" panose="020B0502020202020204" pitchFamily="34" charset="0"/>
                <a:ea typeface="+mn-ea"/>
                <a:cs typeface="+mn-cs"/>
              </a:rPr>
              <a:t> </a:t>
            </a:r>
            <a:endParaRPr lang="en-US" sz="1000" b="0" kern="1200" dirty="0" smtClean="0">
              <a:solidFill>
                <a:schemeClr val="tx1"/>
              </a:solidFill>
              <a:effectLst/>
              <a:latin typeface="Century Gothic" panose="020B0502020202020204" pitchFamily="34" charset="0"/>
              <a:ea typeface="+mn-ea"/>
              <a:cs typeface="+mn-cs"/>
            </a:endParaRPr>
          </a:p>
          <a:p>
            <a:r>
              <a:rPr lang="en-US" sz="1000" kern="1200" dirty="0" smtClean="0">
                <a:solidFill>
                  <a:schemeClr val="tx1"/>
                </a:solidFill>
                <a:effectLst/>
                <a:latin typeface="Century Gothic" panose="020B0502020202020204" pitchFamily="34" charset="0"/>
                <a:ea typeface="+mn-ea"/>
                <a:cs typeface="+mn-cs"/>
              </a:rPr>
              <a:t> </a:t>
            </a:r>
          </a:p>
          <a:p>
            <a:endParaRPr lang="pl-PL" dirty="0"/>
          </a:p>
        </p:txBody>
      </p:sp>
      <p:sp>
        <p:nvSpPr>
          <p:cNvPr id="4" name="Symbol zastępczy numeru slajdu 3"/>
          <p:cNvSpPr>
            <a:spLocks noGrp="1"/>
          </p:cNvSpPr>
          <p:nvPr>
            <p:ph type="sldNum" sz="quarter" idx="10"/>
          </p:nvPr>
        </p:nvSpPr>
        <p:spPr/>
        <p:txBody>
          <a:bodyPr/>
          <a:lstStyle/>
          <a:p>
            <a:fld id="{67736402-06F7-449A-BB58-92892DA7D499}" type="slidenum">
              <a:rPr lang="pl-PL" smtClean="0"/>
              <a:pPr/>
              <a:t>19</a:t>
            </a:fld>
            <a:endParaRPr lang="pl-PL"/>
          </a:p>
        </p:txBody>
      </p:sp>
    </p:spTree>
    <p:extLst>
      <p:ext uri="{BB962C8B-B14F-4D97-AF65-F5344CB8AC3E}">
        <p14:creationId xmlns:p14="http://schemas.microsoft.com/office/powerpoint/2010/main" xmlns="" val="281158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67736402-06F7-449A-BB58-92892DA7D499}" type="slidenum">
              <a:rPr lang="pl-PL" smtClean="0"/>
              <a:pPr/>
              <a:t>20</a:t>
            </a:fld>
            <a:endParaRPr lang="pl-PL"/>
          </a:p>
        </p:txBody>
      </p:sp>
    </p:spTree>
    <p:extLst>
      <p:ext uri="{BB962C8B-B14F-4D97-AF65-F5344CB8AC3E}">
        <p14:creationId xmlns:p14="http://schemas.microsoft.com/office/powerpoint/2010/main" xmlns="" val="2811588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67736402-06F7-449A-BB58-92892DA7D499}" type="slidenum">
              <a:rPr lang="pl-PL" smtClean="0"/>
              <a:pPr/>
              <a:t>22</a:t>
            </a:fld>
            <a:endParaRPr lang="pl-PL"/>
          </a:p>
        </p:txBody>
      </p:sp>
    </p:spTree>
    <p:extLst>
      <p:ext uri="{BB962C8B-B14F-4D97-AF65-F5344CB8AC3E}">
        <p14:creationId xmlns:p14="http://schemas.microsoft.com/office/powerpoint/2010/main" xmlns="" val="281158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000" baseline="0" dirty="0" smtClean="0">
                <a:latin typeface="Century Gothic" panose="020B0502020202020204" pitchFamily="34" charset="0"/>
              </a:rPr>
              <a:t>I</a:t>
            </a:r>
            <a:r>
              <a:rPr lang="pl-PL" sz="1000" dirty="0" smtClean="0">
                <a:latin typeface="Century Gothic" panose="020B0502020202020204" pitchFamily="34" charset="0"/>
              </a:rPr>
              <a:t>n </a:t>
            </a:r>
            <a:r>
              <a:rPr lang="en-US" sz="1000" noProof="0" dirty="0" smtClean="0">
                <a:latin typeface="Century Gothic" panose="020B0502020202020204" pitchFamily="34" charset="0"/>
              </a:rPr>
              <a:t>last</a:t>
            </a:r>
            <a:r>
              <a:rPr lang="pl-PL" sz="1000" baseline="0" dirty="0" smtClean="0">
                <a:latin typeface="Century Gothic" panose="020B0502020202020204" pitchFamily="34" charset="0"/>
              </a:rPr>
              <a:t> </a:t>
            </a:r>
            <a:r>
              <a:rPr lang="en-US" sz="1000" baseline="0" noProof="0" dirty="0" smtClean="0">
                <a:latin typeface="Century Gothic" panose="020B0502020202020204" pitchFamily="34" charset="0"/>
              </a:rPr>
              <a:t>year</a:t>
            </a:r>
            <a:r>
              <a:rPr lang="pl-PL" sz="1000" baseline="0" dirty="0" smtClean="0">
                <a:latin typeface="Century Gothic" panose="020B0502020202020204" pitchFamily="34" charset="0"/>
              </a:rPr>
              <a:t> leukemia and </a:t>
            </a:r>
            <a:r>
              <a:rPr lang="en-US" sz="1000" baseline="0" noProof="0" dirty="0" smtClean="0">
                <a:latin typeface="Century Gothic" panose="020B0502020202020204" pitchFamily="34" charset="0"/>
              </a:rPr>
              <a:t>lymphoma</a:t>
            </a:r>
            <a:r>
              <a:rPr lang="pl-PL" sz="1000" baseline="0" dirty="0" smtClean="0">
                <a:latin typeface="Century Gothic" panose="020B0502020202020204" pitchFamily="34" charset="0"/>
              </a:rPr>
              <a:t> </a:t>
            </a:r>
            <a:r>
              <a:rPr lang="en-US" sz="1000" baseline="0" noProof="0" dirty="0" smtClean="0">
                <a:latin typeface="Century Gothic" panose="020B0502020202020204" pitchFamily="34" charset="0"/>
              </a:rPr>
              <a:t>caused</a:t>
            </a:r>
            <a:r>
              <a:rPr lang="pl-PL" sz="1000" baseline="0" dirty="0" smtClean="0">
                <a:latin typeface="Century Gothic" panose="020B0502020202020204" pitchFamily="34" charset="0"/>
              </a:rPr>
              <a:t> </a:t>
            </a:r>
            <a:r>
              <a:rPr lang="en-US" sz="1000" baseline="0" noProof="0" dirty="0" smtClean="0">
                <a:latin typeface="Century Gothic" panose="020B0502020202020204" pitchFamily="34" charset="0"/>
              </a:rPr>
              <a:t>about</a:t>
            </a:r>
            <a:r>
              <a:rPr lang="pl-PL" sz="1000" baseline="0" dirty="0" smtClean="0">
                <a:latin typeface="Century Gothic" panose="020B0502020202020204" pitchFamily="34" charset="0"/>
              </a:rPr>
              <a:t> 7% of </a:t>
            </a:r>
            <a:r>
              <a:rPr lang="en-US" sz="1000" baseline="0" noProof="0" dirty="0" smtClean="0">
                <a:latin typeface="Century Gothic" panose="020B0502020202020204" pitchFamily="34" charset="0"/>
              </a:rPr>
              <a:t>all</a:t>
            </a:r>
            <a:r>
              <a:rPr lang="pl-PL" sz="1000" baseline="0" dirty="0" smtClean="0">
                <a:latin typeface="Century Gothic" panose="020B0502020202020204" pitchFamily="34" charset="0"/>
              </a:rPr>
              <a:t> </a:t>
            </a:r>
            <a:r>
              <a:rPr lang="en-US" sz="1000" baseline="0" noProof="0" dirty="0" err="1" smtClean="0">
                <a:latin typeface="Century Gothic" panose="020B0502020202020204" pitchFamily="34" charset="0"/>
              </a:rPr>
              <a:t>malignants</a:t>
            </a:r>
            <a:r>
              <a:rPr lang="pl-PL" sz="1000" baseline="0" dirty="0" smtClean="0">
                <a:latin typeface="Century Gothic" panose="020B0502020202020204" pitchFamily="34" charset="0"/>
              </a:rPr>
              <a:t> in </a:t>
            </a:r>
            <a:r>
              <a:rPr lang="en-US" sz="1000" baseline="0" noProof="0" dirty="0" smtClean="0">
                <a:latin typeface="Century Gothic" panose="020B0502020202020204" pitchFamily="34" charset="0"/>
              </a:rPr>
              <a:t>adults</a:t>
            </a:r>
            <a:r>
              <a:rPr lang="pl-PL" sz="1000" baseline="0" dirty="0" smtClean="0">
                <a:latin typeface="Century Gothic" panose="020B0502020202020204" pitchFamily="34" charset="0"/>
              </a:rPr>
              <a:t>. </a:t>
            </a:r>
            <a:r>
              <a:rPr lang="en-US" sz="1000" baseline="0" noProof="0" dirty="0" smtClean="0">
                <a:latin typeface="Century Gothic" panose="020B0502020202020204" pitchFamily="34" charset="0"/>
              </a:rPr>
              <a:t>These</a:t>
            </a:r>
            <a:r>
              <a:rPr lang="pl-PL" sz="1000" baseline="0" dirty="0" smtClean="0">
                <a:latin typeface="Century Gothic" panose="020B0502020202020204" pitchFamily="34" charset="0"/>
              </a:rPr>
              <a:t> </a:t>
            </a:r>
            <a:r>
              <a:rPr lang="en-US" sz="1000" baseline="0" noProof="0" dirty="0" smtClean="0">
                <a:latin typeface="Century Gothic" panose="020B0502020202020204" pitchFamily="34" charset="0"/>
              </a:rPr>
              <a:t>diseases</a:t>
            </a:r>
            <a:r>
              <a:rPr lang="pl-PL" sz="1000" baseline="0" dirty="0" smtClean="0">
                <a:latin typeface="Century Gothic" panose="020B0502020202020204" pitchFamily="34" charset="0"/>
              </a:rPr>
              <a:t> </a:t>
            </a:r>
            <a:r>
              <a:rPr lang="en-US" sz="1000" baseline="0" noProof="0" dirty="0" smtClean="0">
                <a:latin typeface="Century Gothic" panose="020B0502020202020204" pitchFamily="34" charset="0"/>
              </a:rPr>
              <a:t>are</a:t>
            </a:r>
            <a:r>
              <a:rPr lang="pl-PL" sz="1000" baseline="0" dirty="0" smtClean="0">
                <a:latin typeface="Century Gothic" panose="020B0502020202020204" pitchFamily="34" charset="0"/>
              </a:rPr>
              <a:t> </a:t>
            </a:r>
            <a:r>
              <a:rPr lang="en-US" sz="1000" baseline="0" noProof="0" dirty="0" smtClean="0">
                <a:latin typeface="Century Gothic" panose="020B0502020202020204" pitchFamily="34" charset="0"/>
              </a:rPr>
              <a:t>more</a:t>
            </a:r>
            <a:r>
              <a:rPr lang="pl-PL" sz="1000" baseline="0" dirty="0" smtClean="0">
                <a:latin typeface="Century Gothic" panose="020B0502020202020204" pitchFamily="34" charset="0"/>
              </a:rPr>
              <a:t> </a:t>
            </a:r>
            <a:r>
              <a:rPr lang="en-US" sz="1000" baseline="0" noProof="0" dirty="0" smtClean="0">
                <a:latin typeface="Century Gothic" panose="020B0502020202020204" pitchFamily="34" charset="0"/>
              </a:rPr>
              <a:t>often</a:t>
            </a:r>
            <a:r>
              <a:rPr lang="pl-PL" sz="1000" baseline="0" dirty="0" smtClean="0">
                <a:latin typeface="Century Gothic" panose="020B0502020202020204" pitchFamily="34" charset="0"/>
              </a:rPr>
              <a:t> in men </a:t>
            </a:r>
            <a:r>
              <a:rPr lang="en-US" sz="1000" baseline="0" noProof="0" dirty="0" smtClean="0">
                <a:latin typeface="Century Gothic" panose="020B0502020202020204" pitchFamily="34" charset="0"/>
              </a:rPr>
              <a:t>than</a:t>
            </a:r>
            <a:r>
              <a:rPr lang="pl-PL" sz="1000" baseline="0" dirty="0" smtClean="0">
                <a:latin typeface="Century Gothic" panose="020B0502020202020204" pitchFamily="34" charset="0"/>
              </a:rPr>
              <a:t> </a:t>
            </a:r>
            <a:r>
              <a:rPr lang="en-US" sz="1000" baseline="0" noProof="0" dirty="0" smtClean="0">
                <a:latin typeface="Century Gothic" panose="020B0502020202020204" pitchFamily="34" charset="0"/>
              </a:rPr>
              <a:t>women</a:t>
            </a:r>
            <a:r>
              <a:rPr lang="pl-PL" sz="1000" baseline="0" dirty="0" smtClean="0">
                <a:latin typeface="Century Gothic" panose="020B0502020202020204" pitchFamily="34" charset="0"/>
              </a:rPr>
              <a:t> and </a:t>
            </a:r>
            <a:r>
              <a:rPr lang="en-US" sz="1000" baseline="0" noProof="0" dirty="0" smtClean="0">
                <a:latin typeface="Century Gothic" panose="020B0502020202020204" pitchFamily="34" charset="0"/>
              </a:rPr>
              <a:t>usually</a:t>
            </a:r>
            <a:r>
              <a:rPr lang="pl-PL" sz="1000" baseline="0" dirty="0" smtClean="0">
                <a:latin typeface="Century Gothic" panose="020B0502020202020204" pitchFamily="34" charset="0"/>
              </a:rPr>
              <a:t> </a:t>
            </a:r>
            <a:r>
              <a:rPr lang="en-US" sz="1000" baseline="0" noProof="0" dirty="0" err="1" smtClean="0">
                <a:latin typeface="Century Gothic" panose="020B0502020202020204" pitchFamily="34" charset="0"/>
              </a:rPr>
              <a:t>arised</a:t>
            </a:r>
            <a:r>
              <a:rPr lang="pl-PL" sz="1000" baseline="0" dirty="0" smtClean="0">
                <a:latin typeface="Century Gothic" panose="020B0502020202020204" pitchFamily="34" charset="0"/>
              </a:rPr>
              <a:t> </a:t>
            </a:r>
            <a:r>
              <a:rPr lang="en-US" sz="1000" baseline="0" noProof="0" dirty="0" smtClean="0">
                <a:latin typeface="Century Gothic" panose="020B0502020202020204" pitchFamily="34" charset="0"/>
              </a:rPr>
              <a:t>after</a:t>
            </a:r>
            <a:r>
              <a:rPr lang="pl-PL" sz="1000" baseline="0" dirty="0" smtClean="0">
                <a:latin typeface="Century Gothic" panose="020B0502020202020204" pitchFamily="34" charset="0"/>
              </a:rPr>
              <a:t> the </a:t>
            </a:r>
            <a:r>
              <a:rPr lang="en-US" sz="1000" baseline="0" noProof="0" dirty="0" smtClean="0">
                <a:latin typeface="Century Gothic" panose="020B0502020202020204" pitchFamily="34" charset="0"/>
              </a:rPr>
              <a:t>age</a:t>
            </a:r>
            <a:r>
              <a:rPr lang="pl-PL" sz="1000" baseline="0" dirty="0" smtClean="0">
                <a:latin typeface="Century Gothic" panose="020B0502020202020204" pitchFamily="34" charset="0"/>
              </a:rPr>
              <a:t> of 60. </a:t>
            </a:r>
            <a:r>
              <a:rPr lang="en-US" sz="1000" dirty="0" smtClean="0">
                <a:latin typeface="Century Gothic" panose="020B0502020202020204" pitchFamily="34" charset="0"/>
              </a:rPr>
              <a:t>From 2006 to 2010, overall leukemia incidence rates increased slightly (by 0.5% per year).</a:t>
            </a:r>
            <a:endParaRPr lang="pl-PL" sz="1000" dirty="0">
              <a:latin typeface="Century Gothic" panose="020B0502020202020204" pitchFamily="34" charset="0"/>
            </a:endParaRPr>
          </a:p>
        </p:txBody>
      </p:sp>
      <p:sp>
        <p:nvSpPr>
          <p:cNvPr id="4" name="Symbol zastępczy numeru slajdu 3"/>
          <p:cNvSpPr>
            <a:spLocks noGrp="1"/>
          </p:cNvSpPr>
          <p:nvPr>
            <p:ph type="sldNum" sz="quarter" idx="10"/>
          </p:nvPr>
        </p:nvSpPr>
        <p:spPr/>
        <p:txBody>
          <a:bodyPr/>
          <a:lstStyle/>
          <a:p>
            <a:fld id="{67736402-06F7-449A-BB58-92892DA7D499}" type="slidenum">
              <a:rPr lang="pl-PL" smtClean="0"/>
              <a:pPr/>
              <a:t>4</a:t>
            </a:fld>
            <a:endParaRPr lang="pl-PL"/>
          </a:p>
        </p:txBody>
      </p:sp>
    </p:spTree>
    <p:extLst>
      <p:ext uri="{BB962C8B-B14F-4D97-AF65-F5344CB8AC3E}">
        <p14:creationId xmlns:p14="http://schemas.microsoft.com/office/powerpoint/2010/main" xmlns="" val="2811588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67736402-06F7-449A-BB58-92892DA7D499}" type="slidenum">
              <a:rPr lang="pl-PL" smtClean="0"/>
              <a:pPr/>
              <a:t>24</a:t>
            </a:fld>
            <a:endParaRPr lang="pl-PL"/>
          </a:p>
        </p:txBody>
      </p:sp>
    </p:spTree>
    <p:extLst>
      <p:ext uri="{BB962C8B-B14F-4D97-AF65-F5344CB8AC3E}">
        <p14:creationId xmlns:p14="http://schemas.microsoft.com/office/powerpoint/2010/main" xmlns="" val="2811588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67736402-06F7-449A-BB58-92892DA7D499}" type="slidenum">
              <a:rPr lang="pl-PL" smtClean="0"/>
              <a:pPr/>
              <a:t>25</a:t>
            </a:fld>
            <a:endParaRPr lang="pl-PL"/>
          </a:p>
        </p:txBody>
      </p:sp>
    </p:spTree>
    <p:extLst>
      <p:ext uri="{BB962C8B-B14F-4D97-AF65-F5344CB8AC3E}">
        <p14:creationId xmlns:p14="http://schemas.microsoft.com/office/powerpoint/2010/main" xmlns="" val="2811588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000" dirty="0" err="1" smtClean="0">
                <a:latin typeface="Century Gothic" panose="020B0502020202020204" pitchFamily="34" charset="0"/>
              </a:rPr>
              <a:t>This</a:t>
            </a:r>
            <a:r>
              <a:rPr lang="pl-PL" sz="1000" dirty="0" smtClean="0">
                <a:latin typeface="Century Gothic" panose="020B0502020202020204" pitchFamily="34" charset="0"/>
              </a:rPr>
              <a:t> </a:t>
            </a:r>
            <a:r>
              <a:rPr lang="pl-PL" sz="1000" dirty="0" err="1" smtClean="0">
                <a:latin typeface="Century Gothic" panose="020B0502020202020204" pitchFamily="34" charset="0"/>
              </a:rPr>
              <a:t>presentation</a:t>
            </a:r>
            <a:r>
              <a:rPr lang="pl-PL" sz="1000" dirty="0" smtClean="0">
                <a:latin typeface="Century Gothic" panose="020B0502020202020204" pitchFamily="34" charset="0"/>
              </a:rPr>
              <a:t> was </a:t>
            </a:r>
            <a:r>
              <a:rPr lang="pl-PL" sz="1000" dirty="0" err="1" smtClean="0">
                <a:latin typeface="Century Gothic" panose="020B0502020202020204" pitchFamily="34" charset="0"/>
              </a:rPr>
              <a:t>supported</a:t>
            </a:r>
            <a:r>
              <a:rPr lang="pl-PL" sz="1000" baseline="0" dirty="0" smtClean="0">
                <a:latin typeface="Century Gothic" panose="020B0502020202020204" pitchFamily="34" charset="0"/>
              </a:rPr>
              <a:t> by Wrocław Center of </a:t>
            </a:r>
            <a:r>
              <a:rPr lang="pl-PL" sz="1000" baseline="0" dirty="0" err="1" smtClean="0">
                <a:latin typeface="Century Gothic" panose="020B0502020202020204" pitchFamily="34" charset="0"/>
              </a:rPr>
              <a:t>Biotechnology</a:t>
            </a:r>
            <a:r>
              <a:rPr lang="pl-PL" sz="1000" baseline="0" dirty="0" smtClean="0">
                <a:latin typeface="Century Gothic" panose="020B0502020202020204" pitchFamily="34" charset="0"/>
              </a:rPr>
              <a:t>, </a:t>
            </a:r>
            <a:r>
              <a:rPr lang="pl-PL" sz="1000" baseline="0" dirty="0" err="1" smtClean="0">
                <a:latin typeface="Century Gothic" panose="020B0502020202020204" pitchFamily="34" charset="0"/>
              </a:rPr>
              <a:t>because</a:t>
            </a:r>
            <a:r>
              <a:rPr lang="pl-PL" sz="1000" baseline="0" dirty="0" smtClean="0">
                <a:latin typeface="Century Gothic" panose="020B0502020202020204" pitchFamily="34" charset="0"/>
              </a:rPr>
              <a:t> </a:t>
            </a:r>
            <a:r>
              <a:rPr lang="pl-PL" sz="1000" baseline="0" dirty="0" err="1" smtClean="0">
                <a:latin typeface="Century Gothic" panose="020B0502020202020204" pitchFamily="34" charset="0"/>
              </a:rPr>
              <a:t>our</a:t>
            </a:r>
            <a:r>
              <a:rPr lang="pl-PL" sz="1000" baseline="0" dirty="0" smtClean="0">
                <a:latin typeface="Century Gothic" panose="020B0502020202020204" pitchFamily="34" charset="0"/>
              </a:rPr>
              <a:t> </a:t>
            </a:r>
            <a:r>
              <a:rPr lang="pl-PL" sz="1000" baseline="0" dirty="0" err="1" smtClean="0">
                <a:latin typeface="Century Gothic" panose="020B0502020202020204" pitchFamily="34" charset="0"/>
              </a:rPr>
              <a:t>Institute</a:t>
            </a:r>
            <a:r>
              <a:rPr lang="pl-PL" sz="1000" baseline="0" dirty="0" smtClean="0">
                <a:latin typeface="Century Gothic" panose="020B0502020202020204" pitchFamily="34" charset="0"/>
              </a:rPr>
              <a:t> </a:t>
            </a:r>
            <a:r>
              <a:rPr lang="pl-PL" sz="1000" baseline="0" dirty="0" err="1" smtClean="0">
                <a:latin typeface="Century Gothic" panose="020B0502020202020204" pitchFamily="34" charset="0"/>
              </a:rPr>
              <a:t>is</a:t>
            </a:r>
            <a:r>
              <a:rPr lang="pl-PL" sz="1000" baseline="0" dirty="0" smtClean="0">
                <a:latin typeface="Century Gothic" panose="020B0502020202020204" pitchFamily="34" charset="0"/>
              </a:rPr>
              <a:t> in the </a:t>
            </a:r>
            <a:r>
              <a:rPr lang="pl-PL" sz="1000" baseline="0" dirty="0" err="1" smtClean="0">
                <a:latin typeface="Century Gothic" panose="020B0502020202020204" pitchFamily="34" charset="0"/>
              </a:rPr>
              <a:t>programme</a:t>
            </a:r>
            <a:r>
              <a:rPr lang="pl-PL" sz="1000" baseline="0" dirty="0" smtClean="0">
                <a:latin typeface="Century Gothic" panose="020B0502020202020204" pitchFamily="34" charset="0"/>
              </a:rPr>
              <a:t> the </a:t>
            </a:r>
            <a:r>
              <a:rPr lang="en-US" sz="1000" dirty="0" smtClean="0">
                <a:latin typeface="Century Gothic" panose="020B0502020202020204" pitchFamily="34" charset="0"/>
              </a:rPr>
              <a:t>Leading National Research Centre</a:t>
            </a:r>
            <a:r>
              <a:rPr lang="pl-PL" sz="1000" dirty="0" smtClean="0">
                <a:latin typeface="Century Gothic" panose="020B0502020202020204" pitchFamily="34" charset="0"/>
              </a:rPr>
              <a:t>.</a:t>
            </a:r>
            <a:endParaRPr lang="pl-PL" sz="1000" dirty="0">
              <a:latin typeface="Century Gothic" panose="020B0502020202020204" pitchFamily="34" charset="0"/>
            </a:endParaRPr>
          </a:p>
        </p:txBody>
      </p:sp>
      <p:sp>
        <p:nvSpPr>
          <p:cNvPr id="4" name="Symbol zastępczy numeru slajdu 3"/>
          <p:cNvSpPr>
            <a:spLocks noGrp="1"/>
          </p:cNvSpPr>
          <p:nvPr>
            <p:ph type="sldNum" sz="quarter" idx="10"/>
          </p:nvPr>
        </p:nvSpPr>
        <p:spPr/>
        <p:txBody>
          <a:bodyPr/>
          <a:lstStyle/>
          <a:p>
            <a:fld id="{67736402-06F7-449A-BB58-92892DA7D499}" type="slidenum">
              <a:rPr lang="pl-PL" smtClean="0"/>
              <a:pPr/>
              <a:t>26</a:t>
            </a:fld>
            <a:endParaRPr lang="pl-PL"/>
          </a:p>
        </p:txBody>
      </p:sp>
    </p:spTree>
    <p:extLst>
      <p:ext uri="{BB962C8B-B14F-4D97-AF65-F5344CB8AC3E}">
        <p14:creationId xmlns:p14="http://schemas.microsoft.com/office/powerpoint/2010/main" xmlns="" val="2811588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000" dirty="0" err="1" smtClean="0">
                <a:latin typeface="Century Gothic" panose="020B0502020202020204" pitchFamily="34" charset="0"/>
              </a:rPr>
              <a:t>This</a:t>
            </a:r>
            <a:r>
              <a:rPr lang="pl-PL" sz="1000" dirty="0" smtClean="0">
                <a:latin typeface="Century Gothic" panose="020B0502020202020204" pitchFamily="34" charset="0"/>
              </a:rPr>
              <a:t> </a:t>
            </a:r>
            <a:r>
              <a:rPr lang="pl-PL" sz="1000" dirty="0" err="1" smtClean="0">
                <a:latin typeface="Century Gothic" panose="020B0502020202020204" pitchFamily="34" charset="0"/>
              </a:rPr>
              <a:t>is</a:t>
            </a:r>
            <a:r>
              <a:rPr lang="pl-PL" sz="1000" dirty="0" smtClean="0">
                <a:latin typeface="Century Gothic" panose="020B0502020202020204" pitchFamily="34" charset="0"/>
              </a:rPr>
              <a:t> </a:t>
            </a:r>
            <a:r>
              <a:rPr lang="pl-PL" sz="1000" dirty="0" err="1" smtClean="0">
                <a:latin typeface="Century Gothic" panose="020B0502020202020204" pitchFamily="34" charset="0"/>
              </a:rPr>
              <a:t>our</a:t>
            </a:r>
            <a:r>
              <a:rPr lang="pl-PL" sz="1000" baseline="0" dirty="0" smtClean="0">
                <a:latin typeface="Century Gothic" panose="020B0502020202020204" pitchFamily="34" charset="0"/>
              </a:rPr>
              <a:t> team of </a:t>
            </a:r>
            <a:r>
              <a:rPr lang="pl-PL" sz="1000" baseline="0" dirty="0" err="1" smtClean="0">
                <a:latin typeface="Century Gothic" panose="020B0502020202020204" pitchFamily="34" charset="0"/>
              </a:rPr>
              <a:t>Laboratory</a:t>
            </a:r>
            <a:r>
              <a:rPr lang="pl-PL" sz="1000" baseline="0" dirty="0" smtClean="0">
                <a:latin typeface="Century Gothic" panose="020B0502020202020204" pitchFamily="34" charset="0"/>
              </a:rPr>
              <a:t> of </a:t>
            </a:r>
            <a:r>
              <a:rPr lang="pl-PL" sz="1000" baseline="0" dirty="0" err="1" smtClean="0">
                <a:latin typeface="Century Gothic" panose="020B0502020202020204" pitchFamily="34" charset="0"/>
              </a:rPr>
              <a:t>Experimental</a:t>
            </a:r>
            <a:r>
              <a:rPr lang="pl-PL" sz="1000" baseline="0" dirty="0" smtClean="0">
                <a:latin typeface="Century Gothic" panose="020B0502020202020204" pitchFamily="34" charset="0"/>
              </a:rPr>
              <a:t> </a:t>
            </a:r>
            <a:r>
              <a:rPr lang="pl-PL" sz="1000" baseline="0" dirty="0" err="1" smtClean="0">
                <a:latin typeface="Century Gothic" panose="020B0502020202020204" pitchFamily="34" charset="0"/>
              </a:rPr>
              <a:t>Anicancer</a:t>
            </a:r>
            <a:r>
              <a:rPr lang="pl-PL" sz="1000" baseline="0" dirty="0" smtClean="0">
                <a:latin typeface="Century Gothic" panose="020B0502020202020204" pitchFamily="34" charset="0"/>
              </a:rPr>
              <a:t> </a:t>
            </a:r>
            <a:r>
              <a:rPr lang="pl-PL" sz="1000" baseline="0" dirty="0" err="1" smtClean="0">
                <a:latin typeface="Century Gothic" panose="020B0502020202020204" pitchFamily="34" charset="0"/>
              </a:rPr>
              <a:t>Therapy</a:t>
            </a:r>
            <a:r>
              <a:rPr lang="pl-PL" sz="1000" baseline="0" dirty="0" smtClean="0">
                <a:latin typeface="Century Gothic" panose="020B0502020202020204" pitchFamily="34" charset="0"/>
              </a:rPr>
              <a:t>. We </a:t>
            </a:r>
            <a:r>
              <a:rPr lang="pl-PL" sz="1000" baseline="0" dirty="0" err="1" smtClean="0">
                <a:latin typeface="Century Gothic" panose="020B0502020202020204" pitchFamily="34" charset="0"/>
              </a:rPr>
              <a:t>also</a:t>
            </a:r>
            <a:r>
              <a:rPr lang="pl-PL" sz="1000" baseline="0" dirty="0" smtClean="0">
                <a:latin typeface="Century Gothic" panose="020B0502020202020204" pitchFamily="34" charset="0"/>
              </a:rPr>
              <a:t> </a:t>
            </a:r>
            <a:r>
              <a:rPr lang="pl-PL" sz="1000" baseline="0" dirty="0" err="1" smtClean="0">
                <a:latin typeface="Century Gothic" panose="020B0502020202020204" pitchFamily="34" charset="0"/>
              </a:rPr>
              <a:t>collaborate</a:t>
            </a:r>
            <a:r>
              <a:rPr lang="pl-PL" sz="1000" baseline="0" dirty="0" smtClean="0">
                <a:latin typeface="Century Gothic" panose="020B0502020202020204" pitchFamily="34" charset="0"/>
              </a:rPr>
              <a:t> with </a:t>
            </a:r>
            <a:r>
              <a:rPr lang="pl-PL" sz="1000" baseline="0" dirty="0" err="1" smtClean="0">
                <a:latin typeface="Century Gothic" panose="020B0502020202020204" pitchFamily="34" charset="0"/>
              </a:rPr>
              <a:t>many</a:t>
            </a:r>
            <a:r>
              <a:rPr lang="pl-PL" sz="1000" baseline="0" dirty="0" smtClean="0">
                <a:latin typeface="Century Gothic" panose="020B0502020202020204" pitchFamily="34" charset="0"/>
              </a:rPr>
              <a:t> </a:t>
            </a:r>
            <a:r>
              <a:rPr lang="pl-PL" sz="1000" baseline="0" dirty="0" err="1" smtClean="0">
                <a:latin typeface="Century Gothic" panose="020B0502020202020204" pitchFamily="34" charset="0"/>
              </a:rPr>
              <a:t>reserach</a:t>
            </a:r>
            <a:r>
              <a:rPr lang="pl-PL" sz="1000" baseline="0" dirty="0" smtClean="0">
                <a:latin typeface="Century Gothic" panose="020B0502020202020204" pitchFamily="34" charset="0"/>
              </a:rPr>
              <a:t> </a:t>
            </a:r>
            <a:r>
              <a:rPr lang="pl-PL" sz="1000" baseline="0" dirty="0" err="1" smtClean="0">
                <a:latin typeface="Century Gothic" panose="020B0502020202020204" pitchFamily="34" charset="0"/>
              </a:rPr>
              <a:t>instituts</a:t>
            </a:r>
            <a:r>
              <a:rPr lang="pl-PL" sz="1000" baseline="0" dirty="0" smtClean="0">
                <a:latin typeface="Century Gothic" panose="020B0502020202020204" pitchFamily="34" charset="0"/>
              </a:rPr>
              <a:t> and one of </a:t>
            </a:r>
            <a:r>
              <a:rPr lang="pl-PL" sz="1000" baseline="0" dirty="0" err="1" smtClean="0">
                <a:latin typeface="Century Gothic" panose="020B0502020202020204" pitchFamily="34" charset="0"/>
              </a:rPr>
              <a:t>them</a:t>
            </a:r>
            <a:r>
              <a:rPr lang="pl-PL" sz="1000" baseline="0" dirty="0" smtClean="0">
                <a:latin typeface="Century Gothic" panose="020B0502020202020204" pitchFamily="34" charset="0"/>
              </a:rPr>
              <a:t> </a:t>
            </a:r>
            <a:r>
              <a:rPr lang="pl-PL" sz="1000" baseline="0" dirty="0" err="1" smtClean="0">
                <a:latin typeface="Century Gothic" panose="020B0502020202020204" pitchFamily="34" charset="0"/>
              </a:rPr>
              <a:t>is</a:t>
            </a:r>
            <a:r>
              <a:rPr lang="pl-PL" sz="1000" baseline="0" dirty="0" smtClean="0">
                <a:latin typeface="Century Gothic" panose="020B0502020202020204" pitchFamily="34" charset="0"/>
              </a:rPr>
              <a:t>  the </a:t>
            </a:r>
            <a:r>
              <a:rPr lang="pl-PL" sz="1000" dirty="0" smtClean="0">
                <a:latin typeface="Century Gothic" panose="020B0502020202020204" pitchFamily="34" charset="0"/>
              </a:rPr>
              <a:t>Pharmaceutical </a:t>
            </a:r>
            <a:r>
              <a:rPr lang="pl-PL" sz="1000" dirty="0" err="1" smtClean="0">
                <a:latin typeface="Century Gothic" panose="020B0502020202020204" pitchFamily="34" charset="0"/>
              </a:rPr>
              <a:t>Research</a:t>
            </a:r>
            <a:r>
              <a:rPr lang="pl-PL" sz="1000" dirty="0" smtClean="0">
                <a:latin typeface="Century Gothic" panose="020B0502020202020204" pitchFamily="34" charset="0"/>
              </a:rPr>
              <a:t> </a:t>
            </a:r>
            <a:r>
              <a:rPr lang="pl-PL" sz="1000" dirty="0" err="1" smtClean="0">
                <a:latin typeface="Century Gothic" panose="020B0502020202020204" pitchFamily="34" charset="0"/>
              </a:rPr>
              <a:t>Institute</a:t>
            </a:r>
            <a:r>
              <a:rPr lang="pl-PL" sz="1000" baseline="0" dirty="0" smtClean="0">
                <a:latin typeface="Century Gothic" panose="020B0502020202020204" pitchFamily="34" charset="0"/>
              </a:rPr>
              <a:t> in </a:t>
            </a:r>
            <a:r>
              <a:rPr lang="pl-PL" sz="1000" dirty="0" err="1" smtClean="0">
                <a:latin typeface="Century Gothic" panose="020B0502020202020204" pitchFamily="34" charset="0"/>
              </a:rPr>
              <a:t>Warsaw</a:t>
            </a:r>
            <a:r>
              <a:rPr lang="pl-PL" sz="1000" dirty="0" smtClean="0">
                <a:latin typeface="Century Gothic" panose="020B0502020202020204" pitchFamily="34" charset="0"/>
              </a:rPr>
              <a:t>,</a:t>
            </a:r>
            <a:r>
              <a:rPr lang="pl-PL" sz="1000" baseline="0" dirty="0" smtClean="0">
                <a:latin typeface="Century Gothic" panose="020B0502020202020204" pitchFamily="34" charset="0"/>
              </a:rPr>
              <a:t> </a:t>
            </a:r>
            <a:r>
              <a:rPr lang="pl-PL" sz="1000" baseline="0" dirty="0" err="1" smtClean="0">
                <a:latin typeface="Century Gothic" panose="020B0502020202020204" pitchFamily="34" charset="0"/>
              </a:rPr>
              <a:t>where</a:t>
            </a:r>
            <a:r>
              <a:rPr lang="pl-PL" sz="1000" baseline="0" dirty="0" smtClean="0">
                <a:latin typeface="Century Gothic" panose="020B0502020202020204" pitchFamily="34" charset="0"/>
              </a:rPr>
              <a:t> prof. Kutner </a:t>
            </a:r>
            <a:r>
              <a:rPr lang="pl-PL" sz="1000" baseline="0" dirty="0" err="1" smtClean="0">
                <a:latin typeface="Century Gothic" panose="020B0502020202020204" pitchFamily="34" charset="0"/>
              </a:rPr>
              <a:t>syntesis</a:t>
            </a:r>
            <a:r>
              <a:rPr lang="pl-PL" sz="1000" baseline="0" dirty="0" smtClean="0">
                <a:latin typeface="Century Gothic" panose="020B0502020202020204" pitchFamily="34" charset="0"/>
              </a:rPr>
              <a:t> the </a:t>
            </a:r>
            <a:r>
              <a:rPr lang="pl-PL" sz="1000" baseline="0" dirty="0" err="1" smtClean="0">
                <a:latin typeface="Century Gothic" panose="020B0502020202020204" pitchFamily="34" charset="0"/>
              </a:rPr>
              <a:t>claictriol</a:t>
            </a:r>
            <a:r>
              <a:rPr lang="pl-PL" sz="1000" baseline="0" dirty="0" smtClean="0">
                <a:latin typeface="Century Gothic" panose="020B0502020202020204" pitchFamily="34" charset="0"/>
              </a:rPr>
              <a:t> and </a:t>
            </a:r>
            <a:r>
              <a:rPr lang="pl-PL" sz="1000" baseline="0" dirty="0" err="1" smtClean="0">
                <a:latin typeface="Century Gothic" panose="020B0502020202020204" pitchFamily="34" charset="0"/>
              </a:rPr>
              <a:t>its</a:t>
            </a:r>
            <a:r>
              <a:rPr lang="pl-PL" sz="1000" baseline="0" dirty="0" smtClean="0">
                <a:latin typeface="Century Gothic" panose="020B0502020202020204" pitchFamily="34" charset="0"/>
              </a:rPr>
              <a:t> </a:t>
            </a:r>
            <a:r>
              <a:rPr lang="pl-PL" sz="1000" baseline="0" dirty="0" err="1" smtClean="0">
                <a:latin typeface="Century Gothic" panose="020B0502020202020204" pitchFamily="34" charset="0"/>
              </a:rPr>
              <a:t>analogs</a:t>
            </a:r>
            <a:r>
              <a:rPr lang="pl-PL" sz="1000" baseline="0" dirty="0" smtClean="0">
                <a:latin typeface="Century Gothic" panose="020B0502020202020204" pitchFamily="34" charset="0"/>
              </a:rPr>
              <a:t>. </a:t>
            </a:r>
            <a:endParaRPr lang="pl-PL" sz="1000" dirty="0">
              <a:latin typeface="Century Gothic" panose="020B0502020202020204" pitchFamily="34" charset="0"/>
            </a:endParaRPr>
          </a:p>
        </p:txBody>
      </p:sp>
      <p:sp>
        <p:nvSpPr>
          <p:cNvPr id="4" name="Symbol zastępczy numeru slajdu 3"/>
          <p:cNvSpPr>
            <a:spLocks noGrp="1"/>
          </p:cNvSpPr>
          <p:nvPr>
            <p:ph type="sldNum" sz="quarter" idx="10"/>
          </p:nvPr>
        </p:nvSpPr>
        <p:spPr/>
        <p:txBody>
          <a:bodyPr/>
          <a:lstStyle/>
          <a:p>
            <a:fld id="{67736402-06F7-449A-BB58-92892DA7D499}" type="slidenum">
              <a:rPr lang="pl-PL" smtClean="0"/>
              <a:pPr/>
              <a:t>27</a:t>
            </a:fld>
            <a:endParaRPr lang="pl-PL"/>
          </a:p>
        </p:txBody>
      </p:sp>
    </p:spTree>
    <p:extLst>
      <p:ext uri="{BB962C8B-B14F-4D97-AF65-F5344CB8AC3E}">
        <p14:creationId xmlns:p14="http://schemas.microsoft.com/office/powerpoint/2010/main" xmlns="" val="2811588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sz="1000" dirty="0" smtClean="0">
                <a:latin typeface="Century Gothic" panose="020B0502020202020204" pitchFamily="34" charset="0"/>
                <a:cs typeface="Levenim MT" panose="02010502060101010101" pitchFamily="2" charset="-79"/>
              </a:rPr>
              <a:t>Thank</a:t>
            </a:r>
            <a:r>
              <a:rPr lang="pl-PL" sz="1000" dirty="0" smtClean="0">
                <a:latin typeface="Century Gothic" panose="020B0502020202020204" pitchFamily="34" charset="0"/>
                <a:cs typeface="Levenim MT" panose="02010502060101010101" pitchFamily="2" charset="-79"/>
              </a:rPr>
              <a:t> </a:t>
            </a:r>
            <a:r>
              <a:rPr lang="pl-PL" sz="1000" dirty="0" err="1" smtClean="0">
                <a:latin typeface="Century Gothic" panose="020B0502020202020204" pitchFamily="34" charset="0"/>
                <a:cs typeface="Levenim MT" panose="02010502060101010101" pitchFamily="2" charset="-79"/>
              </a:rPr>
              <a:t>you</a:t>
            </a:r>
            <a:r>
              <a:rPr lang="pl-PL" sz="1000" dirty="0" smtClean="0">
                <a:latin typeface="Century Gothic" panose="020B0502020202020204" pitchFamily="34" charset="0"/>
                <a:cs typeface="Levenim MT" panose="02010502060101010101" pitchFamily="2" charset="-79"/>
              </a:rPr>
              <a:t> for </a:t>
            </a:r>
            <a:r>
              <a:rPr lang="pl-PL" sz="1000" dirty="0" err="1" smtClean="0">
                <a:latin typeface="Century Gothic" panose="020B0502020202020204" pitchFamily="34" charset="0"/>
                <a:cs typeface="Levenim MT" panose="02010502060101010101" pitchFamily="2" charset="-79"/>
              </a:rPr>
              <a:t>your</a:t>
            </a:r>
            <a:r>
              <a:rPr lang="pl-PL" sz="1000" dirty="0" smtClean="0">
                <a:latin typeface="Century Gothic" panose="020B0502020202020204" pitchFamily="34" charset="0"/>
                <a:cs typeface="Levenim MT" panose="02010502060101010101" pitchFamily="2" charset="-79"/>
              </a:rPr>
              <a:t> </a:t>
            </a:r>
            <a:r>
              <a:rPr lang="pl-PL" sz="1000" dirty="0" err="1" smtClean="0">
                <a:latin typeface="Century Gothic" panose="020B0502020202020204" pitchFamily="34" charset="0"/>
                <a:cs typeface="Levenim MT" panose="02010502060101010101" pitchFamily="2" charset="-79"/>
              </a:rPr>
              <a:t>attention</a:t>
            </a:r>
            <a:r>
              <a:rPr lang="pl-PL" sz="1000" dirty="0" smtClean="0">
                <a:latin typeface="Century Gothic" panose="020B0502020202020204" pitchFamily="34" charset="0"/>
                <a:cs typeface="Levenim MT" panose="02010502060101010101" pitchFamily="2" charset="-79"/>
              </a:rPr>
              <a:t> </a:t>
            </a:r>
            <a:endParaRPr lang="pl-PL" sz="1000" dirty="0">
              <a:latin typeface="Century Gothic" panose="020B0502020202020204" pitchFamily="34" charset="0"/>
            </a:endParaRPr>
          </a:p>
        </p:txBody>
      </p:sp>
      <p:sp>
        <p:nvSpPr>
          <p:cNvPr id="4" name="Symbol zastępczy numeru slajdu 3"/>
          <p:cNvSpPr>
            <a:spLocks noGrp="1"/>
          </p:cNvSpPr>
          <p:nvPr>
            <p:ph type="sldNum" sz="quarter" idx="10"/>
          </p:nvPr>
        </p:nvSpPr>
        <p:spPr/>
        <p:txBody>
          <a:bodyPr/>
          <a:lstStyle/>
          <a:p>
            <a:fld id="{67736402-06F7-449A-BB58-92892DA7D499}" type="slidenum">
              <a:rPr lang="pl-PL" smtClean="0"/>
              <a:pPr/>
              <a:t>28</a:t>
            </a:fld>
            <a:endParaRPr lang="pl-PL"/>
          </a:p>
        </p:txBody>
      </p:sp>
    </p:spTree>
    <p:extLst>
      <p:ext uri="{BB962C8B-B14F-4D97-AF65-F5344CB8AC3E}">
        <p14:creationId xmlns:p14="http://schemas.microsoft.com/office/powerpoint/2010/main" xmlns="" val="281158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noProof="0" dirty="0" smtClean="0">
                <a:latin typeface="Century Gothic" panose="020B0502020202020204" pitchFamily="34" charset="0"/>
              </a:rPr>
              <a:t>Cancers</a:t>
            </a:r>
            <a:r>
              <a:rPr lang="pl-PL" sz="1000" dirty="0" smtClean="0">
                <a:latin typeface="Century Gothic" panose="020B0502020202020204" pitchFamily="34" charset="0"/>
              </a:rPr>
              <a:t> </a:t>
            </a:r>
            <a:r>
              <a:rPr lang="en-US" sz="1000" noProof="0" dirty="0" smtClean="0">
                <a:latin typeface="Century Gothic" panose="020B0502020202020204" pitchFamily="34" charset="0"/>
              </a:rPr>
              <a:t>which</a:t>
            </a:r>
            <a:r>
              <a:rPr lang="pl-PL" sz="1000" dirty="0" smtClean="0">
                <a:latin typeface="Century Gothic" panose="020B0502020202020204" pitchFamily="34" charset="0"/>
              </a:rPr>
              <a:t> </a:t>
            </a:r>
            <a:r>
              <a:rPr lang="en-US" sz="1000" noProof="0" dirty="0" smtClean="0">
                <a:latin typeface="Century Gothic" panose="020B0502020202020204" pitchFamily="34" charset="0"/>
              </a:rPr>
              <a:t>are</a:t>
            </a:r>
            <a:r>
              <a:rPr lang="pl-PL" sz="1000" dirty="0" smtClean="0">
                <a:latin typeface="Century Gothic" panose="020B0502020202020204" pitchFamily="34" charset="0"/>
              </a:rPr>
              <a:t> most </a:t>
            </a:r>
            <a:r>
              <a:rPr lang="en-US" sz="1000" noProof="0" dirty="0" smtClean="0">
                <a:latin typeface="Century Gothic" panose="020B0502020202020204" pitchFamily="34" charset="0"/>
              </a:rPr>
              <a:t>common</a:t>
            </a:r>
            <a:r>
              <a:rPr lang="pl-PL" sz="1000" dirty="0" smtClean="0">
                <a:latin typeface="Century Gothic" panose="020B0502020202020204" pitchFamily="34" charset="0"/>
              </a:rPr>
              <a:t> in </a:t>
            </a:r>
            <a:r>
              <a:rPr lang="en-US" sz="1000" noProof="0" dirty="0" smtClean="0">
                <a:latin typeface="Century Gothic" panose="020B0502020202020204" pitchFamily="34" charset="0"/>
              </a:rPr>
              <a:t>children</a:t>
            </a:r>
            <a:r>
              <a:rPr lang="pl-PL" sz="1000" dirty="0" smtClean="0">
                <a:latin typeface="Century Gothic" panose="020B0502020202020204" pitchFamily="34" charset="0"/>
              </a:rPr>
              <a:t> </a:t>
            </a:r>
            <a:r>
              <a:rPr lang="en-US" sz="1000" noProof="0" dirty="0" smtClean="0">
                <a:latin typeface="Century Gothic" panose="020B0502020202020204" pitchFamily="34" charset="0"/>
              </a:rPr>
              <a:t>are</a:t>
            </a:r>
            <a:r>
              <a:rPr lang="pl-PL" sz="1000" dirty="0" smtClean="0">
                <a:latin typeface="Century Gothic" panose="020B0502020202020204" pitchFamily="34" charset="0"/>
              </a:rPr>
              <a:t> </a:t>
            </a:r>
            <a:r>
              <a:rPr lang="en-US" sz="1000" noProof="0" dirty="0" smtClean="0">
                <a:latin typeface="Century Gothic" panose="020B0502020202020204" pitchFamily="34" charset="0"/>
              </a:rPr>
              <a:t>acute</a:t>
            </a:r>
            <a:r>
              <a:rPr lang="pl-PL" sz="1000" dirty="0" smtClean="0">
                <a:latin typeface="Century Gothic" panose="020B0502020202020204" pitchFamily="34" charset="0"/>
              </a:rPr>
              <a:t> </a:t>
            </a:r>
            <a:r>
              <a:rPr lang="en-US" sz="1000" noProof="0" dirty="0" smtClean="0">
                <a:latin typeface="Century Gothic" panose="020B0502020202020204" pitchFamily="34" charset="0"/>
              </a:rPr>
              <a:t>lymphocytic</a:t>
            </a:r>
            <a:r>
              <a:rPr lang="pl-PL" sz="1000" dirty="0" smtClean="0">
                <a:latin typeface="Century Gothic" panose="020B0502020202020204" pitchFamily="34" charset="0"/>
              </a:rPr>
              <a:t> leukemia </a:t>
            </a:r>
            <a:r>
              <a:rPr lang="en-US" sz="1000" noProof="0" dirty="0" smtClean="0">
                <a:latin typeface="Century Gothic" panose="020B0502020202020204" pitchFamily="34" charset="0"/>
              </a:rPr>
              <a:t>about</a:t>
            </a:r>
            <a:r>
              <a:rPr lang="pl-PL" sz="1000" baseline="0" noProof="0" dirty="0" smtClean="0">
                <a:latin typeface="Century Gothic" panose="020B0502020202020204" pitchFamily="34" charset="0"/>
              </a:rPr>
              <a:t> </a:t>
            </a:r>
            <a:r>
              <a:rPr lang="pl-PL" sz="1000" dirty="0" smtClean="0">
                <a:latin typeface="Century Gothic" panose="020B0502020202020204" pitchFamily="34" charset="0"/>
              </a:rPr>
              <a:t>26</a:t>
            </a:r>
            <a:r>
              <a:rPr lang="pl-PL" sz="1000" baseline="0" dirty="0" smtClean="0">
                <a:latin typeface="Century Gothic" panose="020B0502020202020204" pitchFamily="34" charset="0"/>
              </a:rPr>
              <a:t> % and the </a:t>
            </a:r>
            <a:r>
              <a:rPr lang="pl-PL" sz="1000" dirty="0" smtClean="0">
                <a:latin typeface="Century Gothic" panose="020B0502020202020204" pitchFamily="34" charset="0"/>
              </a:rPr>
              <a:t>most </a:t>
            </a:r>
            <a:r>
              <a:rPr lang="en-US" sz="1000" noProof="0" dirty="0" smtClean="0">
                <a:latin typeface="Century Gothic" panose="020B0502020202020204" pitchFamily="34" charset="0"/>
              </a:rPr>
              <a:t>common</a:t>
            </a:r>
            <a:r>
              <a:rPr lang="pl-PL" sz="1000" dirty="0" smtClean="0">
                <a:latin typeface="Century Gothic" panose="020B0502020202020204" pitchFamily="34" charset="0"/>
              </a:rPr>
              <a:t> </a:t>
            </a:r>
            <a:r>
              <a:rPr lang="en-US" sz="1000" noProof="0" dirty="0" smtClean="0">
                <a:latin typeface="Century Gothic" panose="020B0502020202020204" pitchFamily="34" charset="0"/>
              </a:rPr>
              <a:t>cancers</a:t>
            </a:r>
            <a:r>
              <a:rPr lang="pl-PL" sz="1000" dirty="0" smtClean="0">
                <a:latin typeface="Century Gothic" panose="020B0502020202020204" pitchFamily="34" charset="0"/>
              </a:rPr>
              <a:t> </a:t>
            </a:r>
            <a:r>
              <a:rPr lang="en-US" sz="1000" noProof="0" dirty="0" smtClean="0">
                <a:latin typeface="Century Gothic" panose="020B0502020202020204" pitchFamily="34" charset="0"/>
              </a:rPr>
              <a:t>among</a:t>
            </a:r>
            <a:r>
              <a:rPr lang="pl-PL" sz="1000" dirty="0" smtClean="0">
                <a:latin typeface="Century Gothic" panose="020B0502020202020204" pitchFamily="34" charset="0"/>
              </a:rPr>
              <a:t> </a:t>
            </a:r>
            <a:r>
              <a:rPr lang="en-US" sz="1000" noProof="0" dirty="0" smtClean="0">
                <a:latin typeface="Century Gothic" panose="020B0502020202020204" pitchFamily="34" charset="0"/>
              </a:rPr>
              <a:t>adolescents</a:t>
            </a:r>
            <a:r>
              <a:rPr lang="pl-PL" sz="1000" dirty="0" smtClean="0">
                <a:latin typeface="Century Gothic" panose="020B0502020202020204" pitchFamily="34" charset="0"/>
              </a:rPr>
              <a:t> </a:t>
            </a:r>
            <a:r>
              <a:rPr lang="en-US" sz="1000" noProof="0" dirty="0" smtClean="0">
                <a:latin typeface="Century Gothic" panose="020B0502020202020204" pitchFamily="34" charset="0"/>
              </a:rPr>
              <a:t>are</a:t>
            </a:r>
            <a:r>
              <a:rPr lang="pl-PL" sz="1000" dirty="0" smtClean="0">
                <a:latin typeface="Century Gothic" panose="020B0502020202020204" pitchFamily="34" charset="0"/>
              </a:rPr>
              <a:t> </a:t>
            </a:r>
            <a:r>
              <a:rPr lang="en-US" sz="1000" noProof="0" dirty="0" smtClean="0">
                <a:latin typeface="Century Gothic" panose="020B0502020202020204" pitchFamily="34" charset="0"/>
              </a:rPr>
              <a:t>Hodgkin</a:t>
            </a:r>
            <a:r>
              <a:rPr lang="pl-PL" sz="1000" dirty="0" smtClean="0">
                <a:latin typeface="Century Gothic" panose="020B0502020202020204" pitchFamily="34" charset="0"/>
              </a:rPr>
              <a:t> </a:t>
            </a:r>
            <a:r>
              <a:rPr lang="en-US" sz="1000" noProof="0" dirty="0" smtClean="0">
                <a:latin typeface="Century Gothic" panose="020B0502020202020204" pitchFamily="34" charset="0"/>
              </a:rPr>
              <a:t>lymphoma</a:t>
            </a:r>
            <a:r>
              <a:rPr lang="pl-PL" sz="1000" dirty="0" smtClean="0">
                <a:latin typeface="Century Gothic" panose="020B0502020202020204" pitchFamily="34" charset="0"/>
              </a:rPr>
              <a:t> </a:t>
            </a:r>
            <a:r>
              <a:rPr lang="pl-PL" sz="1000" baseline="0" dirty="0" smtClean="0">
                <a:latin typeface="Century Gothic" panose="020B0502020202020204" pitchFamily="34" charset="0"/>
              </a:rPr>
              <a:t> </a:t>
            </a:r>
            <a:r>
              <a:rPr lang="pl-PL" sz="1000" baseline="0" dirty="0" err="1" smtClean="0">
                <a:latin typeface="Century Gothic" panose="020B0502020202020204" pitchFamily="34" charset="0"/>
              </a:rPr>
              <a:t>about</a:t>
            </a:r>
            <a:r>
              <a:rPr lang="pl-PL" sz="1000" baseline="0" dirty="0" smtClean="0">
                <a:latin typeface="Century Gothic" panose="020B0502020202020204" pitchFamily="34" charset="0"/>
              </a:rPr>
              <a:t> </a:t>
            </a:r>
            <a:r>
              <a:rPr lang="pl-PL" sz="1000" dirty="0" smtClean="0">
                <a:latin typeface="Century Gothic" panose="020B0502020202020204" pitchFamily="34" charset="0"/>
              </a:rPr>
              <a:t>15%.</a:t>
            </a:r>
            <a:r>
              <a:rPr lang="pl-PL" sz="1000" baseline="0" dirty="0" smtClean="0">
                <a:latin typeface="Century Gothic" panose="020B0502020202020204" pitchFamily="34" charset="0"/>
              </a:rPr>
              <a:t> S</a:t>
            </a:r>
            <a:r>
              <a:rPr lang="en-US" sz="1000" baseline="0" noProof="0" dirty="0" err="1" smtClean="0">
                <a:latin typeface="Century Gothic" panose="020B0502020202020204" pitchFamily="34" charset="0"/>
              </a:rPr>
              <a:t>ummarizing</a:t>
            </a:r>
            <a:r>
              <a:rPr lang="pl-PL" sz="1000" baseline="0" dirty="0" smtClean="0">
                <a:latin typeface="Century Gothic" panose="020B0502020202020204" pitchFamily="34" charset="0"/>
              </a:rPr>
              <a:t> </a:t>
            </a:r>
            <a:r>
              <a:rPr lang="en-US" sz="1000" baseline="0" noProof="0" dirty="0" smtClean="0">
                <a:solidFill>
                  <a:schemeClr val="bg1"/>
                </a:solidFill>
                <a:latin typeface="Century Gothic" panose="020B0502020202020204" pitchFamily="34" charset="0"/>
              </a:rPr>
              <a:t>a</a:t>
            </a:r>
            <a:r>
              <a:rPr lang="en-US" sz="1000" noProof="0" dirty="0" smtClean="0">
                <a:solidFill>
                  <a:schemeClr val="bg1"/>
                </a:solidFill>
                <a:latin typeface="Century Gothic" panose="020B0502020202020204" pitchFamily="34" charset="0"/>
              </a:rPr>
              <a:t>bout</a:t>
            </a:r>
            <a:r>
              <a:rPr lang="pl-PL" sz="1000" dirty="0" smtClean="0">
                <a:solidFill>
                  <a:schemeClr val="bg1"/>
                </a:solidFill>
                <a:latin typeface="Century Gothic" panose="020B0502020202020204" pitchFamily="34" charset="0"/>
              </a:rPr>
              <a:t> 40 % of </a:t>
            </a:r>
            <a:r>
              <a:rPr lang="en-US" sz="1000" noProof="0" dirty="0" smtClean="0">
                <a:solidFill>
                  <a:schemeClr val="bg1"/>
                </a:solidFill>
                <a:latin typeface="Century Gothic" panose="020B0502020202020204" pitchFamily="34" charset="0"/>
              </a:rPr>
              <a:t>all</a:t>
            </a:r>
            <a:r>
              <a:rPr lang="pl-PL" sz="1000" dirty="0" smtClean="0">
                <a:solidFill>
                  <a:schemeClr val="bg1"/>
                </a:solidFill>
                <a:latin typeface="Century Gothic" panose="020B0502020202020204" pitchFamily="34" charset="0"/>
              </a:rPr>
              <a:t> </a:t>
            </a:r>
            <a:r>
              <a:rPr lang="en-US" sz="1000" noProof="0" dirty="0" smtClean="0">
                <a:solidFill>
                  <a:schemeClr val="bg1"/>
                </a:solidFill>
                <a:latin typeface="Century Gothic" panose="020B0502020202020204" pitchFamily="34" charset="0"/>
              </a:rPr>
              <a:t>cancer</a:t>
            </a:r>
            <a:r>
              <a:rPr lang="pl-PL" sz="1000" dirty="0" smtClean="0">
                <a:solidFill>
                  <a:schemeClr val="bg1"/>
                </a:solidFill>
                <a:latin typeface="Century Gothic" panose="020B0502020202020204" pitchFamily="34" charset="0"/>
              </a:rPr>
              <a:t> </a:t>
            </a:r>
            <a:r>
              <a:rPr lang="en-US" sz="1000" noProof="0" dirty="0" smtClean="0">
                <a:solidFill>
                  <a:schemeClr val="bg1"/>
                </a:solidFill>
                <a:latin typeface="Century Gothic" panose="020B0502020202020204" pitchFamily="34" charset="0"/>
              </a:rPr>
              <a:t>incidents</a:t>
            </a:r>
            <a:r>
              <a:rPr lang="pl-PL" sz="1000" dirty="0" smtClean="0">
                <a:solidFill>
                  <a:schemeClr val="bg1"/>
                </a:solidFill>
                <a:latin typeface="Century Gothic" panose="020B0502020202020204" pitchFamily="34" charset="0"/>
              </a:rPr>
              <a:t> in </a:t>
            </a:r>
            <a:r>
              <a:rPr lang="en-US" sz="1000" noProof="0" dirty="0" smtClean="0">
                <a:solidFill>
                  <a:schemeClr val="bg1"/>
                </a:solidFill>
                <a:latin typeface="Century Gothic" panose="020B0502020202020204" pitchFamily="34" charset="0"/>
              </a:rPr>
              <a:t>children</a:t>
            </a:r>
            <a:r>
              <a:rPr lang="pl-PL" sz="1000" dirty="0" smtClean="0">
                <a:solidFill>
                  <a:schemeClr val="bg1"/>
                </a:solidFill>
                <a:latin typeface="Century Gothic" panose="020B0502020202020204" pitchFamily="34" charset="0"/>
              </a:rPr>
              <a:t> and </a:t>
            </a:r>
            <a:r>
              <a:rPr lang="pl-PL" sz="1000" dirty="0" err="1" smtClean="0">
                <a:solidFill>
                  <a:schemeClr val="bg1"/>
                </a:solidFill>
                <a:latin typeface="Century Gothic" panose="020B0502020202020204" pitchFamily="34" charset="0"/>
              </a:rPr>
              <a:t>adolescents</a:t>
            </a:r>
            <a:r>
              <a:rPr lang="pl-PL" sz="1000" dirty="0" smtClean="0">
                <a:solidFill>
                  <a:schemeClr val="bg1"/>
                </a:solidFill>
                <a:latin typeface="Century Gothic" panose="020B0502020202020204" pitchFamily="34" charset="0"/>
              </a:rPr>
              <a:t> </a:t>
            </a:r>
            <a:r>
              <a:rPr lang="en-US" sz="1000" noProof="0" dirty="0" smtClean="0">
                <a:solidFill>
                  <a:schemeClr val="bg1"/>
                </a:solidFill>
                <a:latin typeface="Century Gothic" panose="020B0502020202020204" pitchFamily="34" charset="0"/>
              </a:rPr>
              <a:t>are</a:t>
            </a:r>
            <a:r>
              <a:rPr lang="pl-PL" sz="1000" dirty="0" smtClean="0">
                <a:solidFill>
                  <a:schemeClr val="bg1"/>
                </a:solidFill>
                <a:latin typeface="Century Gothic" panose="020B0502020202020204" pitchFamily="34" charset="0"/>
              </a:rPr>
              <a:t> </a:t>
            </a:r>
            <a:r>
              <a:rPr lang="en-US" sz="1000" noProof="0" dirty="0" smtClean="0">
                <a:solidFill>
                  <a:schemeClr val="bg1"/>
                </a:solidFill>
                <a:latin typeface="Century Gothic" panose="020B0502020202020204" pitchFamily="34" charset="0"/>
              </a:rPr>
              <a:t>different</a:t>
            </a:r>
            <a:r>
              <a:rPr lang="pl-PL" sz="1000" dirty="0" smtClean="0">
                <a:solidFill>
                  <a:schemeClr val="bg1"/>
                </a:solidFill>
                <a:latin typeface="Century Gothic" panose="020B0502020202020204" pitchFamily="34" charset="0"/>
              </a:rPr>
              <a:t> </a:t>
            </a:r>
            <a:r>
              <a:rPr lang="en-US" sz="1000" noProof="0" dirty="0" smtClean="0">
                <a:solidFill>
                  <a:schemeClr val="bg1"/>
                </a:solidFill>
                <a:latin typeface="Century Gothic" panose="020B0502020202020204" pitchFamily="34" charset="0"/>
              </a:rPr>
              <a:t>types</a:t>
            </a:r>
            <a:r>
              <a:rPr lang="pl-PL" sz="1000" dirty="0" smtClean="0">
                <a:solidFill>
                  <a:schemeClr val="bg1"/>
                </a:solidFill>
                <a:latin typeface="Century Gothic" panose="020B0502020202020204" pitchFamily="34" charset="0"/>
              </a:rPr>
              <a:t> of </a:t>
            </a:r>
            <a:r>
              <a:rPr lang="en-US" sz="1000" noProof="0" dirty="0" err="1" smtClean="0">
                <a:solidFill>
                  <a:schemeClr val="bg1"/>
                </a:solidFill>
                <a:latin typeface="Century Gothic" panose="020B0502020202020204" pitchFamily="34" charset="0"/>
              </a:rPr>
              <a:t>leukemias</a:t>
            </a:r>
            <a:r>
              <a:rPr lang="pl-PL" sz="1000" dirty="0" smtClean="0">
                <a:solidFill>
                  <a:schemeClr val="bg1"/>
                </a:solidFill>
                <a:latin typeface="Century Gothic" panose="020B0502020202020204" pitchFamily="34" charset="0"/>
              </a:rPr>
              <a:t> and </a:t>
            </a:r>
            <a:r>
              <a:rPr lang="en-US" sz="1000" noProof="0" dirty="0" smtClean="0">
                <a:solidFill>
                  <a:schemeClr val="bg1"/>
                </a:solidFill>
                <a:latin typeface="Century Gothic" panose="020B0502020202020204" pitchFamily="34" charset="0"/>
              </a:rPr>
              <a:t>lymphomas</a:t>
            </a:r>
            <a:r>
              <a:rPr lang="pl-PL" sz="1000" dirty="0" smtClean="0">
                <a:solidFill>
                  <a:schemeClr val="bg1"/>
                </a:solidFill>
                <a:latin typeface="Century Gothic" panose="020B0502020202020204" pitchFamily="34" charset="0"/>
              </a:rPr>
              <a:t>.</a:t>
            </a:r>
          </a:p>
          <a:p>
            <a:endParaRPr lang="en-US" noProof="0" dirty="0"/>
          </a:p>
        </p:txBody>
      </p:sp>
      <p:sp>
        <p:nvSpPr>
          <p:cNvPr id="4" name="Symbol zastępczy numeru slajdu 3"/>
          <p:cNvSpPr>
            <a:spLocks noGrp="1"/>
          </p:cNvSpPr>
          <p:nvPr>
            <p:ph type="sldNum" sz="quarter" idx="10"/>
          </p:nvPr>
        </p:nvSpPr>
        <p:spPr/>
        <p:txBody>
          <a:bodyPr/>
          <a:lstStyle/>
          <a:p>
            <a:fld id="{67736402-06F7-449A-BB58-92892DA7D499}" type="slidenum">
              <a:rPr lang="pl-PL" smtClean="0"/>
              <a:pPr/>
              <a:t>5</a:t>
            </a:fld>
            <a:endParaRPr lang="pl-PL"/>
          </a:p>
        </p:txBody>
      </p:sp>
    </p:spTree>
    <p:extLst>
      <p:ext uri="{BB962C8B-B14F-4D97-AF65-F5344CB8AC3E}">
        <p14:creationId xmlns:p14="http://schemas.microsoft.com/office/powerpoint/2010/main" xmlns="" val="281158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r>
              <a:rPr lang="en-US" sz="1000" dirty="0" smtClean="0">
                <a:latin typeface="Century Gothic" panose="020B0502020202020204" pitchFamily="34" charset="0"/>
              </a:rPr>
              <a:t>Leukemia</a:t>
            </a:r>
            <a:r>
              <a:rPr lang="pl-PL" sz="1000" dirty="0" smtClean="0">
                <a:latin typeface="Century Gothic" panose="020B0502020202020204" pitchFamily="34" charset="0"/>
              </a:rPr>
              <a:t> </a:t>
            </a:r>
            <a:r>
              <a:rPr lang="pl-PL" sz="1000" dirty="0" err="1" smtClean="0">
                <a:latin typeface="Century Gothic" panose="020B0502020202020204" pitchFamily="34" charset="0"/>
              </a:rPr>
              <a:t>is</a:t>
            </a:r>
            <a:r>
              <a:rPr lang="en-US" sz="1000" dirty="0" smtClean="0">
                <a:latin typeface="Century Gothic" panose="020B0502020202020204" pitchFamily="34" charset="0"/>
              </a:rPr>
              <a:t> a cancer of the bone marrow and blood</a:t>
            </a:r>
            <a:r>
              <a:rPr lang="pl-PL" sz="1000" dirty="0" smtClean="0">
                <a:latin typeface="Century Gothic" panose="020B0502020202020204" pitchFamily="34" charset="0"/>
              </a:rPr>
              <a:t>. </a:t>
            </a:r>
            <a:r>
              <a:rPr lang="en-US" sz="1000" b="0" i="0" u="none" strike="noStrike" kern="1200" baseline="0" dirty="0" smtClean="0">
                <a:solidFill>
                  <a:schemeClr val="tx1"/>
                </a:solidFill>
                <a:latin typeface="Century Gothic" panose="020B0502020202020204" pitchFamily="34" charset="0"/>
                <a:ea typeface="+mn-ea"/>
                <a:cs typeface="+mn-cs"/>
              </a:rPr>
              <a:t>All formed elements arise from stem cells of </a:t>
            </a:r>
            <a:r>
              <a:rPr lang="en-US" sz="1000" b="0" i="0" u="none" strike="noStrike" kern="1200" baseline="0" dirty="0" err="1" smtClean="0">
                <a:solidFill>
                  <a:schemeClr val="tx1"/>
                </a:solidFill>
                <a:latin typeface="Century Gothic" panose="020B0502020202020204" pitchFamily="34" charset="0"/>
                <a:ea typeface="+mn-ea"/>
                <a:cs typeface="+mn-cs"/>
              </a:rPr>
              <a:t>th</a:t>
            </a:r>
            <a:r>
              <a:rPr lang="pl-PL" sz="1000" b="0" i="0" u="none" strike="noStrike" kern="1200" baseline="0" dirty="0" smtClean="0">
                <a:solidFill>
                  <a:schemeClr val="tx1"/>
                </a:solidFill>
                <a:latin typeface="Century Gothic" panose="020B0502020202020204" pitchFamily="34" charset="0"/>
                <a:ea typeface="+mn-ea"/>
                <a:cs typeface="+mn-cs"/>
              </a:rPr>
              <a:t>e </a:t>
            </a:r>
            <a:r>
              <a:rPr lang="en-US" sz="1000" b="0" i="0" u="none" strike="noStrike" kern="1200" baseline="0" dirty="0" smtClean="0">
                <a:solidFill>
                  <a:schemeClr val="tx1"/>
                </a:solidFill>
                <a:latin typeface="Century Gothic" panose="020B0502020202020204" pitchFamily="34" charset="0"/>
                <a:ea typeface="+mn-ea"/>
                <a:cs typeface="+mn-cs"/>
              </a:rPr>
              <a:t>bone marrow. One daughter </a:t>
            </a:r>
            <a:r>
              <a:rPr lang="pl-PL" sz="1000" b="0" i="0" u="none" strike="noStrike" kern="1200" baseline="0" dirty="0" smtClean="0">
                <a:solidFill>
                  <a:schemeClr val="tx1"/>
                </a:solidFill>
                <a:latin typeface="Century Gothic" panose="020B0502020202020204" pitchFamily="34" charset="0"/>
                <a:ea typeface="+mn-ea"/>
                <a:cs typeface="+mn-cs"/>
              </a:rPr>
              <a:t>of </a:t>
            </a:r>
            <a:r>
              <a:rPr lang="en-US" sz="1000" b="0" i="0" u="none" strike="noStrike" kern="1200" baseline="0" noProof="0" dirty="0" smtClean="0">
                <a:solidFill>
                  <a:schemeClr val="tx1"/>
                </a:solidFill>
                <a:latin typeface="Century Gothic" panose="020B0502020202020204" pitchFamily="34" charset="0"/>
                <a:ea typeface="+mn-ea"/>
                <a:cs typeface="+mn-cs"/>
              </a:rPr>
              <a:t>these</a:t>
            </a:r>
            <a:r>
              <a:rPr lang="pl-PL" sz="1000" b="0" i="0" u="none" strike="noStrike" kern="1200" baseline="0" dirty="0" smtClean="0">
                <a:solidFill>
                  <a:schemeClr val="tx1"/>
                </a:solidFill>
                <a:latin typeface="Century Gothic" panose="020B0502020202020204" pitchFamily="34" charset="0"/>
                <a:ea typeface="+mn-ea"/>
                <a:cs typeface="+mn-cs"/>
              </a:rPr>
              <a:t> </a:t>
            </a:r>
            <a:r>
              <a:rPr lang="en-US" sz="1000" b="0" i="0" u="none" strike="noStrike" kern="1200" baseline="0" dirty="0" smtClean="0">
                <a:solidFill>
                  <a:schemeClr val="tx1"/>
                </a:solidFill>
                <a:latin typeface="Century Gothic" panose="020B0502020202020204" pitchFamily="34" charset="0"/>
                <a:ea typeface="+mn-ea"/>
                <a:cs typeface="+mn-cs"/>
              </a:rPr>
              <a:t>cell remains a </a:t>
            </a:r>
            <a:r>
              <a:rPr lang="en-US" sz="1000" b="0" i="0" u="none" strike="noStrike" kern="1200" baseline="0" dirty="0" err="1" smtClean="0">
                <a:solidFill>
                  <a:schemeClr val="tx1"/>
                </a:solidFill>
                <a:latin typeface="Century Gothic" panose="020B0502020202020204" pitchFamily="34" charset="0"/>
                <a:ea typeface="+mn-ea"/>
                <a:cs typeface="+mn-cs"/>
              </a:rPr>
              <a:t>hemopoietic</a:t>
            </a:r>
            <a:r>
              <a:rPr lang="en-US" sz="1000" b="0" i="0" u="none" strike="noStrike" kern="1200" baseline="0" dirty="0" smtClean="0">
                <a:solidFill>
                  <a:schemeClr val="tx1"/>
                </a:solidFill>
                <a:latin typeface="Century Gothic" panose="020B0502020202020204" pitchFamily="34" charset="0"/>
                <a:ea typeface="+mn-ea"/>
                <a:cs typeface="+mn-cs"/>
              </a:rPr>
              <a:t> stem</a:t>
            </a:r>
            <a:r>
              <a:rPr lang="pl-PL" sz="1000" b="0" i="0" u="none" strike="noStrike" kern="1200" baseline="0" dirty="0" smtClean="0">
                <a:solidFill>
                  <a:schemeClr val="tx1"/>
                </a:solidFill>
                <a:latin typeface="Century Gothic" panose="020B0502020202020204" pitchFamily="34" charset="0"/>
                <a:ea typeface="+mn-ea"/>
                <a:cs typeface="+mn-cs"/>
              </a:rPr>
              <a:t> </a:t>
            </a:r>
            <a:r>
              <a:rPr lang="en-US" sz="1000" b="0" i="0" u="none" strike="noStrike" kern="1200" baseline="0" dirty="0" smtClean="0">
                <a:solidFill>
                  <a:schemeClr val="tx1"/>
                </a:solidFill>
                <a:latin typeface="Century Gothic" panose="020B0502020202020204" pitchFamily="34" charset="0"/>
                <a:ea typeface="+mn-ea"/>
                <a:cs typeface="+mn-cs"/>
              </a:rPr>
              <a:t>cell,</a:t>
            </a:r>
            <a:r>
              <a:rPr lang="pl-PL" sz="1000" b="0" i="0" u="none" strike="noStrike" kern="1200" baseline="0" dirty="0" smtClean="0">
                <a:solidFill>
                  <a:schemeClr val="tx1"/>
                </a:solidFill>
                <a:latin typeface="Century Gothic" panose="020B0502020202020204" pitchFamily="34" charset="0"/>
                <a:ea typeface="+mn-ea"/>
                <a:cs typeface="+mn-cs"/>
              </a:rPr>
              <a:t> </a:t>
            </a:r>
            <a:r>
              <a:rPr lang="en-US" sz="1000" b="0" i="0" u="none" strike="noStrike" kern="1200" baseline="0" dirty="0" smtClean="0">
                <a:solidFill>
                  <a:schemeClr val="tx1"/>
                </a:solidFill>
                <a:latin typeface="Century Gothic" panose="020B0502020202020204" pitchFamily="34" charset="0"/>
                <a:ea typeface="+mn-ea"/>
                <a:cs typeface="+mn-cs"/>
              </a:rPr>
              <a:t>allow</a:t>
            </a:r>
            <a:r>
              <a:rPr lang="pl-PL" sz="1000" b="0" i="0" u="none" strike="noStrike" kern="1200" baseline="0" dirty="0" smtClean="0">
                <a:solidFill>
                  <a:schemeClr val="tx1"/>
                </a:solidFill>
                <a:latin typeface="Century Gothic" panose="020B0502020202020204" pitchFamily="34" charset="0"/>
                <a:ea typeface="+mn-ea"/>
                <a:cs typeface="+mn-cs"/>
              </a:rPr>
              <a:t>s</a:t>
            </a:r>
            <a:r>
              <a:rPr lang="en-US" sz="1000" b="0" i="0" u="none" strike="noStrike" kern="1200" baseline="0" dirty="0" smtClean="0">
                <a:solidFill>
                  <a:schemeClr val="tx1"/>
                </a:solidFill>
                <a:latin typeface="Century Gothic" panose="020B0502020202020204" pitchFamily="34" charset="0"/>
                <a:ea typeface="+mn-ea"/>
                <a:cs typeface="+mn-cs"/>
              </a:rPr>
              <a:t> </a:t>
            </a:r>
            <a:r>
              <a:rPr lang="en-US" sz="1000" b="0" i="0" u="none" strike="noStrike" kern="1200" baseline="0" dirty="0" err="1" smtClean="0">
                <a:solidFill>
                  <a:schemeClr val="tx1"/>
                </a:solidFill>
                <a:latin typeface="Century Gothic" panose="020B0502020202020204" pitchFamily="34" charset="0"/>
                <a:ea typeface="+mn-ea"/>
                <a:cs typeface="+mn-cs"/>
              </a:rPr>
              <a:t>hemopoiesis</a:t>
            </a:r>
            <a:r>
              <a:rPr lang="en-US" sz="1000" b="0" i="0" u="none" strike="noStrike" kern="1200" baseline="0" dirty="0" smtClean="0">
                <a:solidFill>
                  <a:schemeClr val="tx1"/>
                </a:solidFill>
                <a:latin typeface="Century Gothic" panose="020B0502020202020204" pitchFamily="34" charset="0"/>
                <a:ea typeface="+mn-ea"/>
                <a:cs typeface="+mn-cs"/>
              </a:rPr>
              <a:t> to continue. The other daughter cell becomes either of two types of more specialized stem cells</a:t>
            </a:r>
            <a:endParaRPr lang="pl-PL" sz="1000" b="0" i="0" u="none" strike="noStrike" kern="1200" baseline="0" dirty="0" smtClean="0">
              <a:solidFill>
                <a:schemeClr val="tx1"/>
              </a:solidFill>
              <a:latin typeface="Century Gothic" panose="020B0502020202020204" pitchFamily="34" charset="0"/>
              <a:ea typeface="+mn-ea"/>
              <a:cs typeface="+mn-cs"/>
            </a:endParaRPr>
          </a:p>
          <a:p>
            <a:pPr algn="just"/>
            <a:r>
              <a:rPr lang="en-US" sz="1000" b="0" i="0" u="none" strike="noStrike" kern="1200" baseline="0" dirty="0" smtClean="0">
                <a:solidFill>
                  <a:schemeClr val="tx1"/>
                </a:solidFill>
                <a:latin typeface="Century Gothic" panose="020B0502020202020204" pitchFamily="34" charset="0"/>
                <a:ea typeface="+mn-ea"/>
                <a:cs typeface="+mn-cs"/>
              </a:rPr>
              <a:t>Lymphoid stem cells give rise to a class of leukocytes known as lymphocytes, which include the various T cells,</a:t>
            </a:r>
            <a:endParaRPr lang="pl-PL" sz="1000" b="0" i="0" u="none" strike="noStrike" kern="1200" baseline="0" dirty="0" smtClean="0">
              <a:solidFill>
                <a:schemeClr val="tx1"/>
              </a:solidFill>
              <a:latin typeface="Century Gothic" panose="020B0502020202020204" pitchFamily="34" charset="0"/>
              <a:ea typeface="+mn-ea"/>
              <a:cs typeface="+mn-cs"/>
            </a:endParaRPr>
          </a:p>
          <a:p>
            <a:pPr algn="just"/>
            <a:r>
              <a:rPr lang="en-US" sz="1000" b="0" i="0" u="none" strike="noStrike" kern="1200" baseline="0" dirty="0" smtClean="0">
                <a:solidFill>
                  <a:schemeClr val="tx1"/>
                </a:solidFill>
                <a:latin typeface="Century Gothic" panose="020B0502020202020204" pitchFamily="34" charset="0"/>
                <a:ea typeface="+mn-ea"/>
                <a:cs typeface="+mn-cs"/>
              </a:rPr>
              <a:t>B cells, and natural killer (NK) cells, all of which function in immunity. </a:t>
            </a:r>
            <a:endParaRPr lang="pl-PL" sz="1000" b="0" i="0" u="none" strike="noStrike" kern="1200" baseline="0" dirty="0" smtClean="0">
              <a:solidFill>
                <a:schemeClr val="tx1"/>
              </a:solidFill>
              <a:latin typeface="Century Gothic" panose="020B0502020202020204" pitchFamily="34" charset="0"/>
              <a:ea typeface="+mn-ea"/>
              <a:cs typeface="+mn-cs"/>
            </a:endParaRPr>
          </a:p>
          <a:p>
            <a:pPr algn="just"/>
            <a:r>
              <a:rPr lang="en-US" sz="1000" b="0" i="0" u="none" strike="noStrike" kern="1200" baseline="0" dirty="0" smtClean="0">
                <a:solidFill>
                  <a:schemeClr val="tx1"/>
                </a:solidFill>
                <a:latin typeface="Century Gothic" panose="020B0502020202020204" pitchFamily="34" charset="0"/>
                <a:ea typeface="+mn-ea"/>
                <a:cs typeface="+mn-cs"/>
              </a:rPr>
              <a:t>Myeloid stem cells give rise to all the other formed elements, including the erythrocytes; megakaryocytes that produce</a:t>
            </a:r>
            <a:r>
              <a:rPr lang="pl-PL" sz="1000" b="0" i="0" u="none" strike="noStrike" kern="1200" baseline="0" dirty="0" smtClean="0">
                <a:solidFill>
                  <a:schemeClr val="tx1"/>
                </a:solidFill>
                <a:latin typeface="Century Gothic" panose="020B0502020202020204" pitchFamily="34" charset="0"/>
                <a:ea typeface="+mn-ea"/>
                <a:cs typeface="+mn-cs"/>
              </a:rPr>
              <a:t> </a:t>
            </a:r>
            <a:r>
              <a:rPr lang="en-US" sz="1000" b="0" i="0" u="none" strike="noStrike" kern="1200" baseline="0" dirty="0" smtClean="0">
                <a:solidFill>
                  <a:schemeClr val="tx1"/>
                </a:solidFill>
                <a:latin typeface="Century Gothic" panose="020B0502020202020204" pitchFamily="34" charset="0"/>
                <a:ea typeface="+mn-ea"/>
                <a:cs typeface="+mn-cs"/>
              </a:rPr>
              <a:t>platelets; and a </a:t>
            </a:r>
            <a:r>
              <a:rPr lang="en-US" sz="1000" b="0" i="0" u="none" strike="noStrike" kern="1200" baseline="0" dirty="0" err="1" smtClean="0">
                <a:solidFill>
                  <a:schemeClr val="tx1"/>
                </a:solidFill>
                <a:latin typeface="Century Gothic" panose="020B0502020202020204" pitchFamily="34" charset="0"/>
                <a:ea typeface="+mn-ea"/>
                <a:cs typeface="+mn-cs"/>
              </a:rPr>
              <a:t>myeloblast</a:t>
            </a:r>
            <a:r>
              <a:rPr lang="en-US" sz="1000" b="0" i="0" u="none" strike="noStrike" kern="1200" baseline="0" dirty="0" smtClean="0">
                <a:solidFill>
                  <a:schemeClr val="tx1"/>
                </a:solidFill>
                <a:latin typeface="Century Gothic" panose="020B0502020202020204" pitchFamily="34" charset="0"/>
                <a:ea typeface="+mn-ea"/>
                <a:cs typeface="+mn-cs"/>
              </a:rPr>
              <a:t> lineage that gives rise to monocytes and three forms of granular leukocytes: neutrophils,</a:t>
            </a:r>
            <a:r>
              <a:rPr lang="pl-PL" sz="1000" b="0" i="0" u="none" strike="noStrike" kern="1200" baseline="0" dirty="0" smtClean="0">
                <a:solidFill>
                  <a:schemeClr val="tx1"/>
                </a:solidFill>
                <a:latin typeface="Century Gothic" panose="020B0502020202020204" pitchFamily="34" charset="0"/>
                <a:ea typeface="+mn-ea"/>
                <a:cs typeface="+mn-cs"/>
              </a:rPr>
              <a:t> </a:t>
            </a:r>
            <a:r>
              <a:rPr lang="pl-PL" sz="1000" b="0" i="0" u="none" strike="noStrike" kern="1200" baseline="0" dirty="0" err="1" smtClean="0">
                <a:solidFill>
                  <a:schemeClr val="tx1"/>
                </a:solidFill>
                <a:latin typeface="Century Gothic" panose="020B0502020202020204" pitchFamily="34" charset="0"/>
                <a:ea typeface="+mn-ea"/>
                <a:cs typeface="+mn-cs"/>
              </a:rPr>
              <a:t>eosinophils</a:t>
            </a:r>
            <a:r>
              <a:rPr lang="pl-PL" sz="1000" b="0" i="0" u="none" strike="noStrike" kern="1200" baseline="0" dirty="0" smtClean="0">
                <a:solidFill>
                  <a:schemeClr val="tx1"/>
                </a:solidFill>
                <a:latin typeface="Century Gothic" panose="020B0502020202020204" pitchFamily="34" charset="0"/>
                <a:ea typeface="+mn-ea"/>
                <a:cs typeface="+mn-cs"/>
              </a:rPr>
              <a:t>, and </a:t>
            </a:r>
            <a:r>
              <a:rPr lang="pl-PL" sz="1000" b="0" i="0" u="none" strike="noStrike" kern="1200" baseline="0" dirty="0" err="1" smtClean="0">
                <a:solidFill>
                  <a:schemeClr val="tx1"/>
                </a:solidFill>
                <a:latin typeface="Century Gothic" panose="020B0502020202020204" pitchFamily="34" charset="0"/>
                <a:ea typeface="+mn-ea"/>
                <a:cs typeface="+mn-cs"/>
              </a:rPr>
              <a:t>basophils</a:t>
            </a:r>
            <a:r>
              <a:rPr lang="pl-PL" sz="1000" b="0" i="0" u="none" strike="noStrike" kern="1200" baseline="0" dirty="0" smtClean="0">
                <a:solidFill>
                  <a:schemeClr val="tx1"/>
                </a:solidFill>
                <a:latin typeface="Century Gothic" panose="020B0502020202020204" pitchFamily="34" charset="0"/>
                <a:ea typeface="+mn-ea"/>
                <a:cs typeface="+mn-cs"/>
              </a:rPr>
              <a:t>.</a:t>
            </a:r>
            <a:r>
              <a:rPr lang="en-US" sz="1000" dirty="0" smtClean="0">
                <a:latin typeface="Century Gothic" panose="020B0502020202020204" pitchFamily="34" charset="0"/>
              </a:rPr>
              <a:t> </a:t>
            </a:r>
            <a:endParaRPr lang="pl-PL" sz="1000" dirty="0" smtClean="0">
              <a:latin typeface="Century Gothic" panose="020B0502020202020204" pitchFamily="34" charset="0"/>
            </a:endParaRPr>
          </a:p>
          <a:p>
            <a:pPr algn="just"/>
            <a:r>
              <a:rPr lang="pl-PL" sz="1000" dirty="0" err="1" smtClean="0">
                <a:latin typeface="Century Gothic" panose="020B0502020202020204" pitchFamily="34" charset="0"/>
              </a:rPr>
              <a:t>H</a:t>
            </a:r>
            <a:r>
              <a:rPr lang="pl-PL" sz="1000" baseline="0" dirty="0" err="1" smtClean="0">
                <a:latin typeface="Century Gothic" panose="020B0502020202020204" pitchFamily="34" charset="0"/>
              </a:rPr>
              <a:t>ematological</a:t>
            </a:r>
            <a:r>
              <a:rPr lang="pl-PL" sz="1000" baseline="0" dirty="0" smtClean="0">
                <a:latin typeface="Century Gothic" panose="020B0502020202020204" pitchFamily="34" charset="0"/>
              </a:rPr>
              <a:t> </a:t>
            </a:r>
            <a:r>
              <a:rPr lang="pl-PL" sz="1000" baseline="0" dirty="0" err="1" smtClean="0">
                <a:latin typeface="Century Gothic" panose="020B0502020202020204" pitchFamily="34" charset="0"/>
              </a:rPr>
              <a:t>malignaces</a:t>
            </a:r>
            <a:r>
              <a:rPr lang="pl-PL" sz="1000" baseline="0" dirty="0" smtClean="0">
                <a:latin typeface="Century Gothic" panose="020B0502020202020204" pitchFamily="34" charset="0"/>
              </a:rPr>
              <a:t> </a:t>
            </a:r>
            <a:r>
              <a:rPr lang="pl-PL" sz="1000" baseline="0" dirty="0" err="1" smtClean="0">
                <a:latin typeface="Century Gothic" panose="020B0502020202020204" pitchFamily="34" charset="0"/>
              </a:rPr>
              <a:t>are</a:t>
            </a:r>
            <a:r>
              <a:rPr lang="pl-PL" sz="1000" baseline="0" dirty="0" smtClean="0">
                <a:latin typeface="Century Gothic" panose="020B0502020202020204" pitchFamily="34" charset="0"/>
              </a:rPr>
              <a:t> </a:t>
            </a:r>
            <a:r>
              <a:rPr lang="en-US" sz="1000" dirty="0" smtClean="0">
                <a:latin typeface="Century Gothic" panose="020B0502020202020204" pitchFamily="34" charset="0"/>
              </a:rPr>
              <a:t>classified into four main groups according to cell type and rate of growth: acute lymphocytic (ALL), chronic lymphocytic (CLL), acute myeloid (AML), and chronic myeloid (CML). </a:t>
            </a:r>
            <a:endParaRPr lang="pl-PL" sz="1000" dirty="0" smtClean="0">
              <a:latin typeface="Century Gothic" panose="020B0502020202020204" pitchFamily="34" charset="0"/>
            </a:endParaRPr>
          </a:p>
          <a:p>
            <a:pPr algn="just"/>
            <a:endParaRPr lang="pl-PL" baseline="0" dirty="0" smtClean="0"/>
          </a:p>
        </p:txBody>
      </p:sp>
      <p:sp>
        <p:nvSpPr>
          <p:cNvPr id="4" name="Symbol zastępczy numeru slajdu 3"/>
          <p:cNvSpPr>
            <a:spLocks noGrp="1"/>
          </p:cNvSpPr>
          <p:nvPr>
            <p:ph type="sldNum" sz="quarter" idx="10"/>
          </p:nvPr>
        </p:nvSpPr>
        <p:spPr/>
        <p:txBody>
          <a:bodyPr/>
          <a:lstStyle/>
          <a:p>
            <a:fld id="{67736402-06F7-449A-BB58-92892DA7D499}" type="slidenum">
              <a:rPr lang="pl-PL" smtClean="0"/>
              <a:pPr/>
              <a:t>6</a:t>
            </a:fld>
            <a:endParaRPr lang="pl-PL"/>
          </a:p>
        </p:txBody>
      </p:sp>
    </p:spTree>
    <p:extLst>
      <p:ext uri="{BB962C8B-B14F-4D97-AF65-F5344CB8AC3E}">
        <p14:creationId xmlns:p14="http://schemas.microsoft.com/office/powerpoint/2010/main" xmlns="" val="281158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000" b="0" i="0" u="none" strike="noStrike" kern="1200" baseline="0" dirty="0" err="1" smtClean="0">
                <a:solidFill>
                  <a:schemeClr val="tx1"/>
                </a:solidFill>
                <a:latin typeface="Century Gothic" panose="020B0502020202020204" pitchFamily="34" charset="0"/>
                <a:ea typeface="+mn-ea"/>
                <a:cs typeface="+mn-cs"/>
              </a:rPr>
              <a:t>These</a:t>
            </a:r>
            <a:r>
              <a:rPr lang="pl-PL" sz="1000" b="0" i="0" u="none" strike="noStrike" kern="1200" baseline="0" dirty="0" smtClean="0">
                <a:solidFill>
                  <a:schemeClr val="tx1"/>
                </a:solidFill>
                <a:latin typeface="Century Gothic" panose="020B0502020202020204" pitchFamily="34" charset="0"/>
                <a:ea typeface="+mn-ea"/>
                <a:cs typeface="+mn-cs"/>
              </a:rPr>
              <a:t> 4 </a:t>
            </a:r>
            <a:r>
              <a:rPr lang="pl-PL" sz="1000" b="0" i="0" u="none" strike="noStrike" kern="1200" baseline="0" dirty="0" err="1" smtClean="0">
                <a:solidFill>
                  <a:schemeClr val="tx1"/>
                </a:solidFill>
                <a:latin typeface="Century Gothic" panose="020B0502020202020204" pitchFamily="34" charset="0"/>
                <a:ea typeface="+mn-ea"/>
                <a:cs typeface="+mn-cs"/>
              </a:rPr>
              <a:t>basic</a:t>
            </a:r>
            <a:r>
              <a:rPr lang="pl-PL" sz="1000" b="0" i="0" u="none" strike="noStrike" kern="1200" baseline="0" dirty="0" smtClean="0">
                <a:solidFill>
                  <a:schemeClr val="tx1"/>
                </a:solidFill>
                <a:latin typeface="Century Gothic" panose="020B0502020202020204" pitchFamily="34" charset="0"/>
                <a:ea typeface="+mn-ea"/>
                <a:cs typeface="+mn-cs"/>
              </a:rPr>
              <a:t> </a:t>
            </a:r>
            <a:r>
              <a:rPr lang="pl-PL" sz="1000" b="0" i="0" u="none" strike="noStrike" kern="1200" baseline="0" dirty="0" err="1" smtClean="0">
                <a:solidFill>
                  <a:schemeClr val="tx1"/>
                </a:solidFill>
                <a:latin typeface="Century Gothic" panose="020B0502020202020204" pitchFamily="34" charset="0"/>
                <a:ea typeface="+mn-ea"/>
                <a:cs typeface="+mn-cs"/>
              </a:rPr>
              <a:t>groups</a:t>
            </a:r>
            <a:r>
              <a:rPr lang="pl-PL" sz="1000" b="0" i="0" u="none" strike="noStrike" kern="1200" baseline="0" dirty="0" smtClean="0">
                <a:solidFill>
                  <a:schemeClr val="tx1"/>
                </a:solidFill>
                <a:latin typeface="Century Gothic" panose="020B0502020202020204" pitchFamily="34" charset="0"/>
                <a:ea typeface="+mn-ea"/>
                <a:cs typeface="+mn-cs"/>
              </a:rPr>
              <a:t> </a:t>
            </a:r>
            <a:r>
              <a:rPr lang="pl-PL" sz="1000" b="0" i="0" u="none" strike="noStrike" kern="1200" baseline="0" dirty="0" err="1" smtClean="0">
                <a:solidFill>
                  <a:schemeClr val="tx1"/>
                </a:solidFill>
                <a:latin typeface="Century Gothic" panose="020B0502020202020204" pitchFamily="34" charset="0"/>
                <a:ea typeface="+mn-ea"/>
                <a:cs typeface="+mn-cs"/>
              </a:rPr>
              <a:t>are</a:t>
            </a:r>
            <a:r>
              <a:rPr lang="pl-PL" sz="1000" b="0" i="0" u="none" strike="noStrike" kern="1200" baseline="0" dirty="0" smtClean="0">
                <a:solidFill>
                  <a:schemeClr val="tx1"/>
                </a:solidFill>
                <a:latin typeface="Century Gothic" panose="020B0502020202020204" pitchFamily="34" charset="0"/>
                <a:ea typeface="+mn-ea"/>
                <a:cs typeface="+mn-cs"/>
              </a:rPr>
              <a:t> </a:t>
            </a:r>
            <a:r>
              <a:rPr lang="pl-PL" sz="1000" b="0" i="0" u="none" strike="noStrike" kern="1200" baseline="0" dirty="0" err="1" smtClean="0">
                <a:solidFill>
                  <a:schemeClr val="tx1"/>
                </a:solidFill>
                <a:latin typeface="Century Gothic" panose="020B0502020202020204" pitchFamily="34" charset="0"/>
                <a:ea typeface="+mn-ea"/>
                <a:cs typeface="+mn-cs"/>
              </a:rPr>
              <a:t>divided</a:t>
            </a:r>
            <a:r>
              <a:rPr lang="pl-PL" sz="1000" b="0" i="0" u="none" strike="noStrike" kern="1200" baseline="0" dirty="0" smtClean="0">
                <a:solidFill>
                  <a:schemeClr val="tx1"/>
                </a:solidFill>
                <a:latin typeface="Century Gothic" panose="020B0502020202020204" pitchFamily="34" charset="0"/>
                <a:ea typeface="+mn-ea"/>
                <a:cs typeface="+mn-cs"/>
              </a:rPr>
              <a:t> </a:t>
            </a:r>
            <a:r>
              <a:rPr lang="pl-PL" sz="1000" b="0" i="0" u="none" strike="noStrike" kern="1200" baseline="0" dirty="0" err="1" smtClean="0">
                <a:solidFill>
                  <a:schemeClr val="tx1"/>
                </a:solidFill>
                <a:latin typeface="Century Gothic" panose="020B0502020202020204" pitchFamily="34" charset="0"/>
                <a:ea typeface="+mn-ea"/>
                <a:cs typeface="+mn-cs"/>
              </a:rPr>
              <a:t>into</a:t>
            </a:r>
            <a:r>
              <a:rPr lang="pl-PL" sz="1000" b="0" i="0" u="none" strike="noStrike" kern="1200" baseline="0" dirty="0" smtClean="0">
                <a:solidFill>
                  <a:schemeClr val="tx1"/>
                </a:solidFill>
                <a:latin typeface="Century Gothic" panose="020B0502020202020204" pitchFamily="34" charset="0"/>
                <a:ea typeface="+mn-ea"/>
                <a:cs typeface="+mn-cs"/>
              </a:rPr>
              <a:t> </a:t>
            </a:r>
            <a:r>
              <a:rPr lang="pl-PL" sz="1000" b="0" i="0" u="none" strike="noStrike" kern="1200" baseline="0" dirty="0" err="1" smtClean="0">
                <a:solidFill>
                  <a:schemeClr val="tx1"/>
                </a:solidFill>
                <a:latin typeface="Century Gothic" panose="020B0502020202020204" pitchFamily="34" charset="0"/>
                <a:ea typeface="+mn-ea"/>
                <a:cs typeface="+mn-cs"/>
              </a:rPr>
              <a:t>many</a:t>
            </a:r>
            <a:r>
              <a:rPr lang="pl-PL" sz="1000" b="0" i="0" u="none" strike="noStrike" kern="1200" baseline="0" dirty="0" smtClean="0">
                <a:solidFill>
                  <a:schemeClr val="tx1"/>
                </a:solidFill>
                <a:latin typeface="Century Gothic" panose="020B0502020202020204" pitchFamily="34" charset="0"/>
                <a:ea typeface="+mn-ea"/>
                <a:cs typeface="+mn-cs"/>
              </a:rPr>
              <a:t> </a:t>
            </a:r>
            <a:r>
              <a:rPr lang="pl-PL" sz="1000" b="0" i="0" u="none" strike="noStrike" kern="1200" baseline="0" dirty="0" err="1" smtClean="0">
                <a:solidFill>
                  <a:schemeClr val="tx1"/>
                </a:solidFill>
                <a:latin typeface="Century Gothic" panose="020B0502020202020204" pitchFamily="34" charset="0"/>
                <a:ea typeface="+mn-ea"/>
                <a:cs typeface="+mn-cs"/>
              </a:rPr>
              <a:t>subgropus</a:t>
            </a:r>
            <a:r>
              <a:rPr lang="pl-PL" sz="1000" b="0" i="0" u="none" strike="noStrike" kern="1200" baseline="0" dirty="0" smtClean="0">
                <a:solidFill>
                  <a:schemeClr val="tx1"/>
                </a:solidFill>
                <a:latin typeface="Century Gothic" panose="020B0502020202020204" pitchFamily="34" charset="0"/>
                <a:ea typeface="+mn-ea"/>
                <a:cs typeface="+mn-cs"/>
              </a:rPr>
              <a:t>, but </a:t>
            </a:r>
            <a:r>
              <a:rPr lang="pl-PL" sz="1000" b="0" i="0" u="none" strike="noStrike" kern="1200" baseline="0" dirty="0" err="1" smtClean="0">
                <a:solidFill>
                  <a:schemeClr val="tx1"/>
                </a:solidFill>
                <a:latin typeface="Century Gothic" panose="020B0502020202020204" pitchFamily="34" charset="0"/>
                <a:ea typeface="+mn-ea"/>
                <a:cs typeface="+mn-cs"/>
              </a:rPr>
              <a:t>all</a:t>
            </a:r>
            <a:r>
              <a:rPr lang="pl-PL" sz="1000" b="0" i="0" u="none" strike="noStrike" kern="1200" baseline="0" dirty="0" smtClean="0">
                <a:solidFill>
                  <a:schemeClr val="tx1"/>
                </a:solidFill>
                <a:latin typeface="Century Gothic" panose="020B0502020202020204" pitchFamily="34" charset="0"/>
                <a:ea typeface="+mn-ea"/>
                <a:cs typeface="+mn-cs"/>
              </a:rPr>
              <a:t> the </a:t>
            </a:r>
            <a:r>
              <a:rPr lang="pl-PL" sz="1000" b="0" i="0" u="none" strike="noStrike" kern="1200" baseline="0" dirty="0" err="1" smtClean="0">
                <a:solidFill>
                  <a:schemeClr val="tx1"/>
                </a:solidFill>
                <a:latin typeface="Century Gothic" panose="020B0502020202020204" pitchFamily="34" charset="0"/>
                <a:ea typeface="+mn-ea"/>
                <a:cs typeface="+mn-cs"/>
              </a:rPr>
              <a:t>time</a:t>
            </a:r>
            <a:r>
              <a:rPr lang="pl-PL" sz="1000" b="0" i="0" u="none" strike="noStrike" kern="1200" baseline="0" dirty="0" smtClean="0">
                <a:solidFill>
                  <a:schemeClr val="tx1"/>
                </a:solidFill>
                <a:latin typeface="Century Gothic" panose="020B0502020202020204" pitchFamily="34" charset="0"/>
                <a:ea typeface="+mn-ea"/>
                <a:cs typeface="+mn-cs"/>
              </a:rPr>
              <a:t> the </a:t>
            </a:r>
            <a:r>
              <a:rPr lang="en-US" sz="1000" b="0" i="0" u="none" strike="noStrike" kern="1200" baseline="0" dirty="0" smtClean="0">
                <a:solidFill>
                  <a:schemeClr val="tx1"/>
                </a:solidFill>
                <a:latin typeface="Century Gothic" panose="020B0502020202020204" pitchFamily="34" charset="0"/>
                <a:ea typeface="+mn-ea"/>
                <a:cs typeface="+mn-cs"/>
              </a:rPr>
              <a:t>new information</a:t>
            </a:r>
            <a:r>
              <a:rPr lang="pl-PL" sz="1000" b="0" i="0" u="none" strike="noStrike" kern="1200" baseline="0" dirty="0" smtClean="0">
                <a:solidFill>
                  <a:schemeClr val="tx1"/>
                </a:solidFill>
                <a:latin typeface="Century Gothic" panose="020B0502020202020204" pitchFamily="34" charset="0"/>
                <a:ea typeface="+mn-ea"/>
                <a:cs typeface="+mn-cs"/>
              </a:rPr>
              <a:t>s </a:t>
            </a:r>
            <a:r>
              <a:rPr lang="pl-PL" sz="1000" b="0" i="0" u="none" strike="noStrike" kern="1200" baseline="0" dirty="0" err="1" smtClean="0">
                <a:solidFill>
                  <a:schemeClr val="tx1"/>
                </a:solidFill>
                <a:latin typeface="Century Gothic" panose="020B0502020202020204" pitchFamily="34" charset="0"/>
                <a:ea typeface="+mn-ea"/>
                <a:cs typeface="+mn-cs"/>
              </a:rPr>
              <a:t>are</a:t>
            </a:r>
            <a:r>
              <a:rPr lang="pl-PL" sz="1000" b="0" i="0" u="none" strike="noStrike" kern="1200" baseline="0" dirty="0" smtClean="0">
                <a:solidFill>
                  <a:schemeClr val="tx1"/>
                </a:solidFill>
                <a:latin typeface="Century Gothic" panose="020B0502020202020204" pitchFamily="34" charset="0"/>
                <a:ea typeface="+mn-ea"/>
                <a:cs typeface="+mn-cs"/>
              </a:rPr>
              <a:t> </a:t>
            </a:r>
            <a:r>
              <a:rPr lang="en-US" sz="1000" b="0" i="0" u="none" strike="noStrike" kern="1200" baseline="0" dirty="0" smtClean="0">
                <a:solidFill>
                  <a:schemeClr val="tx1"/>
                </a:solidFill>
                <a:latin typeface="Century Gothic" panose="020B0502020202020204" pitchFamily="34" charset="0"/>
                <a:ea typeface="+mn-ea"/>
                <a:cs typeface="+mn-cs"/>
              </a:rPr>
              <a:t>accumulating</a:t>
            </a:r>
            <a:r>
              <a:rPr lang="pl-PL" sz="1000" b="0" i="0" u="none" strike="noStrike" kern="1200" baseline="0" dirty="0" smtClean="0">
                <a:solidFill>
                  <a:schemeClr val="tx1"/>
                </a:solidFill>
                <a:latin typeface="Century Gothic" panose="020B0502020202020204" pitchFamily="34" charset="0"/>
                <a:ea typeface="+mn-ea"/>
                <a:cs typeface="+mn-cs"/>
              </a:rPr>
              <a:t> and </a:t>
            </a:r>
            <a:r>
              <a:rPr lang="pl-PL" sz="1000" b="0" i="0" u="none" strike="noStrike" kern="1200" baseline="0" dirty="0" err="1" smtClean="0">
                <a:solidFill>
                  <a:schemeClr val="tx1"/>
                </a:solidFill>
                <a:latin typeface="Century Gothic" panose="020B0502020202020204" pitchFamily="34" charset="0"/>
                <a:ea typeface="+mn-ea"/>
                <a:cs typeface="+mn-cs"/>
              </a:rPr>
              <a:t>this</a:t>
            </a:r>
            <a:r>
              <a:rPr lang="pl-PL" sz="1000" b="0" i="0" u="none" strike="noStrike" kern="1200" baseline="0" dirty="0" smtClean="0">
                <a:solidFill>
                  <a:schemeClr val="tx1"/>
                </a:solidFill>
                <a:latin typeface="Century Gothic" panose="020B0502020202020204" pitchFamily="34" charset="0"/>
                <a:ea typeface="+mn-ea"/>
                <a:cs typeface="+mn-cs"/>
              </a:rPr>
              <a:t> </a:t>
            </a:r>
            <a:r>
              <a:rPr lang="pl-PL" sz="1000" b="0" i="0" u="none" strike="noStrike" kern="1200" baseline="0" dirty="0" err="1" smtClean="0">
                <a:solidFill>
                  <a:schemeClr val="tx1"/>
                </a:solidFill>
                <a:latin typeface="Century Gothic" panose="020B0502020202020204" pitchFamily="34" charset="0"/>
                <a:ea typeface="+mn-ea"/>
                <a:cs typeface="+mn-cs"/>
              </a:rPr>
              <a:t>calssification</a:t>
            </a:r>
            <a:r>
              <a:rPr lang="pl-PL" sz="1000" b="0" i="0" u="none" strike="noStrike" kern="1200" baseline="0" dirty="0" smtClean="0">
                <a:solidFill>
                  <a:schemeClr val="tx1"/>
                </a:solidFill>
                <a:latin typeface="Century Gothic" panose="020B0502020202020204" pitchFamily="34" charset="0"/>
                <a:ea typeface="+mn-ea"/>
                <a:cs typeface="+mn-cs"/>
              </a:rPr>
              <a:t> </a:t>
            </a:r>
            <a:r>
              <a:rPr lang="pl-PL" sz="1000" b="0" i="0" u="none" strike="noStrike" kern="1200" baseline="0" dirty="0" err="1" smtClean="0">
                <a:solidFill>
                  <a:schemeClr val="tx1"/>
                </a:solidFill>
                <a:latin typeface="Century Gothic" panose="020B0502020202020204" pitchFamily="34" charset="0"/>
                <a:ea typeface="+mn-ea"/>
                <a:cs typeface="+mn-cs"/>
              </a:rPr>
              <a:t>is</a:t>
            </a:r>
            <a:r>
              <a:rPr lang="pl-PL" sz="1000" b="0" i="0" u="none" strike="noStrike" kern="1200" baseline="0" dirty="0" smtClean="0">
                <a:solidFill>
                  <a:schemeClr val="tx1"/>
                </a:solidFill>
                <a:latin typeface="Century Gothic" panose="020B0502020202020204" pitchFamily="34" charset="0"/>
                <a:ea typeface="+mn-ea"/>
                <a:cs typeface="+mn-cs"/>
              </a:rPr>
              <a:t> </a:t>
            </a:r>
            <a:r>
              <a:rPr lang="pl-PL" sz="1000" b="0" i="0" u="none" strike="noStrike" kern="1200" baseline="0" dirty="0" err="1" smtClean="0">
                <a:solidFill>
                  <a:schemeClr val="tx1"/>
                </a:solidFill>
                <a:latin typeface="Century Gothic" panose="020B0502020202020204" pitchFamily="34" charset="0"/>
                <a:ea typeface="+mn-ea"/>
                <a:cs typeface="+mn-cs"/>
              </a:rPr>
              <a:t>changed</a:t>
            </a:r>
            <a:r>
              <a:rPr lang="pl-PL" sz="1000" b="0" i="0" u="none" strike="noStrike" kern="1200" baseline="0" dirty="0" smtClean="0">
                <a:solidFill>
                  <a:schemeClr val="tx1"/>
                </a:solidFill>
                <a:latin typeface="Century Gothic" panose="020B0502020202020204" pitchFamily="34" charset="0"/>
                <a:ea typeface="+mn-ea"/>
                <a:cs typeface="+mn-cs"/>
              </a:rPr>
              <a:t>. </a:t>
            </a:r>
          </a:p>
          <a:p>
            <a:r>
              <a:rPr lang="en-US" sz="1000" b="0" i="0" u="none" strike="noStrike" kern="1200" baseline="0" dirty="0" smtClean="0">
                <a:solidFill>
                  <a:schemeClr val="tx1"/>
                </a:solidFill>
                <a:latin typeface="Century Gothic" panose="020B0502020202020204" pitchFamily="34" charset="0"/>
                <a:ea typeface="+mn-ea"/>
                <a:cs typeface="+mn-cs"/>
              </a:rPr>
              <a:t>The WHO</a:t>
            </a:r>
            <a:r>
              <a:rPr lang="pl-PL" sz="1000" b="0" i="0" u="none" strike="noStrike" kern="1200" baseline="0" dirty="0" smtClean="0">
                <a:solidFill>
                  <a:schemeClr val="tx1"/>
                </a:solidFill>
                <a:latin typeface="Century Gothic" panose="020B0502020202020204" pitchFamily="34" charset="0"/>
                <a:ea typeface="+mn-ea"/>
                <a:cs typeface="+mn-cs"/>
              </a:rPr>
              <a:t> leukemia and </a:t>
            </a:r>
            <a:r>
              <a:rPr lang="pl-PL" sz="1000" b="0" i="0" u="none" strike="noStrike" kern="1200" baseline="0" dirty="0" err="1" smtClean="0">
                <a:solidFill>
                  <a:schemeClr val="tx1"/>
                </a:solidFill>
                <a:latin typeface="Century Gothic" panose="020B0502020202020204" pitchFamily="34" charset="0"/>
                <a:ea typeface="+mn-ea"/>
                <a:cs typeface="+mn-cs"/>
              </a:rPr>
              <a:t>lypmhoma</a:t>
            </a:r>
            <a:r>
              <a:rPr lang="en-US" sz="1000" b="0" i="0" u="none" strike="noStrike" kern="1200" baseline="0" dirty="0" smtClean="0">
                <a:solidFill>
                  <a:schemeClr val="tx1"/>
                </a:solidFill>
                <a:latin typeface="Century Gothic" panose="020B0502020202020204" pitchFamily="34" charset="0"/>
                <a:ea typeface="+mn-ea"/>
                <a:cs typeface="+mn-cs"/>
              </a:rPr>
              <a:t> classification</a:t>
            </a:r>
            <a:r>
              <a:rPr lang="pl-PL" sz="1000" b="0" i="0" u="none" strike="noStrike" kern="1200" baseline="0" dirty="0" smtClean="0">
                <a:solidFill>
                  <a:schemeClr val="tx1"/>
                </a:solidFill>
                <a:latin typeface="Century Gothic" panose="020B0502020202020204" pitchFamily="34" charset="0"/>
                <a:ea typeface="+mn-ea"/>
                <a:cs typeface="+mn-cs"/>
              </a:rPr>
              <a:t> </a:t>
            </a:r>
            <a:r>
              <a:rPr lang="en-US" sz="1000" b="0" i="0" u="none" strike="noStrike" kern="1200" baseline="0" dirty="0" smtClean="0">
                <a:solidFill>
                  <a:schemeClr val="tx1"/>
                </a:solidFill>
                <a:latin typeface="Century Gothic" panose="020B0502020202020204" pitchFamily="34" charset="0"/>
                <a:ea typeface="+mn-ea"/>
                <a:cs typeface="+mn-cs"/>
              </a:rPr>
              <a:t>system is based on recently published</a:t>
            </a:r>
            <a:r>
              <a:rPr lang="pl-PL" sz="1000" b="0" i="0" u="none" strike="noStrike" kern="1200" baseline="0" dirty="0" smtClean="0">
                <a:solidFill>
                  <a:schemeClr val="tx1"/>
                </a:solidFill>
                <a:latin typeface="Century Gothic" panose="020B0502020202020204" pitchFamily="34" charset="0"/>
                <a:ea typeface="+mn-ea"/>
                <a:cs typeface="+mn-cs"/>
              </a:rPr>
              <a:t> </a:t>
            </a:r>
            <a:r>
              <a:rPr lang="en-US" sz="1000" b="0" i="0" u="none" strike="noStrike" kern="1200" baseline="0" dirty="0" smtClean="0">
                <a:solidFill>
                  <a:schemeClr val="tx1"/>
                </a:solidFill>
                <a:latin typeface="Century Gothic" panose="020B0502020202020204" pitchFamily="34" charset="0"/>
                <a:ea typeface="+mn-ea"/>
                <a:cs typeface="+mn-cs"/>
              </a:rPr>
              <a:t>data</a:t>
            </a:r>
            <a:r>
              <a:rPr lang="pl-PL" sz="1000" b="0" i="0" u="none" strike="noStrike" kern="1200" baseline="0" dirty="0" smtClean="0">
                <a:solidFill>
                  <a:schemeClr val="tx1"/>
                </a:solidFill>
                <a:latin typeface="Century Gothic" panose="020B0502020202020204" pitchFamily="34" charset="0"/>
                <a:ea typeface="+mn-ea"/>
                <a:cs typeface="+mn-cs"/>
              </a:rPr>
              <a:t> for </a:t>
            </a:r>
            <a:r>
              <a:rPr lang="pl-PL" sz="1000" b="0" i="0" u="none" strike="noStrike" kern="1200" baseline="0" dirty="0" err="1" smtClean="0">
                <a:solidFill>
                  <a:schemeClr val="tx1"/>
                </a:solidFill>
                <a:latin typeface="Century Gothic" panose="020B0502020202020204" pitchFamily="34" charset="0"/>
                <a:ea typeface="+mn-ea"/>
                <a:cs typeface="+mn-cs"/>
              </a:rPr>
              <a:t>better</a:t>
            </a:r>
            <a:r>
              <a:rPr lang="pl-PL" sz="1000" b="0" i="0" u="none" strike="noStrike" kern="1200" baseline="0" dirty="0" smtClean="0">
                <a:solidFill>
                  <a:schemeClr val="tx1"/>
                </a:solidFill>
                <a:latin typeface="Century Gothic" panose="020B0502020202020204" pitchFamily="34" charset="0"/>
                <a:ea typeface="+mn-ea"/>
                <a:cs typeface="+mn-cs"/>
              </a:rPr>
              <a:t> </a:t>
            </a:r>
            <a:r>
              <a:rPr lang="pl-PL" sz="1000" b="0" i="0" u="none" strike="noStrike" kern="1200" baseline="0" dirty="0" err="1" smtClean="0">
                <a:solidFill>
                  <a:schemeClr val="tx1"/>
                </a:solidFill>
                <a:latin typeface="Century Gothic" panose="020B0502020202020204" pitchFamily="34" charset="0"/>
                <a:ea typeface="+mn-ea"/>
                <a:cs typeface="+mn-cs"/>
              </a:rPr>
              <a:t>recognition</a:t>
            </a:r>
            <a:r>
              <a:rPr lang="pl-PL" sz="1000" b="0" i="0" u="none" strike="noStrike" kern="1200" baseline="0" dirty="0" smtClean="0">
                <a:solidFill>
                  <a:schemeClr val="tx1"/>
                </a:solidFill>
                <a:latin typeface="Century Gothic" panose="020B0502020202020204" pitchFamily="34" charset="0"/>
                <a:ea typeface="+mn-ea"/>
                <a:cs typeface="+mn-cs"/>
              </a:rPr>
              <a:t> and </a:t>
            </a:r>
            <a:r>
              <a:rPr lang="pl-PL" sz="1000" b="0" i="0" u="none" strike="noStrike" kern="1200" baseline="0" dirty="0" err="1" smtClean="0">
                <a:solidFill>
                  <a:schemeClr val="tx1"/>
                </a:solidFill>
                <a:latin typeface="Century Gothic" panose="020B0502020202020204" pitchFamily="34" charset="0"/>
                <a:ea typeface="+mn-ea"/>
                <a:cs typeface="+mn-cs"/>
              </a:rPr>
              <a:t>treatment</a:t>
            </a:r>
            <a:r>
              <a:rPr lang="pl-PL" sz="1000" b="0" i="0" u="none" strike="noStrike" kern="1200" baseline="0" dirty="0" smtClean="0">
                <a:solidFill>
                  <a:schemeClr val="tx1"/>
                </a:solidFill>
                <a:latin typeface="Century Gothic" panose="020B0502020202020204" pitchFamily="34" charset="0"/>
                <a:ea typeface="+mn-ea"/>
                <a:cs typeface="+mn-cs"/>
              </a:rPr>
              <a:t> of  </a:t>
            </a:r>
            <a:r>
              <a:rPr lang="en-US" sz="1000" b="0" i="0" u="none" strike="noStrike" kern="1200" baseline="0" dirty="0" smtClean="0">
                <a:solidFill>
                  <a:schemeClr val="tx1"/>
                </a:solidFill>
                <a:latin typeface="Century Gothic" panose="020B0502020202020204" pitchFamily="34" charset="0"/>
                <a:ea typeface="+mn-ea"/>
                <a:cs typeface="+mn-cs"/>
              </a:rPr>
              <a:t>that</a:t>
            </a:r>
            <a:r>
              <a:rPr lang="pl-PL" sz="1000" b="0" i="0" u="none" strike="noStrike" kern="1200" baseline="0" dirty="0" smtClean="0">
                <a:solidFill>
                  <a:schemeClr val="tx1"/>
                </a:solidFill>
                <a:latin typeface="Century Gothic" panose="020B0502020202020204" pitchFamily="34" charset="0"/>
                <a:ea typeface="+mn-ea"/>
                <a:cs typeface="+mn-cs"/>
              </a:rPr>
              <a:t> </a:t>
            </a:r>
            <a:r>
              <a:rPr lang="pl-PL" sz="1000" b="0" i="0" u="none" strike="noStrike" kern="1200" baseline="0" dirty="0" err="1" smtClean="0">
                <a:solidFill>
                  <a:schemeClr val="tx1"/>
                </a:solidFill>
                <a:latin typeface="Century Gothic" panose="020B0502020202020204" pitchFamily="34" charset="0"/>
                <a:ea typeface="+mn-ea"/>
                <a:cs typeface="+mn-cs"/>
              </a:rPr>
              <a:t>diseaes</a:t>
            </a:r>
            <a:r>
              <a:rPr lang="pl-PL" sz="1000" b="0" i="0" u="none" strike="noStrike" kern="1200" baseline="0" dirty="0" smtClean="0">
                <a:solidFill>
                  <a:schemeClr val="tx1"/>
                </a:solidFill>
                <a:latin typeface="Century Gothic" panose="020B0502020202020204" pitchFamily="34" charset="0"/>
                <a:ea typeface="+mn-ea"/>
                <a:cs typeface="+mn-cs"/>
              </a:rPr>
              <a:t>.</a:t>
            </a:r>
            <a:endParaRPr lang="pl-PL" sz="1000" dirty="0">
              <a:latin typeface="Century Gothic" panose="020B0502020202020204" pitchFamily="34" charset="0"/>
            </a:endParaRPr>
          </a:p>
        </p:txBody>
      </p:sp>
      <p:sp>
        <p:nvSpPr>
          <p:cNvPr id="4" name="Symbol zastępczy numeru slajdu 3"/>
          <p:cNvSpPr>
            <a:spLocks noGrp="1"/>
          </p:cNvSpPr>
          <p:nvPr>
            <p:ph type="sldNum" sz="quarter" idx="10"/>
          </p:nvPr>
        </p:nvSpPr>
        <p:spPr/>
        <p:txBody>
          <a:bodyPr/>
          <a:lstStyle/>
          <a:p>
            <a:fld id="{67736402-06F7-449A-BB58-92892DA7D499}" type="slidenum">
              <a:rPr lang="pl-PL" smtClean="0"/>
              <a:pPr/>
              <a:t>7</a:t>
            </a:fld>
            <a:endParaRPr lang="pl-PL"/>
          </a:p>
        </p:txBody>
      </p:sp>
    </p:spTree>
    <p:extLst>
      <p:ext uri="{BB962C8B-B14F-4D97-AF65-F5344CB8AC3E}">
        <p14:creationId xmlns:p14="http://schemas.microsoft.com/office/powerpoint/2010/main" xmlns="" val="281158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000" dirty="0" smtClean="0">
                <a:latin typeface="Century Gothic" panose="020B0502020202020204" pitchFamily="34" charset="0"/>
              </a:rPr>
              <a:t>The </a:t>
            </a:r>
            <a:r>
              <a:rPr lang="pl-PL" sz="1000" dirty="0" err="1" smtClean="0">
                <a:latin typeface="Century Gothic" panose="020B0502020202020204" pitchFamily="34" charset="0"/>
              </a:rPr>
              <a:t>main</a:t>
            </a:r>
            <a:r>
              <a:rPr lang="pl-PL" sz="1000" dirty="0" smtClean="0">
                <a:latin typeface="Century Gothic" panose="020B0502020202020204" pitchFamily="34" charset="0"/>
              </a:rPr>
              <a:t> </a:t>
            </a:r>
            <a:r>
              <a:rPr lang="en-US" sz="1000" dirty="0" smtClean="0">
                <a:latin typeface="Century Gothic" panose="020B0502020202020204" pitchFamily="34" charset="0"/>
              </a:rPr>
              <a:t>factors</a:t>
            </a:r>
            <a:r>
              <a:rPr lang="pl-PL" sz="1000" baseline="0" dirty="0" smtClean="0">
                <a:latin typeface="Century Gothic" panose="020B0502020202020204" pitchFamily="34" charset="0"/>
              </a:rPr>
              <a:t> </a:t>
            </a:r>
            <a:r>
              <a:rPr lang="pl-PL" sz="1000" baseline="0" dirty="0" err="1" smtClean="0">
                <a:latin typeface="Century Gothic" panose="020B0502020202020204" pitchFamily="34" charset="0"/>
              </a:rPr>
              <a:t>which</a:t>
            </a:r>
            <a:r>
              <a:rPr lang="en-US" sz="1000" dirty="0" smtClean="0">
                <a:latin typeface="Century Gothic" panose="020B0502020202020204" pitchFamily="34" charset="0"/>
              </a:rPr>
              <a:t> </a:t>
            </a:r>
            <a:r>
              <a:rPr lang="en-US" sz="1000" dirty="0" err="1" smtClean="0">
                <a:latin typeface="Century Gothic" panose="020B0502020202020204" pitchFamily="34" charset="0"/>
              </a:rPr>
              <a:t>caus</a:t>
            </a:r>
            <a:r>
              <a:rPr lang="pl-PL" sz="1000" dirty="0" smtClean="0">
                <a:latin typeface="Century Gothic" panose="020B0502020202020204" pitchFamily="34" charset="0"/>
              </a:rPr>
              <a:t>es</a:t>
            </a:r>
            <a:r>
              <a:rPr lang="en-US" sz="1000" dirty="0" smtClean="0">
                <a:latin typeface="Century Gothic" panose="020B0502020202020204" pitchFamily="34" charset="0"/>
              </a:rPr>
              <a:t> malignant transformation are genetic </a:t>
            </a:r>
            <a:r>
              <a:rPr lang="pl-PL" sz="1000" dirty="0" err="1" smtClean="0">
                <a:latin typeface="Century Gothic" panose="020B0502020202020204" pitchFamily="34" charset="0"/>
              </a:rPr>
              <a:t>aberration</a:t>
            </a:r>
            <a:r>
              <a:rPr lang="pl-PL" sz="1000" dirty="0" smtClean="0">
                <a:latin typeface="Century Gothic" panose="020B0502020202020204" pitchFamily="34" charset="0"/>
              </a:rPr>
              <a:t>,</a:t>
            </a:r>
            <a:r>
              <a:rPr lang="pl-PL" sz="1000" baseline="0" dirty="0" smtClean="0">
                <a:latin typeface="Century Gothic" panose="020B0502020202020204" pitchFamily="34" charset="0"/>
              </a:rPr>
              <a:t> </a:t>
            </a:r>
            <a:r>
              <a:rPr lang="pl-PL" sz="1000" baseline="0" dirty="0" err="1" smtClean="0">
                <a:latin typeface="Century Gothic" panose="020B0502020202020204" pitchFamily="34" charset="0"/>
              </a:rPr>
              <a:t>which</a:t>
            </a:r>
            <a:r>
              <a:rPr lang="pl-PL" sz="1000" baseline="0" dirty="0" smtClean="0">
                <a:latin typeface="Century Gothic" panose="020B0502020202020204" pitchFamily="34" charset="0"/>
              </a:rPr>
              <a:t> </a:t>
            </a:r>
            <a:r>
              <a:rPr lang="pl-PL" sz="1000" baseline="0" dirty="0" err="1" smtClean="0">
                <a:latin typeface="Century Gothic" panose="020B0502020202020204" pitchFamily="34" charset="0"/>
              </a:rPr>
              <a:t>leads</a:t>
            </a:r>
            <a:r>
              <a:rPr lang="pl-PL" sz="1000" baseline="0" dirty="0" smtClean="0">
                <a:latin typeface="Century Gothic" panose="020B0502020202020204" pitchFamily="34" charset="0"/>
              </a:rPr>
              <a:t> to </a:t>
            </a:r>
            <a:r>
              <a:rPr lang="pl-PL" sz="1000" baseline="0" dirty="0" err="1" smtClean="0">
                <a:latin typeface="Century Gothic" panose="020B0502020202020204" pitchFamily="34" charset="0"/>
              </a:rPr>
              <a:t>changes</a:t>
            </a:r>
            <a:r>
              <a:rPr lang="pl-PL" sz="1000" baseline="0" dirty="0" smtClean="0">
                <a:latin typeface="Century Gothic" panose="020B0502020202020204" pitchFamily="34" charset="0"/>
              </a:rPr>
              <a:t> in </a:t>
            </a:r>
            <a:r>
              <a:rPr lang="pl-PL" sz="1000" baseline="0" dirty="0" err="1" smtClean="0">
                <a:latin typeface="Century Gothic" panose="020B0502020202020204" pitchFamily="34" charset="0"/>
              </a:rPr>
              <a:t>signal</a:t>
            </a:r>
            <a:r>
              <a:rPr lang="pl-PL" sz="1000" baseline="0" dirty="0" smtClean="0">
                <a:latin typeface="Century Gothic" panose="020B0502020202020204" pitchFamily="34" charset="0"/>
              </a:rPr>
              <a:t> </a:t>
            </a:r>
            <a:r>
              <a:rPr lang="pl-PL" sz="1000" baseline="0" dirty="0" err="1" smtClean="0">
                <a:latin typeface="Century Gothic" panose="020B0502020202020204" pitchFamily="34" charset="0"/>
              </a:rPr>
              <a:t>transduction</a:t>
            </a:r>
            <a:r>
              <a:rPr lang="pl-PL" sz="1000" baseline="0" dirty="0" smtClean="0">
                <a:latin typeface="Century Gothic" panose="020B0502020202020204" pitchFamily="34" charset="0"/>
              </a:rPr>
              <a:t>, </a:t>
            </a:r>
            <a:r>
              <a:rPr lang="pl-PL" sz="1000" baseline="0" dirty="0" err="1" smtClean="0">
                <a:latin typeface="Century Gothic" panose="020B0502020202020204" pitchFamily="34" charset="0"/>
              </a:rPr>
              <a:t>transcription</a:t>
            </a:r>
            <a:r>
              <a:rPr lang="pl-PL" sz="1000" baseline="0" dirty="0" smtClean="0">
                <a:latin typeface="Century Gothic" panose="020B0502020202020204" pitchFamily="34" charset="0"/>
              </a:rPr>
              <a:t> and </a:t>
            </a:r>
            <a:r>
              <a:rPr lang="pl-PL" sz="1000" baseline="0" dirty="0" err="1" smtClean="0">
                <a:latin typeface="Century Gothic" panose="020B0502020202020204" pitchFamily="34" charset="0"/>
              </a:rPr>
              <a:t>growth</a:t>
            </a:r>
            <a:r>
              <a:rPr lang="pl-PL" sz="1000" baseline="0" dirty="0" smtClean="0">
                <a:latin typeface="Century Gothic" panose="020B0502020202020204" pitchFamily="34" charset="0"/>
              </a:rPr>
              <a:t> </a:t>
            </a:r>
            <a:r>
              <a:rPr lang="pl-PL" sz="1000" baseline="0" dirty="0" err="1" smtClean="0">
                <a:latin typeface="Century Gothic" panose="020B0502020202020204" pitchFamily="34" charset="0"/>
              </a:rPr>
              <a:t>factors</a:t>
            </a:r>
            <a:r>
              <a:rPr lang="pl-PL" sz="1000" baseline="0" dirty="0" smtClean="0">
                <a:latin typeface="Century Gothic" panose="020B0502020202020204" pitchFamily="34" charset="0"/>
              </a:rPr>
              <a:t> </a:t>
            </a:r>
            <a:r>
              <a:rPr lang="pl-PL" sz="1000" baseline="0" dirty="0" err="1" smtClean="0">
                <a:latin typeface="Century Gothic" panose="020B0502020202020204" pitchFamily="34" charset="0"/>
              </a:rPr>
              <a:t>expression</a:t>
            </a:r>
            <a:r>
              <a:rPr lang="pl-PL" sz="1000" baseline="0" dirty="0" smtClean="0">
                <a:latin typeface="Century Gothic" panose="020B0502020202020204" pitchFamily="34" charset="0"/>
              </a:rPr>
              <a:t>.  </a:t>
            </a:r>
            <a:r>
              <a:rPr lang="pl-PL" sz="1000" b="0" i="0" kern="1200" baseline="0" dirty="0" err="1" smtClean="0">
                <a:solidFill>
                  <a:schemeClr val="tx1"/>
                </a:solidFill>
                <a:effectLst/>
                <a:latin typeface="Century Gothic" panose="020B0502020202020204" pitchFamily="34" charset="0"/>
                <a:ea typeface="+mn-ea"/>
                <a:cs typeface="+mn-cs"/>
              </a:rPr>
              <a:t>Nowadays</a:t>
            </a:r>
            <a:r>
              <a:rPr lang="pl-PL" sz="1000" b="0" i="0" kern="1200" baseline="0" dirty="0" smtClean="0">
                <a:solidFill>
                  <a:schemeClr val="tx1"/>
                </a:solidFill>
                <a:effectLst/>
                <a:latin typeface="Century Gothic" panose="020B0502020202020204" pitchFamily="34" charset="0"/>
                <a:ea typeface="+mn-ea"/>
                <a:cs typeface="+mn-cs"/>
              </a:rPr>
              <a:t> </a:t>
            </a:r>
            <a:r>
              <a:rPr lang="pl-PL" sz="1000" b="0" i="0" kern="1200" baseline="0" dirty="0" err="1" smtClean="0">
                <a:solidFill>
                  <a:schemeClr val="tx1"/>
                </a:solidFill>
                <a:effectLst/>
                <a:latin typeface="Century Gothic" panose="020B0502020202020204" pitchFamily="34" charset="0"/>
                <a:ea typeface="+mn-ea"/>
                <a:cs typeface="+mn-cs"/>
              </a:rPr>
              <a:t>more</a:t>
            </a:r>
            <a:r>
              <a:rPr lang="pl-PL" sz="1000" b="0" i="0" kern="1200" baseline="0" dirty="0" smtClean="0">
                <a:solidFill>
                  <a:schemeClr val="tx1"/>
                </a:solidFill>
                <a:effectLst/>
                <a:latin typeface="Century Gothic" panose="020B0502020202020204" pitchFamily="34" charset="0"/>
                <a:ea typeface="+mn-ea"/>
                <a:cs typeface="+mn-cs"/>
              </a:rPr>
              <a:t> </a:t>
            </a:r>
            <a:r>
              <a:rPr lang="pl-PL" sz="1000" b="0" i="0" kern="1200" baseline="0" dirty="0" err="1" smtClean="0">
                <a:solidFill>
                  <a:schemeClr val="tx1"/>
                </a:solidFill>
                <a:effectLst/>
                <a:latin typeface="Century Gothic" panose="020B0502020202020204" pitchFamily="34" charset="0"/>
                <a:ea typeface="+mn-ea"/>
                <a:cs typeface="+mn-cs"/>
              </a:rPr>
              <a:t>attenions</a:t>
            </a:r>
            <a:r>
              <a:rPr lang="pl-PL" sz="1000" b="0" i="0" kern="1200" baseline="0" dirty="0" smtClean="0">
                <a:solidFill>
                  <a:schemeClr val="tx1"/>
                </a:solidFill>
                <a:effectLst/>
                <a:latin typeface="Century Gothic" panose="020B0502020202020204" pitchFamily="34" charset="0"/>
                <a:ea typeface="+mn-ea"/>
                <a:cs typeface="+mn-cs"/>
              </a:rPr>
              <a:t> </a:t>
            </a:r>
            <a:r>
              <a:rPr lang="pl-PL" sz="1000" b="0" i="0" kern="1200" baseline="0" dirty="0" err="1" smtClean="0">
                <a:solidFill>
                  <a:schemeClr val="tx1"/>
                </a:solidFill>
                <a:effectLst/>
                <a:latin typeface="Century Gothic" panose="020B0502020202020204" pitchFamily="34" charset="0"/>
                <a:ea typeface="+mn-ea"/>
                <a:cs typeface="+mn-cs"/>
              </a:rPr>
              <a:t>has</a:t>
            </a:r>
            <a:r>
              <a:rPr lang="pl-PL" sz="1000" b="0" i="0" kern="1200" baseline="0" dirty="0" smtClean="0">
                <a:solidFill>
                  <a:schemeClr val="tx1"/>
                </a:solidFill>
                <a:effectLst/>
                <a:latin typeface="Century Gothic" panose="020B0502020202020204" pitchFamily="34" charset="0"/>
                <a:ea typeface="+mn-ea"/>
                <a:cs typeface="+mn-cs"/>
              </a:rPr>
              <a:t> </a:t>
            </a:r>
            <a:r>
              <a:rPr lang="pl-PL" sz="1000" b="0" i="0" kern="1200" baseline="0" dirty="0" err="1" smtClean="0">
                <a:solidFill>
                  <a:schemeClr val="tx1"/>
                </a:solidFill>
                <a:effectLst/>
                <a:latin typeface="Century Gothic" panose="020B0502020202020204" pitchFamily="34" charset="0"/>
                <a:ea typeface="+mn-ea"/>
                <a:cs typeface="+mn-cs"/>
              </a:rPr>
              <a:t>focused</a:t>
            </a:r>
            <a:r>
              <a:rPr lang="pl-PL" sz="1000" b="0" i="0" kern="1200" baseline="0" dirty="0" smtClean="0">
                <a:solidFill>
                  <a:schemeClr val="tx1"/>
                </a:solidFill>
                <a:effectLst/>
                <a:latin typeface="Century Gothic" panose="020B0502020202020204" pitchFamily="34" charset="0"/>
                <a:ea typeface="+mn-ea"/>
                <a:cs typeface="+mn-cs"/>
              </a:rPr>
              <a:t> on </a:t>
            </a:r>
            <a:r>
              <a:rPr lang="en-US" sz="1000" b="0" i="0" kern="1200" dirty="0" smtClean="0">
                <a:solidFill>
                  <a:schemeClr val="tx1"/>
                </a:solidFill>
                <a:effectLst/>
                <a:latin typeface="Century Gothic" panose="020B0502020202020204" pitchFamily="34" charset="0"/>
                <a:ea typeface="+mn-ea"/>
                <a:cs typeface="+mn-cs"/>
              </a:rPr>
              <a:t>the role of miRNAs in the development of </a:t>
            </a:r>
            <a:r>
              <a:rPr lang="pl-PL" sz="1000" b="0" i="0" kern="1200" dirty="0" err="1" smtClean="0">
                <a:solidFill>
                  <a:schemeClr val="tx1"/>
                </a:solidFill>
                <a:effectLst/>
                <a:latin typeface="Century Gothic" panose="020B0502020202020204" pitchFamily="34" charset="0"/>
                <a:ea typeface="+mn-ea"/>
                <a:cs typeface="+mn-cs"/>
              </a:rPr>
              <a:t>cancers</a:t>
            </a:r>
            <a:r>
              <a:rPr lang="pl-PL" sz="1000" b="0" i="0" kern="1200" dirty="0" smtClean="0">
                <a:solidFill>
                  <a:schemeClr val="tx1"/>
                </a:solidFill>
                <a:effectLst/>
                <a:latin typeface="Century Gothic" panose="020B0502020202020204" pitchFamily="34" charset="0"/>
                <a:ea typeface="+mn-ea"/>
                <a:cs typeface="+mn-cs"/>
              </a:rPr>
              <a:t>. </a:t>
            </a:r>
            <a:r>
              <a:rPr lang="pl-PL" sz="1000" b="0" i="0" kern="1200" dirty="0" err="1" smtClean="0">
                <a:solidFill>
                  <a:schemeClr val="tx1"/>
                </a:solidFill>
                <a:effectLst/>
                <a:latin typeface="Century Gothic" panose="020B0502020202020204" pitchFamily="34" charset="0"/>
                <a:ea typeface="+mn-ea"/>
                <a:cs typeface="+mn-cs"/>
              </a:rPr>
              <a:t>Growing</a:t>
            </a:r>
            <a:r>
              <a:rPr lang="pl-PL" sz="1000" b="0" i="0" kern="1200" baseline="0" dirty="0" smtClean="0">
                <a:solidFill>
                  <a:schemeClr val="tx1"/>
                </a:solidFill>
                <a:effectLst/>
                <a:latin typeface="Century Gothic" panose="020B0502020202020204" pitchFamily="34" charset="0"/>
                <a:ea typeface="+mn-ea"/>
                <a:cs typeface="+mn-cs"/>
              </a:rPr>
              <a:t> </a:t>
            </a:r>
            <a:r>
              <a:rPr lang="pl-PL" sz="1000" b="0" i="0" kern="1200" baseline="0" dirty="0" err="1" smtClean="0">
                <a:solidFill>
                  <a:schemeClr val="tx1"/>
                </a:solidFill>
                <a:effectLst/>
                <a:latin typeface="Century Gothic" panose="020B0502020202020204" pitchFamily="34" charset="0"/>
                <a:ea typeface="+mn-ea"/>
                <a:cs typeface="+mn-cs"/>
              </a:rPr>
              <a:t>evidence</a:t>
            </a:r>
            <a:r>
              <a:rPr lang="pl-PL" sz="1000" b="0" i="0" kern="1200" baseline="0" dirty="0" smtClean="0">
                <a:solidFill>
                  <a:schemeClr val="tx1"/>
                </a:solidFill>
                <a:effectLst/>
                <a:latin typeface="Century Gothic" panose="020B0502020202020204" pitchFamily="34" charset="0"/>
                <a:ea typeface="+mn-ea"/>
                <a:cs typeface="+mn-cs"/>
              </a:rPr>
              <a:t> </a:t>
            </a:r>
            <a:r>
              <a:rPr lang="pl-PL" sz="1000" b="0" i="0" kern="1200" baseline="0" dirty="0" err="1" smtClean="0">
                <a:solidFill>
                  <a:schemeClr val="tx1"/>
                </a:solidFill>
                <a:effectLst/>
                <a:latin typeface="Century Gothic" panose="020B0502020202020204" pitchFamily="34" charset="0"/>
                <a:ea typeface="+mn-ea"/>
                <a:cs typeface="+mn-cs"/>
              </a:rPr>
              <a:t>confirmed</a:t>
            </a:r>
            <a:r>
              <a:rPr lang="pl-PL" sz="1000" b="0" i="0" kern="1200" baseline="0" dirty="0" smtClean="0">
                <a:solidFill>
                  <a:schemeClr val="tx1"/>
                </a:solidFill>
                <a:effectLst/>
                <a:latin typeface="Century Gothic" panose="020B0502020202020204" pitchFamily="34" charset="0"/>
                <a:ea typeface="+mn-ea"/>
                <a:cs typeface="+mn-cs"/>
              </a:rPr>
              <a:t> </a:t>
            </a:r>
            <a:r>
              <a:rPr lang="pl-PL" sz="1000" b="0" i="0" kern="1200" baseline="0" dirty="0" err="1" smtClean="0">
                <a:solidFill>
                  <a:schemeClr val="tx1"/>
                </a:solidFill>
                <a:effectLst/>
                <a:latin typeface="Century Gothic" panose="020B0502020202020204" pitchFamily="34" charset="0"/>
                <a:ea typeface="+mn-ea"/>
                <a:cs typeface="+mn-cs"/>
              </a:rPr>
              <a:t>that</a:t>
            </a:r>
            <a:r>
              <a:rPr lang="pl-PL" sz="1000" b="0" i="0" kern="1200" dirty="0" smtClean="0">
                <a:solidFill>
                  <a:schemeClr val="tx1"/>
                </a:solidFill>
                <a:effectLst/>
                <a:latin typeface="Century Gothic" panose="020B0502020202020204" pitchFamily="34" charset="0"/>
                <a:ea typeface="+mn-ea"/>
                <a:cs typeface="+mn-cs"/>
              </a:rPr>
              <a:t> </a:t>
            </a:r>
            <a:r>
              <a:rPr lang="pl-PL" sz="1000" b="0" i="0" kern="1200" baseline="0" dirty="0" smtClean="0">
                <a:solidFill>
                  <a:schemeClr val="tx1"/>
                </a:solidFill>
                <a:effectLst/>
                <a:latin typeface="Century Gothic" panose="020B0502020202020204" pitchFamily="34" charset="0"/>
                <a:ea typeface="+mn-ea"/>
                <a:cs typeface="+mn-cs"/>
              </a:rPr>
              <a:t>miRNA  </a:t>
            </a:r>
            <a:r>
              <a:rPr lang="pl-PL" sz="1000" b="0" i="0" kern="1200" baseline="0" dirty="0" err="1" smtClean="0">
                <a:solidFill>
                  <a:schemeClr val="tx1"/>
                </a:solidFill>
                <a:effectLst/>
                <a:latin typeface="Century Gothic" panose="020B0502020202020204" pitchFamily="34" charset="0"/>
                <a:ea typeface="+mn-ea"/>
                <a:cs typeface="+mn-cs"/>
              </a:rPr>
              <a:t>are</a:t>
            </a:r>
            <a:r>
              <a:rPr lang="pl-PL" sz="1000" b="0" i="0" kern="1200" baseline="0" dirty="0" smtClean="0">
                <a:solidFill>
                  <a:schemeClr val="tx1"/>
                </a:solidFill>
                <a:effectLst/>
                <a:latin typeface="Century Gothic" panose="020B0502020202020204" pitchFamily="34" charset="0"/>
                <a:ea typeface="+mn-ea"/>
                <a:cs typeface="+mn-cs"/>
              </a:rPr>
              <a:t> </a:t>
            </a:r>
            <a:r>
              <a:rPr lang="pl-PL" sz="1000" b="0" i="0" kern="1200" baseline="0" dirty="0" err="1" smtClean="0">
                <a:solidFill>
                  <a:schemeClr val="tx1"/>
                </a:solidFill>
                <a:effectLst/>
                <a:latin typeface="Century Gothic" panose="020B0502020202020204" pitchFamily="34" charset="0"/>
                <a:ea typeface="+mn-ea"/>
                <a:cs typeface="+mn-cs"/>
              </a:rPr>
              <a:t>responsible</a:t>
            </a:r>
            <a:r>
              <a:rPr lang="pl-PL" sz="1000" b="0" i="0" kern="1200" baseline="0" dirty="0" smtClean="0">
                <a:solidFill>
                  <a:schemeClr val="tx1"/>
                </a:solidFill>
                <a:effectLst/>
                <a:latin typeface="Century Gothic" panose="020B0502020202020204" pitchFamily="34" charset="0"/>
                <a:ea typeface="+mn-ea"/>
                <a:cs typeface="+mn-cs"/>
              </a:rPr>
              <a:t> for </a:t>
            </a:r>
            <a:r>
              <a:rPr lang="pl-PL" sz="1000" b="0" i="0" kern="1200" baseline="0" dirty="0" err="1" smtClean="0">
                <a:solidFill>
                  <a:schemeClr val="tx1"/>
                </a:solidFill>
                <a:effectLst/>
                <a:latin typeface="Century Gothic" panose="020B0502020202020204" pitchFamily="34" charset="0"/>
                <a:ea typeface="+mn-ea"/>
                <a:cs typeface="+mn-cs"/>
              </a:rPr>
              <a:t>cancer</a:t>
            </a:r>
            <a:r>
              <a:rPr lang="pl-PL" sz="1000" b="0" i="0" kern="1200" baseline="0" dirty="0" smtClean="0">
                <a:solidFill>
                  <a:schemeClr val="tx1"/>
                </a:solidFill>
                <a:effectLst/>
                <a:latin typeface="Century Gothic" panose="020B0502020202020204" pitchFamily="34" charset="0"/>
                <a:ea typeface="+mn-ea"/>
                <a:cs typeface="+mn-cs"/>
              </a:rPr>
              <a:t> </a:t>
            </a:r>
            <a:r>
              <a:rPr lang="pl-PL" sz="1000" b="0" i="0" kern="1200" baseline="0" dirty="0" err="1" smtClean="0">
                <a:solidFill>
                  <a:schemeClr val="tx1"/>
                </a:solidFill>
                <a:effectLst/>
                <a:latin typeface="Century Gothic" panose="020B0502020202020204" pitchFamily="34" charset="0"/>
                <a:ea typeface="+mn-ea"/>
                <a:cs typeface="+mn-cs"/>
              </a:rPr>
              <a:t>development.There</a:t>
            </a:r>
            <a:r>
              <a:rPr lang="pl-PL" sz="1000" b="0" i="0" kern="1200" baseline="0" dirty="0" smtClean="0">
                <a:solidFill>
                  <a:schemeClr val="tx1"/>
                </a:solidFill>
                <a:effectLst/>
                <a:latin typeface="Century Gothic" panose="020B0502020202020204" pitchFamily="34" charset="0"/>
                <a:ea typeface="+mn-ea"/>
                <a:cs typeface="+mn-cs"/>
              </a:rPr>
              <a:t> </a:t>
            </a:r>
            <a:r>
              <a:rPr lang="en-US" sz="1000" b="0" i="0" kern="1200" dirty="0" smtClean="0">
                <a:solidFill>
                  <a:schemeClr val="tx1"/>
                </a:solidFill>
                <a:effectLst/>
                <a:latin typeface="Century Gothic" panose="020B0502020202020204" pitchFamily="34" charset="0"/>
                <a:ea typeface="+mn-ea"/>
                <a:cs typeface="+mn-cs"/>
              </a:rPr>
              <a:t>is</a:t>
            </a:r>
            <a:r>
              <a:rPr lang="pl-PL" sz="1000" b="0" i="0" kern="1200" dirty="0" smtClean="0">
                <a:solidFill>
                  <a:schemeClr val="tx1"/>
                </a:solidFill>
                <a:effectLst/>
                <a:latin typeface="Century Gothic" panose="020B0502020202020204" pitchFamily="34" charset="0"/>
                <a:ea typeface="+mn-ea"/>
                <a:cs typeface="+mn-cs"/>
              </a:rPr>
              <a:t> </a:t>
            </a:r>
            <a:r>
              <a:rPr lang="pl-PL" sz="1000" b="0" i="0" kern="1200" dirty="0" err="1" smtClean="0">
                <a:solidFill>
                  <a:schemeClr val="tx1"/>
                </a:solidFill>
                <a:effectLst/>
                <a:latin typeface="Century Gothic" panose="020B0502020202020204" pitchFamily="34" charset="0"/>
                <a:ea typeface="+mn-ea"/>
                <a:cs typeface="+mn-cs"/>
              </a:rPr>
              <a:t>also</a:t>
            </a:r>
            <a:r>
              <a:rPr lang="en-US" sz="1000" b="0" i="0" kern="1200" dirty="0" smtClean="0">
                <a:solidFill>
                  <a:schemeClr val="tx1"/>
                </a:solidFill>
                <a:effectLst/>
                <a:latin typeface="Century Gothic" panose="020B0502020202020204" pitchFamily="34" charset="0"/>
                <a:ea typeface="+mn-ea"/>
                <a:cs typeface="+mn-cs"/>
              </a:rPr>
              <a:t> known that specific miRNAs have important role in the development of </a:t>
            </a:r>
            <a:r>
              <a:rPr lang="en-US" sz="1000" b="0" i="0" kern="1200" dirty="0" err="1" smtClean="0">
                <a:solidFill>
                  <a:schemeClr val="tx1"/>
                </a:solidFill>
                <a:effectLst/>
                <a:latin typeface="Century Gothic" panose="020B0502020202020204" pitchFamily="34" charset="0"/>
                <a:ea typeface="+mn-ea"/>
                <a:cs typeface="+mn-cs"/>
              </a:rPr>
              <a:t>chemosensitivity</a:t>
            </a:r>
            <a:r>
              <a:rPr lang="en-US" sz="1000" b="0" i="0" kern="1200" dirty="0" smtClean="0">
                <a:solidFill>
                  <a:schemeClr val="tx1"/>
                </a:solidFill>
                <a:effectLst/>
                <a:latin typeface="Century Gothic" panose="020B0502020202020204" pitchFamily="34" charset="0"/>
                <a:ea typeface="+mn-ea"/>
                <a:cs typeface="+mn-cs"/>
              </a:rPr>
              <a:t> or </a:t>
            </a:r>
            <a:r>
              <a:rPr lang="en-US" sz="1000" b="0" i="0" kern="1200" dirty="0" err="1" smtClean="0">
                <a:solidFill>
                  <a:schemeClr val="tx1"/>
                </a:solidFill>
                <a:effectLst/>
                <a:latin typeface="Century Gothic" panose="020B0502020202020204" pitchFamily="34" charset="0"/>
                <a:ea typeface="+mn-ea"/>
                <a:cs typeface="+mn-cs"/>
              </a:rPr>
              <a:t>chemoresistance</a:t>
            </a:r>
            <a:r>
              <a:rPr lang="en-US" sz="1000" b="0" i="0" kern="1200" dirty="0" smtClean="0">
                <a:solidFill>
                  <a:schemeClr val="tx1"/>
                </a:solidFill>
                <a:effectLst/>
                <a:latin typeface="Century Gothic" panose="020B0502020202020204" pitchFamily="34" charset="0"/>
                <a:ea typeface="+mn-ea"/>
                <a:cs typeface="+mn-cs"/>
              </a:rPr>
              <a:t> in different cancer</a:t>
            </a:r>
            <a:r>
              <a:rPr lang="pl-PL" sz="1000" b="0" i="0" kern="1200" dirty="0" smtClean="0">
                <a:solidFill>
                  <a:schemeClr val="tx1"/>
                </a:solidFill>
                <a:effectLst/>
                <a:latin typeface="Century Gothic" panose="020B0502020202020204" pitchFamily="34" charset="0"/>
                <a:ea typeface="+mn-ea"/>
                <a:cs typeface="+mn-cs"/>
              </a:rPr>
              <a:t>.</a:t>
            </a:r>
            <a:r>
              <a:rPr lang="en-US" sz="1000" b="0" i="0" kern="1200" dirty="0" smtClean="0">
                <a:solidFill>
                  <a:schemeClr val="tx1"/>
                </a:solidFill>
                <a:effectLst/>
                <a:latin typeface="Century Gothic" panose="020B0502020202020204" pitchFamily="34" charset="0"/>
                <a:ea typeface="+mn-ea"/>
                <a:cs typeface="+mn-cs"/>
              </a:rPr>
              <a:t>The miRNAs have been shown to repress the expression of important cancer-related genes, what might prove usefulness in the diagnosis and treatment of cancer</a:t>
            </a:r>
            <a:endParaRPr lang="pl-PL" sz="1000" dirty="0">
              <a:latin typeface="Century Gothic" panose="020B0502020202020204" pitchFamily="34" charset="0"/>
            </a:endParaRPr>
          </a:p>
        </p:txBody>
      </p:sp>
      <p:sp>
        <p:nvSpPr>
          <p:cNvPr id="4" name="Symbol zastępczy numeru slajdu 3"/>
          <p:cNvSpPr>
            <a:spLocks noGrp="1"/>
          </p:cNvSpPr>
          <p:nvPr>
            <p:ph type="sldNum" sz="quarter" idx="10"/>
          </p:nvPr>
        </p:nvSpPr>
        <p:spPr/>
        <p:txBody>
          <a:bodyPr/>
          <a:lstStyle/>
          <a:p>
            <a:fld id="{67736402-06F7-449A-BB58-92892DA7D499}" type="slidenum">
              <a:rPr lang="pl-PL" smtClean="0"/>
              <a:pPr/>
              <a:t>8</a:t>
            </a:fld>
            <a:endParaRPr lang="pl-PL"/>
          </a:p>
        </p:txBody>
      </p:sp>
    </p:spTree>
    <p:extLst>
      <p:ext uri="{BB962C8B-B14F-4D97-AF65-F5344CB8AC3E}">
        <p14:creationId xmlns:p14="http://schemas.microsoft.com/office/powerpoint/2010/main" xmlns="" val="281158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sz="1000" b="0" i="0" u="none" kern="1200" dirty="0" smtClean="0">
                <a:solidFill>
                  <a:schemeClr val="tx1"/>
                </a:solidFill>
                <a:effectLst/>
                <a:latin typeface="Century Gothic" panose="020B0502020202020204" pitchFamily="34" charset="0"/>
                <a:ea typeface="+mn-ea"/>
                <a:cs typeface="+mn-cs"/>
              </a:rPr>
              <a:t>The goal of treatment for leukemia is to destroy the leukemia cells and allow normal cells to form in bone marrow. Treatment decisions are based on the kind of leukemia, its</a:t>
            </a:r>
            <a:r>
              <a:rPr lang="pl-PL" sz="1000" b="0" i="0" u="none" kern="1200" dirty="0" smtClean="0">
                <a:solidFill>
                  <a:schemeClr val="tx1"/>
                </a:solidFill>
                <a:effectLst/>
                <a:latin typeface="Century Gothic" panose="020B0502020202020204" pitchFamily="34" charset="0"/>
                <a:ea typeface="+mn-ea"/>
                <a:cs typeface="+mn-cs"/>
              </a:rPr>
              <a:t> </a:t>
            </a:r>
            <a:r>
              <a:rPr lang="en-US" sz="1000" b="0" i="0" u="none" strike="noStrike" kern="1200" dirty="0" err="1" smtClean="0">
                <a:solidFill>
                  <a:schemeClr val="tx1">
                    <a:lumMod val="95000"/>
                    <a:lumOff val="5000"/>
                  </a:schemeClr>
                </a:solidFill>
                <a:effectLst/>
                <a:latin typeface="Century Gothic" panose="020B0502020202020204" pitchFamily="34" charset="0"/>
                <a:ea typeface="+mn-ea"/>
                <a:cs typeface="+mn-cs"/>
              </a:rPr>
              <a:t>st</a:t>
            </a:r>
            <a:r>
              <a:rPr lang="pl-PL" sz="1000" b="0" i="0" u="none" strike="noStrike" kern="1200" dirty="0" err="1" smtClean="0">
                <a:solidFill>
                  <a:schemeClr val="tx1">
                    <a:lumMod val="95000"/>
                    <a:lumOff val="5000"/>
                  </a:schemeClr>
                </a:solidFill>
                <a:effectLst/>
                <a:latin typeface="Century Gothic" panose="020B0502020202020204" pitchFamily="34" charset="0"/>
                <a:ea typeface="+mn-ea"/>
                <a:cs typeface="+mn-cs"/>
              </a:rPr>
              <a:t>age</a:t>
            </a:r>
            <a:r>
              <a:rPr lang="en-US" sz="1000" b="0" i="0" u="none" strike="noStrike" kern="1200" dirty="0" smtClean="0">
                <a:solidFill>
                  <a:schemeClr val="tx1">
                    <a:lumMod val="95000"/>
                    <a:lumOff val="5000"/>
                  </a:schemeClr>
                </a:solidFill>
                <a:effectLst/>
                <a:latin typeface="Century Gothic" panose="020B0502020202020204" pitchFamily="34" charset="0"/>
                <a:ea typeface="+mn-ea"/>
                <a:cs typeface="+mn-cs"/>
              </a:rPr>
              <a:t>, </a:t>
            </a:r>
            <a:r>
              <a:rPr lang="pl-PL" sz="1000" b="0" i="0" u="none" strike="noStrike" kern="1200" dirty="0" err="1" smtClean="0">
                <a:solidFill>
                  <a:schemeClr val="tx1">
                    <a:lumMod val="95000"/>
                    <a:lumOff val="5000"/>
                  </a:schemeClr>
                </a:solidFill>
                <a:effectLst/>
                <a:latin typeface="Century Gothic" panose="020B0502020202020204" pitchFamily="34" charset="0"/>
                <a:ea typeface="+mn-ea"/>
                <a:cs typeface="+mn-cs"/>
              </a:rPr>
              <a:t>patient</a:t>
            </a:r>
            <a:r>
              <a:rPr lang="pl-PL" sz="1000" b="0" i="0" u="none" strike="noStrike" kern="1200" baseline="0" dirty="0" smtClean="0">
                <a:solidFill>
                  <a:schemeClr val="tx1">
                    <a:lumMod val="95000"/>
                    <a:lumOff val="5000"/>
                  </a:schemeClr>
                </a:solidFill>
                <a:effectLst/>
                <a:latin typeface="Century Gothic" panose="020B0502020202020204" pitchFamily="34" charset="0"/>
                <a:ea typeface="+mn-ea"/>
                <a:cs typeface="+mn-cs"/>
              </a:rPr>
              <a:t> </a:t>
            </a:r>
            <a:r>
              <a:rPr lang="en-US" sz="1000" b="0" i="0" u="none" strike="noStrike" kern="1200" dirty="0" smtClean="0">
                <a:solidFill>
                  <a:schemeClr val="tx1">
                    <a:lumMod val="95000"/>
                    <a:lumOff val="5000"/>
                  </a:schemeClr>
                </a:solidFill>
                <a:effectLst/>
                <a:latin typeface="Century Gothic" panose="020B0502020202020204" pitchFamily="34" charset="0"/>
                <a:ea typeface="+mn-ea"/>
                <a:cs typeface="+mn-cs"/>
              </a:rPr>
              <a:t>age and general health.</a:t>
            </a:r>
            <a:r>
              <a:rPr lang="pl-PL" sz="1000" b="0" i="0" u="none" strike="noStrike" kern="1200" baseline="0" dirty="0" smtClean="0">
                <a:solidFill>
                  <a:schemeClr val="tx1">
                    <a:lumMod val="95000"/>
                    <a:lumOff val="5000"/>
                  </a:schemeClr>
                </a:solidFill>
                <a:effectLst/>
                <a:latin typeface="Century Gothic" panose="020B0502020202020204" pitchFamily="34" charset="0"/>
                <a:ea typeface="+mn-ea"/>
                <a:cs typeface="+mn-cs"/>
              </a:rPr>
              <a:t> </a:t>
            </a:r>
            <a:r>
              <a:rPr lang="en-US" sz="1000" b="0" i="0" u="none" strike="noStrike" kern="1200" dirty="0" smtClean="0">
                <a:solidFill>
                  <a:schemeClr val="tx1">
                    <a:lumMod val="95000"/>
                    <a:lumOff val="5000"/>
                  </a:schemeClr>
                </a:solidFill>
                <a:effectLst/>
                <a:latin typeface="Century Gothic" panose="020B0502020202020204" pitchFamily="34" charset="0"/>
                <a:ea typeface="+mn-ea"/>
                <a:cs typeface="+mn-cs"/>
              </a:rPr>
              <a:t>Induction therapy kills leukemia cells in the blood and bone marrow to induce remission. Treatments</a:t>
            </a:r>
            <a:r>
              <a:rPr lang="pl-PL" sz="1000" b="0" i="0" u="none" strike="noStrike" kern="1200" dirty="0" smtClean="0">
                <a:solidFill>
                  <a:schemeClr val="tx1">
                    <a:lumMod val="95000"/>
                    <a:lumOff val="5000"/>
                  </a:schemeClr>
                </a:solidFill>
                <a:effectLst/>
                <a:latin typeface="Century Gothic" panose="020B0502020202020204" pitchFamily="34" charset="0"/>
                <a:ea typeface="+mn-ea"/>
                <a:cs typeface="+mn-cs"/>
              </a:rPr>
              <a:t> </a:t>
            </a:r>
            <a:r>
              <a:rPr lang="en-US" sz="1000" b="0" i="0" u="none" strike="noStrike" kern="1200" dirty="0" smtClean="0">
                <a:solidFill>
                  <a:schemeClr val="tx1">
                    <a:lumMod val="95000"/>
                    <a:lumOff val="5000"/>
                  </a:schemeClr>
                </a:solidFill>
                <a:effectLst/>
                <a:latin typeface="Century Gothic" panose="020B0502020202020204" pitchFamily="34" charset="0"/>
                <a:ea typeface="+mn-ea"/>
                <a:cs typeface="+mn-cs"/>
              </a:rPr>
              <a:t> include </a:t>
            </a:r>
            <a:r>
              <a:rPr lang="pl-PL" sz="1000" b="0" i="0" u="none" strike="noStrike" kern="1200" dirty="0" smtClean="0">
                <a:solidFill>
                  <a:schemeClr val="tx1">
                    <a:lumMod val="95000"/>
                    <a:lumOff val="5000"/>
                  </a:schemeClr>
                </a:solidFill>
                <a:effectLst/>
                <a:latin typeface="Century Gothic" panose="020B0502020202020204" pitchFamily="34" charset="0"/>
                <a:ea typeface="+mn-ea"/>
                <a:cs typeface="+mn-cs"/>
              </a:rPr>
              <a:t> standard </a:t>
            </a:r>
            <a:r>
              <a:rPr lang="pl-PL" sz="1000" b="0" i="0" u="none" strike="noStrike" kern="1200" dirty="0" err="1" smtClean="0">
                <a:solidFill>
                  <a:schemeClr val="tx1">
                    <a:lumMod val="95000"/>
                    <a:lumOff val="5000"/>
                  </a:schemeClr>
                </a:solidFill>
                <a:effectLst/>
                <a:latin typeface="Century Gothic" panose="020B0502020202020204" pitchFamily="34" charset="0"/>
                <a:ea typeface="+mn-ea"/>
                <a:cs typeface="+mn-cs"/>
              </a:rPr>
              <a:t>protocol</a:t>
            </a:r>
            <a:r>
              <a:rPr lang="pl-PL" sz="1000" b="0" i="0" u="none" strike="noStrike" kern="1200" dirty="0" smtClean="0">
                <a:solidFill>
                  <a:schemeClr val="tx1">
                    <a:lumMod val="95000"/>
                    <a:lumOff val="5000"/>
                  </a:schemeClr>
                </a:solidFill>
                <a:effectLst/>
                <a:latin typeface="Century Gothic" panose="020B0502020202020204" pitchFamily="34" charset="0"/>
                <a:ea typeface="+mn-ea"/>
                <a:cs typeface="+mn-cs"/>
              </a:rPr>
              <a:t> of </a:t>
            </a:r>
            <a:r>
              <a:rPr lang="en-US" sz="1000" b="0" i="0" u="none" strike="noStrike" kern="1200" dirty="0" smtClean="0">
                <a:solidFill>
                  <a:schemeClr val="tx1">
                    <a:lumMod val="95000"/>
                    <a:lumOff val="5000"/>
                  </a:schemeClr>
                </a:solidFill>
                <a:effectLst/>
                <a:latin typeface="Century Gothic" panose="020B0502020202020204" pitchFamily="34" charset="0"/>
                <a:ea typeface="+mn-ea"/>
                <a:cs typeface="+mn-cs"/>
              </a:rPr>
              <a:t>chemotherapy. But some people who</a:t>
            </a:r>
            <a:r>
              <a:rPr lang="pl-PL" sz="1000" b="0" i="0" u="none" strike="noStrike" kern="1200" baseline="0" dirty="0" smtClean="0">
                <a:solidFill>
                  <a:schemeClr val="tx1">
                    <a:lumMod val="95000"/>
                    <a:lumOff val="5000"/>
                  </a:schemeClr>
                </a:solidFill>
                <a:effectLst/>
                <a:latin typeface="Century Gothic" panose="020B0502020202020204" pitchFamily="34" charset="0"/>
                <a:ea typeface="+mn-ea"/>
                <a:cs typeface="+mn-cs"/>
              </a:rPr>
              <a:t> </a:t>
            </a:r>
            <a:r>
              <a:rPr lang="en-US" sz="1000" b="0" i="0" u="none" strike="noStrike" kern="1200" dirty="0" smtClean="0">
                <a:solidFill>
                  <a:schemeClr val="tx1">
                    <a:lumMod val="95000"/>
                    <a:lumOff val="5000"/>
                  </a:schemeClr>
                </a:solidFill>
                <a:effectLst/>
                <a:latin typeface="Century Gothic" panose="020B0502020202020204" pitchFamily="34" charset="0"/>
                <a:ea typeface="+mn-ea"/>
                <a:cs typeface="+mn-cs"/>
              </a:rPr>
              <a:t>have leukemia cells with a gene </a:t>
            </a:r>
            <a:r>
              <a:rPr lang="en-US" sz="1000" b="0" i="0" u="none" strike="noStrike" kern="1200" dirty="0" err="1" smtClean="0">
                <a:solidFill>
                  <a:schemeClr val="tx1">
                    <a:lumMod val="95000"/>
                    <a:lumOff val="5000"/>
                  </a:schemeClr>
                </a:solidFill>
                <a:effectLst/>
                <a:latin typeface="Century Gothic" panose="020B0502020202020204" pitchFamily="34" charset="0"/>
                <a:ea typeface="+mn-ea"/>
                <a:cs typeface="+mn-cs"/>
              </a:rPr>
              <a:t>chang</a:t>
            </a:r>
            <a:r>
              <a:rPr lang="pl-PL" sz="1000" b="0" i="0" u="none" strike="noStrike" kern="1200" dirty="0" smtClean="0">
                <a:solidFill>
                  <a:schemeClr val="tx1">
                    <a:lumMod val="95000"/>
                    <a:lumOff val="5000"/>
                  </a:schemeClr>
                </a:solidFill>
                <a:effectLst/>
                <a:latin typeface="Century Gothic" panose="020B0502020202020204" pitchFamily="34" charset="0"/>
                <a:ea typeface="+mn-ea"/>
                <a:cs typeface="+mn-cs"/>
              </a:rPr>
              <a:t>es</a:t>
            </a:r>
            <a:r>
              <a:rPr lang="pl-PL" sz="1000" b="0" i="0" u="none" strike="noStrike" kern="1200" baseline="0" dirty="0" smtClean="0">
                <a:solidFill>
                  <a:schemeClr val="tx1">
                    <a:lumMod val="95000"/>
                    <a:lumOff val="5000"/>
                  </a:schemeClr>
                </a:solidFill>
                <a:effectLst/>
                <a:latin typeface="Century Gothic" panose="020B0502020202020204" pitchFamily="34" charset="0"/>
                <a:ea typeface="+mn-ea"/>
                <a:cs typeface="+mn-cs"/>
              </a:rPr>
              <a:t> </a:t>
            </a:r>
            <a:r>
              <a:rPr lang="pl-PL" sz="1000" b="0" i="0" u="none" strike="noStrike" kern="1200" baseline="0" dirty="0" err="1" smtClean="0">
                <a:solidFill>
                  <a:schemeClr val="tx1">
                    <a:lumMod val="95000"/>
                    <a:lumOff val="5000"/>
                  </a:schemeClr>
                </a:solidFill>
                <a:effectLst/>
                <a:latin typeface="Century Gothic" panose="020B0502020202020204" pitchFamily="34" charset="0"/>
                <a:ea typeface="+mn-ea"/>
                <a:cs typeface="+mn-cs"/>
              </a:rPr>
              <a:t>are</a:t>
            </a:r>
            <a:r>
              <a:rPr lang="pl-PL" sz="1000" b="0" i="0" u="none" strike="noStrike" kern="1200" baseline="0" dirty="0" smtClean="0">
                <a:solidFill>
                  <a:schemeClr val="tx1">
                    <a:lumMod val="95000"/>
                    <a:lumOff val="5000"/>
                  </a:schemeClr>
                </a:solidFill>
                <a:effectLst/>
                <a:latin typeface="Century Gothic" panose="020B0502020202020204" pitchFamily="34" charset="0"/>
                <a:ea typeface="+mn-ea"/>
                <a:cs typeface="+mn-cs"/>
              </a:rPr>
              <a:t> </a:t>
            </a:r>
            <a:r>
              <a:rPr lang="en-US" sz="1000" b="0" i="0" u="none" strike="noStrike" kern="1200" dirty="0" smtClean="0">
                <a:solidFill>
                  <a:schemeClr val="tx1">
                    <a:lumMod val="95000"/>
                    <a:lumOff val="5000"/>
                  </a:schemeClr>
                </a:solidFill>
                <a:effectLst/>
                <a:latin typeface="Century Gothic" panose="020B0502020202020204" pitchFamily="34" charset="0"/>
                <a:ea typeface="+mn-ea"/>
                <a:cs typeface="+mn-cs"/>
              </a:rPr>
              <a:t>treated with a tyrosine kinase inhibitor.</a:t>
            </a:r>
            <a:r>
              <a:rPr lang="pl-PL" sz="1000" b="0" i="0" u="none" strike="noStrike" kern="1200" baseline="0" dirty="0" smtClean="0">
                <a:solidFill>
                  <a:schemeClr val="tx1">
                    <a:lumMod val="95000"/>
                    <a:lumOff val="5000"/>
                  </a:schemeClr>
                </a:solidFill>
                <a:effectLst/>
                <a:latin typeface="Century Gothic" panose="020B0502020202020204" pitchFamily="34" charset="0"/>
                <a:ea typeface="+mn-ea"/>
                <a:cs typeface="+mn-cs"/>
              </a:rPr>
              <a:t> </a:t>
            </a:r>
            <a:r>
              <a:rPr lang="pl-PL" sz="1000" b="0" i="0" u="none" strike="noStrike" kern="1200" dirty="0" err="1" smtClean="0">
                <a:solidFill>
                  <a:schemeClr val="tx1">
                    <a:lumMod val="95000"/>
                    <a:lumOff val="5000"/>
                  </a:schemeClr>
                </a:solidFill>
                <a:effectLst/>
                <a:latin typeface="Century Gothic" panose="020B0502020202020204" pitchFamily="34" charset="0"/>
                <a:ea typeface="+mn-ea"/>
                <a:cs typeface="+mn-cs"/>
              </a:rPr>
              <a:t>Treatment</a:t>
            </a:r>
            <a:r>
              <a:rPr lang="en-US" sz="1000" b="0" i="0" u="none" strike="noStrike" kern="1200" dirty="0" smtClean="0">
                <a:solidFill>
                  <a:schemeClr val="tx1">
                    <a:lumMod val="95000"/>
                    <a:lumOff val="5000"/>
                  </a:schemeClr>
                </a:solidFill>
                <a:effectLst/>
                <a:latin typeface="Century Gothic" panose="020B0502020202020204" pitchFamily="34" charset="0"/>
                <a:ea typeface="+mn-ea"/>
                <a:cs typeface="+mn-cs"/>
              </a:rPr>
              <a:t> is often continued for up to 3 years, but during this time, most people are able to go back to </a:t>
            </a:r>
            <a:r>
              <a:rPr lang="en-US" sz="1000" b="0" i="0" u="none" kern="1200" dirty="0" smtClean="0">
                <a:solidFill>
                  <a:schemeClr val="tx1">
                    <a:lumMod val="95000"/>
                    <a:lumOff val="5000"/>
                  </a:schemeClr>
                </a:solidFill>
                <a:effectLst/>
                <a:latin typeface="Century Gothic" panose="020B0502020202020204" pitchFamily="34" charset="0"/>
                <a:ea typeface="+mn-ea"/>
                <a:cs typeface="+mn-cs"/>
              </a:rPr>
              <a:t>being as active as they were before beginning treatment.</a:t>
            </a:r>
            <a:r>
              <a:rPr lang="pl-PL" sz="1000" b="0" i="0" u="none" kern="1200" baseline="0" dirty="0" smtClean="0">
                <a:solidFill>
                  <a:schemeClr val="tx1">
                    <a:lumMod val="95000"/>
                    <a:lumOff val="5000"/>
                  </a:schemeClr>
                </a:solidFill>
                <a:effectLst/>
                <a:latin typeface="Century Gothic" panose="020B0502020202020204" pitchFamily="34" charset="0"/>
                <a:ea typeface="+mn-ea"/>
                <a:cs typeface="+mn-cs"/>
              </a:rPr>
              <a:t> </a:t>
            </a:r>
            <a:r>
              <a:rPr lang="en-US" sz="1000" b="0" i="0" u="none" kern="1200" dirty="0" smtClean="0">
                <a:solidFill>
                  <a:schemeClr val="tx1">
                    <a:lumMod val="95000"/>
                    <a:lumOff val="5000"/>
                  </a:schemeClr>
                </a:solidFill>
                <a:effectLst/>
                <a:latin typeface="Century Gothic" panose="020B0502020202020204" pitchFamily="34" charset="0"/>
                <a:ea typeface="+mn-ea"/>
                <a:cs typeface="+mn-cs"/>
              </a:rPr>
              <a:t>When there are no signs of leukemia for 5 years, a person is usually considered cured. But if the leukemia doesn't go into remission, or if it comes back within the first few years, treatments may include more chemotherapy, a stem cell transplant, or joining a </a:t>
            </a:r>
            <a:r>
              <a:rPr lang="en-US" sz="1000" b="0" i="0" u="none" strike="noStrike" kern="1200" dirty="0" smtClean="0">
                <a:solidFill>
                  <a:schemeClr val="tx1">
                    <a:lumMod val="95000"/>
                    <a:lumOff val="5000"/>
                  </a:schemeClr>
                </a:solidFill>
                <a:effectLst/>
                <a:latin typeface="Century Gothic" panose="020B0502020202020204" pitchFamily="34" charset="0"/>
                <a:ea typeface="+mn-ea"/>
                <a:cs typeface="+mn-cs"/>
              </a:rPr>
              <a:t>clinical </a:t>
            </a:r>
            <a:r>
              <a:rPr lang="en-US" sz="1000" b="0" i="0" u="none" strike="noStrike" kern="1200" dirty="0" smtClean="0">
                <a:solidFill>
                  <a:schemeClr val="tx1"/>
                </a:solidFill>
                <a:effectLst/>
                <a:latin typeface="Century Gothic" panose="020B0502020202020204" pitchFamily="34" charset="0"/>
                <a:ea typeface="+mn-ea"/>
                <a:cs typeface="+mn-cs"/>
              </a:rPr>
              <a:t>trial</a:t>
            </a:r>
            <a:r>
              <a:rPr lang="en-US" sz="1000" b="0" i="0" u="none" kern="1200" dirty="0" smtClean="0">
                <a:solidFill>
                  <a:schemeClr val="tx1"/>
                </a:solidFill>
                <a:effectLst/>
                <a:latin typeface="Century Gothic" panose="020B0502020202020204" pitchFamily="34" charset="0"/>
                <a:ea typeface="+mn-ea"/>
                <a:cs typeface="+mn-cs"/>
              </a:rPr>
              <a:t> for new treatments.</a:t>
            </a:r>
          </a:p>
          <a:p>
            <a:r>
              <a:rPr lang="en-US" sz="1200" b="0" i="0" u="none" kern="1200" dirty="0" smtClean="0">
                <a:solidFill>
                  <a:schemeClr val="tx1"/>
                </a:solidFill>
                <a:effectLst/>
                <a:latin typeface="+mn-lt"/>
                <a:ea typeface="+mn-ea"/>
                <a:cs typeface="+mn-cs"/>
              </a:rPr>
              <a:t/>
            </a:r>
            <a:br>
              <a:rPr lang="en-US" sz="1200" b="0" i="0" u="none" kern="1200" dirty="0" smtClean="0">
                <a:solidFill>
                  <a:schemeClr val="tx1"/>
                </a:solidFill>
                <a:effectLst/>
                <a:latin typeface="+mn-lt"/>
                <a:ea typeface="+mn-ea"/>
                <a:cs typeface="+mn-cs"/>
              </a:rPr>
            </a:br>
            <a:endParaRPr lang="pl-PL" sz="1200" b="0" i="0" u="none" kern="1200" dirty="0" smtClean="0">
              <a:solidFill>
                <a:schemeClr val="tx1"/>
              </a:solidFill>
              <a:effectLst/>
              <a:latin typeface="+mn-lt"/>
              <a:ea typeface="+mn-ea"/>
              <a:cs typeface="+mn-cs"/>
            </a:endParaRPr>
          </a:p>
          <a:p>
            <a:endParaRPr lang="pl-PL" b="0" u="none" dirty="0">
              <a:solidFill>
                <a:schemeClr val="tx1"/>
              </a:solidFill>
            </a:endParaRPr>
          </a:p>
        </p:txBody>
      </p:sp>
      <p:sp>
        <p:nvSpPr>
          <p:cNvPr id="4" name="Symbol zastępczy numeru slajdu 3"/>
          <p:cNvSpPr>
            <a:spLocks noGrp="1"/>
          </p:cNvSpPr>
          <p:nvPr>
            <p:ph type="sldNum" sz="quarter" idx="10"/>
          </p:nvPr>
        </p:nvSpPr>
        <p:spPr/>
        <p:txBody>
          <a:bodyPr/>
          <a:lstStyle/>
          <a:p>
            <a:fld id="{67736402-06F7-449A-BB58-92892DA7D499}" type="slidenum">
              <a:rPr lang="pl-PL" smtClean="0"/>
              <a:pPr/>
              <a:t>9</a:t>
            </a:fld>
            <a:endParaRPr lang="pl-PL" dirty="0"/>
          </a:p>
        </p:txBody>
      </p:sp>
    </p:spTree>
    <p:extLst>
      <p:ext uri="{BB962C8B-B14F-4D97-AF65-F5344CB8AC3E}">
        <p14:creationId xmlns:p14="http://schemas.microsoft.com/office/powerpoint/2010/main" xmlns="" val="281158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000" b="0" i="0" kern="1200" dirty="0" smtClean="0">
                <a:solidFill>
                  <a:schemeClr val="tx1"/>
                </a:solidFill>
                <a:effectLst/>
                <a:latin typeface="Century Gothic" panose="020B0502020202020204" pitchFamily="34" charset="0"/>
                <a:ea typeface="+mn-ea"/>
                <a:cs typeface="+mn-cs"/>
              </a:rPr>
              <a:t>One</a:t>
            </a:r>
            <a:r>
              <a:rPr lang="pl-PL" sz="1000" b="0" i="0" kern="1200" baseline="0" dirty="0" smtClean="0">
                <a:solidFill>
                  <a:schemeClr val="tx1"/>
                </a:solidFill>
                <a:effectLst/>
                <a:latin typeface="Century Gothic" panose="020B0502020202020204" pitchFamily="34" charset="0"/>
                <a:ea typeface="+mn-ea"/>
                <a:cs typeface="+mn-cs"/>
              </a:rPr>
              <a:t> of </a:t>
            </a:r>
            <a:r>
              <a:rPr lang="pl-PL" sz="1000" b="0" i="0" kern="1200" baseline="0" dirty="0" err="1" smtClean="0">
                <a:solidFill>
                  <a:schemeClr val="tx1"/>
                </a:solidFill>
                <a:effectLst/>
                <a:latin typeface="Century Gothic" panose="020B0502020202020204" pitchFamily="34" charset="0"/>
                <a:ea typeface="+mn-ea"/>
                <a:cs typeface="+mn-cs"/>
              </a:rPr>
              <a:t>compounds</a:t>
            </a:r>
            <a:r>
              <a:rPr lang="pl-PL" sz="1000" b="0" i="0" kern="1200" baseline="0" dirty="0" smtClean="0">
                <a:solidFill>
                  <a:schemeClr val="tx1"/>
                </a:solidFill>
                <a:effectLst/>
                <a:latin typeface="Century Gothic" panose="020B0502020202020204" pitchFamily="34" charset="0"/>
                <a:ea typeface="+mn-ea"/>
                <a:cs typeface="+mn-cs"/>
              </a:rPr>
              <a:t> </a:t>
            </a:r>
            <a:r>
              <a:rPr lang="pl-PL" sz="1000" b="0" i="0" kern="1200" baseline="0" dirty="0" err="1" smtClean="0">
                <a:solidFill>
                  <a:schemeClr val="tx1"/>
                </a:solidFill>
                <a:effectLst/>
                <a:latin typeface="Century Gothic" panose="020B0502020202020204" pitchFamily="34" charset="0"/>
                <a:ea typeface="+mn-ea"/>
                <a:cs typeface="+mn-cs"/>
              </a:rPr>
              <a:t>which</a:t>
            </a:r>
            <a:r>
              <a:rPr lang="pl-PL" sz="1000" b="0" i="0" kern="1200" baseline="0" dirty="0" smtClean="0">
                <a:solidFill>
                  <a:schemeClr val="tx1"/>
                </a:solidFill>
                <a:effectLst/>
                <a:latin typeface="Century Gothic" panose="020B0502020202020204" pitchFamily="34" charset="0"/>
                <a:ea typeface="+mn-ea"/>
                <a:cs typeface="+mn-cs"/>
              </a:rPr>
              <a:t> </a:t>
            </a:r>
            <a:r>
              <a:rPr lang="en-US" sz="1000" b="0" i="0" kern="1200" dirty="0" smtClean="0">
                <a:solidFill>
                  <a:schemeClr val="tx1"/>
                </a:solidFill>
                <a:effectLst/>
                <a:latin typeface="Century Gothic" panose="020B0502020202020204" pitchFamily="34" charset="0"/>
                <a:ea typeface="+mn-ea"/>
                <a:cs typeface="+mn-cs"/>
              </a:rPr>
              <a:t>has been met with few successes</a:t>
            </a:r>
            <a:r>
              <a:rPr lang="pl-PL" sz="1000" b="0" i="0" kern="1200" baseline="0" dirty="0" smtClean="0">
                <a:solidFill>
                  <a:schemeClr val="tx1"/>
                </a:solidFill>
                <a:effectLst/>
                <a:latin typeface="Century Gothic" panose="020B0502020202020204" pitchFamily="34" charset="0"/>
                <a:ea typeface="+mn-ea"/>
                <a:cs typeface="+mn-cs"/>
              </a:rPr>
              <a:t> in </a:t>
            </a:r>
            <a:r>
              <a:rPr lang="pl-PL" sz="1000" b="0" i="0" kern="1200" baseline="0" dirty="0" err="1" smtClean="0">
                <a:solidFill>
                  <a:schemeClr val="tx1"/>
                </a:solidFill>
                <a:effectLst/>
                <a:latin typeface="Century Gothic" panose="020B0502020202020204" pitchFamily="34" charset="0"/>
                <a:ea typeface="+mn-ea"/>
                <a:cs typeface="+mn-cs"/>
              </a:rPr>
              <a:t>hematological</a:t>
            </a:r>
            <a:r>
              <a:rPr lang="pl-PL" sz="1000" b="0" i="0" kern="1200" baseline="0" dirty="0" smtClean="0">
                <a:solidFill>
                  <a:schemeClr val="tx1"/>
                </a:solidFill>
                <a:effectLst/>
                <a:latin typeface="Century Gothic" panose="020B0502020202020204" pitchFamily="34" charset="0"/>
                <a:ea typeface="+mn-ea"/>
                <a:cs typeface="+mn-cs"/>
              </a:rPr>
              <a:t> </a:t>
            </a:r>
            <a:r>
              <a:rPr lang="pl-PL" sz="1000" b="0" i="0" kern="1200" baseline="0" dirty="0" err="1" smtClean="0">
                <a:solidFill>
                  <a:schemeClr val="tx1"/>
                </a:solidFill>
                <a:effectLst/>
                <a:latin typeface="Century Gothic" panose="020B0502020202020204" pitchFamily="34" charset="0"/>
                <a:ea typeface="+mn-ea"/>
                <a:cs typeface="+mn-cs"/>
              </a:rPr>
              <a:t>malignaces</a:t>
            </a:r>
            <a:r>
              <a:rPr lang="pl-PL" sz="1000" b="0" i="0" kern="1200" baseline="0" dirty="0" smtClean="0">
                <a:solidFill>
                  <a:schemeClr val="tx1"/>
                </a:solidFill>
                <a:effectLst/>
                <a:latin typeface="Century Gothic" panose="020B0502020202020204" pitchFamily="34" charset="0"/>
                <a:ea typeface="+mn-ea"/>
                <a:cs typeface="+mn-cs"/>
              </a:rPr>
              <a:t> </a:t>
            </a:r>
            <a:r>
              <a:rPr lang="pl-PL" sz="1000" b="0" i="0" kern="1200" baseline="0" dirty="0" err="1" smtClean="0">
                <a:solidFill>
                  <a:schemeClr val="tx1"/>
                </a:solidFill>
                <a:effectLst/>
                <a:latin typeface="Century Gothic" panose="020B0502020202020204" pitchFamily="34" charset="0"/>
                <a:ea typeface="+mn-ea"/>
                <a:cs typeface="+mn-cs"/>
              </a:rPr>
              <a:t>clinical</a:t>
            </a:r>
            <a:r>
              <a:rPr lang="pl-PL" sz="1000" b="0" i="0" kern="1200" baseline="0" dirty="0" smtClean="0">
                <a:solidFill>
                  <a:schemeClr val="tx1"/>
                </a:solidFill>
                <a:effectLst/>
                <a:latin typeface="Century Gothic" panose="020B0502020202020204" pitchFamily="34" charset="0"/>
                <a:ea typeface="+mn-ea"/>
                <a:cs typeface="+mn-cs"/>
              </a:rPr>
              <a:t> </a:t>
            </a:r>
            <a:r>
              <a:rPr lang="pl-PL" sz="1000" b="0" i="0" kern="1200" baseline="0" dirty="0" err="1" smtClean="0">
                <a:solidFill>
                  <a:schemeClr val="tx1"/>
                </a:solidFill>
                <a:effectLst/>
                <a:latin typeface="Century Gothic" panose="020B0502020202020204" pitchFamily="34" charset="0"/>
                <a:ea typeface="+mn-ea"/>
                <a:cs typeface="+mn-cs"/>
              </a:rPr>
              <a:t>trials</a:t>
            </a:r>
            <a:r>
              <a:rPr lang="pl-PL" sz="1000" b="0" i="0" kern="1200" baseline="0" dirty="0" smtClean="0">
                <a:solidFill>
                  <a:schemeClr val="tx1"/>
                </a:solidFill>
                <a:effectLst/>
                <a:latin typeface="Century Gothic" panose="020B0502020202020204" pitchFamily="34" charset="0"/>
                <a:ea typeface="+mn-ea"/>
                <a:cs typeface="+mn-cs"/>
              </a:rPr>
              <a:t> </a:t>
            </a:r>
            <a:r>
              <a:rPr lang="pl-PL" sz="1000" b="0" i="0" kern="1200" baseline="0" dirty="0" err="1" smtClean="0">
                <a:solidFill>
                  <a:schemeClr val="tx1"/>
                </a:solidFill>
                <a:effectLst/>
                <a:latin typeface="Century Gothic" panose="020B0502020202020204" pitchFamily="34" charset="0"/>
                <a:ea typeface="+mn-ea"/>
                <a:cs typeface="+mn-cs"/>
              </a:rPr>
              <a:t>is</a:t>
            </a:r>
            <a:r>
              <a:rPr lang="pl-PL" sz="1000" b="0" i="0" kern="1200" baseline="0" dirty="0" smtClean="0">
                <a:solidFill>
                  <a:schemeClr val="tx1"/>
                </a:solidFill>
                <a:effectLst/>
                <a:latin typeface="Century Gothic" panose="020B0502020202020204" pitchFamily="34" charset="0"/>
                <a:ea typeface="+mn-ea"/>
                <a:cs typeface="+mn-cs"/>
              </a:rPr>
              <a:t> </a:t>
            </a:r>
            <a:r>
              <a:rPr lang="pl-PL" sz="1000" b="0" i="0" kern="1200" baseline="0" dirty="0" err="1" smtClean="0">
                <a:solidFill>
                  <a:schemeClr val="tx1"/>
                </a:solidFill>
                <a:effectLst/>
                <a:latin typeface="Century Gothic" panose="020B0502020202020204" pitchFamily="34" charset="0"/>
                <a:ea typeface="+mn-ea"/>
                <a:cs typeface="+mn-cs"/>
              </a:rPr>
              <a:t>vitamin</a:t>
            </a:r>
            <a:r>
              <a:rPr lang="pl-PL" sz="1000" b="0" i="0" kern="1200" baseline="0" dirty="0" smtClean="0">
                <a:solidFill>
                  <a:schemeClr val="tx1"/>
                </a:solidFill>
                <a:effectLst/>
                <a:latin typeface="Century Gothic" panose="020B0502020202020204" pitchFamily="34" charset="0"/>
                <a:ea typeface="+mn-ea"/>
                <a:cs typeface="+mn-cs"/>
              </a:rPr>
              <a:t> D and </a:t>
            </a:r>
            <a:r>
              <a:rPr lang="pl-PL" sz="1000" b="0" i="0" kern="1200" baseline="0" dirty="0" err="1" smtClean="0">
                <a:solidFill>
                  <a:schemeClr val="tx1"/>
                </a:solidFill>
                <a:effectLst/>
                <a:latin typeface="Century Gothic" panose="020B0502020202020204" pitchFamily="34" charset="0"/>
                <a:ea typeface="+mn-ea"/>
                <a:cs typeface="+mn-cs"/>
              </a:rPr>
              <a:t>its</a:t>
            </a:r>
            <a:r>
              <a:rPr lang="pl-PL" sz="1000" b="0" i="0" kern="1200" baseline="0" dirty="0" smtClean="0">
                <a:solidFill>
                  <a:schemeClr val="tx1"/>
                </a:solidFill>
                <a:effectLst/>
                <a:latin typeface="Century Gothic" panose="020B0502020202020204" pitchFamily="34" charset="0"/>
                <a:ea typeface="+mn-ea"/>
                <a:cs typeface="+mn-cs"/>
              </a:rPr>
              <a:t> </a:t>
            </a:r>
            <a:r>
              <a:rPr lang="pl-PL" sz="1000" b="0" i="0" kern="1200" baseline="0" dirty="0" err="1" smtClean="0">
                <a:solidFill>
                  <a:schemeClr val="tx1"/>
                </a:solidFill>
                <a:effectLst/>
                <a:latin typeface="Century Gothic" panose="020B0502020202020204" pitchFamily="34" charset="0"/>
                <a:ea typeface="+mn-ea"/>
                <a:cs typeface="+mn-cs"/>
              </a:rPr>
              <a:t>analogs</a:t>
            </a:r>
            <a:r>
              <a:rPr lang="pl-PL" sz="1000" b="0" i="0" kern="1200" baseline="0" dirty="0" smtClean="0">
                <a:solidFill>
                  <a:schemeClr val="tx1"/>
                </a:solidFill>
                <a:effectLst/>
                <a:latin typeface="Century Gothic" panose="020B0502020202020204" pitchFamily="34" charset="0"/>
                <a:ea typeface="+mn-ea"/>
                <a:cs typeface="+mn-cs"/>
              </a:rPr>
              <a:t>.  </a:t>
            </a:r>
            <a:r>
              <a:rPr lang="en-US" sz="1000" b="0" i="0" kern="1200" dirty="0" smtClean="0">
                <a:solidFill>
                  <a:schemeClr val="tx1"/>
                </a:solidFill>
                <a:effectLst/>
                <a:latin typeface="Century Gothic" panose="020B0502020202020204" pitchFamily="34" charset="0"/>
                <a:ea typeface="+mn-ea"/>
                <a:cs typeface="+mn-cs"/>
              </a:rPr>
              <a:t>The role of vitamin D in the inhibition of malignant cell proliferation in hematological malignancies is indicative of its future use in cancer therapy. An understanding of the biochemical mechanism by which vitamin D and its </a:t>
            </a:r>
            <a:r>
              <a:rPr lang="pl-PL" sz="1000" b="0" i="0" kern="1200" dirty="0" err="1" smtClean="0">
                <a:solidFill>
                  <a:schemeClr val="tx1"/>
                </a:solidFill>
                <a:effectLst/>
                <a:latin typeface="Century Gothic" panose="020B0502020202020204" pitchFamily="34" charset="0"/>
                <a:ea typeface="+mn-ea"/>
                <a:cs typeface="+mn-cs"/>
              </a:rPr>
              <a:t>analogs</a:t>
            </a:r>
            <a:r>
              <a:rPr lang="en-US" sz="1000" b="0" i="0" kern="1200" dirty="0" smtClean="0">
                <a:solidFill>
                  <a:schemeClr val="tx1"/>
                </a:solidFill>
                <a:effectLst/>
                <a:latin typeface="Century Gothic" panose="020B0502020202020204" pitchFamily="34" charset="0"/>
                <a:ea typeface="+mn-ea"/>
                <a:cs typeface="+mn-cs"/>
              </a:rPr>
              <a:t> exert their effects will prove to be useful in the development of clinically applicable therapies involving vitamin D. For these reasons, a focus on current understanding of role of vitamin D and </a:t>
            </a:r>
            <a:r>
              <a:rPr lang="pl-PL" sz="1000" b="0" i="0" kern="1200" dirty="0" err="1" smtClean="0">
                <a:solidFill>
                  <a:schemeClr val="tx1"/>
                </a:solidFill>
                <a:effectLst/>
                <a:latin typeface="Century Gothic" panose="020B0502020202020204" pitchFamily="34" charset="0"/>
                <a:ea typeface="+mn-ea"/>
                <a:cs typeface="+mn-cs"/>
              </a:rPr>
              <a:t>its</a:t>
            </a:r>
            <a:r>
              <a:rPr lang="pl-PL" sz="1000" b="0" i="0" kern="1200" dirty="0" smtClean="0">
                <a:solidFill>
                  <a:schemeClr val="tx1"/>
                </a:solidFill>
                <a:effectLst/>
                <a:latin typeface="Century Gothic" panose="020B0502020202020204" pitchFamily="34" charset="0"/>
                <a:ea typeface="+mn-ea"/>
                <a:cs typeface="+mn-cs"/>
              </a:rPr>
              <a:t> </a:t>
            </a:r>
            <a:r>
              <a:rPr lang="pl-PL" sz="1000" b="0" i="0" kern="1200" dirty="0" err="1" smtClean="0">
                <a:solidFill>
                  <a:schemeClr val="tx1"/>
                </a:solidFill>
                <a:effectLst/>
                <a:latin typeface="Century Gothic" panose="020B0502020202020204" pitchFamily="34" charset="0"/>
                <a:ea typeface="+mn-ea"/>
                <a:cs typeface="+mn-cs"/>
              </a:rPr>
              <a:t>analogs</a:t>
            </a:r>
            <a:r>
              <a:rPr lang="en-US" sz="1000" b="0" i="0" kern="1200" dirty="0" smtClean="0">
                <a:solidFill>
                  <a:schemeClr val="tx1"/>
                </a:solidFill>
                <a:effectLst/>
                <a:latin typeface="Century Gothic" panose="020B0502020202020204" pitchFamily="34" charset="0"/>
                <a:ea typeface="+mn-ea"/>
                <a:cs typeface="+mn-cs"/>
              </a:rPr>
              <a:t> in hematologic malignancies is relevant and the goal for </a:t>
            </a:r>
            <a:r>
              <a:rPr lang="pl-PL" sz="1000" b="0" i="0" kern="1200" dirty="0" err="1" smtClean="0">
                <a:solidFill>
                  <a:schemeClr val="tx1"/>
                </a:solidFill>
                <a:effectLst/>
                <a:latin typeface="Century Gothic" panose="020B0502020202020204" pitchFamily="34" charset="0"/>
                <a:ea typeface="+mn-ea"/>
                <a:cs typeface="+mn-cs"/>
              </a:rPr>
              <a:t>future</a:t>
            </a:r>
            <a:r>
              <a:rPr lang="pl-PL" sz="1000" b="0" i="0" kern="1200" baseline="0" dirty="0" smtClean="0">
                <a:solidFill>
                  <a:schemeClr val="tx1"/>
                </a:solidFill>
                <a:effectLst/>
                <a:latin typeface="Century Gothic" panose="020B0502020202020204" pitchFamily="34" charset="0"/>
                <a:ea typeface="+mn-ea"/>
                <a:cs typeface="+mn-cs"/>
              </a:rPr>
              <a:t> </a:t>
            </a:r>
            <a:r>
              <a:rPr lang="pl-PL" sz="1000" b="0" i="0" kern="1200" baseline="0" dirty="0" err="1" smtClean="0">
                <a:solidFill>
                  <a:schemeClr val="tx1"/>
                </a:solidFill>
                <a:effectLst/>
                <a:latin typeface="Century Gothic" panose="020B0502020202020204" pitchFamily="34" charset="0"/>
                <a:ea typeface="+mn-ea"/>
                <a:cs typeface="+mn-cs"/>
              </a:rPr>
              <a:t>studies</a:t>
            </a:r>
            <a:r>
              <a:rPr lang="en-US" sz="1000" b="0" i="0" kern="1200" dirty="0" smtClean="0">
                <a:solidFill>
                  <a:schemeClr val="tx1"/>
                </a:solidFill>
                <a:effectLst/>
                <a:latin typeface="Century Gothic" panose="020B0502020202020204" pitchFamily="34" charset="0"/>
                <a:ea typeface="+mn-ea"/>
                <a:cs typeface="+mn-cs"/>
              </a:rPr>
              <a:t>.</a:t>
            </a:r>
            <a:endParaRPr lang="pl-PL" sz="1000" dirty="0" smtClean="0">
              <a:latin typeface="Century Gothic" panose="020B0502020202020204" pitchFamily="34" charset="0"/>
            </a:endParaRPr>
          </a:p>
          <a:p>
            <a:endParaRPr lang="pl-PL" dirty="0"/>
          </a:p>
        </p:txBody>
      </p:sp>
      <p:sp>
        <p:nvSpPr>
          <p:cNvPr id="4" name="Symbol zastępczy numeru slajdu 3"/>
          <p:cNvSpPr>
            <a:spLocks noGrp="1"/>
          </p:cNvSpPr>
          <p:nvPr>
            <p:ph type="sldNum" sz="quarter" idx="10"/>
          </p:nvPr>
        </p:nvSpPr>
        <p:spPr/>
        <p:txBody>
          <a:bodyPr/>
          <a:lstStyle/>
          <a:p>
            <a:fld id="{67736402-06F7-449A-BB58-92892DA7D499}" type="slidenum">
              <a:rPr lang="pl-PL" smtClean="0"/>
              <a:pPr/>
              <a:t>10</a:t>
            </a:fld>
            <a:endParaRPr lang="pl-PL"/>
          </a:p>
        </p:txBody>
      </p:sp>
    </p:spTree>
    <p:extLst>
      <p:ext uri="{BB962C8B-B14F-4D97-AF65-F5344CB8AC3E}">
        <p14:creationId xmlns:p14="http://schemas.microsoft.com/office/powerpoint/2010/main" xmlns="" val="281158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sz="1000" b="0" i="0" kern="1200" dirty="0" smtClean="0">
                <a:solidFill>
                  <a:schemeClr val="tx1"/>
                </a:solidFill>
                <a:effectLst/>
                <a:latin typeface="Century Gothic" panose="020B0502020202020204" pitchFamily="34" charset="0"/>
                <a:ea typeface="+mn-ea"/>
                <a:cs typeface="+mn-cs"/>
              </a:rPr>
              <a:t>Characteristic abnormality in leukemic cells is the blockade at an early stage of their development and failure of differentiation into functional mature cells. Since the 1980</a:t>
            </a:r>
            <a:r>
              <a:rPr lang="pl-PL" sz="1000" b="0" i="0" kern="1200" baseline="0" dirty="0" smtClean="0">
                <a:solidFill>
                  <a:schemeClr val="tx1"/>
                </a:solidFill>
                <a:effectLst/>
                <a:latin typeface="Century Gothic" panose="020B0502020202020204" pitchFamily="34" charset="0"/>
                <a:ea typeface="+mn-ea"/>
                <a:cs typeface="+mn-cs"/>
              </a:rPr>
              <a:t> </a:t>
            </a:r>
            <a:r>
              <a:rPr lang="en-US" sz="1000" b="0" i="0" kern="1200" dirty="0" smtClean="0">
                <a:solidFill>
                  <a:schemeClr val="tx1"/>
                </a:solidFill>
                <a:effectLst/>
                <a:latin typeface="Century Gothic" panose="020B0502020202020204" pitchFamily="34" charset="0"/>
                <a:ea typeface="+mn-ea"/>
                <a:cs typeface="+mn-cs"/>
              </a:rPr>
              <a:t>attempts have been made to treat various cancers with differentiation-inducing drugs thus establishing the preliminary theoretical foundation for subsequent clinical therapy</a:t>
            </a:r>
            <a:r>
              <a:rPr lang="pl-PL" sz="1000" b="0" i="0" kern="1200" dirty="0" smtClean="0">
                <a:solidFill>
                  <a:schemeClr val="tx1"/>
                </a:solidFill>
                <a:effectLst/>
                <a:latin typeface="Century Gothic" panose="020B0502020202020204" pitchFamily="34" charset="0"/>
                <a:ea typeface="+mn-ea"/>
                <a:cs typeface="+mn-cs"/>
              </a:rPr>
              <a:t>. </a:t>
            </a:r>
            <a:r>
              <a:rPr lang="en-US" sz="1000" b="0" i="0" kern="1200" dirty="0" smtClean="0">
                <a:solidFill>
                  <a:schemeClr val="tx1"/>
                </a:solidFill>
                <a:effectLst/>
                <a:latin typeface="Century Gothic" panose="020B0502020202020204" pitchFamily="34" charset="0"/>
                <a:ea typeface="+mn-ea"/>
                <a:cs typeface="+mn-cs"/>
              </a:rPr>
              <a:t>To date, the only example of successful differentiation therapy is the use of all-trans retinoic acid (ATRA). However, ATRA causes frequent remission of acute </a:t>
            </a:r>
            <a:r>
              <a:rPr lang="en-US" sz="1000" b="0" i="0" kern="1200" dirty="0" err="1" smtClean="0">
                <a:solidFill>
                  <a:schemeClr val="tx1"/>
                </a:solidFill>
                <a:effectLst/>
                <a:latin typeface="Century Gothic" panose="020B0502020202020204" pitchFamily="34" charset="0"/>
                <a:ea typeface="+mn-ea"/>
                <a:cs typeface="+mn-cs"/>
              </a:rPr>
              <a:t>promyelocytic</a:t>
            </a:r>
            <a:r>
              <a:rPr lang="en-US" sz="1000" b="0" i="0" kern="1200" dirty="0" smtClean="0">
                <a:solidFill>
                  <a:schemeClr val="tx1"/>
                </a:solidFill>
                <a:effectLst/>
                <a:latin typeface="Century Gothic" panose="020B0502020202020204" pitchFamily="34" charset="0"/>
                <a:ea typeface="+mn-ea"/>
                <a:cs typeface="+mn-cs"/>
              </a:rPr>
              <a:t> leukemia (APL) by inducing the </a:t>
            </a:r>
            <a:r>
              <a:rPr lang="en-US" sz="1000" b="0" i="0" kern="1200" dirty="0" err="1" smtClean="0">
                <a:solidFill>
                  <a:schemeClr val="tx1"/>
                </a:solidFill>
                <a:effectLst/>
                <a:latin typeface="Century Gothic" panose="020B0502020202020204" pitchFamily="34" charset="0"/>
                <a:ea typeface="+mn-ea"/>
                <a:cs typeface="+mn-cs"/>
              </a:rPr>
              <a:t>promyelocyte</a:t>
            </a:r>
            <a:r>
              <a:rPr lang="en-US" sz="1000" b="0" i="0" kern="1200" dirty="0" smtClean="0">
                <a:solidFill>
                  <a:schemeClr val="tx1"/>
                </a:solidFill>
                <a:effectLst/>
                <a:latin typeface="Century Gothic" panose="020B0502020202020204" pitchFamily="34" charset="0"/>
                <a:ea typeface="+mn-ea"/>
                <a:cs typeface="+mn-cs"/>
              </a:rPr>
              <a:t> differentiation and often results in differentiation syndrome (formerly named: retinoid acid syndrome)</a:t>
            </a:r>
            <a:r>
              <a:rPr lang="pl-PL" sz="1000" b="0" i="0" kern="1200" dirty="0" smtClean="0">
                <a:solidFill>
                  <a:schemeClr val="tx1"/>
                </a:solidFill>
                <a:effectLst/>
                <a:latin typeface="Century Gothic" panose="020B0502020202020204" pitchFamily="34" charset="0"/>
                <a:ea typeface="+mn-ea"/>
                <a:cs typeface="+mn-cs"/>
              </a:rPr>
              <a:t>.</a:t>
            </a:r>
            <a:endParaRPr lang="pl-PL" sz="1000" dirty="0">
              <a:latin typeface="Century Gothic" panose="020B0502020202020204" pitchFamily="34" charset="0"/>
            </a:endParaRPr>
          </a:p>
        </p:txBody>
      </p:sp>
      <p:sp>
        <p:nvSpPr>
          <p:cNvPr id="4" name="Symbol zastępczy numeru slajdu 3"/>
          <p:cNvSpPr>
            <a:spLocks noGrp="1"/>
          </p:cNvSpPr>
          <p:nvPr>
            <p:ph type="sldNum" sz="quarter" idx="10"/>
          </p:nvPr>
        </p:nvSpPr>
        <p:spPr/>
        <p:txBody>
          <a:bodyPr/>
          <a:lstStyle/>
          <a:p>
            <a:fld id="{67736402-06F7-449A-BB58-92892DA7D499}" type="slidenum">
              <a:rPr lang="pl-PL" smtClean="0"/>
              <a:pPr/>
              <a:t>11</a:t>
            </a:fld>
            <a:endParaRPr lang="pl-PL"/>
          </a:p>
        </p:txBody>
      </p:sp>
    </p:spTree>
    <p:extLst>
      <p:ext uri="{BB962C8B-B14F-4D97-AF65-F5344CB8AC3E}">
        <p14:creationId xmlns:p14="http://schemas.microsoft.com/office/powerpoint/2010/main" xmlns="" val="281158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8B5D2F0E-644B-4F47-B4E3-DEA16BA1D5EC}" type="datetimeFigureOut">
              <a:rPr lang="pl-PL" smtClean="0"/>
              <a:pPr/>
              <a:t>2015-08-10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02CA064-146F-4FF3-9369-85CFBBD4205A}" type="slidenum">
              <a:rPr lang="pl-PL" smtClean="0"/>
              <a:pPr/>
              <a:t>‹#›</a:t>
            </a:fld>
            <a:endParaRPr lang="pl-PL"/>
          </a:p>
        </p:txBody>
      </p:sp>
    </p:spTree>
    <p:extLst>
      <p:ext uri="{BB962C8B-B14F-4D97-AF65-F5344CB8AC3E}">
        <p14:creationId xmlns:p14="http://schemas.microsoft.com/office/powerpoint/2010/main" xmlns="" val="11080874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B5D2F0E-644B-4F47-B4E3-DEA16BA1D5EC}" type="datetimeFigureOut">
              <a:rPr lang="pl-PL" smtClean="0"/>
              <a:pPr/>
              <a:t>2015-08-10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02CA064-146F-4FF3-9369-85CFBBD4205A}" type="slidenum">
              <a:rPr lang="pl-PL" smtClean="0"/>
              <a:pPr/>
              <a:t>‹#›</a:t>
            </a:fld>
            <a:endParaRPr lang="pl-PL"/>
          </a:p>
        </p:txBody>
      </p:sp>
    </p:spTree>
    <p:extLst>
      <p:ext uri="{BB962C8B-B14F-4D97-AF65-F5344CB8AC3E}">
        <p14:creationId xmlns:p14="http://schemas.microsoft.com/office/powerpoint/2010/main" xmlns="" val="394197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B5D2F0E-644B-4F47-B4E3-DEA16BA1D5EC}" type="datetimeFigureOut">
              <a:rPr lang="pl-PL" smtClean="0"/>
              <a:pPr/>
              <a:t>2015-08-10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02CA064-146F-4FF3-9369-85CFBBD4205A}" type="slidenum">
              <a:rPr lang="pl-PL" smtClean="0"/>
              <a:pPr/>
              <a:t>‹#›</a:t>
            </a:fld>
            <a:endParaRPr lang="pl-PL"/>
          </a:p>
        </p:txBody>
      </p:sp>
    </p:spTree>
    <p:extLst>
      <p:ext uri="{BB962C8B-B14F-4D97-AF65-F5344CB8AC3E}">
        <p14:creationId xmlns:p14="http://schemas.microsoft.com/office/powerpoint/2010/main" xmlns="" val="1314995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B5D2F0E-644B-4F47-B4E3-DEA16BA1D5EC}" type="datetimeFigureOut">
              <a:rPr lang="pl-PL" smtClean="0"/>
              <a:pPr/>
              <a:t>2015-08-10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02CA064-146F-4FF3-9369-85CFBBD4205A}" type="slidenum">
              <a:rPr lang="pl-PL" smtClean="0"/>
              <a:pPr/>
              <a:t>‹#›</a:t>
            </a:fld>
            <a:endParaRPr lang="pl-PL"/>
          </a:p>
        </p:txBody>
      </p:sp>
    </p:spTree>
    <p:extLst>
      <p:ext uri="{BB962C8B-B14F-4D97-AF65-F5344CB8AC3E}">
        <p14:creationId xmlns:p14="http://schemas.microsoft.com/office/powerpoint/2010/main" xmlns="" val="3433781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8B5D2F0E-644B-4F47-B4E3-DEA16BA1D5EC}" type="datetimeFigureOut">
              <a:rPr lang="pl-PL" smtClean="0"/>
              <a:pPr/>
              <a:t>2015-08-10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02CA064-146F-4FF3-9369-85CFBBD4205A}" type="slidenum">
              <a:rPr lang="pl-PL" smtClean="0"/>
              <a:pPr/>
              <a:t>‹#›</a:t>
            </a:fld>
            <a:endParaRPr lang="pl-PL"/>
          </a:p>
        </p:txBody>
      </p:sp>
    </p:spTree>
    <p:extLst>
      <p:ext uri="{BB962C8B-B14F-4D97-AF65-F5344CB8AC3E}">
        <p14:creationId xmlns:p14="http://schemas.microsoft.com/office/powerpoint/2010/main" xmlns="" val="956310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8B5D2F0E-644B-4F47-B4E3-DEA16BA1D5EC}" type="datetimeFigureOut">
              <a:rPr lang="pl-PL" smtClean="0"/>
              <a:pPr/>
              <a:t>2015-08-10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02CA064-146F-4FF3-9369-85CFBBD4205A}" type="slidenum">
              <a:rPr lang="pl-PL" smtClean="0"/>
              <a:pPr/>
              <a:t>‹#›</a:t>
            </a:fld>
            <a:endParaRPr lang="pl-PL"/>
          </a:p>
        </p:txBody>
      </p:sp>
    </p:spTree>
    <p:extLst>
      <p:ext uri="{BB962C8B-B14F-4D97-AF65-F5344CB8AC3E}">
        <p14:creationId xmlns:p14="http://schemas.microsoft.com/office/powerpoint/2010/main" xmlns="" val="163134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8B5D2F0E-644B-4F47-B4E3-DEA16BA1D5EC}" type="datetimeFigureOut">
              <a:rPr lang="pl-PL" smtClean="0"/>
              <a:pPr/>
              <a:t>2015-08-10</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702CA064-146F-4FF3-9369-85CFBBD4205A}" type="slidenum">
              <a:rPr lang="pl-PL" smtClean="0"/>
              <a:pPr/>
              <a:t>‹#›</a:t>
            </a:fld>
            <a:endParaRPr lang="pl-PL"/>
          </a:p>
        </p:txBody>
      </p:sp>
    </p:spTree>
    <p:extLst>
      <p:ext uri="{BB962C8B-B14F-4D97-AF65-F5344CB8AC3E}">
        <p14:creationId xmlns:p14="http://schemas.microsoft.com/office/powerpoint/2010/main" xmlns="" val="2657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8B5D2F0E-644B-4F47-B4E3-DEA16BA1D5EC}" type="datetimeFigureOut">
              <a:rPr lang="pl-PL" smtClean="0"/>
              <a:pPr/>
              <a:t>2015-08-10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702CA064-146F-4FF3-9369-85CFBBD4205A}" type="slidenum">
              <a:rPr lang="pl-PL" smtClean="0"/>
              <a:pPr/>
              <a:t>‹#›</a:t>
            </a:fld>
            <a:endParaRPr lang="pl-PL"/>
          </a:p>
        </p:txBody>
      </p:sp>
    </p:spTree>
    <p:extLst>
      <p:ext uri="{BB962C8B-B14F-4D97-AF65-F5344CB8AC3E}">
        <p14:creationId xmlns:p14="http://schemas.microsoft.com/office/powerpoint/2010/main" xmlns="" val="381906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8B5D2F0E-644B-4F47-B4E3-DEA16BA1D5EC}" type="datetimeFigureOut">
              <a:rPr lang="pl-PL" smtClean="0"/>
              <a:pPr/>
              <a:t>2015-08-10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702CA064-146F-4FF3-9369-85CFBBD4205A}" type="slidenum">
              <a:rPr lang="pl-PL" smtClean="0"/>
              <a:pPr/>
              <a:t>‹#›</a:t>
            </a:fld>
            <a:endParaRPr lang="pl-PL"/>
          </a:p>
        </p:txBody>
      </p:sp>
    </p:spTree>
    <p:extLst>
      <p:ext uri="{BB962C8B-B14F-4D97-AF65-F5344CB8AC3E}">
        <p14:creationId xmlns:p14="http://schemas.microsoft.com/office/powerpoint/2010/main" xmlns="" val="2546029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8B5D2F0E-644B-4F47-B4E3-DEA16BA1D5EC}" type="datetimeFigureOut">
              <a:rPr lang="pl-PL" smtClean="0"/>
              <a:pPr/>
              <a:t>2015-08-10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02CA064-146F-4FF3-9369-85CFBBD4205A}" type="slidenum">
              <a:rPr lang="pl-PL" smtClean="0"/>
              <a:pPr/>
              <a:t>‹#›</a:t>
            </a:fld>
            <a:endParaRPr lang="pl-PL"/>
          </a:p>
        </p:txBody>
      </p:sp>
    </p:spTree>
    <p:extLst>
      <p:ext uri="{BB962C8B-B14F-4D97-AF65-F5344CB8AC3E}">
        <p14:creationId xmlns:p14="http://schemas.microsoft.com/office/powerpoint/2010/main" xmlns="" val="61478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8B5D2F0E-644B-4F47-B4E3-DEA16BA1D5EC}" type="datetimeFigureOut">
              <a:rPr lang="pl-PL" smtClean="0"/>
              <a:pPr/>
              <a:t>2015-08-10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02CA064-146F-4FF3-9369-85CFBBD4205A}" type="slidenum">
              <a:rPr lang="pl-PL" smtClean="0"/>
              <a:pPr/>
              <a:t>‹#›</a:t>
            </a:fld>
            <a:endParaRPr lang="pl-PL"/>
          </a:p>
        </p:txBody>
      </p:sp>
    </p:spTree>
    <p:extLst>
      <p:ext uri="{BB962C8B-B14F-4D97-AF65-F5344CB8AC3E}">
        <p14:creationId xmlns:p14="http://schemas.microsoft.com/office/powerpoint/2010/main" xmlns="" val="3742948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5D2F0E-644B-4F47-B4E3-DEA16BA1D5EC}" type="datetimeFigureOut">
              <a:rPr lang="pl-PL" smtClean="0"/>
              <a:pPr/>
              <a:t>2015-08-10</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CA064-146F-4FF3-9369-85CFBBD4205A}" type="slidenum">
              <a:rPr lang="pl-PL" smtClean="0"/>
              <a:pPr/>
              <a:t>‹#›</a:t>
            </a:fld>
            <a:endParaRPr lang="pl-PL"/>
          </a:p>
        </p:txBody>
      </p:sp>
    </p:spTree>
    <p:extLst>
      <p:ext uri="{BB962C8B-B14F-4D97-AF65-F5344CB8AC3E}">
        <p14:creationId xmlns:p14="http://schemas.microsoft.com/office/powerpoint/2010/main" xmlns="" val="1451295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2.xml"/><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gif"/></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gif"/></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0.gif"/><Relationship Id="rId5" Type="http://schemas.openxmlformats.org/officeDocument/2006/relationships/image" Target="../media/image19.jpeg"/><Relationship Id="rId4" Type="http://schemas.openxmlformats.org/officeDocument/2006/relationships/image" Target="../media/image18.gif"/></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1.gif"/></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2.gif"/></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3.gif"/></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4.gif"/></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6.gif"/><Relationship Id="rId4" Type="http://schemas.openxmlformats.org/officeDocument/2006/relationships/image" Target="../media/image25.gif"/></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package" Target="../embeddings/Microsoft_Office_Word_Document1.docx"/><Relationship Id="rId3" Type="http://schemas.openxmlformats.org/officeDocument/2006/relationships/notesSlide" Target="../notesSlides/notesSlide18.xml"/><Relationship Id="rId7" Type="http://schemas.openxmlformats.org/officeDocument/2006/relationships/chart" Target="../charts/chart4.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1.png"/><Relationship Id="rId9" Type="http://schemas.openxmlformats.org/officeDocument/2006/relationships/image" Target="../media/image28.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package" Target="../embeddings/Microsoft_Office_Word_Document3.docx"/><Relationship Id="rId3" Type="http://schemas.openxmlformats.org/officeDocument/2006/relationships/notesSlide" Target="../notesSlides/notesSlide19.xml"/><Relationship Id="rId7" Type="http://schemas.openxmlformats.org/officeDocument/2006/relationships/chart" Target="../charts/chart7.xml"/><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image" Target="../media/image1.png"/><Relationship Id="rId9" Type="http://schemas.openxmlformats.org/officeDocument/2006/relationships/image" Target="../media/image30.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notesSlide" Target="../notesSlides/notesSlide20.xml"/><Relationship Id="rId7" Type="http://schemas.openxmlformats.org/officeDocument/2006/relationships/package" Target="../embeddings/Microsoft_Office_Word_Document4.docx"/><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notesSlide" Target="../notesSlides/notesSlide21.xml"/><Relationship Id="rId7" Type="http://schemas.openxmlformats.org/officeDocument/2006/relationships/package" Target="../embeddings/Microsoft_Office_Word_Document5.docx"/><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jpeg"/></Relationships>
</file>

<file path=ppt/slides/_rels/slide29.xml.rels><?xml version="1.0" encoding="UTF-8" standalone="yes"?>
<Relationships xmlns="http://schemas.openxmlformats.org/package/2006/relationships"><Relationship Id="rId3" Type="http://schemas.openxmlformats.org/officeDocument/2006/relationships/hyperlink" Target="http://conferenceseries.com/" TargetMode="External"/><Relationship Id="rId2" Type="http://schemas.openxmlformats.org/officeDocument/2006/relationships/hyperlink" Target="http://integrativebiology.conferenceseries.com/" TargetMode="External"/><Relationship Id="rId1" Type="http://schemas.openxmlformats.org/officeDocument/2006/relationships/slideLayout" Target="../slideLayouts/slideLayout2.xml"/><Relationship Id="rId4" Type="http://schemas.openxmlformats.org/officeDocument/2006/relationships/hyperlink" Target="http://www.conferenceseries.com/genetics-and-molecular-biology-conferences.ph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gif"/><Relationship Id="rId4" Type="http://schemas.openxmlformats.org/officeDocument/2006/relationships/image" Target="../media/image5.gif"/></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gif"/><Relationship Id="rId5" Type="http://schemas.openxmlformats.org/officeDocument/2006/relationships/image" Target="../media/image8.gif"/><Relationship Id="rId4" Type="http://schemas.openxmlformats.org/officeDocument/2006/relationships/image" Target="../media/image7.gif"/></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4" y="428625"/>
            <a:ext cx="8186737" cy="1143000"/>
          </a:xfrm>
          <a:ln w="3175"/>
        </p:spPr>
        <p:txBody>
          <a:bodyPr/>
          <a:lstStyle/>
          <a:p>
            <a:pPr>
              <a:defRPr/>
            </a:pPr>
            <a:r>
              <a:rPr lang="en-US" sz="3600" b="1" dirty="0" smtClean="0">
                <a:effectLst>
                  <a:outerShdw blurRad="38100" dist="38100" dir="2700000" algn="tl">
                    <a:srgbClr val="000000">
                      <a:alpha val="43137"/>
                    </a:srgbClr>
                  </a:outerShdw>
                </a:effectLst>
                <a:latin typeface="Baskerville Old Face" pitchFamily="18" charset="0"/>
              </a:rPr>
              <a:t>    About OMICS Group</a:t>
            </a:r>
            <a:endParaRPr lang="en-US" sz="3600" b="1" dirty="0">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a:xfrm>
            <a:off x="857250" y="1295400"/>
            <a:ext cx="7053943" cy="52578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fontScale="92500" lnSpcReduction="10000"/>
          </a:bodyPr>
          <a:lstStyle/>
          <a:p>
            <a:pPr algn="just">
              <a:buFont typeface="Arial" charset="0"/>
              <a:buNone/>
              <a:defRPr/>
            </a:pPr>
            <a:r>
              <a:rPr lang="en-US" sz="2000" b="1" dirty="0" smtClean="0">
                <a:latin typeface="+mj-lt"/>
              </a:rPr>
              <a:t>      </a:t>
            </a:r>
          </a:p>
          <a:p>
            <a:pPr algn="just">
              <a:buFont typeface="Arial" charset="0"/>
              <a:buNone/>
              <a:defRPr/>
            </a:pPr>
            <a:r>
              <a:rPr lang="en-US" sz="2000" b="1" dirty="0" smtClean="0">
                <a:latin typeface="+mj-lt"/>
              </a:rPr>
              <a:t>   </a:t>
            </a:r>
            <a:r>
              <a:rPr lang="en-US" sz="2000" dirty="0" smtClean="0">
                <a:latin typeface="+mj-lt"/>
              </a:rPr>
              <a:t>OMICS Group is an amalgamation of </a:t>
            </a:r>
            <a:r>
              <a:rPr lang="en-US" sz="2000" dirty="0" smtClean="0">
                <a:latin typeface="+mj-lt"/>
                <a:hlinkClick r:id="rId2" tooltip="Open Access publications"/>
              </a:rPr>
              <a:t>Open Access publications</a:t>
            </a:r>
            <a:r>
              <a:rPr lang="en-US" sz="2000" dirty="0" smtClean="0">
                <a:latin typeface="+mj-lt"/>
              </a:rPr>
              <a:t> and worldwide international science conferences and events. Established in the year 2007 with the sole aim of making the information on Sciences and technology ‘Open Access’, OMICS Group publishes 500 online open access </a:t>
            </a:r>
            <a:r>
              <a:rPr lang="en-US" sz="2000" dirty="0" smtClean="0">
                <a:latin typeface="+mj-lt"/>
                <a:hlinkClick r:id="rId3" tooltip="scholarly journals"/>
              </a:rPr>
              <a:t>scholarly journals</a:t>
            </a:r>
            <a:r>
              <a:rPr lang="en-US" sz="2000" dirty="0" smtClean="0">
                <a:latin typeface="+mj-lt"/>
              </a:rPr>
              <a:t> in all aspects of Science, Engineering, Management and Technology journals. </a:t>
            </a:r>
            <a:endParaRPr lang="en-US" sz="2000" dirty="0" smtClean="0">
              <a:latin typeface="+mj-lt"/>
            </a:endParaRPr>
          </a:p>
          <a:p>
            <a:pPr algn="just">
              <a:buFont typeface="Arial" charset="0"/>
              <a:buNone/>
              <a:defRPr/>
            </a:pPr>
            <a:endParaRPr lang="en-US" sz="2000" dirty="0" smtClean="0">
              <a:latin typeface="+mj-lt"/>
            </a:endParaRPr>
          </a:p>
          <a:p>
            <a:pPr algn="just">
              <a:buFont typeface="Arial" charset="0"/>
              <a:buNone/>
              <a:defRPr/>
            </a:pPr>
            <a:r>
              <a:rPr lang="en-US" sz="2000" dirty="0" smtClean="0">
                <a:latin typeface="+mj-lt"/>
              </a:rPr>
              <a:t>OMICS </a:t>
            </a:r>
            <a:r>
              <a:rPr lang="en-US" sz="2000" dirty="0" smtClean="0">
                <a:latin typeface="+mj-lt"/>
              </a:rPr>
              <a:t>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500 </a:t>
            </a:r>
            <a:r>
              <a:rPr lang="en-US" sz="2000" dirty="0" smtClean="0">
                <a:latin typeface="+mj-lt"/>
                <a:hlinkClick r:id="rId4" tooltip="International conferences"/>
              </a:rPr>
              <a:t>International conferences</a:t>
            </a:r>
            <a:r>
              <a:rPr lang="en-US" sz="2000" dirty="0" smtClean="0">
                <a:latin typeface="+mj-lt"/>
              </a:rPr>
              <a:t> annually across the globe, where knowledge transfer takes place through debates, round table discussions, poster presentations, workshops, symposia and exhibitions</a:t>
            </a:r>
            <a:r>
              <a:rPr lang="en-US" sz="1800" dirty="0" smtClean="0">
                <a:latin typeface="+mj-lt"/>
              </a:rPr>
              <a:t>. </a:t>
            </a:r>
            <a:endParaRPr lang="en-US" sz="1800" dirty="0">
              <a:latin typeface="+mj-lt"/>
            </a:endParaRPr>
          </a:p>
        </p:txBody>
      </p:sp>
    </p:spTree>
    <p:extLst>
      <p:ext uri="{BB962C8B-B14F-4D97-AF65-F5344CB8AC3E}">
        <p14:creationId xmlns:p14="http://schemas.microsoft.com/office/powerpoint/2010/main" xmlns="" val="1769377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80000">
              <a:srgbClr val="F3F3F3">
                <a:lumMod val="100000"/>
                <a:alpha val="52000"/>
              </a:srgbClr>
            </a:gs>
            <a:gs pos="100000">
              <a:schemeClr val="bg1">
                <a:alpha val="47000"/>
                <a:lumMod val="80000"/>
                <a:lumOff val="20000"/>
              </a:schemeClr>
            </a:gs>
          </a:gsLst>
          <a:lin ang="2700000" scaled="1"/>
        </a:gradFill>
        <a:effectLst/>
      </p:bgPr>
    </p:bg>
    <p:spTree>
      <p:nvGrpSpPr>
        <p:cNvPr id="1" name=""/>
        <p:cNvGrpSpPr/>
        <p:nvPr/>
      </p:nvGrpSpPr>
      <p:grpSpPr>
        <a:xfrm>
          <a:off x="0" y="0"/>
          <a:ext cx="0" cy="0"/>
          <a:chOff x="0" y="0"/>
          <a:chExt cx="0" cy="0"/>
        </a:xfrm>
      </p:grpSpPr>
      <p:sp>
        <p:nvSpPr>
          <p:cNvPr id="8" name="Prostokąt 7"/>
          <p:cNvSpPr/>
          <p:nvPr/>
        </p:nvSpPr>
        <p:spPr>
          <a:xfrm>
            <a:off x="0" y="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34" name="Prostokąt 33"/>
          <p:cNvSpPr/>
          <p:nvPr/>
        </p:nvSpPr>
        <p:spPr>
          <a:xfrm>
            <a:off x="2771800" y="15695"/>
            <a:ext cx="518400" cy="47160"/>
          </a:xfrm>
          <a:prstGeom prst="rect">
            <a:avLst/>
          </a:prstGeom>
          <a:solidFill>
            <a:srgbClr val="F3F329"/>
          </a:solidFill>
          <a:ln>
            <a:solidFill>
              <a:srgbClr val="F3F3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35" name="Prostokąt 34"/>
          <p:cNvSpPr/>
          <p:nvPr/>
        </p:nvSpPr>
        <p:spPr>
          <a:xfrm>
            <a:off x="3314650" y="15695"/>
            <a:ext cx="518400" cy="47160"/>
          </a:xfrm>
          <a:prstGeom prst="rect">
            <a:avLst/>
          </a:prstGeom>
          <a:solidFill>
            <a:srgbClr val="FF3B3B"/>
          </a:solidFill>
          <a:ln>
            <a:solidFill>
              <a:srgbClr val="FF3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36" name="Prostokąt 35"/>
          <p:cNvSpPr/>
          <p:nvPr/>
        </p:nvSpPr>
        <p:spPr>
          <a:xfrm>
            <a:off x="3852720" y="15695"/>
            <a:ext cx="518400" cy="4716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40" name="Prostokąt 39"/>
          <p:cNvSpPr/>
          <p:nvPr/>
        </p:nvSpPr>
        <p:spPr>
          <a:xfrm>
            <a:off x="4371120" y="15695"/>
            <a:ext cx="518400" cy="47160"/>
          </a:xfrm>
          <a:prstGeom prst="rect">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41" name="Prostokąt 40"/>
          <p:cNvSpPr/>
          <p:nvPr/>
        </p:nvSpPr>
        <p:spPr>
          <a:xfrm>
            <a:off x="4917696" y="15695"/>
            <a:ext cx="518400" cy="47160"/>
          </a:xfrm>
          <a:prstGeom prst="rect">
            <a:avLst/>
          </a:prstGeom>
          <a:solidFill>
            <a:srgbClr val="00CCFF"/>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42" name="Prostokąt 41"/>
          <p:cNvSpPr/>
          <p:nvPr/>
        </p:nvSpPr>
        <p:spPr>
          <a:xfrm>
            <a:off x="5436096" y="15695"/>
            <a:ext cx="518400" cy="47160"/>
          </a:xfrm>
          <a:prstGeom prst="rect">
            <a:avLst/>
          </a:prstGeom>
          <a:solidFill>
            <a:srgbClr val="0065FA"/>
          </a:solidFill>
          <a:ln>
            <a:solidFill>
              <a:srgbClr val="0065F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58" name="Prostokąt 57"/>
          <p:cNvSpPr/>
          <p:nvPr/>
        </p:nvSpPr>
        <p:spPr>
          <a:xfrm>
            <a:off x="612000" y="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59" name="Prostokąt 58"/>
          <p:cNvSpPr/>
          <p:nvPr/>
        </p:nvSpPr>
        <p:spPr>
          <a:xfrm>
            <a:off x="0" y="61701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0" name="Prostokąt 59"/>
          <p:cNvSpPr/>
          <p:nvPr/>
        </p:nvSpPr>
        <p:spPr>
          <a:xfrm>
            <a:off x="1227860" y="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1" name="Prostokąt 60"/>
          <p:cNvSpPr/>
          <p:nvPr/>
        </p:nvSpPr>
        <p:spPr>
          <a:xfrm>
            <a:off x="0" y="122901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2" name="Prostokąt 61"/>
          <p:cNvSpPr/>
          <p:nvPr/>
        </p:nvSpPr>
        <p:spPr>
          <a:xfrm>
            <a:off x="612000" y="61701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3" name="Prostokąt 62"/>
          <p:cNvSpPr/>
          <p:nvPr/>
        </p:nvSpPr>
        <p:spPr>
          <a:xfrm>
            <a:off x="8532000" y="6246000"/>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4" name="Prostokąt 63"/>
          <p:cNvSpPr/>
          <p:nvPr/>
        </p:nvSpPr>
        <p:spPr>
          <a:xfrm>
            <a:off x="8532890" y="5624251"/>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5" name="Prostokąt 64"/>
          <p:cNvSpPr/>
          <p:nvPr/>
        </p:nvSpPr>
        <p:spPr>
          <a:xfrm>
            <a:off x="7920000" y="6250365"/>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6" name="Prostokąt 65"/>
          <p:cNvSpPr/>
          <p:nvPr/>
        </p:nvSpPr>
        <p:spPr>
          <a:xfrm>
            <a:off x="7326713" y="6250365"/>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7" name="Prostokąt 66"/>
          <p:cNvSpPr/>
          <p:nvPr/>
        </p:nvSpPr>
        <p:spPr>
          <a:xfrm>
            <a:off x="7920890" y="5634000"/>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8" name="Prostokąt 67"/>
          <p:cNvSpPr/>
          <p:nvPr/>
        </p:nvSpPr>
        <p:spPr>
          <a:xfrm>
            <a:off x="8532890" y="5012251"/>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5" name="Pięciokąt 24"/>
          <p:cNvSpPr/>
          <p:nvPr/>
        </p:nvSpPr>
        <p:spPr>
          <a:xfrm>
            <a:off x="7794000" y="119228"/>
            <a:ext cx="864000" cy="612000"/>
          </a:xfrm>
          <a:prstGeom prst="homePlate">
            <a:avLst/>
          </a:prstGeom>
          <a:solidFill>
            <a:schemeClr val="bg1">
              <a:lumMod val="85000"/>
            </a:schemeClr>
          </a:solidFill>
          <a:ln>
            <a:solidFill>
              <a:schemeClr val="bg1">
                <a:lumMod val="85000"/>
              </a:schemeClr>
            </a:solid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26" name="Picture 4" descr="C:\Users\Justyna\Desktop\Valencia\hirszfeld.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29116" y="-18736"/>
            <a:ext cx="595547" cy="742796"/>
          </a:xfrm>
          <a:prstGeom prst="rect">
            <a:avLst/>
          </a:prstGeom>
          <a:noFill/>
          <a:extLst>
            <a:ext uri="{909E8E84-426E-40DD-AFC4-6F175D3DCCD1}">
              <a14:hiddenFill xmlns:a14="http://schemas.microsoft.com/office/drawing/2010/main" xmlns="">
                <a:solidFill>
                  <a:srgbClr val="FFFFFF"/>
                </a:solidFill>
              </a14:hiddenFill>
            </a:ext>
          </a:extLst>
        </p:spPr>
      </p:pic>
      <p:sp>
        <p:nvSpPr>
          <p:cNvPr id="27" name="pole tekstowe 26"/>
          <p:cNvSpPr txBox="1"/>
          <p:nvPr/>
        </p:nvSpPr>
        <p:spPr>
          <a:xfrm>
            <a:off x="1224000" y="539394"/>
            <a:ext cx="6517097" cy="923330"/>
          </a:xfrm>
          <a:prstGeom prst="rect">
            <a:avLst/>
          </a:prstGeom>
          <a:noFill/>
        </p:spPr>
        <p:txBody>
          <a:bodyPr wrap="square" rtlCol="0">
            <a:spAutoFit/>
          </a:bodyPr>
          <a:lstStyle/>
          <a:p>
            <a:pPr algn="ctr"/>
            <a:r>
              <a:rPr lang="en-US" dirty="0">
                <a:latin typeface="Century Gothic" panose="020B0502020202020204" pitchFamily="34" charset="0"/>
              </a:rPr>
              <a:t>The role of vitamin </a:t>
            </a:r>
            <a:r>
              <a:rPr lang="en-US" dirty="0" smtClean="0">
                <a:latin typeface="Century Gothic" panose="020B0502020202020204" pitchFamily="34" charset="0"/>
              </a:rPr>
              <a:t>D</a:t>
            </a:r>
            <a:r>
              <a:rPr lang="pl-PL" dirty="0" smtClean="0">
                <a:latin typeface="Century Gothic" panose="020B0502020202020204" pitchFamily="34" charset="0"/>
              </a:rPr>
              <a:t> </a:t>
            </a:r>
            <a:r>
              <a:rPr lang="en-US" dirty="0" smtClean="0">
                <a:latin typeface="Century Gothic" panose="020B0502020202020204" pitchFamily="34" charset="0"/>
              </a:rPr>
              <a:t>in </a:t>
            </a:r>
            <a:r>
              <a:rPr lang="en-US" dirty="0">
                <a:latin typeface="Century Gothic" panose="020B0502020202020204" pitchFamily="34" charset="0"/>
              </a:rPr>
              <a:t>the inhibition of malignant cell proliferation in hematological malignancies is indicative of its future use in cancer therapy</a:t>
            </a:r>
            <a:endParaRPr lang="pl-PL" dirty="0">
              <a:solidFill>
                <a:srgbClr val="494949"/>
              </a:solidFill>
              <a:latin typeface="Century Gothic" panose="020B0502020202020204" pitchFamily="34" charset="0"/>
              <a:cs typeface="Levenim MT" panose="02010502060101010101" pitchFamily="2" charset="-79"/>
            </a:endParaRPr>
          </a:p>
        </p:txBody>
      </p:sp>
      <p:pic>
        <p:nvPicPr>
          <p:cNvPr id="23" name="Symbol zastępczy zawartości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93632" y="1425719"/>
            <a:ext cx="7977831" cy="5122357"/>
          </a:xfrm>
          <a:prstGeom prst="rect">
            <a:avLst/>
          </a:prstGeom>
        </p:spPr>
      </p:pic>
      <p:sp>
        <p:nvSpPr>
          <p:cNvPr id="2" name="Prostokąt 1"/>
          <p:cNvSpPr/>
          <p:nvPr/>
        </p:nvSpPr>
        <p:spPr>
          <a:xfrm>
            <a:off x="45230" y="6556365"/>
            <a:ext cx="8208912" cy="246221"/>
          </a:xfrm>
          <a:prstGeom prst="rect">
            <a:avLst/>
          </a:prstGeom>
        </p:spPr>
        <p:txBody>
          <a:bodyPr wrap="square">
            <a:spAutoFit/>
          </a:bodyPr>
          <a:lstStyle/>
          <a:p>
            <a:r>
              <a:rPr lang="pl-PL" sz="1000" dirty="0">
                <a:latin typeface="Century Gothic" panose="020B0502020202020204" pitchFamily="34" charset="0"/>
              </a:rPr>
              <a:t>Kim M. et al.: </a:t>
            </a:r>
            <a:r>
              <a:rPr lang="en-US" sz="1000" dirty="0">
                <a:latin typeface="Century Gothic" panose="020B0502020202020204" pitchFamily="34" charset="0"/>
              </a:rPr>
              <a:t>Application of vitamin D and derivatives in hematological malignancies</a:t>
            </a:r>
            <a:r>
              <a:rPr lang="pl-PL" sz="1000" dirty="0">
                <a:latin typeface="Century Gothic" panose="020B0502020202020204" pitchFamily="34" charset="0"/>
              </a:rPr>
              <a:t>. </a:t>
            </a:r>
            <a:r>
              <a:rPr lang="pl-PL" sz="1000" i="1" dirty="0" err="1">
                <a:latin typeface="Century Gothic" panose="020B0502020202020204" pitchFamily="34" charset="0"/>
              </a:rPr>
              <a:t>Cancer</a:t>
            </a:r>
            <a:r>
              <a:rPr lang="pl-PL" sz="1000" i="1" dirty="0">
                <a:latin typeface="Century Gothic" panose="020B0502020202020204" pitchFamily="34" charset="0"/>
              </a:rPr>
              <a:t> </a:t>
            </a:r>
            <a:r>
              <a:rPr lang="pl-PL" sz="1000" i="1" dirty="0" err="1">
                <a:latin typeface="Century Gothic" panose="020B0502020202020204" pitchFamily="34" charset="0"/>
              </a:rPr>
              <a:t>Letters</a:t>
            </a:r>
            <a:r>
              <a:rPr lang="pl-PL" sz="1000" i="1" dirty="0">
                <a:latin typeface="Century Gothic" panose="020B0502020202020204" pitchFamily="34" charset="0"/>
              </a:rPr>
              <a:t>, </a:t>
            </a:r>
            <a:r>
              <a:rPr lang="pl-PL" sz="1000" dirty="0">
                <a:latin typeface="Century Gothic" panose="020B0502020202020204" pitchFamily="34" charset="0"/>
              </a:rPr>
              <a:t>319; 8–22; 2012</a:t>
            </a:r>
          </a:p>
        </p:txBody>
      </p:sp>
      <p:sp>
        <p:nvSpPr>
          <p:cNvPr id="3" name="pole tekstowe 2"/>
          <p:cNvSpPr txBox="1"/>
          <p:nvPr/>
        </p:nvSpPr>
        <p:spPr>
          <a:xfrm>
            <a:off x="1359674" y="5733256"/>
            <a:ext cx="6434326" cy="369332"/>
          </a:xfrm>
          <a:prstGeom prst="rect">
            <a:avLst/>
          </a:prstGeom>
          <a:noFill/>
        </p:spPr>
        <p:txBody>
          <a:bodyPr wrap="square" rtlCol="0">
            <a:spAutoFit/>
          </a:bodyPr>
          <a:lstStyle/>
          <a:p>
            <a:endParaRPr lang="pl-PL" dirty="0"/>
          </a:p>
        </p:txBody>
      </p:sp>
    </p:spTree>
    <p:extLst>
      <p:ext uri="{BB962C8B-B14F-4D97-AF65-F5344CB8AC3E}">
        <p14:creationId xmlns:p14="http://schemas.microsoft.com/office/powerpoint/2010/main" xmlns="" val="38346567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80000">
              <a:srgbClr val="F3F3F3">
                <a:lumMod val="100000"/>
                <a:alpha val="52000"/>
              </a:srgbClr>
            </a:gs>
            <a:gs pos="100000">
              <a:schemeClr val="bg1">
                <a:alpha val="47000"/>
                <a:lumMod val="80000"/>
                <a:lumOff val="20000"/>
              </a:schemeClr>
            </a:gs>
          </a:gsLst>
          <a:lin ang="2700000" scaled="1"/>
        </a:gradFill>
        <a:effectLst/>
      </p:bgPr>
    </p:bg>
    <p:spTree>
      <p:nvGrpSpPr>
        <p:cNvPr id="1" name=""/>
        <p:cNvGrpSpPr/>
        <p:nvPr/>
      </p:nvGrpSpPr>
      <p:grpSpPr>
        <a:xfrm>
          <a:off x="0" y="0"/>
          <a:ext cx="0" cy="0"/>
          <a:chOff x="0" y="0"/>
          <a:chExt cx="0" cy="0"/>
        </a:xfrm>
      </p:grpSpPr>
      <p:sp>
        <p:nvSpPr>
          <p:cNvPr id="8" name="Prostokąt 7"/>
          <p:cNvSpPr/>
          <p:nvPr/>
        </p:nvSpPr>
        <p:spPr>
          <a:xfrm>
            <a:off x="0" y="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4" name="Prostokąt 33"/>
          <p:cNvSpPr/>
          <p:nvPr/>
        </p:nvSpPr>
        <p:spPr>
          <a:xfrm>
            <a:off x="2771800" y="15695"/>
            <a:ext cx="518400" cy="47160"/>
          </a:xfrm>
          <a:prstGeom prst="rect">
            <a:avLst/>
          </a:prstGeom>
          <a:solidFill>
            <a:srgbClr val="F3F329"/>
          </a:solidFill>
          <a:ln>
            <a:solidFill>
              <a:srgbClr val="F3F3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5" name="Prostokąt 34"/>
          <p:cNvSpPr/>
          <p:nvPr/>
        </p:nvSpPr>
        <p:spPr>
          <a:xfrm>
            <a:off x="3314650" y="15695"/>
            <a:ext cx="518400" cy="47160"/>
          </a:xfrm>
          <a:prstGeom prst="rect">
            <a:avLst/>
          </a:prstGeom>
          <a:solidFill>
            <a:srgbClr val="FF3B3B"/>
          </a:solidFill>
          <a:ln>
            <a:solidFill>
              <a:srgbClr val="FF3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6" name="Prostokąt 35"/>
          <p:cNvSpPr/>
          <p:nvPr/>
        </p:nvSpPr>
        <p:spPr>
          <a:xfrm>
            <a:off x="3852720" y="15695"/>
            <a:ext cx="518400" cy="4716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0" name="Prostokąt 39"/>
          <p:cNvSpPr/>
          <p:nvPr/>
        </p:nvSpPr>
        <p:spPr>
          <a:xfrm>
            <a:off x="4371120" y="15695"/>
            <a:ext cx="518400" cy="47160"/>
          </a:xfrm>
          <a:prstGeom prst="rect">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1" name="Prostokąt 40"/>
          <p:cNvSpPr/>
          <p:nvPr/>
        </p:nvSpPr>
        <p:spPr>
          <a:xfrm>
            <a:off x="4917696" y="15695"/>
            <a:ext cx="518400" cy="47160"/>
          </a:xfrm>
          <a:prstGeom prst="rect">
            <a:avLst/>
          </a:prstGeom>
          <a:solidFill>
            <a:srgbClr val="00CCFF"/>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2" name="Prostokąt 41"/>
          <p:cNvSpPr/>
          <p:nvPr/>
        </p:nvSpPr>
        <p:spPr>
          <a:xfrm>
            <a:off x="5436096" y="15695"/>
            <a:ext cx="518400" cy="47160"/>
          </a:xfrm>
          <a:prstGeom prst="rect">
            <a:avLst/>
          </a:prstGeom>
          <a:solidFill>
            <a:srgbClr val="0065FA"/>
          </a:solidFill>
          <a:ln>
            <a:solidFill>
              <a:srgbClr val="0065F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58" name="Prostokąt 57"/>
          <p:cNvSpPr/>
          <p:nvPr/>
        </p:nvSpPr>
        <p:spPr>
          <a:xfrm>
            <a:off x="612000" y="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9" name="Prostokąt 58"/>
          <p:cNvSpPr/>
          <p:nvPr/>
        </p:nvSpPr>
        <p:spPr>
          <a:xfrm>
            <a:off x="0" y="61701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0" name="Prostokąt 59"/>
          <p:cNvSpPr/>
          <p:nvPr/>
        </p:nvSpPr>
        <p:spPr>
          <a:xfrm>
            <a:off x="1227860" y="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1" name="Prostokąt 60"/>
          <p:cNvSpPr/>
          <p:nvPr/>
        </p:nvSpPr>
        <p:spPr>
          <a:xfrm>
            <a:off x="0" y="122901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2" name="Prostokąt 61"/>
          <p:cNvSpPr/>
          <p:nvPr/>
        </p:nvSpPr>
        <p:spPr>
          <a:xfrm>
            <a:off x="612000" y="61701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3" name="Prostokąt 62"/>
          <p:cNvSpPr/>
          <p:nvPr/>
        </p:nvSpPr>
        <p:spPr>
          <a:xfrm>
            <a:off x="8532000" y="6246000"/>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4" name="Prostokąt 63"/>
          <p:cNvSpPr/>
          <p:nvPr/>
        </p:nvSpPr>
        <p:spPr>
          <a:xfrm>
            <a:off x="8532890" y="5624251"/>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5" name="Prostokąt 64"/>
          <p:cNvSpPr/>
          <p:nvPr/>
        </p:nvSpPr>
        <p:spPr>
          <a:xfrm>
            <a:off x="7920000" y="6250365"/>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6" name="Prostokąt 65"/>
          <p:cNvSpPr/>
          <p:nvPr/>
        </p:nvSpPr>
        <p:spPr>
          <a:xfrm>
            <a:off x="7326713" y="6250365"/>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7" name="Prostokąt 66"/>
          <p:cNvSpPr/>
          <p:nvPr/>
        </p:nvSpPr>
        <p:spPr>
          <a:xfrm>
            <a:off x="7920890" y="5634000"/>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8" name="Prostokąt 67"/>
          <p:cNvSpPr/>
          <p:nvPr/>
        </p:nvSpPr>
        <p:spPr>
          <a:xfrm>
            <a:off x="8532890" y="5012251"/>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ięciokąt 24"/>
          <p:cNvSpPr/>
          <p:nvPr/>
        </p:nvSpPr>
        <p:spPr>
          <a:xfrm>
            <a:off x="7794000" y="119228"/>
            <a:ext cx="864000" cy="612000"/>
          </a:xfrm>
          <a:prstGeom prst="homePlate">
            <a:avLst/>
          </a:prstGeom>
          <a:solidFill>
            <a:schemeClr val="bg1">
              <a:lumMod val="85000"/>
            </a:schemeClr>
          </a:solidFill>
          <a:ln>
            <a:solidFill>
              <a:schemeClr val="bg1">
                <a:lumMod val="85000"/>
              </a:schemeClr>
            </a:solid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6" name="Picture 4" descr="C:\Users\Justyna\Desktop\Valencia\hirszfeld.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29116" y="-18736"/>
            <a:ext cx="595547" cy="742796"/>
          </a:xfrm>
          <a:prstGeom prst="rect">
            <a:avLst/>
          </a:prstGeom>
          <a:noFill/>
          <a:extLst>
            <a:ext uri="{909E8E84-426E-40DD-AFC4-6F175D3DCCD1}">
              <a14:hiddenFill xmlns:a14="http://schemas.microsoft.com/office/drawing/2010/main" xmlns="">
                <a:solidFill>
                  <a:srgbClr val="FFFFFF"/>
                </a:solidFill>
              </a14:hiddenFill>
            </a:ext>
          </a:extLst>
        </p:spPr>
      </p:pic>
      <p:sp>
        <p:nvSpPr>
          <p:cNvPr id="27" name="pole tekstowe 26"/>
          <p:cNvSpPr txBox="1"/>
          <p:nvPr/>
        </p:nvSpPr>
        <p:spPr>
          <a:xfrm>
            <a:off x="1224000" y="539394"/>
            <a:ext cx="6517097" cy="646331"/>
          </a:xfrm>
          <a:prstGeom prst="rect">
            <a:avLst/>
          </a:prstGeom>
          <a:noFill/>
        </p:spPr>
        <p:txBody>
          <a:bodyPr wrap="square" rtlCol="0">
            <a:spAutoFit/>
          </a:bodyPr>
          <a:lstStyle/>
          <a:p>
            <a:pPr algn="ctr"/>
            <a:r>
              <a:rPr lang="pl-PL" dirty="0" smtClean="0">
                <a:solidFill>
                  <a:srgbClr val="494949"/>
                </a:solidFill>
                <a:latin typeface="Century Gothic" panose="020B0502020202020204" pitchFamily="34" charset="0"/>
                <a:cs typeface="Levenim MT" panose="02010502060101010101" pitchFamily="2" charset="-79"/>
              </a:rPr>
              <a:t>First </a:t>
            </a:r>
            <a:r>
              <a:rPr lang="en-US" dirty="0" smtClean="0">
                <a:solidFill>
                  <a:srgbClr val="494949"/>
                </a:solidFill>
                <a:latin typeface="Century Gothic" panose="020B0502020202020204" pitchFamily="34" charset="0"/>
                <a:cs typeface="Levenim MT" panose="02010502060101010101" pitchFamily="2" charset="-79"/>
              </a:rPr>
              <a:t>therapy</a:t>
            </a:r>
            <a:r>
              <a:rPr lang="pl-PL" dirty="0" smtClean="0">
                <a:solidFill>
                  <a:srgbClr val="494949"/>
                </a:solidFill>
                <a:latin typeface="Century Gothic" panose="020B0502020202020204" pitchFamily="34" charset="0"/>
                <a:cs typeface="Levenim MT" panose="02010502060101010101" pitchFamily="2" charset="-79"/>
              </a:rPr>
              <a:t> </a:t>
            </a:r>
            <a:r>
              <a:rPr lang="pl-PL" dirty="0" err="1" smtClean="0">
                <a:solidFill>
                  <a:srgbClr val="494949"/>
                </a:solidFill>
                <a:latin typeface="Century Gothic" panose="020B0502020202020204" pitchFamily="34" charset="0"/>
                <a:cs typeface="Levenim MT" panose="02010502060101010101" pitchFamily="2" charset="-79"/>
              </a:rPr>
              <a:t>using</a:t>
            </a:r>
            <a:r>
              <a:rPr lang="pl-PL" dirty="0" smtClean="0">
                <a:solidFill>
                  <a:srgbClr val="494949"/>
                </a:solidFill>
                <a:latin typeface="Century Gothic" panose="020B0502020202020204" pitchFamily="34" charset="0"/>
                <a:cs typeface="Levenim MT" panose="02010502060101010101" pitchFamily="2" charset="-79"/>
              </a:rPr>
              <a:t> </a:t>
            </a:r>
            <a:r>
              <a:rPr lang="pl-PL" dirty="0" err="1" smtClean="0">
                <a:solidFill>
                  <a:srgbClr val="494949"/>
                </a:solidFill>
                <a:latin typeface="Century Gothic" panose="020B0502020202020204" pitchFamily="34" charset="0"/>
                <a:cs typeface="Levenim MT" panose="02010502060101010101" pitchFamily="2" charset="-79"/>
              </a:rPr>
              <a:t>retinoic</a:t>
            </a:r>
            <a:r>
              <a:rPr lang="pl-PL" dirty="0" smtClean="0">
                <a:solidFill>
                  <a:srgbClr val="494949"/>
                </a:solidFill>
                <a:latin typeface="Century Gothic" panose="020B0502020202020204" pitchFamily="34" charset="0"/>
                <a:cs typeface="Levenim MT" panose="02010502060101010101" pitchFamily="2" charset="-79"/>
              </a:rPr>
              <a:t> </a:t>
            </a:r>
            <a:r>
              <a:rPr lang="pl-PL" dirty="0" err="1" smtClean="0">
                <a:solidFill>
                  <a:srgbClr val="494949"/>
                </a:solidFill>
                <a:latin typeface="Century Gothic" panose="020B0502020202020204" pitchFamily="34" charset="0"/>
                <a:cs typeface="Levenim MT" panose="02010502060101010101" pitchFamily="2" charset="-79"/>
              </a:rPr>
              <a:t>acid</a:t>
            </a:r>
            <a:r>
              <a:rPr lang="pl-PL" dirty="0">
                <a:solidFill>
                  <a:srgbClr val="494949"/>
                </a:solidFill>
                <a:latin typeface="Century Gothic" panose="020B0502020202020204" pitchFamily="34" charset="0"/>
                <a:cs typeface="Levenim MT" panose="02010502060101010101" pitchFamily="2" charset="-79"/>
              </a:rPr>
              <a:t> </a:t>
            </a:r>
            <a:r>
              <a:rPr lang="pl-PL" dirty="0" smtClean="0">
                <a:solidFill>
                  <a:srgbClr val="494949"/>
                </a:solidFill>
                <a:latin typeface="Century Gothic" panose="020B0502020202020204" pitchFamily="34" charset="0"/>
                <a:cs typeface="Levenim MT" panose="02010502060101010101" pitchFamily="2" charset="-79"/>
              </a:rPr>
              <a:t>to </a:t>
            </a:r>
            <a:r>
              <a:rPr lang="pl-PL" dirty="0" err="1" smtClean="0">
                <a:solidFill>
                  <a:srgbClr val="494949"/>
                </a:solidFill>
                <a:latin typeface="Century Gothic" panose="020B0502020202020204" pitchFamily="34" charset="0"/>
                <a:cs typeface="Levenim MT" panose="02010502060101010101" pitchFamily="2" charset="-79"/>
              </a:rPr>
              <a:t>differentiate</a:t>
            </a:r>
            <a:r>
              <a:rPr lang="pl-PL" dirty="0" smtClean="0">
                <a:solidFill>
                  <a:srgbClr val="494949"/>
                </a:solidFill>
                <a:latin typeface="Century Gothic" panose="020B0502020202020204" pitchFamily="34" charset="0"/>
                <a:cs typeface="Levenim MT" panose="02010502060101010101" pitchFamily="2" charset="-79"/>
              </a:rPr>
              <a:t> the </a:t>
            </a:r>
            <a:r>
              <a:rPr lang="pl-PL" dirty="0" err="1" smtClean="0">
                <a:solidFill>
                  <a:srgbClr val="494949"/>
                </a:solidFill>
                <a:latin typeface="Century Gothic" panose="020B0502020202020204" pitchFamily="34" charset="0"/>
                <a:cs typeface="Levenim MT" panose="02010502060101010101" pitchFamily="2" charset="-79"/>
              </a:rPr>
              <a:t>human</a:t>
            </a:r>
            <a:r>
              <a:rPr lang="pl-PL" dirty="0" smtClean="0">
                <a:solidFill>
                  <a:srgbClr val="494949"/>
                </a:solidFill>
                <a:latin typeface="Century Gothic" panose="020B0502020202020204" pitchFamily="34" charset="0"/>
                <a:cs typeface="Levenim MT" panose="02010502060101010101" pitchFamily="2" charset="-79"/>
              </a:rPr>
              <a:t> leukemia </a:t>
            </a:r>
            <a:r>
              <a:rPr lang="pl-PL" dirty="0" err="1" smtClean="0">
                <a:solidFill>
                  <a:srgbClr val="494949"/>
                </a:solidFill>
                <a:latin typeface="Century Gothic" panose="020B0502020202020204" pitchFamily="34" charset="0"/>
                <a:cs typeface="Levenim MT" panose="02010502060101010101" pitchFamily="2" charset="-79"/>
              </a:rPr>
              <a:t>cell</a:t>
            </a:r>
            <a:r>
              <a:rPr lang="pl-PL" dirty="0" err="1">
                <a:solidFill>
                  <a:srgbClr val="494949"/>
                </a:solidFill>
                <a:latin typeface="Century Gothic" panose="020B0502020202020204" pitchFamily="34" charset="0"/>
                <a:cs typeface="Levenim MT" panose="02010502060101010101" pitchFamily="2" charset="-79"/>
              </a:rPr>
              <a:t>s</a:t>
            </a:r>
            <a:endParaRPr lang="pl-PL" dirty="0">
              <a:solidFill>
                <a:srgbClr val="494949"/>
              </a:solidFill>
              <a:latin typeface="Century Gothic" panose="020B0502020202020204" pitchFamily="34" charset="0"/>
              <a:cs typeface="Levenim MT" panose="02010502060101010101" pitchFamily="2" charset="-79"/>
            </a:endParaRPr>
          </a:p>
        </p:txBody>
      </p:sp>
      <p:pic>
        <p:nvPicPr>
          <p:cNvPr id="28" name="Obraz 2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12000" y="1202268"/>
            <a:ext cx="6893186" cy="3743491"/>
          </a:xfrm>
          <a:prstGeom prst="rect">
            <a:avLst/>
          </a:prstGeom>
        </p:spPr>
      </p:pic>
      <p:pic>
        <p:nvPicPr>
          <p:cNvPr id="29" name="Obraz 28"/>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5930159" y="2966589"/>
            <a:ext cx="1989841" cy="3236418"/>
          </a:xfrm>
          <a:prstGeom prst="rect">
            <a:avLst/>
          </a:prstGeom>
        </p:spPr>
      </p:pic>
    </p:spTree>
    <p:extLst>
      <p:ext uri="{BB962C8B-B14F-4D97-AF65-F5344CB8AC3E}">
        <p14:creationId xmlns:p14="http://schemas.microsoft.com/office/powerpoint/2010/main" xmlns="" val="361574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80000">
              <a:srgbClr val="F3F3F3">
                <a:lumMod val="100000"/>
                <a:alpha val="52000"/>
              </a:srgbClr>
            </a:gs>
            <a:gs pos="100000">
              <a:schemeClr val="bg1">
                <a:alpha val="47000"/>
                <a:lumMod val="80000"/>
                <a:lumOff val="20000"/>
              </a:schemeClr>
            </a:gs>
          </a:gsLst>
          <a:lin ang="2700000" scaled="1"/>
        </a:gradFill>
        <a:effectLst/>
      </p:bgPr>
    </p:bg>
    <p:spTree>
      <p:nvGrpSpPr>
        <p:cNvPr id="1" name=""/>
        <p:cNvGrpSpPr/>
        <p:nvPr/>
      </p:nvGrpSpPr>
      <p:grpSpPr>
        <a:xfrm>
          <a:off x="0" y="0"/>
          <a:ext cx="0" cy="0"/>
          <a:chOff x="0" y="0"/>
          <a:chExt cx="0" cy="0"/>
        </a:xfrm>
      </p:grpSpPr>
      <p:sp>
        <p:nvSpPr>
          <p:cNvPr id="8" name="Prostokąt 7"/>
          <p:cNvSpPr/>
          <p:nvPr/>
        </p:nvSpPr>
        <p:spPr>
          <a:xfrm>
            <a:off x="0" y="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4" name="Prostokąt 33"/>
          <p:cNvSpPr/>
          <p:nvPr/>
        </p:nvSpPr>
        <p:spPr>
          <a:xfrm>
            <a:off x="2771800" y="15695"/>
            <a:ext cx="518400" cy="47160"/>
          </a:xfrm>
          <a:prstGeom prst="rect">
            <a:avLst/>
          </a:prstGeom>
          <a:solidFill>
            <a:srgbClr val="F3F329"/>
          </a:solidFill>
          <a:ln>
            <a:solidFill>
              <a:srgbClr val="F3F3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5" name="Prostokąt 34"/>
          <p:cNvSpPr/>
          <p:nvPr/>
        </p:nvSpPr>
        <p:spPr>
          <a:xfrm>
            <a:off x="3314650" y="15695"/>
            <a:ext cx="518400" cy="47160"/>
          </a:xfrm>
          <a:prstGeom prst="rect">
            <a:avLst/>
          </a:prstGeom>
          <a:solidFill>
            <a:srgbClr val="FF3B3B"/>
          </a:solidFill>
          <a:ln>
            <a:solidFill>
              <a:srgbClr val="FF3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6" name="Prostokąt 35"/>
          <p:cNvSpPr/>
          <p:nvPr/>
        </p:nvSpPr>
        <p:spPr>
          <a:xfrm>
            <a:off x="3852720" y="15695"/>
            <a:ext cx="518400" cy="4716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0" name="Prostokąt 39"/>
          <p:cNvSpPr/>
          <p:nvPr/>
        </p:nvSpPr>
        <p:spPr>
          <a:xfrm>
            <a:off x="4371120" y="15695"/>
            <a:ext cx="518400" cy="47160"/>
          </a:xfrm>
          <a:prstGeom prst="rect">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1" name="Prostokąt 40"/>
          <p:cNvSpPr/>
          <p:nvPr/>
        </p:nvSpPr>
        <p:spPr>
          <a:xfrm>
            <a:off x="4917696" y="15695"/>
            <a:ext cx="518400" cy="47160"/>
          </a:xfrm>
          <a:prstGeom prst="rect">
            <a:avLst/>
          </a:prstGeom>
          <a:solidFill>
            <a:srgbClr val="00CCFF"/>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2" name="Prostokąt 41"/>
          <p:cNvSpPr/>
          <p:nvPr/>
        </p:nvSpPr>
        <p:spPr>
          <a:xfrm>
            <a:off x="5436096" y="15695"/>
            <a:ext cx="518400" cy="47160"/>
          </a:xfrm>
          <a:prstGeom prst="rect">
            <a:avLst/>
          </a:prstGeom>
          <a:solidFill>
            <a:srgbClr val="0065FA"/>
          </a:solidFill>
          <a:ln>
            <a:solidFill>
              <a:srgbClr val="0065F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58" name="Prostokąt 57"/>
          <p:cNvSpPr/>
          <p:nvPr/>
        </p:nvSpPr>
        <p:spPr>
          <a:xfrm>
            <a:off x="612000" y="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9" name="Prostokąt 58"/>
          <p:cNvSpPr/>
          <p:nvPr/>
        </p:nvSpPr>
        <p:spPr>
          <a:xfrm>
            <a:off x="0" y="61701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0" name="Prostokąt 59"/>
          <p:cNvSpPr/>
          <p:nvPr/>
        </p:nvSpPr>
        <p:spPr>
          <a:xfrm>
            <a:off x="1227860" y="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1" name="Prostokąt 60"/>
          <p:cNvSpPr/>
          <p:nvPr/>
        </p:nvSpPr>
        <p:spPr>
          <a:xfrm>
            <a:off x="0" y="122901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2" name="Prostokąt 61"/>
          <p:cNvSpPr/>
          <p:nvPr/>
        </p:nvSpPr>
        <p:spPr>
          <a:xfrm>
            <a:off x="612000" y="61701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3" name="Prostokąt 62"/>
          <p:cNvSpPr/>
          <p:nvPr/>
        </p:nvSpPr>
        <p:spPr>
          <a:xfrm>
            <a:off x="8532000" y="6246000"/>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4" name="Prostokąt 63"/>
          <p:cNvSpPr/>
          <p:nvPr/>
        </p:nvSpPr>
        <p:spPr>
          <a:xfrm>
            <a:off x="8532890" y="5624251"/>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5" name="Prostokąt 64"/>
          <p:cNvSpPr/>
          <p:nvPr/>
        </p:nvSpPr>
        <p:spPr>
          <a:xfrm>
            <a:off x="7920000" y="6250365"/>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6" name="Prostokąt 65"/>
          <p:cNvSpPr/>
          <p:nvPr/>
        </p:nvSpPr>
        <p:spPr>
          <a:xfrm>
            <a:off x="7326713" y="6250365"/>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7" name="Prostokąt 66"/>
          <p:cNvSpPr/>
          <p:nvPr/>
        </p:nvSpPr>
        <p:spPr>
          <a:xfrm>
            <a:off x="7920890" y="5634000"/>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8" name="Prostokąt 67"/>
          <p:cNvSpPr/>
          <p:nvPr/>
        </p:nvSpPr>
        <p:spPr>
          <a:xfrm>
            <a:off x="8532890" y="5012251"/>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ięciokąt 24"/>
          <p:cNvSpPr/>
          <p:nvPr/>
        </p:nvSpPr>
        <p:spPr>
          <a:xfrm>
            <a:off x="7794000" y="119228"/>
            <a:ext cx="864000" cy="612000"/>
          </a:xfrm>
          <a:prstGeom prst="homePlate">
            <a:avLst/>
          </a:prstGeom>
          <a:solidFill>
            <a:schemeClr val="bg1">
              <a:lumMod val="85000"/>
            </a:schemeClr>
          </a:solidFill>
          <a:ln>
            <a:solidFill>
              <a:schemeClr val="bg1">
                <a:lumMod val="85000"/>
              </a:schemeClr>
            </a:solid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6" name="Picture 4" descr="C:\Users\Justyna\Desktop\Valencia\hirszfeld.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29116" y="-18736"/>
            <a:ext cx="595547" cy="742796"/>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Obraz 2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12000" y="923010"/>
            <a:ext cx="5231395" cy="3636954"/>
          </a:xfrm>
          <a:prstGeom prst="rect">
            <a:avLst/>
          </a:prstGeom>
        </p:spPr>
      </p:pic>
      <p:pic>
        <p:nvPicPr>
          <p:cNvPr id="29" name="Symbol zastępczy zawartości 3"/>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182188" y="3041578"/>
            <a:ext cx="5544616" cy="3036771"/>
          </a:xfrm>
          <a:prstGeom prst="rect">
            <a:avLst/>
          </a:prstGeom>
        </p:spPr>
      </p:pic>
      <p:sp>
        <p:nvSpPr>
          <p:cNvPr id="27" name="pole tekstowe 26"/>
          <p:cNvSpPr txBox="1"/>
          <p:nvPr/>
        </p:nvSpPr>
        <p:spPr>
          <a:xfrm>
            <a:off x="1224000" y="539394"/>
            <a:ext cx="6517097" cy="646331"/>
          </a:xfrm>
          <a:prstGeom prst="rect">
            <a:avLst/>
          </a:prstGeom>
          <a:noFill/>
        </p:spPr>
        <p:txBody>
          <a:bodyPr wrap="square" rtlCol="0">
            <a:spAutoFit/>
          </a:bodyPr>
          <a:lstStyle/>
          <a:p>
            <a:pPr algn="ctr"/>
            <a:r>
              <a:rPr lang="pl-PL" dirty="0" smtClean="0">
                <a:solidFill>
                  <a:srgbClr val="494949"/>
                </a:solidFill>
                <a:latin typeface="Century Gothic" panose="020B0502020202020204" pitchFamily="34" charset="0"/>
                <a:cs typeface="Levenim MT" panose="02010502060101010101" pitchFamily="2" charset="-79"/>
              </a:rPr>
              <a:t>Witamin D </a:t>
            </a:r>
            <a:r>
              <a:rPr lang="pl-PL" dirty="0" err="1" smtClean="0">
                <a:solidFill>
                  <a:srgbClr val="494949"/>
                </a:solidFill>
                <a:latin typeface="Century Gothic" panose="020B0502020202020204" pitchFamily="34" charset="0"/>
                <a:cs typeface="Levenim MT" panose="02010502060101010101" pitchFamily="2" charset="-79"/>
              </a:rPr>
              <a:t>active</a:t>
            </a:r>
            <a:r>
              <a:rPr lang="pl-PL" dirty="0" smtClean="0">
                <a:solidFill>
                  <a:srgbClr val="494949"/>
                </a:solidFill>
                <a:latin typeface="Century Gothic" panose="020B0502020202020204" pitchFamily="34" charset="0"/>
                <a:cs typeface="Levenim MT" panose="02010502060101010101" pitchFamily="2" charset="-79"/>
              </a:rPr>
              <a:t> form </a:t>
            </a:r>
            <a:r>
              <a:rPr lang="pl-PL" dirty="0" err="1" smtClean="0">
                <a:solidFill>
                  <a:srgbClr val="494949"/>
                </a:solidFill>
                <a:latin typeface="Century Gothic" panose="020B0502020202020204" pitchFamily="34" charset="0"/>
                <a:cs typeface="Levenim MT" panose="02010502060101010101" pitchFamily="2" charset="-79"/>
              </a:rPr>
              <a:t>calcitriol</a:t>
            </a:r>
            <a:r>
              <a:rPr lang="pl-PL" dirty="0" smtClean="0">
                <a:solidFill>
                  <a:srgbClr val="494949"/>
                </a:solidFill>
                <a:latin typeface="Century Gothic" panose="020B0502020202020204" pitchFamily="34" charset="0"/>
                <a:cs typeface="Levenim MT" panose="02010502060101010101" pitchFamily="2" charset="-79"/>
              </a:rPr>
              <a:t> </a:t>
            </a:r>
            <a:r>
              <a:rPr lang="pl-PL" dirty="0" err="1" smtClean="0">
                <a:solidFill>
                  <a:srgbClr val="494949"/>
                </a:solidFill>
                <a:latin typeface="Century Gothic" panose="020B0502020202020204" pitchFamily="34" charset="0"/>
                <a:cs typeface="Levenim MT" panose="02010502060101010101" pitchFamily="2" charset="-79"/>
              </a:rPr>
              <a:t>induces</a:t>
            </a:r>
            <a:r>
              <a:rPr lang="pl-PL" dirty="0" smtClean="0">
                <a:solidFill>
                  <a:srgbClr val="494949"/>
                </a:solidFill>
                <a:latin typeface="Century Gothic" panose="020B0502020202020204" pitchFamily="34" charset="0"/>
                <a:cs typeface="Levenim MT" panose="02010502060101010101" pitchFamily="2" charset="-79"/>
              </a:rPr>
              <a:t> </a:t>
            </a:r>
            <a:r>
              <a:rPr lang="pl-PL" dirty="0" err="1" smtClean="0">
                <a:solidFill>
                  <a:srgbClr val="494949"/>
                </a:solidFill>
                <a:latin typeface="Century Gothic" panose="020B0502020202020204" pitchFamily="34" charset="0"/>
                <a:cs typeface="Levenim MT" panose="02010502060101010101" pitchFamily="2" charset="-79"/>
              </a:rPr>
              <a:t>differentiation</a:t>
            </a:r>
            <a:r>
              <a:rPr lang="pl-PL" dirty="0" smtClean="0">
                <a:solidFill>
                  <a:srgbClr val="494949"/>
                </a:solidFill>
                <a:latin typeface="Century Gothic" panose="020B0502020202020204" pitchFamily="34" charset="0"/>
                <a:cs typeface="Levenim MT" panose="02010502060101010101" pitchFamily="2" charset="-79"/>
              </a:rPr>
              <a:t> of </a:t>
            </a:r>
            <a:r>
              <a:rPr lang="pl-PL" dirty="0" err="1" smtClean="0">
                <a:solidFill>
                  <a:srgbClr val="494949"/>
                </a:solidFill>
                <a:latin typeface="Century Gothic" panose="020B0502020202020204" pitchFamily="34" charset="0"/>
                <a:cs typeface="Levenim MT" panose="02010502060101010101" pitchFamily="2" charset="-79"/>
              </a:rPr>
              <a:t>human</a:t>
            </a:r>
            <a:r>
              <a:rPr lang="pl-PL" dirty="0" smtClean="0">
                <a:solidFill>
                  <a:srgbClr val="494949"/>
                </a:solidFill>
                <a:latin typeface="Century Gothic" panose="020B0502020202020204" pitchFamily="34" charset="0"/>
                <a:cs typeface="Levenim MT" panose="02010502060101010101" pitchFamily="2" charset="-79"/>
              </a:rPr>
              <a:t> leukemia cells   </a:t>
            </a:r>
            <a:endParaRPr lang="pl-PL" dirty="0">
              <a:solidFill>
                <a:srgbClr val="494949"/>
              </a:solidFill>
              <a:latin typeface="Century Gothic" panose="020B0502020202020204" pitchFamily="34" charset="0"/>
              <a:cs typeface="Levenim MT" panose="02010502060101010101" pitchFamily="2" charset="-79"/>
            </a:endParaRPr>
          </a:p>
        </p:txBody>
      </p:sp>
    </p:spTree>
    <p:extLst>
      <p:ext uri="{BB962C8B-B14F-4D97-AF65-F5344CB8AC3E}">
        <p14:creationId xmlns:p14="http://schemas.microsoft.com/office/powerpoint/2010/main" xmlns="" val="2295483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80000">
              <a:srgbClr val="F3F3F3">
                <a:lumMod val="100000"/>
                <a:alpha val="52000"/>
              </a:srgbClr>
            </a:gs>
            <a:gs pos="100000">
              <a:schemeClr val="bg1">
                <a:alpha val="47000"/>
                <a:lumMod val="80000"/>
                <a:lumOff val="20000"/>
              </a:schemeClr>
            </a:gs>
          </a:gsLst>
          <a:lin ang="2700000" scaled="1"/>
        </a:gradFill>
        <a:effectLst/>
      </p:bgPr>
    </p:bg>
    <p:spTree>
      <p:nvGrpSpPr>
        <p:cNvPr id="1" name=""/>
        <p:cNvGrpSpPr/>
        <p:nvPr/>
      </p:nvGrpSpPr>
      <p:grpSpPr>
        <a:xfrm>
          <a:off x="0" y="0"/>
          <a:ext cx="0" cy="0"/>
          <a:chOff x="0" y="0"/>
          <a:chExt cx="0" cy="0"/>
        </a:xfrm>
      </p:grpSpPr>
      <p:sp>
        <p:nvSpPr>
          <p:cNvPr id="8" name="Prostokąt 7"/>
          <p:cNvSpPr/>
          <p:nvPr/>
        </p:nvSpPr>
        <p:spPr>
          <a:xfrm>
            <a:off x="0" y="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4" name="Prostokąt 33"/>
          <p:cNvSpPr/>
          <p:nvPr/>
        </p:nvSpPr>
        <p:spPr>
          <a:xfrm>
            <a:off x="2771800" y="15695"/>
            <a:ext cx="518400" cy="47160"/>
          </a:xfrm>
          <a:prstGeom prst="rect">
            <a:avLst/>
          </a:prstGeom>
          <a:solidFill>
            <a:srgbClr val="F3F329"/>
          </a:solidFill>
          <a:ln>
            <a:solidFill>
              <a:srgbClr val="F3F3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5" name="Prostokąt 34"/>
          <p:cNvSpPr/>
          <p:nvPr/>
        </p:nvSpPr>
        <p:spPr>
          <a:xfrm>
            <a:off x="3314650" y="15695"/>
            <a:ext cx="518400" cy="47160"/>
          </a:xfrm>
          <a:prstGeom prst="rect">
            <a:avLst/>
          </a:prstGeom>
          <a:solidFill>
            <a:srgbClr val="FF3B3B"/>
          </a:solidFill>
          <a:ln>
            <a:solidFill>
              <a:srgbClr val="FF3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6" name="Prostokąt 35"/>
          <p:cNvSpPr/>
          <p:nvPr/>
        </p:nvSpPr>
        <p:spPr>
          <a:xfrm>
            <a:off x="3852720" y="15695"/>
            <a:ext cx="518400" cy="4716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0" name="Prostokąt 39"/>
          <p:cNvSpPr/>
          <p:nvPr/>
        </p:nvSpPr>
        <p:spPr>
          <a:xfrm>
            <a:off x="4371120" y="15695"/>
            <a:ext cx="518400" cy="47160"/>
          </a:xfrm>
          <a:prstGeom prst="rect">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1" name="Prostokąt 40"/>
          <p:cNvSpPr/>
          <p:nvPr/>
        </p:nvSpPr>
        <p:spPr>
          <a:xfrm>
            <a:off x="4917696" y="15695"/>
            <a:ext cx="518400" cy="47160"/>
          </a:xfrm>
          <a:prstGeom prst="rect">
            <a:avLst/>
          </a:prstGeom>
          <a:solidFill>
            <a:srgbClr val="00CCFF"/>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2" name="Prostokąt 41"/>
          <p:cNvSpPr/>
          <p:nvPr/>
        </p:nvSpPr>
        <p:spPr>
          <a:xfrm>
            <a:off x="5436096" y="15695"/>
            <a:ext cx="518400" cy="47160"/>
          </a:xfrm>
          <a:prstGeom prst="rect">
            <a:avLst/>
          </a:prstGeom>
          <a:solidFill>
            <a:srgbClr val="0065FA"/>
          </a:solidFill>
          <a:ln>
            <a:solidFill>
              <a:srgbClr val="0065F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58" name="Prostokąt 57"/>
          <p:cNvSpPr/>
          <p:nvPr/>
        </p:nvSpPr>
        <p:spPr>
          <a:xfrm>
            <a:off x="612000" y="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9" name="Prostokąt 58"/>
          <p:cNvSpPr/>
          <p:nvPr/>
        </p:nvSpPr>
        <p:spPr>
          <a:xfrm>
            <a:off x="0" y="61701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0" name="Prostokąt 59"/>
          <p:cNvSpPr/>
          <p:nvPr/>
        </p:nvSpPr>
        <p:spPr>
          <a:xfrm>
            <a:off x="1227860" y="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1" name="Prostokąt 60"/>
          <p:cNvSpPr/>
          <p:nvPr/>
        </p:nvSpPr>
        <p:spPr>
          <a:xfrm>
            <a:off x="0" y="122901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2" name="Prostokąt 61"/>
          <p:cNvSpPr/>
          <p:nvPr/>
        </p:nvSpPr>
        <p:spPr>
          <a:xfrm>
            <a:off x="612000" y="61701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3" name="Prostokąt 62"/>
          <p:cNvSpPr/>
          <p:nvPr/>
        </p:nvSpPr>
        <p:spPr>
          <a:xfrm>
            <a:off x="8532000" y="6246000"/>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4" name="Prostokąt 63"/>
          <p:cNvSpPr/>
          <p:nvPr/>
        </p:nvSpPr>
        <p:spPr>
          <a:xfrm>
            <a:off x="8532890" y="5624251"/>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5" name="Prostokąt 64"/>
          <p:cNvSpPr/>
          <p:nvPr/>
        </p:nvSpPr>
        <p:spPr>
          <a:xfrm>
            <a:off x="7920000" y="6250365"/>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6" name="Prostokąt 65"/>
          <p:cNvSpPr/>
          <p:nvPr/>
        </p:nvSpPr>
        <p:spPr>
          <a:xfrm>
            <a:off x="7326713" y="6250365"/>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7" name="Prostokąt 66"/>
          <p:cNvSpPr/>
          <p:nvPr/>
        </p:nvSpPr>
        <p:spPr>
          <a:xfrm>
            <a:off x="7920890" y="5634000"/>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8" name="Prostokąt 67"/>
          <p:cNvSpPr/>
          <p:nvPr/>
        </p:nvSpPr>
        <p:spPr>
          <a:xfrm>
            <a:off x="8532890" y="5012251"/>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ięciokąt 24"/>
          <p:cNvSpPr/>
          <p:nvPr/>
        </p:nvSpPr>
        <p:spPr>
          <a:xfrm>
            <a:off x="7794000" y="119228"/>
            <a:ext cx="864000" cy="612000"/>
          </a:xfrm>
          <a:prstGeom prst="homePlate">
            <a:avLst/>
          </a:prstGeom>
          <a:solidFill>
            <a:schemeClr val="bg1">
              <a:lumMod val="85000"/>
            </a:schemeClr>
          </a:solidFill>
          <a:ln>
            <a:solidFill>
              <a:schemeClr val="bg1">
                <a:lumMod val="85000"/>
              </a:schemeClr>
            </a:solid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6" name="Picture 4" descr="C:\Users\Justyna\Desktop\Valencia\hirszfeld.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29116" y="-18736"/>
            <a:ext cx="595547" cy="742796"/>
          </a:xfrm>
          <a:prstGeom prst="rect">
            <a:avLst/>
          </a:prstGeom>
          <a:noFill/>
          <a:extLst>
            <a:ext uri="{909E8E84-426E-40DD-AFC4-6F175D3DCCD1}">
              <a14:hiddenFill xmlns:a14="http://schemas.microsoft.com/office/drawing/2010/main" xmlns="">
                <a:solidFill>
                  <a:srgbClr val="FFFFFF"/>
                </a:solidFill>
              </a14:hiddenFill>
            </a:ext>
          </a:extLst>
        </p:spPr>
      </p:pic>
      <p:sp>
        <p:nvSpPr>
          <p:cNvPr id="27" name="pole tekstowe 26"/>
          <p:cNvSpPr txBox="1"/>
          <p:nvPr/>
        </p:nvSpPr>
        <p:spPr>
          <a:xfrm>
            <a:off x="1224000" y="539394"/>
            <a:ext cx="6517097" cy="923330"/>
          </a:xfrm>
          <a:prstGeom prst="rect">
            <a:avLst/>
          </a:prstGeom>
          <a:noFill/>
        </p:spPr>
        <p:txBody>
          <a:bodyPr wrap="square" rtlCol="0">
            <a:spAutoFit/>
          </a:bodyPr>
          <a:lstStyle/>
          <a:p>
            <a:pPr algn="ctr"/>
            <a:r>
              <a:rPr lang="en-US" dirty="0">
                <a:solidFill>
                  <a:srgbClr val="494949"/>
                </a:solidFill>
                <a:latin typeface="Century Gothic" panose="020B0502020202020204" pitchFamily="34" charset="0"/>
              </a:rPr>
              <a:t>One of such active and less toxic vitamin D analog is 1,24-dihydroxyvitamin D</a:t>
            </a:r>
            <a:r>
              <a:rPr lang="en-US" baseline="-25000" dirty="0">
                <a:solidFill>
                  <a:srgbClr val="494949"/>
                </a:solidFill>
                <a:latin typeface="Century Gothic" panose="020B0502020202020204" pitchFamily="34" charset="0"/>
              </a:rPr>
              <a:t>3</a:t>
            </a:r>
            <a:r>
              <a:rPr lang="en-US" dirty="0">
                <a:solidFill>
                  <a:srgbClr val="494949"/>
                </a:solidFill>
                <a:latin typeface="Century Gothic" panose="020B0502020202020204" pitchFamily="34" charset="0"/>
              </a:rPr>
              <a:t>, tacalcitol (1,24-(OH)</a:t>
            </a:r>
            <a:r>
              <a:rPr lang="en-US" baseline="-25000" dirty="0">
                <a:solidFill>
                  <a:srgbClr val="494949"/>
                </a:solidFill>
                <a:latin typeface="Century Gothic" panose="020B0502020202020204" pitchFamily="34" charset="0"/>
              </a:rPr>
              <a:t>2</a:t>
            </a:r>
            <a:r>
              <a:rPr lang="en-US" dirty="0">
                <a:solidFill>
                  <a:srgbClr val="494949"/>
                </a:solidFill>
                <a:latin typeface="Century Gothic" panose="020B0502020202020204" pitchFamily="34" charset="0"/>
              </a:rPr>
              <a:t>D</a:t>
            </a:r>
            <a:r>
              <a:rPr lang="en-US" baseline="-25000" dirty="0">
                <a:solidFill>
                  <a:srgbClr val="494949"/>
                </a:solidFill>
                <a:latin typeface="Century Gothic" panose="020B0502020202020204" pitchFamily="34" charset="0"/>
              </a:rPr>
              <a:t>3</a:t>
            </a:r>
            <a:r>
              <a:rPr lang="en-US" dirty="0">
                <a:solidFill>
                  <a:srgbClr val="494949"/>
                </a:solidFill>
                <a:latin typeface="Century Gothic" panose="020B0502020202020204" pitchFamily="34" charset="0"/>
              </a:rPr>
              <a:t>) </a:t>
            </a:r>
            <a:endParaRPr lang="pl-PL" dirty="0" smtClean="0">
              <a:solidFill>
                <a:srgbClr val="494949"/>
              </a:solidFill>
              <a:latin typeface="Century Gothic" panose="020B0502020202020204" pitchFamily="34" charset="0"/>
            </a:endParaRPr>
          </a:p>
          <a:p>
            <a:pPr algn="ctr"/>
            <a:r>
              <a:rPr lang="pl-PL" dirty="0" smtClean="0">
                <a:solidFill>
                  <a:srgbClr val="494949"/>
                </a:solidFill>
                <a:latin typeface="Century Gothic" panose="020B0502020202020204" pitchFamily="34" charset="0"/>
              </a:rPr>
              <a:t>PRI-2191</a:t>
            </a:r>
            <a:endParaRPr lang="pl-PL" dirty="0">
              <a:solidFill>
                <a:srgbClr val="494949"/>
              </a:solidFill>
              <a:latin typeface="Century Gothic" panose="020B0502020202020204" pitchFamily="34" charset="0"/>
              <a:cs typeface="Levenim MT" panose="02010502060101010101" pitchFamily="2" charset="-79"/>
            </a:endParaRPr>
          </a:p>
        </p:txBody>
      </p:sp>
      <p:sp>
        <p:nvSpPr>
          <p:cNvPr id="2" name="Prostokąt 1"/>
          <p:cNvSpPr/>
          <p:nvPr/>
        </p:nvSpPr>
        <p:spPr>
          <a:xfrm>
            <a:off x="41431" y="6552000"/>
            <a:ext cx="8659378" cy="246221"/>
          </a:xfrm>
          <a:prstGeom prst="rect">
            <a:avLst/>
          </a:prstGeom>
        </p:spPr>
        <p:txBody>
          <a:bodyPr wrap="square">
            <a:spAutoFit/>
          </a:bodyPr>
          <a:lstStyle/>
          <a:p>
            <a:r>
              <a:rPr lang="pl-PL" sz="1000" dirty="0">
                <a:latin typeface="Century Gothic" panose="020B0502020202020204" pitchFamily="34" charset="0"/>
                <a:cs typeface="Times New Roman" panose="02020603050405020304" pitchFamily="18" charset="0"/>
              </a:rPr>
              <a:t>Wietrzyk J. et al.: </a:t>
            </a:r>
            <a:r>
              <a:rPr lang="en-US" sz="1000" dirty="0">
                <a:latin typeface="Century Gothic" panose="020B0502020202020204" pitchFamily="34" charset="0"/>
                <a:cs typeface="Times New Roman" panose="02020603050405020304" pitchFamily="18" charset="0"/>
              </a:rPr>
              <a:t>Toxicity and antineoplastic effect of (24</a:t>
            </a:r>
            <a:r>
              <a:rPr lang="en-US" sz="1000" i="1" dirty="0">
                <a:latin typeface="Century Gothic" panose="020B0502020202020204" pitchFamily="34" charset="0"/>
                <a:cs typeface="Times New Roman" panose="02020603050405020304" pitchFamily="18" charset="0"/>
              </a:rPr>
              <a:t>R</a:t>
            </a:r>
            <a:r>
              <a:rPr lang="en-US" sz="1000" dirty="0">
                <a:latin typeface="Century Gothic" panose="020B0502020202020204" pitchFamily="34" charset="0"/>
                <a:cs typeface="Times New Roman" panose="02020603050405020304" pitchFamily="18" charset="0"/>
              </a:rPr>
              <a:t>)-1,24-dihydroxyvitamin D3</a:t>
            </a:r>
            <a:r>
              <a:rPr lang="pl-PL" sz="1000" dirty="0">
                <a:latin typeface="Century Gothic" panose="020B0502020202020204" pitchFamily="34" charset="0"/>
                <a:cs typeface="Times New Roman" panose="02020603050405020304" pitchFamily="18" charset="0"/>
              </a:rPr>
              <a:t> (PRI-2191), </a:t>
            </a:r>
            <a:r>
              <a:rPr lang="pl-PL" sz="1000" dirty="0" err="1">
                <a:latin typeface="Century Gothic" panose="020B0502020202020204" pitchFamily="34" charset="0"/>
                <a:cs typeface="Times New Roman" panose="02020603050405020304" pitchFamily="18" charset="0"/>
              </a:rPr>
              <a:t>Steroids</a:t>
            </a:r>
            <a:r>
              <a:rPr lang="pl-PL" sz="1000" dirty="0">
                <a:latin typeface="Century Gothic" panose="020B0502020202020204" pitchFamily="34" charset="0"/>
                <a:cs typeface="Times New Roman" panose="02020603050405020304" pitchFamily="18" charset="0"/>
              </a:rPr>
              <a:t> 69 ,  629–635, 2004 </a:t>
            </a:r>
          </a:p>
        </p:txBody>
      </p:sp>
      <p:pic>
        <p:nvPicPr>
          <p:cNvPr id="24" name="Obraz 2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075045" y="1944203"/>
            <a:ext cx="2051827" cy="1777906"/>
          </a:xfrm>
          <a:prstGeom prst="rect">
            <a:avLst/>
          </a:prstGeom>
        </p:spPr>
      </p:pic>
      <p:sp>
        <p:nvSpPr>
          <p:cNvPr id="3" name="Prostokąt 2"/>
          <p:cNvSpPr/>
          <p:nvPr/>
        </p:nvSpPr>
        <p:spPr>
          <a:xfrm>
            <a:off x="1876266" y="3774081"/>
            <a:ext cx="1827744" cy="307777"/>
          </a:xfrm>
          <a:prstGeom prst="rect">
            <a:avLst/>
          </a:prstGeom>
        </p:spPr>
        <p:txBody>
          <a:bodyPr wrap="none">
            <a:spAutoFit/>
          </a:bodyPr>
          <a:lstStyle/>
          <a:p>
            <a:r>
              <a:rPr lang="pl-PL" sz="1400" dirty="0" smtClean="0">
                <a:latin typeface="Century Gothic" panose="020B0502020202020204" pitchFamily="34" charset="0"/>
              </a:rPr>
              <a:t>tacalcitol- </a:t>
            </a:r>
            <a:r>
              <a:rPr lang="pl-PL" sz="1400" dirty="0">
                <a:latin typeface="Century Gothic" panose="020B0502020202020204" pitchFamily="34" charset="0"/>
              </a:rPr>
              <a:t>PRI-2191</a:t>
            </a:r>
          </a:p>
        </p:txBody>
      </p:sp>
      <p:pic>
        <p:nvPicPr>
          <p:cNvPr id="4" name="Obraz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630320" y="1917954"/>
            <a:ext cx="2645724" cy="1984293"/>
          </a:xfrm>
          <a:prstGeom prst="rect">
            <a:avLst/>
          </a:prstGeom>
        </p:spPr>
      </p:pic>
      <p:sp>
        <p:nvSpPr>
          <p:cNvPr id="5" name="pole tekstowe 4"/>
          <p:cNvSpPr txBox="1"/>
          <p:nvPr/>
        </p:nvSpPr>
        <p:spPr>
          <a:xfrm>
            <a:off x="4630320" y="4020302"/>
            <a:ext cx="2789740" cy="184666"/>
          </a:xfrm>
          <a:prstGeom prst="rect">
            <a:avLst/>
          </a:prstGeom>
          <a:noFill/>
        </p:spPr>
        <p:txBody>
          <a:bodyPr wrap="square" rtlCol="0">
            <a:spAutoFit/>
          </a:bodyPr>
          <a:lstStyle/>
          <a:p>
            <a:r>
              <a:rPr lang="pl-PL" sz="600" dirty="0">
                <a:latin typeface="Century Gothic" panose="020B0502020202020204" pitchFamily="34" charset="0"/>
              </a:rPr>
              <a:t>http://www.huidziekten.nl/zakboek/dermatosen/ptxt/Psoriasis.htm</a:t>
            </a:r>
          </a:p>
        </p:txBody>
      </p:sp>
      <p:pic>
        <p:nvPicPr>
          <p:cNvPr id="28" name="Obraz 27"/>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468422" y="4302938"/>
            <a:ext cx="4968552" cy="2030625"/>
          </a:xfrm>
          <a:prstGeom prst="rect">
            <a:avLst/>
          </a:prstGeom>
        </p:spPr>
      </p:pic>
      <p:graphicFrame>
        <p:nvGraphicFramePr>
          <p:cNvPr id="29" name="Wykres 28"/>
          <p:cNvGraphicFramePr>
            <a:graphicFrameLocks/>
          </p:cNvGraphicFramePr>
          <p:nvPr>
            <p:extLst>
              <p:ext uri="{D42A27DB-BD31-4B8C-83A1-F6EECF244321}">
                <p14:modId xmlns:p14="http://schemas.microsoft.com/office/powerpoint/2010/main" xmlns="" val="1635521732"/>
              </p:ext>
            </p:extLst>
          </p:nvPr>
        </p:nvGraphicFramePr>
        <p:xfrm>
          <a:off x="5695296" y="4527569"/>
          <a:ext cx="2837594" cy="1722796"/>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xmlns="" val="10937916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80000">
              <a:srgbClr val="F3F3F3">
                <a:lumMod val="100000"/>
                <a:alpha val="52000"/>
              </a:srgbClr>
            </a:gs>
            <a:gs pos="100000">
              <a:schemeClr val="bg1">
                <a:alpha val="47000"/>
                <a:lumMod val="80000"/>
                <a:lumOff val="20000"/>
              </a:schemeClr>
            </a:gs>
          </a:gsLst>
          <a:lin ang="2700000" scaled="1"/>
        </a:gradFill>
        <a:effectLst/>
      </p:bgPr>
    </p:bg>
    <p:spTree>
      <p:nvGrpSpPr>
        <p:cNvPr id="1" name=""/>
        <p:cNvGrpSpPr/>
        <p:nvPr/>
      </p:nvGrpSpPr>
      <p:grpSpPr>
        <a:xfrm>
          <a:off x="0" y="0"/>
          <a:ext cx="0" cy="0"/>
          <a:chOff x="0" y="0"/>
          <a:chExt cx="0" cy="0"/>
        </a:xfrm>
      </p:grpSpPr>
      <p:sp>
        <p:nvSpPr>
          <p:cNvPr id="8" name="Prostokąt 7"/>
          <p:cNvSpPr/>
          <p:nvPr/>
        </p:nvSpPr>
        <p:spPr>
          <a:xfrm>
            <a:off x="0" y="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4" name="Prostokąt 33"/>
          <p:cNvSpPr/>
          <p:nvPr/>
        </p:nvSpPr>
        <p:spPr>
          <a:xfrm>
            <a:off x="2771800" y="15695"/>
            <a:ext cx="518400" cy="47160"/>
          </a:xfrm>
          <a:prstGeom prst="rect">
            <a:avLst/>
          </a:prstGeom>
          <a:solidFill>
            <a:srgbClr val="F3F329"/>
          </a:solidFill>
          <a:ln>
            <a:solidFill>
              <a:srgbClr val="F3F3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5" name="Prostokąt 34"/>
          <p:cNvSpPr/>
          <p:nvPr/>
        </p:nvSpPr>
        <p:spPr>
          <a:xfrm>
            <a:off x="3314650" y="15695"/>
            <a:ext cx="518400" cy="47160"/>
          </a:xfrm>
          <a:prstGeom prst="rect">
            <a:avLst/>
          </a:prstGeom>
          <a:solidFill>
            <a:srgbClr val="FF3B3B"/>
          </a:solidFill>
          <a:ln>
            <a:solidFill>
              <a:srgbClr val="FF3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6" name="Prostokąt 35"/>
          <p:cNvSpPr/>
          <p:nvPr/>
        </p:nvSpPr>
        <p:spPr>
          <a:xfrm>
            <a:off x="3852720" y="15695"/>
            <a:ext cx="518400" cy="4716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0" name="Prostokąt 39"/>
          <p:cNvSpPr/>
          <p:nvPr/>
        </p:nvSpPr>
        <p:spPr>
          <a:xfrm>
            <a:off x="4371120" y="15695"/>
            <a:ext cx="518400" cy="47160"/>
          </a:xfrm>
          <a:prstGeom prst="rect">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1" name="Prostokąt 40"/>
          <p:cNvSpPr/>
          <p:nvPr/>
        </p:nvSpPr>
        <p:spPr>
          <a:xfrm>
            <a:off x="4917696" y="15695"/>
            <a:ext cx="518400" cy="47160"/>
          </a:xfrm>
          <a:prstGeom prst="rect">
            <a:avLst/>
          </a:prstGeom>
          <a:solidFill>
            <a:srgbClr val="00CCFF"/>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2" name="Prostokąt 41"/>
          <p:cNvSpPr/>
          <p:nvPr/>
        </p:nvSpPr>
        <p:spPr>
          <a:xfrm>
            <a:off x="5436096" y="15695"/>
            <a:ext cx="518400" cy="47160"/>
          </a:xfrm>
          <a:prstGeom prst="rect">
            <a:avLst/>
          </a:prstGeom>
          <a:solidFill>
            <a:srgbClr val="0065FA"/>
          </a:solidFill>
          <a:ln>
            <a:solidFill>
              <a:srgbClr val="0065F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58" name="Prostokąt 57"/>
          <p:cNvSpPr/>
          <p:nvPr/>
        </p:nvSpPr>
        <p:spPr>
          <a:xfrm>
            <a:off x="612000" y="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9" name="Prostokąt 58"/>
          <p:cNvSpPr/>
          <p:nvPr/>
        </p:nvSpPr>
        <p:spPr>
          <a:xfrm>
            <a:off x="0" y="61701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0" name="Prostokąt 59"/>
          <p:cNvSpPr/>
          <p:nvPr/>
        </p:nvSpPr>
        <p:spPr>
          <a:xfrm>
            <a:off x="1227860" y="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1" name="Prostokąt 60"/>
          <p:cNvSpPr/>
          <p:nvPr/>
        </p:nvSpPr>
        <p:spPr>
          <a:xfrm>
            <a:off x="0" y="122901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2" name="Prostokąt 61"/>
          <p:cNvSpPr/>
          <p:nvPr/>
        </p:nvSpPr>
        <p:spPr>
          <a:xfrm>
            <a:off x="612000" y="61701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3" name="Prostokąt 62"/>
          <p:cNvSpPr/>
          <p:nvPr/>
        </p:nvSpPr>
        <p:spPr>
          <a:xfrm>
            <a:off x="8532000" y="6246000"/>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4" name="Prostokąt 63"/>
          <p:cNvSpPr/>
          <p:nvPr/>
        </p:nvSpPr>
        <p:spPr>
          <a:xfrm>
            <a:off x="8532890" y="5624251"/>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5" name="Prostokąt 64"/>
          <p:cNvSpPr/>
          <p:nvPr/>
        </p:nvSpPr>
        <p:spPr>
          <a:xfrm>
            <a:off x="7920000" y="6250365"/>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6" name="Prostokąt 65"/>
          <p:cNvSpPr/>
          <p:nvPr/>
        </p:nvSpPr>
        <p:spPr>
          <a:xfrm>
            <a:off x="7326713" y="6250365"/>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7" name="Prostokąt 66"/>
          <p:cNvSpPr/>
          <p:nvPr/>
        </p:nvSpPr>
        <p:spPr>
          <a:xfrm>
            <a:off x="7920890" y="5634000"/>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8" name="Prostokąt 67"/>
          <p:cNvSpPr/>
          <p:nvPr/>
        </p:nvSpPr>
        <p:spPr>
          <a:xfrm>
            <a:off x="8532890" y="5012251"/>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ięciokąt 24"/>
          <p:cNvSpPr/>
          <p:nvPr/>
        </p:nvSpPr>
        <p:spPr>
          <a:xfrm>
            <a:off x="7794000" y="119228"/>
            <a:ext cx="864000" cy="612000"/>
          </a:xfrm>
          <a:prstGeom prst="homePlate">
            <a:avLst/>
          </a:prstGeom>
          <a:solidFill>
            <a:schemeClr val="bg1">
              <a:lumMod val="85000"/>
            </a:schemeClr>
          </a:solidFill>
          <a:ln>
            <a:solidFill>
              <a:schemeClr val="bg1">
                <a:lumMod val="85000"/>
              </a:schemeClr>
            </a:solid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6" name="Picture 4" descr="C:\Users\Justyna\Desktop\Valencia\hirszfeld.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29116" y="-18736"/>
            <a:ext cx="595547" cy="742796"/>
          </a:xfrm>
          <a:prstGeom prst="rect">
            <a:avLst/>
          </a:prstGeom>
          <a:noFill/>
          <a:extLst>
            <a:ext uri="{909E8E84-426E-40DD-AFC4-6F175D3DCCD1}">
              <a14:hiddenFill xmlns:a14="http://schemas.microsoft.com/office/drawing/2010/main" xmlns="">
                <a:solidFill>
                  <a:srgbClr val="FFFFFF"/>
                </a:solidFill>
              </a14:hiddenFill>
            </a:ext>
          </a:extLst>
        </p:spPr>
      </p:pic>
      <p:sp>
        <p:nvSpPr>
          <p:cNvPr id="27" name="pole tekstowe 26"/>
          <p:cNvSpPr txBox="1"/>
          <p:nvPr/>
        </p:nvSpPr>
        <p:spPr>
          <a:xfrm>
            <a:off x="1224000" y="539394"/>
            <a:ext cx="6517097" cy="646331"/>
          </a:xfrm>
          <a:prstGeom prst="rect">
            <a:avLst/>
          </a:prstGeom>
          <a:noFill/>
        </p:spPr>
        <p:txBody>
          <a:bodyPr wrap="square" rtlCol="0">
            <a:spAutoFit/>
          </a:bodyPr>
          <a:lstStyle/>
          <a:p>
            <a:pPr algn="ctr"/>
            <a:r>
              <a:rPr lang="en-US" dirty="0">
                <a:latin typeface="Century Gothic" panose="020B0502020202020204" pitchFamily="34" charset="0"/>
              </a:rPr>
              <a:t>Genomic and non-genomic responses of vitamin D receptor binding to </a:t>
            </a:r>
            <a:r>
              <a:rPr lang="en-US" dirty="0" smtClean="0">
                <a:latin typeface="Century Gothic" panose="020B0502020202020204" pitchFamily="34" charset="0"/>
              </a:rPr>
              <a:t>1,25(OH)</a:t>
            </a:r>
            <a:r>
              <a:rPr lang="en-US" baseline="-25000" dirty="0" smtClean="0">
                <a:latin typeface="Century Gothic" panose="020B0502020202020204" pitchFamily="34" charset="0"/>
              </a:rPr>
              <a:t>2</a:t>
            </a:r>
            <a:r>
              <a:rPr lang="en-US" dirty="0" smtClean="0">
                <a:latin typeface="Century Gothic" panose="020B0502020202020204" pitchFamily="34" charset="0"/>
              </a:rPr>
              <a:t>D</a:t>
            </a:r>
            <a:r>
              <a:rPr lang="pl-PL" baseline="-25000" dirty="0" smtClean="0">
                <a:latin typeface="Century Gothic" panose="020B0502020202020204" pitchFamily="34" charset="0"/>
              </a:rPr>
              <a:t>3</a:t>
            </a:r>
            <a:endParaRPr lang="pl-PL" baseline="-25000" dirty="0">
              <a:latin typeface="Century Gothic" panose="020B0502020202020204" pitchFamily="34" charset="0"/>
              <a:cs typeface="Levenim MT" panose="02010502060101010101" pitchFamily="2" charset="-79"/>
            </a:endParaRPr>
          </a:p>
        </p:txBody>
      </p:sp>
      <p:pic>
        <p:nvPicPr>
          <p:cNvPr id="23" name="Obraz 2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934504" y="1259677"/>
            <a:ext cx="5274993" cy="4716104"/>
          </a:xfrm>
          <a:prstGeom prst="rect">
            <a:avLst/>
          </a:prstGeom>
        </p:spPr>
      </p:pic>
      <p:sp>
        <p:nvSpPr>
          <p:cNvPr id="2" name="Prostokąt 1"/>
          <p:cNvSpPr/>
          <p:nvPr/>
        </p:nvSpPr>
        <p:spPr>
          <a:xfrm>
            <a:off x="114459" y="6552000"/>
            <a:ext cx="8838890" cy="246221"/>
          </a:xfrm>
          <a:prstGeom prst="rect">
            <a:avLst/>
          </a:prstGeom>
        </p:spPr>
        <p:txBody>
          <a:bodyPr wrap="square">
            <a:spAutoFit/>
          </a:bodyPr>
          <a:lstStyle/>
          <a:p>
            <a:r>
              <a:rPr lang="pl-PL" sz="1000" dirty="0" err="1">
                <a:latin typeface="Century Gothic" panose="020B0502020202020204" pitchFamily="34" charset="0"/>
              </a:rPr>
              <a:t>Shin</a:t>
            </a:r>
            <a:r>
              <a:rPr lang="pl-PL" sz="1000" dirty="0">
                <a:latin typeface="Century Gothic" panose="020B0502020202020204" pitchFamily="34" charset="0"/>
              </a:rPr>
              <a:t> J. et al.: </a:t>
            </a:r>
            <a:r>
              <a:rPr lang="en-US" sz="1000" dirty="0">
                <a:latin typeface="Century Gothic" panose="020B0502020202020204" pitchFamily="34" charset="0"/>
              </a:rPr>
              <a:t>Vitamin D effects on pregnancy and the placenta</a:t>
            </a:r>
            <a:r>
              <a:rPr lang="pl-PL" sz="1000" dirty="0">
                <a:latin typeface="Century Gothic" panose="020B0502020202020204" pitchFamily="34" charset="0"/>
              </a:rPr>
              <a:t>. </a:t>
            </a:r>
            <a:r>
              <a:rPr lang="pl-PL" sz="1000" i="1" dirty="0">
                <a:latin typeface="Century Gothic" panose="020B0502020202020204" pitchFamily="34" charset="0"/>
              </a:rPr>
              <a:t>Placenta </a:t>
            </a:r>
            <a:r>
              <a:rPr lang="pl-PL" sz="1000" dirty="0">
                <a:latin typeface="Century Gothic" panose="020B0502020202020204" pitchFamily="34" charset="0"/>
              </a:rPr>
              <a:t>31; 1027-1034; 2010 </a:t>
            </a:r>
          </a:p>
        </p:txBody>
      </p:sp>
    </p:spTree>
    <p:extLst>
      <p:ext uri="{BB962C8B-B14F-4D97-AF65-F5344CB8AC3E}">
        <p14:creationId xmlns:p14="http://schemas.microsoft.com/office/powerpoint/2010/main" xmlns="" val="8778477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80000">
              <a:srgbClr val="F3F3F3">
                <a:lumMod val="100000"/>
                <a:alpha val="52000"/>
              </a:srgbClr>
            </a:gs>
            <a:gs pos="100000">
              <a:schemeClr val="bg1">
                <a:alpha val="47000"/>
                <a:lumMod val="80000"/>
                <a:lumOff val="20000"/>
              </a:schemeClr>
            </a:gs>
          </a:gsLst>
          <a:lin ang="2700000" scaled="1"/>
        </a:gradFill>
        <a:effectLst/>
      </p:bgPr>
    </p:bg>
    <p:spTree>
      <p:nvGrpSpPr>
        <p:cNvPr id="1" name=""/>
        <p:cNvGrpSpPr/>
        <p:nvPr/>
      </p:nvGrpSpPr>
      <p:grpSpPr>
        <a:xfrm>
          <a:off x="0" y="0"/>
          <a:ext cx="0" cy="0"/>
          <a:chOff x="0" y="0"/>
          <a:chExt cx="0" cy="0"/>
        </a:xfrm>
      </p:grpSpPr>
      <p:sp>
        <p:nvSpPr>
          <p:cNvPr id="8" name="Prostokąt 7"/>
          <p:cNvSpPr/>
          <p:nvPr/>
        </p:nvSpPr>
        <p:spPr>
          <a:xfrm>
            <a:off x="0" y="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4" name="Prostokąt 33"/>
          <p:cNvSpPr/>
          <p:nvPr/>
        </p:nvSpPr>
        <p:spPr>
          <a:xfrm>
            <a:off x="2771800" y="15695"/>
            <a:ext cx="518400" cy="47160"/>
          </a:xfrm>
          <a:prstGeom prst="rect">
            <a:avLst/>
          </a:prstGeom>
          <a:solidFill>
            <a:srgbClr val="F3F329"/>
          </a:solidFill>
          <a:ln>
            <a:solidFill>
              <a:srgbClr val="F3F3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5" name="Prostokąt 34"/>
          <p:cNvSpPr/>
          <p:nvPr/>
        </p:nvSpPr>
        <p:spPr>
          <a:xfrm>
            <a:off x="3314650" y="15695"/>
            <a:ext cx="518400" cy="47160"/>
          </a:xfrm>
          <a:prstGeom prst="rect">
            <a:avLst/>
          </a:prstGeom>
          <a:solidFill>
            <a:srgbClr val="FF3B3B"/>
          </a:solidFill>
          <a:ln>
            <a:solidFill>
              <a:srgbClr val="FF3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6" name="Prostokąt 35"/>
          <p:cNvSpPr/>
          <p:nvPr/>
        </p:nvSpPr>
        <p:spPr>
          <a:xfrm>
            <a:off x="3852720" y="15695"/>
            <a:ext cx="518400" cy="4716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0" name="Prostokąt 39"/>
          <p:cNvSpPr/>
          <p:nvPr/>
        </p:nvSpPr>
        <p:spPr>
          <a:xfrm>
            <a:off x="4371120" y="15695"/>
            <a:ext cx="518400" cy="47160"/>
          </a:xfrm>
          <a:prstGeom prst="rect">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1" name="Prostokąt 40"/>
          <p:cNvSpPr/>
          <p:nvPr/>
        </p:nvSpPr>
        <p:spPr>
          <a:xfrm>
            <a:off x="4917696" y="15695"/>
            <a:ext cx="518400" cy="47160"/>
          </a:xfrm>
          <a:prstGeom prst="rect">
            <a:avLst/>
          </a:prstGeom>
          <a:solidFill>
            <a:srgbClr val="00CCFF"/>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2" name="Prostokąt 41"/>
          <p:cNvSpPr/>
          <p:nvPr/>
        </p:nvSpPr>
        <p:spPr>
          <a:xfrm>
            <a:off x="5436096" y="15695"/>
            <a:ext cx="518400" cy="47160"/>
          </a:xfrm>
          <a:prstGeom prst="rect">
            <a:avLst/>
          </a:prstGeom>
          <a:solidFill>
            <a:srgbClr val="0065FA"/>
          </a:solidFill>
          <a:ln>
            <a:solidFill>
              <a:srgbClr val="0065F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58" name="Prostokąt 57"/>
          <p:cNvSpPr/>
          <p:nvPr/>
        </p:nvSpPr>
        <p:spPr>
          <a:xfrm>
            <a:off x="612000" y="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9" name="Prostokąt 58"/>
          <p:cNvSpPr/>
          <p:nvPr/>
        </p:nvSpPr>
        <p:spPr>
          <a:xfrm>
            <a:off x="0" y="61701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0" name="Prostokąt 59"/>
          <p:cNvSpPr/>
          <p:nvPr/>
        </p:nvSpPr>
        <p:spPr>
          <a:xfrm>
            <a:off x="1227860" y="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1" name="Prostokąt 60"/>
          <p:cNvSpPr/>
          <p:nvPr/>
        </p:nvSpPr>
        <p:spPr>
          <a:xfrm>
            <a:off x="0" y="122901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2" name="Prostokąt 61"/>
          <p:cNvSpPr/>
          <p:nvPr/>
        </p:nvSpPr>
        <p:spPr>
          <a:xfrm>
            <a:off x="612000" y="61701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3" name="Prostokąt 62"/>
          <p:cNvSpPr/>
          <p:nvPr/>
        </p:nvSpPr>
        <p:spPr>
          <a:xfrm>
            <a:off x="8532000" y="6246000"/>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4" name="Prostokąt 63"/>
          <p:cNvSpPr/>
          <p:nvPr/>
        </p:nvSpPr>
        <p:spPr>
          <a:xfrm>
            <a:off x="8532890" y="5624251"/>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5" name="Prostokąt 64"/>
          <p:cNvSpPr/>
          <p:nvPr/>
        </p:nvSpPr>
        <p:spPr>
          <a:xfrm>
            <a:off x="7920000" y="6250365"/>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6" name="Prostokąt 65"/>
          <p:cNvSpPr/>
          <p:nvPr/>
        </p:nvSpPr>
        <p:spPr>
          <a:xfrm>
            <a:off x="7326713" y="6250365"/>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7" name="Prostokąt 66"/>
          <p:cNvSpPr/>
          <p:nvPr/>
        </p:nvSpPr>
        <p:spPr>
          <a:xfrm>
            <a:off x="7920890" y="5634000"/>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8" name="Prostokąt 67"/>
          <p:cNvSpPr/>
          <p:nvPr/>
        </p:nvSpPr>
        <p:spPr>
          <a:xfrm>
            <a:off x="8532890" y="5012251"/>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ięciokąt 24"/>
          <p:cNvSpPr/>
          <p:nvPr/>
        </p:nvSpPr>
        <p:spPr>
          <a:xfrm>
            <a:off x="7794000" y="119228"/>
            <a:ext cx="864000" cy="612000"/>
          </a:xfrm>
          <a:prstGeom prst="homePlate">
            <a:avLst/>
          </a:prstGeom>
          <a:solidFill>
            <a:schemeClr val="bg1">
              <a:lumMod val="85000"/>
            </a:schemeClr>
          </a:solidFill>
          <a:ln>
            <a:solidFill>
              <a:schemeClr val="bg1">
                <a:lumMod val="85000"/>
              </a:schemeClr>
            </a:solid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6" name="Picture 4" descr="C:\Users\Justyna\Desktop\Valencia\hirszfeld.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29116" y="-18736"/>
            <a:ext cx="595547" cy="742796"/>
          </a:xfrm>
          <a:prstGeom prst="rect">
            <a:avLst/>
          </a:prstGeom>
          <a:noFill/>
          <a:extLst>
            <a:ext uri="{909E8E84-426E-40DD-AFC4-6F175D3DCCD1}">
              <a14:hiddenFill xmlns:a14="http://schemas.microsoft.com/office/drawing/2010/main" xmlns="">
                <a:solidFill>
                  <a:srgbClr val="FFFFFF"/>
                </a:solidFill>
              </a14:hiddenFill>
            </a:ext>
          </a:extLst>
        </p:spPr>
      </p:pic>
      <p:sp>
        <p:nvSpPr>
          <p:cNvPr id="24" name="pole tekstowe 23"/>
          <p:cNvSpPr txBox="1"/>
          <p:nvPr/>
        </p:nvSpPr>
        <p:spPr>
          <a:xfrm>
            <a:off x="26268" y="6438891"/>
            <a:ext cx="9586292" cy="400110"/>
          </a:xfrm>
          <a:prstGeom prst="rect">
            <a:avLst/>
          </a:prstGeom>
          <a:noFill/>
        </p:spPr>
        <p:txBody>
          <a:bodyPr wrap="square" rtlCol="0">
            <a:spAutoFit/>
          </a:bodyPr>
          <a:lstStyle/>
          <a:p>
            <a:r>
              <a:rPr lang="pl-PL" sz="1000" dirty="0">
                <a:latin typeface="Century Gothic" panose="020B0502020202020204" pitchFamily="34" charset="0"/>
              </a:rPr>
              <a:t>Feldman D. et al.:  </a:t>
            </a:r>
            <a:r>
              <a:rPr lang="en-US" sz="1000" dirty="0">
                <a:latin typeface="Century Gothic" panose="020B0502020202020204" pitchFamily="34" charset="0"/>
              </a:rPr>
              <a:t>The role of vitamin D in reducing cancer risk and progression</a:t>
            </a:r>
            <a:r>
              <a:rPr lang="pl-PL" sz="1000" dirty="0">
                <a:latin typeface="Century Gothic" panose="020B0502020202020204" pitchFamily="34" charset="0"/>
              </a:rPr>
              <a:t>. </a:t>
            </a:r>
            <a:r>
              <a:rPr lang="pl-PL" sz="1000" i="1" dirty="0">
                <a:latin typeface="Century Gothic" panose="020B0502020202020204" pitchFamily="34" charset="0"/>
              </a:rPr>
              <a:t>Nature </a:t>
            </a:r>
            <a:r>
              <a:rPr lang="pl-PL" sz="1000" i="1" dirty="0" err="1">
                <a:latin typeface="Century Gothic" panose="020B0502020202020204" pitchFamily="34" charset="0"/>
              </a:rPr>
              <a:t>Reviev</a:t>
            </a:r>
            <a:r>
              <a:rPr lang="pl-PL" sz="1000" dirty="0">
                <a:latin typeface="Century Gothic" panose="020B0502020202020204" pitchFamily="34" charset="0"/>
              </a:rPr>
              <a:t>, 12 (314-320), 2014</a:t>
            </a:r>
          </a:p>
          <a:p>
            <a:endParaRPr lang="pl-PL" sz="1000" dirty="0">
              <a:latin typeface="Century Gothic" panose="020B0502020202020204" pitchFamily="34" charset="0"/>
            </a:endParaRPr>
          </a:p>
        </p:txBody>
      </p:sp>
      <p:sp>
        <p:nvSpPr>
          <p:cNvPr id="27" name="pole tekstowe 26"/>
          <p:cNvSpPr txBox="1"/>
          <p:nvPr/>
        </p:nvSpPr>
        <p:spPr>
          <a:xfrm>
            <a:off x="1227860" y="539394"/>
            <a:ext cx="6517097" cy="646331"/>
          </a:xfrm>
          <a:prstGeom prst="rect">
            <a:avLst/>
          </a:prstGeom>
          <a:noFill/>
        </p:spPr>
        <p:txBody>
          <a:bodyPr wrap="square" rtlCol="0">
            <a:spAutoFit/>
          </a:bodyPr>
          <a:lstStyle/>
          <a:p>
            <a:pPr algn="ctr"/>
            <a:r>
              <a:rPr lang="pl-PL" dirty="0" err="1" smtClean="0">
                <a:solidFill>
                  <a:srgbClr val="494949"/>
                </a:solidFill>
                <a:latin typeface="Century Gothic" panose="020B0502020202020204" pitchFamily="34" charset="0"/>
                <a:cs typeface="Levenim MT" panose="02010502060101010101" pitchFamily="2" charset="-79"/>
              </a:rPr>
              <a:t>Vitamin</a:t>
            </a:r>
            <a:r>
              <a:rPr lang="pl-PL" dirty="0" smtClean="0">
                <a:solidFill>
                  <a:srgbClr val="494949"/>
                </a:solidFill>
                <a:latin typeface="Century Gothic" panose="020B0502020202020204" pitchFamily="34" charset="0"/>
                <a:cs typeface="Levenim MT" panose="02010502060101010101" pitchFamily="2" charset="-79"/>
              </a:rPr>
              <a:t> D </a:t>
            </a:r>
            <a:r>
              <a:rPr lang="en-US" dirty="0" smtClean="0">
                <a:latin typeface="Century Gothic" panose="020B0502020202020204" pitchFamily="34" charset="0"/>
              </a:rPr>
              <a:t>target </a:t>
            </a:r>
            <a:r>
              <a:rPr lang="en-US" dirty="0">
                <a:latin typeface="Century Gothic" panose="020B0502020202020204" pitchFamily="34" charset="0"/>
              </a:rPr>
              <a:t>genes are involved in diverse molecular pathways</a:t>
            </a:r>
            <a:endParaRPr lang="pl-PL" dirty="0">
              <a:solidFill>
                <a:srgbClr val="494949"/>
              </a:solidFill>
              <a:latin typeface="Century Gothic" panose="020B0502020202020204" pitchFamily="34" charset="0"/>
              <a:cs typeface="Levenim MT" panose="02010502060101010101" pitchFamily="2" charset="-79"/>
            </a:endParaRPr>
          </a:p>
        </p:txBody>
      </p:sp>
      <p:pic>
        <p:nvPicPr>
          <p:cNvPr id="3" name="Obraz 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47816" y="1250232"/>
            <a:ext cx="7877184" cy="4251451"/>
          </a:xfrm>
          <a:prstGeom prst="rect">
            <a:avLst/>
          </a:prstGeom>
        </p:spPr>
      </p:pic>
    </p:spTree>
    <p:extLst>
      <p:ext uri="{BB962C8B-B14F-4D97-AF65-F5344CB8AC3E}">
        <p14:creationId xmlns:p14="http://schemas.microsoft.com/office/powerpoint/2010/main" xmlns="" val="23884544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80000">
              <a:srgbClr val="F3F3F3">
                <a:lumMod val="100000"/>
                <a:alpha val="52000"/>
              </a:srgbClr>
            </a:gs>
            <a:gs pos="100000">
              <a:schemeClr val="bg1">
                <a:alpha val="47000"/>
                <a:lumMod val="80000"/>
                <a:lumOff val="20000"/>
              </a:schemeClr>
            </a:gs>
          </a:gsLst>
          <a:lin ang="2700000" scaled="1"/>
        </a:gradFill>
        <a:effectLst/>
      </p:bgPr>
    </p:bg>
    <p:spTree>
      <p:nvGrpSpPr>
        <p:cNvPr id="1" name=""/>
        <p:cNvGrpSpPr/>
        <p:nvPr/>
      </p:nvGrpSpPr>
      <p:grpSpPr>
        <a:xfrm>
          <a:off x="0" y="0"/>
          <a:ext cx="0" cy="0"/>
          <a:chOff x="0" y="0"/>
          <a:chExt cx="0" cy="0"/>
        </a:xfrm>
      </p:grpSpPr>
      <p:sp>
        <p:nvSpPr>
          <p:cNvPr id="8" name="Prostokąt 7"/>
          <p:cNvSpPr/>
          <p:nvPr/>
        </p:nvSpPr>
        <p:spPr>
          <a:xfrm>
            <a:off x="0" y="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4" name="Prostokąt 33"/>
          <p:cNvSpPr/>
          <p:nvPr/>
        </p:nvSpPr>
        <p:spPr>
          <a:xfrm>
            <a:off x="2771800" y="15695"/>
            <a:ext cx="518400" cy="47160"/>
          </a:xfrm>
          <a:prstGeom prst="rect">
            <a:avLst/>
          </a:prstGeom>
          <a:solidFill>
            <a:srgbClr val="F3F329"/>
          </a:solidFill>
          <a:ln>
            <a:solidFill>
              <a:srgbClr val="F3F3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5" name="Prostokąt 34"/>
          <p:cNvSpPr/>
          <p:nvPr/>
        </p:nvSpPr>
        <p:spPr>
          <a:xfrm>
            <a:off x="3314650" y="15695"/>
            <a:ext cx="518400" cy="47160"/>
          </a:xfrm>
          <a:prstGeom prst="rect">
            <a:avLst/>
          </a:prstGeom>
          <a:solidFill>
            <a:srgbClr val="FF3B3B"/>
          </a:solidFill>
          <a:ln>
            <a:solidFill>
              <a:srgbClr val="FF3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6" name="Prostokąt 35"/>
          <p:cNvSpPr/>
          <p:nvPr/>
        </p:nvSpPr>
        <p:spPr>
          <a:xfrm>
            <a:off x="3852720" y="15695"/>
            <a:ext cx="518400" cy="4716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0" name="Prostokąt 39"/>
          <p:cNvSpPr/>
          <p:nvPr/>
        </p:nvSpPr>
        <p:spPr>
          <a:xfrm>
            <a:off x="4371120" y="15695"/>
            <a:ext cx="518400" cy="47160"/>
          </a:xfrm>
          <a:prstGeom prst="rect">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1" name="Prostokąt 40"/>
          <p:cNvSpPr/>
          <p:nvPr/>
        </p:nvSpPr>
        <p:spPr>
          <a:xfrm>
            <a:off x="4917696" y="15695"/>
            <a:ext cx="518400" cy="47160"/>
          </a:xfrm>
          <a:prstGeom prst="rect">
            <a:avLst/>
          </a:prstGeom>
          <a:solidFill>
            <a:srgbClr val="00CCFF"/>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2" name="Prostokąt 41"/>
          <p:cNvSpPr/>
          <p:nvPr/>
        </p:nvSpPr>
        <p:spPr>
          <a:xfrm>
            <a:off x="5436096" y="15695"/>
            <a:ext cx="518400" cy="47160"/>
          </a:xfrm>
          <a:prstGeom prst="rect">
            <a:avLst/>
          </a:prstGeom>
          <a:solidFill>
            <a:srgbClr val="0065FA"/>
          </a:solidFill>
          <a:ln>
            <a:solidFill>
              <a:srgbClr val="0065F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58" name="Prostokąt 57"/>
          <p:cNvSpPr/>
          <p:nvPr/>
        </p:nvSpPr>
        <p:spPr>
          <a:xfrm>
            <a:off x="612000" y="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9" name="Prostokąt 58"/>
          <p:cNvSpPr/>
          <p:nvPr/>
        </p:nvSpPr>
        <p:spPr>
          <a:xfrm>
            <a:off x="0" y="61701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0" name="Prostokąt 59"/>
          <p:cNvSpPr/>
          <p:nvPr/>
        </p:nvSpPr>
        <p:spPr>
          <a:xfrm>
            <a:off x="1227860" y="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1" name="Prostokąt 60"/>
          <p:cNvSpPr/>
          <p:nvPr/>
        </p:nvSpPr>
        <p:spPr>
          <a:xfrm>
            <a:off x="0" y="122901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2" name="Prostokąt 61"/>
          <p:cNvSpPr/>
          <p:nvPr/>
        </p:nvSpPr>
        <p:spPr>
          <a:xfrm>
            <a:off x="612000" y="61701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3" name="Prostokąt 62"/>
          <p:cNvSpPr/>
          <p:nvPr/>
        </p:nvSpPr>
        <p:spPr>
          <a:xfrm>
            <a:off x="8532000" y="6246000"/>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4" name="Prostokąt 63"/>
          <p:cNvSpPr/>
          <p:nvPr/>
        </p:nvSpPr>
        <p:spPr>
          <a:xfrm>
            <a:off x="8532890" y="5624251"/>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5" name="Prostokąt 64"/>
          <p:cNvSpPr/>
          <p:nvPr/>
        </p:nvSpPr>
        <p:spPr>
          <a:xfrm>
            <a:off x="7920000" y="6250365"/>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6" name="Prostokąt 65"/>
          <p:cNvSpPr/>
          <p:nvPr/>
        </p:nvSpPr>
        <p:spPr>
          <a:xfrm>
            <a:off x="7326713" y="6250365"/>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7" name="Prostokąt 66"/>
          <p:cNvSpPr/>
          <p:nvPr/>
        </p:nvSpPr>
        <p:spPr>
          <a:xfrm>
            <a:off x="7920890" y="5634000"/>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8" name="Prostokąt 67"/>
          <p:cNvSpPr/>
          <p:nvPr/>
        </p:nvSpPr>
        <p:spPr>
          <a:xfrm>
            <a:off x="8532890" y="5012251"/>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ięciokąt 24"/>
          <p:cNvSpPr/>
          <p:nvPr/>
        </p:nvSpPr>
        <p:spPr>
          <a:xfrm>
            <a:off x="7794000" y="119228"/>
            <a:ext cx="864000" cy="612000"/>
          </a:xfrm>
          <a:prstGeom prst="homePlate">
            <a:avLst/>
          </a:prstGeom>
          <a:solidFill>
            <a:schemeClr val="bg1">
              <a:lumMod val="85000"/>
            </a:schemeClr>
          </a:solidFill>
          <a:ln>
            <a:solidFill>
              <a:schemeClr val="bg1">
                <a:lumMod val="85000"/>
              </a:schemeClr>
            </a:solid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6" name="Picture 4" descr="C:\Users\Justyna\Desktop\Valencia\hirszfeld.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29116" y="-18736"/>
            <a:ext cx="595547" cy="742796"/>
          </a:xfrm>
          <a:prstGeom prst="rect">
            <a:avLst/>
          </a:prstGeom>
          <a:noFill/>
          <a:extLst>
            <a:ext uri="{909E8E84-426E-40DD-AFC4-6F175D3DCCD1}">
              <a14:hiddenFill xmlns:a14="http://schemas.microsoft.com/office/drawing/2010/main" xmlns="">
                <a:solidFill>
                  <a:srgbClr val="FFFFFF"/>
                </a:solidFill>
              </a14:hiddenFill>
            </a:ext>
          </a:extLst>
        </p:spPr>
      </p:pic>
      <p:sp>
        <p:nvSpPr>
          <p:cNvPr id="27" name="pole tekstowe 26"/>
          <p:cNvSpPr txBox="1"/>
          <p:nvPr/>
        </p:nvSpPr>
        <p:spPr>
          <a:xfrm>
            <a:off x="1273652" y="539394"/>
            <a:ext cx="6517097" cy="646331"/>
          </a:xfrm>
          <a:prstGeom prst="rect">
            <a:avLst/>
          </a:prstGeom>
          <a:noFill/>
        </p:spPr>
        <p:txBody>
          <a:bodyPr wrap="square" rtlCol="0">
            <a:spAutoFit/>
          </a:bodyPr>
          <a:lstStyle/>
          <a:p>
            <a:pPr algn="ctr"/>
            <a:r>
              <a:rPr lang="en-US" dirty="0">
                <a:latin typeface="Century Gothic" panose="020B0502020202020204" pitchFamily="34" charset="0"/>
              </a:rPr>
              <a:t>The intracellular concentration of calcitriol </a:t>
            </a:r>
            <a:r>
              <a:rPr lang="pl-PL" dirty="0" err="1" smtClean="0">
                <a:latin typeface="Century Gothic" panose="020B0502020202020204" pitchFamily="34" charset="0"/>
              </a:rPr>
              <a:t>is</a:t>
            </a:r>
            <a:r>
              <a:rPr lang="pl-PL" dirty="0" smtClean="0">
                <a:latin typeface="Century Gothic" panose="020B0502020202020204" pitchFamily="34" charset="0"/>
              </a:rPr>
              <a:t> </a:t>
            </a:r>
            <a:r>
              <a:rPr lang="en-US" dirty="0" smtClean="0">
                <a:latin typeface="Century Gothic" panose="020B0502020202020204" pitchFamily="34" charset="0"/>
              </a:rPr>
              <a:t>determined </a:t>
            </a:r>
            <a:r>
              <a:rPr lang="en-US" dirty="0">
                <a:latin typeface="Century Gothic" panose="020B0502020202020204" pitchFamily="34" charset="0"/>
              </a:rPr>
              <a:t>by </a:t>
            </a:r>
            <a:r>
              <a:rPr lang="en-US" dirty="0" smtClean="0">
                <a:latin typeface="Century Gothic" panose="020B0502020202020204" pitchFamily="34" charset="0"/>
              </a:rPr>
              <a:t>cytochrome </a:t>
            </a:r>
            <a:r>
              <a:rPr lang="en-US" dirty="0">
                <a:latin typeface="Century Gothic" panose="020B0502020202020204" pitchFamily="34" charset="0"/>
              </a:rPr>
              <a:t>P450 </a:t>
            </a:r>
            <a:r>
              <a:rPr lang="en-US" dirty="0" smtClean="0">
                <a:latin typeface="Century Gothic" panose="020B0502020202020204" pitchFamily="34" charset="0"/>
              </a:rPr>
              <a:t>enzyme CYP24A1</a:t>
            </a:r>
            <a:r>
              <a:rPr lang="pl-PL" dirty="0" smtClean="0">
                <a:latin typeface="Century Gothic" panose="020B0502020202020204" pitchFamily="34" charset="0"/>
              </a:rPr>
              <a:t> </a:t>
            </a:r>
            <a:endParaRPr lang="pl-PL" dirty="0">
              <a:latin typeface="Century Gothic" panose="020B0502020202020204" pitchFamily="34" charset="0"/>
              <a:cs typeface="Levenim MT" panose="02010502060101010101" pitchFamily="2" charset="-79"/>
            </a:endParaRPr>
          </a:p>
        </p:txBody>
      </p:sp>
      <p:pic>
        <p:nvPicPr>
          <p:cNvPr id="2" name="Obraz 1"/>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105631" y="1340768"/>
            <a:ext cx="5049377" cy="3752139"/>
          </a:xfrm>
          <a:prstGeom prst="rect">
            <a:avLst/>
          </a:prstGeom>
        </p:spPr>
      </p:pic>
      <p:sp>
        <p:nvSpPr>
          <p:cNvPr id="3" name="pole tekstowe 2"/>
          <p:cNvSpPr txBox="1"/>
          <p:nvPr/>
        </p:nvSpPr>
        <p:spPr>
          <a:xfrm>
            <a:off x="187364" y="6470907"/>
            <a:ext cx="8730496" cy="246221"/>
          </a:xfrm>
          <a:prstGeom prst="rect">
            <a:avLst/>
          </a:prstGeom>
          <a:noFill/>
        </p:spPr>
        <p:txBody>
          <a:bodyPr wrap="square" rtlCol="0">
            <a:spAutoFit/>
          </a:bodyPr>
          <a:lstStyle/>
          <a:p>
            <a:r>
              <a:rPr lang="pl-PL" sz="1000" dirty="0" err="1" smtClean="0">
                <a:latin typeface="Century Gothic" panose="020B0502020202020204" pitchFamily="34" charset="0"/>
              </a:rPr>
              <a:t>Prosser</a:t>
            </a:r>
            <a:r>
              <a:rPr lang="pl-PL" sz="1000" dirty="0" smtClean="0">
                <a:latin typeface="Century Gothic" panose="020B0502020202020204" pitchFamily="34" charset="0"/>
              </a:rPr>
              <a:t> D. and Jones G.: </a:t>
            </a:r>
            <a:r>
              <a:rPr lang="en-US" sz="1000" dirty="0">
                <a:latin typeface="Century Gothic" panose="020B0502020202020204" pitchFamily="34" charset="0"/>
              </a:rPr>
              <a:t>Enzymes involved in the activation </a:t>
            </a:r>
            <a:r>
              <a:rPr lang="en-US" sz="1000" dirty="0" smtClean="0">
                <a:latin typeface="Century Gothic" panose="020B0502020202020204" pitchFamily="34" charset="0"/>
              </a:rPr>
              <a:t>and</a:t>
            </a:r>
            <a:r>
              <a:rPr lang="pl-PL" sz="1000" dirty="0" smtClean="0">
                <a:latin typeface="Century Gothic" panose="020B0502020202020204" pitchFamily="34" charset="0"/>
              </a:rPr>
              <a:t> </a:t>
            </a:r>
            <a:r>
              <a:rPr lang="pl-PL" sz="1000" dirty="0" err="1" smtClean="0">
                <a:latin typeface="Century Gothic" panose="020B0502020202020204" pitchFamily="34" charset="0"/>
              </a:rPr>
              <a:t>inactivation</a:t>
            </a:r>
            <a:r>
              <a:rPr lang="pl-PL" sz="1000" dirty="0" smtClean="0">
                <a:latin typeface="Century Gothic" panose="020B0502020202020204" pitchFamily="34" charset="0"/>
              </a:rPr>
              <a:t> </a:t>
            </a:r>
            <a:r>
              <a:rPr lang="pl-PL" sz="1000" dirty="0">
                <a:latin typeface="Century Gothic" panose="020B0502020202020204" pitchFamily="34" charset="0"/>
              </a:rPr>
              <a:t>of </a:t>
            </a:r>
            <a:r>
              <a:rPr lang="pl-PL" sz="1000" dirty="0" err="1">
                <a:latin typeface="Century Gothic" panose="020B0502020202020204" pitchFamily="34" charset="0"/>
              </a:rPr>
              <a:t>vitamin</a:t>
            </a:r>
            <a:r>
              <a:rPr lang="pl-PL" sz="1000" dirty="0">
                <a:latin typeface="Century Gothic" panose="020B0502020202020204" pitchFamily="34" charset="0"/>
              </a:rPr>
              <a:t> </a:t>
            </a:r>
            <a:r>
              <a:rPr lang="pl-PL" sz="1000" dirty="0" smtClean="0">
                <a:latin typeface="Century Gothic" panose="020B0502020202020204" pitchFamily="34" charset="0"/>
              </a:rPr>
              <a:t>D. </a:t>
            </a:r>
            <a:r>
              <a:rPr lang="pl-PL" sz="1000" i="1" dirty="0" err="1" smtClean="0">
                <a:latin typeface="Century Gothic" panose="020B0502020202020204" pitchFamily="34" charset="0"/>
              </a:rPr>
              <a:t>Trends</a:t>
            </a:r>
            <a:r>
              <a:rPr lang="pl-PL" sz="1000" i="1" dirty="0" smtClean="0">
                <a:latin typeface="Century Gothic" panose="020B0502020202020204" pitchFamily="34" charset="0"/>
              </a:rPr>
              <a:t> </a:t>
            </a:r>
            <a:r>
              <a:rPr lang="pl-PL" sz="1000" i="1" dirty="0">
                <a:latin typeface="Century Gothic" panose="020B0502020202020204" pitchFamily="34" charset="0"/>
              </a:rPr>
              <a:t>in </a:t>
            </a:r>
            <a:r>
              <a:rPr lang="pl-PL" sz="1000" i="1" dirty="0" err="1">
                <a:latin typeface="Century Gothic" panose="020B0502020202020204" pitchFamily="34" charset="0"/>
              </a:rPr>
              <a:t>Biochemical</a:t>
            </a:r>
            <a:r>
              <a:rPr lang="pl-PL" sz="1000" i="1" dirty="0">
                <a:latin typeface="Century Gothic" panose="020B0502020202020204" pitchFamily="34" charset="0"/>
              </a:rPr>
              <a:t> </a:t>
            </a:r>
            <a:r>
              <a:rPr lang="pl-PL" sz="1000" i="1" dirty="0" err="1" smtClean="0">
                <a:latin typeface="Century Gothic" panose="020B0502020202020204" pitchFamily="34" charset="0"/>
              </a:rPr>
              <a:t>Sciences</a:t>
            </a:r>
            <a:r>
              <a:rPr lang="pl-PL" sz="1000" i="1" dirty="0" smtClean="0">
                <a:latin typeface="Century Gothic" panose="020B0502020202020204" pitchFamily="34" charset="0"/>
              </a:rPr>
              <a:t>, 2</a:t>
            </a:r>
            <a:r>
              <a:rPr lang="pl-PL" sz="1000" dirty="0" smtClean="0">
                <a:latin typeface="Century Gothic" panose="020B0502020202020204" pitchFamily="34" charset="0"/>
              </a:rPr>
              <a:t>9, 12:2004</a:t>
            </a:r>
            <a:endParaRPr lang="pl-PL" sz="1000" dirty="0">
              <a:latin typeface="Century Gothic" panose="020B0502020202020204" pitchFamily="34" charset="0"/>
            </a:endParaRPr>
          </a:p>
        </p:txBody>
      </p:sp>
    </p:spTree>
    <p:extLst>
      <p:ext uri="{BB962C8B-B14F-4D97-AF65-F5344CB8AC3E}">
        <p14:creationId xmlns:p14="http://schemas.microsoft.com/office/powerpoint/2010/main" xmlns="" val="20517331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80000">
              <a:srgbClr val="F3F3F3">
                <a:lumMod val="100000"/>
                <a:alpha val="52000"/>
              </a:srgbClr>
            </a:gs>
            <a:gs pos="100000">
              <a:schemeClr val="bg1">
                <a:alpha val="47000"/>
                <a:lumMod val="80000"/>
                <a:lumOff val="20000"/>
              </a:schemeClr>
            </a:gs>
          </a:gsLst>
          <a:lin ang="2700000" scaled="1"/>
        </a:gradFill>
        <a:effectLst/>
      </p:bgPr>
    </p:bg>
    <p:spTree>
      <p:nvGrpSpPr>
        <p:cNvPr id="1" name=""/>
        <p:cNvGrpSpPr/>
        <p:nvPr/>
      </p:nvGrpSpPr>
      <p:grpSpPr>
        <a:xfrm>
          <a:off x="0" y="0"/>
          <a:ext cx="0" cy="0"/>
          <a:chOff x="0" y="0"/>
          <a:chExt cx="0" cy="0"/>
        </a:xfrm>
      </p:grpSpPr>
      <p:sp>
        <p:nvSpPr>
          <p:cNvPr id="8" name="Prostokąt 7"/>
          <p:cNvSpPr/>
          <p:nvPr/>
        </p:nvSpPr>
        <p:spPr>
          <a:xfrm>
            <a:off x="0" y="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4" name="Prostokąt 33"/>
          <p:cNvSpPr/>
          <p:nvPr/>
        </p:nvSpPr>
        <p:spPr>
          <a:xfrm>
            <a:off x="2771800" y="15695"/>
            <a:ext cx="518400" cy="47160"/>
          </a:xfrm>
          <a:prstGeom prst="rect">
            <a:avLst/>
          </a:prstGeom>
          <a:solidFill>
            <a:srgbClr val="F3F329"/>
          </a:solidFill>
          <a:ln>
            <a:solidFill>
              <a:srgbClr val="F3F3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5" name="Prostokąt 34"/>
          <p:cNvSpPr/>
          <p:nvPr/>
        </p:nvSpPr>
        <p:spPr>
          <a:xfrm>
            <a:off x="3314650" y="15695"/>
            <a:ext cx="518400" cy="47160"/>
          </a:xfrm>
          <a:prstGeom prst="rect">
            <a:avLst/>
          </a:prstGeom>
          <a:solidFill>
            <a:srgbClr val="FF3B3B"/>
          </a:solidFill>
          <a:ln>
            <a:solidFill>
              <a:srgbClr val="FF3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6" name="Prostokąt 35"/>
          <p:cNvSpPr/>
          <p:nvPr/>
        </p:nvSpPr>
        <p:spPr>
          <a:xfrm>
            <a:off x="3852720" y="15695"/>
            <a:ext cx="518400" cy="4716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0" name="Prostokąt 39"/>
          <p:cNvSpPr/>
          <p:nvPr/>
        </p:nvSpPr>
        <p:spPr>
          <a:xfrm>
            <a:off x="4371120" y="15695"/>
            <a:ext cx="518400" cy="47160"/>
          </a:xfrm>
          <a:prstGeom prst="rect">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1" name="Prostokąt 40"/>
          <p:cNvSpPr/>
          <p:nvPr/>
        </p:nvSpPr>
        <p:spPr>
          <a:xfrm>
            <a:off x="4917696" y="15695"/>
            <a:ext cx="518400" cy="47160"/>
          </a:xfrm>
          <a:prstGeom prst="rect">
            <a:avLst/>
          </a:prstGeom>
          <a:solidFill>
            <a:srgbClr val="00CCFF"/>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2" name="Prostokąt 41"/>
          <p:cNvSpPr/>
          <p:nvPr/>
        </p:nvSpPr>
        <p:spPr>
          <a:xfrm>
            <a:off x="5436096" y="15695"/>
            <a:ext cx="518400" cy="47160"/>
          </a:xfrm>
          <a:prstGeom prst="rect">
            <a:avLst/>
          </a:prstGeom>
          <a:solidFill>
            <a:srgbClr val="0065FA"/>
          </a:solidFill>
          <a:ln>
            <a:solidFill>
              <a:srgbClr val="0065F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58" name="Prostokąt 57"/>
          <p:cNvSpPr/>
          <p:nvPr/>
        </p:nvSpPr>
        <p:spPr>
          <a:xfrm>
            <a:off x="612000" y="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9" name="Prostokąt 58"/>
          <p:cNvSpPr/>
          <p:nvPr/>
        </p:nvSpPr>
        <p:spPr>
          <a:xfrm>
            <a:off x="0" y="61701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0" name="Prostokąt 59"/>
          <p:cNvSpPr/>
          <p:nvPr/>
        </p:nvSpPr>
        <p:spPr>
          <a:xfrm>
            <a:off x="1227860" y="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1" name="Prostokąt 60"/>
          <p:cNvSpPr/>
          <p:nvPr/>
        </p:nvSpPr>
        <p:spPr>
          <a:xfrm>
            <a:off x="0" y="122901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2" name="Prostokąt 61"/>
          <p:cNvSpPr/>
          <p:nvPr/>
        </p:nvSpPr>
        <p:spPr>
          <a:xfrm>
            <a:off x="612000" y="61701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3" name="Prostokąt 62"/>
          <p:cNvSpPr/>
          <p:nvPr/>
        </p:nvSpPr>
        <p:spPr>
          <a:xfrm>
            <a:off x="8532000" y="6246000"/>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4" name="Prostokąt 63"/>
          <p:cNvSpPr/>
          <p:nvPr/>
        </p:nvSpPr>
        <p:spPr>
          <a:xfrm>
            <a:off x="8532890" y="5624251"/>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5" name="Prostokąt 64"/>
          <p:cNvSpPr/>
          <p:nvPr/>
        </p:nvSpPr>
        <p:spPr>
          <a:xfrm>
            <a:off x="7920000" y="6250365"/>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6" name="Prostokąt 65"/>
          <p:cNvSpPr/>
          <p:nvPr/>
        </p:nvSpPr>
        <p:spPr>
          <a:xfrm>
            <a:off x="7326713" y="6250365"/>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7" name="Prostokąt 66"/>
          <p:cNvSpPr/>
          <p:nvPr/>
        </p:nvSpPr>
        <p:spPr>
          <a:xfrm>
            <a:off x="7920890" y="5634000"/>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8" name="Prostokąt 67"/>
          <p:cNvSpPr/>
          <p:nvPr/>
        </p:nvSpPr>
        <p:spPr>
          <a:xfrm>
            <a:off x="8532890" y="5012251"/>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ięciokąt 24"/>
          <p:cNvSpPr/>
          <p:nvPr/>
        </p:nvSpPr>
        <p:spPr>
          <a:xfrm>
            <a:off x="7794000" y="119228"/>
            <a:ext cx="864000" cy="612000"/>
          </a:xfrm>
          <a:prstGeom prst="homePlate">
            <a:avLst/>
          </a:prstGeom>
          <a:solidFill>
            <a:schemeClr val="bg1">
              <a:lumMod val="85000"/>
            </a:schemeClr>
          </a:solidFill>
          <a:ln>
            <a:solidFill>
              <a:schemeClr val="bg1">
                <a:lumMod val="85000"/>
              </a:schemeClr>
            </a:solid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6" name="Picture 4" descr="C:\Users\Justyna\Desktop\Valencia\hirszfeld.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29116" y="-18736"/>
            <a:ext cx="595547" cy="742796"/>
          </a:xfrm>
          <a:prstGeom prst="rect">
            <a:avLst/>
          </a:prstGeom>
          <a:noFill/>
          <a:extLst>
            <a:ext uri="{909E8E84-426E-40DD-AFC4-6F175D3DCCD1}">
              <a14:hiddenFill xmlns:a14="http://schemas.microsoft.com/office/drawing/2010/main" xmlns="">
                <a:solidFill>
                  <a:srgbClr val="FFFFFF"/>
                </a:solidFill>
              </a14:hiddenFill>
            </a:ext>
          </a:extLst>
        </p:spPr>
      </p:pic>
      <p:sp>
        <p:nvSpPr>
          <p:cNvPr id="27" name="pole tekstowe 26"/>
          <p:cNvSpPr txBox="1"/>
          <p:nvPr/>
        </p:nvSpPr>
        <p:spPr>
          <a:xfrm>
            <a:off x="1043608" y="539394"/>
            <a:ext cx="7056204" cy="646331"/>
          </a:xfrm>
          <a:prstGeom prst="rect">
            <a:avLst/>
          </a:prstGeom>
          <a:noFill/>
        </p:spPr>
        <p:txBody>
          <a:bodyPr wrap="square" rtlCol="0">
            <a:spAutoFit/>
          </a:bodyPr>
          <a:lstStyle/>
          <a:p>
            <a:pPr algn="ctr"/>
            <a:r>
              <a:rPr lang="en-US" dirty="0">
                <a:latin typeface="Century Gothic" panose="020B0502020202020204" pitchFamily="34" charset="0"/>
              </a:rPr>
              <a:t>MicroRNAs can function as tumour suppressors and </a:t>
            </a:r>
            <a:r>
              <a:rPr lang="en-US" dirty="0" smtClean="0">
                <a:latin typeface="Century Gothic" panose="020B0502020202020204" pitchFamily="34" charset="0"/>
              </a:rPr>
              <a:t>oncogenes</a:t>
            </a:r>
            <a:r>
              <a:rPr lang="pl-PL" dirty="0" smtClean="0">
                <a:latin typeface="Century Gothic" panose="020B0502020202020204" pitchFamily="34" charset="0"/>
                <a:cs typeface="Levenim MT" panose="02010502060101010101" pitchFamily="2" charset="-79"/>
              </a:rPr>
              <a:t> </a:t>
            </a:r>
            <a:endParaRPr lang="pl-PL" dirty="0">
              <a:latin typeface="Century Gothic" panose="020B0502020202020204" pitchFamily="34" charset="0"/>
              <a:cs typeface="Levenim MT" panose="02010502060101010101" pitchFamily="2" charset="-79"/>
            </a:endParaRPr>
          </a:p>
        </p:txBody>
      </p:sp>
      <p:sp>
        <p:nvSpPr>
          <p:cNvPr id="24" name="pole tekstowe 23"/>
          <p:cNvSpPr txBox="1"/>
          <p:nvPr/>
        </p:nvSpPr>
        <p:spPr>
          <a:xfrm>
            <a:off x="143658" y="6470907"/>
            <a:ext cx="8730496" cy="246221"/>
          </a:xfrm>
          <a:prstGeom prst="rect">
            <a:avLst/>
          </a:prstGeom>
          <a:noFill/>
        </p:spPr>
        <p:txBody>
          <a:bodyPr wrap="square" rtlCol="0">
            <a:spAutoFit/>
          </a:bodyPr>
          <a:lstStyle/>
          <a:p>
            <a:r>
              <a:rPr lang="en-US" sz="1000" dirty="0" err="1" smtClean="0">
                <a:latin typeface="Century Gothic" panose="020B0502020202020204" pitchFamily="34" charset="0"/>
              </a:rPr>
              <a:t>Esquela-Kerscher</a:t>
            </a:r>
            <a:r>
              <a:rPr lang="pl-PL" sz="1000" dirty="0" smtClean="0">
                <a:latin typeface="Century Gothic" panose="020B0502020202020204" pitchFamily="34" charset="0"/>
              </a:rPr>
              <a:t> A.</a:t>
            </a:r>
            <a:r>
              <a:rPr lang="en-US" sz="1000" dirty="0" smtClean="0">
                <a:latin typeface="Century Gothic" panose="020B0502020202020204" pitchFamily="34" charset="0"/>
              </a:rPr>
              <a:t> </a:t>
            </a:r>
            <a:r>
              <a:rPr lang="en-US" sz="1000" dirty="0">
                <a:latin typeface="Century Gothic" panose="020B0502020202020204" pitchFamily="34" charset="0"/>
              </a:rPr>
              <a:t>and </a:t>
            </a:r>
            <a:r>
              <a:rPr lang="pl-PL" sz="1000" dirty="0">
                <a:latin typeface="Century Gothic" panose="020B0502020202020204" pitchFamily="34" charset="0"/>
              </a:rPr>
              <a:t> </a:t>
            </a:r>
            <a:r>
              <a:rPr lang="en-US" sz="1000" dirty="0" smtClean="0">
                <a:latin typeface="Century Gothic" panose="020B0502020202020204" pitchFamily="34" charset="0"/>
              </a:rPr>
              <a:t>Slack</a:t>
            </a:r>
            <a:r>
              <a:rPr lang="pl-PL" sz="1000" dirty="0" smtClean="0">
                <a:latin typeface="Century Gothic" panose="020B0502020202020204" pitchFamily="34" charset="0"/>
              </a:rPr>
              <a:t> F.: </a:t>
            </a:r>
            <a:r>
              <a:rPr lang="pl-PL" sz="1000" dirty="0" err="1">
                <a:latin typeface="Century Gothic" panose="020B0502020202020204" pitchFamily="34" charset="0"/>
              </a:rPr>
              <a:t>Oncomirs</a:t>
            </a:r>
            <a:r>
              <a:rPr lang="pl-PL" sz="1000" dirty="0">
                <a:latin typeface="Century Gothic" panose="020B0502020202020204" pitchFamily="34" charset="0"/>
              </a:rPr>
              <a:t> — </a:t>
            </a:r>
            <a:r>
              <a:rPr lang="pl-PL" sz="1000" dirty="0" err="1">
                <a:latin typeface="Century Gothic" panose="020B0502020202020204" pitchFamily="34" charset="0"/>
              </a:rPr>
              <a:t>microRNAs</a:t>
            </a:r>
            <a:r>
              <a:rPr lang="pl-PL" sz="1000" dirty="0">
                <a:latin typeface="Century Gothic" panose="020B0502020202020204" pitchFamily="34" charset="0"/>
              </a:rPr>
              <a:t> </a:t>
            </a:r>
            <a:r>
              <a:rPr lang="pl-PL" sz="1000" dirty="0" smtClean="0">
                <a:latin typeface="Century Gothic" panose="020B0502020202020204" pitchFamily="34" charset="0"/>
              </a:rPr>
              <a:t>with a </a:t>
            </a:r>
            <a:r>
              <a:rPr lang="pl-PL" sz="1000" dirty="0">
                <a:latin typeface="Century Gothic" panose="020B0502020202020204" pitchFamily="34" charset="0"/>
              </a:rPr>
              <a:t>role in </a:t>
            </a:r>
            <a:r>
              <a:rPr lang="pl-PL" sz="1000" dirty="0" err="1" smtClean="0">
                <a:latin typeface="Century Gothic" panose="020B0502020202020204" pitchFamily="34" charset="0"/>
              </a:rPr>
              <a:t>cancer</a:t>
            </a:r>
            <a:r>
              <a:rPr lang="pl-PL" sz="1000" dirty="0" smtClean="0">
                <a:latin typeface="Century Gothic" panose="020B0502020202020204" pitchFamily="34" charset="0"/>
              </a:rPr>
              <a:t>. </a:t>
            </a:r>
            <a:r>
              <a:rPr lang="pl-PL" sz="1000" i="1" dirty="0" smtClean="0">
                <a:latin typeface="Century Gothic" panose="020B0502020202020204" pitchFamily="34" charset="0"/>
              </a:rPr>
              <a:t>Nature </a:t>
            </a:r>
            <a:r>
              <a:rPr lang="pl-PL" sz="1000" i="1" dirty="0" err="1" smtClean="0">
                <a:latin typeface="Century Gothic" panose="020B0502020202020204" pitchFamily="34" charset="0"/>
              </a:rPr>
              <a:t>Rewievs</a:t>
            </a:r>
            <a:r>
              <a:rPr lang="pl-PL" sz="1000" i="1" dirty="0" smtClean="0">
                <a:latin typeface="Century Gothic" panose="020B0502020202020204" pitchFamily="34" charset="0"/>
              </a:rPr>
              <a:t>, </a:t>
            </a:r>
            <a:r>
              <a:rPr lang="pl-PL" sz="1000" i="1" dirty="0" err="1" smtClean="0">
                <a:latin typeface="Century Gothic" panose="020B0502020202020204" pitchFamily="34" charset="0"/>
              </a:rPr>
              <a:t>Cancer</a:t>
            </a:r>
            <a:r>
              <a:rPr lang="pl-PL" sz="1000" i="1" dirty="0" smtClean="0">
                <a:latin typeface="Century Gothic" panose="020B0502020202020204" pitchFamily="34" charset="0"/>
              </a:rPr>
              <a:t> </a:t>
            </a:r>
            <a:r>
              <a:rPr lang="pl-PL" sz="1000" dirty="0" smtClean="0">
                <a:latin typeface="Century Gothic" panose="020B0502020202020204" pitchFamily="34" charset="0"/>
              </a:rPr>
              <a:t>6, 2006 </a:t>
            </a:r>
            <a:endParaRPr lang="pl-PL" sz="1000" dirty="0">
              <a:latin typeface="Century Gothic" panose="020B0502020202020204" pitchFamily="34" charset="0"/>
            </a:endParaRPr>
          </a:p>
        </p:txBody>
      </p:sp>
      <p:pic>
        <p:nvPicPr>
          <p:cNvPr id="4" name="Obraz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204047" y="1156643"/>
            <a:ext cx="6895765" cy="5142027"/>
          </a:xfrm>
          <a:prstGeom prst="rect">
            <a:avLst/>
          </a:prstGeom>
        </p:spPr>
      </p:pic>
    </p:spTree>
    <p:extLst>
      <p:ext uri="{BB962C8B-B14F-4D97-AF65-F5344CB8AC3E}">
        <p14:creationId xmlns:p14="http://schemas.microsoft.com/office/powerpoint/2010/main" xmlns="" val="34386109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rostokąt 7"/>
          <p:cNvSpPr/>
          <p:nvPr/>
        </p:nvSpPr>
        <p:spPr>
          <a:xfrm>
            <a:off x="0" y="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4" name="Prostokąt 33"/>
          <p:cNvSpPr/>
          <p:nvPr/>
        </p:nvSpPr>
        <p:spPr>
          <a:xfrm>
            <a:off x="2771800" y="15695"/>
            <a:ext cx="518400" cy="47160"/>
          </a:xfrm>
          <a:prstGeom prst="rect">
            <a:avLst/>
          </a:prstGeom>
          <a:solidFill>
            <a:srgbClr val="F3F329"/>
          </a:solidFill>
          <a:ln>
            <a:solidFill>
              <a:srgbClr val="F3F3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5" name="Prostokąt 34"/>
          <p:cNvSpPr/>
          <p:nvPr/>
        </p:nvSpPr>
        <p:spPr>
          <a:xfrm>
            <a:off x="3314650" y="15695"/>
            <a:ext cx="518400" cy="47160"/>
          </a:xfrm>
          <a:prstGeom prst="rect">
            <a:avLst/>
          </a:prstGeom>
          <a:solidFill>
            <a:srgbClr val="FF3B3B"/>
          </a:solidFill>
          <a:ln>
            <a:solidFill>
              <a:srgbClr val="FF3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6" name="Prostokąt 35"/>
          <p:cNvSpPr/>
          <p:nvPr/>
        </p:nvSpPr>
        <p:spPr>
          <a:xfrm>
            <a:off x="3852720" y="15695"/>
            <a:ext cx="518400" cy="4716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0" name="Prostokąt 39"/>
          <p:cNvSpPr/>
          <p:nvPr/>
        </p:nvSpPr>
        <p:spPr>
          <a:xfrm>
            <a:off x="4371120" y="15695"/>
            <a:ext cx="518400" cy="47160"/>
          </a:xfrm>
          <a:prstGeom prst="rect">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1" name="Prostokąt 40"/>
          <p:cNvSpPr/>
          <p:nvPr/>
        </p:nvSpPr>
        <p:spPr>
          <a:xfrm>
            <a:off x="4917696" y="15695"/>
            <a:ext cx="518400" cy="47160"/>
          </a:xfrm>
          <a:prstGeom prst="rect">
            <a:avLst/>
          </a:prstGeom>
          <a:solidFill>
            <a:srgbClr val="00CCFF"/>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2" name="Prostokąt 41"/>
          <p:cNvSpPr/>
          <p:nvPr/>
        </p:nvSpPr>
        <p:spPr>
          <a:xfrm>
            <a:off x="5436096" y="15695"/>
            <a:ext cx="518400" cy="47160"/>
          </a:xfrm>
          <a:prstGeom prst="rect">
            <a:avLst/>
          </a:prstGeom>
          <a:solidFill>
            <a:srgbClr val="0065FA"/>
          </a:solidFill>
          <a:ln>
            <a:solidFill>
              <a:srgbClr val="0065F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58" name="Prostokąt 57"/>
          <p:cNvSpPr/>
          <p:nvPr/>
        </p:nvSpPr>
        <p:spPr>
          <a:xfrm>
            <a:off x="612000" y="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9" name="Prostokąt 58"/>
          <p:cNvSpPr/>
          <p:nvPr/>
        </p:nvSpPr>
        <p:spPr>
          <a:xfrm>
            <a:off x="0" y="61701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0" name="Prostokąt 59"/>
          <p:cNvSpPr/>
          <p:nvPr/>
        </p:nvSpPr>
        <p:spPr>
          <a:xfrm>
            <a:off x="1227860" y="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1" name="Prostokąt 60"/>
          <p:cNvSpPr/>
          <p:nvPr/>
        </p:nvSpPr>
        <p:spPr>
          <a:xfrm>
            <a:off x="0" y="122901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2" name="Prostokąt 61"/>
          <p:cNvSpPr/>
          <p:nvPr/>
        </p:nvSpPr>
        <p:spPr>
          <a:xfrm>
            <a:off x="612000" y="61701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3" name="Prostokąt 62"/>
          <p:cNvSpPr/>
          <p:nvPr/>
        </p:nvSpPr>
        <p:spPr>
          <a:xfrm>
            <a:off x="8532000" y="6246000"/>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4" name="Prostokąt 63"/>
          <p:cNvSpPr/>
          <p:nvPr/>
        </p:nvSpPr>
        <p:spPr>
          <a:xfrm>
            <a:off x="8532890" y="5624251"/>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5" name="Prostokąt 64"/>
          <p:cNvSpPr/>
          <p:nvPr/>
        </p:nvSpPr>
        <p:spPr>
          <a:xfrm>
            <a:off x="7920000" y="6250365"/>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6" name="Prostokąt 65"/>
          <p:cNvSpPr/>
          <p:nvPr/>
        </p:nvSpPr>
        <p:spPr>
          <a:xfrm>
            <a:off x="7326713" y="6250365"/>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7" name="Prostokąt 66"/>
          <p:cNvSpPr/>
          <p:nvPr/>
        </p:nvSpPr>
        <p:spPr>
          <a:xfrm>
            <a:off x="7920890" y="5634000"/>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8" name="Prostokąt 67"/>
          <p:cNvSpPr/>
          <p:nvPr/>
        </p:nvSpPr>
        <p:spPr>
          <a:xfrm>
            <a:off x="8532890" y="5012251"/>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ięciokąt 24"/>
          <p:cNvSpPr/>
          <p:nvPr/>
        </p:nvSpPr>
        <p:spPr>
          <a:xfrm>
            <a:off x="7794000" y="119228"/>
            <a:ext cx="864000" cy="612000"/>
          </a:xfrm>
          <a:prstGeom prst="homePlate">
            <a:avLst/>
          </a:prstGeom>
          <a:solidFill>
            <a:schemeClr val="bg1">
              <a:lumMod val="85000"/>
            </a:schemeClr>
          </a:solidFill>
          <a:ln>
            <a:solidFill>
              <a:schemeClr val="bg1">
                <a:lumMod val="85000"/>
              </a:schemeClr>
            </a:solid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6" name="Picture 4" descr="C:\Users\Justyna\Desktop\Valencia\hirszfeld.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29116" y="-18736"/>
            <a:ext cx="595547" cy="742796"/>
          </a:xfrm>
          <a:prstGeom prst="rect">
            <a:avLst/>
          </a:prstGeom>
          <a:noFill/>
          <a:extLst>
            <a:ext uri="{909E8E84-426E-40DD-AFC4-6F175D3DCCD1}">
              <a14:hiddenFill xmlns:a14="http://schemas.microsoft.com/office/drawing/2010/main" xmlns="">
                <a:solidFill>
                  <a:srgbClr val="FFFFFF"/>
                </a:solidFill>
              </a14:hiddenFill>
            </a:ext>
          </a:extLst>
        </p:spPr>
      </p:pic>
      <p:sp>
        <p:nvSpPr>
          <p:cNvPr id="27" name="pole tekstowe 26"/>
          <p:cNvSpPr txBox="1"/>
          <p:nvPr/>
        </p:nvSpPr>
        <p:spPr>
          <a:xfrm>
            <a:off x="1224000" y="539394"/>
            <a:ext cx="6517097" cy="646331"/>
          </a:xfrm>
          <a:prstGeom prst="rect">
            <a:avLst/>
          </a:prstGeom>
          <a:noFill/>
        </p:spPr>
        <p:txBody>
          <a:bodyPr wrap="square" rtlCol="0">
            <a:spAutoFit/>
          </a:bodyPr>
          <a:lstStyle/>
          <a:p>
            <a:pPr algn="ctr"/>
            <a:r>
              <a:rPr lang="pl-PL" dirty="0">
                <a:latin typeface="Century Gothic" panose="020B0502020202020204" pitchFamily="34" charset="0"/>
              </a:rPr>
              <a:t>T</a:t>
            </a:r>
            <a:r>
              <a:rPr lang="en-US" dirty="0" smtClean="0">
                <a:latin typeface="Century Gothic" panose="020B0502020202020204" pitchFamily="34" charset="0"/>
              </a:rPr>
              <a:t>he </a:t>
            </a:r>
            <a:r>
              <a:rPr lang="en-US" dirty="0">
                <a:latin typeface="Century Gothic" panose="020B0502020202020204" pitchFamily="34" charset="0"/>
              </a:rPr>
              <a:t>targets of </a:t>
            </a:r>
            <a:r>
              <a:rPr lang="en-US" dirty="0" smtClean="0">
                <a:latin typeface="Century Gothic" panose="020B0502020202020204" pitchFamily="34" charset="0"/>
              </a:rPr>
              <a:t>miR-125</a:t>
            </a:r>
            <a:r>
              <a:rPr lang="pl-PL" dirty="0" smtClean="0">
                <a:latin typeface="Century Gothic" panose="020B0502020202020204" pitchFamily="34" charset="0"/>
              </a:rPr>
              <a:t> </a:t>
            </a:r>
            <a:r>
              <a:rPr lang="pl-PL" dirty="0" err="1" smtClean="0">
                <a:latin typeface="Century Gothic" panose="020B0502020202020204" pitchFamily="34" charset="0"/>
              </a:rPr>
              <a:t>are</a:t>
            </a:r>
            <a:r>
              <a:rPr lang="pl-PL" dirty="0" smtClean="0">
                <a:latin typeface="Century Gothic" panose="020B0502020202020204" pitchFamily="34" charset="0"/>
              </a:rPr>
              <a:t> </a:t>
            </a:r>
            <a:r>
              <a:rPr lang="en-US" dirty="0" smtClean="0">
                <a:latin typeface="Century Gothic" panose="020B0502020202020204" pitchFamily="34" charset="0"/>
              </a:rPr>
              <a:t> </a:t>
            </a:r>
            <a:r>
              <a:rPr lang="en-US" dirty="0">
                <a:latin typeface="Century Gothic" panose="020B0502020202020204" pitchFamily="34" charset="0"/>
              </a:rPr>
              <a:t>involved in different types of disease pathogenesis</a:t>
            </a:r>
            <a:endParaRPr lang="pl-PL" dirty="0">
              <a:latin typeface="Century Gothic" panose="020B0502020202020204" pitchFamily="34" charset="0"/>
              <a:cs typeface="Levenim MT" panose="02010502060101010101" pitchFamily="2" charset="-79"/>
            </a:endParaRPr>
          </a:p>
        </p:txBody>
      </p:sp>
      <p:pic>
        <p:nvPicPr>
          <p:cNvPr id="2" name="Obraz 1"/>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10313" y="1229010"/>
            <a:ext cx="4042300" cy="2998923"/>
          </a:xfrm>
          <a:prstGeom prst="rect">
            <a:avLst/>
          </a:prstGeom>
        </p:spPr>
      </p:pic>
      <p:sp>
        <p:nvSpPr>
          <p:cNvPr id="24" name="pole tekstowe 23"/>
          <p:cNvSpPr txBox="1"/>
          <p:nvPr/>
        </p:nvSpPr>
        <p:spPr>
          <a:xfrm>
            <a:off x="117300" y="6356310"/>
            <a:ext cx="8730496" cy="400110"/>
          </a:xfrm>
          <a:prstGeom prst="rect">
            <a:avLst/>
          </a:prstGeom>
          <a:noFill/>
        </p:spPr>
        <p:txBody>
          <a:bodyPr wrap="square" rtlCol="0">
            <a:spAutoFit/>
          </a:bodyPr>
          <a:lstStyle/>
          <a:p>
            <a:r>
              <a:rPr lang="pl-PL" sz="1000" dirty="0" smtClean="0">
                <a:latin typeface="Century Gothic" panose="020B0502020202020204" pitchFamily="34" charset="0"/>
              </a:rPr>
              <a:t>Sun Y. et al. </a:t>
            </a:r>
            <a:r>
              <a:rPr lang="en-US" sz="1000" dirty="0">
                <a:latin typeface="Century Gothic" panose="020B0502020202020204" pitchFamily="34" charset="0"/>
              </a:rPr>
              <a:t>Diverse functions of miR-125 family in </a:t>
            </a:r>
            <a:r>
              <a:rPr lang="en-US" sz="1000" dirty="0" smtClean="0">
                <a:latin typeface="Century Gothic" panose="020B0502020202020204" pitchFamily="34" charset="0"/>
              </a:rPr>
              <a:t>different</a:t>
            </a:r>
            <a:r>
              <a:rPr lang="pl-PL" sz="1000" dirty="0" smtClean="0">
                <a:latin typeface="Century Gothic" panose="020B0502020202020204" pitchFamily="34" charset="0"/>
              </a:rPr>
              <a:t> </a:t>
            </a:r>
            <a:r>
              <a:rPr lang="pl-PL" sz="1000" dirty="0" err="1" smtClean="0">
                <a:latin typeface="Century Gothic" panose="020B0502020202020204" pitchFamily="34" charset="0"/>
              </a:rPr>
              <a:t>cell</a:t>
            </a:r>
            <a:r>
              <a:rPr lang="pl-PL" sz="1000" dirty="0" smtClean="0">
                <a:latin typeface="Century Gothic" panose="020B0502020202020204" pitchFamily="34" charset="0"/>
              </a:rPr>
              <a:t> </a:t>
            </a:r>
            <a:r>
              <a:rPr lang="pl-PL" sz="1000" dirty="0" err="1" smtClean="0">
                <a:latin typeface="Century Gothic" panose="020B0502020202020204" pitchFamily="34" charset="0"/>
              </a:rPr>
              <a:t>contexts</a:t>
            </a:r>
            <a:r>
              <a:rPr lang="pl-PL" sz="1000" dirty="0" smtClean="0">
                <a:latin typeface="Century Gothic" panose="020B0502020202020204" pitchFamily="34" charset="0"/>
              </a:rPr>
              <a:t>. </a:t>
            </a:r>
            <a:r>
              <a:rPr lang="en-US" sz="1000" i="1" dirty="0">
                <a:latin typeface="Century Gothic" panose="020B0502020202020204" pitchFamily="34" charset="0"/>
              </a:rPr>
              <a:t>Journal of Hematology &amp; Oncology </a:t>
            </a:r>
            <a:r>
              <a:rPr lang="en-US" sz="1000" dirty="0">
                <a:latin typeface="Century Gothic" panose="020B0502020202020204" pitchFamily="34" charset="0"/>
              </a:rPr>
              <a:t>2013, </a:t>
            </a:r>
            <a:r>
              <a:rPr lang="en-US" sz="1000" dirty="0" smtClean="0">
                <a:latin typeface="Century Gothic" panose="020B0502020202020204" pitchFamily="34" charset="0"/>
              </a:rPr>
              <a:t>6:6</a:t>
            </a:r>
            <a:endParaRPr lang="pl-PL" sz="1000" dirty="0" smtClean="0">
              <a:latin typeface="Century Gothic" panose="020B0502020202020204" pitchFamily="34" charset="0"/>
            </a:endParaRPr>
          </a:p>
          <a:p>
            <a:r>
              <a:rPr lang="pl-PL" sz="1000" dirty="0" err="1" smtClean="0">
                <a:latin typeface="Century Gothic" panose="020B0502020202020204" pitchFamily="34" charset="0"/>
              </a:rPr>
              <a:t>Mohri</a:t>
            </a:r>
            <a:r>
              <a:rPr lang="pl-PL" sz="1000" dirty="0" smtClean="0">
                <a:latin typeface="Century Gothic" panose="020B0502020202020204" pitchFamily="34" charset="0"/>
              </a:rPr>
              <a:t> T. et al. :</a:t>
            </a:r>
            <a:r>
              <a:rPr lang="pl-PL" sz="1000" dirty="0" err="1">
                <a:latin typeface="Century Gothic" panose="020B0502020202020204" pitchFamily="34" charset="0"/>
              </a:rPr>
              <a:t>MicroRNA</a:t>
            </a:r>
            <a:r>
              <a:rPr lang="pl-PL" sz="1000" dirty="0">
                <a:latin typeface="Century Gothic" panose="020B0502020202020204" pitchFamily="34" charset="0"/>
              </a:rPr>
              <a:t> </a:t>
            </a:r>
            <a:r>
              <a:rPr lang="pl-PL" sz="1000" dirty="0" err="1">
                <a:latin typeface="Century Gothic" panose="020B0502020202020204" pitchFamily="34" charset="0"/>
              </a:rPr>
              <a:t>regulates</a:t>
            </a:r>
            <a:r>
              <a:rPr lang="pl-PL" sz="1000" dirty="0">
                <a:latin typeface="Century Gothic" panose="020B0502020202020204" pitchFamily="34" charset="0"/>
              </a:rPr>
              <a:t> </a:t>
            </a:r>
            <a:r>
              <a:rPr lang="pl-PL" sz="1000" dirty="0" err="1">
                <a:latin typeface="Century Gothic" panose="020B0502020202020204" pitchFamily="34" charset="0"/>
              </a:rPr>
              <a:t>human</a:t>
            </a:r>
            <a:r>
              <a:rPr lang="pl-PL" sz="1000" dirty="0">
                <a:latin typeface="Century Gothic" panose="020B0502020202020204" pitchFamily="34" charset="0"/>
              </a:rPr>
              <a:t> </a:t>
            </a:r>
            <a:r>
              <a:rPr lang="pl-PL" sz="1000" dirty="0" err="1">
                <a:latin typeface="Century Gothic" panose="020B0502020202020204" pitchFamily="34" charset="0"/>
              </a:rPr>
              <a:t>vitamin</a:t>
            </a:r>
            <a:r>
              <a:rPr lang="pl-PL" sz="1000" dirty="0">
                <a:latin typeface="Century Gothic" panose="020B0502020202020204" pitchFamily="34" charset="0"/>
              </a:rPr>
              <a:t> D </a:t>
            </a:r>
            <a:r>
              <a:rPr lang="pl-PL" sz="1000" dirty="0" smtClean="0">
                <a:latin typeface="Century Gothic" panose="020B0502020202020204" pitchFamily="34" charset="0"/>
              </a:rPr>
              <a:t>receptor</a:t>
            </a:r>
            <a:r>
              <a:rPr lang="pl-PL" sz="1000" i="1" dirty="0" smtClean="0">
                <a:latin typeface="Century Gothic" panose="020B0502020202020204" pitchFamily="34" charset="0"/>
              </a:rPr>
              <a:t>. </a:t>
            </a:r>
            <a:r>
              <a:rPr lang="pl-PL" sz="1000" i="1" dirty="0" err="1">
                <a:latin typeface="Century Gothic" panose="020B0502020202020204" pitchFamily="34" charset="0"/>
              </a:rPr>
              <a:t>Int</a:t>
            </a:r>
            <a:r>
              <a:rPr lang="pl-PL" sz="1000" i="1" dirty="0">
                <a:latin typeface="Century Gothic" panose="020B0502020202020204" pitchFamily="34" charset="0"/>
              </a:rPr>
              <a:t>. J. </a:t>
            </a:r>
            <a:r>
              <a:rPr lang="pl-PL" sz="1000" i="1" dirty="0" err="1">
                <a:latin typeface="Century Gothic" panose="020B0502020202020204" pitchFamily="34" charset="0"/>
              </a:rPr>
              <a:t>Cancer</a:t>
            </a:r>
            <a:r>
              <a:rPr lang="pl-PL" sz="1000" dirty="0">
                <a:latin typeface="Century Gothic" panose="020B0502020202020204" pitchFamily="34" charset="0"/>
              </a:rPr>
              <a:t>: 125, 1328–1333 (2009)</a:t>
            </a:r>
          </a:p>
        </p:txBody>
      </p:sp>
      <p:pic>
        <p:nvPicPr>
          <p:cNvPr id="3" name="Obraz 2"/>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5503930" y="1590478"/>
            <a:ext cx="2918295" cy="2637455"/>
          </a:xfrm>
          <a:prstGeom prst="rect">
            <a:avLst/>
          </a:prstGeom>
        </p:spPr>
      </p:pic>
      <p:sp>
        <p:nvSpPr>
          <p:cNvPr id="4" name="pole tekstowe 3"/>
          <p:cNvSpPr txBox="1"/>
          <p:nvPr/>
        </p:nvSpPr>
        <p:spPr>
          <a:xfrm>
            <a:off x="5420654" y="4288047"/>
            <a:ext cx="3308304" cy="461665"/>
          </a:xfrm>
          <a:prstGeom prst="rect">
            <a:avLst/>
          </a:prstGeom>
          <a:noFill/>
        </p:spPr>
        <p:txBody>
          <a:bodyPr wrap="square" rtlCol="0">
            <a:spAutoFit/>
          </a:bodyPr>
          <a:lstStyle/>
          <a:p>
            <a:r>
              <a:rPr lang="en-US" sz="1200" dirty="0" err="1">
                <a:latin typeface="Century Gothic" panose="020B0502020202020204" pitchFamily="34" charset="0"/>
              </a:rPr>
              <a:t>Antiproliferative</a:t>
            </a:r>
            <a:r>
              <a:rPr lang="en-US" sz="1200" dirty="0">
                <a:latin typeface="Century Gothic" panose="020B0502020202020204" pitchFamily="34" charset="0"/>
              </a:rPr>
              <a:t> effects of 1,25(OH)</a:t>
            </a:r>
            <a:r>
              <a:rPr lang="en-US" sz="1200" baseline="-25000" dirty="0">
                <a:latin typeface="Century Gothic" panose="020B0502020202020204" pitchFamily="34" charset="0"/>
              </a:rPr>
              <a:t>2</a:t>
            </a:r>
            <a:r>
              <a:rPr lang="en-US" sz="1200" dirty="0">
                <a:latin typeface="Century Gothic" panose="020B0502020202020204" pitchFamily="34" charset="0"/>
              </a:rPr>
              <a:t>D</a:t>
            </a:r>
            <a:r>
              <a:rPr lang="en-US" sz="1200" baseline="-25000" dirty="0">
                <a:latin typeface="Century Gothic" panose="020B0502020202020204" pitchFamily="34" charset="0"/>
              </a:rPr>
              <a:t>3</a:t>
            </a:r>
            <a:r>
              <a:rPr lang="en-US" sz="1200" dirty="0">
                <a:latin typeface="Century Gothic" panose="020B0502020202020204" pitchFamily="34" charset="0"/>
              </a:rPr>
              <a:t> </a:t>
            </a:r>
            <a:endParaRPr lang="pl-PL" sz="1200" dirty="0" smtClean="0">
              <a:latin typeface="Century Gothic" panose="020B0502020202020204" pitchFamily="34" charset="0"/>
            </a:endParaRPr>
          </a:p>
          <a:p>
            <a:pPr algn="ctr"/>
            <a:r>
              <a:rPr lang="en-US" sz="1200" dirty="0" smtClean="0">
                <a:latin typeface="Century Gothic" panose="020B0502020202020204" pitchFamily="34" charset="0"/>
              </a:rPr>
              <a:t>in MCF-7</a:t>
            </a:r>
            <a:r>
              <a:rPr lang="pl-PL" sz="1200" dirty="0" smtClean="0">
                <a:latin typeface="Century Gothic" panose="020B0502020202020204" pitchFamily="34" charset="0"/>
              </a:rPr>
              <a:t> cells</a:t>
            </a:r>
            <a:endParaRPr lang="pl-PL" sz="1200" dirty="0">
              <a:latin typeface="Century Gothic" panose="020B0502020202020204" pitchFamily="34" charset="0"/>
            </a:endParaRPr>
          </a:p>
        </p:txBody>
      </p:sp>
      <p:sp>
        <p:nvSpPr>
          <p:cNvPr id="5" name="Prostokąt zaokrąglony 4"/>
          <p:cNvSpPr/>
          <p:nvPr/>
        </p:nvSpPr>
        <p:spPr>
          <a:xfrm>
            <a:off x="1839859" y="5055247"/>
            <a:ext cx="5792854" cy="720079"/>
          </a:xfrm>
          <a:prstGeom prst="roundRect">
            <a:avLst/>
          </a:prstGeom>
          <a:solidFill>
            <a:srgbClr val="00CCFF"/>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00" dirty="0" smtClean="0">
              <a:solidFill>
                <a:schemeClr val="tx1"/>
              </a:solidFill>
              <a:latin typeface="Century Gothic" panose="020B0502020202020204" pitchFamily="34" charset="0"/>
            </a:endParaRPr>
          </a:p>
          <a:p>
            <a:pPr algn="ctr"/>
            <a:r>
              <a:rPr lang="pl-PL" sz="1400" dirty="0" smtClean="0">
                <a:solidFill>
                  <a:schemeClr val="tx1"/>
                </a:solidFill>
                <a:latin typeface="Century Gothic" panose="020B0502020202020204" pitchFamily="34" charset="0"/>
              </a:rPr>
              <a:t>miR-125 </a:t>
            </a:r>
            <a:r>
              <a:rPr lang="en-US" sz="1400" dirty="0" smtClean="0">
                <a:solidFill>
                  <a:schemeClr val="tx1"/>
                </a:solidFill>
                <a:latin typeface="Century Gothic" panose="020B0502020202020204" pitchFamily="34" charset="0"/>
              </a:rPr>
              <a:t>consists </a:t>
            </a:r>
            <a:r>
              <a:rPr lang="en-US" sz="1400" dirty="0">
                <a:solidFill>
                  <a:schemeClr val="tx1"/>
                </a:solidFill>
                <a:latin typeface="Century Gothic" panose="020B0502020202020204" pitchFamily="34" charset="0"/>
              </a:rPr>
              <a:t>of three homologs </a:t>
            </a:r>
            <a:r>
              <a:rPr lang="en-US" sz="1400" dirty="0" smtClean="0">
                <a:solidFill>
                  <a:schemeClr val="tx1"/>
                </a:solidFill>
                <a:latin typeface="Century Gothic" panose="020B0502020202020204" pitchFamily="34" charset="0"/>
              </a:rPr>
              <a:t>miR-125a</a:t>
            </a:r>
            <a:r>
              <a:rPr lang="en-US" sz="1400" dirty="0">
                <a:solidFill>
                  <a:schemeClr val="tx1"/>
                </a:solidFill>
                <a:latin typeface="Century Gothic" panose="020B0502020202020204" pitchFamily="34" charset="0"/>
              </a:rPr>
              <a:t>, </a:t>
            </a:r>
            <a:r>
              <a:rPr lang="en-US" sz="1400" dirty="0" smtClean="0">
                <a:solidFill>
                  <a:schemeClr val="tx1"/>
                </a:solidFill>
                <a:latin typeface="Century Gothic" panose="020B0502020202020204" pitchFamily="34" charset="0"/>
              </a:rPr>
              <a:t>miR-125b-1 hsa-miR-125-2</a:t>
            </a:r>
            <a:r>
              <a:rPr lang="pl-PL" sz="1400" dirty="0" smtClean="0">
                <a:solidFill>
                  <a:schemeClr val="tx1"/>
                </a:solidFill>
                <a:latin typeface="Century Gothic" panose="020B0502020202020204" pitchFamily="34" charset="0"/>
              </a:rPr>
              <a:t> and </a:t>
            </a:r>
            <a:r>
              <a:rPr lang="pl-PL" sz="1400" b="1" dirty="0" smtClean="0">
                <a:solidFill>
                  <a:schemeClr val="tx1"/>
                </a:solidFill>
                <a:latin typeface="Century Gothic" panose="020B0502020202020204" pitchFamily="34" charset="0"/>
              </a:rPr>
              <a:t>miR-125b</a:t>
            </a:r>
            <a:r>
              <a:rPr lang="pl-PL" sz="1400" dirty="0" smtClean="0">
                <a:solidFill>
                  <a:schemeClr val="tx1"/>
                </a:solidFill>
                <a:latin typeface="Century Gothic" panose="020B0502020202020204" pitchFamily="34" charset="0"/>
              </a:rPr>
              <a:t> </a:t>
            </a:r>
            <a:r>
              <a:rPr lang="pl-PL" sz="1400" dirty="0" err="1" smtClean="0">
                <a:solidFill>
                  <a:schemeClr val="tx1"/>
                </a:solidFill>
                <a:latin typeface="Century Gothic" panose="020B0502020202020204" pitchFamily="34" charset="0"/>
              </a:rPr>
              <a:t>regulates</a:t>
            </a:r>
            <a:r>
              <a:rPr lang="pl-PL" sz="1400" dirty="0" smtClean="0">
                <a:solidFill>
                  <a:schemeClr val="tx1"/>
                </a:solidFill>
                <a:latin typeface="Century Gothic" panose="020B0502020202020204" pitchFamily="34" charset="0"/>
              </a:rPr>
              <a:t> </a:t>
            </a:r>
            <a:r>
              <a:rPr lang="pl-PL" sz="1400" dirty="0" err="1">
                <a:solidFill>
                  <a:schemeClr val="tx1"/>
                </a:solidFill>
                <a:latin typeface="Century Gothic" panose="020B0502020202020204" pitchFamily="34" charset="0"/>
              </a:rPr>
              <a:t>vitamin</a:t>
            </a:r>
            <a:r>
              <a:rPr lang="pl-PL" sz="1400" dirty="0">
                <a:solidFill>
                  <a:schemeClr val="tx1"/>
                </a:solidFill>
                <a:latin typeface="Century Gothic" panose="020B0502020202020204" pitchFamily="34" charset="0"/>
              </a:rPr>
              <a:t> D receptor and </a:t>
            </a:r>
            <a:r>
              <a:rPr lang="pl-PL" sz="1400" dirty="0" smtClean="0">
                <a:solidFill>
                  <a:schemeClr val="tx1"/>
                </a:solidFill>
                <a:latin typeface="Century Gothic" panose="020B0502020202020204" pitchFamily="34" charset="0"/>
              </a:rPr>
              <a:t>CYP24 </a:t>
            </a:r>
            <a:r>
              <a:rPr lang="pl-PL" sz="1400" dirty="0" err="1" smtClean="0">
                <a:solidFill>
                  <a:schemeClr val="tx1"/>
                </a:solidFill>
                <a:latin typeface="Century Gothic" panose="020B0502020202020204" pitchFamily="34" charset="0"/>
              </a:rPr>
              <a:t>expression</a:t>
            </a:r>
            <a:endParaRPr lang="pl-PL" sz="1400" dirty="0">
              <a:solidFill>
                <a:schemeClr val="tx1"/>
              </a:solidFill>
              <a:latin typeface="Century Gothic" panose="020B0502020202020204" pitchFamily="34" charset="0"/>
            </a:endParaRPr>
          </a:p>
          <a:p>
            <a:pPr algn="ctr"/>
            <a:r>
              <a:rPr lang="pl-PL" sz="1400" dirty="0" smtClean="0">
                <a:solidFill>
                  <a:srgbClr val="494949"/>
                </a:solidFill>
                <a:latin typeface="Century Gothic" panose="020B0502020202020204" pitchFamily="34" charset="0"/>
              </a:rPr>
              <a:t> </a:t>
            </a:r>
            <a:r>
              <a:rPr lang="pl-PL" sz="1400" dirty="0" smtClean="0">
                <a:latin typeface="Century Gothic" panose="020B0502020202020204" pitchFamily="34" charset="0"/>
              </a:rPr>
              <a:t> </a:t>
            </a:r>
            <a:endParaRPr lang="pl-PL" sz="1400" dirty="0">
              <a:latin typeface="Century Gothic" panose="020B0502020202020204" pitchFamily="34" charset="0"/>
            </a:endParaRPr>
          </a:p>
        </p:txBody>
      </p:sp>
    </p:spTree>
    <p:extLst>
      <p:ext uri="{BB962C8B-B14F-4D97-AF65-F5344CB8AC3E}">
        <p14:creationId xmlns:p14="http://schemas.microsoft.com/office/powerpoint/2010/main" xmlns="" val="18057390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80000">
              <a:srgbClr val="F3F3F3">
                <a:lumMod val="100000"/>
                <a:alpha val="52000"/>
              </a:srgbClr>
            </a:gs>
            <a:gs pos="100000">
              <a:schemeClr val="bg1">
                <a:alpha val="47000"/>
                <a:lumMod val="80000"/>
                <a:lumOff val="20000"/>
              </a:schemeClr>
            </a:gs>
          </a:gsLst>
          <a:lin ang="2700000" scaled="1"/>
        </a:gradFill>
        <a:effectLst/>
      </p:bgPr>
    </p:bg>
    <p:spTree>
      <p:nvGrpSpPr>
        <p:cNvPr id="1" name=""/>
        <p:cNvGrpSpPr/>
        <p:nvPr/>
      </p:nvGrpSpPr>
      <p:grpSpPr>
        <a:xfrm>
          <a:off x="0" y="0"/>
          <a:ext cx="0" cy="0"/>
          <a:chOff x="0" y="0"/>
          <a:chExt cx="0" cy="0"/>
        </a:xfrm>
      </p:grpSpPr>
      <p:sp>
        <p:nvSpPr>
          <p:cNvPr id="8" name="Prostokąt 7"/>
          <p:cNvSpPr/>
          <p:nvPr/>
        </p:nvSpPr>
        <p:spPr>
          <a:xfrm>
            <a:off x="0" y="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4" name="Prostokąt 33"/>
          <p:cNvSpPr/>
          <p:nvPr/>
        </p:nvSpPr>
        <p:spPr>
          <a:xfrm>
            <a:off x="2771800" y="15695"/>
            <a:ext cx="518400" cy="47160"/>
          </a:xfrm>
          <a:prstGeom prst="rect">
            <a:avLst/>
          </a:prstGeom>
          <a:solidFill>
            <a:srgbClr val="F3F329"/>
          </a:solidFill>
          <a:ln>
            <a:solidFill>
              <a:srgbClr val="F3F3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5" name="Prostokąt 34"/>
          <p:cNvSpPr/>
          <p:nvPr/>
        </p:nvSpPr>
        <p:spPr>
          <a:xfrm>
            <a:off x="3314650" y="15695"/>
            <a:ext cx="518400" cy="47160"/>
          </a:xfrm>
          <a:prstGeom prst="rect">
            <a:avLst/>
          </a:prstGeom>
          <a:solidFill>
            <a:srgbClr val="FF3B3B"/>
          </a:solidFill>
          <a:ln>
            <a:solidFill>
              <a:srgbClr val="FF3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6" name="Prostokąt 35"/>
          <p:cNvSpPr/>
          <p:nvPr/>
        </p:nvSpPr>
        <p:spPr>
          <a:xfrm>
            <a:off x="3852720" y="15695"/>
            <a:ext cx="518400" cy="4716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0" name="Prostokąt 39"/>
          <p:cNvSpPr/>
          <p:nvPr/>
        </p:nvSpPr>
        <p:spPr>
          <a:xfrm>
            <a:off x="4371120" y="15695"/>
            <a:ext cx="518400" cy="47160"/>
          </a:xfrm>
          <a:prstGeom prst="rect">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1" name="Prostokąt 40"/>
          <p:cNvSpPr/>
          <p:nvPr/>
        </p:nvSpPr>
        <p:spPr>
          <a:xfrm>
            <a:off x="4917696" y="15695"/>
            <a:ext cx="518400" cy="47160"/>
          </a:xfrm>
          <a:prstGeom prst="rect">
            <a:avLst/>
          </a:prstGeom>
          <a:solidFill>
            <a:srgbClr val="00CCFF"/>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2" name="Prostokąt 41"/>
          <p:cNvSpPr/>
          <p:nvPr/>
        </p:nvSpPr>
        <p:spPr>
          <a:xfrm>
            <a:off x="5436096" y="15695"/>
            <a:ext cx="518400" cy="47160"/>
          </a:xfrm>
          <a:prstGeom prst="rect">
            <a:avLst/>
          </a:prstGeom>
          <a:solidFill>
            <a:srgbClr val="0065FA"/>
          </a:solidFill>
          <a:ln>
            <a:solidFill>
              <a:srgbClr val="0065F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58" name="Prostokąt 57"/>
          <p:cNvSpPr/>
          <p:nvPr/>
        </p:nvSpPr>
        <p:spPr>
          <a:xfrm>
            <a:off x="612000" y="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9" name="Prostokąt 58"/>
          <p:cNvSpPr/>
          <p:nvPr/>
        </p:nvSpPr>
        <p:spPr>
          <a:xfrm>
            <a:off x="0" y="61701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0" name="Prostokąt 59"/>
          <p:cNvSpPr/>
          <p:nvPr/>
        </p:nvSpPr>
        <p:spPr>
          <a:xfrm>
            <a:off x="1227860" y="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1" name="Prostokąt 60"/>
          <p:cNvSpPr/>
          <p:nvPr/>
        </p:nvSpPr>
        <p:spPr>
          <a:xfrm>
            <a:off x="0" y="122901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2" name="Prostokąt 61"/>
          <p:cNvSpPr/>
          <p:nvPr/>
        </p:nvSpPr>
        <p:spPr>
          <a:xfrm>
            <a:off x="612000" y="61701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3" name="Prostokąt 62"/>
          <p:cNvSpPr/>
          <p:nvPr/>
        </p:nvSpPr>
        <p:spPr>
          <a:xfrm>
            <a:off x="8532000" y="6246000"/>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4" name="Prostokąt 63"/>
          <p:cNvSpPr/>
          <p:nvPr/>
        </p:nvSpPr>
        <p:spPr>
          <a:xfrm>
            <a:off x="8532890" y="5624251"/>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5" name="Prostokąt 64"/>
          <p:cNvSpPr/>
          <p:nvPr/>
        </p:nvSpPr>
        <p:spPr>
          <a:xfrm>
            <a:off x="7920000" y="6250365"/>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6" name="Prostokąt 65"/>
          <p:cNvSpPr/>
          <p:nvPr/>
        </p:nvSpPr>
        <p:spPr>
          <a:xfrm>
            <a:off x="7326713" y="6250365"/>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7" name="Prostokąt 66"/>
          <p:cNvSpPr/>
          <p:nvPr/>
        </p:nvSpPr>
        <p:spPr>
          <a:xfrm>
            <a:off x="7920890" y="5634000"/>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8" name="Prostokąt 67"/>
          <p:cNvSpPr/>
          <p:nvPr/>
        </p:nvSpPr>
        <p:spPr>
          <a:xfrm>
            <a:off x="8532890" y="5012251"/>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ięciokąt 24"/>
          <p:cNvSpPr/>
          <p:nvPr/>
        </p:nvSpPr>
        <p:spPr>
          <a:xfrm>
            <a:off x="7794000" y="119228"/>
            <a:ext cx="864000" cy="612000"/>
          </a:xfrm>
          <a:prstGeom prst="homePlate">
            <a:avLst/>
          </a:prstGeom>
          <a:solidFill>
            <a:schemeClr val="bg1">
              <a:lumMod val="85000"/>
            </a:schemeClr>
          </a:solidFill>
          <a:ln>
            <a:solidFill>
              <a:schemeClr val="bg1">
                <a:lumMod val="85000"/>
              </a:schemeClr>
            </a:solid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6" name="Picture 4" descr="C:\Users\Justyna\Desktop\Valencia\hirszfeld.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29116" y="-18736"/>
            <a:ext cx="595547" cy="742796"/>
          </a:xfrm>
          <a:prstGeom prst="rect">
            <a:avLst/>
          </a:prstGeom>
          <a:noFill/>
          <a:extLst>
            <a:ext uri="{909E8E84-426E-40DD-AFC4-6F175D3DCCD1}">
              <a14:hiddenFill xmlns:a14="http://schemas.microsoft.com/office/drawing/2010/main" xmlns="">
                <a:solidFill>
                  <a:srgbClr val="FFFFFF"/>
                </a:solidFill>
              </a14:hiddenFill>
            </a:ext>
          </a:extLst>
        </p:spPr>
      </p:pic>
      <p:sp>
        <p:nvSpPr>
          <p:cNvPr id="27" name="pole tekstowe 26"/>
          <p:cNvSpPr txBox="1"/>
          <p:nvPr/>
        </p:nvSpPr>
        <p:spPr>
          <a:xfrm>
            <a:off x="1227860" y="515595"/>
            <a:ext cx="6517097" cy="646331"/>
          </a:xfrm>
          <a:prstGeom prst="rect">
            <a:avLst/>
          </a:prstGeom>
          <a:noFill/>
        </p:spPr>
        <p:txBody>
          <a:bodyPr wrap="square" rtlCol="0">
            <a:spAutoFit/>
          </a:bodyPr>
          <a:lstStyle/>
          <a:p>
            <a:pPr algn="ctr"/>
            <a:r>
              <a:rPr lang="en-US" dirty="0" smtClean="0">
                <a:latin typeface="Levenim MT" panose="02010502060101010101" pitchFamily="2" charset="-79"/>
                <a:cs typeface="Levenim MT" panose="02010502060101010101" pitchFamily="2" charset="-79"/>
              </a:rPr>
              <a:t>Differences</a:t>
            </a:r>
            <a:r>
              <a:rPr lang="pl-PL" dirty="0" smtClean="0">
                <a:latin typeface="Levenim MT" panose="02010502060101010101" pitchFamily="2" charset="-79"/>
                <a:cs typeface="Levenim MT" panose="02010502060101010101" pitchFamily="2" charset="-79"/>
              </a:rPr>
              <a:t> </a:t>
            </a:r>
            <a:r>
              <a:rPr lang="pl-PL" dirty="0" err="1" smtClean="0">
                <a:latin typeface="Levenim MT" panose="02010502060101010101" pitchFamily="2" charset="-79"/>
                <a:cs typeface="Levenim MT" panose="02010502060101010101" pitchFamily="2" charset="-79"/>
              </a:rPr>
              <a:t>between</a:t>
            </a:r>
            <a:r>
              <a:rPr lang="pl-PL" dirty="0" smtClean="0">
                <a:latin typeface="Levenim MT" panose="02010502060101010101" pitchFamily="2" charset="-79"/>
                <a:cs typeface="Levenim MT" panose="02010502060101010101" pitchFamily="2" charset="-79"/>
              </a:rPr>
              <a:t> </a:t>
            </a:r>
            <a:r>
              <a:rPr lang="pl-PL" dirty="0" err="1" smtClean="0">
                <a:latin typeface="Levenim MT" panose="02010502060101010101" pitchFamily="2" charset="-79"/>
                <a:cs typeface="Levenim MT" panose="02010502060101010101" pitchFamily="2" charset="-79"/>
              </a:rPr>
              <a:t>sensitivity</a:t>
            </a:r>
            <a:r>
              <a:rPr lang="pl-PL" dirty="0" smtClean="0">
                <a:latin typeface="Levenim MT" panose="02010502060101010101" pitchFamily="2" charset="-79"/>
                <a:cs typeface="Levenim MT" panose="02010502060101010101" pitchFamily="2" charset="-79"/>
              </a:rPr>
              <a:t> of leukemia and </a:t>
            </a:r>
            <a:r>
              <a:rPr lang="pl-PL" dirty="0" err="1" smtClean="0">
                <a:latin typeface="Levenim MT" panose="02010502060101010101" pitchFamily="2" charset="-79"/>
                <a:cs typeface="Levenim MT" panose="02010502060101010101" pitchFamily="2" charset="-79"/>
              </a:rPr>
              <a:t>lymphoma</a:t>
            </a:r>
            <a:r>
              <a:rPr lang="pl-PL" dirty="0" smtClean="0">
                <a:latin typeface="Levenim MT" panose="02010502060101010101" pitchFamily="2" charset="-79"/>
                <a:cs typeface="Levenim MT" panose="02010502060101010101" pitchFamily="2" charset="-79"/>
              </a:rPr>
              <a:t> cells to calcitriol and </a:t>
            </a:r>
            <a:r>
              <a:rPr lang="pl-PL" dirty="0" err="1" smtClean="0">
                <a:latin typeface="Levenim MT" panose="02010502060101010101" pitchFamily="2" charset="-79"/>
                <a:cs typeface="Levenim MT" panose="02010502060101010101" pitchFamily="2" charset="-79"/>
              </a:rPr>
              <a:t>its</a:t>
            </a:r>
            <a:r>
              <a:rPr lang="pl-PL" dirty="0" smtClean="0">
                <a:latin typeface="Levenim MT" panose="02010502060101010101" pitchFamily="2" charset="-79"/>
                <a:cs typeface="Levenim MT" panose="02010502060101010101" pitchFamily="2" charset="-79"/>
              </a:rPr>
              <a:t> analog</a:t>
            </a:r>
            <a:endParaRPr lang="pl-PL" dirty="0">
              <a:latin typeface="Levenim MT" panose="02010502060101010101" pitchFamily="2" charset="-79"/>
              <a:cs typeface="Levenim MT" panose="02010502060101010101" pitchFamily="2" charset="-79"/>
            </a:endParaRPr>
          </a:p>
        </p:txBody>
      </p:sp>
      <p:sp>
        <p:nvSpPr>
          <p:cNvPr id="2" name="Prostokąt 1"/>
          <p:cNvSpPr/>
          <p:nvPr/>
        </p:nvSpPr>
        <p:spPr>
          <a:xfrm>
            <a:off x="611999" y="1180619"/>
            <a:ext cx="7326713" cy="2893100"/>
          </a:xfrm>
          <a:prstGeom prst="rect">
            <a:avLst/>
          </a:prstGeom>
        </p:spPr>
        <p:txBody>
          <a:bodyPr wrap="square">
            <a:spAutoFit/>
          </a:bodyPr>
          <a:lstStyle/>
          <a:p>
            <a:endParaRPr lang="pl-PL" sz="1400" dirty="0" smtClean="0">
              <a:latin typeface="Century Gothic" panose="020B0502020202020204" pitchFamily="34" charset="0"/>
            </a:endParaRPr>
          </a:p>
          <a:p>
            <a:pPr algn="ctr"/>
            <a:r>
              <a:rPr lang="pl-PL" sz="1400" dirty="0" smtClean="0">
                <a:latin typeface="Century Gothic" panose="020B0502020202020204" pitchFamily="34" charset="0"/>
              </a:rPr>
              <a:t>Human </a:t>
            </a:r>
            <a:r>
              <a:rPr lang="pl-PL" sz="1400" dirty="0" err="1" smtClean="0">
                <a:latin typeface="Century Gothic" panose="020B0502020202020204" pitchFamily="34" charset="0"/>
              </a:rPr>
              <a:t>myeloid</a:t>
            </a:r>
            <a:r>
              <a:rPr lang="pl-PL" sz="1400" dirty="0" smtClean="0">
                <a:latin typeface="Century Gothic" panose="020B0502020202020204" pitchFamily="34" charset="0"/>
              </a:rPr>
              <a:t> leukemia and </a:t>
            </a:r>
            <a:r>
              <a:rPr lang="pl-PL" sz="1400" dirty="0" err="1" smtClean="0">
                <a:latin typeface="Century Gothic" panose="020B0502020202020204" pitchFamily="34" charset="0"/>
              </a:rPr>
              <a:t>lymphoma</a:t>
            </a:r>
            <a:r>
              <a:rPr lang="pl-PL" sz="1400" dirty="0" smtClean="0">
                <a:latin typeface="Century Gothic" panose="020B0502020202020204" pitchFamily="34" charset="0"/>
              </a:rPr>
              <a:t> cells </a:t>
            </a:r>
          </a:p>
          <a:p>
            <a:endParaRPr lang="pl-PL" sz="1400" u="sng" dirty="0">
              <a:latin typeface="Century Gothic" panose="020B0502020202020204" pitchFamily="34" charset="0"/>
            </a:endParaRPr>
          </a:p>
          <a:p>
            <a:pPr marL="285750" indent="-285750">
              <a:buFont typeface="Courier New" panose="02070309020205020404" pitchFamily="49" charset="0"/>
              <a:buChar char="o"/>
            </a:pPr>
            <a:r>
              <a:rPr lang="pl-PL" sz="1400" b="1" dirty="0" smtClean="0">
                <a:latin typeface="Century Gothic" panose="020B0502020202020204" pitchFamily="34" charset="0"/>
              </a:rPr>
              <a:t>HL-60</a:t>
            </a:r>
            <a:r>
              <a:rPr lang="pl-PL" sz="1400" dirty="0" smtClean="0">
                <a:latin typeface="Century Gothic" panose="020B0502020202020204" pitchFamily="34" charset="0"/>
              </a:rPr>
              <a:t> – </a:t>
            </a:r>
            <a:r>
              <a:rPr lang="pl-PL" sz="1400" dirty="0" err="1" smtClean="0">
                <a:latin typeface="Century Gothic" panose="020B0502020202020204" pitchFamily="34" charset="0"/>
              </a:rPr>
              <a:t>acute</a:t>
            </a:r>
            <a:r>
              <a:rPr lang="pl-PL" sz="1400" dirty="0" smtClean="0">
                <a:latin typeface="Century Gothic" panose="020B0502020202020204" pitchFamily="34" charset="0"/>
              </a:rPr>
              <a:t> </a:t>
            </a:r>
            <a:r>
              <a:rPr lang="pl-PL" sz="1400" dirty="0" err="1">
                <a:latin typeface="Century Gothic" panose="020B0502020202020204" pitchFamily="34" charset="0"/>
              </a:rPr>
              <a:t>promyelocytic</a:t>
            </a:r>
            <a:r>
              <a:rPr lang="pl-PL" sz="1400" dirty="0">
                <a:latin typeface="Century Gothic" panose="020B0502020202020204" pitchFamily="34" charset="0"/>
              </a:rPr>
              <a:t> leukemia </a:t>
            </a:r>
            <a:r>
              <a:rPr lang="pl-PL" sz="1400" dirty="0" smtClean="0">
                <a:latin typeface="Century Gothic" panose="020B0502020202020204" pitchFamily="34" charset="0"/>
              </a:rPr>
              <a:t>(</a:t>
            </a:r>
            <a:r>
              <a:rPr lang="pl-PL" sz="1400" dirty="0">
                <a:latin typeface="Century Gothic" panose="020B0502020202020204" pitchFamily="34" charset="0"/>
              </a:rPr>
              <a:t>M2)</a:t>
            </a:r>
            <a:endParaRPr lang="pl-PL" sz="1400" dirty="0" smtClean="0">
              <a:latin typeface="Century Gothic" panose="020B0502020202020204" pitchFamily="34" charset="0"/>
            </a:endParaRPr>
          </a:p>
          <a:p>
            <a:pPr marL="285750" indent="-285750">
              <a:buFont typeface="Courier New" panose="02070309020205020404" pitchFamily="49" charset="0"/>
              <a:buChar char="o"/>
            </a:pPr>
            <a:r>
              <a:rPr lang="pl-PL" sz="1400" b="1" dirty="0" smtClean="0">
                <a:latin typeface="Century Gothic" panose="020B0502020202020204" pitchFamily="34" charset="0"/>
              </a:rPr>
              <a:t>KG-1</a:t>
            </a:r>
            <a:r>
              <a:rPr lang="pl-PL" sz="1400" dirty="0" smtClean="0">
                <a:latin typeface="Century Gothic" panose="020B0502020202020204" pitchFamily="34" charset="0"/>
              </a:rPr>
              <a:t> - </a:t>
            </a:r>
            <a:r>
              <a:rPr lang="pl-PL" sz="1400" dirty="0" err="1" smtClean="0">
                <a:latin typeface="Century Gothic" panose="020B0502020202020204" pitchFamily="34" charset="0"/>
              </a:rPr>
              <a:t>acute</a:t>
            </a:r>
            <a:r>
              <a:rPr lang="pl-PL" sz="1400" dirty="0" smtClean="0">
                <a:latin typeface="Century Gothic" panose="020B0502020202020204" pitchFamily="34" charset="0"/>
              </a:rPr>
              <a:t> </a:t>
            </a:r>
            <a:r>
              <a:rPr lang="pl-PL" sz="1400" dirty="0" err="1" smtClean="0">
                <a:latin typeface="Century Gothic" panose="020B0502020202020204" pitchFamily="34" charset="0"/>
              </a:rPr>
              <a:t>promielocytic</a:t>
            </a:r>
            <a:r>
              <a:rPr lang="pl-PL" sz="1400" dirty="0" smtClean="0">
                <a:latin typeface="Century Gothic" panose="020B0502020202020204" pitchFamily="34" charset="0"/>
              </a:rPr>
              <a:t> leukemia (M1)</a:t>
            </a:r>
          </a:p>
          <a:p>
            <a:pPr marL="285750" indent="-285750">
              <a:buFont typeface="Courier New" panose="02070309020205020404" pitchFamily="49" charset="0"/>
              <a:buChar char="o"/>
            </a:pPr>
            <a:r>
              <a:rPr lang="pl-PL" sz="1400" b="1" dirty="0" smtClean="0">
                <a:latin typeface="Century Gothic" panose="020B0502020202020204" pitchFamily="34" charset="0"/>
              </a:rPr>
              <a:t>K562</a:t>
            </a:r>
            <a:r>
              <a:rPr lang="pl-PL" sz="1400" dirty="0" smtClean="0">
                <a:latin typeface="Century Gothic" panose="020B0502020202020204" pitchFamily="34" charset="0"/>
              </a:rPr>
              <a:t> – </a:t>
            </a:r>
            <a:r>
              <a:rPr lang="pl-PL" sz="1400" dirty="0" err="1" smtClean="0">
                <a:latin typeface="Century Gothic" panose="020B0502020202020204" pitchFamily="34" charset="0"/>
              </a:rPr>
              <a:t>chronic</a:t>
            </a:r>
            <a:r>
              <a:rPr lang="pl-PL" sz="1400" dirty="0" smtClean="0">
                <a:latin typeface="Century Gothic" panose="020B0502020202020204" pitchFamily="34" charset="0"/>
              </a:rPr>
              <a:t> </a:t>
            </a:r>
            <a:r>
              <a:rPr lang="pl-PL" sz="1400" dirty="0" err="1">
                <a:latin typeface="Century Gothic" panose="020B0502020202020204" pitchFamily="34" charset="0"/>
              </a:rPr>
              <a:t>promielocytic</a:t>
            </a:r>
            <a:r>
              <a:rPr lang="pl-PL" sz="1400" dirty="0">
                <a:latin typeface="Century Gothic" panose="020B0502020202020204" pitchFamily="34" charset="0"/>
              </a:rPr>
              <a:t> leukemia </a:t>
            </a:r>
            <a:r>
              <a:rPr lang="pl-PL" sz="1400" dirty="0" smtClean="0">
                <a:latin typeface="Century Gothic" panose="020B0502020202020204" pitchFamily="34" charset="0"/>
              </a:rPr>
              <a:t>(M6)</a:t>
            </a:r>
            <a:endParaRPr lang="pl-PL" sz="1400" dirty="0">
              <a:latin typeface="Century Gothic" panose="020B0502020202020204" pitchFamily="34" charset="0"/>
            </a:endParaRPr>
          </a:p>
          <a:p>
            <a:pPr marL="285750" indent="-285750">
              <a:buFont typeface="Courier New" panose="02070309020205020404" pitchFamily="49" charset="0"/>
              <a:buChar char="o"/>
            </a:pPr>
            <a:r>
              <a:rPr lang="pl-PL" sz="1400" b="1" dirty="0" smtClean="0">
                <a:latin typeface="Century Gothic" panose="020B0502020202020204" pitchFamily="34" charset="0"/>
              </a:rPr>
              <a:t>MV-4-11 </a:t>
            </a:r>
            <a:r>
              <a:rPr lang="pl-PL" sz="1400" dirty="0" smtClean="0">
                <a:latin typeface="Century Gothic" panose="020B0502020202020204" pitchFamily="34" charset="0"/>
              </a:rPr>
              <a:t>- </a:t>
            </a:r>
            <a:r>
              <a:rPr lang="pl-PL" sz="1400" dirty="0" err="1" smtClean="0">
                <a:latin typeface="Century Gothic" panose="020B0502020202020204" pitchFamily="34" charset="0"/>
              </a:rPr>
              <a:t>bifenotype</a:t>
            </a:r>
            <a:r>
              <a:rPr lang="pl-PL" sz="1400" dirty="0" smtClean="0">
                <a:latin typeface="Century Gothic" panose="020B0502020202020204" pitchFamily="34" charset="0"/>
              </a:rPr>
              <a:t> </a:t>
            </a:r>
            <a:r>
              <a:rPr lang="pl-PL" sz="1400" dirty="0" err="1" smtClean="0">
                <a:latin typeface="Century Gothic" panose="020B0502020202020204" pitchFamily="34" charset="0"/>
              </a:rPr>
              <a:t>mielomoncytic</a:t>
            </a:r>
            <a:r>
              <a:rPr lang="pl-PL" sz="1400" dirty="0">
                <a:latin typeface="Century Gothic" panose="020B0502020202020204" pitchFamily="34" charset="0"/>
              </a:rPr>
              <a:t> leukemia </a:t>
            </a:r>
            <a:r>
              <a:rPr lang="pl-PL" sz="1400" dirty="0" smtClean="0">
                <a:latin typeface="Century Gothic" panose="020B0502020202020204" pitchFamily="34" charset="0"/>
              </a:rPr>
              <a:t>(M5</a:t>
            </a:r>
            <a:r>
              <a:rPr lang="pl-PL" sz="1400" dirty="0">
                <a:latin typeface="Century Gothic" panose="020B0502020202020204" pitchFamily="34" charset="0"/>
              </a:rPr>
              <a:t>) </a:t>
            </a:r>
            <a:endParaRPr lang="pl-PL" sz="1400" dirty="0" smtClean="0">
              <a:latin typeface="Century Gothic" panose="020B0502020202020204" pitchFamily="34" charset="0"/>
            </a:endParaRPr>
          </a:p>
          <a:p>
            <a:pPr marL="285750" indent="-285750">
              <a:buFont typeface="Courier New" panose="02070309020205020404" pitchFamily="49" charset="0"/>
              <a:buChar char="o"/>
            </a:pPr>
            <a:r>
              <a:rPr lang="pl-PL" sz="1400" b="1" dirty="0" smtClean="0">
                <a:latin typeface="Century Gothic" panose="020B0502020202020204" pitchFamily="34" charset="0"/>
              </a:rPr>
              <a:t>Thp-1 </a:t>
            </a:r>
            <a:r>
              <a:rPr lang="pl-PL" sz="1400" dirty="0" smtClean="0">
                <a:latin typeface="Century Gothic" panose="020B0502020202020204" pitchFamily="34" charset="0"/>
              </a:rPr>
              <a:t>– </a:t>
            </a:r>
            <a:r>
              <a:rPr lang="pl-PL" sz="1400" dirty="0" err="1" smtClean="0">
                <a:latin typeface="Century Gothic" panose="020B0502020202020204" pitchFamily="34" charset="0"/>
              </a:rPr>
              <a:t>acute</a:t>
            </a:r>
            <a:r>
              <a:rPr lang="pl-PL" sz="1400" dirty="0" smtClean="0">
                <a:latin typeface="Century Gothic" panose="020B0502020202020204" pitchFamily="34" charset="0"/>
              </a:rPr>
              <a:t> </a:t>
            </a:r>
            <a:r>
              <a:rPr lang="pl-PL" sz="1400" dirty="0" err="1" smtClean="0">
                <a:latin typeface="Century Gothic" panose="020B0502020202020204" pitchFamily="34" charset="0"/>
              </a:rPr>
              <a:t>monocytic</a:t>
            </a:r>
            <a:r>
              <a:rPr lang="pl-PL" sz="1400" dirty="0" smtClean="0">
                <a:latin typeface="Century Gothic" panose="020B0502020202020204" pitchFamily="34" charset="0"/>
              </a:rPr>
              <a:t> leukemia (M5)</a:t>
            </a:r>
            <a:endParaRPr lang="pl-PL" sz="1400" dirty="0">
              <a:latin typeface="Century Gothic" panose="020B0502020202020204" pitchFamily="34" charset="0"/>
            </a:endParaRPr>
          </a:p>
          <a:p>
            <a:pPr marL="285750" indent="-285750">
              <a:buFont typeface="Courier New" panose="02070309020205020404" pitchFamily="49" charset="0"/>
              <a:buChar char="o"/>
            </a:pPr>
            <a:endParaRPr lang="pl-PL" sz="1400" u="sng" dirty="0">
              <a:latin typeface="Century Gothic" panose="020B0502020202020204" pitchFamily="34" charset="0"/>
            </a:endParaRPr>
          </a:p>
          <a:p>
            <a:pPr marL="285750" lvl="0" indent="-285750">
              <a:buFont typeface="Courier New" panose="02070309020205020404" pitchFamily="49" charset="0"/>
              <a:buChar char="o"/>
            </a:pPr>
            <a:r>
              <a:rPr lang="pl-PL" sz="1400" b="1" dirty="0" err="1" smtClean="0">
                <a:latin typeface="Century Gothic" panose="020B0502020202020204" pitchFamily="34" charset="0"/>
              </a:rPr>
              <a:t>Daudi</a:t>
            </a:r>
            <a:r>
              <a:rPr lang="pl-PL" sz="1400" dirty="0" smtClean="0">
                <a:latin typeface="Century Gothic" panose="020B0502020202020204" pitchFamily="34" charset="0"/>
              </a:rPr>
              <a:t> – </a:t>
            </a:r>
            <a:r>
              <a:rPr lang="pl-PL" sz="1400" dirty="0" err="1">
                <a:latin typeface="Century Gothic" panose="020B0502020202020204" pitchFamily="34" charset="0"/>
              </a:rPr>
              <a:t>Burkitt's</a:t>
            </a:r>
            <a:r>
              <a:rPr lang="pl-PL" sz="1400" dirty="0">
                <a:latin typeface="Century Gothic" panose="020B0502020202020204" pitchFamily="34" charset="0"/>
              </a:rPr>
              <a:t> </a:t>
            </a:r>
            <a:r>
              <a:rPr lang="pl-PL" sz="1400" dirty="0" err="1" smtClean="0">
                <a:latin typeface="Century Gothic" panose="020B0502020202020204" pitchFamily="34" charset="0"/>
              </a:rPr>
              <a:t>lymphoma</a:t>
            </a:r>
            <a:endParaRPr lang="pl-PL" sz="1400" dirty="0" smtClean="0">
              <a:latin typeface="Century Gothic" panose="020B0502020202020204" pitchFamily="34" charset="0"/>
            </a:endParaRPr>
          </a:p>
          <a:p>
            <a:pPr marL="285750" indent="-285750">
              <a:buFont typeface="Courier New" panose="02070309020205020404" pitchFamily="49" charset="0"/>
              <a:buChar char="o"/>
            </a:pPr>
            <a:r>
              <a:rPr lang="pl-PL" sz="1400" b="1" dirty="0" err="1" smtClean="0">
                <a:latin typeface="Century Gothic" panose="020B0502020202020204" pitchFamily="34" charset="0"/>
              </a:rPr>
              <a:t>Raji</a:t>
            </a:r>
            <a:r>
              <a:rPr lang="pl-PL" sz="1400" dirty="0" smtClean="0">
                <a:latin typeface="Century Gothic" panose="020B0502020202020204" pitchFamily="34" charset="0"/>
              </a:rPr>
              <a:t> </a:t>
            </a:r>
            <a:r>
              <a:rPr lang="pl-PL" sz="1400" dirty="0">
                <a:latin typeface="Century Gothic" panose="020B0502020202020204" pitchFamily="34" charset="0"/>
              </a:rPr>
              <a:t>– </a:t>
            </a:r>
            <a:r>
              <a:rPr lang="pl-PL" sz="1400" dirty="0" err="1">
                <a:latin typeface="Century Gothic" panose="020B0502020202020204" pitchFamily="34" charset="0"/>
              </a:rPr>
              <a:t>Burkitts</a:t>
            </a:r>
            <a:r>
              <a:rPr lang="pl-PL" sz="1400" dirty="0">
                <a:latin typeface="Century Gothic" panose="020B0502020202020204" pitchFamily="34" charset="0"/>
              </a:rPr>
              <a:t> </a:t>
            </a:r>
            <a:r>
              <a:rPr lang="pl-PL" sz="1400" dirty="0" err="1">
                <a:latin typeface="Century Gothic" panose="020B0502020202020204" pitchFamily="34" charset="0"/>
              </a:rPr>
              <a:t>lymphoma</a:t>
            </a:r>
            <a:endParaRPr lang="pl-PL" sz="1400" dirty="0">
              <a:latin typeface="Century Gothic" panose="020B0502020202020204" pitchFamily="34" charset="0"/>
            </a:endParaRPr>
          </a:p>
          <a:p>
            <a:pPr marL="285750" lvl="0" indent="-285750">
              <a:buFont typeface="Courier New" panose="02070309020205020404" pitchFamily="49" charset="0"/>
              <a:buChar char="o"/>
            </a:pPr>
            <a:r>
              <a:rPr lang="pl-PL" sz="1400" b="1" dirty="0" smtClean="0">
                <a:latin typeface="Century Gothic" panose="020B0502020202020204" pitchFamily="34" charset="0"/>
              </a:rPr>
              <a:t>Jurkat</a:t>
            </a:r>
            <a:r>
              <a:rPr lang="pl-PL" sz="1400" dirty="0" smtClean="0">
                <a:latin typeface="Century Gothic" panose="020B0502020202020204" pitchFamily="34" charset="0"/>
              </a:rPr>
              <a:t> – </a:t>
            </a:r>
            <a:r>
              <a:rPr lang="pl-PL" sz="1400" dirty="0" err="1" smtClean="0">
                <a:latin typeface="Century Gothic" panose="020B0502020202020204" pitchFamily="34" charset="0"/>
              </a:rPr>
              <a:t>acute</a:t>
            </a:r>
            <a:r>
              <a:rPr lang="pl-PL" sz="1400" dirty="0" smtClean="0">
                <a:latin typeface="Century Gothic" panose="020B0502020202020204" pitchFamily="34" charset="0"/>
              </a:rPr>
              <a:t> T cells </a:t>
            </a:r>
            <a:r>
              <a:rPr lang="pl-PL" sz="1400" dirty="0" err="1" smtClean="0">
                <a:latin typeface="Century Gothic" panose="020B0502020202020204" pitchFamily="34" charset="0"/>
              </a:rPr>
              <a:t>lymphoma</a:t>
            </a:r>
            <a:endParaRPr lang="pl-PL" sz="1400" dirty="0" smtClean="0">
              <a:latin typeface="Century Gothic" panose="020B0502020202020204" pitchFamily="34" charset="0"/>
            </a:endParaRPr>
          </a:p>
          <a:p>
            <a:pPr marL="285750" indent="-285750">
              <a:buFont typeface="Courier New" panose="02070309020205020404" pitchFamily="49" charset="0"/>
              <a:buChar char="o"/>
            </a:pPr>
            <a:r>
              <a:rPr lang="pl-PL" sz="1400" b="1" dirty="0" smtClean="0">
                <a:latin typeface="Century Gothic" panose="020B0502020202020204" pitchFamily="34" charset="0"/>
              </a:rPr>
              <a:t>U2932</a:t>
            </a:r>
            <a:r>
              <a:rPr lang="pl-PL" sz="1400" dirty="0" smtClean="0">
                <a:latin typeface="Century Gothic" panose="020B0502020202020204" pitchFamily="34" charset="0"/>
              </a:rPr>
              <a:t> </a:t>
            </a:r>
            <a:r>
              <a:rPr lang="pl-PL" sz="1400" dirty="0">
                <a:latin typeface="Century Gothic" panose="020B0502020202020204" pitchFamily="34" charset="0"/>
              </a:rPr>
              <a:t>- </a:t>
            </a:r>
            <a:r>
              <a:rPr lang="pl-PL" sz="1400" dirty="0" err="1">
                <a:latin typeface="Century Gothic" panose="020B0502020202020204" pitchFamily="34" charset="0"/>
              </a:rPr>
              <a:t>diffuse</a:t>
            </a:r>
            <a:r>
              <a:rPr lang="pl-PL" sz="1400" dirty="0">
                <a:latin typeface="Century Gothic" panose="020B0502020202020204" pitchFamily="34" charset="0"/>
              </a:rPr>
              <a:t> </a:t>
            </a:r>
            <a:r>
              <a:rPr lang="pl-PL" sz="1400" dirty="0" err="1">
                <a:latin typeface="Century Gothic" panose="020B0502020202020204" pitchFamily="34" charset="0"/>
              </a:rPr>
              <a:t>large</a:t>
            </a:r>
            <a:r>
              <a:rPr lang="pl-PL" sz="1400" dirty="0">
                <a:latin typeface="Century Gothic" panose="020B0502020202020204" pitchFamily="34" charset="0"/>
              </a:rPr>
              <a:t> B-</a:t>
            </a:r>
            <a:r>
              <a:rPr lang="pl-PL" sz="1400" dirty="0" err="1">
                <a:latin typeface="Century Gothic" panose="020B0502020202020204" pitchFamily="34" charset="0"/>
              </a:rPr>
              <a:t>cell</a:t>
            </a:r>
            <a:r>
              <a:rPr lang="pl-PL" sz="1400" dirty="0">
                <a:latin typeface="Century Gothic" panose="020B0502020202020204" pitchFamily="34" charset="0"/>
              </a:rPr>
              <a:t> </a:t>
            </a:r>
            <a:r>
              <a:rPr lang="pl-PL" sz="1400" dirty="0" err="1">
                <a:latin typeface="Century Gothic" panose="020B0502020202020204" pitchFamily="34" charset="0"/>
              </a:rPr>
              <a:t>lymphoma</a:t>
            </a:r>
            <a:endParaRPr lang="pl-PL" sz="1400" dirty="0">
              <a:latin typeface="Century Gothic" panose="020B0502020202020204" pitchFamily="34" charset="0"/>
            </a:endParaRPr>
          </a:p>
        </p:txBody>
      </p:sp>
      <p:graphicFrame>
        <p:nvGraphicFramePr>
          <p:cNvPr id="24" name="Tabela 23"/>
          <p:cNvGraphicFramePr>
            <a:graphicFrameLocks noGrp="1"/>
          </p:cNvGraphicFramePr>
          <p:nvPr>
            <p:extLst>
              <p:ext uri="{D42A27DB-BD31-4B8C-83A1-F6EECF244321}">
                <p14:modId xmlns:p14="http://schemas.microsoft.com/office/powerpoint/2010/main" xmlns="" val="4186584341"/>
              </p:ext>
            </p:extLst>
          </p:nvPr>
        </p:nvGraphicFramePr>
        <p:xfrm>
          <a:off x="907997" y="4221088"/>
          <a:ext cx="7068185" cy="590296"/>
        </p:xfrm>
        <a:graphic>
          <a:graphicData uri="http://schemas.openxmlformats.org/drawingml/2006/table">
            <a:tbl>
              <a:tblPr firstRow="1" firstCol="1" bandRow="1">
                <a:tableStyleId>{9D7B26C5-4107-4FEC-AEDC-1716B250A1EF}</a:tableStyleId>
              </a:tblPr>
              <a:tblGrid>
                <a:gridCol w="2019300"/>
                <a:gridCol w="2019300"/>
                <a:gridCol w="1647825"/>
                <a:gridCol w="1381760"/>
              </a:tblGrid>
              <a:tr h="198755">
                <a:tc>
                  <a:txBody>
                    <a:bodyPr/>
                    <a:lstStyle/>
                    <a:p>
                      <a:pPr algn="ctr">
                        <a:lnSpc>
                          <a:spcPct val="115000"/>
                        </a:lnSpc>
                        <a:spcAft>
                          <a:spcPts val="0"/>
                        </a:spcAft>
                      </a:pPr>
                      <a:r>
                        <a:rPr lang="pl-PL" sz="1100" dirty="0">
                          <a:effectLst/>
                        </a:rPr>
                        <a:t>IC50  </a:t>
                      </a:r>
                      <a:r>
                        <a:rPr lang="pl-PL" sz="1100" dirty="0" err="1">
                          <a:effectLst/>
                        </a:rPr>
                        <a:t>nM</a:t>
                      </a:r>
                      <a:endParaRPr lang="pl-PL" sz="1100" dirty="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pl-PL" sz="1100">
                          <a:effectLst/>
                        </a:rPr>
                        <a:t>HL-60</a:t>
                      </a:r>
                      <a:endParaRPr lang="pl-PL" sz="11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pl-PL" sz="1100">
                          <a:effectLst/>
                        </a:rPr>
                        <a:t>Thp-1</a:t>
                      </a:r>
                      <a:endParaRPr lang="pl-PL" sz="11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pl-PL" sz="1100">
                          <a:effectLst/>
                        </a:rPr>
                        <a:t>MV-4-11</a:t>
                      </a:r>
                      <a:endParaRPr lang="pl-PL" sz="1100">
                        <a:solidFill>
                          <a:srgbClr val="000000"/>
                        </a:solidFill>
                        <a:effectLst/>
                        <a:latin typeface="Calibri"/>
                        <a:ea typeface="Calibri"/>
                        <a:cs typeface="Times New Roman"/>
                      </a:endParaRPr>
                    </a:p>
                  </a:txBody>
                  <a:tcPr marL="68580" marR="68580" marT="0" marB="0"/>
                </a:tc>
              </a:tr>
              <a:tr h="198755">
                <a:tc>
                  <a:txBody>
                    <a:bodyPr/>
                    <a:lstStyle/>
                    <a:p>
                      <a:pPr>
                        <a:lnSpc>
                          <a:spcPct val="115000"/>
                        </a:lnSpc>
                        <a:spcAft>
                          <a:spcPts val="0"/>
                        </a:spcAft>
                      </a:pPr>
                      <a:r>
                        <a:rPr lang="pl-PL" sz="1100" dirty="0" smtClean="0">
                          <a:effectLst/>
                        </a:rPr>
                        <a:t>calcitriol </a:t>
                      </a:r>
                      <a:endParaRPr lang="pl-PL" sz="1100" dirty="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pl-PL" sz="1100" dirty="0">
                          <a:effectLst/>
                        </a:rPr>
                        <a:t>42,40 ± 14,47</a:t>
                      </a:r>
                      <a:endParaRPr lang="pl-PL" sz="1100" dirty="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pl-PL" sz="1100">
                          <a:effectLst/>
                        </a:rPr>
                        <a:t>39,22 ± 19,50</a:t>
                      </a:r>
                      <a:endParaRPr lang="pl-PL" sz="11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pl-PL" sz="1100">
                          <a:effectLst/>
                        </a:rPr>
                        <a:t>21,49 ± 6,32</a:t>
                      </a:r>
                      <a:endParaRPr lang="pl-PL" sz="1100">
                        <a:solidFill>
                          <a:srgbClr val="000000"/>
                        </a:solidFill>
                        <a:effectLst/>
                        <a:latin typeface="Calibri"/>
                        <a:ea typeface="Calibri"/>
                        <a:cs typeface="Times New Roman"/>
                      </a:endParaRPr>
                    </a:p>
                  </a:txBody>
                  <a:tcPr marL="68580" marR="68580" marT="0" marB="0"/>
                </a:tc>
              </a:tr>
              <a:tr h="187325">
                <a:tc>
                  <a:txBody>
                    <a:bodyPr/>
                    <a:lstStyle/>
                    <a:p>
                      <a:pPr>
                        <a:lnSpc>
                          <a:spcPct val="115000"/>
                        </a:lnSpc>
                        <a:spcAft>
                          <a:spcPts val="0"/>
                        </a:spcAft>
                      </a:pPr>
                      <a:r>
                        <a:rPr lang="pl-PL" sz="1100" dirty="0" smtClean="0">
                          <a:effectLst/>
                        </a:rPr>
                        <a:t>tacalcitol </a:t>
                      </a:r>
                      <a:r>
                        <a:rPr lang="pl-PL" sz="1100" dirty="0">
                          <a:effectLst/>
                        </a:rPr>
                        <a:t>(PRI-2191) </a:t>
                      </a:r>
                      <a:endParaRPr lang="pl-PL" sz="1100" dirty="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pl-PL" sz="1100">
                          <a:effectLst/>
                        </a:rPr>
                        <a:t>8,7 ± 2,4</a:t>
                      </a:r>
                      <a:endParaRPr lang="pl-PL" sz="11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pl-PL" sz="1100" dirty="0">
                          <a:effectLst/>
                        </a:rPr>
                        <a:t>6,43 ± 2,3</a:t>
                      </a:r>
                      <a:endParaRPr lang="pl-PL" sz="1100" dirty="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pl-PL" sz="1100" dirty="0">
                          <a:effectLst/>
                        </a:rPr>
                        <a:t>2,77 ± 0,99</a:t>
                      </a:r>
                      <a:endParaRPr lang="pl-PL" sz="1100" dirty="0">
                        <a:solidFill>
                          <a:srgbClr val="000000"/>
                        </a:solidFill>
                        <a:effectLst/>
                        <a:latin typeface="Calibri"/>
                        <a:ea typeface="Calibri"/>
                        <a:cs typeface="Times New Roman"/>
                      </a:endParaRPr>
                    </a:p>
                  </a:txBody>
                  <a:tcPr marL="68580" marR="68580" marT="0" marB="0"/>
                </a:tc>
              </a:tr>
            </a:tbl>
          </a:graphicData>
        </a:graphic>
      </p:graphicFrame>
      <p:graphicFrame>
        <p:nvGraphicFramePr>
          <p:cNvPr id="28" name="Tabela 27"/>
          <p:cNvGraphicFramePr>
            <a:graphicFrameLocks noGrp="1"/>
          </p:cNvGraphicFramePr>
          <p:nvPr>
            <p:extLst>
              <p:ext uri="{D42A27DB-BD31-4B8C-83A1-F6EECF244321}">
                <p14:modId xmlns:p14="http://schemas.microsoft.com/office/powerpoint/2010/main" xmlns="" val="3854640372"/>
              </p:ext>
            </p:extLst>
          </p:nvPr>
        </p:nvGraphicFramePr>
        <p:xfrm>
          <a:off x="827584" y="5040225"/>
          <a:ext cx="7398416" cy="693368"/>
        </p:xfrm>
        <a:graphic>
          <a:graphicData uri="http://schemas.openxmlformats.org/drawingml/2006/table">
            <a:tbl>
              <a:tblPr firstRow="1" firstCol="1" bandRow="1">
                <a:tableStyleId>{9D7B26C5-4107-4FEC-AEDC-1716B250A1EF}</a:tableStyleId>
              </a:tblPr>
              <a:tblGrid>
                <a:gridCol w="1723902"/>
                <a:gridCol w="850742"/>
                <a:gridCol w="935403"/>
                <a:gridCol w="935911"/>
                <a:gridCol w="860752"/>
                <a:gridCol w="1079624"/>
                <a:gridCol w="1012082"/>
              </a:tblGrid>
              <a:tr h="171424">
                <a:tc>
                  <a:txBody>
                    <a:bodyPr/>
                    <a:lstStyle/>
                    <a:p>
                      <a:pPr algn="ctr">
                        <a:lnSpc>
                          <a:spcPct val="115000"/>
                        </a:lnSpc>
                        <a:spcAft>
                          <a:spcPts val="0"/>
                        </a:spcAft>
                      </a:pPr>
                      <a:r>
                        <a:rPr lang="pl-PL" sz="1000" dirty="0" err="1" smtClean="0">
                          <a:effectLst/>
                        </a:rPr>
                        <a:t>Proliferation</a:t>
                      </a:r>
                      <a:r>
                        <a:rPr lang="pl-PL" sz="1000" dirty="0" smtClean="0">
                          <a:effectLst/>
                        </a:rPr>
                        <a:t> </a:t>
                      </a:r>
                      <a:r>
                        <a:rPr lang="pl-PL" sz="1000" dirty="0" err="1" smtClean="0">
                          <a:effectLst/>
                        </a:rPr>
                        <a:t>inhibiton</a:t>
                      </a:r>
                      <a:r>
                        <a:rPr lang="pl-PL" sz="1000" dirty="0" smtClean="0">
                          <a:effectLst/>
                        </a:rPr>
                        <a:t> (%)</a:t>
                      </a:r>
                      <a:endParaRPr lang="pl-PL" sz="1000" dirty="0">
                        <a:solidFill>
                          <a:srgbClr val="000000"/>
                        </a:solidFill>
                        <a:effectLst/>
                        <a:latin typeface="Calibri"/>
                        <a:ea typeface="Calibri"/>
                        <a:cs typeface="Times New Roman"/>
                      </a:endParaRPr>
                    </a:p>
                  </a:txBody>
                  <a:tcPr marL="60981" marR="60981" marT="0" marB="0"/>
                </a:tc>
                <a:tc>
                  <a:txBody>
                    <a:bodyPr/>
                    <a:lstStyle/>
                    <a:p>
                      <a:pPr algn="ctr">
                        <a:lnSpc>
                          <a:spcPct val="115000"/>
                        </a:lnSpc>
                        <a:spcAft>
                          <a:spcPts val="0"/>
                        </a:spcAft>
                      </a:pPr>
                      <a:r>
                        <a:rPr lang="pl-PL" sz="1000">
                          <a:effectLst/>
                        </a:rPr>
                        <a:t>K562</a:t>
                      </a:r>
                      <a:endParaRPr lang="pl-PL" sz="1000">
                        <a:solidFill>
                          <a:srgbClr val="000000"/>
                        </a:solidFill>
                        <a:effectLst/>
                        <a:latin typeface="Calibri"/>
                        <a:ea typeface="Calibri"/>
                        <a:cs typeface="Times New Roman"/>
                      </a:endParaRPr>
                    </a:p>
                  </a:txBody>
                  <a:tcPr marL="60981" marR="60981" marT="0" marB="0"/>
                </a:tc>
                <a:tc>
                  <a:txBody>
                    <a:bodyPr/>
                    <a:lstStyle/>
                    <a:p>
                      <a:pPr algn="ctr">
                        <a:lnSpc>
                          <a:spcPct val="115000"/>
                        </a:lnSpc>
                        <a:spcAft>
                          <a:spcPts val="0"/>
                        </a:spcAft>
                      </a:pPr>
                      <a:r>
                        <a:rPr lang="pl-PL" sz="1000" dirty="0">
                          <a:effectLst/>
                        </a:rPr>
                        <a:t>KG-1</a:t>
                      </a:r>
                      <a:endParaRPr lang="pl-PL" sz="1000" dirty="0">
                        <a:solidFill>
                          <a:srgbClr val="000000"/>
                        </a:solidFill>
                        <a:effectLst/>
                        <a:latin typeface="Calibri"/>
                        <a:ea typeface="Calibri"/>
                        <a:cs typeface="Times New Roman"/>
                      </a:endParaRPr>
                    </a:p>
                  </a:txBody>
                  <a:tcPr marL="60981" marR="60981" marT="0" marB="0"/>
                </a:tc>
                <a:tc>
                  <a:txBody>
                    <a:bodyPr/>
                    <a:lstStyle/>
                    <a:p>
                      <a:pPr algn="ctr">
                        <a:lnSpc>
                          <a:spcPct val="115000"/>
                        </a:lnSpc>
                        <a:spcAft>
                          <a:spcPts val="0"/>
                        </a:spcAft>
                      </a:pPr>
                      <a:r>
                        <a:rPr lang="pl-PL" sz="1000">
                          <a:effectLst/>
                        </a:rPr>
                        <a:t>U</a:t>
                      </a:r>
                      <a:r>
                        <a:rPr lang="pl-PL" sz="1000" baseline="-25000">
                          <a:effectLst/>
                        </a:rPr>
                        <a:t>2932</a:t>
                      </a:r>
                      <a:endParaRPr lang="pl-PL" sz="1000">
                        <a:solidFill>
                          <a:srgbClr val="000000"/>
                        </a:solidFill>
                        <a:effectLst/>
                        <a:latin typeface="Calibri"/>
                        <a:ea typeface="Calibri"/>
                        <a:cs typeface="Times New Roman"/>
                      </a:endParaRPr>
                    </a:p>
                  </a:txBody>
                  <a:tcPr marL="60981" marR="60981" marT="0" marB="0"/>
                </a:tc>
                <a:tc>
                  <a:txBody>
                    <a:bodyPr/>
                    <a:lstStyle/>
                    <a:p>
                      <a:pPr algn="ctr">
                        <a:lnSpc>
                          <a:spcPct val="115000"/>
                        </a:lnSpc>
                        <a:spcAft>
                          <a:spcPts val="0"/>
                        </a:spcAft>
                      </a:pPr>
                      <a:r>
                        <a:rPr lang="pl-PL" sz="1000">
                          <a:effectLst/>
                        </a:rPr>
                        <a:t>Jurkat</a:t>
                      </a:r>
                      <a:endParaRPr lang="pl-PL" sz="1000">
                        <a:solidFill>
                          <a:srgbClr val="000000"/>
                        </a:solidFill>
                        <a:effectLst/>
                        <a:latin typeface="Calibri"/>
                        <a:ea typeface="Calibri"/>
                        <a:cs typeface="Times New Roman"/>
                      </a:endParaRPr>
                    </a:p>
                  </a:txBody>
                  <a:tcPr marL="60981" marR="60981" marT="0" marB="0"/>
                </a:tc>
                <a:tc>
                  <a:txBody>
                    <a:bodyPr/>
                    <a:lstStyle/>
                    <a:p>
                      <a:pPr algn="ctr">
                        <a:lnSpc>
                          <a:spcPct val="115000"/>
                        </a:lnSpc>
                        <a:spcAft>
                          <a:spcPts val="0"/>
                        </a:spcAft>
                      </a:pPr>
                      <a:r>
                        <a:rPr lang="pl-PL" sz="1000">
                          <a:effectLst/>
                        </a:rPr>
                        <a:t>Daudi</a:t>
                      </a:r>
                      <a:endParaRPr lang="pl-PL" sz="1000">
                        <a:solidFill>
                          <a:srgbClr val="000000"/>
                        </a:solidFill>
                        <a:effectLst/>
                        <a:latin typeface="Calibri"/>
                        <a:ea typeface="Calibri"/>
                        <a:cs typeface="Times New Roman"/>
                      </a:endParaRPr>
                    </a:p>
                  </a:txBody>
                  <a:tcPr marL="60981" marR="60981" marT="0" marB="0"/>
                </a:tc>
                <a:tc>
                  <a:txBody>
                    <a:bodyPr/>
                    <a:lstStyle/>
                    <a:p>
                      <a:pPr algn="ctr">
                        <a:lnSpc>
                          <a:spcPct val="115000"/>
                        </a:lnSpc>
                        <a:spcAft>
                          <a:spcPts val="0"/>
                        </a:spcAft>
                      </a:pPr>
                      <a:r>
                        <a:rPr lang="pl-PL" sz="1000">
                          <a:effectLst/>
                        </a:rPr>
                        <a:t>Raji</a:t>
                      </a:r>
                      <a:endParaRPr lang="pl-PL" sz="1000">
                        <a:solidFill>
                          <a:srgbClr val="000000"/>
                        </a:solidFill>
                        <a:effectLst/>
                        <a:latin typeface="Calibri"/>
                        <a:ea typeface="Calibri"/>
                        <a:cs typeface="Times New Roman"/>
                      </a:endParaRPr>
                    </a:p>
                  </a:txBody>
                  <a:tcPr marL="60981" marR="60981" marT="0" marB="0"/>
                </a:tc>
              </a:tr>
              <a:tr h="171424">
                <a:tc>
                  <a:txBody>
                    <a:bodyPr/>
                    <a:lstStyle/>
                    <a:p>
                      <a:pPr>
                        <a:lnSpc>
                          <a:spcPct val="115000"/>
                        </a:lnSpc>
                        <a:spcAft>
                          <a:spcPts val="0"/>
                        </a:spcAft>
                      </a:pPr>
                      <a:r>
                        <a:rPr lang="pl-PL" sz="1000" dirty="0" smtClean="0">
                          <a:effectLst/>
                        </a:rPr>
                        <a:t>calcitriol  </a:t>
                      </a:r>
                      <a:r>
                        <a:rPr lang="pl-PL" sz="1000" dirty="0">
                          <a:effectLst/>
                        </a:rPr>
                        <a:t>1000 </a:t>
                      </a:r>
                      <a:r>
                        <a:rPr lang="pl-PL" sz="1000" dirty="0" err="1">
                          <a:effectLst/>
                        </a:rPr>
                        <a:t>nM</a:t>
                      </a:r>
                      <a:endParaRPr lang="pl-PL" sz="1000" dirty="0">
                        <a:solidFill>
                          <a:srgbClr val="000000"/>
                        </a:solidFill>
                        <a:effectLst/>
                        <a:latin typeface="Calibri"/>
                        <a:ea typeface="Calibri"/>
                        <a:cs typeface="Times New Roman"/>
                      </a:endParaRPr>
                    </a:p>
                  </a:txBody>
                  <a:tcPr marL="60981" marR="60981" marT="0" marB="0"/>
                </a:tc>
                <a:tc>
                  <a:txBody>
                    <a:bodyPr/>
                    <a:lstStyle/>
                    <a:p>
                      <a:pPr algn="ctr">
                        <a:lnSpc>
                          <a:spcPct val="115000"/>
                        </a:lnSpc>
                        <a:spcAft>
                          <a:spcPts val="0"/>
                        </a:spcAft>
                      </a:pPr>
                      <a:r>
                        <a:rPr lang="pl-PL" sz="1000">
                          <a:effectLst/>
                        </a:rPr>
                        <a:t>30,12 ± 13,83</a:t>
                      </a:r>
                      <a:endParaRPr lang="pl-PL" sz="1000">
                        <a:solidFill>
                          <a:srgbClr val="000000"/>
                        </a:solidFill>
                        <a:effectLst/>
                        <a:latin typeface="Calibri"/>
                        <a:ea typeface="Calibri"/>
                        <a:cs typeface="Times New Roman"/>
                      </a:endParaRPr>
                    </a:p>
                  </a:txBody>
                  <a:tcPr marL="60981" marR="60981" marT="0" marB="0"/>
                </a:tc>
                <a:tc>
                  <a:txBody>
                    <a:bodyPr/>
                    <a:lstStyle/>
                    <a:p>
                      <a:pPr algn="ctr">
                        <a:lnSpc>
                          <a:spcPct val="115000"/>
                        </a:lnSpc>
                        <a:spcAft>
                          <a:spcPts val="0"/>
                        </a:spcAft>
                      </a:pPr>
                      <a:r>
                        <a:rPr lang="pl-PL" sz="1000">
                          <a:effectLst/>
                        </a:rPr>
                        <a:t>1,25 ± 1,77</a:t>
                      </a:r>
                      <a:endParaRPr lang="pl-PL" sz="1000">
                        <a:solidFill>
                          <a:srgbClr val="000000"/>
                        </a:solidFill>
                        <a:effectLst/>
                        <a:latin typeface="Calibri"/>
                        <a:ea typeface="Calibri"/>
                        <a:cs typeface="Times New Roman"/>
                      </a:endParaRPr>
                    </a:p>
                  </a:txBody>
                  <a:tcPr marL="60981" marR="60981" marT="0" marB="0"/>
                </a:tc>
                <a:tc>
                  <a:txBody>
                    <a:bodyPr/>
                    <a:lstStyle/>
                    <a:p>
                      <a:pPr algn="ctr">
                        <a:lnSpc>
                          <a:spcPct val="115000"/>
                        </a:lnSpc>
                        <a:spcAft>
                          <a:spcPts val="0"/>
                        </a:spcAft>
                      </a:pPr>
                      <a:r>
                        <a:rPr lang="pl-PL" sz="1000">
                          <a:effectLst/>
                        </a:rPr>
                        <a:t>6,09 ± 8,61</a:t>
                      </a:r>
                      <a:endParaRPr lang="pl-PL" sz="1000">
                        <a:solidFill>
                          <a:srgbClr val="000000"/>
                        </a:solidFill>
                        <a:effectLst/>
                        <a:latin typeface="Calibri"/>
                        <a:ea typeface="Calibri"/>
                        <a:cs typeface="Times New Roman"/>
                      </a:endParaRPr>
                    </a:p>
                  </a:txBody>
                  <a:tcPr marL="60981" marR="60981" marT="0" marB="0"/>
                </a:tc>
                <a:tc>
                  <a:txBody>
                    <a:bodyPr/>
                    <a:lstStyle/>
                    <a:p>
                      <a:pPr algn="ctr">
                        <a:lnSpc>
                          <a:spcPct val="115000"/>
                        </a:lnSpc>
                        <a:spcAft>
                          <a:spcPts val="0"/>
                        </a:spcAft>
                      </a:pPr>
                      <a:r>
                        <a:rPr lang="pl-PL" sz="1000">
                          <a:effectLst/>
                        </a:rPr>
                        <a:t>11,24 ± 7,71</a:t>
                      </a:r>
                      <a:endParaRPr lang="pl-PL" sz="1000">
                        <a:solidFill>
                          <a:srgbClr val="000000"/>
                        </a:solidFill>
                        <a:effectLst/>
                        <a:latin typeface="Calibri"/>
                        <a:ea typeface="Calibri"/>
                        <a:cs typeface="Times New Roman"/>
                      </a:endParaRPr>
                    </a:p>
                  </a:txBody>
                  <a:tcPr marL="60981" marR="60981" marT="0" marB="0"/>
                </a:tc>
                <a:tc>
                  <a:txBody>
                    <a:bodyPr/>
                    <a:lstStyle/>
                    <a:p>
                      <a:pPr algn="ctr">
                        <a:lnSpc>
                          <a:spcPct val="115000"/>
                        </a:lnSpc>
                        <a:spcAft>
                          <a:spcPts val="0"/>
                        </a:spcAft>
                      </a:pPr>
                      <a:r>
                        <a:rPr lang="pl-PL" sz="1000">
                          <a:effectLst/>
                        </a:rPr>
                        <a:t>19,75 ± 14,40</a:t>
                      </a:r>
                      <a:endParaRPr lang="pl-PL" sz="1000">
                        <a:solidFill>
                          <a:srgbClr val="000000"/>
                        </a:solidFill>
                        <a:effectLst/>
                        <a:latin typeface="Calibri"/>
                        <a:ea typeface="Calibri"/>
                        <a:cs typeface="Times New Roman"/>
                      </a:endParaRPr>
                    </a:p>
                  </a:txBody>
                  <a:tcPr marL="60981" marR="60981" marT="0" marB="0"/>
                </a:tc>
                <a:tc>
                  <a:txBody>
                    <a:bodyPr/>
                    <a:lstStyle/>
                    <a:p>
                      <a:pPr algn="ctr">
                        <a:lnSpc>
                          <a:spcPct val="115000"/>
                        </a:lnSpc>
                        <a:spcAft>
                          <a:spcPts val="0"/>
                        </a:spcAft>
                      </a:pPr>
                      <a:r>
                        <a:rPr lang="pl-PL" sz="1000">
                          <a:effectLst/>
                        </a:rPr>
                        <a:t>23,55 ± 0,44</a:t>
                      </a:r>
                      <a:endParaRPr lang="pl-PL" sz="1000">
                        <a:solidFill>
                          <a:srgbClr val="000000"/>
                        </a:solidFill>
                        <a:effectLst/>
                        <a:latin typeface="Calibri"/>
                        <a:ea typeface="Calibri"/>
                        <a:cs typeface="Times New Roman"/>
                      </a:endParaRPr>
                    </a:p>
                  </a:txBody>
                  <a:tcPr marL="60981" marR="60981" marT="0" marB="0"/>
                </a:tc>
              </a:tr>
              <a:tr h="342848">
                <a:tc>
                  <a:txBody>
                    <a:bodyPr/>
                    <a:lstStyle/>
                    <a:p>
                      <a:pPr>
                        <a:lnSpc>
                          <a:spcPct val="115000"/>
                        </a:lnSpc>
                        <a:spcAft>
                          <a:spcPts val="0"/>
                        </a:spcAft>
                      </a:pPr>
                      <a:r>
                        <a:rPr lang="pl-PL" sz="1000" dirty="0" smtClean="0">
                          <a:effectLst/>
                        </a:rPr>
                        <a:t>tacalcitol </a:t>
                      </a:r>
                      <a:r>
                        <a:rPr lang="pl-PL" sz="1000" dirty="0">
                          <a:effectLst/>
                        </a:rPr>
                        <a:t>(PRI-2191)  1000 </a:t>
                      </a:r>
                      <a:r>
                        <a:rPr lang="pl-PL" sz="1000" dirty="0" err="1">
                          <a:effectLst/>
                        </a:rPr>
                        <a:t>nM</a:t>
                      </a:r>
                      <a:endParaRPr lang="pl-PL" sz="1000" dirty="0">
                        <a:solidFill>
                          <a:srgbClr val="000000"/>
                        </a:solidFill>
                        <a:effectLst/>
                        <a:latin typeface="Calibri"/>
                        <a:ea typeface="Calibri"/>
                        <a:cs typeface="Times New Roman"/>
                      </a:endParaRPr>
                    </a:p>
                  </a:txBody>
                  <a:tcPr marL="60981" marR="60981" marT="0" marB="0"/>
                </a:tc>
                <a:tc>
                  <a:txBody>
                    <a:bodyPr/>
                    <a:lstStyle/>
                    <a:p>
                      <a:pPr algn="ctr">
                        <a:lnSpc>
                          <a:spcPct val="115000"/>
                        </a:lnSpc>
                        <a:spcAft>
                          <a:spcPts val="0"/>
                        </a:spcAft>
                      </a:pPr>
                      <a:r>
                        <a:rPr lang="pl-PL" sz="1000" dirty="0">
                          <a:effectLst/>
                        </a:rPr>
                        <a:t>32,16 ± 10,06</a:t>
                      </a:r>
                      <a:endParaRPr lang="pl-PL" sz="1000" dirty="0">
                        <a:solidFill>
                          <a:srgbClr val="000000"/>
                        </a:solidFill>
                        <a:effectLst/>
                        <a:latin typeface="Calibri"/>
                        <a:ea typeface="Calibri"/>
                        <a:cs typeface="Times New Roman"/>
                      </a:endParaRPr>
                    </a:p>
                  </a:txBody>
                  <a:tcPr marL="60981" marR="60981" marT="0" marB="0"/>
                </a:tc>
                <a:tc>
                  <a:txBody>
                    <a:bodyPr/>
                    <a:lstStyle/>
                    <a:p>
                      <a:pPr algn="ctr">
                        <a:lnSpc>
                          <a:spcPct val="115000"/>
                        </a:lnSpc>
                        <a:spcAft>
                          <a:spcPts val="0"/>
                        </a:spcAft>
                      </a:pPr>
                      <a:r>
                        <a:rPr lang="pl-PL" sz="1000">
                          <a:effectLst/>
                        </a:rPr>
                        <a:t>18,27 ± 6,24</a:t>
                      </a:r>
                      <a:endParaRPr lang="pl-PL" sz="1000">
                        <a:solidFill>
                          <a:srgbClr val="000000"/>
                        </a:solidFill>
                        <a:effectLst/>
                        <a:latin typeface="Calibri"/>
                        <a:ea typeface="Calibri"/>
                        <a:cs typeface="Times New Roman"/>
                      </a:endParaRPr>
                    </a:p>
                  </a:txBody>
                  <a:tcPr marL="60981" marR="60981" marT="0" marB="0"/>
                </a:tc>
                <a:tc>
                  <a:txBody>
                    <a:bodyPr/>
                    <a:lstStyle/>
                    <a:p>
                      <a:pPr algn="ctr">
                        <a:lnSpc>
                          <a:spcPct val="115000"/>
                        </a:lnSpc>
                        <a:spcAft>
                          <a:spcPts val="0"/>
                        </a:spcAft>
                      </a:pPr>
                      <a:r>
                        <a:rPr lang="pl-PL" sz="1000">
                          <a:effectLst/>
                        </a:rPr>
                        <a:t>0,48 ± 0,68</a:t>
                      </a:r>
                      <a:endParaRPr lang="pl-PL" sz="1000">
                        <a:solidFill>
                          <a:srgbClr val="000000"/>
                        </a:solidFill>
                        <a:effectLst/>
                        <a:latin typeface="Calibri"/>
                        <a:ea typeface="Calibri"/>
                        <a:cs typeface="Times New Roman"/>
                      </a:endParaRPr>
                    </a:p>
                  </a:txBody>
                  <a:tcPr marL="60981" marR="60981" marT="0" marB="0"/>
                </a:tc>
                <a:tc>
                  <a:txBody>
                    <a:bodyPr/>
                    <a:lstStyle/>
                    <a:p>
                      <a:pPr algn="ctr">
                        <a:lnSpc>
                          <a:spcPct val="115000"/>
                        </a:lnSpc>
                        <a:spcAft>
                          <a:spcPts val="0"/>
                        </a:spcAft>
                      </a:pPr>
                      <a:r>
                        <a:rPr lang="pl-PL" sz="1000">
                          <a:effectLst/>
                        </a:rPr>
                        <a:t>17,72 ± 2,14</a:t>
                      </a:r>
                      <a:endParaRPr lang="pl-PL" sz="1000">
                        <a:solidFill>
                          <a:srgbClr val="000000"/>
                        </a:solidFill>
                        <a:effectLst/>
                        <a:latin typeface="Calibri"/>
                        <a:ea typeface="Calibri"/>
                        <a:cs typeface="Times New Roman"/>
                      </a:endParaRPr>
                    </a:p>
                  </a:txBody>
                  <a:tcPr marL="60981" marR="60981" marT="0" marB="0"/>
                </a:tc>
                <a:tc>
                  <a:txBody>
                    <a:bodyPr/>
                    <a:lstStyle/>
                    <a:p>
                      <a:pPr algn="ctr">
                        <a:lnSpc>
                          <a:spcPct val="115000"/>
                        </a:lnSpc>
                        <a:spcAft>
                          <a:spcPts val="0"/>
                        </a:spcAft>
                      </a:pPr>
                      <a:r>
                        <a:rPr lang="pl-PL" sz="1000">
                          <a:effectLst/>
                        </a:rPr>
                        <a:t>11,70 ± 13,99</a:t>
                      </a:r>
                      <a:endParaRPr lang="pl-PL" sz="1000">
                        <a:solidFill>
                          <a:srgbClr val="000000"/>
                        </a:solidFill>
                        <a:effectLst/>
                        <a:latin typeface="Calibri"/>
                        <a:ea typeface="Calibri"/>
                        <a:cs typeface="Times New Roman"/>
                      </a:endParaRPr>
                    </a:p>
                  </a:txBody>
                  <a:tcPr marL="60981" marR="60981" marT="0" marB="0"/>
                </a:tc>
                <a:tc>
                  <a:txBody>
                    <a:bodyPr/>
                    <a:lstStyle/>
                    <a:p>
                      <a:pPr algn="ctr">
                        <a:lnSpc>
                          <a:spcPct val="115000"/>
                        </a:lnSpc>
                        <a:spcAft>
                          <a:spcPts val="0"/>
                        </a:spcAft>
                      </a:pPr>
                      <a:r>
                        <a:rPr lang="pl-PL" sz="1000" dirty="0">
                          <a:effectLst/>
                        </a:rPr>
                        <a:t>27,64 ± 13,11</a:t>
                      </a:r>
                      <a:endParaRPr lang="pl-PL" sz="1000" dirty="0">
                        <a:solidFill>
                          <a:srgbClr val="000000"/>
                        </a:solidFill>
                        <a:effectLst/>
                        <a:latin typeface="Calibri"/>
                        <a:ea typeface="Calibri"/>
                        <a:cs typeface="Times New Roman"/>
                      </a:endParaRPr>
                    </a:p>
                  </a:txBody>
                  <a:tcPr marL="60981" marR="60981" marT="0" marB="0"/>
                </a:tc>
              </a:tr>
            </a:tbl>
          </a:graphicData>
        </a:graphic>
      </p:graphicFrame>
      <p:sp>
        <p:nvSpPr>
          <p:cNvPr id="3" name="Nawias klamrowy zamykający 2"/>
          <p:cNvSpPr/>
          <p:nvPr/>
        </p:nvSpPr>
        <p:spPr>
          <a:xfrm>
            <a:off x="5954496" y="1841010"/>
            <a:ext cx="777744" cy="2092046"/>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pl-PL"/>
          </a:p>
        </p:txBody>
      </p:sp>
      <p:sp>
        <p:nvSpPr>
          <p:cNvPr id="4" name="pole tekstowe 3"/>
          <p:cNvSpPr txBox="1"/>
          <p:nvPr/>
        </p:nvSpPr>
        <p:spPr>
          <a:xfrm>
            <a:off x="7020272" y="2425368"/>
            <a:ext cx="1205728" cy="817245"/>
          </a:xfrm>
          <a:prstGeom prst="roundRect">
            <a:avLst/>
          </a:prstGeom>
          <a:solidFill>
            <a:srgbClr val="33CC33"/>
          </a:solidFill>
          <a:effectLst>
            <a:reflection blurRad="6350" stA="52000" endA="300" endPos="35000" dir="5400000" sy="-100000" algn="bl" rotWithShape="0"/>
          </a:effectLst>
        </p:spPr>
        <p:txBody>
          <a:bodyPr wrap="square" rtlCol="0">
            <a:spAutoFit/>
          </a:bodyPr>
          <a:lstStyle/>
          <a:p>
            <a:r>
              <a:rPr lang="pl-PL" sz="1400" dirty="0" smtClean="0">
                <a:latin typeface="Century Gothic" panose="020B0502020202020204" pitchFamily="34" charset="0"/>
              </a:rPr>
              <a:t>CYP24</a:t>
            </a:r>
          </a:p>
          <a:p>
            <a:r>
              <a:rPr lang="pl-PL" sz="1400" dirty="0" smtClean="0">
                <a:latin typeface="Century Gothic" panose="020B0502020202020204" pitchFamily="34" charset="0"/>
              </a:rPr>
              <a:t>VDR</a:t>
            </a:r>
          </a:p>
          <a:p>
            <a:r>
              <a:rPr lang="pl-PL" sz="1400" dirty="0" smtClean="0">
                <a:latin typeface="Century Gothic" panose="020B0502020202020204" pitchFamily="34" charset="0"/>
              </a:rPr>
              <a:t>miR-125b</a:t>
            </a:r>
            <a:endParaRPr lang="pl-PL" sz="1400" dirty="0">
              <a:latin typeface="Century Gothic" panose="020B0502020202020204" pitchFamily="34" charset="0"/>
            </a:endParaRPr>
          </a:p>
        </p:txBody>
      </p:sp>
    </p:spTree>
    <p:extLst>
      <p:ext uri="{BB962C8B-B14F-4D97-AF65-F5344CB8AC3E}">
        <p14:creationId xmlns:p14="http://schemas.microsoft.com/office/powerpoint/2010/main" xmlns="" val="41365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285750"/>
            <a:ext cx="7568293" cy="1143000"/>
          </a:xfrm>
        </p:spPr>
        <p:txBody>
          <a:bodyPr>
            <a:normAutofit fontScale="90000"/>
          </a:bodyPr>
          <a:lstStyle/>
          <a:p>
            <a:pPr>
              <a:defRPr/>
            </a:pPr>
            <a:r>
              <a:rPr lang="en-US" sz="3600" b="1" dirty="0" smtClean="0">
                <a:effectLst>
                  <a:outerShdw blurRad="38100" dist="38100" dir="2700000" algn="tl">
                    <a:srgbClr val="000000">
                      <a:alpha val="43137"/>
                    </a:srgbClr>
                  </a:outerShdw>
                </a:effectLst>
                <a:latin typeface="Baskerville Old Face" pitchFamily="18" charset="0"/>
              </a:rPr>
              <a:t> About OMICS International Conferences</a:t>
            </a:r>
          </a:p>
        </p:txBody>
      </p:sp>
      <p:sp>
        <p:nvSpPr>
          <p:cNvPr id="3" name="Content Placeholder 2"/>
          <p:cNvSpPr>
            <a:spLocks noGrp="1"/>
          </p:cNvSpPr>
          <p:nvPr>
            <p:ph idx="1"/>
          </p:nvPr>
        </p:nvSpPr>
        <p:spPr>
          <a:xfrm>
            <a:off x="1040947" y="1295402"/>
            <a:ext cx="7323364" cy="5105399"/>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lnSpcReduction="10000"/>
          </a:bodyPr>
          <a:lstStyle/>
          <a:p>
            <a:pPr algn="just">
              <a:buFont typeface="Arial" charset="0"/>
              <a:buNone/>
              <a:defRPr/>
            </a:pPr>
            <a:r>
              <a:rPr lang="en-US" sz="2000" dirty="0" smtClean="0">
                <a:latin typeface="Times New Roman" pitchFamily="18" charset="0"/>
                <a:cs typeface="Times New Roman" pitchFamily="18" charset="0"/>
              </a:rPr>
              <a:t>     </a:t>
            </a:r>
          </a:p>
          <a:p>
            <a:pPr algn="just">
              <a:buFont typeface="Arial" charset="0"/>
              <a:buNone/>
              <a:defRPr/>
            </a:pPr>
            <a:r>
              <a:rPr lang="en-US" sz="2000" dirty="0" smtClean="0">
                <a:latin typeface="Times New Roman" pitchFamily="18" charset="0"/>
                <a:cs typeface="Times New Roman" pitchFamily="18" charset="0"/>
              </a:rPr>
              <a:t>     OMICS </a:t>
            </a:r>
            <a:r>
              <a:rPr lang="en-US" sz="2000" dirty="0">
                <a:latin typeface="Times New Roman" pitchFamily="18" charset="0"/>
                <a:cs typeface="Times New Roman" pitchFamily="18" charset="0"/>
              </a:rPr>
              <a:t>International is a pioneer and leading science event organizer, which publishes around </a:t>
            </a:r>
            <a:r>
              <a:rPr lang="en-US" sz="2000" dirty="0" smtClean="0">
                <a:latin typeface="Times New Roman" pitchFamily="18" charset="0"/>
                <a:cs typeface="Times New Roman" pitchFamily="18" charset="0"/>
              </a:rPr>
              <a:t>500 </a:t>
            </a:r>
            <a:r>
              <a:rPr lang="en-US" sz="2000" dirty="0">
                <a:latin typeface="Times New Roman" pitchFamily="18" charset="0"/>
                <a:cs typeface="Times New Roman" pitchFamily="18" charset="0"/>
              </a:rPr>
              <a:t>open access journals and conducts over </a:t>
            </a:r>
            <a:r>
              <a:rPr lang="en-US" sz="2000" dirty="0" smtClean="0">
                <a:latin typeface="Times New Roman" pitchFamily="18" charset="0"/>
                <a:cs typeface="Times New Roman" pitchFamily="18" charset="0"/>
              </a:rPr>
              <a:t>500 </a:t>
            </a:r>
            <a:r>
              <a:rPr lang="en-US" sz="2000" dirty="0">
                <a:latin typeface="Times New Roman" pitchFamily="18" charset="0"/>
                <a:cs typeface="Times New Roman" pitchFamily="18" charset="0"/>
              </a:rPr>
              <a:t>Medical, Clinical, Engineering, Life </a:t>
            </a:r>
            <a:r>
              <a:rPr lang="en-US" sz="2000" dirty="0" smtClean="0">
                <a:latin typeface="Times New Roman" pitchFamily="18" charset="0"/>
                <a:cs typeface="Times New Roman" pitchFamily="18" charset="0"/>
              </a:rPr>
              <a:t>Sciences, Pharma</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scientific </a:t>
            </a:r>
            <a:r>
              <a:rPr lang="en-US" sz="2000" dirty="0">
                <a:latin typeface="Times New Roman" pitchFamily="18" charset="0"/>
                <a:cs typeface="Times New Roman" pitchFamily="18" charset="0"/>
              </a:rPr>
              <a:t>conferences all over the globe annually with the support of more than 1000 scientific associations and 30,000 editorial board members and 3.5 million followers to its credit</a:t>
            </a: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a:p>
            <a:pPr algn="just">
              <a:buFont typeface="Arial" charset="0"/>
              <a:buNone/>
              <a:defRPr/>
            </a:pPr>
            <a:endParaRPr lang="en-US" sz="2000" dirty="0">
              <a:latin typeface="Times New Roman" pitchFamily="18" charset="0"/>
              <a:cs typeface="Times New Roman" pitchFamily="18" charset="0"/>
            </a:endParaRPr>
          </a:p>
          <a:p>
            <a:pPr algn="just">
              <a:buFont typeface="Arial" charset="0"/>
              <a:buNone/>
              <a:defRPr/>
            </a:pPr>
            <a:r>
              <a:rPr lang="en-US" sz="2000" dirty="0">
                <a:latin typeface="Times New Roman" pitchFamily="18" charset="0"/>
                <a:cs typeface="Times New Roman" pitchFamily="18" charset="0"/>
              </a:rPr>
              <a:t>    OMICS Group has organized 500 conferences, workshops and national symposiums across the major cities including San Francisco, Las Vegas, San Antonio, Omaha, Orlando, Raleigh, Santa Clara, Chicago, Philadelphia, Baltimore, United Kingdom, Valencia, Dubai, Beijing, Hyderabad, Bengaluru and </a:t>
            </a:r>
            <a:r>
              <a:rPr lang="en-US" sz="2000" dirty="0" smtClean="0">
                <a:latin typeface="Times New Roman" pitchFamily="18" charset="0"/>
                <a:cs typeface="Times New Roman" pitchFamily="18" charset="0"/>
              </a:rPr>
              <a:t>Mumbai.</a:t>
            </a:r>
          </a:p>
          <a:p>
            <a:pPr>
              <a:defRPr/>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1166151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80000">
              <a:srgbClr val="F3F3F3">
                <a:lumMod val="100000"/>
                <a:alpha val="52000"/>
              </a:srgbClr>
            </a:gs>
            <a:gs pos="100000">
              <a:schemeClr val="bg1">
                <a:alpha val="47000"/>
                <a:lumMod val="80000"/>
                <a:lumOff val="20000"/>
              </a:schemeClr>
            </a:gs>
          </a:gsLst>
          <a:lin ang="2700000" scaled="1"/>
        </a:gradFill>
        <a:effectLst/>
      </p:bgPr>
    </p:bg>
    <p:spTree>
      <p:nvGrpSpPr>
        <p:cNvPr id="1" name=""/>
        <p:cNvGrpSpPr/>
        <p:nvPr/>
      </p:nvGrpSpPr>
      <p:grpSpPr>
        <a:xfrm>
          <a:off x="0" y="0"/>
          <a:ext cx="0" cy="0"/>
          <a:chOff x="0" y="0"/>
          <a:chExt cx="0" cy="0"/>
        </a:xfrm>
      </p:grpSpPr>
      <p:sp>
        <p:nvSpPr>
          <p:cNvPr id="8" name="Prostokąt 7"/>
          <p:cNvSpPr/>
          <p:nvPr/>
        </p:nvSpPr>
        <p:spPr>
          <a:xfrm>
            <a:off x="0" y="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4" name="Prostokąt 33"/>
          <p:cNvSpPr/>
          <p:nvPr/>
        </p:nvSpPr>
        <p:spPr>
          <a:xfrm>
            <a:off x="2771800" y="15695"/>
            <a:ext cx="518400" cy="47160"/>
          </a:xfrm>
          <a:prstGeom prst="rect">
            <a:avLst/>
          </a:prstGeom>
          <a:solidFill>
            <a:srgbClr val="F3F329"/>
          </a:solidFill>
          <a:ln>
            <a:solidFill>
              <a:srgbClr val="F3F3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5" name="Prostokąt 34"/>
          <p:cNvSpPr/>
          <p:nvPr/>
        </p:nvSpPr>
        <p:spPr>
          <a:xfrm>
            <a:off x="3314650" y="15695"/>
            <a:ext cx="518400" cy="47160"/>
          </a:xfrm>
          <a:prstGeom prst="rect">
            <a:avLst/>
          </a:prstGeom>
          <a:solidFill>
            <a:srgbClr val="FF3B3B"/>
          </a:solidFill>
          <a:ln>
            <a:solidFill>
              <a:srgbClr val="FF3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6" name="Prostokąt 35"/>
          <p:cNvSpPr/>
          <p:nvPr/>
        </p:nvSpPr>
        <p:spPr>
          <a:xfrm>
            <a:off x="3852720" y="15695"/>
            <a:ext cx="518400" cy="4716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0" name="Prostokąt 39"/>
          <p:cNvSpPr/>
          <p:nvPr/>
        </p:nvSpPr>
        <p:spPr>
          <a:xfrm>
            <a:off x="4371120" y="15695"/>
            <a:ext cx="518400" cy="47160"/>
          </a:xfrm>
          <a:prstGeom prst="rect">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1" name="Prostokąt 40"/>
          <p:cNvSpPr/>
          <p:nvPr/>
        </p:nvSpPr>
        <p:spPr>
          <a:xfrm>
            <a:off x="4917696" y="15695"/>
            <a:ext cx="518400" cy="47160"/>
          </a:xfrm>
          <a:prstGeom prst="rect">
            <a:avLst/>
          </a:prstGeom>
          <a:solidFill>
            <a:srgbClr val="00CCFF"/>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2" name="Prostokąt 41"/>
          <p:cNvSpPr/>
          <p:nvPr/>
        </p:nvSpPr>
        <p:spPr>
          <a:xfrm>
            <a:off x="5436096" y="15695"/>
            <a:ext cx="518400" cy="47160"/>
          </a:xfrm>
          <a:prstGeom prst="rect">
            <a:avLst/>
          </a:prstGeom>
          <a:solidFill>
            <a:srgbClr val="0065FA"/>
          </a:solidFill>
          <a:ln>
            <a:solidFill>
              <a:srgbClr val="0065F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58" name="Prostokąt 57"/>
          <p:cNvSpPr/>
          <p:nvPr/>
        </p:nvSpPr>
        <p:spPr>
          <a:xfrm>
            <a:off x="612000" y="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9" name="Prostokąt 58"/>
          <p:cNvSpPr/>
          <p:nvPr/>
        </p:nvSpPr>
        <p:spPr>
          <a:xfrm>
            <a:off x="0" y="61701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0" name="Prostokąt 59"/>
          <p:cNvSpPr/>
          <p:nvPr/>
        </p:nvSpPr>
        <p:spPr>
          <a:xfrm>
            <a:off x="1227860" y="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1" name="Prostokąt 60"/>
          <p:cNvSpPr/>
          <p:nvPr/>
        </p:nvSpPr>
        <p:spPr>
          <a:xfrm>
            <a:off x="0" y="122901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2" name="Prostokąt 61"/>
          <p:cNvSpPr/>
          <p:nvPr/>
        </p:nvSpPr>
        <p:spPr>
          <a:xfrm>
            <a:off x="612000" y="61701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3" name="Prostokąt 62"/>
          <p:cNvSpPr/>
          <p:nvPr/>
        </p:nvSpPr>
        <p:spPr>
          <a:xfrm>
            <a:off x="8532000" y="6246000"/>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4" name="Prostokąt 63"/>
          <p:cNvSpPr/>
          <p:nvPr/>
        </p:nvSpPr>
        <p:spPr>
          <a:xfrm>
            <a:off x="8532890" y="5624251"/>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5" name="Prostokąt 64"/>
          <p:cNvSpPr/>
          <p:nvPr/>
        </p:nvSpPr>
        <p:spPr>
          <a:xfrm>
            <a:off x="7920000" y="6250365"/>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6" name="Prostokąt 65"/>
          <p:cNvSpPr/>
          <p:nvPr/>
        </p:nvSpPr>
        <p:spPr>
          <a:xfrm>
            <a:off x="7326713" y="6250365"/>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7" name="Prostokąt 66"/>
          <p:cNvSpPr/>
          <p:nvPr/>
        </p:nvSpPr>
        <p:spPr>
          <a:xfrm>
            <a:off x="7920890" y="5634000"/>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8" name="Prostokąt 67"/>
          <p:cNvSpPr/>
          <p:nvPr/>
        </p:nvSpPr>
        <p:spPr>
          <a:xfrm>
            <a:off x="8532890" y="5012251"/>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ięciokąt 24"/>
          <p:cNvSpPr/>
          <p:nvPr/>
        </p:nvSpPr>
        <p:spPr>
          <a:xfrm>
            <a:off x="7794000" y="119228"/>
            <a:ext cx="864000" cy="612000"/>
          </a:xfrm>
          <a:prstGeom prst="homePlate">
            <a:avLst/>
          </a:prstGeom>
          <a:solidFill>
            <a:schemeClr val="bg1">
              <a:lumMod val="85000"/>
            </a:schemeClr>
          </a:solidFill>
          <a:ln>
            <a:solidFill>
              <a:schemeClr val="bg1">
                <a:lumMod val="85000"/>
              </a:schemeClr>
            </a:solid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6" name="Picture 4" descr="C:\Users\Justyna\Desktop\Valencia\hirszfel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929116" y="-18736"/>
            <a:ext cx="595547" cy="742796"/>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23" name="Wykres 22"/>
          <p:cNvGraphicFramePr/>
          <p:nvPr>
            <p:extLst>
              <p:ext uri="{D42A27DB-BD31-4B8C-83A1-F6EECF244321}">
                <p14:modId xmlns:p14="http://schemas.microsoft.com/office/powerpoint/2010/main" xmlns="" val="1355912547"/>
              </p:ext>
            </p:extLst>
          </p:nvPr>
        </p:nvGraphicFramePr>
        <p:xfrm>
          <a:off x="5293120" y="4724456"/>
          <a:ext cx="3239770" cy="179959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Wykres 23"/>
          <p:cNvGraphicFramePr/>
          <p:nvPr>
            <p:extLst>
              <p:ext uri="{D42A27DB-BD31-4B8C-83A1-F6EECF244321}">
                <p14:modId xmlns:p14="http://schemas.microsoft.com/office/powerpoint/2010/main" xmlns="" val="2331301206"/>
              </p:ext>
            </p:extLst>
          </p:nvPr>
        </p:nvGraphicFramePr>
        <p:xfrm>
          <a:off x="5293120" y="2780928"/>
          <a:ext cx="3239770" cy="179959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8" name="Wykres 27"/>
          <p:cNvGraphicFramePr/>
          <p:nvPr>
            <p:extLst>
              <p:ext uri="{D42A27DB-BD31-4B8C-83A1-F6EECF244321}">
                <p14:modId xmlns:p14="http://schemas.microsoft.com/office/powerpoint/2010/main" xmlns="" val="1884895514"/>
              </p:ext>
            </p:extLst>
          </p:nvPr>
        </p:nvGraphicFramePr>
        <p:xfrm>
          <a:off x="5293120" y="1052736"/>
          <a:ext cx="3239770" cy="179959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 name="Obiekt 2"/>
          <p:cNvGraphicFramePr>
            <a:graphicFrameLocks noChangeAspect="1"/>
          </p:cNvGraphicFramePr>
          <p:nvPr>
            <p:extLst>
              <p:ext uri="{D42A27DB-BD31-4B8C-83A1-F6EECF244321}">
                <p14:modId xmlns:p14="http://schemas.microsoft.com/office/powerpoint/2010/main" xmlns="" val="1831935066"/>
              </p:ext>
            </p:extLst>
          </p:nvPr>
        </p:nvGraphicFramePr>
        <p:xfrm>
          <a:off x="-57257" y="1805551"/>
          <a:ext cx="5908675" cy="1401763"/>
        </p:xfrm>
        <a:graphic>
          <a:graphicData uri="http://schemas.openxmlformats.org/presentationml/2006/ole">
            <p:oleObj spid="_x0000_s7428" name="Dokument" r:id="rId8" imgW="5908491" imgH="1402181" progId="Word.Document.12">
              <p:embed/>
            </p:oleObj>
          </a:graphicData>
        </a:graphic>
      </p:graphicFrame>
      <p:sp>
        <p:nvSpPr>
          <p:cNvPr id="29" name="pole tekstowe 28"/>
          <p:cNvSpPr txBox="1"/>
          <p:nvPr/>
        </p:nvSpPr>
        <p:spPr>
          <a:xfrm>
            <a:off x="5403727" y="6457890"/>
            <a:ext cx="3920801" cy="461665"/>
          </a:xfrm>
          <a:prstGeom prst="rect">
            <a:avLst/>
          </a:prstGeom>
          <a:noFill/>
        </p:spPr>
        <p:txBody>
          <a:bodyPr wrap="square" rtlCol="0">
            <a:spAutoFit/>
          </a:bodyPr>
          <a:lstStyle/>
          <a:p>
            <a:r>
              <a:rPr lang="pl-PL" sz="800" dirty="0">
                <a:latin typeface="Century Gothic" panose="020B0502020202020204" pitchFamily="34" charset="0"/>
              </a:rPr>
              <a:t>Real Time PCR </a:t>
            </a:r>
            <a:r>
              <a:rPr lang="pl-PL" sz="800" dirty="0" err="1" smtClean="0">
                <a:latin typeface="Century Gothic" panose="020B0502020202020204" pitchFamily="34" charset="0"/>
              </a:rPr>
              <a:t>analysis</a:t>
            </a:r>
            <a:r>
              <a:rPr lang="pl-PL" sz="800" dirty="0" smtClean="0">
                <a:latin typeface="Century Gothic" panose="020B0502020202020204" pitchFamily="34" charset="0"/>
              </a:rPr>
              <a:t> of  </a:t>
            </a:r>
            <a:r>
              <a:rPr lang="pl-PL" sz="800" b="1" dirty="0" smtClean="0">
                <a:latin typeface="Century Gothic" panose="020B0502020202020204" pitchFamily="34" charset="0"/>
              </a:rPr>
              <a:t>VDR</a:t>
            </a:r>
            <a:r>
              <a:rPr lang="pl-PL" sz="800" dirty="0" smtClean="0">
                <a:latin typeface="Century Gothic" panose="020B0502020202020204" pitchFamily="34" charset="0"/>
              </a:rPr>
              <a:t> and </a:t>
            </a:r>
            <a:r>
              <a:rPr lang="pl-PL" sz="800" b="1" dirty="0" smtClean="0">
                <a:latin typeface="Century Gothic" panose="020B0502020202020204" pitchFamily="34" charset="0"/>
              </a:rPr>
              <a:t>CYP24</a:t>
            </a:r>
            <a:r>
              <a:rPr lang="pl-PL" sz="800" dirty="0" smtClean="0">
                <a:latin typeface="Century Gothic" panose="020B0502020202020204" pitchFamily="34" charset="0"/>
              </a:rPr>
              <a:t> mRNA and </a:t>
            </a:r>
            <a:r>
              <a:rPr lang="pl-PL" sz="800" b="1" dirty="0" smtClean="0">
                <a:latin typeface="Century Gothic" panose="020B0502020202020204" pitchFamily="34" charset="0"/>
              </a:rPr>
              <a:t>miR-125b</a:t>
            </a:r>
            <a:r>
              <a:rPr lang="pl-PL" sz="800" dirty="0" smtClean="0">
                <a:latin typeface="Century Gothic" panose="020B0502020202020204" pitchFamily="34" charset="0"/>
              </a:rPr>
              <a:t> </a:t>
            </a:r>
            <a:r>
              <a:rPr lang="pl-PL" sz="800" dirty="0" err="1" smtClean="0">
                <a:latin typeface="Century Gothic" panose="020B0502020202020204" pitchFamily="34" charset="0"/>
              </a:rPr>
              <a:t>expression</a:t>
            </a:r>
            <a:endParaRPr lang="pl-PL" sz="800" dirty="0" smtClean="0">
              <a:latin typeface="Century Gothic" panose="020B0502020202020204" pitchFamily="34" charset="0"/>
            </a:endParaRPr>
          </a:p>
          <a:p>
            <a:r>
              <a:rPr lang="pl-PL" sz="800" dirty="0" smtClean="0">
                <a:latin typeface="Century Gothic" panose="020B0502020202020204" pitchFamily="34" charset="0"/>
              </a:rPr>
              <a:t> </a:t>
            </a:r>
            <a:r>
              <a:rPr lang="pl-PL" sz="800" dirty="0" err="1" smtClean="0">
                <a:latin typeface="Century Gothic" panose="020B0502020202020204" pitchFamily="34" charset="0"/>
              </a:rPr>
              <a:t>using</a:t>
            </a:r>
            <a:r>
              <a:rPr lang="pl-PL" sz="800" dirty="0" smtClean="0">
                <a:latin typeface="Century Gothic" panose="020B0502020202020204" pitchFamily="34" charset="0"/>
              </a:rPr>
              <a:t> </a:t>
            </a:r>
            <a:r>
              <a:rPr lang="pl-PL" sz="800" dirty="0" err="1">
                <a:latin typeface="Century Gothic" panose="020B0502020202020204" pitchFamily="34" charset="0"/>
              </a:rPr>
              <a:t>TaqMan</a:t>
            </a:r>
            <a:r>
              <a:rPr lang="pl-PL" sz="800" dirty="0">
                <a:latin typeface="Century Gothic" panose="020B0502020202020204" pitchFamily="34" charset="0"/>
              </a:rPr>
              <a:t> </a:t>
            </a:r>
            <a:r>
              <a:rPr lang="pl-PL" sz="800" dirty="0" err="1">
                <a:latin typeface="Century Gothic" panose="020B0502020202020204" pitchFamily="34" charset="0"/>
              </a:rPr>
              <a:t>Gene</a:t>
            </a:r>
            <a:r>
              <a:rPr lang="pl-PL" sz="800" dirty="0">
                <a:latin typeface="Century Gothic" panose="020B0502020202020204" pitchFamily="34" charset="0"/>
              </a:rPr>
              <a:t> </a:t>
            </a:r>
            <a:r>
              <a:rPr lang="pl-PL" sz="800" dirty="0" err="1">
                <a:latin typeface="Century Gothic" panose="020B0502020202020204" pitchFamily="34" charset="0"/>
              </a:rPr>
              <a:t>Expresion</a:t>
            </a:r>
            <a:r>
              <a:rPr lang="pl-PL" sz="800" dirty="0">
                <a:latin typeface="Century Gothic" panose="020B0502020202020204" pitchFamily="34" charset="0"/>
              </a:rPr>
              <a:t> </a:t>
            </a:r>
            <a:r>
              <a:rPr lang="pl-PL" sz="800" dirty="0" err="1" smtClean="0">
                <a:latin typeface="Century Gothic" panose="020B0502020202020204" pitchFamily="34" charset="0"/>
              </a:rPr>
              <a:t>Assay</a:t>
            </a:r>
            <a:r>
              <a:rPr lang="pl-PL" sz="800" dirty="0" smtClean="0">
                <a:latin typeface="Century Gothic" panose="020B0502020202020204" pitchFamily="34" charset="0"/>
              </a:rPr>
              <a:t> </a:t>
            </a:r>
            <a:r>
              <a:rPr lang="pl-PL" sz="800" dirty="0" err="1" smtClean="0">
                <a:latin typeface="Century Gothic" panose="020B0502020202020204" pitchFamily="34" charset="0"/>
              </a:rPr>
              <a:t>TaqMan</a:t>
            </a:r>
            <a:r>
              <a:rPr lang="pl-PL" sz="800" dirty="0" smtClean="0">
                <a:latin typeface="Century Gothic" panose="020B0502020202020204" pitchFamily="34" charset="0"/>
              </a:rPr>
              <a:t> </a:t>
            </a:r>
            <a:r>
              <a:rPr lang="pl-PL" sz="800" dirty="0" err="1">
                <a:latin typeface="Century Gothic" panose="020B0502020202020204" pitchFamily="34" charset="0"/>
              </a:rPr>
              <a:t>MicroRNA</a:t>
            </a:r>
            <a:r>
              <a:rPr lang="pl-PL" sz="800" dirty="0">
                <a:latin typeface="Century Gothic" panose="020B0502020202020204" pitchFamily="34" charset="0"/>
              </a:rPr>
              <a:t> </a:t>
            </a:r>
            <a:r>
              <a:rPr lang="pl-PL" sz="800" dirty="0" err="1">
                <a:latin typeface="Century Gothic" panose="020B0502020202020204" pitchFamily="34" charset="0"/>
              </a:rPr>
              <a:t>Expresion</a:t>
            </a:r>
            <a:r>
              <a:rPr lang="pl-PL" sz="800" dirty="0">
                <a:latin typeface="Century Gothic" panose="020B0502020202020204" pitchFamily="34" charset="0"/>
              </a:rPr>
              <a:t> </a:t>
            </a:r>
            <a:r>
              <a:rPr lang="pl-PL" sz="800" dirty="0" err="1">
                <a:latin typeface="Century Gothic" panose="020B0502020202020204" pitchFamily="34" charset="0"/>
              </a:rPr>
              <a:t>Assay</a:t>
            </a:r>
            <a:r>
              <a:rPr lang="pl-PL" sz="800" dirty="0">
                <a:latin typeface="Century Gothic" panose="020B0502020202020204" pitchFamily="34" charset="0"/>
              </a:rPr>
              <a:t>, </a:t>
            </a:r>
            <a:r>
              <a:rPr lang="pl-PL" sz="800" dirty="0" smtClean="0">
                <a:latin typeface="Century Gothic" panose="020B0502020202020204" pitchFamily="34" charset="0"/>
              </a:rPr>
              <a:t>Δ</a:t>
            </a:r>
            <a:r>
              <a:rPr lang="el-GR" sz="800" dirty="0">
                <a:latin typeface="Century Gothic" panose="020B0502020202020204" pitchFamily="34" charset="0"/>
              </a:rPr>
              <a:t>Δ</a:t>
            </a:r>
            <a:r>
              <a:rPr lang="pl-PL" sz="800" dirty="0">
                <a:latin typeface="Century Gothic" panose="020B0502020202020204" pitchFamily="34" charset="0"/>
              </a:rPr>
              <a:t>C</a:t>
            </a:r>
            <a:r>
              <a:rPr lang="pl-PL" sz="800" baseline="-25000" dirty="0">
                <a:latin typeface="Century Gothic" panose="020B0502020202020204" pitchFamily="34" charset="0"/>
              </a:rPr>
              <a:t>T</a:t>
            </a:r>
            <a:r>
              <a:rPr lang="pl-PL" sz="800" dirty="0">
                <a:latin typeface="Century Gothic" panose="020B0502020202020204" pitchFamily="34" charset="0"/>
              </a:rPr>
              <a:t> </a:t>
            </a:r>
            <a:r>
              <a:rPr lang="pl-PL" sz="800" dirty="0" err="1" smtClean="0">
                <a:latin typeface="Century Gothic" panose="020B0502020202020204" pitchFamily="34" charset="0"/>
              </a:rPr>
              <a:t>method</a:t>
            </a:r>
            <a:endParaRPr lang="pl-PL" sz="800" dirty="0">
              <a:latin typeface="Century Gothic" panose="020B0502020202020204" pitchFamily="34" charset="0"/>
            </a:endParaRPr>
          </a:p>
        </p:txBody>
      </p:sp>
      <p:sp>
        <p:nvSpPr>
          <p:cNvPr id="30" name="pole tekstowe 29"/>
          <p:cNvSpPr txBox="1"/>
          <p:nvPr/>
        </p:nvSpPr>
        <p:spPr>
          <a:xfrm>
            <a:off x="664903" y="352662"/>
            <a:ext cx="7129097" cy="923330"/>
          </a:xfrm>
          <a:prstGeom prst="rect">
            <a:avLst/>
          </a:prstGeom>
          <a:noFill/>
        </p:spPr>
        <p:txBody>
          <a:bodyPr wrap="square" rtlCol="0">
            <a:spAutoFit/>
          </a:bodyPr>
          <a:lstStyle/>
          <a:p>
            <a:pPr lvl="0" algn="ctr"/>
            <a:r>
              <a:rPr lang="pl-PL" dirty="0" smtClean="0">
                <a:latin typeface="Century Gothic" panose="020B0502020202020204" pitchFamily="34" charset="0"/>
              </a:rPr>
              <a:t>The </a:t>
            </a:r>
            <a:r>
              <a:rPr lang="pl-PL" dirty="0" err="1" smtClean="0">
                <a:latin typeface="Century Gothic" panose="020B0502020202020204" pitchFamily="34" charset="0"/>
              </a:rPr>
              <a:t>expression</a:t>
            </a:r>
            <a:r>
              <a:rPr lang="pl-PL" dirty="0" smtClean="0">
                <a:latin typeface="Century Gothic" panose="020B0502020202020204" pitchFamily="34" charset="0"/>
              </a:rPr>
              <a:t> </a:t>
            </a:r>
            <a:r>
              <a:rPr lang="pl-PL" dirty="0" err="1" smtClean="0">
                <a:latin typeface="Century Gothic" panose="020B0502020202020204" pitchFamily="34" charset="0"/>
              </a:rPr>
              <a:t>level</a:t>
            </a:r>
            <a:r>
              <a:rPr lang="pl-PL" dirty="0" smtClean="0">
                <a:latin typeface="Century Gothic" panose="020B0502020202020204" pitchFamily="34" charset="0"/>
              </a:rPr>
              <a:t> of CYP24, VDR and </a:t>
            </a:r>
            <a:r>
              <a:rPr lang="pl-PL" dirty="0">
                <a:latin typeface="Century Gothic" panose="020B0502020202020204" pitchFamily="34" charset="0"/>
              </a:rPr>
              <a:t>miR-125b in </a:t>
            </a:r>
            <a:r>
              <a:rPr lang="pl-PL" dirty="0" smtClean="0">
                <a:latin typeface="Century Gothic" panose="020B0502020202020204" pitchFamily="34" charset="0"/>
              </a:rPr>
              <a:t>MV-4-11 </a:t>
            </a:r>
            <a:r>
              <a:rPr lang="pl-PL" dirty="0" err="1" smtClean="0">
                <a:latin typeface="Century Gothic" panose="020B0502020202020204" pitchFamily="34" charset="0"/>
              </a:rPr>
              <a:t>bifenotype</a:t>
            </a:r>
            <a:r>
              <a:rPr lang="pl-PL" dirty="0" smtClean="0">
                <a:latin typeface="Century Gothic" panose="020B0502020202020204" pitchFamily="34" charset="0"/>
              </a:rPr>
              <a:t> </a:t>
            </a:r>
            <a:r>
              <a:rPr lang="pl-PL" dirty="0" err="1">
                <a:latin typeface="Century Gothic" panose="020B0502020202020204" pitchFamily="34" charset="0"/>
              </a:rPr>
              <a:t>mielomoncytic</a:t>
            </a:r>
            <a:r>
              <a:rPr lang="pl-PL" dirty="0">
                <a:latin typeface="Century Gothic" panose="020B0502020202020204" pitchFamily="34" charset="0"/>
              </a:rPr>
              <a:t> </a:t>
            </a:r>
            <a:r>
              <a:rPr lang="pl-PL" dirty="0" smtClean="0">
                <a:latin typeface="Century Gothic" panose="020B0502020202020204" pitchFamily="34" charset="0"/>
              </a:rPr>
              <a:t>leukemia </a:t>
            </a:r>
            <a:r>
              <a:rPr lang="pl-PL" dirty="0" err="1" smtClean="0">
                <a:latin typeface="Century Gothic" panose="020B0502020202020204" pitchFamily="34" charset="0"/>
              </a:rPr>
              <a:t>sensitive</a:t>
            </a:r>
            <a:r>
              <a:rPr lang="pl-PL" dirty="0" smtClean="0">
                <a:latin typeface="Century Gothic" panose="020B0502020202020204" pitchFamily="34" charset="0"/>
              </a:rPr>
              <a:t> </a:t>
            </a:r>
            <a:r>
              <a:rPr lang="pl-PL" dirty="0">
                <a:latin typeface="Century Gothic" panose="020B0502020202020204" pitchFamily="34" charset="0"/>
              </a:rPr>
              <a:t>to </a:t>
            </a:r>
            <a:r>
              <a:rPr lang="pl-PL" dirty="0" err="1">
                <a:latin typeface="Century Gothic" panose="020B0502020202020204" pitchFamily="34" charset="0"/>
              </a:rPr>
              <a:t>calcitriol</a:t>
            </a:r>
            <a:r>
              <a:rPr lang="pl-PL" dirty="0">
                <a:latin typeface="Century Gothic" panose="020B0502020202020204" pitchFamily="34" charset="0"/>
              </a:rPr>
              <a:t> and </a:t>
            </a:r>
            <a:r>
              <a:rPr lang="pl-PL" dirty="0" err="1">
                <a:latin typeface="Century Gothic" panose="020B0502020202020204" pitchFamily="34" charset="0"/>
              </a:rPr>
              <a:t>its</a:t>
            </a:r>
            <a:r>
              <a:rPr lang="pl-PL" dirty="0">
                <a:latin typeface="Century Gothic" panose="020B0502020202020204" pitchFamily="34" charset="0"/>
              </a:rPr>
              <a:t> analog</a:t>
            </a:r>
            <a:endParaRPr lang="pl-PL" dirty="0">
              <a:latin typeface="Century Gothic" panose="020B0502020202020204" pitchFamily="34" charset="0"/>
              <a:cs typeface="Levenim MT" panose="02010502060101010101" pitchFamily="2" charset="-79"/>
            </a:endParaRPr>
          </a:p>
        </p:txBody>
      </p:sp>
      <p:sp>
        <p:nvSpPr>
          <p:cNvPr id="31" name="pole tekstowe 30"/>
          <p:cNvSpPr txBox="1"/>
          <p:nvPr/>
        </p:nvSpPr>
        <p:spPr>
          <a:xfrm>
            <a:off x="1158792" y="2996952"/>
            <a:ext cx="3744416" cy="461665"/>
          </a:xfrm>
          <a:prstGeom prst="rect">
            <a:avLst/>
          </a:prstGeom>
          <a:noFill/>
        </p:spPr>
        <p:txBody>
          <a:bodyPr wrap="square" rtlCol="0">
            <a:spAutoFit/>
          </a:bodyPr>
          <a:lstStyle/>
          <a:p>
            <a:r>
              <a:rPr lang="pl-PL" sz="800" dirty="0" smtClean="0">
                <a:latin typeface="Century Gothic" panose="020B0502020202020204" pitchFamily="34" charset="0"/>
              </a:rPr>
              <a:t>Cell </a:t>
            </a:r>
            <a:r>
              <a:rPr lang="pl-PL" sz="800" dirty="0" err="1" smtClean="0">
                <a:latin typeface="Century Gothic" panose="020B0502020202020204" pitchFamily="34" charset="0"/>
              </a:rPr>
              <a:t>morphology</a:t>
            </a:r>
            <a:r>
              <a:rPr lang="pl-PL" sz="800" dirty="0" smtClean="0">
                <a:latin typeface="Century Gothic" panose="020B0502020202020204" pitchFamily="34" charset="0"/>
              </a:rPr>
              <a:t> </a:t>
            </a:r>
            <a:r>
              <a:rPr lang="pl-PL" sz="800" dirty="0" err="1" smtClean="0">
                <a:latin typeface="Century Gothic" panose="020B0502020202020204" pitchFamily="34" charset="0"/>
              </a:rPr>
              <a:t>after</a:t>
            </a:r>
            <a:r>
              <a:rPr lang="pl-PL" sz="800" dirty="0">
                <a:latin typeface="Century Gothic" panose="020B0502020202020204" pitchFamily="34" charset="0"/>
              </a:rPr>
              <a:t> </a:t>
            </a:r>
            <a:r>
              <a:rPr lang="pl-PL" sz="800" dirty="0" smtClean="0">
                <a:latin typeface="Century Gothic" panose="020B0502020202020204" pitchFamily="34" charset="0"/>
              </a:rPr>
              <a:t>120 h with 10 </a:t>
            </a:r>
            <a:r>
              <a:rPr lang="pl-PL" sz="800" dirty="0" err="1" smtClean="0">
                <a:latin typeface="Century Gothic" panose="020B0502020202020204" pitchFamily="34" charset="0"/>
              </a:rPr>
              <a:t>nM</a:t>
            </a:r>
            <a:r>
              <a:rPr lang="pl-PL" sz="800" dirty="0" smtClean="0">
                <a:latin typeface="Century Gothic" panose="020B0502020202020204" pitchFamily="34" charset="0"/>
              </a:rPr>
              <a:t> calcitriol and analog </a:t>
            </a:r>
            <a:r>
              <a:rPr lang="pl-PL" sz="800" dirty="0" err="1" smtClean="0">
                <a:latin typeface="Century Gothic" panose="020B0502020202020204" pitchFamily="34" charset="0"/>
              </a:rPr>
              <a:t>treatment</a:t>
            </a:r>
            <a:r>
              <a:rPr lang="pl-PL" sz="800" dirty="0">
                <a:latin typeface="Century Gothic" panose="020B0502020202020204" pitchFamily="34" charset="0"/>
              </a:rPr>
              <a:t>. </a:t>
            </a:r>
            <a:endParaRPr lang="pl-PL" sz="800" dirty="0" smtClean="0">
              <a:latin typeface="Century Gothic" panose="020B0502020202020204" pitchFamily="34" charset="0"/>
            </a:endParaRPr>
          </a:p>
          <a:p>
            <a:r>
              <a:rPr lang="pl-PL" sz="800" dirty="0" smtClean="0">
                <a:latin typeface="Century Gothic" panose="020B0502020202020204" pitchFamily="34" charset="0"/>
              </a:rPr>
              <a:t>May- </a:t>
            </a:r>
            <a:r>
              <a:rPr lang="pl-PL" sz="800" dirty="0">
                <a:latin typeface="Century Gothic" panose="020B0502020202020204" pitchFamily="34" charset="0"/>
              </a:rPr>
              <a:t>Grunwald </a:t>
            </a:r>
            <a:r>
              <a:rPr lang="pl-PL" sz="800" dirty="0" err="1">
                <a:latin typeface="Century Gothic" panose="020B0502020202020204" pitchFamily="34" charset="0"/>
              </a:rPr>
              <a:t>Giemsa</a:t>
            </a:r>
            <a:r>
              <a:rPr lang="pl-PL" sz="800" dirty="0">
                <a:latin typeface="Century Gothic" panose="020B0502020202020204" pitchFamily="34" charset="0"/>
              </a:rPr>
              <a:t> </a:t>
            </a:r>
            <a:r>
              <a:rPr lang="pl-PL" sz="800" dirty="0" err="1" smtClean="0">
                <a:latin typeface="Century Gothic" panose="020B0502020202020204" pitchFamily="34" charset="0"/>
              </a:rPr>
              <a:t>staining</a:t>
            </a:r>
            <a:r>
              <a:rPr lang="pl-PL" sz="800" dirty="0" smtClean="0">
                <a:latin typeface="Century Gothic" panose="020B0502020202020204" pitchFamily="34" charset="0"/>
              </a:rPr>
              <a:t>, 100 x. </a:t>
            </a:r>
          </a:p>
          <a:p>
            <a:endParaRPr lang="pl-PL" sz="800" dirty="0">
              <a:latin typeface="Century Gothic" panose="020B0502020202020204" pitchFamily="34" charset="0"/>
            </a:endParaRPr>
          </a:p>
        </p:txBody>
      </p:sp>
      <p:pic>
        <p:nvPicPr>
          <p:cNvPr id="7423" name="Picture 255"/>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73458" y="4225644"/>
            <a:ext cx="5949950" cy="1573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136524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80000">
              <a:srgbClr val="F3F3F3">
                <a:lumMod val="100000"/>
                <a:alpha val="52000"/>
              </a:srgbClr>
            </a:gs>
            <a:gs pos="100000">
              <a:schemeClr val="bg1">
                <a:alpha val="47000"/>
                <a:lumMod val="80000"/>
                <a:lumOff val="20000"/>
              </a:schemeClr>
            </a:gs>
          </a:gsLst>
          <a:lin ang="2700000" scaled="1"/>
        </a:gradFill>
        <a:effectLst/>
      </p:bgPr>
    </p:bg>
    <p:spTree>
      <p:nvGrpSpPr>
        <p:cNvPr id="1" name=""/>
        <p:cNvGrpSpPr/>
        <p:nvPr/>
      </p:nvGrpSpPr>
      <p:grpSpPr>
        <a:xfrm>
          <a:off x="0" y="0"/>
          <a:ext cx="0" cy="0"/>
          <a:chOff x="0" y="0"/>
          <a:chExt cx="0" cy="0"/>
        </a:xfrm>
      </p:grpSpPr>
      <p:sp>
        <p:nvSpPr>
          <p:cNvPr id="8" name="Prostokąt 7"/>
          <p:cNvSpPr/>
          <p:nvPr/>
        </p:nvSpPr>
        <p:spPr>
          <a:xfrm>
            <a:off x="0" y="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4" name="Prostokąt 33"/>
          <p:cNvSpPr/>
          <p:nvPr/>
        </p:nvSpPr>
        <p:spPr>
          <a:xfrm>
            <a:off x="2771800" y="15695"/>
            <a:ext cx="518400" cy="47160"/>
          </a:xfrm>
          <a:prstGeom prst="rect">
            <a:avLst/>
          </a:prstGeom>
          <a:solidFill>
            <a:srgbClr val="F3F329"/>
          </a:solidFill>
          <a:ln>
            <a:solidFill>
              <a:srgbClr val="F3F3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5" name="Prostokąt 34"/>
          <p:cNvSpPr/>
          <p:nvPr/>
        </p:nvSpPr>
        <p:spPr>
          <a:xfrm>
            <a:off x="3314650" y="15695"/>
            <a:ext cx="518400" cy="47160"/>
          </a:xfrm>
          <a:prstGeom prst="rect">
            <a:avLst/>
          </a:prstGeom>
          <a:solidFill>
            <a:srgbClr val="FF3B3B"/>
          </a:solidFill>
          <a:ln>
            <a:solidFill>
              <a:srgbClr val="FF3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6" name="Prostokąt 35"/>
          <p:cNvSpPr/>
          <p:nvPr/>
        </p:nvSpPr>
        <p:spPr>
          <a:xfrm>
            <a:off x="3852720" y="15695"/>
            <a:ext cx="518400" cy="4716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0" name="Prostokąt 39"/>
          <p:cNvSpPr/>
          <p:nvPr/>
        </p:nvSpPr>
        <p:spPr>
          <a:xfrm>
            <a:off x="4371120" y="15695"/>
            <a:ext cx="518400" cy="47160"/>
          </a:xfrm>
          <a:prstGeom prst="rect">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1" name="Prostokąt 40"/>
          <p:cNvSpPr/>
          <p:nvPr/>
        </p:nvSpPr>
        <p:spPr>
          <a:xfrm>
            <a:off x="4917696" y="15695"/>
            <a:ext cx="518400" cy="47160"/>
          </a:xfrm>
          <a:prstGeom prst="rect">
            <a:avLst/>
          </a:prstGeom>
          <a:solidFill>
            <a:srgbClr val="00CCFF"/>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2" name="Prostokąt 41"/>
          <p:cNvSpPr/>
          <p:nvPr/>
        </p:nvSpPr>
        <p:spPr>
          <a:xfrm>
            <a:off x="5436096" y="15695"/>
            <a:ext cx="518400" cy="47160"/>
          </a:xfrm>
          <a:prstGeom prst="rect">
            <a:avLst/>
          </a:prstGeom>
          <a:solidFill>
            <a:srgbClr val="0065FA"/>
          </a:solidFill>
          <a:ln>
            <a:solidFill>
              <a:srgbClr val="0065F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58" name="Prostokąt 57"/>
          <p:cNvSpPr/>
          <p:nvPr/>
        </p:nvSpPr>
        <p:spPr>
          <a:xfrm>
            <a:off x="612000" y="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9" name="Prostokąt 58"/>
          <p:cNvSpPr/>
          <p:nvPr/>
        </p:nvSpPr>
        <p:spPr>
          <a:xfrm>
            <a:off x="0" y="61701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0" name="Prostokąt 59"/>
          <p:cNvSpPr/>
          <p:nvPr/>
        </p:nvSpPr>
        <p:spPr>
          <a:xfrm>
            <a:off x="1227860" y="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1" name="Prostokąt 60"/>
          <p:cNvSpPr/>
          <p:nvPr/>
        </p:nvSpPr>
        <p:spPr>
          <a:xfrm>
            <a:off x="0" y="122901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2" name="Prostokąt 61"/>
          <p:cNvSpPr/>
          <p:nvPr/>
        </p:nvSpPr>
        <p:spPr>
          <a:xfrm>
            <a:off x="612000" y="61701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3" name="Prostokąt 62"/>
          <p:cNvSpPr/>
          <p:nvPr/>
        </p:nvSpPr>
        <p:spPr>
          <a:xfrm>
            <a:off x="8532000" y="6246000"/>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4" name="Prostokąt 63"/>
          <p:cNvSpPr/>
          <p:nvPr/>
        </p:nvSpPr>
        <p:spPr>
          <a:xfrm>
            <a:off x="8532890" y="5624251"/>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5" name="Prostokąt 64"/>
          <p:cNvSpPr/>
          <p:nvPr/>
        </p:nvSpPr>
        <p:spPr>
          <a:xfrm>
            <a:off x="7920000" y="6250365"/>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6" name="Prostokąt 65"/>
          <p:cNvSpPr/>
          <p:nvPr/>
        </p:nvSpPr>
        <p:spPr>
          <a:xfrm>
            <a:off x="7326713" y="6250365"/>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7" name="Prostokąt 66"/>
          <p:cNvSpPr/>
          <p:nvPr/>
        </p:nvSpPr>
        <p:spPr>
          <a:xfrm>
            <a:off x="7920890" y="5634000"/>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8" name="Prostokąt 67"/>
          <p:cNvSpPr/>
          <p:nvPr/>
        </p:nvSpPr>
        <p:spPr>
          <a:xfrm>
            <a:off x="8532890" y="5012251"/>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ięciokąt 24"/>
          <p:cNvSpPr/>
          <p:nvPr/>
        </p:nvSpPr>
        <p:spPr>
          <a:xfrm>
            <a:off x="7794000" y="119228"/>
            <a:ext cx="864000" cy="612000"/>
          </a:xfrm>
          <a:prstGeom prst="homePlate">
            <a:avLst/>
          </a:prstGeom>
          <a:solidFill>
            <a:schemeClr val="bg1">
              <a:lumMod val="85000"/>
            </a:schemeClr>
          </a:solidFill>
          <a:ln>
            <a:solidFill>
              <a:schemeClr val="bg1">
                <a:lumMod val="85000"/>
              </a:schemeClr>
            </a:solid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6" name="Picture 4" descr="C:\Users\Justyna\Desktop\Valencia\hirszfel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929116" y="-18736"/>
            <a:ext cx="595547" cy="742796"/>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23" name="Wykres 22"/>
          <p:cNvGraphicFramePr/>
          <p:nvPr>
            <p:extLst>
              <p:ext uri="{D42A27DB-BD31-4B8C-83A1-F6EECF244321}">
                <p14:modId xmlns:p14="http://schemas.microsoft.com/office/powerpoint/2010/main" xmlns="" val="1450975908"/>
              </p:ext>
            </p:extLst>
          </p:nvPr>
        </p:nvGraphicFramePr>
        <p:xfrm>
          <a:off x="5284893" y="4752410"/>
          <a:ext cx="3239770" cy="179959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Wykres 23"/>
          <p:cNvGraphicFramePr/>
          <p:nvPr>
            <p:extLst>
              <p:ext uri="{D42A27DB-BD31-4B8C-83A1-F6EECF244321}">
                <p14:modId xmlns:p14="http://schemas.microsoft.com/office/powerpoint/2010/main" xmlns="" val="492956046"/>
              </p:ext>
            </p:extLst>
          </p:nvPr>
        </p:nvGraphicFramePr>
        <p:xfrm>
          <a:off x="5284893" y="2852936"/>
          <a:ext cx="3239770" cy="179959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8" name="Wykres 27"/>
          <p:cNvGraphicFramePr/>
          <p:nvPr>
            <p:extLst>
              <p:ext uri="{D42A27DB-BD31-4B8C-83A1-F6EECF244321}">
                <p14:modId xmlns:p14="http://schemas.microsoft.com/office/powerpoint/2010/main" xmlns="" val="1971757216"/>
              </p:ext>
            </p:extLst>
          </p:nvPr>
        </p:nvGraphicFramePr>
        <p:xfrm>
          <a:off x="5284893" y="942834"/>
          <a:ext cx="3239770" cy="179959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 name="Obiekt 2"/>
          <p:cNvGraphicFramePr>
            <a:graphicFrameLocks noChangeAspect="1"/>
          </p:cNvGraphicFramePr>
          <p:nvPr>
            <p:extLst>
              <p:ext uri="{D42A27DB-BD31-4B8C-83A1-F6EECF244321}">
                <p14:modId xmlns:p14="http://schemas.microsoft.com/office/powerpoint/2010/main" xmlns="" val="517213196"/>
              </p:ext>
            </p:extLst>
          </p:nvPr>
        </p:nvGraphicFramePr>
        <p:xfrm>
          <a:off x="-326554" y="1841010"/>
          <a:ext cx="5908675" cy="1401763"/>
        </p:xfrm>
        <a:graphic>
          <a:graphicData uri="http://schemas.openxmlformats.org/presentationml/2006/ole">
            <p:oleObj spid="_x0000_s9474" name="Dokument" r:id="rId8" imgW="5908491" imgH="1402181" progId="Word.Document.12">
              <p:embed/>
            </p:oleObj>
          </a:graphicData>
        </a:graphic>
      </p:graphicFrame>
      <p:sp>
        <p:nvSpPr>
          <p:cNvPr id="29" name="pole tekstowe 28"/>
          <p:cNvSpPr txBox="1"/>
          <p:nvPr/>
        </p:nvSpPr>
        <p:spPr>
          <a:xfrm>
            <a:off x="5403727" y="6457890"/>
            <a:ext cx="3920801" cy="461665"/>
          </a:xfrm>
          <a:prstGeom prst="rect">
            <a:avLst/>
          </a:prstGeom>
          <a:noFill/>
        </p:spPr>
        <p:txBody>
          <a:bodyPr wrap="square" rtlCol="0">
            <a:spAutoFit/>
          </a:bodyPr>
          <a:lstStyle/>
          <a:p>
            <a:r>
              <a:rPr lang="pl-PL" sz="800" dirty="0">
                <a:latin typeface="Century Gothic" panose="020B0502020202020204" pitchFamily="34" charset="0"/>
              </a:rPr>
              <a:t>Real Time PCR </a:t>
            </a:r>
            <a:r>
              <a:rPr lang="pl-PL" sz="800" dirty="0" err="1" smtClean="0">
                <a:latin typeface="Century Gothic" panose="020B0502020202020204" pitchFamily="34" charset="0"/>
              </a:rPr>
              <a:t>analysis</a:t>
            </a:r>
            <a:r>
              <a:rPr lang="pl-PL" sz="800" dirty="0" smtClean="0">
                <a:latin typeface="Century Gothic" panose="020B0502020202020204" pitchFamily="34" charset="0"/>
              </a:rPr>
              <a:t> of  </a:t>
            </a:r>
            <a:r>
              <a:rPr lang="pl-PL" sz="800" b="1" dirty="0" smtClean="0">
                <a:latin typeface="Century Gothic" panose="020B0502020202020204" pitchFamily="34" charset="0"/>
              </a:rPr>
              <a:t>VDR</a:t>
            </a:r>
            <a:r>
              <a:rPr lang="pl-PL" sz="800" dirty="0" smtClean="0">
                <a:latin typeface="Century Gothic" panose="020B0502020202020204" pitchFamily="34" charset="0"/>
              </a:rPr>
              <a:t> and </a:t>
            </a:r>
            <a:r>
              <a:rPr lang="pl-PL" sz="800" b="1" dirty="0" smtClean="0">
                <a:latin typeface="Century Gothic" panose="020B0502020202020204" pitchFamily="34" charset="0"/>
              </a:rPr>
              <a:t>CYP24</a:t>
            </a:r>
            <a:r>
              <a:rPr lang="pl-PL" sz="800" dirty="0" smtClean="0">
                <a:latin typeface="Century Gothic" panose="020B0502020202020204" pitchFamily="34" charset="0"/>
              </a:rPr>
              <a:t> mRNA and </a:t>
            </a:r>
            <a:r>
              <a:rPr lang="pl-PL" sz="800" b="1" dirty="0" smtClean="0">
                <a:latin typeface="Century Gothic" panose="020B0502020202020204" pitchFamily="34" charset="0"/>
              </a:rPr>
              <a:t>miR-125b</a:t>
            </a:r>
            <a:r>
              <a:rPr lang="pl-PL" sz="800" dirty="0" smtClean="0">
                <a:latin typeface="Century Gothic" panose="020B0502020202020204" pitchFamily="34" charset="0"/>
              </a:rPr>
              <a:t> </a:t>
            </a:r>
            <a:r>
              <a:rPr lang="pl-PL" sz="800" dirty="0" err="1" smtClean="0">
                <a:latin typeface="Century Gothic" panose="020B0502020202020204" pitchFamily="34" charset="0"/>
              </a:rPr>
              <a:t>expression</a:t>
            </a:r>
            <a:endParaRPr lang="pl-PL" sz="800" dirty="0" smtClean="0">
              <a:latin typeface="Century Gothic" panose="020B0502020202020204" pitchFamily="34" charset="0"/>
            </a:endParaRPr>
          </a:p>
          <a:p>
            <a:r>
              <a:rPr lang="pl-PL" sz="800" dirty="0" smtClean="0">
                <a:latin typeface="Century Gothic" panose="020B0502020202020204" pitchFamily="34" charset="0"/>
              </a:rPr>
              <a:t> </a:t>
            </a:r>
            <a:r>
              <a:rPr lang="pl-PL" sz="800" dirty="0" err="1" smtClean="0">
                <a:latin typeface="Century Gothic" panose="020B0502020202020204" pitchFamily="34" charset="0"/>
              </a:rPr>
              <a:t>using</a:t>
            </a:r>
            <a:r>
              <a:rPr lang="pl-PL" sz="800" dirty="0" smtClean="0">
                <a:latin typeface="Century Gothic" panose="020B0502020202020204" pitchFamily="34" charset="0"/>
              </a:rPr>
              <a:t> </a:t>
            </a:r>
            <a:r>
              <a:rPr lang="pl-PL" sz="800" dirty="0" err="1">
                <a:latin typeface="Century Gothic" panose="020B0502020202020204" pitchFamily="34" charset="0"/>
              </a:rPr>
              <a:t>TaqMan</a:t>
            </a:r>
            <a:r>
              <a:rPr lang="pl-PL" sz="800" dirty="0">
                <a:latin typeface="Century Gothic" panose="020B0502020202020204" pitchFamily="34" charset="0"/>
              </a:rPr>
              <a:t> </a:t>
            </a:r>
            <a:r>
              <a:rPr lang="pl-PL" sz="800" dirty="0" err="1">
                <a:latin typeface="Century Gothic" panose="020B0502020202020204" pitchFamily="34" charset="0"/>
              </a:rPr>
              <a:t>Gene</a:t>
            </a:r>
            <a:r>
              <a:rPr lang="pl-PL" sz="800" dirty="0">
                <a:latin typeface="Century Gothic" panose="020B0502020202020204" pitchFamily="34" charset="0"/>
              </a:rPr>
              <a:t> </a:t>
            </a:r>
            <a:r>
              <a:rPr lang="pl-PL" sz="800" dirty="0" err="1">
                <a:latin typeface="Century Gothic" panose="020B0502020202020204" pitchFamily="34" charset="0"/>
              </a:rPr>
              <a:t>Expresion</a:t>
            </a:r>
            <a:r>
              <a:rPr lang="pl-PL" sz="800" dirty="0">
                <a:latin typeface="Century Gothic" panose="020B0502020202020204" pitchFamily="34" charset="0"/>
              </a:rPr>
              <a:t> </a:t>
            </a:r>
            <a:r>
              <a:rPr lang="pl-PL" sz="800" dirty="0" err="1" smtClean="0">
                <a:latin typeface="Century Gothic" panose="020B0502020202020204" pitchFamily="34" charset="0"/>
              </a:rPr>
              <a:t>Assay</a:t>
            </a:r>
            <a:r>
              <a:rPr lang="pl-PL" sz="800" dirty="0" smtClean="0">
                <a:latin typeface="Century Gothic" panose="020B0502020202020204" pitchFamily="34" charset="0"/>
              </a:rPr>
              <a:t> </a:t>
            </a:r>
            <a:r>
              <a:rPr lang="pl-PL" sz="800" dirty="0" err="1" smtClean="0">
                <a:latin typeface="Century Gothic" panose="020B0502020202020204" pitchFamily="34" charset="0"/>
              </a:rPr>
              <a:t>TaqMan</a:t>
            </a:r>
            <a:r>
              <a:rPr lang="pl-PL" sz="800" dirty="0" smtClean="0">
                <a:latin typeface="Century Gothic" panose="020B0502020202020204" pitchFamily="34" charset="0"/>
              </a:rPr>
              <a:t> </a:t>
            </a:r>
            <a:r>
              <a:rPr lang="pl-PL" sz="800" dirty="0" err="1">
                <a:latin typeface="Century Gothic" panose="020B0502020202020204" pitchFamily="34" charset="0"/>
              </a:rPr>
              <a:t>MicroRNA</a:t>
            </a:r>
            <a:r>
              <a:rPr lang="pl-PL" sz="800" dirty="0">
                <a:latin typeface="Century Gothic" panose="020B0502020202020204" pitchFamily="34" charset="0"/>
              </a:rPr>
              <a:t> </a:t>
            </a:r>
            <a:r>
              <a:rPr lang="pl-PL" sz="800" dirty="0" err="1">
                <a:latin typeface="Century Gothic" panose="020B0502020202020204" pitchFamily="34" charset="0"/>
              </a:rPr>
              <a:t>Expresion</a:t>
            </a:r>
            <a:r>
              <a:rPr lang="pl-PL" sz="800" dirty="0">
                <a:latin typeface="Century Gothic" panose="020B0502020202020204" pitchFamily="34" charset="0"/>
              </a:rPr>
              <a:t> </a:t>
            </a:r>
            <a:r>
              <a:rPr lang="pl-PL" sz="800" dirty="0" err="1">
                <a:latin typeface="Century Gothic" panose="020B0502020202020204" pitchFamily="34" charset="0"/>
              </a:rPr>
              <a:t>Assay</a:t>
            </a:r>
            <a:r>
              <a:rPr lang="pl-PL" sz="800" dirty="0">
                <a:latin typeface="Century Gothic" panose="020B0502020202020204" pitchFamily="34" charset="0"/>
              </a:rPr>
              <a:t>, </a:t>
            </a:r>
            <a:r>
              <a:rPr lang="pl-PL" sz="800" dirty="0" smtClean="0">
                <a:latin typeface="Century Gothic" panose="020B0502020202020204" pitchFamily="34" charset="0"/>
              </a:rPr>
              <a:t>Δ</a:t>
            </a:r>
            <a:r>
              <a:rPr lang="el-GR" sz="800" dirty="0">
                <a:latin typeface="Century Gothic" panose="020B0502020202020204" pitchFamily="34" charset="0"/>
              </a:rPr>
              <a:t>Δ</a:t>
            </a:r>
            <a:r>
              <a:rPr lang="pl-PL" sz="800" dirty="0">
                <a:latin typeface="Century Gothic" panose="020B0502020202020204" pitchFamily="34" charset="0"/>
              </a:rPr>
              <a:t>C</a:t>
            </a:r>
            <a:r>
              <a:rPr lang="pl-PL" sz="800" baseline="-25000" dirty="0">
                <a:latin typeface="Century Gothic" panose="020B0502020202020204" pitchFamily="34" charset="0"/>
              </a:rPr>
              <a:t>T</a:t>
            </a:r>
            <a:r>
              <a:rPr lang="pl-PL" sz="800" dirty="0">
                <a:latin typeface="Century Gothic" panose="020B0502020202020204" pitchFamily="34" charset="0"/>
              </a:rPr>
              <a:t> </a:t>
            </a:r>
            <a:r>
              <a:rPr lang="pl-PL" sz="800" dirty="0" err="1" smtClean="0">
                <a:latin typeface="Century Gothic" panose="020B0502020202020204" pitchFamily="34" charset="0"/>
              </a:rPr>
              <a:t>method</a:t>
            </a:r>
            <a:endParaRPr lang="pl-PL" sz="800" dirty="0">
              <a:latin typeface="Century Gothic" panose="020B0502020202020204" pitchFamily="34" charset="0"/>
            </a:endParaRPr>
          </a:p>
        </p:txBody>
      </p:sp>
      <p:sp>
        <p:nvSpPr>
          <p:cNvPr id="30" name="pole tekstowe 29"/>
          <p:cNvSpPr txBox="1"/>
          <p:nvPr/>
        </p:nvSpPr>
        <p:spPr>
          <a:xfrm>
            <a:off x="664903" y="352662"/>
            <a:ext cx="7129097" cy="646331"/>
          </a:xfrm>
          <a:prstGeom prst="rect">
            <a:avLst/>
          </a:prstGeom>
          <a:noFill/>
        </p:spPr>
        <p:txBody>
          <a:bodyPr wrap="square" rtlCol="0">
            <a:spAutoFit/>
          </a:bodyPr>
          <a:lstStyle/>
          <a:p>
            <a:pPr lvl="0" algn="ctr"/>
            <a:r>
              <a:rPr lang="pl-PL" dirty="0" smtClean="0">
                <a:latin typeface="Century Gothic" panose="020B0502020202020204" pitchFamily="34" charset="0"/>
              </a:rPr>
              <a:t>The </a:t>
            </a:r>
            <a:r>
              <a:rPr lang="pl-PL" dirty="0" err="1" smtClean="0">
                <a:latin typeface="Century Gothic" panose="020B0502020202020204" pitchFamily="34" charset="0"/>
              </a:rPr>
              <a:t>expression</a:t>
            </a:r>
            <a:r>
              <a:rPr lang="pl-PL" dirty="0" smtClean="0">
                <a:latin typeface="Century Gothic" panose="020B0502020202020204" pitchFamily="34" charset="0"/>
              </a:rPr>
              <a:t> </a:t>
            </a:r>
            <a:r>
              <a:rPr lang="pl-PL" dirty="0" err="1" smtClean="0">
                <a:latin typeface="Century Gothic" panose="020B0502020202020204" pitchFamily="34" charset="0"/>
              </a:rPr>
              <a:t>level</a:t>
            </a:r>
            <a:r>
              <a:rPr lang="pl-PL" dirty="0" smtClean="0">
                <a:latin typeface="Century Gothic" panose="020B0502020202020204" pitchFamily="34" charset="0"/>
              </a:rPr>
              <a:t> of CYP24, VDR and </a:t>
            </a:r>
            <a:r>
              <a:rPr lang="pl-PL" dirty="0">
                <a:latin typeface="Century Gothic" panose="020B0502020202020204" pitchFamily="34" charset="0"/>
              </a:rPr>
              <a:t>miR-125b </a:t>
            </a:r>
            <a:r>
              <a:rPr lang="pl-PL" dirty="0" smtClean="0">
                <a:latin typeface="Century Gothic" panose="020B0502020202020204" pitchFamily="34" charset="0"/>
              </a:rPr>
              <a:t>in Thp-1 </a:t>
            </a:r>
            <a:r>
              <a:rPr lang="pl-PL" dirty="0" err="1" smtClean="0">
                <a:latin typeface="Century Gothic" panose="020B0502020202020204" pitchFamily="34" charset="0"/>
              </a:rPr>
              <a:t>acute</a:t>
            </a:r>
            <a:r>
              <a:rPr lang="pl-PL" dirty="0" smtClean="0">
                <a:latin typeface="Century Gothic" panose="020B0502020202020204" pitchFamily="34" charset="0"/>
              </a:rPr>
              <a:t> </a:t>
            </a:r>
            <a:r>
              <a:rPr lang="pl-PL" dirty="0" err="1">
                <a:latin typeface="Century Gothic" panose="020B0502020202020204" pitchFamily="34" charset="0"/>
              </a:rPr>
              <a:t>monocytic</a:t>
            </a:r>
            <a:r>
              <a:rPr lang="pl-PL" dirty="0">
                <a:latin typeface="Century Gothic" panose="020B0502020202020204" pitchFamily="34" charset="0"/>
              </a:rPr>
              <a:t> leukemia </a:t>
            </a:r>
            <a:r>
              <a:rPr lang="pl-PL" dirty="0" err="1" smtClean="0">
                <a:latin typeface="Century Gothic" panose="020B0502020202020204" pitchFamily="34" charset="0"/>
              </a:rPr>
              <a:t>sensitive</a:t>
            </a:r>
            <a:r>
              <a:rPr lang="pl-PL" dirty="0" smtClean="0">
                <a:latin typeface="Century Gothic" panose="020B0502020202020204" pitchFamily="34" charset="0"/>
              </a:rPr>
              <a:t> to calcitriol and </a:t>
            </a:r>
            <a:r>
              <a:rPr lang="pl-PL" dirty="0" err="1" smtClean="0">
                <a:latin typeface="Century Gothic" panose="020B0502020202020204" pitchFamily="34" charset="0"/>
              </a:rPr>
              <a:t>its</a:t>
            </a:r>
            <a:r>
              <a:rPr lang="pl-PL" dirty="0" smtClean="0">
                <a:latin typeface="Century Gothic" panose="020B0502020202020204" pitchFamily="34" charset="0"/>
              </a:rPr>
              <a:t> analog</a:t>
            </a:r>
            <a:endParaRPr lang="pl-PL" dirty="0">
              <a:latin typeface="Century Gothic" panose="020B0502020202020204" pitchFamily="34" charset="0"/>
              <a:cs typeface="Levenim MT" panose="02010502060101010101" pitchFamily="2" charset="-79"/>
            </a:endParaRPr>
          </a:p>
        </p:txBody>
      </p:sp>
      <p:sp>
        <p:nvSpPr>
          <p:cNvPr id="31" name="pole tekstowe 30"/>
          <p:cNvSpPr txBox="1"/>
          <p:nvPr/>
        </p:nvSpPr>
        <p:spPr>
          <a:xfrm>
            <a:off x="885904" y="3068960"/>
            <a:ext cx="3744416" cy="461665"/>
          </a:xfrm>
          <a:prstGeom prst="rect">
            <a:avLst/>
          </a:prstGeom>
          <a:noFill/>
        </p:spPr>
        <p:txBody>
          <a:bodyPr wrap="square" rtlCol="0">
            <a:spAutoFit/>
          </a:bodyPr>
          <a:lstStyle/>
          <a:p>
            <a:r>
              <a:rPr lang="pl-PL" sz="800" dirty="0" smtClean="0">
                <a:latin typeface="Century Gothic" panose="020B0502020202020204" pitchFamily="34" charset="0"/>
              </a:rPr>
              <a:t>Cell </a:t>
            </a:r>
            <a:r>
              <a:rPr lang="pl-PL" sz="800" dirty="0" err="1" smtClean="0">
                <a:latin typeface="Century Gothic" panose="020B0502020202020204" pitchFamily="34" charset="0"/>
              </a:rPr>
              <a:t>morphology</a:t>
            </a:r>
            <a:r>
              <a:rPr lang="pl-PL" sz="800" dirty="0" smtClean="0">
                <a:latin typeface="Century Gothic" panose="020B0502020202020204" pitchFamily="34" charset="0"/>
              </a:rPr>
              <a:t> </a:t>
            </a:r>
            <a:r>
              <a:rPr lang="pl-PL" sz="800" dirty="0" err="1" smtClean="0">
                <a:latin typeface="Century Gothic" panose="020B0502020202020204" pitchFamily="34" charset="0"/>
              </a:rPr>
              <a:t>after</a:t>
            </a:r>
            <a:r>
              <a:rPr lang="pl-PL" sz="800" dirty="0">
                <a:latin typeface="Century Gothic" panose="020B0502020202020204" pitchFamily="34" charset="0"/>
              </a:rPr>
              <a:t> </a:t>
            </a:r>
            <a:r>
              <a:rPr lang="pl-PL" sz="800" dirty="0" smtClean="0">
                <a:latin typeface="Century Gothic" panose="020B0502020202020204" pitchFamily="34" charset="0"/>
              </a:rPr>
              <a:t>120 h with 10 </a:t>
            </a:r>
            <a:r>
              <a:rPr lang="pl-PL" sz="800" dirty="0" err="1" smtClean="0">
                <a:latin typeface="Century Gothic" panose="020B0502020202020204" pitchFamily="34" charset="0"/>
              </a:rPr>
              <a:t>nM</a:t>
            </a:r>
            <a:r>
              <a:rPr lang="pl-PL" sz="800" dirty="0" smtClean="0">
                <a:latin typeface="Century Gothic" panose="020B0502020202020204" pitchFamily="34" charset="0"/>
              </a:rPr>
              <a:t> calcitriol and analog </a:t>
            </a:r>
            <a:r>
              <a:rPr lang="pl-PL" sz="800" dirty="0" err="1" smtClean="0">
                <a:latin typeface="Century Gothic" panose="020B0502020202020204" pitchFamily="34" charset="0"/>
              </a:rPr>
              <a:t>treatment</a:t>
            </a:r>
            <a:r>
              <a:rPr lang="pl-PL" sz="800" dirty="0">
                <a:latin typeface="Century Gothic" panose="020B0502020202020204" pitchFamily="34" charset="0"/>
              </a:rPr>
              <a:t>. </a:t>
            </a:r>
            <a:endParaRPr lang="pl-PL" sz="800" dirty="0" smtClean="0">
              <a:latin typeface="Century Gothic" panose="020B0502020202020204" pitchFamily="34" charset="0"/>
            </a:endParaRPr>
          </a:p>
          <a:p>
            <a:r>
              <a:rPr lang="pl-PL" sz="800" dirty="0" smtClean="0">
                <a:latin typeface="Century Gothic" panose="020B0502020202020204" pitchFamily="34" charset="0"/>
              </a:rPr>
              <a:t>May- </a:t>
            </a:r>
            <a:r>
              <a:rPr lang="pl-PL" sz="800" dirty="0">
                <a:latin typeface="Century Gothic" panose="020B0502020202020204" pitchFamily="34" charset="0"/>
              </a:rPr>
              <a:t>Grunwald </a:t>
            </a:r>
            <a:r>
              <a:rPr lang="pl-PL" sz="800" dirty="0" err="1">
                <a:latin typeface="Century Gothic" panose="020B0502020202020204" pitchFamily="34" charset="0"/>
              </a:rPr>
              <a:t>Giemsa</a:t>
            </a:r>
            <a:r>
              <a:rPr lang="pl-PL" sz="800" dirty="0">
                <a:latin typeface="Century Gothic" panose="020B0502020202020204" pitchFamily="34" charset="0"/>
              </a:rPr>
              <a:t> </a:t>
            </a:r>
            <a:r>
              <a:rPr lang="pl-PL" sz="800" dirty="0" err="1" smtClean="0">
                <a:latin typeface="Century Gothic" panose="020B0502020202020204" pitchFamily="34" charset="0"/>
              </a:rPr>
              <a:t>staining</a:t>
            </a:r>
            <a:r>
              <a:rPr lang="pl-PL" sz="800" dirty="0" smtClean="0">
                <a:latin typeface="Century Gothic" panose="020B0502020202020204" pitchFamily="34" charset="0"/>
              </a:rPr>
              <a:t>, 100 x. </a:t>
            </a:r>
          </a:p>
          <a:p>
            <a:endParaRPr lang="pl-PL" sz="800" dirty="0">
              <a:latin typeface="Century Gothic" panose="020B0502020202020204" pitchFamily="34" charset="0"/>
            </a:endParaRPr>
          </a:p>
        </p:txBody>
      </p:sp>
      <p:pic>
        <p:nvPicPr>
          <p:cNvPr id="9469" name="Picture 253"/>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39675" y="4279131"/>
            <a:ext cx="5949950" cy="152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030046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80000">
              <a:srgbClr val="F3F3F3">
                <a:lumMod val="100000"/>
                <a:alpha val="52000"/>
              </a:srgbClr>
            </a:gs>
            <a:gs pos="100000">
              <a:schemeClr val="bg1">
                <a:alpha val="47000"/>
                <a:lumMod val="80000"/>
                <a:lumOff val="20000"/>
              </a:schemeClr>
            </a:gs>
          </a:gsLst>
          <a:lin ang="2700000" scaled="1"/>
        </a:gradFill>
        <a:effectLst/>
      </p:bgPr>
    </p:bg>
    <p:spTree>
      <p:nvGrpSpPr>
        <p:cNvPr id="1" name=""/>
        <p:cNvGrpSpPr/>
        <p:nvPr/>
      </p:nvGrpSpPr>
      <p:grpSpPr>
        <a:xfrm>
          <a:off x="0" y="0"/>
          <a:ext cx="0" cy="0"/>
          <a:chOff x="0" y="0"/>
          <a:chExt cx="0" cy="0"/>
        </a:xfrm>
      </p:grpSpPr>
      <p:sp>
        <p:nvSpPr>
          <p:cNvPr id="8" name="Prostokąt 7"/>
          <p:cNvSpPr/>
          <p:nvPr/>
        </p:nvSpPr>
        <p:spPr>
          <a:xfrm>
            <a:off x="0" y="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4" name="Prostokąt 33"/>
          <p:cNvSpPr/>
          <p:nvPr/>
        </p:nvSpPr>
        <p:spPr>
          <a:xfrm>
            <a:off x="2771800" y="15695"/>
            <a:ext cx="518400" cy="47160"/>
          </a:xfrm>
          <a:prstGeom prst="rect">
            <a:avLst/>
          </a:prstGeom>
          <a:solidFill>
            <a:srgbClr val="F3F329"/>
          </a:solidFill>
          <a:ln>
            <a:solidFill>
              <a:srgbClr val="F3F3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5" name="Prostokąt 34"/>
          <p:cNvSpPr/>
          <p:nvPr/>
        </p:nvSpPr>
        <p:spPr>
          <a:xfrm>
            <a:off x="3314650" y="15695"/>
            <a:ext cx="518400" cy="47160"/>
          </a:xfrm>
          <a:prstGeom prst="rect">
            <a:avLst/>
          </a:prstGeom>
          <a:solidFill>
            <a:srgbClr val="FF3B3B"/>
          </a:solidFill>
          <a:ln>
            <a:solidFill>
              <a:srgbClr val="FF3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6" name="Prostokąt 35"/>
          <p:cNvSpPr/>
          <p:nvPr/>
        </p:nvSpPr>
        <p:spPr>
          <a:xfrm>
            <a:off x="3852720" y="15695"/>
            <a:ext cx="518400" cy="4716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0" name="Prostokąt 39"/>
          <p:cNvSpPr/>
          <p:nvPr/>
        </p:nvSpPr>
        <p:spPr>
          <a:xfrm>
            <a:off x="4371120" y="15695"/>
            <a:ext cx="518400" cy="47160"/>
          </a:xfrm>
          <a:prstGeom prst="rect">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1" name="Prostokąt 40"/>
          <p:cNvSpPr/>
          <p:nvPr/>
        </p:nvSpPr>
        <p:spPr>
          <a:xfrm>
            <a:off x="4917696" y="15695"/>
            <a:ext cx="518400" cy="47160"/>
          </a:xfrm>
          <a:prstGeom prst="rect">
            <a:avLst/>
          </a:prstGeom>
          <a:solidFill>
            <a:srgbClr val="00CCFF"/>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2" name="Prostokąt 41"/>
          <p:cNvSpPr/>
          <p:nvPr/>
        </p:nvSpPr>
        <p:spPr>
          <a:xfrm>
            <a:off x="5436096" y="15695"/>
            <a:ext cx="518400" cy="47160"/>
          </a:xfrm>
          <a:prstGeom prst="rect">
            <a:avLst/>
          </a:prstGeom>
          <a:solidFill>
            <a:srgbClr val="0065FA"/>
          </a:solidFill>
          <a:ln>
            <a:solidFill>
              <a:srgbClr val="0065F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58" name="Prostokąt 57"/>
          <p:cNvSpPr/>
          <p:nvPr/>
        </p:nvSpPr>
        <p:spPr>
          <a:xfrm>
            <a:off x="612000" y="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9" name="Prostokąt 58"/>
          <p:cNvSpPr/>
          <p:nvPr/>
        </p:nvSpPr>
        <p:spPr>
          <a:xfrm>
            <a:off x="0" y="61701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0" name="Prostokąt 59"/>
          <p:cNvSpPr/>
          <p:nvPr/>
        </p:nvSpPr>
        <p:spPr>
          <a:xfrm>
            <a:off x="1227860" y="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1" name="Prostokąt 60"/>
          <p:cNvSpPr/>
          <p:nvPr/>
        </p:nvSpPr>
        <p:spPr>
          <a:xfrm>
            <a:off x="0" y="122901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2" name="Prostokąt 61"/>
          <p:cNvSpPr/>
          <p:nvPr/>
        </p:nvSpPr>
        <p:spPr>
          <a:xfrm>
            <a:off x="612000" y="61701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3" name="Prostokąt 62"/>
          <p:cNvSpPr/>
          <p:nvPr/>
        </p:nvSpPr>
        <p:spPr>
          <a:xfrm>
            <a:off x="8532000" y="6246000"/>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4" name="Prostokąt 63"/>
          <p:cNvSpPr/>
          <p:nvPr/>
        </p:nvSpPr>
        <p:spPr>
          <a:xfrm>
            <a:off x="8532890" y="5624251"/>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5" name="Prostokąt 64"/>
          <p:cNvSpPr/>
          <p:nvPr/>
        </p:nvSpPr>
        <p:spPr>
          <a:xfrm>
            <a:off x="7920000" y="6250365"/>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6" name="Prostokąt 65"/>
          <p:cNvSpPr/>
          <p:nvPr/>
        </p:nvSpPr>
        <p:spPr>
          <a:xfrm>
            <a:off x="7326713" y="6250365"/>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7" name="Prostokąt 66"/>
          <p:cNvSpPr/>
          <p:nvPr/>
        </p:nvSpPr>
        <p:spPr>
          <a:xfrm>
            <a:off x="7920890" y="5634000"/>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8" name="Prostokąt 67"/>
          <p:cNvSpPr/>
          <p:nvPr/>
        </p:nvSpPr>
        <p:spPr>
          <a:xfrm>
            <a:off x="8532890" y="5012251"/>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ięciokąt 24"/>
          <p:cNvSpPr/>
          <p:nvPr/>
        </p:nvSpPr>
        <p:spPr>
          <a:xfrm>
            <a:off x="7794000" y="119228"/>
            <a:ext cx="864000" cy="612000"/>
          </a:xfrm>
          <a:prstGeom prst="homePlate">
            <a:avLst/>
          </a:prstGeom>
          <a:solidFill>
            <a:schemeClr val="bg1">
              <a:lumMod val="85000"/>
            </a:schemeClr>
          </a:solidFill>
          <a:ln>
            <a:solidFill>
              <a:schemeClr val="bg1">
                <a:lumMod val="85000"/>
              </a:schemeClr>
            </a:solid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6" name="Picture 4" descr="C:\Users\Justyna\Desktop\Valencia\hirszfel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929116" y="-18736"/>
            <a:ext cx="595547" cy="742796"/>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23" name="Wykres 22"/>
          <p:cNvGraphicFramePr/>
          <p:nvPr>
            <p:extLst>
              <p:ext uri="{D42A27DB-BD31-4B8C-83A1-F6EECF244321}">
                <p14:modId xmlns:p14="http://schemas.microsoft.com/office/powerpoint/2010/main" xmlns="" val="3172897992"/>
              </p:ext>
            </p:extLst>
          </p:nvPr>
        </p:nvGraphicFramePr>
        <p:xfrm>
          <a:off x="5293120" y="2924944"/>
          <a:ext cx="3239770" cy="179959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Wykres 23"/>
          <p:cNvGraphicFramePr/>
          <p:nvPr>
            <p:extLst>
              <p:ext uri="{D42A27DB-BD31-4B8C-83A1-F6EECF244321}">
                <p14:modId xmlns:p14="http://schemas.microsoft.com/office/powerpoint/2010/main" xmlns="" val="2875634558"/>
              </p:ext>
            </p:extLst>
          </p:nvPr>
        </p:nvGraphicFramePr>
        <p:xfrm>
          <a:off x="5293120" y="4756775"/>
          <a:ext cx="3239770" cy="179959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Obiekt 2"/>
          <p:cNvGraphicFramePr>
            <a:graphicFrameLocks noChangeAspect="1"/>
          </p:cNvGraphicFramePr>
          <p:nvPr>
            <p:extLst>
              <p:ext uri="{D42A27DB-BD31-4B8C-83A1-F6EECF244321}">
                <p14:modId xmlns:p14="http://schemas.microsoft.com/office/powerpoint/2010/main" xmlns="" val="943365572"/>
              </p:ext>
            </p:extLst>
          </p:nvPr>
        </p:nvGraphicFramePr>
        <p:xfrm>
          <a:off x="-326554" y="2204864"/>
          <a:ext cx="5908675" cy="1401763"/>
        </p:xfrm>
        <a:graphic>
          <a:graphicData uri="http://schemas.openxmlformats.org/presentationml/2006/ole">
            <p:oleObj spid="_x0000_s5382" name="Dokument" r:id="rId7" imgW="5908491" imgH="1402181" progId="Word.Document.12">
              <p:embed/>
            </p:oleObj>
          </a:graphicData>
        </a:graphic>
      </p:graphicFrame>
      <p:sp>
        <p:nvSpPr>
          <p:cNvPr id="28" name="pole tekstowe 27"/>
          <p:cNvSpPr txBox="1"/>
          <p:nvPr/>
        </p:nvSpPr>
        <p:spPr>
          <a:xfrm>
            <a:off x="5403727" y="6457890"/>
            <a:ext cx="3920801" cy="461665"/>
          </a:xfrm>
          <a:prstGeom prst="rect">
            <a:avLst/>
          </a:prstGeom>
          <a:noFill/>
        </p:spPr>
        <p:txBody>
          <a:bodyPr wrap="square" rtlCol="0">
            <a:spAutoFit/>
          </a:bodyPr>
          <a:lstStyle/>
          <a:p>
            <a:r>
              <a:rPr lang="pl-PL" sz="800" dirty="0">
                <a:latin typeface="Century Gothic" panose="020B0502020202020204" pitchFamily="34" charset="0"/>
              </a:rPr>
              <a:t>Real Time PCR </a:t>
            </a:r>
            <a:r>
              <a:rPr lang="pl-PL" sz="800" dirty="0" err="1" smtClean="0">
                <a:latin typeface="Century Gothic" panose="020B0502020202020204" pitchFamily="34" charset="0"/>
              </a:rPr>
              <a:t>analysis</a:t>
            </a:r>
            <a:r>
              <a:rPr lang="pl-PL" sz="800" dirty="0" smtClean="0">
                <a:latin typeface="Century Gothic" panose="020B0502020202020204" pitchFamily="34" charset="0"/>
              </a:rPr>
              <a:t> of  </a:t>
            </a:r>
            <a:r>
              <a:rPr lang="pl-PL" sz="800" b="1" dirty="0" smtClean="0">
                <a:latin typeface="Century Gothic" panose="020B0502020202020204" pitchFamily="34" charset="0"/>
              </a:rPr>
              <a:t>VDR</a:t>
            </a:r>
            <a:r>
              <a:rPr lang="pl-PL" sz="800" dirty="0" smtClean="0">
                <a:latin typeface="Century Gothic" panose="020B0502020202020204" pitchFamily="34" charset="0"/>
              </a:rPr>
              <a:t> and </a:t>
            </a:r>
            <a:r>
              <a:rPr lang="pl-PL" sz="800" b="1" dirty="0" smtClean="0">
                <a:latin typeface="Century Gothic" panose="020B0502020202020204" pitchFamily="34" charset="0"/>
              </a:rPr>
              <a:t>CYP24</a:t>
            </a:r>
            <a:r>
              <a:rPr lang="pl-PL" sz="800" dirty="0" smtClean="0">
                <a:latin typeface="Century Gothic" panose="020B0502020202020204" pitchFamily="34" charset="0"/>
              </a:rPr>
              <a:t> mRNA and </a:t>
            </a:r>
            <a:r>
              <a:rPr lang="pl-PL" sz="800" b="1" dirty="0" smtClean="0">
                <a:latin typeface="Century Gothic" panose="020B0502020202020204" pitchFamily="34" charset="0"/>
              </a:rPr>
              <a:t>miR-125b</a:t>
            </a:r>
            <a:r>
              <a:rPr lang="pl-PL" sz="800" dirty="0" smtClean="0">
                <a:latin typeface="Century Gothic" panose="020B0502020202020204" pitchFamily="34" charset="0"/>
              </a:rPr>
              <a:t> </a:t>
            </a:r>
            <a:r>
              <a:rPr lang="pl-PL" sz="800" dirty="0" err="1" smtClean="0">
                <a:latin typeface="Century Gothic" panose="020B0502020202020204" pitchFamily="34" charset="0"/>
              </a:rPr>
              <a:t>expression</a:t>
            </a:r>
            <a:endParaRPr lang="pl-PL" sz="800" dirty="0" smtClean="0">
              <a:latin typeface="Century Gothic" panose="020B0502020202020204" pitchFamily="34" charset="0"/>
            </a:endParaRPr>
          </a:p>
          <a:p>
            <a:r>
              <a:rPr lang="pl-PL" sz="800" dirty="0" smtClean="0">
                <a:latin typeface="Century Gothic" panose="020B0502020202020204" pitchFamily="34" charset="0"/>
              </a:rPr>
              <a:t> </a:t>
            </a:r>
            <a:r>
              <a:rPr lang="pl-PL" sz="800" dirty="0" err="1" smtClean="0">
                <a:latin typeface="Century Gothic" panose="020B0502020202020204" pitchFamily="34" charset="0"/>
              </a:rPr>
              <a:t>using</a:t>
            </a:r>
            <a:r>
              <a:rPr lang="pl-PL" sz="800" dirty="0" smtClean="0">
                <a:latin typeface="Century Gothic" panose="020B0502020202020204" pitchFamily="34" charset="0"/>
              </a:rPr>
              <a:t> </a:t>
            </a:r>
            <a:r>
              <a:rPr lang="pl-PL" sz="800" dirty="0" err="1">
                <a:latin typeface="Century Gothic" panose="020B0502020202020204" pitchFamily="34" charset="0"/>
              </a:rPr>
              <a:t>TaqMan</a:t>
            </a:r>
            <a:r>
              <a:rPr lang="pl-PL" sz="800" dirty="0">
                <a:latin typeface="Century Gothic" panose="020B0502020202020204" pitchFamily="34" charset="0"/>
              </a:rPr>
              <a:t> </a:t>
            </a:r>
            <a:r>
              <a:rPr lang="pl-PL" sz="800" dirty="0" err="1">
                <a:latin typeface="Century Gothic" panose="020B0502020202020204" pitchFamily="34" charset="0"/>
              </a:rPr>
              <a:t>Gene</a:t>
            </a:r>
            <a:r>
              <a:rPr lang="pl-PL" sz="800" dirty="0">
                <a:latin typeface="Century Gothic" panose="020B0502020202020204" pitchFamily="34" charset="0"/>
              </a:rPr>
              <a:t> </a:t>
            </a:r>
            <a:r>
              <a:rPr lang="pl-PL" sz="800" dirty="0" err="1">
                <a:latin typeface="Century Gothic" panose="020B0502020202020204" pitchFamily="34" charset="0"/>
              </a:rPr>
              <a:t>Expresion</a:t>
            </a:r>
            <a:r>
              <a:rPr lang="pl-PL" sz="800" dirty="0">
                <a:latin typeface="Century Gothic" panose="020B0502020202020204" pitchFamily="34" charset="0"/>
              </a:rPr>
              <a:t> </a:t>
            </a:r>
            <a:r>
              <a:rPr lang="pl-PL" sz="800" dirty="0" err="1" smtClean="0">
                <a:latin typeface="Century Gothic" panose="020B0502020202020204" pitchFamily="34" charset="0"/>
              </a:rPr>
              <a:t>Assay</a:t>
            </a:r>
            <a:r>
              <a:rPr lang="pl-PL" sz="800" dirty="0" smtClean="0">
                <a:latin typeface="Century Gothic" panose="020B0502020202020204" pitchFamily="34" charset="0"/>
              </a:rPr>
              <a:t> </a:t>
            </a:r>
            <a:r>
              <a:rPr lang="pl-PL" sz="800" dirty="0" err="1" smtClean="0">
                <a:latin typeface="Century Gothic" panose="020B0502020202020204" pitchFamily="34" charset="0"/>
              </a:rPr>
              <a:t>TaqMan</a:t>
            </a:r>
            <a:r>
              <a:rPr lang="pl-PL" sz="800" dirty="0" smtClean="0">
                <a:latin typeface="Century Gothic" panose="020B0502020202020204" pitchFamily="34" charset="0"/>
              </a:rPr>
              <a:t> </a:t>
            </a:r>
            <a:r>
              <a:rPr lang="pl-PL" sz="800" dirty="0" err="1">
                <a:latin typeface="Century Gothic" panose="020B0502020202020204" pitchFamily="34" charset="0"/>
              </a:rPr>
              <a:t>MicroRNA</a:t>
            </a:r>
            <a:r>
              <a:rPr lang="pl-PL" sz="800" dirty="0">
                <a:latin typeface="Century Gothic" panose="020B0502020202020204" pitchFamily="34" charset="0"/>
              </a:rPr>
              <a:t> </a:t>
            </a:r>
            <a:r>
              <a:rPr lang="pl-PL" sz="800" dirty="0" err="1">
                <a:latin typeface="Century Gothic" panose="020B0502020202020204" pitchFamily="34" charset="0"/>
              </a:rPr>
              <a:t>Expresion</a:t>
            </a:r>
            <a:r>
              <a:rPr lang="pl-PL" sz="800" dirty="0">
                <a:latin typeface="Century Gothic" panose="020B0502020202020204" pitchFamily="34" charset="0"/>
              </a:rPr>
              <a:t> </a:t>
            </a:r>
            <a:r>
              <a:rPr lang="pl-PL" sz="800" dirty="0" err="1">
                <a:latin typeface="Century Gothic" panose="020B0502020202020204" pitchFamily="34" charset="0"/>
              </a:rPr>
              <a:t>Assay</a:t>
            </a:r>
            <a:r>
              <a:rPr lang="pl-PL" sz="800" dirty="0">
                <a:latin typeface="Century Gothic" panose="020B0502020202020204" pitchFamily="34" charset="0"/>
              </a:rPr>
              <a:t>, </a:t>
            </a:r>
            <a:r>
              <a:rPr lang="pl-PL" sz="800" dirty="0" smtClean="0">
                <a:latin typeface="Century Gothic" panose="020B0502020202020204" pitchFamily="34" charset="0"/>
              </a:rPr>
              <a:t>Δ</a:t>
            </a:r>
            <a:r>
              <a:rPr lang="el-GR" sz="800" dirty="0">
                <a:latin typeface="Century Gothic" panose="020B0502020202020204" pitchFamily="34" charset="0"/>
              </a:rPr>
              <a:t>Δ</a:t>
            </a:r>
            <a:r>
              <a:rPr lang="pl-PL" sz="800" dirty="0">
                <a:latin typeface="Century Gothic" panose="020B0502020202020204" pitchFamily="34" charset="0"/>
              </a:rPr>
              <a:t>C</a:t>
            </a:r>
            <a:r>
              <a:rPr lang="pl-PL" sz="800" baseline="-25000" dirty="0">
                <a:latin typeface="Century Gothic" panose="020B0502020202020204" pitchFamily="34" charset="0"/>
              </a:rPr>
              <a:t>T</a:t>
            </a:r>
            <a:r>
              <a:rPr lang="pl-PL" sz="800" dirty="0">
                <a:latin typeface="Century Gothic" panose="020B0502020202020204" pitchFamily="34" charset="0"/>
              </a:rPr>
              <a:t> </a:t>
            </a:r>
            <a:r>
              <a:rPr lang="pl-PL" sz="800" dirty="0" err="1" smtClean="0">
                <a:latin typeface="Century Gothic" panose="020B0502020202020204" pitchFamily="34" charset="0"/>
              </a:rPr>
              <a:t>method</a:t>
            </a:r>
            <a:endParaRPr lang="pl-PL" sz="800" dirty="0">
              <a:latin typeface="Century Gothic" panose="020B0502020202020204" pitchFamily="34" charset="0"/>
            </a:endParaRPr>
          </a:p>
        </p:txBody>
      </p:sp>
      <p:sp>
        <p:nvSpPr>
          <p:cNvPr id="29" name="pole tekstowe 28"/>
          <p:cNvSpPr txBox="1"/>
          <p:nvPr/>
        </p:nvSpPr>
        <p:spPr>
          <a:xfrm>
            <a:off x="627796" y="293844"/>
            <a:ext cx="7129097" cy="923330"/>
          </a:xfrm>
          <a:prstGeom prst="rect">
            <a:avLst/>
          </a:prstGeom>
          <a:noFill/>
        </p:spPr>
        <p:txBody>
          <a:bodyPr wrap="square" rtlCol="0">
            <a:spAutoFit/>
          </a:bodyPr>
          <a:lstStyle/>
          <a:p>
            <a:pPr lvl="0" algn="ctr"/>
            <a:r>
              <a:rPr lang="pl-PL" dirty="0" smtClean="0">
                <a:latin typeface="Century Gothic" panose="020B0502020202020204" pitchFamily="34" charset="0"/>
              </a:rPr>
              <a:t>The </a:t>
            </a:r>
            <a:r>
              <a:rPr lang="pl-PL" dirty="0" err="1" smtClean="0">
                <a:latin typeface="Century Gothic" panose="020B0502020202020204" pitchFamily="34" charset="0"/>
              </a:rPr>
              <a:t>expression</a:t>
            </a:r>
            <a:r>
              <a:rPr lang="pl-PL" dirty="0" smtClean="0">
                <a:latin typeface="Century Gothic" panose="020B0502020202020204" pitchFamily="34" charset="0"/>
              </a:rPr>
              <a:t> </a:t>
            </a:r>
            <a:r>
              <a:rPr lang="pl-PL" dirty="0" err="1" smtClean="0">
                <a:latin typeface="Century Gothic" panose="020B0502020202020204" pitchFamily="34" charset="0"/>
              </a:rPr>
              <a:t>level</a:t>
            </a:r>
            <a:r>
              <a:rPr lang="pl-PL" dirty="0" smtClean="0">
                <a:latin typeface="Century Gothic" panose="020B0502020202020204" pitchFamily="34" charset="0"/>
              </a:rPr>
              <a:t> of CYP24, VDR and </a:t>
            </a:r>
            <a:r>
              <a:rPr lang="pl-PL" dirty="0">
                <a:latin typeface="Century Gothic" panose="020B0502020202020204" pitchFamily="34" charset="0"/>
              </a:rPr>
              <a:t>miR-125b </a:t>
            </a:r>
            <a:r>
              <a:rPr lang="pl-PL" dirty="0" smtClean="0">
                <a:latin typeface="Century Gothic" panose="020B0502020202020204" pitchFamily="34" charset="0"/>
              </a:rPr>
              <a:t>in </a:t>
            </a:r>
            <a:r>
              <a:rPr lang="pl-PL" dirty="0" err="1" smtClean="0">
                <a:latin typeface="Century Gothic" panose="020B0502020202020204" pitchFamily="34" charset="0"/>
              </a:rPr>
              <a:t>Jurkat</a:t>
            </a:r>
            <a:r>
              <a:rPr lang="pl-PL" dirty="0" smtClean="0">
                <a:latin typeface="Century Gothic" panose="020B0502020202020204" pitchFamily="34" charset="0"/>
              </a:rPr>
              <a:t> </a:t>
            </a:r>
            <a:r>
              <a:rPr lang="pl-PL" dirty="0" err="1" smtClean="0">
                <a:latin typeface="Century Gothic" panose="020B0502020202020204" pitchFamily="34" charset="0"/>
              </a:rPr>
              <a:t>acute</a:t>
            </a:r>
            <a:r>
              <a:rPr lang="pl-PL" dirty="0" smtClean="0">
                <a:latin typeface="Century Gothic" panose="020B0502020202020204" pitchFamily="34" charset="0"/>
              </a:rPr>
              <a:t> </a:t>
            </a:r>
            <a:r>
              <a:rPr lang="pl-PL" dirty="0">
                <a:latin typeface="Century Gothic" panose="020B0502020202020204" pitchFamily="34" charset="0"/>
              </a:rPr>
              <a:t>T </a:t>
            </a:r>
            <a:r>
              <a:rPr lang="pl-PL" dirty="0" err="1">
                <a:latin typeface="Century Gothic" panose="020B0502020202020204" pitchFamily="34" charset="0"/>
              </a:rPr>
              <a:t>cells</a:t>
            </a:r>
            <a:r>
              <a:rPr lang="pl-PL" dirty="0">
                <a:latin typeface="Century Gothic" panose="020B0502020202020204" pitchFamily="34" charset="0"/>
              </a:rPr>
              <a:t> </a:t>
            </a:r>
            <a:r>
              <a:rPr lang="pl-PL" dirty="0" err="1">
                <a:latin typeface="Century Gothic" panose="020B0502020202020204" pitchFamily="34" charset="0"/>
              </a:rPr>
              <a:t>lymphoma</a:t>
            </a:r>
            <a:r>
              <a:rPr lang="pl-PL" dirty="0">
                <a:latin typeface="Century Gothic" panose="020B0502020202020204" pitchFamily="34" charset="0"/>
              </a:rPr>
              <a:t> </a:t>
            </a:r>
            <a:r>
              <a:rPr lang="pl-PL" dirty="0" err="1">
                <a:latin typeface="Century Gothic" panose="020B0502020202020204" pitchFamily="34" charset="0"/>
              </a:rPr>
              <a:t>cells</a:t>
            </a:r>
            <a:r>
              <a:rPr lang="pl-PL" dirty="0">
                <a:latin typeface="Century Gothic" panose="020B0502020202020204" pitchFamily="34" charset="0"/>
              </a:rPr>
              <a:t> </a:t>
            </a:r>
            <a:r>
              <a:rPr lang="pl-PL" dirty="0" err="1" smtClean="0">
                <a:latin typeface="Century Gothic" panose="020B0502020202020204" pitchFamily="34" charset="0"/>
              </a:rPr>
              <a:t>unsensitive</a:t>
            </a:r>
            <a:r>
              <a:rPr lang="pl-PL" dirty="0" smtClean="0">
                <a:latin typeface="Century Gothic" panose="020B0502020202020204" pitchFamily="34" charset="0"/>
              </a:rPr>
              <a:t> to calcitriol and </a:t>
            </a:r>
            <a:r>
              <a:rPr lang="pl-PL" dirty="0" err="1" smtClean="0">
                <a:latin typeface="Century Gothic" panose="020B0502020202020204" pitchFamily="34" charset="0"/>
              </a:rPr>
              <a:t>its</a:t>
            </a:r>
            <a:r>
              <a:rPr lang="pl-PL" dirty="0" smtClean="0">
                <a:latin typeface="Century Gothic" panose="020B0502020202020204" pitchFamily="34" charset="0"/>
              </a:rPr>
              <a:t> analog</a:t>
            </a:r>
            <a:endParaRPr lang="pl-PL" dirty="0">
              <a:latin typeface="Century Gothic" panose="020B0502020202020204" pitchFamily="34" charset="0"/>
              <a:cs typeface="Levenim MT" panose="02010502060101010101" pitchFamily="2" charset="-79"/>
            </a:endParaRPr>
          </a:p>
        </p:txBody>
      </p:sp>
      <p:sp>
        <p:nvSpPr>
          <p:cNvPr id="30" name="pole tekstowe 29"/>
          <p:cNvSpPr txBox="1"/>
          <p:nvPr/>
        </p:nvSpPr>
        <p:spPr>
          <a:xfrm>
            <a:off x="899592" y="3356992"/>
            <a:ext cx="3744416" cy="461665"/>
          </a:xfrm>
          <a:prstGeom prst="rect">
            <a:avLst/>
          </a:prstGeom>
          <a:noFill/>
        </p:spPr>
        <p:txBody>
          <a:bodyPr wrap="square" rtlCol="0">
            <a:spAutoFit/>
          </a:bodyPr>
          <a:lstStyle/>
          <a:p>
            <a:r>
              <a:rPr lang="pl-PL" sz="800" dirty="0" smtClean="0">
                <a:latin typeface="Century Gothic" panose="020B0502020202020204" pitchFamily="34" charset="0"/>
              </a:rPr>
              <a:t>Cell </a:t>
            </a:r>
            <a:r>
              <a:rPr lang="pl-PL" sz="800" dirty="0" err="1" smtClean="0">
                <a:latin typeface="Century Gothic" panose="020B0502020202020204" pitchFamily="34" charset="0"/>
              </a:rPr>
              <a:t>morphology</a:t>
            </a:r>
            <a:r>
              <a:rPr lang="pl-PL" sz="800" dirty="0" smtClean="0">
                <a:latin typeface="Century Gothic" panose="020B0502020202020204" pitchFamily="34" charset="0"/>
              </a:rPr>
              <a:t> </a:t>
            </a:r>
            <a:r>
              <a:rPr lang="pl-PL" sz="800" dirty="0" err="1" smtClean="0">
                <a:latin typeface="Century Gothic" panose="020B0502020202020204" pitchFamily="34" charset="0"/>
              </a:rPr>
              <a:t>after</a:t>
            </a:r>
            <a:r>
              <a:rPr lang="pl-PL" sz="800" dirty="0">
                <a:latin typeface="Century Gothic" panose="020B0502020202020204" pitchFamily="34" charset="0"/>
              </a:rPr>
              <a:t> </a:t>
            </a:r>
            <a:r>
              <a:rPr lang="pl-PL" sz="800" dirty="0" smtClean="0">
                <a:latin typeface="Century Gothic" panose="020B0502020202020204" pitchFamily="34" charset="0"/>
              </a:rPr>
              <a:t>120 h with 10 </a:t>
            </a:r>
            <a:r>
              <a:rPr lang="pl-PL" sz="800" dirty="0" err="1" smtClean="0">
                <a:latin typeface="Century Gothic" panose="020B0502020202020204" pitchFamily="34" charset="0"/>
              </a:rPr>
              <a:t>nM</a:t>
            </a:r>
            <a:r>
              <a:rPr lang="pl-PL" sz="800" dirty="0" smtClean="0">
                <a:latin typeface="Century Gothic" panose="020B0502020202020204" pitchFamily="34" charset="0"/>
              </a:rPr>
              <a:t> calcitriol and analog </a:t>
            </a:r>
            <a:r>
              <a:rPr lang="pl-PL" sz="800" dirty="0" err="1" smtClean="0">
                <a:latin typeface="Century Gothic" panose="020B0502020202020204" pitchFamily="34" charset="0"/>
              </a:rPr>
              <a:t>treatment</a:t>
            </a:r>
            <a:r>
              <a:rPr lang="pl-PL" sz="800" dirty="0">
                <a:latin typeface="Century Gothic" panose="020B0502020202020204" pitchFamily="34" charset="0"/>
              </a:rPr>
              <a:t>. </a:t>
            </a:r>
            <a:endParaRPr lang="pl-PL" sz="800" dirty="0" smtClean="0">
              <a:latin typeface="Century Gothic" panose="020B0502020202020204" pitchFamily="34" charset="0"/>
            </a:endParaRPr>
          </a:p>
          <a:p>
            <a:r>
              <a:rPr lang="pl-PL" sz="800" dirty="0" smtClean="0">
                <a:latin typeface="Century Gothic" panose="020B0502020202020204" pitchFamily="34" charset="0"/>
              </a:rPr>
              <a:t>May- </a:t>
            </a:r>
            <a:r>
              <a:rPr lang="pl-PL" sz="800" dirty="0">
                <a:latin typeface="Century Gothic" panose="020B0502020202020204" pitchFamily="34" charset="0"/>
              </a:rPr>
              <a:t>Grunwald </a:t>
            </a:r>
            <a:r>
              <a:rPr lang="pl-PL" sz="800" dirty="0" err="1">
                <a:latin typeface="Century Gothic" panose="020B0502020202020204" pitchFamily="34" charset="0"/>
              </a:rPr>
              <a:t>Giemsa</a:t>
            </a:r>
            <a:r>
              <a:rPr lang="pl-PL" sz="800" dirty="0">
                <a:latin typeface="Century Gothic" panose="020B0502020202020204" pitchFamily="34" charset="0"/>
              </a:rPr>
              <a:t> </a:t>
            </a:r>
            <a:r>
              <a:rPr lang="pl-PL" sz="800" dirty="0" err="1" smtClean="0">
                <a:latin typeface="Century Gothic" panose="020B0502020202020204" pitchFamily="34" charset="0"/>
              </a:rPr>
              <a:t>staining</a:t>
            </a:r>
            <a:r>
              <a:rPr lang="pl-PL" sz="800" dirty="0" smtClean="0">
                <a:latin typeface="Century Gothic" panose="020B0502020202020204" pitchFamily="34" charset="0"/>
              </a:rPr>
              <a:t>, 100 x. </a:t>
            </a:r>
          </a:p>
          <a:p>
            <a:endParaRPr lang="pl-PL" sz="800" dirty="0">
              <a:latin typeface="Century Gothic" panose="020B0502020202020204" pitchFamily="34" charset="0"/>
            </a:endParaRPr>
          </a:p>
        </p:txBody>
      </p:sp>
      <p:sp>
        <p:nvSpPr>
          <p:cNvPr id="31" name="Prostokąt zaokrąglony 30"/>
          <p:cNvSpPr/>
          <p:nvPr/>
        </p:nvSpPr>
        <p:spPr>
          <a:xfrm>
            <a:off x="5436096" y="1535010"/>
            <a:ext cx="2952328" cy="669854"/>
          </a:xfrm>
          <a:prstGeom prst="roundRect">
            <a:avLst/>
          </a:prstGeom>
          <a:solidFill>
            <a:srgbClr val="B3A2C7"/>
          </a:solidFill>
          <a:ln>
            <a:solidFill>
              <a:srgbClr val="B3A2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200" dirty="0">
                <a:solidFill>
                  <a:schemeClr val="tx1"/>
                </a:solidFill>
                <a:latin typeface="Century Gothic" panose="020B0502020202020204" pitchFamily="34" charset="0"/>
              </a:rPr>
              <a:t>CYP24 </a:t>
            </a:r>
            <a:r>
              <a:rPr lang="pl-PL" sz="1200" dirty="0" err="1">
                <a:solidFill>
                  <a:schemeClr val="tx1"/>
                </a:solidFill>
                <a:latin typeface="Century Gothic" panose="020B0502020202020204" pitchFamily="34" charset="0"/>
              </a:rPr>
              <a:t>expression</a:t>
            </a:r>
            <a:r>
              <a:rPr lang="pl-PL" sz="1200" dirty="0">
                <a:solidFill>
                  <a:schemeClr val="tx1"/>
                </a:solidFill>
                <a:latin typeface="Century Gothic" panose="020B0502020202020204" pitchFamily="34" charset="0"/>
              </a:rPr>
              <a:t> was </a:t>
            </a:r>
            <a:r>
              <a:rPr lang="pl-PL" sz="1200" dirty="0" err="1">
                <a:solidFill>
                  <a:schemeClr val="tx1"/>
                </a:solidFill>
                <a:latin typeface="Century Gothic" panose="020B0502020202020204" pitchFamily="34" charset="0"/>
              </a:rPr>
              <a:t>undetectable</a:t>
            </a:r>
            <a:r>
              <a:rPr lang="pl-PL" sz="1200" dirty="0">
                <a:solidFill>
                  <a:schemeClr val="tx1"/>
                </a:solidFill>
                <a:latin typeface="Century Gothic" panose="020B0502020202020204" pitchFamily="34" charset="0"/>
              </a:rPr>
              <a:t>  </a:t>
            </a:r>
            <a:r>
              <a:rPr lang="pl-PL" sz="1200" dirty="0" err="1">
                <a:solidFill>
                  <a:schemeClr val="tx1"/>
                </a:solidFill>
                <a:latin typeface="Century Gothic" panose="020B0502020202020204" pitchFamily="34" charset="0"/>
              </a:rPr>
              <a:t>before</a:t>
            </a:r>
            <a:r>
              <a:rPr lang="pl-PL" sz="1200" dirty="0">
                <a:solidFill>
                  <a:schemeClr val="tx1"/>
                </a:solidFill>
                <a:latin typeface="Century Gothic" panose="020B0502020202020204" pitchFamily="34" charset="0"/>
              </a:rPr>
              <a:t> and </a:t>
            </a:r>
            <a:r>
              <a:rPr lang="pl-PL" sz="1200" dirty="0" err="1">
                <a:solidFill>
                  <a:schemeClr val="tx1"/>
                </a:solidFill>
                <a:latin typeface="Century Gothic" panose="020B0502020202020204" pitchFamily="34" charset="0"/>
              </a:rPr>
              <a:t>after</a:t>
            </a:r>
            <a:r>
              <a:rPr lang="pl-PL" sz="1200" dirty="0">
                <a:solidFill>
                  <a:schemeClr val="tx1"/>
                </a:solidFill>
                <a:latin typeface="Century Gothic" panose="020B0502020202020204" pitchFamily="34" charset="0"/>
              </a:rPr>
              <a:t> calcitriol and </a:t>
            </a:r>
            <a:r>
              <a:rPr lang="pl-PL" sz="1200" dirty="0" err="1">
                <a:solidFill>
                  <a:schemeClr val="tx1"/>
                </a:solidFill>
                <a:latin typeface="Century Gothic" panose="020B0502020202020204" pitchFamily="34" charset="0"/>
              </a:rPr>
              <a:t>its</a:t>
            </a:r>
            <a:r>
              <a:rPr lang="pl-PL" sz="1200" dirty="0">
                <a:solidFill>
                  <a:schemeClr val="tx1"/>
                </a:solidFill>
                <a:latin typeface="Century Gothic" panose="020B0502020202020204" pitchFamily="34" charset="0"/>
              </a:rPr>
              <a:t> analog </a:t>
            </a:r>
            <a:r>
              <a:rPr lang="pl-PL" sz="1200" dirty="0" err="1">
                <a:solidFill>
                  <a:schemeClr val="tx1"/>
                </a:solidFill>
                <a:latin typeface="Century Gothic" panose="020B0502020202020204" pitchFamily="34" charset="0"/>
              </a:rPr>
              <a:t>treatmetnt</a:t>
            </a:r>
            <a:endParaRPr lang="pl-PL" sz="1200" dirty="0">
              <a:solidFill>
                <a:schemeClr val="tx1"/>
              </a:solidFill>
              <a:latin typeface="Century Gothic" panose="020B0502020202020204" pitchFamily="34" charset="0"/>
            </a:endParaRPr>
          </a:p>
        </p:txBody>
      </p:sp>
      <p:pic>
        <p:nvPicPr>
          <p:cNvPr id="5378" name="Picture 258"/>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50948" y="4380192"/>
            <a:ext cx="5503548" cy="14581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993729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80000">
              <a:srgbClr val="F3F3F3">
                <a:lumMod val="100000"/>
                <a:alpha val="52000"/>
              </a:srgbClr>
            </a:gs>
            <a:gs pos="100000">
              <a:schemeClr val="bg1">
                <a:alpha val="47000"/>
                <a:lumMod val="80000"/>
                <a:lumOff val="20000"/>
              </a:schemeClr>
            </a:gs>
          </a:gsLst>
          <a:lin ang="2700000" scaled="1"/>
        </a:gradFill>
        <a:effectLst/>
      </p:bgPr>
    </p:bg>
    <p:spTree>
      <p:nvGrpSpPr>
        <p:cNvPr id="1" name=""/>
        <p:cNvGrpSpPr/>
        <p:nvPr/>
      </p:nvGrpSpPr>
      <p:grpSpPr>
        <a:xfrm>
          <a:off x="0" y="0"/>
          <a:ext cx="0" cy="0"/>
          <a:chOff x="0" y="0"/>
          <a:chExt cx="0" cy="0"/>
        </a:xfrm>
      </p:grpSpPr>
      <p:sp>
        <p:nvSpPr>
          <p:cNvPr id="8" name="Prostokąt 7"/>
          <p:cNvSpPr/>
          <p:nvPr/>
        </p:nvSpPr>
        <p:spPr>
          <a:xfrm>
            <a:off x="0" y="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4" name="Prostokąt 33"/>
          <p:cNvSpPr/>
          <p:nvPr/>
        </p:nvSpPr>
        <p:spPr>
          <a:xfrm>
            <a:off x="2771800" y="15695"/>
            <a:ext cx="518400" cy="47160"/>
          </a:xfrm>
          <a:prstGeom prst="rect">
            <a:avLst/>
          </a:prstGeom>
          <a:solidFill>
            <a:srgbClr val="F3F329"/>
          </a:solidFill>
          <a:ln>
            <a:solidFill>
              <a:srgbClr val="F3F3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5" name="Prostokąt 34"/>
          <p:cNvSpPr/>
          <p:nvPr/>
        </p:nvSpPr>
        <p:spPr>
          <a:xfrm>
            <a:off x="3314650" y="15695"/>
            <a:ext cx="518400" cy="47160"/>
          </a:xfrm>
          <a:prstGeom prst="rect">
            <a:avLst/>
          </a:prstGeom>
          <a:solidFill>
            <a:srgbClr val="FF3B3B"/>
          </a:solidFill>
          <a:ln>
            <a:solidFill>
              <a:srgbClr val="FF3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6" name="Prostokąt 35"/>
          <p:cNvSpPr/>
          <p:nvPr/>
        </p:nvSpPr>
        <p:spPr>
          <a:xfrm>
            <a:off x="3852720" y="15695"/>
            <a:ext cx="518400" cy="4716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0" name="Prostokąt 39"/>
          <p:cNvSpPr/>
          <p:nvPr/>
        </p:nvSpPr>
        <p:spPr>
          <a:xfrm>
            <a:off x="4371120" y="15695"/>
            <a:ext cx="518400" cy="47160"/>
          </a:xfrm>
          <a:prstGeom prst="rect">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1" name="Prostokąt 40"/>
          <p:cNvSpPr/>
          <p:nvPr/>
        </p:nvSpPr>
        <p:spPr>
          <a:xfrm>
            <a:off x="4917696" y="15695"/>
            <a:ext cx="518400" cy="47160"/>
          </a:xfrm>
          <a:prstGeom prst="rect">
            <a:avLst/>
          </a:prstGeom>
          <a:solidFill>
            <a:srgbClr val="00CCFF"/>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2" name="Prostokąt 41"/>
          <p:cNvSpPr/>
          <p:nvPr/>
        </p:nvSpPr>
        <p:spPr>
          <a:xfrm>
            <a:off x="5436096" y="15695"/>
            <a:ext cx="518400" cy="47160"/>
          </a:xfrm>
          <a:prstGeom prst="rect">
            <a:avLst/>
          </a:prstGeom>
          <a:solidFill>
            <a:srgbClr val="0065FA"/>
          </a:solidFill>
          <a:ln>
            <a:solidFill>
              <a:srgbClr val="0065F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58" name="Prostokąt 57"/>
          <p:cNvSpPr/>
          <p:nvPr/>
        </p:nvSpPr>
        <p:spPr>
          <a:xfrm>
            <a:off x="612000" y="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9" name="Prostokąt 58"/>
          <p:cNvSpPr/>
          <p:nvPr/>
        </p:nvSpPr>
        <p:spPr>
          <a:xfrm>
            <a:off x="0" y="61701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0" name="Prostokąt 59"/>
          <p:cNvSpPr/>
          <p:nvPr/>
        </p:nvSpPr>
        <p:spPr>
          <a:xfrm>
            <a:off x="1227860" y="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1" name="Prostokąt 60"/>
          <p:cNvSpPr/>
          <p:nvPr/>
        </p:nvSpPr>
        <p:spPr>
          <a:xfrm>
            <a:off x="0" y="122901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2" name="Prostokąt 61"/>
          <p:cNvSpPr/>
          <p:nvPr/>
        </p:nvSpPr>
        <p:spPr>
          <a:xfrm>
            <a:off x="612000" y="61701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3" name="Prostokąt 62"/>
          <p:cNvSpPr/>
          <p:nvPr/>
        </p:nvSpPr>
        <p:spPr>
          <a:xfrm>
            <a:off x="8532000" y="6246000"/>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4" name="Prostokąt 63"/>
          <p:cNvSpPr/>
          <p:nvPr/>
        </p:nvSpPr>
        <p:spPr>
          <a:xfrm>
            <a:off x="8532890" y="5624251"/>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5" name="Prostokąt 64"/>
          <p:cNvSpPr/>
          <p:nvPr/>
        </p:nvSpPr>
        <p:spPr>
          <a:xfrm>
            <a:off x="7920000" y="6250365"/>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6" name="Prostokąt 65"/>
          <p:cNvSpPr/>
          <p:nvPr/>
        </p:nvSpPr>
        <p:spPr>
          <a:xfrm>
            <a:off x="7326713" y="6250365"/>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7" name="Prostokąt 66"/>
          <p:cNvSpPr/>
          <p:nvPr/>
        </p:nvSpPr>
        <p:spPr>
          <a:xfrm>
            <a:off x="7920890" y="5634000"/>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8" name="Prostokąt 67"/>
          <p:cNvSpPr/>
          <p:nvPr/>
        </p:nvSpPr>
        <p:spPr>
          <a:xfrm>
            <a:off x="8532890" y="5012251"/>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ięciokąt 24"/>
          <p:cNvSpPr/>
          <p:nvPr/>
        </p:nvSpPr>
        <p:spPr>
          <a:xfrm>
            <a:off x="7794000" y="119228"/>
            <a:ext cx="864000" cy="612000"/>
          </a:xfrm>
          <a:prstGeom prst="homePlate">
            <a:avLst/>
          </a:prstGeom>
          <a:solidFill>
            <a:schemeClr val="bg1">
              <a:lumMod val="85000"/>
            </a:schemeClr>
          </a:solidFill>
          <a:ln>
            <a:solidFill>
              <a:schemeClr val="bg1">
                <a:lumMod val="85000"/>
              </a:schemeClr>
            </a:solid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6" name="Picture 4" descr="C:\Users\Justyna\Desktop\Valencia\hirszfel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929116" y="-18736"/>
            <a:ext cx="595547" cy="742796"/>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23" name="Wykres 22"/>
          <p:cNvGraphicFramePr/>
          <p:nvPr>
            <p:extLst>
              <p:ext uri="{D42A27DB-BD31-4B8C-83A1-F6EECF244321}">
                <p14:modId xmlns:p14="http://schemas.microsoft.com/office/powerpoint/2010/main" xmlns="" val="1670319372"/>
              </p:ext>
            </p:extLst>
          </p:nvPr>
        </p:nvGraphicFramePr>
        <p:xfrm>
          <a:off x="5263872" y="4724456"/>
          <a:ext cx="3239770" cy="179959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Wykres 23"/>
          <p:cNvGraphicFramePr/>
          <p:nvPr>
            <p:extLst>
              <p:ext uri="{D42A27DB-BD31-4B8C-83A1-F6EECF244321}">
                <p14:modId xmlns:p14="http://schemas.microsoft.com/office/powerpoint/2010/main" xmlns="" val="1317295164"/>
              </p:ext>
            </p:extLst>
          </p:nvPr>
        </p:nvGraphicFramePr>
        <p:xfrm>
          <a:off x="5263872" y="2852936"/>
          <a:ext cx="3239770" cy="179959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 name="Obiekt 3"/>
          <p:cNvGraphicFramePr>
            <a:graphicFrameLocks noChangeAspect="1"/>
          </p:cNvGraphicFramePr>
          <p:nvPr>
            <p:extLst>
              <p:ext uri="{D42A27DB-BD31-4B8C-83A1-F6EECF244321}">
                <p14:modId xmlns:p14="http://schemas.microsoft.com/office/powerpoint/2010/main" xmlns="" val="1576992030"/>
              </p:ext>
            </p:extLst>
          </p:nvPr>
        </p:nvGraphicFramePr>
        <p:xfrm>
          <a:off x="-326554" y="2276872"/>
          <a:ext cx="5908675" cy="1401762"/>
        </p:xfrm>
        <a:graphic>
          <a:graphicData uri="http://schemas.openxmlformats.org/presentationml/2006/ole">
            <p:oleObj spid="_x0000_s11524" name="Dokument" r:id="rId7" imgW="5908491" imgH="1402181" progId="Word.Document.12">
              <p:embed/>
            </p:oleObj>
          </a:graphicData>
        </a:graphic>
      </p:graphicFrame>
      <p:sp>
        <p:nvSpPr>
          <p:cNvPr id="3" name="pole tekstowe 2"/>
          <p:cNvSpPr txBox="1"/>
          <p:nvPr/>
        </p:nvSpPr>
        <p:spPr>
          <a:xfrm>
            <a:off x="5403727" y="6457890"/>
            <a:ext cx="3920801" cy="461665"/>
          </a:xfrm>
          <a:prstGeom prst="rect">
            <a:avLst/>
          </a:prstGeom>
          <a:noFill/>
        </p:spPr>
        <p:txBody>
          <a:bodyPr wrap="square" rtlCol="0">
            <a:spAutoFit/>
          </a:bodyPr>
          <a:lstStyle/>
          <a:p>
            <a:r>
              <a:rPr lang="pl-PL" sz="800" dirty="0">
                <a:latin typeface="Century Gothic" panose="020B0502020202020204" pitchFamily="34" charset="0"/>
              </a:rPr>
              <a:t>Real Time PCR </a:t>
            </a:r>
            <a:r>
              <a:rPr lang="pl-PL" sz="800" dirty="0" err="1" smtClean="0">
                <a:latin typeface="Century Gothic" panose="020B0502020202020204" pitchFamily="34" charset="0"/>
              </a:rPr>
              <a:t>analysis</a:t>
            </a:r>
            <a:r>
              <a:rPr lang="pl-PL" sz="800" dirty="0" smtClean="0">
                <a:latin typeface="Century Gothic" panose="020B0502020202020204" pitchFamily="34" charset="0"/>
              </a:rPr>
              <a:t> of  </a:t>
            </a:r>
            <a:r>
              <a:rPr lang="pl-PL" sz="800" b="1" dirty="0" smtClean="0">
                <a:latin typeface="Century Gothic" panose="020B0502020202020204" pitchFamily="34" charset="0"/>
              </a:rPr>
              <a:t>VDR</a:t>
            </a:r>
            <a:r>
              <a:rPr lang="pl-PL" sz="800" dirty="0" smtClean="0">
                <a:latin typeface="Century Gothic" panose="020B0502020202020204" pitchFamily="34" charset="0"/>
              </a:rPr>
              <a:t> and </a:t>
            </a:r>
            <a:r>
              <a:rPr lang="pl-PL" sz="800" b="1" dirty="0" smtClean="0">
                <a:latin typeface="Century Gothic" panose="020B0502020202020204" pitchFamily="34" charset="0"/>
              </a:rPr>
              <a:t>CYP24</a:t>
            </a:r>
            <a:r>
              <a:rPr lang="pl-PL" sz="800" dirty="0" smtClean="0">
                <a:latin typeface="Century Gothic" panose="020B0502020202020204" pitchFamily="34" charset="0"/>
              </a:rPr>
              <a:t> mRNA and </a:t>
            </a:r>
            <a:r>
              <a:rPr lang="pl-PL" sz="800" b="1" dirty="0" smtClean="0">
                <a:latin typeface="Century Gothic" panose="020B0502020202020204" pitchFamily="34" charset="0"/>
              </a:rPr>
              <a:t>miR-125b</a:t>
            </a:r>
            <a:r>
              <a:rPr lang="pl-PL" sz="800" dirty="0" smtClean="0">
                <a:latin typeface="Century Gothic" panose="020B0502020202020204" pitchFamily="34" charset="0"/>
              </a:rPr>
              <a:t> </a:t>
            </a:r>
            <a:r>
              <a:rPr lang="pl-PL" sz="800" dirty="0" err="1" smtClean="0">
                <a:latin typeface="Century Gothic" panose="020B0502020202020204" pitchFamily="34" charset="0"/>
              </a:rPr>
              <a:t>expression</a:t>
            </a:r>
            <a:endParaRPr lang="pl-PL" sz="800" dirty="0" smtClean="0">
              <a:latin typeface="Century Gothic" panose="020B0502020202020204" pitchFamily="34" charset="0"/>
            </a:endParaRPr>
          </a:p>
          <a:p>
            <a:r>
              <a:rPr lang="pl-PL" sz="800" dirty="0" smtClean="0">
                <a:latin typeface="Century Gothic" panose="020B0502020202020204" pitchFamily="34" charset="0"/>
              </a:rPr>
              <a:t> </a:t>
            </a:r>
            <a:r>
              <a:rPr lang="pl-PL" sz="800" dirty="0" err="1" smtClean="0">
                <a:latin typeface="Century Gothic" panose="020B0502020202020204" pitchFamily="34" charset="0"/>
              </a:rPr>
              <a:t>using</a:t>
            </a:r>
            <a:r>
              <a:rPr lang="pl-PL" sz="800" dirty="0" smtClean="0">
                <a:latin typeface="Century Gothic" panose="020B0502020202020204" pitchFamily="34" charset="0"/>
              </a:rPr>
              <a:t> </a:t>
            </a:r>
            <a:r>
              <a:rPr lang="pl-PL" sz="800" dirty="0" err="1">
                <a:latin typeface="Century Gothic" panose="020B0502020202020204" pitchFamily="34" charset="0"/>
              </a:rPr>
              <a:t>TaqMan</a:t>
            </a:r>
            <a:r>
              <a:rPr lang="pl-PL" sz="800" dirty="0">
                <a:latin typeface="Century Gothic" panose="020B0502020202020204" pitchFamily="34" charset="0"/>
              </a:rPr>
              <a:t> </a:t>
            </a:r>
            <a:r>
              <a:rPr lang="pl-PL" sz="800" dirty="0" err="1">
                <a:latin typeface="Century Gothic" panose="020B0502020202020204" pitchFamily="34" charset="0"/>
              </a:rPr>
              <a:t>Gene</a:t>
            </a:r>
            <a:r>
              <a:rPr lang="pl-PL" sz="800" dirty="0">
                <a:latin typeface="Century Gothic" panose="020B0502020202020204" pitchFamily="34" charset="0"/>
              </a:rPr>
              <a:t> </a:t>
            </a:r>
            <a:r>
              <a:rPr lang="pl-PL" sz="800" dirty="0" err="1">
                <a:latin typeface="Century Gothic" panose="020B0502020202020204" pitchFamily="34" charset="0"/>
              </a:rPr>
              <a:t>Expresion</a:t>
            </a:r>
            <a:r>
              <a:rPr lang="pl-PL" sz="800" dirty="0">
                <a:latin typeface="Century Gothic" panose="020B0502020202020204" pitchFamily="34" charset="0"/>
              </a:rPr>
              <a:t> </a:t>
            </a:r>
            <a:r>
              <a:rPr lang="pl-PL" sz="800" dirty="0" err="1" smtClean="0">
                <a:latin typeface="Century Gothic" panose="020B0502020202020204" pitchFamily="34" charset="0"/>
              </a:rPr>
              <a:t>Assay</a:t>
            </a:r>
            <a:r>
              <a:rPr lang="pl-PL" sz="800" dirty="0" smtClean="0">
                <a:latin typeface="Century Gothic" panose="020B0502020202020204" pitchFamily="34" charset="0"/>
              </a:rPr>
              <a:t> </a:t>
            </a:r>
            <a:r>
              <a:rPr lang="pl-PL" sz="800" dirty="0" err="1" smtClean="0">
                <a:latin typeface="Century Gothic" panose="020B0502020202020204" pitchFamily="34" charset="0"/>
              </a:rPr>
              <a:t>TaqMan</a:t>
            </a:r>
            <a:r>
              <a:rPr lang="pl-PL" sz="800" dirty="0" smtClean="0">
                <a:latin typeface="Century Gothic" panose="020B0502020202020204" pitchFamily="34" charset="0"/>
              </a:rPr>
              <a:t> </a:t>
            </a:r>
            <a:r>
              <a:rPr lang="pl-PL" sz="800" dirty="0" err="1">
                <a:latin typeface="Century Gothic" panose="020B0502020202020204" pitchFamily="34" charset="0"/>
              </a:rPr>
              <a:t>MicroRNA</a:t>
            </a:r>
            <a:r>
              <a:rPr lang="pl-PL" sz="800" dirty="0">
                <a:latin typeface="Century Gothic" panose="020B0502020202020204" pitchFamily="34" charset="0"/>
              </a:rPr>
              <a:t> </a:t>
            </a:r>
            <a:r>
              <a:rPr lang="pl-PL" sz="800" dirty="0" err="1">
                <a:latin typeface="Century Gothic" panose="020B0502020202020204" pitchFamily="34" charset="0"/>
              </a:rPr>
              <a:t>Expresion</a:t>
            </a:r>
            <a:r>
              <a:rPr lang="pl-PL" sz="800" dirty="0">
                <a:latin typeface="Century Gothic" panose="020B0502020202020204" pitchFamily="34" charset="0"/>
              </a:rPr>
              <a:t> </a:t>
            </a:r>
            <a:r>
              <a:rPr lang="pl-PL" sz="800" dirty="0" err="1">
                <a:latin typeface="Century Gothic" panose="020B0502020202020204" pitchFamily="34" charset="0"/>
              </a:rPr>
              <a:t>Assay</a:t>
            </a:r>
            <a:r>
              <a:rPr lang="pl-PL" sz="800" dirty="0">
                <a:latin typeface="Century Gothic" panose="020B0502020202020204" pitchFamily="34" charset="0"/>
              </a:rPr>
              <a:t>, </a:t>
            </a:r>
            <a:r>
              <a:rPr lang="pl-PL" sz="800" dirty="0" smtClean="0">
                <a:latin typeface="Century Gothic" panose="020B0502020202020204" pitchFamily="34" charset="0"/>
              </a:rPr>
              <a:t>Δ</a:t>
            </a:r>
            <a:r>
              <a:rPr lang="el-GR" sz="800" dirty="0">
                <a:latin typeface="Century Gothic" panose="020B0502020202020204" pitchFamily="34" charset="0"/>
              </a:rPr>
              <a:t>Δ</a:t>
            </a:r>
            <a:r>
              <a:rPr lang="pl-PL" sz="800" dirty="0">
                <a:latin typeface="Century Gothic" panose="020B0502020202020204" pitchFamily="34" charset="0"/>
              </a:rPr>
              <a:t>C</a:t>
            </a:r>
            <a:r>
              <a:rPr lang="pl-PL" sz="800" baseline="-25000" dirty="0">
                <a:latin typeface="Century Gothic" panose="020B0502020202020204" pitchFamily="34" charset="0"/>
              </a:rPr>
              <a:t>T</a:t>
            </a:r>
            <a:r>
              <a:rPr lang="pl-PL" sz="800" dirty="0">
                <a:latin typeface="Century Gothic" panose="020B0502020202020204" pitchFamily="34" charset="0"/>
              </a:rPr>
              <a:t> </a:t>
            </a:r>
            <a:r>
              <a:rPr lang="pl-PL" sz="800" dirty="0" err="1" smtClean="0">
                <a:latin typeface="Century Gothic" panose="020B0502020202020204" pitchFamily="34" charset="0"/>
              </a:rPr>
              <a:t>method</a:t>
            </a:r>
            <a:endParaRPr lang="pl-PL" sz="800" dirty="0">
              <a:latin typeface="Century Gothic" panose="020B0502020202020204" pitchFamily="34" charset="0"/>
            </a:endParaRPr>
          </a:p>
        </p:txBody>
      </p:sp>
      <p:sp>
        <p:nvSpPr>
          <p:cNvPr id="28" name="pole tekstowe 27"/>
          <p:cNvSpPr txBox="1"/>
          <p:nvPr/>
        </p:nvSpPr>
        <p:spPr>
          <a:xfrm>
            <a:off x="612000" y="323898"/>
            <a:ext cx="7129097" cy="923330"/>
          </a:xfrm>
          <a:prstGeom prst="rect">
            <a:avLst/>
          </a:prstGeom>
          <a:noFill/>
        </p:spPr>
        <p:txBody>
          <a:bodyPr wrap="square" rtlCol="0">
            <a:spAutoFit/>
          </a:bodyPr>
          <a:lstStyle/>
          <a:p>
            <a:pPr lvl="0" algn="ctr"/>
            <a:r>
              <a:rPr lang="pl-PL" dirty="0" smtClean="0">
                <a:latin typeface="Century Gothic" panose="020B0502020202020204" pitchFamily="34" charset="0"/>
              </a:rPr>
              <a:t>The </a:t>
            </a:r>
            <a:r>
              <a:rPr lang="pl-PL" dirty="0" err="1" smtClean="0">
                <a:latin typeface="Century Gothic" panose="020B0502020202020204" pitchFamily="34" charset="0"/>
              </a:rPr>
              <a:t>expression</a:t>
            </a:r>
            <a:r>
              <a:rPr lang="pl-PL" dirty="0" smtClean="0">
                <a:latin typeface="Century Gothic" panose="020B0502020202020204" pitchFamily="34" charset="0"/>
              </a:rPr>
              <a:t> </a:t>
            </a:r>
            <a:r>
              <a:rPr lang="pl-PL" dirty="0" err="1" smtClean="0">
                <a:latin typeface="Century Gothic" panose="020B0502020202020204" pitchFamily="34" charset="0"/>
              </a:rPr>
              <a:t>level</a:t>
            </a:r>
            <a:r>
              <a:rPr lang="pl-PL" dirty="0" smtClean="0">
                <a:latin typeface="Century Gothic" panose="020B0502020202020204" pitchFamily="34" charset="0"/>
              </a:rPr>
              <a:t> of CYP24, VDR and </a:t>
            </a:r>
            <a:r>
              <a:rPr lang="pl-PL" dirty="0">
                <a:latin typeface="Century Gothic" panose="020B0502020202020204" pitchFamily="34" charset="0"/>
              </a:rPr>
              <a:t>miR-125b </a:t>
            </a:r>
            <a:r>
              <a:rPr lang="pl-PL" dirty="0" smtClean="0">
                <a:latin typeface="Century Gothic" panose="020B0502020202020204" pitchFamily="34" charset="0"/>
              </a:rPr>
              <a:t>in U2932 </a:t>
            </a:r>
            <a:r>
              <a:rPr lang="pl-PL" dirty="0" err="1">
                <a:latin typeface="Century Gothic" panose="020B0502020202020204" pitchFamily="34" charset="0"/>
              </a:rPr>
              <a:t>diffuse</a:t>
            </a:r>
            <a:r>
              <a:rPr lang="pl-PL" dirty="0">
                <a:latin typeface="Century Gothic" panose="020B0502020202020204" pitchFamily="34" charset="0"/>
              </a:rPr>
              <a:t> </a:t>
            </a:r>
            <a:r>
              <a:rPr lang="pl-PL" dirty="0" err="1">
                <a:latin typeface="Century Gothic" panose="020B0502020202020204" pitchFamily="34" charset="0"/>
              </a:rPr>
              <a:t>large</a:t>
            </a:r>
            <a:r>
              <a:rPr lang="pl-PL" dirty="0">
                <a:latin typeface="Century Gothic" panose="020B0502020202020204" pitchFamily="34" charset="0"/>
              </a:rPr>
              <a:t> B-</a:t>
            </a:r>
            <a:r>
              <a:rPr lang="pl-PL" dirty="0" err="1">
                <a:latin typeface="Century Gothic" panose="020B0502020202020204" pitchFamily="34" charset="0"/>
              </a:rPr>
              <a:t>cell</a:t>
            </a:r>
            <a:r>
              <a:rPr lang="pl-PL" dirty="0">
                <a:latin typeface="Century Gothic" panose="020B0502020202020204" pitchFamily="34" charset="0"/>
              </a:rPr>
              <a:t> </a:t>
            </a:r>
            <a:r>
              <a:rPr lang="pl-PL" dirty="0" err="1">
                <a:latin typeface="Century Gothic" panose="020B0502020202020204" pitchFamily="34" charset="0"/>
              </a:rPr>
              <a:t>lymphoma</a:t>
            </a:r>
            <a:r>
              <a:rPr lang="pl-PL" dirty="0">
                <a:latin typeface="Century Gothic" panose="020B0502020202020204" pitchFamily="34" charset="0"/>
              </a:rPr>
              <a:t> </a:t>
            </a:r>
            <a:r>
              <a:rPr lang="pl-PL" dirty="0" err="1" smtClean="0">
                <a:latin typeface="Century Gothic" panose="020B0502020202020204" pitchFamily="34" charset="0"/>
              </a:rPr>
              <a:t>unsensitive</a:t>
            </a:r>
            <a:r>
              <a:rPr lang="pl-PL" dirty="0" smtClean="0">
                <a:latin typeface="Century Gothic" panose="020B0502020202020204" pitchFamily="34" charset="0"/>
              </a:rPr>
              <a:t> to calcitriol and </a:t>
            </a:r>
            <a:r>
              <a:rPr lang="pl-PL" dirty="0" err="1" smtClean="0">
                <a:latin typeface="Century Gothic" panose="020B0502020202020204" pitchFamily="34" charset="0"/>
              </a:rPr>
              <a:t>its</a:t>
            </a:r>
            <a:r>
              <a:rPr lang="pl-PL" dirty="0" smtClean="0">
                <a:latin typeface="Century Gothic" panose="020B0502020202020204" pitchFamily="34" charset="0"/>
              </a:rPr>
              <a:t> analog</a:t>
            </a:r>
            <a:endParaRPr lang="pl-PL" dirty="0">
              <a:latin typeface="Century Gothic" panose="020B0502020202020204" pitchFamily="34" charset="0"/>
              <a:cs typeface="Levenim MT" panose="02010502060101010101" pitchFamily="2" charset="-79"/>
            </a:endParaRPr>
          </a:p>
        </p:txBody>
      </p:sp>
      <p:sp>
        <p:nvSpPr>
          <p:cNvPr id="29" name="pole tekstowe 28"/>
          <p:cNvSpPr txBox="1"/>
          <p:nvPr/>
        </p:nvSpPr>
        <p:spPr>
          <a:xfrm>
            <a:off x="885904" y="3501008"/>
            <a:ext cx="3744416" cy="461665"/>
          </a:xfrm>
          <a:prstGeom prst="rect">
            <a:avLst/>
          </a:prstGeom>
          <a:noFill/>
        </p:spPr>
        <p:txBody>
          <a:bodyPr wrap="square" rtlCol="0">
            <a:spAutoFit/>
          </a:bodyPr>
          <a:lstStyle/>
          <a:p>
            <a:r>
              <a:rPr lang="pl-PL" sz="800" dirty="0" smtClean="0">
                <a:latin typeface="Century Gothic" panose="020B0502020202020204" pitchFamily="34" charset="0"/>
              </a:rPr>
              <a:t>Cell </a:t>
            </a:r>
            <a:r>
              <a:rPr lang="pl-PL" sz="800" dirty="0" err="1" smtClean="0">
                <a:latin typeface="Century Gothic" panose="020B0502020202020204" pitchFamily="34" charset="0"/>
              </a:rPr>
              <a:t>morphology</a:t>
            </a:r>
            <a:r>
              <a:rPr lang="pl-PL" sz="800" dirty="0" smtClean="0">
                <a:latin typeface="Century Gothic" panose="020B0502020202020204" pitchFamily="34" charset="0"/>
              </a:rPr>
              <a:t> </a:t>
            </a:r>
            <a:r>
              <a:rPr lang="pl-PL" sz="800" dirty="0" err="1" smtClean="0">
                <a:latin typeface="Century Gothic" panose="020B0502020202020204" pitchFamily="34" charset="0"/>
              </a:rPr>
              <a:t>after</a:t>
            </a:r>
            <a:r>
              <a:rPr lang="pl-PL" sz="800" dirty="0">
                <a:latin typeface="Century Gothic" panose="020B0502020202020204" pitchFamily="34" charset="0"/>
              </a:rPr>
              <a:t> </a:t>
            </a:r>
            <a:r>
              <a:rPr lang="pl-PL" sz="800" dirty="0" smtClean="0">
                <a:latin typeface="Century Gothic" panose="020B0502020202020204" pitchFamily="34" charset="0"/>
              </a:rPr>
              <a:t>120 h with 10 </a:t>
            </a:r>
            <a:r>
              <a:rPr lang="pl-PL" sz="800" dirty="0" err="1" smtClean="0">
                <a:latin typeface="Century Gothic" panose="020B0502020202020204" pitchFamily="34" charset="0"/>
              </a:rPr>
              <a:t>nM</a:t>
            </a:r>
            <a:r>
              <a:rPr lang="pl-PL" sz="800" dirty="0" smtClean="0">
                <a:latin typeface="Century Gothic" panose="020B0502020202020204" pitchFamily="34" charset="0"/>
              </a:rPr>
              <a:t> calcitriol and analog </a:t>
            </a:r>
            <a:r>
              <a:rPr lang="pl-PL" sz="800" dirty="0" err="1" smtClean="0">
                <a:latin typeface="Century Gothic" panose="020B0502020202020204" pitchFamily="34" charset="0"/>
              </a:rPr>
              <a:t>treatment</a:t>
            </a:r>
            <a:r>
              <a:rPr lang="pl-PL" sz="800" dirty="0">
                <a:latin typeface="Century Gothic" panose="020B0502020202020204" pitchFamily="34" charset="0"/>
              </a:rPr>
              <a:t>. </a:t>
            </a:r>
            <a:endParaRPr lang="pl-PL" sz="800" dirty="0" smtClean="0">
              <a:latin typeface="Century Gothic" panose="020B0502020202020204" pitchFamily="34" charset="0"/>
            </a:endParaRPr>
          </a:p>
          <a:p>
            <a:r>
              <a:rPr lang="pl-PL" sz="800" dirty="0" smtClean="0">
                <a:latin typeface="Century Gothic" panose="020B0502020202020204" pitchFamily="34" charset="0"/>
              </a:rPr>
              <a:t>May- </a:t>
            </a:r>
            <a:r>
              <a:rPr lang="pl-PL" sz="800" dirty="0">
                <a:latin typeface="Century Gothic" panose="020B0502020202020204" pitchFamily="34" charset="0"/>
              </a:rPr>
              <a:t>Grunwald </a:t>
            </a:r>
            <a:r>
              <a:rPr lang="pl-PL" sz="800" dirty="0" err="1">
                <a:latin typeface="Century Gothic" panose="020B0502020202020204" pitchFamily="34" charset="0"/>
              </a:rPr>
              <a:t>Giemsa</a:t>
            </a:r>
            <a:r>
              <a:rPr lang="pl-PL" sz="800" dirty="0">
                <a:latin typeface="Century Gothic" panose="020B0502020202020204" pitchFamily="34" charset="0"/>
              </a:rPr>
              <a:t> </a:t>
            </a:r>
            <a:r>
              <a:rPr lang="pl-PL" sz="800" dirty="0" err="1" smtClean="0">
                <a:latin typeface="Century Gothic" panose="020B0502020202020204" pitchFamily="34" charset="0"/>
              </a:rPr>
              <a:t>staining</a:t>
            </a:r>
            <a:r>
              <a:rPr lang="pl-PL" sz="800" dirty="0" smtClean="0">
                <a:latin typeface="Century Gothic" panose="020B0502020202020204" pitchFamily="34" charset="0"/>
              </a:rPr>
              <a:t>, 100 x. </a:t>
            </a:r>
          </a:p>
          <a:p>
            <a:endParaRPr lang="pl-PL" sz="800" dirty="0">
              <a:latin typeface="Century Gothic" panose="020B0502020202020204" pitchFamily="34" charset="0"/>
            </a:endParaRPr>
          </a:p>
        </p:txBody>
      </p:sp>
      <p:sp>
        <p:nvSpPr>
          <p:cNvPr id="30" name="Prostokąt zaokrąglony 29"/>
          <p:cNvSpPr/>
          <p:nvPr/>
        </p:nvSpPr>
        <p:spPr>
          <a:xfrm>
            <a:off x="5436096" y="1535010"/>
            <a:ext cx="2952328" cy="669854"/>
          </a:xfrm>
          <a:prstGeom prst="roundRect">
            <a:avLst/>
          </a:prstGeom>
          <a:solidFill>
            <a:srgbClr val="B3A2C7"/>
          </a:solidFill>
          <a:ln>
            <a:solidFill>
              <a:srgbClr val="B3A2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200" dirty="0">
                <a:solidFill>
                  <a:schemeClr val="tx1"/>
                </a:solidFill>
                <a:latin typeface="Century Gothic" panose="020B0502020202020204" pitchFamily="34" charset="0"/>
              </a:rPr>
              <a:t>CYP24 </a:t>
            </a:r>
            <a:r>
              <a:rPr lang="pl-PL" sz="1200" dirty="0" err="1">
                <a:solidFill>
                  <a:schemeClr val="tx1"/>
                </a:solidFill>
                <a:latin typeface="Century Gothic" panose="020B0502020202020204" pitchFamily="34" charset="0"/>
              </a:rPr>
              <a:t>expression</a:t>
            </a:r>
            <a:r>
              <a:rPr lang="pl-PL" sz="1200" dirty="0">
                <a:solidFill>
                  <a:schemeClr val="tx1"/>
                </a:solidFill>
                <a:latin typeface="Century Gothic" panose="020B0502020202020204" pitchFamily="34" charset="0"/>
              </a:rPr>
              <a:t> was </a:t>
            </a:r>
            <a:r>
              <a:rPr lang="pl-PL" sz="1200" dirty="0" err="1">
                <a:solidFill>
                  <a:schemeClr val="tx1"/>
                </a:solidFill>
                <a:latin typeface="Century Gothic" panose="020B0502020202020204" pitchFamily="34" charset="0"/>
              </a:rPr>
              <a:t>undetectable</a:t>
            </a:r>
            <a:r>
              <a:rPr lang="pl-PL" sz="1200" dirty="0">
                <a:solidFill>
                  <a:schemeClr val="tx1"/>
                </a:solidFill>
                <a:latin typeface="Century Gothic" panose="020B0502020202020204" pitchFamily="34" charset="0"/>
              </a:rPr>
              <a:t>  </a:t>
            </a:r>
            <a:r>
              <a:rPr lang="pl-PL" sz="1200" dirty="0" err="1">
                <a:solidFill>
                  <a:schemeClr val="tx1"/>
                </a:solidFill>
                <a:latin typeface="Century Gothic" panose="020B0502020202020204" pitchFamily="34" charset="0"/>
              </a:rPr>
              <a:t>before</a:t>
            </a:r>
            <a:r>
              <a:rPr lang="pl-PL" sz="1200" dirty="0">
                <a:solidFill>
                  <a:schemeClr val="tx1"/>
                </a:solidFill>
                <a:latin typeface="Century Gothic" panose="020B0502020202020204" pitchFamily="34" charset="0"/>
              </a:rPr>
              <a:t> and </a:t>
            </a:r>
            <a:r>
              <a:rPr lang="pl-PL" sz="1200" dirty="0" err="1">
                <a:solidFill>
                  <a:schemeClr val="tx1"/>
                </a:solidFill>
                <a:latin typeface="Century Gothic" panose="020B0502020202020204" pitchFamily="34" charset="0"/>
              </a:rPr>
              <a:t>after</a:t>
            </a:r>
            <a:r>
              <a:rPr lang="pl-PL" sz="1200" dirty="0">
                <a:solidFill>
                  <a:schemeClr val="tx1"/>
                </a:solidFill>
                <a:latin typeface="Century Gothic" panose="020B0502020202020204" pitchFamily="34" charset="0"/>
              </a:rPr>
              <a:t> calcitriol and </a:t>
            </a:r>
            <a:r>
              <a:rPr lang="pl-PL" sz="1200" dirty="0" err="1">
                <a:solidFill>
                  <a:schemeClr val="tx1"/>
                </a:solidFill>
                <a:latin typeface="Century Gothic" panose="020B0502020202020204" pitchFamily="34" charset="0"/>
              </a:rPr>
              <a:t>its</a:t>
            </a:r>
            <a:r>
              <a:rPr lang="pl-PL" sz="1200" dirty="0">
                <a:solidFill>
                  <a:schemeClr val="tx1"/>
                </a:solidFill>
                <a:latin typeface="Century Gothic" panose="020B0502020202020204" pitchFamily="34" charset="0"/>
              </a:rPr>
              <a:t> analog </a:t>
            </a:r>
            <a:r>
              <a:rPr lang="pl-PL" sz="1200" dirty="0" err="1">
                <a:solidFill>
                  <a:schemeClr val="tx1"/>
                </a:solidFill>
                <a:latin typeface="Century Gothic" panose="020B0502020202020204" pitchFamily="34" charset="0"/>
              </a:rPr>
              <a:t>treatmetnt</a:t>
            </a:r>
            <a:endParaRPr lang="pl-PL" sz="1200" dirty="0">
              <a:solidFill>
                <a:schemeClr val="tx1"/>
              </a:solidFill>
              <a:latin typeface="Century Gothic" panose="020B0502020202020204" pitchFamily="34" charset="0"/>
            </a:endParaRPr>
          </a:p>
        </p:txBody>
      </p:sp>
      <p:pic>
        <p:nvPicPr>
          <p:cNvPr id="11519" name="Picture 255"/>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74751" y="4537201"/>
            <a:ext cx="5579745" cy="14649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558370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80000">
              <a:srgbClr val="F3F3F3">
                <a:lumMod val="100000"/>
                <a:alpha val="52000"/>
              </a:srgbClr>
            </a:gs>
            <a:gs pos="100000">
              <a:schemeClr val="bg1">
                <a:alpha val="47000"/>
                <a:lumMod val="80000"/>
                <a:lumOff val="20000"/>
              </a:schemeClr>
            </a:gs>
          </a:gsLst>
          <a:lin ang="2700000" scaled="1"/>
        </a:gradFill>
        <a:effectLst/>
      </p:bgPr>
    </p:bg>
    <p:spTree>
      <p:nvGrpSpPr>
        <p:cNvPr id="1" name=""/>
        <p:cNvGrpSpPr/>
        <p:nvPr/>
      </p:nvGrpSpPr>
      <p:grpSpPr>
        <a:xfrm>
          <a:off x="0" y="0"/>
          <a:ext cx="0" cy="0"/>
          <a:chOff x="0" y="0"/>
          <a:chExt cx="0" cy="0"/>
        </a:xfrm>
      </p:grpSpPr>
      <p:sp>
        <p:nvSpPr>
          <p:cNvPr id="8" name="Prostokąt 7"/>
          <p:cNvSpPr/>
          <p:nvPr/>
        </p:nvSpPr>
        <p:spPr>
          <a:xfrm>
            <a:off x="0" y="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4" name="Prostokąt 33"/>
          <p:cNvSpPr/>
          <p:nvPr/>
        </p:nvSpPr>
        <p:spPr>
          <a:xfrm>
            <a:off x="2771800" y="15695"/>
            <a:ext cx="518400" cy="47160"/>
          </a:xfrm>
          <a:prstGeom prst="rect">
            <a:avLst/>
          </a:prstGeom>
          <a:solidFill>
            <a:srgbClr val="F3F329"/>
          </a:solidFill>
          <a:ln>
            <a:solidFill>
              <a:srgbClr val="F3F3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5" name="Prostokąt 34"/>
          <p:cNvSpPr/>
          <p:nvPr/>
        </p:nvSpPr>
        <p:spPr>
          <a:xfrm>
            <a:off x="3314650" y="15695"/>
            <a:ext cx="518400" cy="47160"/>
          </a:xfrm>
          <a:prstGeom prst="rect">
            <a:avLst/>
          </a:prstGeom>
          <a:solidFill>
            <a:srgbClr val="FF3B3B"/>
          </a:solidFill>
          <a:ln>
            <a:solidFill>
              <a:srgbClr val="FF3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6" name="Prostokąt 35"/>
          <p:cNvSpPr/>
          <p:nvPr/>
        </p:nvSpPr>
        <p:spPr>
          <a:xfrm>
            <a:off x="3852720" y="15695"/>
            <a:ext cx="518400" cy="4716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0" name="Prostokąt 39"/>
          <p:cNvSpPr/>
          <p:nvPr/>
        </p:nvSpPr>
        <p:spPr>
          <a:xfrm>
            <a:off x="4371120" y="15695"/>
            <a:ext cx="518400" cy="47160"/>
          </a:xfrm>
          <a:prstGeom prst="rect">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1" name="Prostokąt 40"/>
          <p:cNvSpPr/>
          <p:nvPr/>
        </p:nvSpPr>
        <p:spPr>
          <a:xfrm>
            <a:off x="4917696" y="15695"/>
            <a:ext cx="518400" cy="47160"/>
          </a:xfrm>
          <a:prstGeom prst="rect">
            <a:avLst/>
          </a:prstGeom>
          <a:solidFill>
            <a:srgbClr val="00CCFF"/>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2" name="Prostokąt 41"/>
          <p:cNvSpPr/>
          <p:nvPr/>
        </p:nvSpPr>
        <p:spPr>
          <a:xfrm>
            <a:off x="5436096" y="15695"/>
            <a:ext cx="518400" cy="47160"/>
          </a:xfrm>
          <a:prstGeom prst="rect">
            <a:avLst/>
          </a:prstGeom>
          <a:solidFill>
            <a:srgbClr val="0065FA"/>
          </a:solidFill>
          <a:ln>
            <a:solidFill>
              <a:srgbClr val="0065F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58" name="Prostokąt 57"/>
          <p:cNvSpPr/>
          <p:nvPr/>
        </p:nvSpPr>
        <p:spPr>
          <a:xfrm>
            <a:off x="612000" y="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9" name="Prostokąt 58"/>
          <p:cNvSpPr/>
          <p:nvPr/>
        </p:nvSpPr>
        <p:spPr>
          <a:xfrm>
            <a:off x="0" y="61701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0" name="Prostokąt 59"/>
          <p:cNvSpPr/>
          <p:nvPr/>
        </p:nvSpPr>
        <p:spPr>
          <a:xfrm>
            <a:off x="1227860" y="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1" name="Prostokąt 60"/>
          <p:cNvSpPr/>
          <p:nvPr/>
        </p:nvSpPr>
        <p:spPr>
          <a:xfrm>
            <a:off x="0" y="122901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2" name="Prostokąt 61"/>
          <p:cNvSpPr/>
          <p:nvPr/>
        </p:nvSpPr>
        <p:spPr>
          <a:xfrm>
            <a:off x="612000" y="61701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3" name="Prostokąt 62"/>
          <p:cNvSpPr/>
          <p:nvPr/>
        </p:nvSpPr>
        <p:spPr>
          <a:xfrm>
            <a:off x="8532000" y="6246000"/>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4" name="Prostokąt 63"/>
          <p:cNvSpPr/>
          <p:nvPr/>
        </p:nvSpPr>
        <p:spPr>
          <a:xfrm>
            <a:off x="8532890" y="5624251"/>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5" name="Prostokąt 64"/>
          <p:cNvSpPr/>
          <p:nvPr/>
        </p:nvSpPr>
        <p:spPr>
          <a:xfrm>
            <a:off x="7920000" y="6250365"/>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6" name="Prostokąt 65"/>
          <p:cNvSpPr/>
          <p:nvPr/>
        </p:nvSpPr>
        <p:spPr>
          <a:xfrm>
            <a:off x="7326713" y="6250365"/>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7" name="Prostokąt 66"/>
          <p:cNvSpPr/>
          <p:nvPr/>
        </p:nvSpPr>
        <p:spPr>
          <a:xfrm>
            <a:off x="7920890" y="5634000"/>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8" name="Prostokąt 67"/>
          <p:cNvSpPr/>
          <p:nvPr/>
        </p:nvSpPr>
        <p:spPr>
          <a:xfrm>
            <a:off x="8532890" y="5012251"/>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ięciokąt 24"/>
          <p:cNvSpPr/>
          <p:nvPr/>
        </p:nvSpPr>
        <p:spPr>
          <a:xfrm>
            <a:off x="7794000" y="119228"/>
            <a:ext cx="864000" cy="612000"/>
          </a:xfrm>
          <a:prstGeom prst="homePlate">
            <a:avLst/>
          </a:prstGeom>
          <a:solidFill>
            <a:schemeClr val="bg1">
              <a:lumMod val="85000"/>
            </a:schemeClr>
          </a:solidFill>
          <a:ln>
            <a:solidFill>
              <a:schemeClr val="bg1">
                <a:lumMod val="85000"/>
              </a:schemeClr>
            </a:solid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6" name="Picture 4" descr="C:\Users\Justyna\Desktop\Valencia\hirszfeld.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29116" y="-18736"/>
            <a:ext cx="595547" cy="742796"/>
          </a:xfrm>
          <a:prstGeom prst="rect">
            <a:avLst/>
          </a:prstGeom>
          <a:noFill/>
          <a:extLst>
            <a:ext uri="{909E8E84-426E-40DD-AFC4-6F175D3DCCD1}">
              <a14:hiddenFill xmlns:a14="http://schemas.microsoft.com/office/drawing/2010/main" xmlns="">
                <a:solidFill>
                  <a:srgbClr val="FFFFFF"/>
                </a:solidFill>
              </a14:hiddenFill>
            </a:ext>
          </a:extLst>
        </p:spPr>
      </p:pic>
      <p:sp>
        <p:nvSpPr>
          <p:cNvPr id="28" name="pole tekstowe 27"/>
          <p:cNvSpPr txBox="1"/>
          <p:nvPr/>
        </p:nvSpPr>
        <p:spPr>
          <a:xfrm>
            <a:off x="643475" y="629695"/>
            <a:ext cx="7129097" cy="369332"/>
          </a:xfrm>
          <a:prstGeom prst="rect">
            <a:avLst/>
          </a:prstGeom>
          <a:noFill/>
        </p:spPr>
        <p:txBody>
          <a:bodyPr wrap="square" rtlCol="0">
            <a:spAutoFit/>
          </a:bodyPr>
          <a:lstStyle/>
          <a:p>
            <a:pPr lvl="0" algn="ctr"/>
            <a:r>
              <a:rPr lang="pl-PL" dirty="0" err="1" smtClean="0">
                <a:latin typeface="Century Gothic" panose="020B0502020202020204" pitchFamily="34" charset="0"/>
              </a:rPr>
              <a:t>Conclusions</a:t>
            </a:r>
            <a:endParaRPr lang="pl-PL" dirty="0">
              <a:latin typeface="Century Gothic" panose="020B0502020202020204" pitchFamily="34" charset="0"/>
              <a:cs typeface="Levenim MT" panose="02010502060101010101" pitchFamily="2" charset="-79"/>
            </a:endParaRPr>
          </a:p>
        </p:txBody>
      </p:sp>
      <p:pic>
        <p:nvPicPr>
          <p:cNvPr id="23" name="Obraz 2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79512" y="5089655"/>
            <a:ext cx="3008391" cy="943460"/>
          </a:xfrm>
          <a:prstGeom prst="rect">
            <a:avLst/>
          </a:prstGeom>
        </p:spPr>
      </p:pic>
      <p:sp>
        <p:nvSpPr>
          <p:cNvPr id="24" name="pole tekstowe 23"/>
          <p:cNvSpPr txBox="1"/>
          <p:nvPr/>
        </p:nvSpPr>
        <p:spPr>
          <a:xfrm>
            <a:off x="2484470" y="5778276"/>
            <a:ext cx="6659530" cy="461665"/>
          </a:xfrm>
          <a:prstGeom prst="rect">
            <a:avLst/>
          </a:prstGeom>
          <a:noFill/>
        </p:spPr>
        <p:txBody>
          <a:bodyPr wrap="square" rtlCol="0">
            <a:spAutoFit/>
          </a:bodyPr>
          <a:lstStyle/>
          <a:p>
            <a:pPr algn="ctr"/>
            <a:r>
              <a:rPr lang="pl-PL" sz="1200" dirty="0" err="1" smtClean="0">
                <a:latin typeface="Century Gothic" panose="020B0502020202020204" pitchFamily="34" charset="0"/>
              </a:rPr>
              <a:t>This</a:t>
            </a:r>
            <a:r>
              <a:rPr lang="pl-PL" sz="1200" dirty="0" smtClean="0">
                <a:latin typeface="Century Gothic" panose="020B0502020202020204" pitchFamily="34" charset="0"/>
              </a:rPr>
              <a:t> </a:t>
            </a:r>
            <a:r>
              <a:rPr lang="pl-PL" sz="1200" dirty="0" err="1" smtClean="0">
                <a:latin typeface="Century Gothic" panose="020B0502020202020204" pitchFamily="34" charset="0"/>
              </a:rPr>
              <a:t>presentation</a:t>
            </a:r>
            <a:r>
              <a:rPr lang="pl-PL" sz="1200" dirty="0" smtClean="0">
                <a:latin typeface="Century Gothic" panose="020B0502020202020204" pitchFamily="34" charset="0"/>
              </a:rPr>
              <a:t> was </a:t>
            </a:r>
            <a:r>
              <a:rPr lang="en-US" sz="1200" dirty="0" smtClean="0">
                <a:latin typeface="Century Gothic" panose="020B0502020202020204" pitchFamily="34" charset="0"/>
              </a:rPr>
              <a:t>supported </a:t>
            </a:r>
            <a:r>
              <a:rPr lang="en-US" sz="1200" dirty="0">
                <a:latin typeface="Century Gothic" panose="020B0502020202020204" pitchFamily="34" charset="0"/>
              </a:rPr>
              <a:t>by Wroclaw Centre of Biotechnology, </a:t>
            </a:r>
            <a:r>
              <a:rPr lang="en-US" sz="1200" dirty="0" err="1">
                <a:latin typeface="Century Gothic" panose="020B0502020202020204" pitchFamily="34" charset="0"/>
              </a:rPr>
              <a:t>programme</a:t>
            </a:r>
            <a:r>
              <a:rPr lang="en-US" sz="1200" dirty="0">
                <a:latin typeface="Century Gothic" panose="020B0502020202020204" pitchFamily="34" charset="0"/>
              </a:rPr>
              <a:t> </a:t>
            </a:r>
            <a:endParaRPr lang="pl-PL" sz="1200" dirty="0" smtClean="0">
              <a:latin typeface="Century Gothic" panose="020B0502020202020204" pitchFamily="34" charset="0"/>
            </a:endParaRPr>
          </a:p>
          <a:p>
            <a:pPr algn="ctr"/>
            <a:r>
              <a:rPr lang="en-US" sz="1200" dirty="0" smtClean="0">
                <a:latin typeface="Century Gothic" panose="020B0502020202020204" pitchFamily="34" charset="0"/>
              </a:rPr>
              <a:t>The </a:t>
            </a:r>
            <a:r>
              <a:rPr lang="en-US" sz="1200" dirty="0">
                <a:latin typeface="Century Gothic" panose="020B0502020202020204" pitchFamily="34" charset="0"/>
              </a:rPr>
              <a:t>Leading National Research Centre (KNOW) for years 2014-2018</a:t>
            </a:r>
            <a:endParaRPr lang="pl-PL" sz="1200" dirty="0">
              <a:latin typeface="Century Gothic" panose="020B0502020202020204" pitchFamily="34" charset="0"/>
            </a:endParaRPr>
          </a:p>
        </p:txBody>
      </p:sp>
      <p:sp>
        <p:nvSpPr>
          <p:cNvPr id="3" name="pole tekstowe 2"/>
          <p:cNvSpPr txBox="1"/>
          <p:nvPr/>
        </p:nvSpPr>
        <p:spPr>
          <a:xfrm>
            <a:off x="1331639" y="1535010"/>
            <a:ext cx="6696745" cy="4616648"/>
          </a:xfrm>
          <a:prstGeom prst="rect">
            <a:avLst/>
          </a:prstGeom>
          <a:noFill/>
        </p:spPr>
        <p:txBody>
          <a:bodyPr wrap="square" rtlCol="0">
            <a:spAutoFit/>
          </a:bodyPr>
          <a:lstStyle/>
          <a:p>
            <a:endParaRPr lang="pl-PL" sz="1400" dirty="0" smtClean="0">
              <a:latin typeface="Century Gothic" panose="020B0502020202020204" pitchFamily="34" charset="0"/>
            </a:endParaRPr>
          </a:p>
          <a:p>
            <a:pPr marL="285750" indent="-285750">
              <a:buFont typeface="Wingdings" panose="05000000000000000000" pitchFamily="2" charset="2"/>
              <a:buChar char="ü"/>
            </a:pPr>
            <a:r>
              <a:rPr lang="pl-PL" sz="1400" dirty="0" smtClean="0">
                <a:latin typeface="Century Gothic" panose="020B0502020202020204" pitchFamily="34" charset="0"/>
              </a:rPr>
              <a:t>The most </a:t>
            </a:r>
            <a:r>
              <a:rPr lang="pl-PL" sz="1400" dirty="0" err="1" smtClean="0">
                <a:latin typeface="Century Gothic" panose="020B0502020202020204" pitchFamily="34" charset="0"/>
              </a:rPr>
              <a:t>sensitive</a:t>
            </a:r>
            <a:r>
              <a:rPr lang="pl-PL" sz="1400" dirty="0" smtClean="0">
                <a:latin typeface="Century Gothic" panose="020B0502020202020204" pitchFamily="34" charset="0"/>
              </a:rPr>
              <a:t> to calcitriol and </a:t>
            </a:r>
            <a:r>
              <a:rPr lang="pl-PL" sz="1400" dirty="0" err="1" smtClean="0">
                <a:latin typeface="Century Gothic" panose="020B0502020202020204" pitchFamily="34" charset="0"/>
              </a:rPr>
              <a:t>its</a:t>
            </a:r>
            <a:r>
              <a:rPr lang="pl-PL" sz="1400" dirty="0" smtClean="0">
                <a:latin typeface="Century Gothic" panose="020B0502020202020204" pitchFamily="34" charset="0"/>
              </a:rPr>
              <a:t> analog </a:t>
            </a:r>
            <a:r>
              <a:rPr lang="pl-PL" sz="1400" dirty="0" err="1" smtClean="0">
                <a:latin typeface="Century Gothic" panose="020B0502020202020204" pitchFamily="34" charset="0"/>
              </a:rPr>
              <a:t>human</a:t>
            </a:r>
            <a:r>
              <a:rPr lang="pl-PL" sz="1400" dirty="0" smtClean="0">
                <a:latin typeface="Century Gothic" panose="020B0502020202020204" pitchFamily="34" charset="0"/>
              </a:rPr>
              <a:t> leukemia and </a:t>
            </a:r>
            <a:r>
              <a:rPr lang="pl-PL" sz="1400" dirty="0" err="1" smtClean="0">
                <a:latin typeface="Century Gothic" panose="020B0502020202020204" pitchFamily="34" charset="0"/>
              </a:rPr>
              <a:t>lymphoma</a:t>
            </a:r>
            <a:r>
              <a:rPr lang="pl-PL" sz="1400" dirty="0" smtClean="0">
                <a:latin typeface="Century Gothic" panose="020B0502020202020204" pitchFamily="34" charset="0"/>
              </a:rPr>
              <a:t> cells express CYP24, VDR and miR-125b  </a:t>
            </a:r>
          </a:p>
          <a:p>
            <a:pPr marL="285750" indent="-285750">
              <a:buFont typeface="Wingdings" panose="05000000000000000000" pitchFamily="2" charset="2"/>
              <a:buChar char="ü"/>
            </a:pPr>
            <a:endParaRPr lang="pl-PL" sz="1400" dirty="0">
              <a:latin typeface="Century Gothic" panose="020B0502020202020204" pitchFamily="34" charset="0"/>
            </a:endParaRPr>
          </a:p>
          <a:p>
            <a:pPr marL="285750" indent="-285750">
              <a:buFont typeface="Wingdings" panose="05000000000000000000" pitchFamily="2" charset="2"/>
              <a:buChar char="ü"/>
            </a:pPr>
            <a:r>
              <a:rPr lang="pl-PL" sz="1400" dirty="0" smtClean="0">
                <a:latin typeface="Century Gothic" panose="020B0502020202020204" pitchFamily="34" charset="0"/>
              </a:rPr>
              <a:t>In </a:t>
            </a:r>
            <a:r>
              <a:rPr lang="pl-PL" sz="1400" dirty="0" err="1">
                <a:latin typeface="Century Gothic" panose="020B0502020202020204" pitchFamily="34" charset="0"/>
              </a:rPr>
              <a:t>Daudi</a:t>
            </a:r>
            <a:r>
              <a:rPr lang="pl-PL" sz="1400" dirty="0">
                <a:latin typeface="Century Gothic" panose="020B0502020202020204" pitchFamily="34" charset="0"/>
              </a:rPr>
              <a:t>, Jurkat and U2932 </a:t>
            </a:r>
            <a:r>
              <a:rPr lang="pl-PL" sz="1400" dirty="0" err="1">
                <a:latin typeface="Century Gothic" panose="020B0502020202020204" pitchFamily="34" charset="0"/>
              </a:rPr>
              <a:t>human</a:t>
            </a:r>
            <a:r>
              <a:rPr lang="pl-PL" sz="1400" dirty="0">
                <a:latin typeface="Century Gothic" panose="020B0502020202020204" pitchFamily="34" charset="0"/>
              </a:rPr>
              <a:t> </a:t>
            </a:r>
            <a:r>
              <a:rPr lang="pl-PL" sz="1400" dirty="0" err="1" smtClean="0">
                <a:latin typeface="Century Gothic" panose="020B0502020202020204" pitchFamily="34" charset="0"/>
              </a:rPr>
              <a:t>lyhmpoma</a:t>
            </a:r>
            <a:r>
              <a:rPr lang="pl-PL" sz="1400" dirty="0" smtClean="0">
                <a:latin typeface="Century Gothic" panose="020B0502020202020204" pitchFamily="34" charset="0"/>
              </a:rPr>
              <a:t> </a:t>
            </a:r>
            <a:r>
              <a:rPr lang="pl-PL" sz="1400" dirty="0" err="1" smtClean="0">
                <a:latin typeface="Century Gothic" panose="020B0502020202020204" pitchFamily="34" charset="0"/>
              </a:rPr>
              <a:t>cell</a:t>
            </a:r>
            <a:r>
              <a:rPr lang="pl-PL" sz="1400" dirty="0" smtClean="0">
                <a:latin typeface="Century Gothic" panose="020B0502020202020204" pitchFamily="34" charset="0"/>
              </a:rPr>
              <a:t> lines calcitriol and </a:t>
            </a:r>
            <a:r>
              <a:rPr lang="pl-PL" sz="1400" dirty="0" err="1" smtClean="0">
                <a:latin typeface="Century Gothic" panose="020B0502020202020204" pitchFamily="34" charset="0"/>
              </a:rPr>
              <a:t>its</a:t>
            </a:r>
            <a:r>
              <a:rPr lang="pl-PL" sz="1400" dirty="0" smtClean="0">
                <a:latin typeface="Century Gothic" panose="020B0502020202020204" pitchFamily="34" charset="0"/>
              </a:rPr>
              <a:t> analog </a:t>
            </a:r>
            <a:r>
              <a:rPr lang="pl-PL" sz="1400" dirty="0" err="1" smtClean="0">
                <a:latin typeface="Century Gothic" panose="020B0502020202020204" pitchFamily="34" charset="0"/>
              </a:rPr>
              <a:t>didn’t</a:t>
            </a:r>
            <a:r>
              <a:rPr lang="pl-PL" sz="1400" dirty="0" smtClean="0">
                <a:latin typeface="Century Gothic" panose="020B0502020202020204" pitchFamily="34" charset="0"/>
              </a:rPr>
              <a:t> </a:t>
            </a:r>
            <a:r>
              <a:rPr lang="pl-PL" sz="1400" dirty="0" err="1" smtClean="0">
                <a:latin typeface="Century Gothic" panose="020B0502020202020204" pitchFamily="34" charset="0"/>
              </a:rPr>
              <a:t>induce</a:t>
            </a:r>
            <a:r>
              <a:rPr lang="pl-PL" sz="1400" strike="sngStrike" dirty="0">
                <a:latin typeface="Century Gothic" panose="020B0502020202020204" pitchFamily="34" charset="0"/>
              </a:rPr>
              <a:t> </a:t>
            </a:r>
            <a:r>
              <a:rPr lang="pl-PL" sz="1400" dirty="0" smtClean="0">
                <a:latin typeface="Century Gothic" panose="020B0502020202020204" pitchFamily="34" charset="0"/>
              </a:rPr>
              <a:t>CYP24 </a:t>
            </a:r>
            <a:r>
              <a:rPr lang="pl-PL" sz="1400" dirty="0" err="1" smtClean="0">
                <a:latin typeface="Century Gothic" panose="020B0502020202020204" pitchFamily="34" charset="0"/>
              </a:rPr>
              <a:t>expression</a:t>
            </a:r>
            <a:r>
              <a:rPr lang="pl-PL" sz="1400" dirty="0" smtClean="0">
                <a:latin typeface="Century Gothic" panose="020B0502020202020204" pitchFamily="34" charset="0"/>
              </a:rPr>
              <a:t> </a:t>
            </a:r>
            <a:r>
              <a:rPr lang="pl-PL" sz="1400" dirty="0" err="1" smtClean="0">
                <a:latin typeface="Century Gothic" panose="020B0502020202020204" pitchFamily="34" charset="0"/>
              </a:rPr>
              <a:t>despite</a:t>
            </a:r>
            <a:r>
              <a:rPr lang="pl-PL" sz="1400" dirty="0" smtClean="0">
                <a:latin typeface="Century Gothic" panose="020B0502020202020204" pitchFamily="34" charset="0"/>
              </a:rPr>
              <a:t> of VDR </a:t>
            </a:r>
            <a:r>
              <a:rPr lang="pl-PL" sz="1400" dirty="0" err="1" smtClean="0">
                <a:latin typeface="Century Gothic" panose="020B0502020202020204" pitchFamily="34" charset="0"/>
              </a:rPr>
              <a:t>expression</a:t>
            </a:r>
            <a:r>
              <a:rPr lang="pl-PL" sz="1400" dirty="0" smtClean="0">
                <a:latin typeface="Century Gothic" panose="020B0502020202020204" pitchFamily="34" charset="0"/>
              </a:rPr>
              <a:t> </a:t>
            </a:r>
          </a:p>
          <a:p>
            <a:endParaRPr lang="pl-PL" sz="1400" dirty="0" smtClean="0">
              <a:latin typeface="Century Gothic" panose="020B0502020202020204" pitchFamily="34" charset="0"/>
            </a:endParaRPr>
          </a:p>
          <a:p>
            <a:pPr marL="285750" indent="-285750">
              <a:buFont typeface="Wingdings" panose="05000000000000000000" pitchFamily="2" charset="2"/>
              <a:buChar char="ü"/>
            </a:pPr>
            <a:r>
              <a:rPr lang="pl-PL" sz="1400" dirty="0" smtClean="0">
                <a:latin typeface="Century Gothic" panose="020B0502020202020204" pitchFamily="34" charset="0"/>
              </a:rPr>
              <a:t>T</a:t>
            </a:r>
            <a:r>
              <a:rPr lang="en-US" sz="1400" dirty="0" smtClean="0">
                <a:latin typeface="Century Gothic" panose="020B0502020202020204" pitchFamily="34" charset="0"/>
              </a:rPr>
              <a:t>he</a:t>
            </a:r>
            <a:r>
              <a:rPr lang="pl-PL" sz="1400" dirty="0" smtClean="0">
                <a:latin typeface="Century Gothic" panose="020B0502020202020204" pitchFamily="34" charset="0"/>
              </a:rPr>
              <a:t> </a:t>
            </a:r>
            <a:r>
              <a:rPr lang="pl-PL" sz="1400" dirty="0" err="1" smtClean="0">
                <a:latin typeface="Century Gothic" panose="020B0502020202020204" pitchFamily="34" charset="0"/>
              </a:rPr>
              <a:t>highest</a:t>
            </a:r>
            <a:r>
              <a:rPr lang="pl-PL" sz="1400" dirty="0" smtClean="0">
                <a:latin typeface="Century Gothic" panose="020B0502020202020204" pitchFamily="34" charset="0"/>
              </a:rPr>
              <a:t> </a:t>
            </a:r>
            <a:r>
              <a:rPr lang="en-US" sz="1400" dirty="0" smtClean="0">
                <a:latin typeface="Century Gothic" panose="020B0502020202020204" pitchFamily="34" charset="0"/>
              </a:rPr>
              <a:t>changes </a:t>
            </a:r>
            <a:r>
              <a:rPr lang="en-US" sz="1400" dirty="0">
                <a:latin typeface="Century Gothic" panose="020B0502020202020204" pitchFamily="34" charset="0"/>
              </a:rPr>
              <a:t>in the </a:t>
            </a:r>
            <a:r>
              <a:rPr lang="en-US" sz="1400" dirty="0" smtClean="0">
                <a:latin typeface="Century Gothic" panose="020B0502020202020204" pitchFamily="34" charset="0"/>
              </a:rPr>
              <a:t>expression</a:t>
            </a:r>
            <a:r>
              <a:rPr lang="pl-PL" sz="1400" dirty="0" smtClean="0">
                <a:latin typeface="Century Gothic" panose="020B0502020202020204" pitchFamily="34" charset="0"/>
              </a:rPr>
              <a:t> of CYP24 was  </a:t>
            </a:r>
            <a:r>
              <a:rPr lang="pl-PL" sz="1400" dirty="0" err="1" smtClean="0">
                <a:latin typeface="Century Gothic" panose="020B0502020202020204" pitchFamily="34" charset="0"/>
              </a:rPr>
              <a:t>observed</a:t>
            </a:r>
            <a:r>
              <a:rPr lang="pl-PL" sz="1400" dirty="0" smtClean="0">
                <a:latin typeface="Century Gothic" panose="020B0502020202020204" pitchFamily="34" charset="0"/>
              </a:rPr>
              <a:t> in the most </a:t>
            </a:r>
            <a:r>
              <a:rPr lang="pl-PL" sz="1400" dirty="0" err="1" smtClean="0">
                <a:latin typeface="Century Gothic" panose="020B0502020202020204" pitchFamily="34" charset="0"/>
              </a:rPr>
              <a:t>sensitive</a:t>
            </a:r>
            <a:r>
              <a:rPr lang="pl-PL" sz="1400" dirty="0" smtClean="0">
                <a:latin typeface="Century Gothic" panose="020B0502020202020204" pitchFamily="34" charset="0"/>
              </a:rPr>
              <a:t> </a:t>
            </a:r>
            <a:r>
              <a:rPr lang="pl-PL" sz="1400" dirty="0" err="1" smtClean="0">
                <a:latin typeface="Century Gothic" panose="020B0502020202020204" pitchFamily="34" charset="0"/>
              </a:rPr>
              <a:t>cell</a:t>
            </a:r>
            <a:r>
              <a:rPr lang="pl-PL" sz="1400" dirty="0" smtClean="0">
                <a:latin typeface="Century Gothic" panose="020B0502020202020204" pitchFamily="34" charset="0"/>
              </a:rPr>
              <a:t> </a:t>
            </a:r>
            <a:r>
              <a:rPr lang="pl-PL" sz="1400" dirty="0" err="1" smtClean="0">
                <a:latin typeface="Century Gothic" panose="020B0502020202020204" pitchFamily="34" charset="0"/>
              </a:rPr>
              <a:t>line</a:t>
            </a:r>
            <a:r>
              <a:rPr lang="pl-PL" sz="1400" dirty="0" smtClean="0">
                <a:latin typeface="Century Gothic" panose="020B0502020202020204" pitchFamily="34" charset="0"/>
              </a:rPr>
              <a:t> MV-4-11 (</a:t>
            </a:r>
            <a:r>
              <a:rPr lang="pl-PL" sz="1400" dirty="0" err="1" smtClean="0">
                <a:latin typeface="Century Gothic" panose="020B0502020202020204" pitchFamily="34" charset="0"/>
              </a:rPr>
              <a:t>fold</a:t>
            </a:r>
            <a:r>
              <a:rPr lang="pl-PL" sz="1400" dirty="0" smtClean="0">
                <a:latin typeface="Century Gothic" panose="020B0502020202020204" pitchFamily="34" charset="0"/>
              </a:rPr>
              <a:t> </a:t>
            </a:r>
            <a:r>
              <a:rPr lang="pl-PL" sz="1400" dirty="0" err="1" smtClean="0">
                <a:latin typeface="Century Gothic" panose="020B0502020202020204" pitchFamily="34" charset="0"/>
              </a:rPr>
              <a:t>change</a:t>
            </a:r>
            <a:r>
              <a:rPr lang="pl-PL" sz="1400" dirty="0" smtClean="0">
                <a:latin typeface="Century Gothic" panose="020B0502020202020204" pitchFamily="34" charset="0"/>
              </a:rPr>
              <a:t> </a:t>
            </a:r>
            <a:r>
              <a:rPr lang="pl-PL" sz="1400" dirty="0" err="1" smtClean="0">
                <a:latin typeface="Century Gothic" panose="020B0502020202020204" pitchFamily="34" charset="0"/>
              </a:rPr>
              <a:t>about</a:t>
            </a:r>
            <a:r>
              <a:rPr lang="pl-PL" sz="1400" dirty="0" smtClean="0">
                <a:latin typeface="Century Gothic" panose="020B0502020202020204" pitchFamily="34" charset="0"/>
              </a:rPr>
              <a:t> 25 000)</a:t>
            </a:r>
          </a:p>
          <a:p>
            <a:pPr marL="285750" indent="-285750">
              <a:buFont typeface="Wingdings" panose="05000000000000000000" pitchFamily="2" charset="2"/>
              <a:buChar char="ü"/>
            </a:pPr>
            <a:endParaRPr lang="pl-PL" sz="1400" dirty="0">
              <a:latin typeface="Century Gothic" panose="020B0502020202020204" pitchFamily="34" charset="0"/>
            </a:endParaRPr>
          </a:p>
          <a:p>
            <a:pPr marL="285750" indent="-285750">
              <a:buFont typeface="Wingdings" panose="05000000000000000000" pitchFamily="2" charset="2"/>
              <a:buChar char="ü"/>
            </a:pPr>
            <a:r>
              <a:rPr lang="pl-PL" sz="1400" dirty="0" smtClean="0">
                <a:latin typeface="Century Gothic" panose="020B0502020202020204" pitchFamily="34" charset="0"/>
              </a:rPr>
              <a:t>In </a:t>
            </a:r>
            <a:r>
              <a:rPr lang="pl-PL" sz="1400" dirty="0" err="1" smtClean="0">
                <a:latin typeface="Century Gothic" panose="020B0502020202020204" pitchFamily="34" charset="0"/>
              </a:rPr>
              <a:t>human</a:t>
            </a:r>
            <a:r>
              <a:rPr lang="pl-PL" sz="1400" dirty="0" smtClean="0">
                <a:latin typeface="Century Gothic" panose="020B0502020202020204" pitchFamily="34" charset="0"/>
              </a:rPr>
              <a:t> leukemia cells the VDR </a:t>
            </a:r>
            <a:r>
              <a:rPr lang="pl-PL" sz="1400" dirty="0" err="1" smtClean="0">
                <a:latin typeface="Century Gothic" panose="020B0502020202020204" pitchFamily="34" charset="0"/>
              </a:rPr>
              <a:t>expression</a:t>
            </a:r>
            <a:r>
              <a:rPr lang="pl-PL" sz="1400" dirty="0" smtClean="0">
                <a:latin typeface="Century Gothic" panose="020B0502020202020204" pitchFamily="34" charset="0"/>
              </a:rPr>
              <a:t>  was </a:t>
            </a:r>
            <a:r>
              <a:rPr lang="pl-PL" sz="1400" dirty="0" err="1" smtClean="0">
                <a:latin typeface="Century Gothic" panose="020B0502020202020204" pitchFamily="34" charset="0"/>
              </a:rPr>
              <a:t>similar</a:t>
            </a:r>
            <a:r>
              <a:rPr lang="pl-PL" sz="1400" dirty="0" smtClean="0">
                <a:latin typeface="Century Gothic" panose="020B0502020202020204" pitchFamily="34" charset="0"/>
              </a:rPr>
              <a:t> </a:t>
            </a:r>
            <a:r>
              <a:rPr lang="pl-PL" sz="1400" dirty="0">
                <a:latin typeface="Century Gothic" panose="020B0502020202020204" pitchFamily="34" charset="0"/>
              </a:rPr>
              <a:t> </a:t>
            </a:r>
            <a:r>
              <a:rPr lang="pl-PL" sz="1400" dirty="0" err="1" smtClean="0">
                <a:latin typeface="Century Gothic" panose="020B0502020202020204" pitchFamily="34" charset="0"/>
              </a:rPr>
              <a:t>both</a:t>
            </a:r>
            <a:r>
              <a:rPr lang="pl-PL" sz="1400" dirty="0" smtClean="0">
                <a:latin typeface="Century Gothic" panose="020B0502020202020204" pitchFamily="34" charset="0"/>
              </a:rPr>
              <a:t>  on mRNA and protein </a:t>
            </a:r>
            <a:r>
              <a:rPr lang="pl-PL" sz="1400" dirty="0" err="1" smtClean="0">
                <a:latin typeface="Century Gothic" panose="020B0502020202020204" pitchFamily="34" charset="0"/>
              </a:rPr>
              <a:t>level</a:t>
            </a:r>
            <a:r>
              <a:rPr lang="pl-PL" sz="1400" dirty="0" smtClean="0">
                <a:latin typeface="Century Gothic" panose="020B0502020202020204" pitchFamily="34" charset="0"/>
              </a:rPr>
              <a:t> </a:t>
            </a:r>
            <a:r>
              <a:rPr lang="pl-PL" sz="1400" dirty="0" err="1" smtClean="0">
                <a:latin typeface="Century Gothic" panose="020B0502020202020204" pitchFamily="34" charset="0"/>
              </a:rPr>
              <a:t>independently</a:t>
            </a:r>
            <a:r>
              <a:rPr lang="pl-PL" sz="1400" dirty="0" smtClean="0">
                <a:latin typeface="Century Gothic" panose="020B0502020202020204" pitchFamily="34" charset="0"/>
              </a:rPr>
              <a:t> of </a:t>
            </a:r>
            <a:r>
              <a:rPr lang="pl-PL" sz="1400" dirty="0" err="1" smtClean="0">
                <a:latin typeface="Century Gothic" panose="020B0502020202020204" pitchFamily="34" charset="0"/>
              </a:rPr>
              <a:t>treatment</a:t>
            </a:r>
            <a:endParaRPr lang="pl-PL" sz="1400" dirty="0" smtClean="0">
              <a:latin typeface="Century Gothic" panose="020B0502020202020204" pitchFamily="34" charset="0"/>
            </a:endParaRPr>
          </a:p>
          <a:p>
            <a:pPr marL="285750" indent="-285750">
              <a:buFont typeface="Wingdings" panose="05000000000000000000" pitchFamily="2" charset="2"/>
              <a:buChar char="ü"/>
            </a:pPr>
            <a:endParaRPr lang="pl-PL" sz="1400" dirty="0">
              <a:latin typeface="Century Gothic" panose="020B0502020202020204" pitchFamily="34" charset="0"/>
            </a:endParaRPr>
          </a:p>
          <a:p>
            <a:endParaRPr lang="pl-PL" sz="1400" dirty="0" smtClean="0">
              <a:latin typeface="Century Gothic" panose="020B0502020202020204" pitchFamily="34" charset="0"/>
            </a:endParaRPr>
          </a:p>
          <a:p>
            <a:pPr marL="285750" indent="-285750">
              <a:buFont typeface="Wingdings" panose="05000000000000000000" pitchFamily="2" charset="2"/>
              <a:buChar char="ü"/>
            </a:pPr>
            <a:endParaRPr lang="pl-PL" sz="1400" dirty="0">
              <a:latin typeface="Century Gothic" panose="020B0502020202020204" pitchFamily="34" charset="0"/>
            </a:endParaRPr>
          </a:p>
          <a:p>
            <a:pPr marL="285750" indent="-285750">
              <a:buFont typeface="Wingdings" panose="05000000000000000000" pitchFamily="2" charset="2"/>
              <a:buChar char="ü"/>
            </a:pPr>
            <a:endParaRPr lang="pl-PL" sz="1400" dirty="0" smtClean="0">
              <a:latin typeface="Century Gothic" panose="020B0502020202020204" pitchFamily="34" charset="0"/>
            </a:endParaRPr>
          </a:p>
          <a:p>
            <a:pPr marL="285750" indent="-285750">
              <a:buFont typeface="Wingdings" panose="05000000000000000000" pitchFamily="2" charset="2"/>
              <a:buChar char="ü"/>
            </a:pPr>
            <a:endParaRPr lang="pl-PL" sz="1400" dirty="0">
              <a:latin typeface="Century Gothic" panose="020B0502020202020204" pitchFamily="34" charset="0"/>
            </a:endParaRPr>
          </a:p>
          <a:p>
            <a:pPr marL="285750" indent="-285750">
              <a:buFont typeface="Wingdings" panose="05000000000000000000" pitchFamily="2" charset="2"/>
              <a:buChar char="ü"/>
            </a:pPr>
            <a:endParaRPr lang="pl-PL" sz="1400" dirty="0" smtClean="0">
              <a:latin typeface="Century Gothic" panose="020B0502020202020204" pitchFamily="34" charset="0"/>
            </a:endParaRPr>
          </a:p>
          <a:p>
            <a:endParaRPr lang="pl-PL" sz="1400" dirty="0" smtClean="0">
              <a:latin typeface="Century Gothic" panose="020B0502020202020204" pitchFamily="34" charset="0"/>
            </a:endParaRPr>
          </a:p>
          <a:p>
            <a:pPr marL="285750" indent="-285750">
              <a:buFont typeface="Wingdings" panose="05000000000000000000" pitchFamily="2" charset="2"/>
              <a:buChar char="ü"/>
            </a:pPr>
            <a:endParaRPr lang="pl-PL" sz="1400" dirty="0" smtClean="0">
              <a:latin typeface="Century Gothic" panose="020B0502020202020204" pitchFamily="34" charset="0"/>
            </a:endParaRPr>
          </a:p>
          <a:p>
            <a:pPr marL="285750" indent="-285750">
              <a:buFont typeface="Wingdings" panose="05000000000000000000" pitchFamily="2" charset="2"/>
              <a:buChar char="ü"/>
            </a:pPr>
            <a:endParaRPr lang="pl-PL" sz="1400" dirty="0">
              <a:latin typeface="Century Gothic" panose="020B0502020202020204" pitchFamily="34" charset="0"/>
            </a:endParaRPr>
          </a:p>
        </p:txBody>
      </p:sp>
    </p:spTree>
    <p:extLst>
      <p:ext uri="{BB962C8B-B14F-4D97-AF65-F5344CB8AC3E}">
        <p14:creationId xmlns:p14="http://schemas.microsoft.com/office/powerpoint/2010/main" xmlns="" val="2403997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80000">
              <a:srgbClr val="F3F3F3">
                <a:lumMod val="100000"/>
                <a:alpha val="52000"/>
              </a:srgbClr>
            </a:gs>
            <a:gs pos="100000">
              <a:schemeClr val="bg1">
                <a:alpha val="47000"/>
                <a:lumMod val="80000"/>
                <a:lumOff val="20000"/>
              </a:schemeClr>
            </a:gs>
          </a:gsLst>
          <a:lin ang="2700000" scaled="1"/>
        </a:gradFill>
        <a:effectLst/>
      </p:bgPr>
    </p:bg>
    <p:spTree>
      <p:nvGrpSpPr>
        <p:cNvPr id="1" name=""/>
        <p:cNvGrpSpPr/>
        <p:nvPr/>
      </p:nvGrpSpPr>
      <p:grpSpPr>
        <a:xfrm>
          <a:off x="0" y="0"/>
          <a:ext cx="0" cy="0"/>
          <a:chOff x="0" y="0"/>
          <a:chExt cx="0" cy="0"/>
        </a:xfrm>
      </p:grpSpPr>
      <p:sp>
        <p:nvSpPr>
          <p:cNvPr id="8" name="Prostokąt 7"/>
          <p:cNvSpPr/>
          <p:nvPr/>
        </p:nvSpPr>
        <p:spPr>
          <a:xfrm>
            <a:off x="0" y="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4" name="Prostokąt 33"/>
          <p:cNvSpPr/>
          <p:nvPr/>
        </p:nvSpPr>
        <p:spPr>
          <a:xfrm>
            <a:off x="2771800" y="15695"/>
            <a:ext cx="518400" cy="47160"/>
          </a:xfrm>
          <a:prstGeom prst="rect">
            <a:avLst/>
          </a:prstGeom>
          <a:solidFill>
            <a:srgbClr val="F3F329"/>
          </a:solidFill>
          <a:ln>
            <a:solidFill>
              <a:srgbClr val="F3F3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5" name="Prostokąt 34"/>
          <p:cNvSpPr/>
          <p:nvPr/>
        </p:nvSpPr>
        <p:spPr>
          <a:xfrm>
            <a:off x="3314650" y="15695"/>
            <a:ext cx="518400" cy="47160"/>
          </a:xfrm>
          <a:prstGeom prst="rect">
            <a:avLst/>
          </a:prstGeom>
          <a:solidFill>
            <a:srgbClr val="FF3B3B"/>
          </a:solidFill>
          <a:ln>
            <a:solidFill>
              <a:srgbClr val="FF3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6" name="Prostokąt 35"/>
          <p:cNvSpPr/>
          <p:nvPr/>
        </p:nvSpPr>
        <p:spPr>
          <a:xfrm>
            <a:off x="3852720" y="15695"/>
            <a:ext cx="518400" cy="4716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0" name="Prostokąt 39"/>
          <p:cNvSpPr/>
          <p:nvPr/>
        </p:nvSpPr>
        <p:spPr>
          <a:xfrm>
            <a:off x="4371120" y="15695"/>
            <a:ext cx="518400" cy="47160"/>
          </a:xfrm>
          <a:prstGeom prst="rect">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1" name="Prostokąt 40"/>
          <p:cNvSpPr/>
          <p:nvPr/>
        </p:nvSpPr>
        <p:spPr>
          <a:xfrm>
            <a:off x="4917696" y="15695"/>
            <a:ext cx="518400" cy="47160"/>
          </a:xfrm>
          <a:prstGeom prst="rect">
            <a:avLst/>
          </a:prstGeom>
          <a:solidFill>
            <a:srgbClr val="00CCFF"/>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2" name="Prostokąt 41"/>
          <p:cNvSpPr/>
          <p:nvPr/>
        </p:nvSpPr>
        <p:spPr>
          <a:xfrm>
            <a:off x="5436096" y="15695"/>
            <a:ext cx="518400" cy="47160"/>
          </a:xfrm>
          <a:prstGeom prst="rect">
            <a:avLst/>
          </a:prstGeom>
          <a:solidFill>
            <a:srgbClr val="0065FA"/>
          </a:solidFill>
          <a:ln>
            <a:solidFill>
              <a:srgbClr val="0065F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58" name="Prostokąt 57"/>
          <p:cNvSpPr/>
          <p:nvPr/>
        </p:nvSpPr>
        <p:spPr>
          <a:xfrm>
            <a:off x="612000" y="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9" name="Prostokąt 58"/>
          <p:cNvSpPr/>
          <p:nvPr/>
        </p:nvSpPr>
        <p:spPr>
          <a:xfrm>
            <a:off x="0" y="61701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0" name="Prostokąt 59"/>
          <p:cNvSpPr/>
          <p:nvPr/>
        </p:nvSpPr>
        <p:spPr>
          <a:xfrm>
            <a:off x="1227860" y="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1" name="Prostokąt 60"/>
          <p:cNvSpPr/>
          <p:nvPr/>
        </p:nvSpPr>
        <p:spPr>
          <a:xfrm>
            <a:off x="0" y="122901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2" name="Prostokąt 61"/>
          <p:cNvSpPr/>
          <p:nvPr/>
        </p:nvSpPr>
        <p:spPr>
          <a:xfrm>
            <a:off x="612000" y="61701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3" name="Prostokąt 62"/>
          <p:cNvSpPr/>
          <p:nvPr/>
        </p:nvSpPr>
        <p:spPr>
          <a:xfrm>
            <a:off x="8532000" y="6246000"/>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4" name="Prostokąt 63"/>
          <p:cNvSpPr/>
          <p:nvPr/>
        </p:nvSpPr>
        <p:spPr>
          <a:xfrm>
            <a:off x="8532890" y="5624251"/>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5" name="Prostokąt 64"/>
          <p:cNvSpPr/>
          <p:nvPr/>
        </p:nvSpPr>
        <p:spPr>
          <a:xfrm>
            <a:off x="7920000" y="6250365"/>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6" name="Prostokąt 65"/>
          <p:cNvSpPr/>
          <p:nvPr/>
        </p:nvSpPr>
        <p:spPr>
          <a:xfrm>
            <a:off x="7326713" y="6250365"/>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7" name="Prostokąt 66"/>
          <p:cNvSpPr/>
          <p:nvPr/>
        </p:nvSpPr>
        <p:spPr>
          <a:xfrm>
            <a:off x="7920890" y="5634000"/>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8" name="Prostokąt 67"/>
          <p:cNvSpPr/>
          <p:nvPr/>
        </p:nvSpPr>
        <p:spPr>
          <a:xfrm>
            <a:off x="8532890" y="5012251"/>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ięciokąt 24"/>
          <p:cNvSpPr/>
          <p:nvPr/>
        </p:nvSpPr>
        <p:spPr>
          <a:xfrm>
            <a:off x="7794000" y="119228"/>
            <a:ext cx="864000" cy="612000"/>
          </a:xfrm>
          <a:prstGeom prst="homePlate">
            <a:avLst/>
          </a:prstGeom>
          <a:solidFill>
            <a:schemeClr val="bg1">
              <a:lumMod val="85000"/>
            </a:schemeClr>
          </a:solidFill>
          <a:ln>
            <a:solidFill>
              <a:schemeClr val="bg1">
                <a:lumMod val="85000"/>
              </a:schemeClr>
            </a:solid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6" name="Picture 4" descr="C:\Users\Justyna\Desktop\Valencia\hirszfeld.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29116" y="-18736"/>
            <a:ext cx="595547" cy="742796"/>
          </a:xfrm>
          <a:prstGeom prst="rect">
            <a:avLst/>
          </a:prstGeom>
          <a:noFill/>
          <a:extLst>
            <a:ext uri="{909E8E84-426E-40DD-AFC4-6F175D3DCCD1}">
              <a14:hiddenFill xmlns:a14="http://schemas.microsoft.com/office/drawing/2010/main" xmlns="">
                <a:solidFill>
                  <a:srgbClr val="FFFFFF"/>
                </a:solidFill>
              </a14:hiddenFill>
            </a:ext>
          </a:extLst>
        </p:spPr>
      </p:pic>
      <p:sp>
        <p:nvSpPr>
          <p:cNvPr id="27" name="pole tekstowe 26"/>
          <p:cNvSpPr txBox="1"/>
          <p:nvPr/>
        </p:nvSpPr>
        <p:spPr>
          <a:xfrm>
            <a:off x="1224000" y="539394"/>
            <a:ext cx="6517097" cy="369332"/>
          </a:xfrm>
          <a:prstGeom prst="rect">
            <a:avLst/>
          </a:prstGeom>
          <a:noFill/>
        </p:spPr>
        <p:txBody>
          <a:bodyPr wrap="square" rtlCol="0">
            <a:spAutoFit/>
          </a:bodyPr>
          <a:lstStyle/>
          <a:p>
            <a:pPr algn="ctr"/>
            <a:r>
              <a:rPr lang="en-US" dirty="0">
                <a:latin typeface="Century Gothic" panose="020B0502020202020204" pitchFamily="34" charset="0"/>
                <a:cs typeface="Levenim MT" panose="02010502060101010101" pitchFamily="2" charset="-79"/>
              </a:rPr>
              <a:t>Laboratory of Experimental Anticancer Therapy</a:t>
            </a:r>
            <a:endParaRPr lang="pl-PL" dirty="0">
              <a:latin typeface="Century Gothic" panose="020B0502020202020204" pitchFamily="34" charset="0"/>
              <a:cs typeface="Levenim MT" panose="02010502060101010101" pitchFamily="2" charset="-79"/>
            </a:endParaRPr>
          </a:p>
        </p:txBody>
      </p:sp>
      <p:sp>
        <p:nvSpPr>
          <p:cNvPr id="2" name="pole tekstowe 1"/>
          <p:cNvSpPr txBox="1"/>
          <p:nvPr/>
        </p:nvSpPr>
        <p:spPr>
          <a:xfrm>
            <a:off x="0" y="1229010"/>
            <a:ext cx="3874744" cy="4524315"/>
          </a:xfrm>
          <a:prstGeom prst="rect">
            <a:avLst/>
          </a:prstGeom>
          <a:noFill/>
        </p:spPr>
        <p:txBody>
          <a:bodyPr wrap="square" rtlCol="0">
            <a:spAutoFit/>
          </a:bodyPr>
          <a:lstStyle/>
          <a:p>
            <a:r>
              <a:rPr lang="pl-PL" sz="1600" b="1" dirty="0" smtClean="0">
                <a:latin typeface="Century Gothic" panose="020B0502020202020204" pitchFamily="34" charset="0"/>
              </a:rPr>
              <a:t>Joanna Wietrzyk, Prof. </a:t>
            </a:r>
            <a:r>
              <a:rPr lang="pl-PL" sz="1600" b="1" dirty="0" err="1" smtClean="0">
                <a:latin typeface="Century Gothic" panose="020B0502020202020204" pitchFamily="34" charset="0"/>
              </a:rPr>
              <a:t>head</a:t>
            </a:r>
            <a:endParaRPr lang="pl-PL" sz="1600" b="1" dirty="0" smtClean="0">
              <a:latin typeface="Century Gothic" panose="020B0502020202020204" pitchFamily="34" charset="0"/>
            </a:endParaRPr>
          </a:p>
          <a:p>
            <a:endParaRPr lang="pl-PL" sz="1600" b="1" dirty="0" smtClean="0">
              <a:latin typeface="Century Gothic" panose="020B0502020202020204" pitchFamily="34" charset="0"/>
            </a:endParaRPr>
          </a:p>
          <a:p>
            <a:r>
              <a:rPr lang="pl-PL" sz="1600" dirty="0" smtClean="0">
                <a:latin typeface="Century Gothic" panose="020B0502020202020204" pitchFamily="34" charset="0"/>
              </a:rPr>
              <a:t>Dagmara Kłopotowska</a:t>
            </a:r>
          </a:p>
          <a:p>
            <a:r>
              <a:rPr lang="pl-PL" sz="1600" dirty="0" smtClean="0">
                <a:latin typeface="Century Gothic" panose="020B0502020202020204" pitchFamily="34" charset="0"/>
              </a:rPr>
              <a:t>Magdalena Milczarek </a:t>
            </a:r>
          </a:p>
          <a:p>
            <a:r>
              <a:rPr lang="pl-PL" sz="1600" dirty="0" smtClean="0">
                <a:latin typeface="Century Gothic" panose="020B0502020202020204" pitchFamily="34" charset="0"/>
              </a:rPr>
              <a:t>Beata Filip-</a:t>
            </a:r>
            <a:r>
              <a:rPr lang="pl-PL" sz="1600" dirty="0" err="1" smtClean="0">
                <a:latin typeface="Century Gothic" panose="020B0502020202020204" pitchFamily="34" charset="0"/>
              </a:rPr>
              <a:t>Psurska</a:t>
            </a:r>
            <a:endParaRPr lang="pl-PL" sz="1600" dirty="0" smtClean="0">
              <a:latin typeface="Century Gothic" panose="020B0502020202020204" pitchFamily="34" charset="0"/>
            </a:endParaRPr>
          </a:p>
          <a:p>
            <a:r>
              <a:rPr lang="pl-PL" sz="1600" dirty="0" smtClean="0">
                <a:latin typeface="Century Gothic" panose="020B0502020202020204" pitchFamily="34" charset="0"/>
              </a:rPr>
              <a:t>Mateusz </a:t>
            </a:r>
            <a:r>
              <a:rPr lang="pl-PL" sz="1600" dirty="0" err="1" smtClean="0">
                <a:latin typeface="Century Gothic" panose="020B0502020202020204" pitchFamily="34" charset="0"/>
              </a:rPr>
              <a:t>Psurski</a:t>
            </a:r>
            <a:r>
              <a:rPr lang="pl-PL" sz="1600" dirty="0" smtClean="0">
                <a:latin typeface="Century Gothic" panose="020B0502020202020204" pitchFamily="34" charset="0"/>
              </a:rPr>
              <a:t> </a:t>
            </a:r>
          </a:p>
          <a:p>
            <a:r>
              <a:rPr lang="pl-PL" sz="1600" dirty="0" smtClean="0">
                <a:latin typeface="Century Gothic" panose="020B0502020202020204" pitchFamily="34" charset="0"/>
              </a:rPr>
              <a:t>Marta Świtalska </a:t>
            </a:r>
          </a:p>
          <a:p>
            <a:r>
              <a:rPr lang="pl-PL" sz="1600" dirty="0" smtClean="0">
                <a:latin typeface="Century Gothic" panose="020B0502020202020204" pitchFamily="34" charset="0"/>
              </a:rPr>
              <a:t>Agnieszka Błażejczyk </a:t>
            </a:r>
          </a:p>
          <a:p>
            <a:r>
              <a:rPr lang="pl-PL" sz="1600" dirty="0" smtClean="0">
                <a:latin typeface="Century Gothic" panose="020B0502020202020204" pitchFamily="34" charset="0"/>
              </a:rPr>
              <a:t>Ewa Maj </a:t>
            </a:r>
          </a:p>
          <a:p>
            <a:r>
              <a:rPr lang="pl-PL" sz="1600" dirty="0" smtClean="0">
                <a:latin typeface="Century Gothic" panose="020B0502020202020204" pitchFamily="34" charset="0"/>
              </a:rPr>
              <a:t>Magdalena Maciejewska </a:t>
            </a:r>
          </a:p>
          <a:p>
            <a:r>
              <a:rPr lang="pl-PL" sz="1600" dirty="0" smtClean="0">
                <a:latin typeface="Century Gothic" panose="020B0502020202020204" pitchFamily="34" charset="0"/>
              </a:rPr>
              <a:t>Anna </a:t>
            </a:r>
            <a:r>
              <a:rPr lang="pl-PL" sz="1600" dirty="0" err="1" smtClean="0">
                <a:latin typeface="Century Gothic" panose="020B0502020202020204" pitchFamily="34" charset="0"/>
              </a:rPr>
              <a:t>Nasulewicz</a:t>
            </a:r>
            <a:r>
              <a:rPr lang="pl-PL" sz="1600" dirty="0">
                <a:latin typeface="Century Gothic" panose="020B0502020202020204" pitchFamily="34" charset="0"/>
              </a:rPr>
              <a:t> </a:t>
            </a:r>
            <a:r>
              <a:rPr lang="pl-PL" sz="1600" dirty="0" smtClean="0">
                <a:latin typeface="Century Gothic" panose="020B0502020202020204" pitchFamily="34" charset="0"/>
              </a:rPr>
              <a:t>– </a:t>
            </a:r>
            <a:r>
              <a:rPr lang="pl-PL" sz="1600" dirty="0" err="1" smtClean="0">
                <a:latin typeface="Century Gothic" panose="020B0502020202020204" pitchFamily="34" charset="0"/>
              </a:rPr>
              <a:t>Goldeman</a:t>
            </a:r>
            <a:r>
              <a:rPr lang="pl-PL" sz="1600" dirty="0" smtClean="0">
                <a:latin typeface="Century Gothic" panose="020B0502020202020204" pitchFamily="34" charset="0"/>
              </a:rPr>
              <a:t> Katarzyna </a:t>
            </a:r>
            <a:r>
              <a:rPr lang="pl-PL" sz="1600" dirty="0" err="1" smtClean="0">
                <a:latin typeface="Century Gothic" panose="020B0502020202020204" pitchFamily="34" charset="0"/>
              </a:rPr>
              <a:t>Szczaurska</a:t>
            </a:r>
            <a:r>
              <a:rPr lang="pl-PL" sz="1600" dirty="0" smtClean="0">
                <a:latin typeface="Century Gothic" panose="020B0502020202020204" pitchFamily="34" charset="0"/>
              </a:rPr>
              <a:t>-Nowak</a:t>
            </a:r>
          </a:p>
          <a:p>
            <a:r>
              <a:rPr lang="pl-PL" sz="1600" dirty="0" smtClean="0">
                <a:latin typeface="Century Gothic" panose="020B0502020202020204" pitchFamily="34" charset="0"/>
              </a:rPr>
              <a:t>Eliza </a:t>
            </a:r>
            <a:r>
              <a:rPr lang="pl-PL" sz="1600" dirty="0" err="1" smtClean="0">
                <a:latin typeface="Century Gothic" panose="020B0502020202020204" pitchFamily="34" charset="0"/>
              </a:rPr>
              <a:t>Turlej</a:t>
            </a:r>
            <a:r>
              <a:rPr lang="pl-PL" sz="1600" dirty="0" smtClean="0">
                <a:latin typeface="Century Gothic" panose="020B0502020202020204" pitchFamily="34" charset="0"/>
              </a:rPr>
              <a:t> </a:t>
            </a:r>
          </a:p>
          <a:p>
            <a:r>
              <a:rPr lang="pl-PL" sz="1600" dirty="0" smtClean="0">
                <a:latin typeface="Century Gothic" panose="020B0502020202020204" pitchFamily="34" charset="0"/>
              </a:rPr>
              <a:t>Joanna Sadowska </a:t>
            </a:r>
          </a:p>
          <a:p>
            <a:r>
              <a:rPr lang="pl-PL" sz="1600" dirty="0" smtClean="0">
                <a:latin typeface="Century Gothic" panose="020B0502020202020204" pitchFamily="34" charset="0"/>
              </a:rPr>
              <a:t>Artur </a:t>
            </a:r>
            <a:r>
              <a:rPr lang="pl-PL" sz="1600" dirty="0" err="1" smtClean="0">
                <a:latin typeface="Century Gothic" panose="020B0502020202020204" pitchFamily="34" charset="0"/>
              </a:rPr>
              <a:t>Anisiewicz</a:t>
            </a:r>
            <a:endParaRPr lang="pl-PL" sz="1600" dirty="0" smtClean="0">
              <a:latin typeface="Century Gothic" panose="020B0502020202020204" pitchFamily="34" charset="0"/>
            </a:endParaRPr>
          </a:p>
          <a:p>
            <a:r>
              <a:rPr lang="pl-PL" sz="1600" dirty="0" smtClean="0">
                <a:latin typeface="Century Gothic" panose="020B0502020202020204" pitchFamily="34" charset="0"/>
              </a:rPr>
              <a:t>Agata Pawlik</a:t>
            </a:r>
          </a:p>
          <a:p>
            <a:r>
              <a:rPr lang="pl-PL" sz="1600" dirty="0" smtClean="0">
                <a:latin typeface="Century Gothic" panose="020B0502020202020204" pitchFamily="34" charset="0"/>
              </a:rPr>
              <a:t>Diana Papiernik</a:t>
            </a:r>
          </a:p>
          <a:p>
            <a:r>
              <a:rPr lang="pl-PL" sz="1600" dirty="0" smtClean="0">
                <a:latin typeface="Century Gothic" panose="020B0502020202020204" pitchFamily="34" charset="0"/>
              </a:rPr>
              <a:t>Ksenia </a:t>
            </a:r>
            <a:r>
              <a:rPr lang="pl-PL" sz="1600" dirty="0" err="1" smtClean="0">
                <a:latin typeface="Century Gothic" panose="020B0502020202020204" pitchFamily="34" charset="0"/>
              </a:rPr>
              <a:t>Porshneva</a:t>
            </a:r>
            <a:endParaRPr lang="pl-PL" sz="1600" dirty="0" smtClean="0">
              <a:latin typeface="Century Gothic" panose="020B0502020202020204" pitchFamily="34" charset="0"/>
            </a:endParaRPr>
          </a:p>
        </p:txBody>
      </p:sp>
      <p:sp>
        <p:nvSpPr>
          <p:cNvPr id="3" name="pole tekstowe 2"/>
          <p:cNvSpPr txBox="1"/>
          <p:nvPr/>
        </p:nvSpPr>
        <p:spPr>
          <a:xfrm>
            <a:off x="7414" y="6021287"/>
            <a:ext cx="5405798" cy="830997"/>
          </a:xfrm>
          <a:prstGeom prst="rect">
            <a:avLst/>
          </a:prstGeom>
          <a:noFill/>
        </p:spPr>
        <p:txBody>
          <a:bodyPr wrap="square" rtlCol="0">
            <a:spAutoFit/>
          </a:bodyPr>
          <a:lstStyle/>
          <a:p>
            <a:r>
              <a:rPr lang="pl-PL" sz="1600" dirty="0">
                <a:latin typeface="Century Gothic" panose="020B0502020202020204" pitchFamily="34" charset="0"/>
              </a:rPr>
              <a:t>Pharmaceutical </a:t>
            </a:r>
            <a:r>
              <a:rPr lang="pl-PL" sz="1600" dirty="0" err="1">
                <a:latin typeface="Century Gothic" panose="020B0502020202020204" pitchFamily="34" charset="0"/>
              </a:rPr>
              <a:t>Research</a:t>
            </a:r>
            <a:r>
              <a:rPr lang="pl-PL" sz="1600" dirty="0">
                <a:latin typeface="Century Gothic" panose="020B0502020202020204" pitchFamily="34" charset="0"/>
              </a:rPr>
              <a:t> </a:t>
            </a:r>
            <a:r>
              <a:rPr lang="pl-PL" sz="1600" dirty="0" err="1" smtClean="0">
                <a:latin typeface="Century Gothic" panose="020B0502020202020204" pitchFamily="34" charset="0"/>
              </a:rPr>
              <a:t>Institute</a:t>
            </a:r>
            <a:r>
              <a:rPr lang="pl-PL" sz="1600" dirty="0" smtClean="0">
                <a:latin typeface="Century Gothic" panose="020B0502020202020204" pitchFamily="34" charset="0"/>
              </a:rPr>
              <a:t>, </a:t>
            </a:r>
            <a:r>
              <a:rPr lang="pl-PL" sz="1600" dirty="0" err="1" smtClean="0">
                <a:latin typeface="Century Gothic" panose="020B0502020202020204" pitchFamily="34" charset="0"/>
              </a:rPr>
              <a:t>Warsaw</a:t>
            </a:r>
            <a:r>
              <a:rPr lang="pl-PL" sz="1600" dirty="0" smtClean="0">
                <a:latin typeface="Century Gothic" panose="020B0502020202020204" pitchFamily="34" charset="0"/>
              </a:rPr>
              <a:t>, Poland</a:t>
            </a:r>
          </a:p>
          <a:p>
            <a:r>
              <a:rPr lang="pl-PL" sz="1600" dirty="0" smtClean="0">
                <a:latin typeface="Century Gothic" panose="020B0502020202020204" pitchFamily="34" charset="0"/>
              </a:rPr>
              <a:t>Andrzej Kutner, Prof. </a:t>
            </a:r>
          </a:p>
          <a:p>
            <a:endParaRPr lang="pl-PL" sz="1600" dirty="0">
              <a:latin typeface="Century Gothic" panose="020B0502020202020204" pitchFamily="34" charset="0"/>
            </a:endParaRPr>
          </a:p>
        </p:txBody>
      </p:sp>
      <p:pic>
        <p:nvPicPr>
          <p:cNvPr id="1026" name="Picture 2" descr="C:\Users\Justyna\Downloads\_G100020_small.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123890" y="1341906"/>
            <a:ext cx="5715000" cy="4572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838801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80000">
              <a:srgbClr val="F3F3F3">
                <a:lumMod val="100000"/>
                <a:alpha val="52000"/>
              </a:srgbClr>
            </a:gs>
            <a:gs pos="100000">
              <a:schemeClr val="bg1">
                <a:alpha val="47000"/>
                <a:lumMod val="80000"/>
                <a:lumOff val="20000"/>
              </a:schemeClr>
            </a:gs>
          </a:gsLst>
          <a:lin ang="2700000" scaled="1"/>
        </a:gradFill>
        <a:effectLst/>
      </p:bgPr>
    </p:bg>
    <p:spTree>
      <p:nvGrpSpPr>
        <p:cNvPr id="1" name=""/>
        <p:cNvGrpSpPr/>
        <p:nvPr/>
      </p:nvGrpSpPr>
      <p:grpSpPr>
        <a:xfrm>
          <a:off x="0" y="0"/>
          <a:ext cx="0" cy="0"/>
          <a:chOff x="0" y="0"/>
          <a:chExt cx="0" cy="0"/>
        </a:xfrm>
      </p:grpSpPr>
      <p:sp>
        <p:nvSpPr>
          <p:cNvPr id="8" name="Prostokąt 7"/>
          <p:cNvSpPr/>
          <p:nvPr/>
        </p:nvSpPr>
        <p:spPr>
          <a:xfrm>
            <a:off x="0" y="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34" name="Prostokąt 33"/>
          <p:cNvSpPr/>
          <p:nvPr/>
        </p:nvSpPr>
        <p:spPr>
          <a:xfrm>
            <a:off x="2771800" y="15695"/>
            <a:ext cx="518400" cy="47160"/>
          </a:xfrm>
          <a:prstGeom prst="rect">
            <a:avLst/>
          </a:prstGeom>
          <a:solidFill>
            <a:srgbClr val="F3F329"/>
          </a:solidFill>
          <a:ln>
            <a:solidFill>
              <a:srgbClr val="F3F3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35" name="Prostokąt 34"/>
          <p:cNvSpPr/>
          <p:nvPr/>
        </p:nvSpPr>
        <p:spPr>
          <a:xfrm>
            <a:off x="3314650" y="15695"/>
            <a:ext cx="518400" cy="47160"/>
          </a:xfrm>
          <a:prstGeom prst="rect">
            <a:avLst/>
          </a:prstGeom>
          <a:solidFill>
            <a:srgbClr val="FF3B3B"/>
          </a:solidFill>
          <a:ln>
            <a:solidFill>
              <a:srgbClr val="FF3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36" name="Prostokąt 35"/>
          <p:cNvSpPr/>
          <p:nvPr/>
        </p:nvSpPr>
        <p:spPr>
          <a:xfrm>
            <a:off x="3852720" y="15695"/>
            <a:ext cx="518400" cy="4716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40" name="Prostokąt 39"/>
          <p:cNvSpPr/>
          <p:nvPr/>
        </p:nvSpPr>
        <p:spPr>
          <a:xfrm>
            <a:off x="4371120" y="15695"/>
            <a:ext cx="518400" cy="47160"/>
          </a:xfrm>
          <a:prstGeom prst="rect">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41" name="Prostokąt 40"/>
          <p:cNvSpPr/>
          <p:nvPr/>
        </p:nvSpPr>
        <p:spPr>
          <a:xfrm>
            <a:off x="4917696" y="15695"/>
            <a:ext cx="518400" cy="47160"/>
          </a:xfrm>
          <a:prstGeom prst="rect">
            <a:avLst/>
          </a:prstGeom>
          <a:solidFill>
            <a:srgbClr val="00CCFF"/>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42" name="Prostokąt 41"/>
          <p:cNvSpPr/>
          <p:nvPr/>
        </p:nvSpPr>
        <p:spPr>
          <a:xfrm>
            <a:off x="5436096" y="15695"/>
            <a:ext cx="518400" cy="47160"/>
          </a:xfrm>
          <a:prstGeom prst="rect">
            <a:avLst/>
          </a:prstGeom>
          <a:solidFill>
            <a:srgbClr val="0065FA"/>
          </a:solidFill>
          <a:ln>
            <a:solidFill>
              <a:srgbClr val="0065F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58" name="Prostokąt 57"/>
          <p:cNvSpPr/>
          <p:nvPr/>
        </p:nvSpPr>
        <p:spPr>
          <a:xfrm>
            <a:off x="612000" y="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59" name="Prostokąt 58"/>
          <p:cNvSpPr/>
          <p:nvPr/>
        </p:nvSpPr>
        <p:spPr>
          <a:xfrm>
            <a:off x="0" y="61701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0" name="Prostokąt 59"/>
          <p:cNvSpPr/>
          <p:nvPr/>
        </p:nvSpPr>
        <p:spPr>
          <a:xfrm>
            <a:off x="1227860" y="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1" name="Prostokąt 60"/>
          <p:cNvSpPr/>
          <p:nvPr/>
        </p:nvSpPr>
        <p:spPr>
          <a:xfrm>
            <a:off x="0" y="122901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2" name="Prostokąt 61"/>
          <p:cNvSpPr/>
          <p:nvPr/>
        </p:nvSpPr>
        <p:spPr>
          <a:xfrm>
            <a:off x="612000" y="61701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3" name="Prostokąt 62"/>
          <p:cNvSpPr/>
          <p:nvPr/>
        </p:nvSpPr>
        <p:spPr>
          <a:xfrm>
            <a:off x="8532000" y="6246000"/>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4" name="Prostokąt 63"/>
          <p:cNvSpPr/>
          <p:nvPr/>
        </p:nvSpPr>
        <p:spPr>
          <a:xfrm>
            <a:off x="8532890" y="5624251"/>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5" name="Prostokąt 64"/>
          <p:cNvSpPr/>
          <p:nvPr/>
        </p:nvSpPr>
        <p:spPr>
          <a:xfrm>
            <a:off x="7920000" y="6250365"/>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6" name="Prostokąt 65"/>
          <p:cNvSpPr/>
          <p:nvPr/>
        </p:nvSpPr>
        <p:spPr>
          <a:xfrm>
            <a:off x="7326713" y="6250365"/>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7" name="Prostokąt 66"/>
          <p:cNvSpPr/>
          <p:nvPr/>
        </p:nvSpPr>
        <p:spPr>
          <a:xfrm>
            <a:off x="7920890" y="5634000"/>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8" name="Prostokąt 67"/>
          <p:cNvSpPr/>
          <p:nvPr/>
        </p:nvSpPr>
        <p:spPr>
          <a:xfrm>
            <a:off x="8532890" y="5012251"/>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5" name="Pięciokąt 24"/>
          <p:cNvSpPr/>
          <p:nvPr/>
        </p:nvSpPr>
        <p:spPr>
          <a:xfrm>
            <a:off x="7794000" y="119228"/>
            <a:ext cx="864000" cy="612000"/>
          </a:xfrm>
          <a:prstGeom prst="homePlate">
            <a:avLst/>
          </a:prstGeom>
          <a:solidFill>
            <a:schemeClr val="bg1">
              <a:lumMod val="85000"/>
            </a:schemeClr>
          </a:solidFill>
          <a:ln>
            <a:solidFill>
              <a:schemeClr val="bg1">
                <a:lumMod val="85000"/>
              </a:schemeClr>
            </a:solid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26" name="Picture 4" descr="C:\Users\Justyna\Desktop\Valencia\hirszfeld.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29116" y="-18736"/>
            <a:ext cx="595547" cy="742796"/>
          </a:xfrm>
          <a:prstGeom prst="rect">
            <a:avLst/>
          </a:prstGeom>
          <a:noFill/>
          <a:extLst>
            <a:ext uri="{909E8E84-426E-40DD-AFC4-6F175D3DCCD1}">
              <a14:hiddenFill xmlns:a14="http://schemas.microsoft.com/office/drawing/2010/main" xmlns="">
                <a:solidFill>
                  <a:srgbClr val="FFFFFF"/>
                </a:solidFill>
              </a14:hiddenFill>
            </a:ext>
          </a:extLst>
        </p:spPr>
      </p:pic>
      <p:sp>
        <p:nvSpPr>
          <p:cNvPr id="27" name="pole tekstowe 26"/>
          <p:cNvSpPr txBox="1"/>
          <p:nvPr/>
        </p:nvSpPr>
        <p:spPr>
          <a:xfrm>
            <a:off x="1224000" y="539394"/>
            <a:ext cx="6517097" cy="369332"/>
          </a:xfrm>
          <a:prstGeom prst="rect">
            <a:avLst/>
          </a:prstGeom>
          <a:noFill/>
        </p:spPr>
        <p:txBody>
          <a:bodyPr wrap="square" rtlCol="0">
            <a:spAutoFit/>
          </a:bodyPr>
          <a:lstStyle/>
          <a:p>
            <a:pPr algn="ctr"/>
            <a:r>
              <a:rPr lang="pl-PL" dirty="0" smtClean="0">
                <a:latin typeface="Levenim MT" panose="02010502060101010101" pitchFamily="2" charset="-79"/>
                <a:cs typeface="Levenim MT" panose="02010502060101010101" pitchFamily="2" charset="-79"/>
              </a:rPr>
              <a:t> </a:t>
            </a:r>
            <a:r>
              <a:rPr lang="en-US" dirty="0" smtClean="0">
                <a:latin typeface="Levenim MT" panose="02010502060101010101" pitchFamily="2" charset="-79"/>
                <a:cs typeface="Levenim MT" panose="02010502060101010101" pitchFamily="2" charset="-79"/>
              </a:rPr>
              <a:t>Thank</a:t>
            </a:r>
            <a:r>
              <a:rPr lang="pl-PL" dirty="0" smtClean="0">
                <a:latin typeface="Levenim MT" panose="02010502060101010101" pitchFamily="2" charset="-79"/>
                <a:cs typeface="Levenim MT" panose="02010502060101010101" pitchFamily="2" charset="-79"/>
              </a:rPr>
              <a:t> </a:t>
            </a:r>
            <a:r>
              <a:rPr lang="pl-PL" dirty="0" err="1">
                <a:latin typeface="Levenim MT" panose="02010502060101010101" pitchFamily="2" charset="-79"/>
                <a:cs typeface="Levenim MT" panose="02010502060101010101" pitchFamily="2" charset="-79"/>
              </a:rPr>
              <a:t>y</a:t>
            </a:r>
            <a:r>
              <a:rPr lang="pl-PL" dirty="0" err="1" smtClean="0">
                <a:latin typeface="Levenim MT" panose="02010502060101010101" pitchFamily="2" charset="-79"/>
                <a:cs typeface="Levenim MT" panose="02010502060101010101" pitchFamily="2" charset="-79"/>
              </a:rPr>
              <a:t>ou</a:t>
            </a:r>
            <a:r>
              <a:rPr lang="pl-PL" dirty="0" smtClean="0">
                <a:latin typeface="Levenim MT" panose="02010502060101010101" pitchFamily="2" charset="-79"/>
                <a:cs typeface="Levenim MT" panose="02010502060101010101" pitchFamily="2" charset="-79"/>
              </a:rPr>
              <a:t> for </a:t>
            </a:r>
            <a:r>
              <a:rPr lang="pl-PL" dirty="0" err="1" smtClean="0">
                <a:latin typeface="Levenim MT" panose="02010502060101010101" pitchFamily="2" charset="-79"/>
                <a:cs typeface="Levenim MT" panose="02010502060101010101" pitchFamily="2" charset="-79"/>
              </a:rPr>
              <a:t>your</a:t>
            </a:r>
            <a:r>
              <a:rPr lang="pl-PL" dirty="0" smtClean="0">
                <a:latin typeface="Levenim MT" panose="02010502060101010101" pitchFamily="2" charset="-79"/>
                <a:cs typeface="Levenim MT" panose="02010502060101010101" pitchFamily="2" charset="-79"/>
              </a:rPr>
              <a:t> </a:t>
            </a:r>
            <a:r>
              <a:rPr lang="pl-PL" dirty="0" err="1" smtClean="0">
                <a:latin typeface="Levenim MT" panose="02010502060101010101" pitchFamily="2" charset="-79"/>
                <a:cs typeface="Levenim MT" panose="02010502060101010101" pitchFamily="2" charset="-79"/>
              </a:rPr>
              <a:t>attention</a:t>
            </a:r>
            <a:r>
              <a:rPr lang="pl-PL" dirty="0" smtClean="0">
                <a:latin typeface="Levenim MT" panose="02010502060101010101" pitchFamily="2" charset="-79"/>
                <a:cs typeface="Levenim MT" panose="02010502060101010101" pitchFamily="2" charset="-79"/>
              </a:rPr>
              <a:t> </a:t>
            </a:r>
            <a:endParaRPr lang="pl-PL" dirty="0">
              <a:latin typeface="Levenim MT" panose="02010502060101010101" pitchFamily="2" charset="-79"/>
              <a:cs typeface="Levenim MT" panose="02010502060101010101" pitchFamily="2" charset="-79"/>
            </a:endParaRPr>
          </a:p>
        </p:txBody>
      </p:sp>
      <p:pic>
        <p:nvPicPr>
          <p:cNvPr id="2" name="Obraz 1"/>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34865" y="1445936"/>
            <a:ext cx="7684724" cy="5007241"/>
          </a:xfrm>
          <a:prstGeom prst="rect">
            <a:avLst/>
          </a:prstGeom>
        </p:spPr>
      </p:pic>
      <p:pic>
        <p:nvPicPr>
          <p:cNvPr id="24" name="Obraz 23"/>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228184" y="1449140"/>
            <a:ext cx="2268264" cy="634200"/>
          </a:xfrm>
          <a:prstGeom prst="rect">
            <a:avLst/>
          </a:prstGeom>
        </p:spPr>
      </p:pic>
    </p:spTree>
    <p:extLst>
      <p:ext uri="{BB962C8B-B14F-4D97-AF65-F5344CB8AC3E}">
        <p14:creationId xmlns:p14="http://schemas.microsoft.com/office/powerpoint/2010/main" xmlns="" val="32403218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273628" y="428625"/>
            <a:ext cx="6796769" cy="1143000"/>
          </a:xfrm>
        </p:spPr>
        <p:txBody>
          <a:bodyPr/>
          <a:lstStyle/>
          <a:p>
            <a:r>
              <a:rPr lang="en-US" sz="3600" b="1" dirty="0" smtClean="0">
                <a:latin typeface="Baskerville Old Face" pitchFamily="18" charset="0"/>
                <a:ea typeface="ＭＳ Ｐゴシック" pitchFamily="50" charset="-128"/>
              </a:rPr>
              <a:t>Let Us Meet Again</a:t>
            </a:r>
          </a:p>
        </p:txBody>
      </p:sp>
      <p:sp>
        <p:nvSpPr>
          <p:cNvPr id="3" name="Content Placeholder 2"/>
          <p:cNvSpPr>
            <a:spLocks noGrp="1"/>
          </p:cNvSpPr>
          <p:nvPr>
            <p:ph idx="1"/>
          </p:nvPr>
        </p:nvSpPr>
        <p:spPr>
          <a:xfrm>
            <a:off x="1114425" y="1752600"/>
            <a:ext cx="6821261" cy="49911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solidFill>
              <a:srgbClr val="002060"/>
            </a:solidFill>
          </a:ln>
        </p:spPr>
        <p:txBody>
          <a:bodyPr>
            <a:normAutofit/>
          </a:bodyPr>
          <a:lstStyle/>
          <a:p>
            <a:pPr algn="ctr">
              <a:buFont typeface="Arial" charset="0"/>
              <a:buNone/>
              <a:defRPr/>
            </a:pPr>
            <a:r>
              <a:rPr lang="en-US" dirty="0" smtClean="0">
                <a:effectLst>
                  <a:outerShdw blurRad="38100" dist="38100" dir="2700000" algn="tl">
                    <a:srgbClr val="000000">
                      <a:alpha val="43137"/>
                    </a:srgbClr>
                  </a:outerShdw>
                </a:effectLst>
                <a:latin typeface="Georgia" pitchFamily="18" charset="0"/>
              </a:rPr>
              <a:t>We welcome you all to our future conferences of OMICS International  </a:t>
            </a:r>
          </a:p>
          <a:p>
            <a:pPr algn="ctr">
              <a:buFont typeface="Arial" charset="0"/>
              <a:buNone/>
              <a:defRPr/>
            </a:pP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1800" dirty="0" smtClean="0">
                <a:effectLst>
                  <a:outerShdw blurRad="38100" dist="38100" dir="2700000" algn="tl">
                    <a:srgbClr val="000000">
                      <a:alpha val="43137"/>
                    </a:srgbClr>
                  </a:outerShdw>
                </a:effectLst>
                <a:latin typeface="Georgia" pitchFamily="18" charset="0"/>
              </a:rPr>
              <a:t>Please Visit:</a:t>
            </a:r>
            <a:r>
              <a:rPr lang="en-US" sz="2400" dirty="0">
                <a:effectLst>
                  <a:outerShdw blurRad="38100" dist="38100" dir="2700000" algn="tl">
                    <a:srgbClr val="000000">
                      <a:alpha val="43137"/>
                    </a:srgbClr>
                  </a:outerShdw>
                </a:effectLst>
                <a:latin typeface="Georgia" pitchFamily="18" charset="0"/>
              </a:rPr>
              <a:t/>
            </a:r>
            <a:br>
              <a:rPr lang="en-US" sz="2400" dirty="0">
                <a:effectLst>
                  <a:outerShdw blurRad="38100" dist="38100" dir="2700000" algn="tl">
                    <a:srgbClr val="000000">
                      <a:alpha val="43137"/>
                    </a:srgbClr>
                  </a:outerShdw>
                </a:effectLst>
                <a:latin typeface="Georgia" pitchFamily="18" charset="0"/>
              </a:rPr>
            </a:br>
            <a:r>
              <a:rPr lang="en-US" sz="2400" dirty="0" smtClean="0">
                <a:effectLst>
                  <a:outerShdw blurRad="38100" dist="38100" dir="2700000" algn="tl">
                    <a:srgbClr val="000000">
                      <a:alpha val="43137"/>
                    </a:srgbClr>
                  </a:outerShdw>
                </a:effectLst>
                <a:latin typeface="Georgia" pitchFamily="18" charset="0"/>
              </a:rPr>
              <a:t> </a:t>
            </a:r>
            <a:r>
              <a:rPr lang="en-US" sz="2400" dirty="0" smtClean="0">
                <a:effectLst>
                  <a:outerShdw blurRad="38100" dist="38100" dir="2700000" algn="tl">
                    <a:srgbClr val="000000">
                      <a:alpha val="43137"/>
                    </a:srgbClr>
                  </a:outerShdw>
                </a:effectLst>
                <a:latin typeface="Georgia" pitchFamily="18" charset="0"/>
                <a:hlinkClick r:id="rId2"/>
              </a:rPr>
              <a:t>http://integrativebiology.conferenceseries.com/</a:t>
            </a:r>
            <a:r>
              <a:rPr lang="en-US" sz="2400" dirty="0" smtClean="0">
                <a:effectLst>
                  <a:outerShdw blurRad="38100" dist="38100" dir="2700000" algn="tl">
                    <a:srgbClr val="000000">
                      <a:alpha val="43137"/>
                    </a:srgbClr>
                  </a:outerShdw>
                </a:effectLst>
                <a:latin typeface="Georgia" pitchFamily="18" charset="0"/>
              </a:rPr>
              <a:t> </a:t>
            </a:r>
            <a:endParaRPr lang="en-US" sz="2400" dirty="0">
              <a:effectLst>
                <a:outerShdw blurRad="38100" dist="38100" dir="2700000" algn="tl">
                  <a:srgbClr val="000000">
                    <a:alpha val="43137"/>
                  </a:srgbClr>
                </a:outerShdw>
              </a:effectLst>
              <a:latin typeface="Georgia" pitchFamily="18" charset="0"/>
            </a:endParaRPr>
          </a:p>
          <a:p>
            <a:pPr algn="ctr">
              <a:buFont typeface="Arial" charset="0"/>
              <a:buNone/>
              <a:defRPr/>
            </a:pPr>
            <a:r>
              <a:rPr lang="en-US" sz="2400" dirty="0">
                <a:effectLst>
                  <a:outerShdw blurRad="38100" dist="38100" dir="2700000" algn="tl">
                    <a:srgbClr val="000000">
                      <a:alpha val="43137"/>
                    </a:srgbClr>
                  </a:outerShdw>
                </a:effectLst>
                <a:latin typeface="Georgia" pitchFamily="18" charset="0"/>
                <a:hlinkClick r:id="rId3"/>
              </a:rPr>
              <a:t>http://conferenceseries.com</a:t>
            </a:r>
            <a:r>
              <a:rPr lang="en-US" sz="2400" dirty="0" smtClean="0">
                <a:effectLst>
                  <a:outerShdw blurRad="38100" dist="38100" dir="2700000" algn="tl">
                    <a:srgbClr val="000000">
                      <a:alpha val="43137"/>
                    </a:srgbClr>
                  </a:outerShdw>
                </a:effectLst>
                <a:latin typeface="Georgia" pitchFamily="18" charset="0"/>
                <a:hlinkClick r:id="rId3"/>
              </a:rPr>
              <a:t>/</a:t>
            </a:r>
            <a:r>
              <a:rPr lang="en-US" sz="2400" dirty="0" smtClean="0">
                <a:effectLst>
                  <a:outerShdw blurRad="38100" dist="38100" dir="2700000" algn="tl">
                    <a:srgbClr val="000000">
                      <a:alpha val="43137"/>
                    </a:srgbClr>
                  </a:outerShdw>
                </a:effectLst>
                <a:latin typeface="Georgia" pitchFamily="18" charset="0"/>
              </a:rPr>
              <a:t> </a:t>
            </a:r>
          </a:p>
          <a:p>
            <a:pPr algn="ctr">
              <a:buFont typeface="Arial" charset="0"/>
              <a:buNone/>
              <a:defRPr/>
            </a:pPr>
            <a:r>
              <a:rPr lang="en-US" sz="2400" dirty="0">
                <a:effectLst>
                  <a:outerShdw blurRad="38100" dist="38100" dir="2700000" algn="tl">
                    <a:srgbClr val="000000">
                      <a:alpha val="43137"/>
                    </a:srgbClr>
                  </a:outerShdw>
                </a:effectLst>
                <a:latin typeface="Georgia" pitchFamily="18" charset="0"/>
              </a:rPr>
              <a:t> </a:t>
            </a:r>
            <a:r>
              <a:rPr lang="en-US" sz="2400" dirty="0">
                <a:effectLst>
                  <a:outerShdw blurRad="38100" dist="38100" dir="2700000" algn="tl">
                    <a:srgbClr val="000000">
                      <a:alpha val="43137"/>
                    </a:srgbClr>
                  </a:outerShdw>
                </a:effectLst>
                <a:latin typeface="Georgia" pitchFamily="18" charset="0"/>
                <a:hlinkClick r:id="rId4"/>
              </a:rPr>
              <a:t>http://</a:t>
            </a:r>
            <a:r>
              <a:rPr lang="en-US" sz="2400" dirty="0" smtClean="0">
                <a:effectLst>
                  <a:outerShdw blurRad="38100" dist="38100" dir="2700000" algn="tl">
                    <a:srgbClr val="000000">
                      <a:alpha val="43137"/>
                    </a:srgbClr>
                  </a:outerShdw>
                </a:effectLst>
                <a:latin typeface="Georgia" pitchFamily="18" charset="0"/>
                <a:hlinkClick r:id="rId4"/>
              </a:rPr>
              <a:t>www.conferenceseries.com/genetics-and-molecular-biology-conferences.php</a:t>
            </a:r>
            <a:r>
              <a:rPr lang="en-US" sz="2400" dirty="0" smtClean="0">
                <a:effectLst>
                  <a:outerShdw blurRad="38100" dist="38100" dir="2700000" algn="tl">
                    <a:srgbClr val="000000">
                      <a:alpha val="43137"/>
                    </a:srgbClr>
                  </a:outerShdw>
                </a:effectLst>
                <a:latin typeface="Georgia" pitchFamily="18" charset="0"/>
              </a:rPr>
              <a:t> </a:t>
            </a:r>
          </a:p>
          <a:p>
            <a:pPr algn="just">
              <a:buFont typeface="Arial" charset="0"/>
              <a:buNone/>
              <a:defRPr/>
            </a:pPr>
            <a:endParaRPr lang="en-US" sz="2400" dirty="0" smtClean="0">
              <a:effectLst>
                <a:outerShdw blurRad="38100" dist="38100" dir="2700000" algn="tl">
                  <a:srgbClr val="000000">
                    <a:alpha val="43137"/>
                  </a:srgbClr>
                </a:outerShdw>
              </a:effectLst>
            </a:endParaRPr>
          </a:p>
          <a:p>
            <a:pPr algn="just">
              <a:buFont typeface="Arial" charset="0"/>
              <a:buNone/>
              <a:defRPr/>
            </a:pPr>
            <a:endParaRPr lang="en-US" sz="2400" dirty="0" smtClean="0">
              <a:effectLst>
                <a:outerShdw blurRad="38100" dist="38100" dir="2700000" algn="tl">
                  <a:srgbClr val="000000">
                    <a:alpha val="43137"/>
                  </a:srgbClr>
                </a:outerShdw>
              </a:effectLst>
            </a:endParaRPr>
          </a:p>
          <a:p>
            <a:pPr algn="just">
              <a:buFont typeface="Arial" charset="0"/>
              <a:buNone/>
              <a:defRPr/>
            </a:pP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68524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80000">
              <a:srgbClr val="F3F3F3">
                <a:lumMod val="100000"/>
                <a:alpha val="52000"/>
              </a:srgbClr>
            </a:gs>
            <a:gs pos="100000">
              <a:schemeClr val="bg1">
                <a:alpha val="47000"/>
                <a:lumMod val="80000"/>
                <a:lumOff val="20000"/>
              </a:schemeClr>
            </a:gs>
          </a:gsLst>
          <a:lin ang="2700000" scaled="1"/>
        </a:gradFill>
        <a:effectLst/>
      </p:bgPr>
    </p:bg>
    <p:spTree>
      <p:nvGrpSpPr>
        <p:cNvPr id="1" name=""/>
        <p:cNvGrpSpPr/>
        <p:nvPr/>
      </p:nvGrpSpPr>
      <p:grpSpPr>
        <a:xfrm>
          <a:off x="0" y="0"/>
          <a:ext cx="0" cy="0"/>
          <a:chOff x="0" y="0"/>
          <a:chExt cx="0" cy="0"/>
        </a:xfrm>
      </p:grpSpPr>
      <p:sp>
        <p:nvSpPr>
          <p:cNvPr id="8" name="Prostokąt 7"/>
          <p:cNvSpPr/>
          <p:nvPr/>
        </p:nvSpPr>
        <p:spPr>
          <a:xfrm>
            <a:off x="0" y="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58" name="Prostokąt 57"/>
          <p:cNvSpPr/>
          <p:nvPr/>
        </p:nvSpPr>
        <p:spPr>
          <a:xfrm>
            <a:off x="612000" y="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59" name="Prostokąt 58"/>
          <p:cNvSpPr/>
          <p:nvPr/>
        </p:nvSpPr>
        <p:spPr>
          <a:xfrm>
            <a:off x="0" y="61701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0" name="Prostokąt 59"/>
          <p:cNvSpPr/>
          <p:nvPr/>
        </p:nvSpPr>
        <p:spPr>
          <a:xfrm>
            <a:off x="1227860" y="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1" name="Prostokąt 60"/>
          <p:cNvSpPr/>
          <p:nvPr/>
        </p:nvSpPr>
        <p:spPr>
          <a:xfrm>
            <a:off x="0" y="122901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2" name="Prostokąt 61"/>
          <p:cNvSpPr/>
          <p:nvPr/>
        </p:nvSpPr>
        <p:spPr>
          <a:xfrm>
            <a:off x="612000" y="61701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3" name="Prostokąt 62"/>
          <p:cNvSpPr/>
          <p:nvPr/>
        </p:nvSpPr>
        <p:spPr>
          <a:xfrm>
            <a:off x="8532000" y="6246000"/>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4" name="Prostokąt 63"/>
          <p:cNvSpPr/>
          <p:nvPr/>
        </p:nvSpPr>
        <p:spPr>
          <a:xfrm>
            <a:off x="8532890" y="5624251"/>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5" name="Prostokąt 64"/>
          <p:cNvSpPr/>
          <p:nvPr/>
        </p:nvSpPr>
        <p:spPr>
          <a:xfrm>
            <a:off x="7920000" y="6250365"/>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6" name="Prostokąt 65"/>
          <p:cNvSpPr/>
          <p:nvPr/>
        </p:nvSpPr>
        <p:spPr>
          <a:xfrm>
            <a:off x="7326713" y="6250365"/>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7" name="Prostokąt 66"/>
          <p:cNvSpPr/>
          <p:nvPr/>
        </p:nvSpPr>
        <p:spPr>
          <a:xfrm>
            <a:off x="7920890" y="5634000"/>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8" name="Prostokąt 67"/>
          <p:cNvSpPr/>
          <p:nvPr/>
        </p:nvSpPr>
        <p:spPr>
          <a:xfrm>
            <a:off x="8532890" y="5012251"/>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 name="pole tekstowe 1"/>
          <p:cNvSpPr txBox="1"/>
          <p:nvPr/>
        </p:nvSpPr>
        <p:spPr>
          <a:xfrm>
            <a:off x="1227860" y="2780928"/>
            <a:ext cx="7160564" cy="707886"/>
          </a:xfrm>
          <a:prstGeom prst="rect">
            <a:avLst/>
          </a:prstGeom>
          <a:noFill/>
        </p:spPr>
        <p:txBody>
          <a:bodyPr wrap="square" rtlCol="0">
            <a:spAutoFit/>
          </a:bodyPr>
          <a:lstStyle/>
          <a:p>
            <a:pPr algn="ctr"/>
            <a:r>
              <a:rPr lang="en-US" sz="2000" dirty="0">
                <a:solidFill>
                  <a:srgbClr val="494949"/>
                </a:solidFill>
                <a:latin typeface="Century Gothic" panose="020B0502020202020204" pitchFamily="34" charset="0"/>
                <a:cs typeface="Arial" panose="020B0604020202020204" pitchFamily="34" charset="0"/>
              </a:rPr>
              <a:t>The role of microRNA-125b in calcitriol-induced differentiation of human leukemia and lymphoma </a:t>
            </a:r>
            <a:r>
              <a:rPr lang="en-US" sz="2000" dirty="0" smtClean="0">
                <a:solidFill>
                  <a:srgbClr val="494949"/>
                </a:solidFill>
                <a:latin typeface="Century Gothic" panose="020B0502020202020204" pitchFamily="34" charset="0"/>
                <a:cs typeface="Arial" panose="020B0604020202020204" pitchFamily="34" charset="0"/>
              </a:rPr>
              <a:t>cells</a:t>
            </a:r>
            <a:endParaRPr lang="pl-PL" sz="2000" dirty="0">
              <a:solidFill>
                <a:srgbClr val="494949"/>
              </a:solidFill>
              <a:latin typeface="Century Gothic" panose="020B0502020202020204" pitchFamily="34" charset="0"/>
              <a:cs typeface="Arial" panose="020B0604020202020204" pitchFamily="34" charset="0"/>
            </a:endParaRPr>
          </a:p>
        </p:txBody>
      </p:sp>
      <p:sp>
        <p:nvSpPr>
          <p:cNvPr id="3" name="pole tekstowe 2"/>
          <p:cNvSpPr txBox="1"/>
          <p:nvPr/>
        </p:nvSpPr>
        <p:spPr>
          <a:xfrm>
            <a:off x="2614096" y="3933056"/>
            <a:ext cx="4032448" cy="369332"/>
          </a:xfrm>
          <a:prstGeom prst="rect">
            <a:avLst/>
          </a:prstGeom>
          <a:noFill/>
        </p:spPr>
        <p:txBody>
          <a:bodyPr wrap="square" rtlCol="0">
            <a:spAutoFit/>
          </a:bodyPr>
          <a:lstStyle/>
          <a:p>
            <a:pPr algn="ctr"/>
            <a:r>
              <a:rPr lang="pl-PL" dirty="0" smtClean="0">
                <a:solidFill>
                  <a:srgbClr val="6F6F6F"/>
                </a:solidFill>
                <a:latin typeface="Century Gothic" panose="020B0502020202020204" pitchFamily="34" charset="0"/>
              </a:rPr>
              <a:t>Justyna Trynda</a:t>
            </a:r>
            <a:endParaRPr lang="pl-PL" dirty="0">
              <a:solidFill>
                <a:srgbClr val="6F6F6F"/>
              </a:solidFill>
              <a:latin typeface="Century Gothic" panose="020B0502020202020204" pitchFamily="34" charset="0"/>
            </a:endParaRPr>
          </a:p>
        </p:txBody>
      </p:sp>
      <p:sp>
        <p:nvSpPr>
          <p:cNvPr id="4" name="pole tekstowe 3"/>
          <p:cNvSpPr txBox="1"/>
          <p:nvPr/>
        </p:nvSpPr>
        <p:spPr>
          <a:xfrm>
            <a:off x="2614096" y="5901630"/>
            <a:ext cx="4012063" cy="584775"/>
          </a:xfrm>
          <a:prstGeom prst="rect">
            <a:avLst/>
          </a:prstGeom>
          <a:noFill/>
        </p:spPr>
        <p:txBody>
          <a:bodyPr wrap="square" rtlCol="0">
            <a:spAutoFit/>
          </a:bodyPr>
          <a:lstStyle/>
          <a:p>
            <a:pPr algn="ctr"/>
            <a:r>
              <a:rPr lang="pl-PL" sz="1600" dirty="0">
                <a:solidFill>
                  <a:srgbClr val="494949"/>
                </a:solidFill>
                <a:latin typeface="Century Gothic" panose="020B0502020202020204" pitchFamily="34" charset="0"/>
              </a:rPr>
              <a:t>4</a:t>
            </a:r>
            <a:r>
              <a:rPr lang="en-US" sz="1600" dirty="0" smtClean="0">
                <a:solidFill>
                  <a:srgbClr val="494949"/>
                </a:solidFill>
                <a:latin typeface="Century Gothic" panose="020B0502020202020204" pitchFamily="34" charset="0"/>
              </a:rPr>
              <a:t>-6</a:t>
            </a:r>
            <a:r>
              <a:rPr lang="pl-PL" sz="1600" dirty="0" smtClean="0">
                <a:solidFill>
                  <a:srgbClr val="494949"/>
                </a:solidFill>
                <a:latin typeface="Century Gothic" panose="020B0502020202020204" pitchFamily="34" charset="0"/>
              </a:rPr>
              <a:t> </a:t>
            </a:r>
            <a:r>
              <a:rPr lang="en-US" sz="1600" dirty="0" smtClean="0">
                <a:solidFill>
                  <a:srgbClr val="494949"/>
                </a:solidFill>
                <a:latin typeface="Century Gothic" panose="020B0502020202020204" pitchFamily="34" charset="0"/>
              </a:rPr>
              <a:t>August 2015 </a:t>
            </a:r>
            <a:endParaRPr lang="pl-PL" sz="1600" dirty="0" smtClean="0">
              <a:solidFill>
                <a:srgbClr val="494949"/>
              </a:solidFill>
              <a:latin typeface="Century Gothic" panose="020B0502020202020204" pitchFamily="34" charset="0"/>
            </a:endParaRPr>
          </a:p>
          <a:p>
            <a:pPr algn="ctr"/>
            <a:r>
              <a:rPr lang="en-US" sz="1600" dirty="0" smtClean="0">
                <a:solidFill>
                  <a:srgbClr val="494949"/>
                </a:solidFill>
                <a:latin typeface="Century Gothic" panose="020B0502020202020204" pitchFamily="34" charset="0"/>
              </a:rPr>
              <a:t>Valencia</a:t>
            </a:r>
            <a:r>
              <a:rPr lang="en-US" sz="1600" dirty="0">
                <a:solidFill>
                  <a:srgbClr val="494949"/>
                </a:solidFill>
                <a:latin typeface="Century Gothic" panose="020B0502020202020204" pitchFamily="34" charset="0"/>
              </a:rPr>
              <a:t>, </a:t>
            </a:r>
            <a:r>
              <a:rPr lang="en-US" sz="1600" dirty="0" smtClean="0">
                <a:solidFill>
                  <a:srgbClr val="494949"/>
                </a:solidFill>
                <a:latin typeface="Century Gothic" panose="020B0502020202020204" pitchFamily="34" charset="0"/>
              </a:rPr>
              <a:t>Spain</a:t>
            </a:r>
            <a:r>
              <a:rPr lang="pl-PL" sz="1600" dirty="0" smtClean="0">
                <a:solidFill>
                  <a:srgbClr val="494949"/>
                </a:solidFill>
                <a:latin typeface="Century Gothic" panose="020B0502020202020204" pitchFamily="34" charset="0"/>
              </a:rPr>
              <a:t> </a:t>
            </a:r>
            <a:endParaRPr lang="pl-PL" sz="1600" dirty="0">
              <a:solidFill>
                <a:srgbClr val="494949"/>
              </a:solidFill>
              <a:latin typeface="Century Gothic" panose="020B0502020202020204" pitchFamily="34" charset="0"/>
            </a:endParaRPr>
          </a:p>
        </p:txBody>
      </p:sp>
      <p:sp>
        <p:nvSpPr>
          <p:cNvPr id="5" name="pole tekstowe 4"/>
          <p:cNvSpPr txBox="1"/>
          <p:nvPr/>
        </p:nvSpPr>
        <p:spPr>
          <a:xfrm>
            <a:off x="755576" y="4516987"/>
            <a:ext cx="7624707" cy="923330"/>
          </a:xfrm>
          <a:prstGeom prst="rect">
            <a:avLst/>
          </a:prstGeom>
          <a:noFill/>
        </p:spPr>
        <p:txBody>
          <a:bodyPr wrap="square" rtlCol="0">
            <a:spAutoFit/>
          </a:bodyPr>
          <a:lstStyle/>
          <a:p>
            <a:pPr algn="ctr"/>
            <a:r>
              <a:rPr lang="pl-PL" dirty="0">
                <a:solidFill>
                  <a:schemeClr val="bg1">
                    <a:lumMod val="50000"/>
                  </a:schemeClr>
                </a:solidFill>
                <a:latin typeface="Century Gothic" panose="020B0502020202020204" pitchFamily="34" charset="0"/>
              </a:rPr>
              <a:t>Ludwik </a:t>
            </a:r>
            <a:r>
              <a:rPr lang="pl-PL" dirty="0" smtClean="0">
                <a:solidFill>
                  <a:schemeClr val="bg1">
                    <a:lumMod val="50000"/>
                  </a:schemeClr>
                </a:solidFill>
                <a:latin typeface="Century Gothic" panose="020B0502020202020204" pitchFamily="34" charset="0"/>
              </a:rPr>
              <a:t>Hirszfeld </a:t>
            </a:r>
            <a:r>
              <a:rPr lang="en-US" dirty="0" smtClean="0">
                <a:solidFill>
                  <a:schemeClr val="bg1">
                    <a:lumMod val="50000"/>
                  </a:schemeClr>
                </a:solidFill>
                <a:latin typeface="Century Gothic" panose="020B0502020202020204" pitchFamily="34" charset="0"/>
              </a:rPr>
              <a:t>Institute </a:t>
            </a:r>
            <a:r>
              <a:rPr lang="en-US" dirty="0">
                <a:solidFill>
                  <a:schemeClr val="bg1">
                    <a:lumMod val="50000"/>
                  </a:schemeClr>
                </a:solidFill>
                <a:latin typeface="Century Gothic" panose="020B0502020202020204" pitchFamily="34" charset="0"/>
              </a:rPr>
              <a:t>of Immunology and Experimental </a:t>
            </a:r>
            <a:r>
              <a:rPr lang="en-US" dirty="0" smtClean="0">
                <a:solidFill>
                  <a:schemeClr val="bg1">
                    <a:lumMod val="50000"/>
                  </a:schemeClr>
                </a:solidFill>
                <a:latin typeface="Century Gothic" panose="020B0502020202020204" pitchFamily="34" charset="0"/>
              </a:rPr>
              <a:t>Therapy</a:t>
            </a:r>
            <a:endParaRPr lang="pl-PL" dirty="0" smtClean="0">
              <a:solidFill>
                <a:schemeClr val="bg1">
                  <a:lumMod val="50000"/>
                </a:schemeClr>
              </a:solidFill>
              <a:latin typeface="Century Gothic" panose="020B0502020202020204" pitchFamily="34" charset="0"/>
            </a:endParaRPr>
          </a:p>
          <a:p>
            <a:pPr algn="ctr"/>
            <a:r>
              <a:rPr lang="pl-PL" dirty="0" err="1">
                <a:solidFill>
                  <a:schemeClr val="bg1">
                    <a:lumMod val="50000"/>
                  </a:schemeClr>
                </a:solidFill>
                <a:latin typeface="Century Gothic" panose="020B0502020202020204" pitchFamily="34" charset="0"/>
              </a:rPr>
              <a:t>Polish</a:t>
            </a:r>
            <a:r>
              <a:rPr lang="pl-PL" dirty="0">
                <a:solidFill>
                  <a:schemeClr val="bg1">
                    <a:lumMod val="50000"/>
                  </a:schemeClr>
                </a:solidFill>
                <a:latin typeface="Century Gothic" panose="020B0502020202020204" pitchFamily="34" charset="0"/>
              </a:rPr>
              <a:t> </a:t>
            </a:r>
            <a:r>
              <a:rPr lang="pl-PL" dirty="0" err="1">
                <a:solidFill>
                  <a:schemeClr val="bg1">
                    <a:lumMod val="50000"/>
                  </a:schemeClr>
                </a:solidFill>
                <a:latin typeface="Century Gothic" panose="020B0502020202020204" pitchFamily="34" charset="0"/>
              </a:rPr>
              <a:t>Academy</a:t>
            </a:r>
            <a:r>
              <a:rPr lang="pl-PL" dirty="0">
                <a:solidFill>
                  <a:schemeClr val="bg1">
                    <a:lumMod val="50000"/>
                  </a:schemeClr>
                </a:solidFill>
                <a:latin typeface="Century Gothic" panose="020B0502020202020204" pitchFamily="34" charset="0"/>
              </a:rPr>
              <a:t> of </a:t>
            </a:r>
            <a:r>
              <a:rPr lang="pl-PL" dirty="0" err="1" smtClean="0">
                <a:solidFill>
                  <a:schemeClr val="bg1">
                    <a:lumMod val="50000"/>
                  </a:schemeClr>
                </a:solidFill>
                <a:latin typeface="Century Gothic" panose="020B0502020202020204" pitchFamily="34" charset="0"/>
              </a:rPr>
              <a:t>Sciences</a:t>
            </a:r>
            <a:endParaRPr lang="pl-PL" dirty="0" smtClean="0">
              <a:solidFill>
                <a:schemeClr val="bg1">
                  <a:lumMod val="50000"/>
                </a:schemeClr>
              </a:solidFill>
              <a:latin typeface="Century Gothic" panose="020B0502020202020204" pitchFamily="34" charset="0"/>
            </a:endParaRPr>
          </a:p>
          <a:p>
            <a:pPr algn="ctr"/>
            <a:r>
              <a:rPr lang="pl-PL" dirty="0" err="1" smtClean="0">
                <a:solidFill>
                  <a:schemeClr val="bg1">
                    <a:lumMod val="50000"/>
                  </a:schemeClr>
                </a:solidFill>
                <a:latin typeface="Century Gothic" panose="020B0502020202020204" pitchFamily="34" charset="0"/>
              </a:rPr>
              <a:t>Wroclaw</a:t>
            </a:r>
            <a:r>
              <a:rPr lang="pl-PL" dirty="0" smtClean="0">
                <a:solidFill>
                  <a:schemeClr val="bg1">
                    <a:lumMod val="50000"/>
                  </a:schemeClr>
                </a:solidFill>
                <a:latin typeface="Century Gothic" panose="020B0502020202020204" pitchFamily="34" charset="0"/>
              </a:rPr>
              <a:t>, Poland</a:t>
            </a:r>
            <a:endParaRPr lang="pl-PL" dirty="0">
              <a:solidFill>
                <a:schemeClr val="bg1">
                  <a:lumMod val="50000"/>
                </a:schemeClr>
              </a:solidFill>
              <a:latin typeface="Century Gothic" panose="020B0502020202020204" pitchFamily="34" charset="0"/>
            </a:endParaRPr>
          </a:p>
        </p:txBody>
      </p:sp>
      <p:sp>
        <p:nvSpPr>
          <p:cNvPr id="6" name="Pięciokąt 5"/>
          <p:cNvSpPr/>
          <p:nvPr/>
        </p:nvSpPr>
        <p:spPr>
          <a:xfrm>
            <a:off x="7794000" y="119228"/>
            <a:ext cx="864000" cy="612000"/>
          </a:xfrm>
          <a:prstGeom prst="homePlate">
            <a:avLst/>
          </a:prstGeom>
          <a:solidFill>
            <a:schemeClr val="bg1">
              <a:lumMod val="85000"/>
            </a:schemeClr>
          </a:solidFill>
          <a:ln>
            <a:solidFill>
              <a:schemeClr val="bg1">
                <a:lumMod val="85000"/>
              </a:schemeClr>
            </a:solid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28" name="Picture 4" descr="C:\Users\Justyna\Desktop\Valencia\hirszfeld.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29116" y="-18736"/>
            <a:ext cx="595547" cy="742796"/>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Obraz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706" y="12091"/>
            <a:ext cx="6738946" cy="1223054"/>
          </a:xfrm>
          <a:prstGeom prst="rect">
            <a:avLst/>
          </a:prstGeom>
        </p:spPr>
      </p:pic>
      <p:sp>
        <p:nvSpPr>
          <p:cNvPr id="22" name="Prostokąt 21"/>
          <p:cNvSpPr/>
          <p:nvPr/>
        </p:nvSpPr>
        <p:spPr>
          <a:xfrm>
            <a:off x="2771800" y="15695"/>
            <a:ext cx="518400" cy="47160"/>
          </a:xfrm>
          <a:prstGeom prst="rect">
            <a:avLst/>
          </a:prstGeom>
          <a:solidFill>
            <a:srgbClr val="F3F329"/>
          </a:solidFill>
          <a:ln>
            <a:solidFill>
              <a:srgbClr val="F3F3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3" name="Prostokąt 22"/>
          <p:cNvSpPr/>
          <p:nvPr/>
        </p:nvSpPr>
        <p:spPr>
          <a:xfrm>
            <a:off x="3314650" y="15695"/>
            <a:ext cx="518400" cy="47160"/>
          </a:xfrm>
          <a:prstGeom prst="rect">
            <a:avLst/>
          </a:prstGeom>
          <a:solidFill>
            <a:srgbClr val="FF3B3B"/>
          </a:solidFill>
          <a:ln>
            <a:solidFill>
              <a:srgbClr val="FF3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4" name="Prostokąt 23"/>
          <p:cNvSpPr/>
          <p:nvPr/>
        </p:nvSpPr>
        <p:spPr>
          <a:xfrm>
            <a:off x="3852720" y="15695"/>
            <a:ext cx="518400" cy="4716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rostokąt 24"/>
          <p:cNvSpPr/>
          <p:nvPr/>
        </p:nvSpPr>
        <p:spPr>
          <a:xfrm>
            <a:off x="4371120" y="15695"/>
            <a:ext cx="518400" cy="47160"/>
          </a:xfrm>
          <a:prstGeom prst="rect">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6" name="Prostokąt 25"/>
          <p:cNvSpPr/>
          <p:nvPr/>
        </p:nvSpPr>
        <p:spPr>
          <a:xfrm>
            <a:off x="4917696" y="15695"/>
            <a:ext cx="518400" cy="47160"/>
          </a:xfrm>
          <a:prstGeom prst="rect">
            <a:avLst/>
          </a:prstGeom>
          <a:solidFill>
            <a:srgbClr val="00CCFF"/>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7" name="Prostokąt 26"/>
          <p:cNvSpPr/>
          <p:nvPr/>
        </p:nvSpPr>
        <p:spPr>
          <a:xfrm>
            <a:off x="5436096" y="15695"/>
            <a:ext cx="518400" cy="47160"/>
          </a:xfrm>
          <a:prstGeom prst="rect">
            <a:avLst/>
          </a:prstGeom>
          <a:solidFill>
            <a:srgbClr val="0065FA"/>
          </a:solidFill>
          <a:ln>
            <a:solidFill>
              <a:srgbClr val="0065F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Tree>
    <p:extLst>
      <p:ext uri="{BB962C8B-B14F-4D97-AF65-F5344CB8AC3E}">
        <p14:creationId xmlns:p14="http://schemas.microsoft.com/office/powerpoint/2010/main" xmlns="" val="3373253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80000">
              <a:srgbClr val="F3F3F3">
                <a:lumMod val="100000"/>
                <a:alpha val="52000"/>
              </a:srgbClr>
            </a:gs>
            <a:gs pos="100000">
              <a:schemeClr val="bg1">
                <a:alpha val="47000"/>
                <a:lumMod val="80000"/>
                <a:lumOff val="20000"/>
              </a:schemeClr>
            </a:gs>
          </a:gsLst>
          <a:lin ang="2700000" scaled="1"/>
        </a:gradFill>
        <a:effectLst/>
      </p:bgPr>
    </p:bg>
    <p:spTree>
      <p:nvGrpSpPr>
        <p:cNvPr id="1" name=""/>
        <p:cNvGrpSpPr/>
        <p:nvPr/>
      </p:nvGrpSpPr>
      <p:grpSpPr>
        <a:xfrm>
          <a:off x="0" y="0"/>
          <a:ext cx="0" cy="0"/>
          <a:chOff x="0" y="0"/>
          <a:chExt cx="0" cy="0"/>
        </a:xfrm>
      </p:grpSpPr>
      <p:sp>
        <p:nvSpPr>
          <p:cNvPr id="8" name="Prostokąt 7"/>
          <p:cNvSpPr/>
          <p:nvPr/>
        </p:nvSpPr>
        <p:spPr>
          <a:xfrm>
            <a:off x="0" y="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4" name="Prostokąt 33"/>
          <p:cNvSpPr/>
          <p:nvPr/>
        </p:nvSpPr>
        <p:spPr>
          <a:xfrm>
            <a:off x="2771800" y="15695"/>
            <a:ext cx="518400" cy="47160"/>
          </a:xfrm>
          <a:prstGeom prst="rect">
            <a:avLst/>
          </a:prstGeom>
          <a:solidFill>
            <a:srgbClr val="F3F329"/>
          </a:solidFill>
          <a:ln>
            <a:solidFill>
              <a:srgbClr val="F3F3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5" name="Prostokąt 34"/>
          <p:cNvSpPr/>
          <p:nvPr/>
        </p:nvSpPr>
        <p:spPr>
          <a:xfrm>
            <a:off x="3314650" y="15695"/>
            <a:ext cx="518400" cy="47160"/>
          </a:xfrm>
          <a:prstGeom prst="rect">
            <a:avLst/>
          </a:prstGeom>
          <a:solidFill>
            <a:srgbClr val="FF3B3B"/>
          </a:solidFill>
          <a:ln>
            <a:solidFill>
              <a:srgbClr val="FF3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6" name="Prostokąt 35"/>
          <p:cNvSpPr/>
          <p:nvPr/>
        </p:nvSpPr>
        <p:spPr>
          <a:xfrm>
            <a:off x="3852720" y="15695"/>
            <a:ext cx="518400" cy="4716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0" name="Prostokąt 39"/>
          <p:cNvSpPr/>
          <p:nvPr/>
        </p:nvSpPr>
        <p:spPr>
          <a:xfrm>
            <a:off x="4371120" y="15695"/>
            <a:ext cx="518400" cy="47160"/>
          </a:xfrm>
          <a:prstGeom prst="rect">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1" name="Prostokąt 40"/>
          <p:cNvSpPr/>
          <p:nvPr/>
        </p:nvSpPr>
        <p:spPr>
          <a:xfrm>
            <a:off x="4917696" y="15695"/>
            <a:ext cx="518400" cy="47160"/>
          </a:xfrm>
          <a:prstGeom prst="rect">
            <a:avLst/>
          </a:prstGeom>
          <a:solidFill>
            <a:srgbClr val="00CCFF"/>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2" name="Prostokąt 41"/>
          <p:cNvSpPr/>
          <p:nvPr/>
        </p:nvSpPr>
        <p:spPr>
          <a:xfrm>
            <a:off x="5436096" y="15695"/>
            <a:ext cx="518400" cy="47160"/>
          </a:xfrm>
          <a:prstGeom prst="rect">
            <a:avLst/>
          </a:prstGeom>
          <a:solidFill>
            <a:srgbClr val="0065FA"/>
          </a:solidFill>
          <a:ln>
            <a:solidFill>
              <a:srgbClr val="0065F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58" name="Prostokąt 57"/>
          <p:cNvSpPr/>
          <p:nvPr/>
        </p:nvSpPr>
        <p:spPr>
          <a:xfrm>
            <a:off x="612000" y="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9" name="Prostokąt 58"/>
          <p:cNvSpPr/>
          <p:nvPr/>
        </p:nvSpPr>
        <p:spPr>
          <a:xfrm>
            <a:off x="0" y="61701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0" name="Prostokąt 59"/>
          <p:cNvSpPr/>
          <p:nvPr/>
        </p:nvSpPr>
        <p:spPr>
          <a:xfrm>
            <a:off x="1227860" y="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1" name="Prostokąt 60"/>
          <p:cNvSpPr/>
          <p:nvPr/>
        </p:nvSpPr>
        <p:spPr>
          <a:xfrm>
            <a:off x="0" y="122901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2" name="Prostokąt 61"/>
          <p:cNvSpPr/>
          <p:nvPr/>
        </p:nvSpPr>
        <p:spPr>
          <a:xfrm>
            <a:off x="612000" y="61701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3" name="Prostokąt 62"/>
          <p:cNvSpPr/>
          <p:nvPr/>
        </p:nvSpPr>
        <p:spPr>
          <a:xfrm>
            <a:off x="8532000" y="6246000"/>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4" name="Prostokąt 63"/>
          <p:cNvSpPr/>
          <p:nvPr/>
        </p:nvSpPr>
        <p:spPr>
          <a:xfrm>
            <a:off x="8532890" y="5624251"/>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5" name="Prostokąt 64"/>
          <p:cNvSpPr/>
          <p:nvPr/>
        </p:nvSpPr>
        <p:spPr>
          <a:xfrm>
            <a:off x="7920000" y="6250365"/>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6" name="Prostokąt 65"/>
          <p:cNvSpPr/>
          <p:nvPr/>
        </p:nvSpPr>
        <p:spPr>
          <a:xfrm>
            <a:off x="7326713" y="6250365"/>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7" name="Prostokąt 66"/>
          <p:cNvSpPr/>
          <p:nvPr/>
        </p:nvSpPr>
        <p:spPr>
          <a:xfrm>
            <a:off x="7920890" y="5634000"/>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8" name="Prostokąt 67"/>
          <p:cNvSpPr/>
          <p:nvPr/>
        </p:nvSpPr>
        <p:spPr>
          <a:xfrm>
            <a:off x="8532890" y="5012251"/>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ięciokąt 24"/>
          <p:cNvSpPr/>
          <p:nvPr/>
        </p:nvSpPr>
        <p:spPr>
          <a:xfrm>
            <a:off x="7794000" y="119228"/>
            <a:ext cx="864000" cy="612000"/>
          </a:xfrm>
          <a:prstGeom prst="homePlate">
            <a:avLst/>
          </a:prstGeom>
          <a:solidFill>
            <a:schemeClr val="bg1">
              <a:lumMod val="85000"/>
            </a:schemeClr>
          </a:solidFill>
          <a:ln>
            <a:solidFill>
              <a:schemeClr val="bg1">
                <a:lumMod val="85000"/>
              </a:schemeClr>
            </a:solid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6" name="Picture 4" descr="C:\Users\Justyna\Desktop\Valencia\hirszfeld.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29116" y="-18736"/>
            <a:ext cx="595547" cy="74279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pole tekstowe 2"/>
          <p:cNvSpPr txBox="1"/>
          <p:nvPr/>
        </p:nvSpPr>
        <p:spPr>
          <a:xfrm>
            <a:off x="1224000" y="539394"/>
            <a:ext cx="6517097" cy="369332"/>
          </a:xfrm>
          <a:prstGeom prst="rect">
            <a:avLst/>
          </a:prstGeom>
          <a:noFill/>
        </p:spPr>
        <p:txBody>
          <a:bodyPr wrap="square" rtlCol="0">
            <a:spAutoFit/>
          </a:bodyPr>
          <a:lstStyle/>
          <a:p>
            <a:pPr algn="ctr"/>
            <a:r>
              <a:rPr lang="pl-PL" dirty="0" err="1" smtClean="0">
                <a:solidFill>
                  <a:srgbClr val="545454"/>
                </a:solidFill>
                <a:latin typeface="Levenim MT" panose="02010502060101010101" pitchFamily="2" charset="-79"/>
                <a:cs typeface="Levenim MT" panose="02010502060101010101" pitchFamily="2" charset="-79"/>
              </a:rPr>
              <a:t>Adults</a:t>
            </a:r>
            <a:r>
              <a:rPr lang="pl-PL" dirty="0" smtClean="0">
                <a:solidFill>
                  <a:srgbClr val="545454"/>
                </a:solidFill>
                <a:latin typeface="Levenim MT" panose="02010502060101010101" pitchFamily="2" charset="-79"/>
                <a:cs typeface="Levenim MT" panose="02010502060101010101" pitchFamily="2" charset="-79"/>
              </a:rPr>
              <a:t> leukemia and </a:t>
            </a:r>
            <a:r>
              <a:rPr lang="pl-PL" dirty="0" err="1">
                <a:solidFill>
                  <a:srgbClr val="545454"/>
                </a:solidFill>
                <a:latin typeface="Century Gothic" panose="020B0502020202020204" pitchFamily="34" charset="0"/>
                <a:cs typeface="Levenim MT" panose="02010502060101010101" pitchFamily="2" charset="-79"/>
              </a:rPr>
              <a:t>l</a:t>
            </a:r>
            <a:r>
              <a:rPr lang="pl-PL" dirty="0" err="1" smtClean="0">
                <a:solidFill>
                  <a:srgbClr val="545454"/>
                </a:solidFill>
                <a:latin typeface="Century Gothic" panose="020B0502020202020204" pitchFamily="34" charset="0"/>
                <a:cs typeface="Levenim MT" panose="02010502060101010101" pitchFamily="2" charset="-79"/>
              </a:rPr>
              <a:t>ymphoma</a:t>
            </a:r>
            <a:r>
              <a:rPr lang="pl-PL" dirty="0" smtClean="0">
                <a:solidFill>
                  <a:srgbClr val="545454"/>
                </a:solidFill>
                <a:latin typeface="Levenim MT" panose="02010502060101010101" pitchFamily="2" charset="-79"/>
                <a:cs typeface="Levenim MT" panose="02010502060101010101" pitchFamily="2" charset="-79"/>
              </a:rPr>
              <a:t> </a:t>
            </a:r>
            <a:r>
              <a:rPr lang="pl-PL" dirty="0" err="1" smtClean="0">
                <a:solidFill>
                  <a:srgbClr val="545454"/>
                </a:solidFill>
                <a:latin typeface="Levenim MT" panose="02010502060101010101" pitchFamily="2" charset="-79"/>
                <a:cs typeface="Levenim MT" panose="02010502060101010101" pitchFamily="2" charset="-79"/>
              </a:rPr>
              <a:t>incidents</a:t>
            </a:r>
            <a:r>
              <a:rPr lang="pl-PL" dirty="0" smtClean="0">
                <a:solidFill>
                  <a:srgbClr val="545454"/>
                </a:solidFill>
                <a:latin typeface="Levenim MT" panose="02010502060101010101" pitchFamily="2" charset="-79"/>
                <a:cs typeface="Levenim MT" panose="02010502060101010101" pitchFamily="2" charset="-79"/>
              </a:rPr>
              <a:t> in 2014 </a:t>
            </a:r>
            <a:endParaRPr lang="pl-PL" dirty="0">
              <a:solidFill>
                <a:srgbClr val="545454"/>
              </a:solidFill>
              <a:latin typeface="Levenim MT" panose="02010502060101010101" pitchFamily="2" charset="-79"/>
              <a:cs typeface="Levenim MT" panose="02010502060101010101" pitchFamily="2" charset="-79"/>
            </a:endParaRPr>
          </a:p>
        </p:txBody>
      </p:sp>
      <p:sp>
        <p:nvSpPr>
          <p:cNvPr id="12" name="Prostokąt 11"/>
          <p:cNvSpPr/>
          <p:nvPr/>
        </p:nvSpPr>
        <p:spPr>
          <a:xfrm>
            <a:off x="-7818" y="6611779"/>
            <a:ext cx="9151817" cy="246221"/>
          </a:xfrm>
          <a:prstGeom prst="rect">
            <a:avLst/>
          </a:prstGeom>
        </p:spPr>
        <p:txBody>
          <a:bodyPr wrap="square">
            <a:spAutoFit/>
          </a:bodyPr>
          <a:lstStyle/>
          <a:p>
            <a:r>
              <a:rPr lang="pl-PL" sz="1000" dirty="0">
                <a:latin typeface="Century Gothic" panose="020B0502020202020204" pitchFamily="34" charset="0"/>
              </a:rPr>
              <a:t>http://www.cancer.org/acs/groups/content/@research/documents/webcontent/acspc-042151.pdf</a:t>
            </a:r>
          </a:p>
        </p:txBody>
      </p:sp>
      <p:pic>
        <p:nvPicPr>
          <p:cNvPr id="4" name="Obraz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04398" y="919187"/>
            <a:ext cx="8458200" cy="5010150"/>
          </a:xfrm>
          <a:prstGeom prst="rect">
            <a:avLst/>
          </a:prstGeom>
        </p:spPr>
      </p:pic>
      <p:sp>
        <p:nvSpPr>
          <p:cNvPr id="5" name="Elipsa 4"/>
          <p:cNvSpPr/>
          <p:nvPr/>
        </p:nvSpPr>
        <p:spPr>
          <a:xfrm>
            <a:off x="1043608" y="4293096"/>
            <a:ext cx="151216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rgbClr val="FF0000"/>
              </a:solidFill>
            </a:endParaRPr>
          </a:p>
        </p:txBody>
      </p:sp>
      <p:sp>
        <p:nvSpPr>
          <p:cNvPr id="33" name="Elipsa 32"/>
          <p:cNvSpPr/>
          <p:nvPr/>
        </p:nvSpPr>
        <p:spPr>
          <a:xfrm>
            <a:off x="1043608" y="3645024"/>
            <a:ext cx="151216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rgbClr val="FF0000"/>
              </a:solidFill>
            </a:endParaRPr>
          </a:p>
        </p:txBody>
      </p:sp>
      <p:sp>
        <p:nvSpPr>
          <p:cNvPr id="37" name="Elipsa 36"/>
          <p:cNvSpPr/>
          <p:nvPr/>
        </p:nvSpPr>
        <p:spPr>
          <a:xfrm>
            <a:off x="2771800" y="3276600"/>
            <a:ext cx="151216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rgbClr val="FF0000"/>
              </a:solidFill>
            </a:endParaRPr>
          </a:p>
        </p:txBody>
      </p:sp>
      <p:sp>
        <p:nvSpPr>
          <p:cNvPr id="38" name="Elipsa 37"/>
          <p:cNvSpPr/>
          <p:nvPr/>
        </p:nvSpPr>
        <p:spPr>
          <a:xfrm>
            <a:off x="2755679" y="4588406"/>
            <a:ext cx="151216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rgbClr val="FF0000"/>
              </a:solidFill>
            </a:endParaRPr>
          </a:p>
        </p:txBody>
      </p:sp>
      <p:sp>
        <p:nvSpPr>
          <p:cNvPr id="39" name="Elipsa 38"/>
          <p:cNvSpPr/>
          <p:nvPr/>
        </p:nvSpPr>
        <p:spPr>
          <a:xfrm>
            <a:off x="4788024" y="3331191"/>
            <a:ext cx="151216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rgbClr val="FF0000"/>
              </a:solidFill>
            </a:endParaRPr>
          </a:p>
        </p:txBody>
      </p:sp>
      <p:sp>
        <p:nvSpPr>
          <p:cNvPr id="43" name="Elipsa 42"/>
          <p:cNvSpPr/>
          <p:nvPr/>
        </p:nvSpPr>
        <p:spPr>
          <a:xfrm>
            <a:off x="4680012" y="4290417"/>
            <a:ext cx="151216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rgbClr val="FF0000"/>
              </a:solidFill>
            </a:endParaRPr>
          </a:p>
        </p:txBody>
      </p:sp>
      <p:sp>
        <p:nvSpPr>
          <p:cNvPr id="44" name="Elipsa 43"/>
          <p:cNvSpPr/>
          <p:nvPr/>
        </p:nvSpPr>
        <p:spPr>
          <a:xfrm>
            <a:off x="6426545" y="3977222"/>
            <a:ext cx="151216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rgbClr val="FF0000"/>
              </a:solidFill>
            </a:endParaRPr>
          </a:p>
        </p:txBody>
      </p:sp>
      <p:sp>
        <p:nvSpPr>
          <p:cNvPr id="48" name="Elipsa 47"/>
          <p:cNvSpPr/>
          <p:nvPr/>
        </p:nvSpPr>
        <p:spPr>
          <a:xfrm>
            <a:off x="6426545" y="3312417"/>
            <a:ext cx="151216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rgbClr val="FF0000"/>
              </a:solidFill>
            </a:endParaRPr>
          </a:p>
        </p:txBody>
      </p:sp>
      <p:sp>
        <p:nvSpPr>
          <p:cNvPr id="49" name="pole tekstowe 48"/>
          <p:cNvSpPr txBox="1"/>
          <p:nvPr/>
        </p:nvSpPr>
        <p:spPr>
          <a:xfrm>
            <a:off x="2195736" y="5905014"/>
            <a:ext cx="4824536" cy="578882"/>
          </a:xfrm>
          <a:prstGeom prst="roundRect">
            <a:avLst/>
          </a:prstGeom>
          <a:solidFill>
            <a:srgbClr val="F3F329"/>
          </a:solidFill>
        </p:spPr>
        <p:txBody>
          <a:bodyPr wrap="square" rtlCol="0">
            <a:spAutoFit/>
          </a:bodyPr>
          <a:lstStyle/>
          <a:p>
            <a:pPr algn="ctr"/>
            <a:r>
              <a:rPr lang="en-US" sz="1400" dirty="0">
                <a:latin typeface="Century Gothic" panose="020B0502020202020204" pitchFamily="34" charset="0"/>
              </a:rPr>
              <a:t>From 2006 to 2010, overall leukemia incidence rates increased slightly (by 0.5% per year).</a:t>
            </a:r>
            <a:endParaRPr lang="pl-PL" sz="1400" dirty="0">
              <a:latin typeface="Century Gothic" panose="020B0502020202020204" pitchFamily="34" charset="0"/>
            </a:endParaRPr>
          </a:p>
        </p:txBody>
      </p:sp>
    </p:spTree>
    <p:extLst>
      <p:ext uri="{BB962C8B-B14F-4D97-AF65-F5344CB8AC3E}">
        <p14:creationId xmlns:p14="http://schemas.microsoft.com/office/powerpoint/2010/main" xmlns="" val="34399599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80000">
              <a:srgbClr val="F3F3F3">
                <a:lumMod val="100000"/>
                <a:alpha val="52000"/>
              </a:srgbClr>
            </a:gs>
            <a:gs pos="100000">
              <a:schemeClr val="bg1">
                <a:alpha val="47000"/>
                <a:lumMod val="80000"/>
                <a:lumOff val="20000"/>
              </a:schemeClr>
            </a:gs>
          </a:gsLst>
          <a:lin ang="2700000" scaled="1"/>
        </a:gradFill>
        <a:effectLst/>
      </p:bgPr>
    </p:bg>
    <p:spTree>
      <p:nvGrpSpPr>
        <p:cNvPr id="1" name=""/>
        <p:cNvGrpSpPr/>
        <p:nvPr/>
      </p:nvGrpSpPr>
      <p:grpSpPr>
        <a:xfrm>
          <a:off x="0" y="0"/>
          <a:ext cx="0" cy="0"/>
          <a:chOff x="0" y="0"/>
          <a:chExt cx="0" cy="0"/>
        </a:xfrm>
      </p:grpSpPr>
      <p:sp>
        <p:nvSpPr>
          <p:cNvPr id="8" name="Prostokąt 7"/>
          <p:cNvSpPr/>
          <p:nvPr/>
        </p:nvSpPr>
        <p:spPr>
          <a:xfrm>
            <a:off x="0" y="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34" name="Prostokąt 33"/>
          <p:cNvSpPr/>
          <p:nvPr/>
        </p:nvSpPr>
        <p:spPr>
          <a:xfrm>
            <a:off x="2771800" y="15695"/>
            <a:ext cx="518400" cy="47160"/>
          </a:xfrm>
          <a:prstGeom prst="rect">
            <a:avLst/>
          </a:prstGeom>
          <a:solidFill>
            <a:srgbClr val="F3F329"/>
          </a:solidFill>
          <a:ln>
            <a:solidFill>
              <a:srgbClr val="F3F3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35" name="Prostokąt 34"/>
          <p:cNvSpPr/>
          <p:nvPr/>
        </p:nvSpPr>
        <p:spPr>
          <a:xfrm>
            <a:off x="3314650" y="15695"/>
            <a:ext cx="518400" cy="47160"/>
          </a:xfrm>
          <a:prstGeom prst="rect">
            <a:avLst/>
          </a:prstGeom>
          <a:solidFill>
            <a:srgbClr val="FF3B3B"/>
          </a:solidFill>
          <a:ln>
            <a:solidFill>
              <a:srgbClr val="FF3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36" name="Prostokąt 35"/>
          <p:cNvSpPr/>
          <p:nvPr/>
        </p:nvSpPr>
        <p:spPr>
          <a:xfrm>
            <a:off x="3852720" y="15695"/>
            <a:ext cx="518400" cy="4716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40" name="Prostokąt 39"/>
          <p:cNvSpPr/>
          <p:nvPr/>
        </p:nvSpPr>
        <p:spPr>
          <a:xfrm>
            <a:off x="4371120" y="15695"/>
            <a:ext cx="518400" cy="47160"/>
          </a:xfrm>
          <a:prstGeom prst="rect">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41" name="Prostokąt 40"/>
          <p:cNvSpPr/>
          <p:nvPr/>
        </p:nvSpPr>
        <p:spPr>
          <a:xfrm>
            <a:off x="4917696" y="15695"/>
            <a:ext cx="518400" cy="47160"/>
          </a:xfrm>
          <a:prstGeom prst="rect">
            <a:avLst/>
          </a:prstGeom>
          <a:solidFill>
            <a:srgbClr val="00CCFF"/>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42" name="Prostokąt 41"/>
          <p:cNvSpPr/>
          <p:nvPr/>
        </p:nvSpPr>
        <p:spPr>
          <a:xfrm>
            <a:off x="5436096" y="15695"/>
            <a:ext cx="518400" cy="47160"/>
          </a:xfrm>
          <a:prstGeom prst="rect">
            <a:avLst/>
          </a:prstGeom>
          <a:solidFill>
            <a:srgbClr val="0065FA"/>
          </a:solidFill>
          <a:ln>
            <a:solidFill>
              <a:srgbClr val="0065F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58" name="Prostokąt 57"/>
          <p:cNvSpPr/>
          <p:nvPr/>
        </p:nvSpPr>
        <p:spPr>
          <a:xfrm>
            <a:off x="612000" y="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59" name="Prostokąt 58"/>
          <p:cNvSpPr/>
          <p:nvPr/>
        </p:nvSpPr>
        <p:spPr>
          <a:xfrm>
            <a:off x="0" y="61701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0" name="Prostokąt 59"/>
          <p:cNvSpPr/>
          <p:nvPr/>
        </p:nvSpPr>
        <p:spPr>
          <a:xfrm>
            <a:off x="1227860" y="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1" name="Prostokąt 60"/>
          <p:cNvSpPr/>
          <p:nvPr/>
        </p:nvSpPr>
        <p:spPr>
          <a:xfrm>
            <a:off x="0" y="122901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2" name="Prostokąt 61"/>
          <p:cNvSpPr/>
          <p:nvPr/>
        </p:nvSpPr>
        <p:spPr>
          <a:xfrm>
            <a:off x="612000" y="61701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3" name="Prostokąt 62"/>
          <p:cNvSpPr/>
          <p:nvPr/>
        </p:nvSpPr>
        <p:spPr>
          <a:xfrm>
            <a:off x="8532000" y="6246000"/>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4" name="Prostokąt 63"/>
          <p:cNvSpPr/>
          <p:nvPr/>
        </p:nvSpPr>
        <p:spPr>
          <a:xfrm>
            <a:off x="8532890" y="5624251"/>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5" name="Prostokąt 64"/>
          <p:cNvSpPr/>
          <p:nvPr/>
        </p:nvSpPr>
        <p:spPr>
          <a:xfrm>
            <a:off x="7920000" y="6250365"/>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6" name="Prostokąt 65"/>
          <p:cNvSpPr/>
          <p:nvPr/>
        </p:nvSpPr>
        <p:spPr>
          <a:xfrm>
            <a:off x="7326713" y="6250365"/>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7" name="Prostokąt 66"/>
          <p:cNvSpPr/>
          <p:nvPr/>
        </p:nvSpPr>
        <p:spPr>
          <a:xfrm>
            <a:off x="7920890" y="5634000"/>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8" name="Prostokąt 67"/>
          <p:cNvSpPr/>
          <p:nvPr/>
        </p:nvSpPr>
        <p:spPr>
          <a:xfrm>
            <a:off x="8532890" y="5012251"/>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5" name="Pięciokąt 24"/>
          <p:cNvSpPr/>
          <p:nvPr/>
        </p:nvSpPr>
        <p:spPr>
          <a:xfrm>
            <a:off x="7794000" y="119228"/>
            <a:ext cx="864000" cy="612000"/>
          </a:xfrm>
          <a:prstGeom prst="homePlate">
            <a:avLst/>
          </a:prstGeom>
          <a:solidFill>
            <a:schemeClr val="bg1">
              <a:lumMod val="85000"/>
            </a:schemeClr>
          </a:solidFill>
          <a:ln>
            <a:solidFill>
              <a:schemeClr val="bg1">
                <a:lumMod val="85000"/>
              </a:schemeClr>
            </a:solid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26" name="Picture 4" descr="C:\Users\Justyna\Desktop\Valencia\hirszfeld.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29116" y="-18736"/>
            <a:ext cx="595547" cy="742796"/>
          </a:xfrm>
          <a:prstGeom prst="rect">
            <a:avLst/>
          </a:prstGeom>
          <a:noFill/>
          <a:extLst>
            <a:ext uri="{909E8E84-426E-40DD-AFC4-6F175D3DCCD1}">
              <a14:hiddenFill xmlns:a14="http://schemas.microsoft.com/office/drawing/2010/main" xmlns="">
                <a:solidFill>
                  <a:srgbClr val="FFFFFF"/>
                </a:solidFill>
              </a14:hiddenFill>
            </a:ext>
          </a:extLst>
        </p:spPr>
      </p:pic>
      <p:sp>
        <p:nvSpPr>
          <p:cNvPr id="22" name="pole tekstowe 21"/>
          <p:cNvSpPr txBox="1"/>
          <p:nvPr/>
        </p:nvSpPr>
        <p:spPr>
          <a:xfrm>
            <a:off x="683568" y="539394"/>
            <a:ext cx="7057529" cy="369332"/>
          </a:xfrm>
          <a:prstGeom prst="rect">
            <a:avLst/>
          </a:prstGeom>
          <a:noFill/>
        </p:spPr>
        <p:txBody>
          <a:bodyPr wrap="square" rtlCol="0">
            <a:spAutoFit/>
          </a:bodyPr>
          <a:lstStyle/>
          <a:p>
            <a:pPr algn="ctr"/>
            <a:r>
              <a:rPr lang="en-US" dirty="0">
                <a:solidFill>
                  <a:srgbClr val="545454"/>
                </a:solidFill>
                <a:latin typeface="Century Gothic" panose="020B0502020202020204" pitchFamily="34" charset="0"/>
              </a:rPr>
              <a:t>The most common cancers among children and adolescents </a:t>
            </a:r>
            <a:endParaRPr lang="pl-PL" dirty="0">
              <a:solidFill>
                <a:srgbClr val="545454"/>
              </a:solidFill>
              <a:latin typeface="Century Gothic" panose="020B0502020202020204" pitchFamily="34" charset="0"/>
              <a:cs typeface="Levenim MT" panose="02010502060101010101" pitchFamily="2" charset="-79"/>
            </a:endParaRPr>
          </a:p>
        </p:txBody>
      </p:sp>
      <p:sp>
        <p:nvSpPr>
          <p:cNvPr id="27" name="pole tekstowe 26"/>
          <p:cNvSpPr txBox="1"/>
          <p:nvPr/>
        </p:nvSpPr>
        <p:spPr>
          <a:xfrm>
            <a:off x="2483769" y="5624251"/>
            <a:ext cx="4176463" cy="578882"/>
          </a:xfrm>
          <a:prstGeom prst="roundRect">
            <a:avLst/>
          </a:prstGeom>
          <a:solidFill>
            <a:srgbClr val="FF3B3B"/>
          </a:solidFill>
        </p:spPr>
        <p:txBody>
          <a:bodyPr wrap="square" rtlCol="0">
            <a:spAutoFit/>
          </a:bodyPr>
          <a:lstStyle/>
          <a:p>
            <a:pPr algn="ctr"/>
            <a:r>
              <a:rPr lang="pl-PL" sz="1400" dirty="0" err="1" smtClean="0">
                <a:solidFill>
                  <a:schemeClr val="bg1"/>
                </a:solidFill>
                <a:latin typeface="Century Gothic" panose="020B0502020202020204" pitchFamily="34" charset="0"/>
              </a:rPr>
              <a:t>About</a:t>
            </a:r>
            <a:r>
              <a:rPr lang="pl-PL" sz="1400" dirty="0" smtClean="0">
                <a:solidFill>
                  <a:schemeClr val="bg1"/>
                </a:solidFill>
                <a:latin typeface="Century Gothic" panose="020B0502020202020204" pitchFamily="34" charset="0"/>
              </a:rPr>
              <a:t> 40 % of </a:t>
            </a:r>
            <a:r>
              <a:rPr lang="pl-PL" sz="1400" dirty="0" err="1" smtClean="0">
                <a:solidFill>
                  <a:schemeClr val="bg1"/>
                </a:solidFill>
                <a:latin typeface="Century Gothic" panose="020B0502020202020204" pitchFamily="34" charset="0"/>
              </a:rPr>
              <a:t>all</a:t>
            </a:r>
            <a:r>
              <a:rPr lang="pl-PL" sz="1400" dirty="0" smtClean="0">
                <a:solidFill>
                  <a:schemeClr val="bg1"/>
                </a:solidFill>
                <a:latin typeface="Century Gothic" panose="020B0502020202020204" pitchFamily="34" charset="0"/>
              </a:rPr>
              <a:t> </a:t>
            </a:r>
            <a:r>
              <a:rPr lang="pl-PL" sz="1400" dirty="0" err="1" smtClean="0">
                <a:solidFill>
                  <a:schemeClr val="bg1"/>
                </a:solidFill>
                <a:latin typeface="Century Gothic" panose="020B0502020202020204" pitchFamily="34" charset="0"/>
              </a:rPr>
              <a:t>cancer</a:t>
            </a:r>
            <a:r>
              <a:rPr lang="pl-PL" sz="1400" dirty="0" smtClean="0">
                <a:solidFill>
                  <a:schemeClr val="bg1"/>
                </a:solidFill>
                <a:latin typeface="Century Gothic" panose="020B0502020202020204" pitchFamily="34" charset="0"/>
              </a:rPr>
              <a:t> </a:t>
            </a:r>
            <a:r>
              <a:rPr lang="pl-PL" sz="1400" dirty="0" err="1" smtClean="0">
                <a:solidFill>
                  <a:schemeClr val="bg1"/>
                </a:solidFill>
                <a:latin typeface="Century Gothic" panose="020B0502020202020204" pitchFamily="34" charset="0"/>
              </a:rPr>
              <a:t>incidents</a:t>
            </a:r>
            <a:r>
              <a:rPr lang="pl-PL" sz="1400" dirty="0" smtClean="0">
                <a:solidFill>
                  <a:schemeClr val="bg1"/>
                </a:solidFill>
                <a:latin typeface="Century Gothic" panose="020B0502020202020204" pitchFamily="34" charset="0"/>
              </a:rPr>
              <a:t> in </a:t>
            </a:r>
            <a:r>
              <a:rPr lang="pl-PL" sz="1400" dirty="0" err="1" smtClean="0">
                <a:solidFill>
                  <a:schemeClr val="bg1"/>
                </a:solidFill>
                <a:latin typeface="Century Gothic" panose="020B0502020202020204" pitchFamily="34" charset="0"/>
              </a:rPr>
              <a:t>children</a:t>
            </a:r>
            <a:r>
              <a:rPr lang="pl-PL" sz="1400" dirty="0">
                <a:solidFill>
                  <a:schemeClr val="bg1"/>
                </a:solidFill>
                <a:latin typeface="Century Gothic" panose="020B0502020202020204" pitchFamily="34" charset="0"/>
              </a:rPr>
              <a:t> </a:t>
            </a:r>
            <a:r>
              <a:rPr lang="pl-PL" sz="1400" dirty="0" err="1" smtClean="0">
                <a:solidFill>
                  <a:schemeClr val="bg1"/>
                </a:solidFill>
                <a:latin typeface="Century Gothic" panose="020B0502020202020204" pitchFamily="34" charset="0"/>
              </a:rPr>
              <a:t>are</a:t>
            </a:r>
            <a:r>
              <a:rPr lang="pl-PL" sz="1400" dirty="0" smtClean="0">
                <a:solidFill>
                  <a:schemeClr val="bg1"/>
                </a:solidFill>
                <a:latin typeface="Century Gothic" panose="020B0502020202020204" pitchFamily="34" charset="0"/>
              </a:rPr>
              <a:t> </a:t>
            </a:r>
            <a:r>
              <a:rPr lang="pl-PL" sz="1400" dirty="0" err="1" smtClean="0">
                <a:solidFill>
                  <a:schemeClr val="bg1"/>
                </a:solidFill>
                <a:latin typeface="Century Gothic" panose="020B0502020202020204" pitchFamily="34" charset="0"/>
              </a:rPr>
              <a:t>leukemias</a:t>
            </a:r>
            <a:r>
              <a:rPr lang="pl-PL" sz="1400" dirty="0" smtClean="0">
                <a:solidFill>
                  <a:schemeClr val="bg1"/>
                </a:solidFill>
                <a:latin typeface="Century Gothic" panose="020B0502020202020204" pitchFamily="34" charset="0"/>
              </a:rPr>
              <a:t> and </a:t>
            </a:r>
            <a:r>
              <a:rPr lang="pl-PL" sz="1400" dirty="0" err="1" smtClean="0">
                <a:solidFill>
                  <a:schemeClr val="bg1"/>
                </a:solidFill>
                <a:latin typeface="Century Gothic" panose="020B0502020202020204" pitchFamily="34" charset="0"/>
              </a:rPr>
              <a:t>lymphomas</a:t>
            </a:r>
            <a:endParaRPr lang="pl-PL" sz="1400" dirty="0" smtClean="0">
              <a:solidFill>
                <a:schemeClr val="bg1"/>
              </a:solidFill>
              <a:latin typeface="Century Gothic" panose="020B0502020202020204" pitchFamily="34" charset="0"/>
            </a:endParaRPr>
          </a:p>
        </p:txBody>
      </p:sp>
      <p:sp>
        <p:nvSpPr>
          <p:cNvPr id="5" name="Prostokąt 4"/>
          <p:cNvSpPr/>
          <p:nvPr/>
        </p:nvSpPr>
        <p:spPr>
          <a:xfrm>
            <a:off x="-1" y="6572084"/>
            <a:ext cx="9226125" cy="246221"/>
          </a:xfrm>
          <a:prstGeom prst="rect">
            <a:avLst/>
          </a:prstGeom>
        </p:spPr>
        <p:txBody>
          <a:bodyPr wrap="square">
            <a:spAutoFit/>
          </a:bodyPr>
          <a:lstStyle/>
          <a:p>
            <a:r>
              <a:rPr lang="pl-PL" sz="1000" dirty="0">
                <a:latin typeface="Century Gothic" panose="020B0502020202020204" pitchFamily="34" charset="0"/>
              </a:rPr>
              <a:t>http://www.cancer.org/acs/groups/content/@research/documents/webcontent/acspc-042151.pdf</a:t>
            </a:r>
          </a:p>
        </p:txBody>
      </p:sp>
      <p:pic>
        <p:nvPicPr>
          <p:cNvPr id="3" name="Obraz 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76269" y="950859"/>
            <a:ext cx="7767017" cy="4607849"/>
          </a:xfrm>
          <a:prstGeom prst="rect">
            <a:avLst/>
          </a:prstGeom>
        </p:spPr>
      </p:pic>
      <p:sp>
        <p:nvSpPr>
          <p:cNvPr id="30" name="Elipsa 29"/>
          <p:cNvSpPr/>
          <p:nvPr/>
        </p:nvSpPr>
        <p:spPr>
          <a:xfrm>
            <a:off x="2155038" y="1517265"/>
            <a:ext cx="151216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rgbClr val="FF0000"/>
              </a:solidFill>
            </a:endParaRPr>
          </a:p>
        </p:txBody>
      </p:sp>
      <p:sp>
        <p:nvSpPr>
          <p:cNvPr id="31" name="Elipsa 30"/>
          <p:cNvSpPr/>
          <p:nvPr/>
        </p:nvSpPr>
        <p:spPr>
          <a:xfrm>
            <a:off x="2155038" y="2492896"/>
            <a:ext cx="151216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rgbClr val="FF0000"/>
              </a:solidFill>
            </a:endParaRPr>
          </a:p>
        </p:txBody>
      </p:sp>
      <p:sp>
        <p:nvSpPr>
          <p:cNvPr id="32" name="Elipsa 31"/>
          <p:cNvSpPr/>
          <p:nvPr/>
        </p:nvSpPr>
        <p:spPr>
          <a:xfrm>
            <a:off x="2155038" y="3068960"/>
            <a:ext cx="151216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rgbClr val="FF0000"/>
              </a:solidFill>
            </a:endParaRPr>
          </a:p>
        </p:txBody>
      </p:sp>
      <p:sp>
        <p:nvSpPr>
          <p:cNvPr id="33" name="Elipsa 32"/>
          <p:cNvSpPr/>
          <p:nvPr/>
        </p:nvSpPr>
        <p:spPr>
          <a:xfrm>
            <a:off x="2155038" y="3666954"/>
            <a:ext cx="151216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rgbClr val="FF0000"/>
              </a:solidFill>
            </a:endParaRPr>
          </a:p>
        </p:txBody>
      </p:sp>
      <p:sp>
        <p:nvSpPr>
          <p:cNvPr id="37" name="Elipsa 36"/>
          <p:cNvSpPr/>
          <p:nvPr/>
        </p:nvSpPr>
        <p:spPr>
          <a:xfrm>
            <a:off x="5580112" y="1565566"/>
            <a:ext cx="151216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rgbClr val="FF0000"/>
              </a:solidFill>
            </a:endParaRPr>
          </a:p>
        </p:txBody>
      </p:sp>
      <p:sp>
        <p:nvSpPr>
          <p:cNvPr id="38" name="Elipsa 37"/>
          <p:cNvSpPr/>
          <p:nvPr/>
        </p:nvSpPr>
        <p:spPr>
          <a:xfrm>
            <a:off x="5580112" y="2708920"/>
            <a:ext cx="151216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rgbClr val="FF0000"/>
              </a:solidFill>
            </a:endParaRPr>
          </a:p>
        </p:txBody>
      </p:sp>
      <p:sp>
        <p:nvSpPr>
          <p:cNvPr id="39" name="Elipsa 38"/>
          <p:cNvSpPr/>
          <p:nvPr/>
        </p:nvSpPr>
        <p:spPr>
          <a:xfrm>
            <a:off x="5546873" y="3068960"/>
            <a:ext cx="151216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rgbClr val="FF0000"/>
              </a:solidFill>
            </a:endParaRPr>
          </a:p>
        </p:txBody>
      </p:sp>
      <p:sp>
        <p:nvSpPr>
          <p:cNvPr id="43" name="Elipsa 42"/>
          <p:cNvSpPr/>
          <p:nvPr/>
        </p:nvSpPr>
        <p:spPr>
          <a:xfrm>
            <a:off x="5604624" y="4005064"/>
            <a:ext cx="151216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rgbClr val="FF0000"/>
              </a:solidFill>
            </a:endParaRPr>
          </a:p>
        </p:txBody>
      </p:sp>
    </p:spTree>
    <p:extLst>
      <p:ext uri="{BB962C8B-B14F-4D97-AF65-F5344CB8AC3E}">
        <p14:creationId xmlns:p14="http://schemas.microsoft.com/office/powerpoint/2010/main" xmlns="" val="19938702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80000">
              <a:srgbClr val="F3F3F3">
                <a:lumMod val="100000"/>
                <a:alpha val="52000"/>
              </a:srgbClr>
            </a:gs>
            <a:gs pos="100000">
              <a:schemeClr val="bg1">
                <a:alpha val="47000"/>
                <a:lumMod val="80000"/>
                <a:lumOff val="20000"/>
              </a:schemeClr>
            </a:gs>
          </a:gsLst>
          <a:lin ang="2700000" scaled="1"/>
        </a:gradFill>
        <a:effectLst/>
      </p:bgPr>
    </p:bg>
    <p:spTree>
      <p:nvGrpSpPr>
        <p:cNvPr id="1" name=""/>
        <p:cNvGrpSpPr/>
        <p:nvPr/>
      </p:nvGrpSpPr>
      <p:grpSpPr>
        <a:xfrm>
          <a:off x="0" y="0"/>
          <a:ext cx="0" cy="0"/>
          <a:chOff x="0" y="0"/>
          <a:chExt cx="0" cy="0"/>
        </a:xfrm>
      </p:grpSpPr>
      <p:sp>
        <p:nvSpPr>
          <p:cNvPr id="8" name="Prostokąt 7"/>
          <p:cNvSpPr/>
          <p:nvPr/>
        </p:nvSpPr>
        <p:spPr>
          <a:xfrm>
            <a:off x="0" y="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4" name="Prostokąt 33"/>
          <p:cNvSpPr/>
          <p:nvPr/>
        </p:nvSpPr>
        <p:spPr>
          <a:xfrm>
            <a:off x="2771800" y="15695"/>
            <a:ext cx="518400" cy="47160"/>
          </a:xfrm>
          <a:prstGeom prst="rect">
            <a:avLst/>
          </a:prstGeom>
          <a:solidFill>
            <a:srgbClr val="F3F329"/>
          </a:solidFill>
          <a:ln>
            <a:solidFill>
              <a:srgbClr val="F3F3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5" name="Prostokąt 34"/>
          <p:cNvSpPr/>
          <p:nvPr/>
        </p:nvSpPr>
        <p:spPr>
          <a:xfrm>
            <a:off x="3314650" y="15695"/>
            <a:ext cx="518400" cy="47160"/>
          </a:xfrm>
          <a:prstGeom prst="rect">
            <a:avLst/>
          </a:prstGeom>
          <a:solidFill>
            <a:srgbClr val="FF3B3B"/>
          </a:solidFill>
          <a:ln>
            <a:solidFill>
              <a:srgbClr val="FF3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6" name="Prostokąt 35"/>
          <p:cNvSpPr/>
          <p:nvPr/>
        </p:nvSpPr>
        <p:spPr>
          <a:xfrm>
            <a:off x="3852720" y="15695"/>
            <a:ext cx="518400" cy="4716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0" name="Prostokąt 39"/>
          <p:cNvSpPr/>
          <p:nvPr/>
        </p:nvSpPr>
        <p:spPr>
          <a:xfrm>
            <a:off x="4371120" y="15695"/>
            <a:ext cx="518400" cy="47160"/>
          </a:xfrm>
          <a:prstGeom prst="rect">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1" name="Prostokąt 40"/>
          <p:cNvSpPr/>
          <p:nvPr/>
        </p:nvSpPr>
        <p:spPr>
          <a:xfrm>
            <a:off x="4917696" y="15695"/>
            <a:ext cx="518400" cy="47160"/>
          </a:xfrm>
          <a:prstGeom prst="rect">
            <a:avLst/>
          </a:prstGeom>
          <a:solidFill>
            <a:srgbClr val="00CCFF"/>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2" name="Prostokąt 41"/>
          <p:cNvSpPr/>
          <p:nvPr/>
        </p:nvSpPr>
        <p:spPr>
          <a:xfrm>
            <a:off x="5436096" y="15695"/>
            <a:ext cx="518400" cy="47160"/>
          </a:xfrm>
          <a:prstGeom prst="rect">
            <a:avLst/>
          </a:prstGeom>
          <a:solidFill>
            <a:srgbClr val="0065FA"/>
          </a:solidFill>
          <a:ln>
            <a:solidFill>
              <a:srgbClr val="0065F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58" name="Prostokąt 57"/>
          <p:cNvSpPr/>
          <p:nvPr/>
        </p:nvSpPr>
        <p:spPr>
          <a:xfrm>
            <a:off x="612000" y="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9" name="Prostokąt 58"/>
          <p:cNvSpPr/>
          <p:nvPr/>
        </p:nvSpPr>
        <p:spPr>
          <a:xfrm>
            <a:off x="0" y="61701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0" name="Prostokąt 59"/>
          <p:cNvSpPr/>
          <p:nvPr/>
        </p:nvSpPr>
        <p:spPr>
          <a:xfrm>
            <a:off x="1227860" y="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1" name="Prostokąt 60"/>
          <p:cNvSpPr/>
          <p:nvPr/>
        </p:nvSpPr>
        <p:spPr>
          <a:xfrm>
            <a:off x="0" y="122901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2" name="Prostokąt 61"/>
          <p:cNvSpPr/>
          <p:nvPr/>
        </p:nvSpPr>
        <p:spPr>
          <a:xfrm>
            <a:off x="612000" y="61701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3" name="Prostokąt 62"/>
          <p:cNvSpPr/>
          <p:nvPr/>
        </p:nvSpPr>
        <p:spPr>
          <a:xfrm>
            <a:off x="8532000" y="6246000"/>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4" name="Prostokąt 63"/>
          <p:cNvSpPr/>
          <p:nvPr/>
        </p:nvSpPr>
        <p:spPr>
          <a:xfrm>
            <a:off x="8532890" y="5624251"/>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5" name="Prostokąt 64"/>
          <p:cNvSpPr/>
          <p:nvPr/>
        </p:nvSpPr>
        <p:spPr>
          <a:xfrm>
            <a:off x="7920000" y="6250365"/>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6" name="Prostokąt 65"/>
          <p:cNvSpPr/>
          <p:nvPr/>
        </p:nvSpPr>
        <p:spPr>
          <a:xfrm>
            <a:off x="7326713" y="6250365"/>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7" name="Prostokąt 66"/>
          <p:cNvSpPr/>
          <p:nvPr/>
        </p:nvSpPr>
        <p:spPr>
          <a:xfrm>
            <a:off x="7920890" y="5634000"/>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8" name="Prostokąt 67"/>
          <p:cNvSpPr/>
          <p:nvPr/>
        </p:nvSpPr>
        <p:spPr>
          <a:xfrm>
            <a:off x="8532890" y="5012251"/>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ięciokąt 24"/>
          <p:cNvSpPr/>
          <p:nvPr/>
        </p:nvSpPr>
        <p:spPr>
          <a:xfrm>
            <a:off x="7794000" y="119228"/>
            <a:ext cx="864000" cy="612000"/>
          </a:xfrm>
          <a:prstGeom prst="homePlate">
            <a:avLst/>
          </a:prstGeom>
          <a:solidFill>
            <a:schemeClr val="bg1">
              <a:lumMod val="85000"/>
            </a:schemeClr>
          </a:solidFill>
          <a:ln>
            <a:solidFill>
              <a:schemeClr val="bg1">
                <a:lumMod val="85000"/>
              </a:schemeClr>
            </a:solid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6" name="Picture 4" descr="C:\Users\Justyna\Desktop\Valencia\hirszfeld.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29116" y="-18736"/>
            <a:ext cx="595547" cy="742796"/>
          </a:xfrm>
          <a:prstGeom prst="rect">
            <a:avLst/>
          </a:prstGeom>
          <a:noFill/>
          <a:extLst>
            <a:ext uri="{909E8E84-426E-40DD-AFC4-6F175D3DCCD1}">
              <a14:hiddenFill xmlns:a14="http://schemas.microsoft.com/office/drawing/2010/main" xmlns="">
                <a:solidFill>
                  <a:srgbClr val="FFFFFF"/>
                </a:solidFill>
              </a14:hiddenFill>
            </a:ext>
          </a:extLst>
        </p:spPr>
      </p:pic>
      <p:sp>
        <p:nvSpPr>
          <p:cNvPr id="27" name="pole tekstowe 26"/>
          <p:cNvSpPr txBox="1"/>
          <p:nvPr/>
        </p:nvSpPr>
        <p:spPr>
          <a:xfrm>
            <a:off x="1224000" y="539394"/>
            <a:ext cx="6517097" cy="646331"/>
          </a:xfrm>
          <a:prstGeom prst="rect">
            <a:avLst/>
          </a:prstGeom>
          <a:noFill/>
        </p:spPr>
        <p:txBody>
          <a:bodyPr wrap="square" rtlCol="0">
            <a:spAutoFit/>
          </a:bodyPr>
          <a:lstStyle/>
          <a:p>
            <a:pPr algn="ctr"/>
            <a:r>
              <a:rPr lang="en-US" dirty="0" err="1">
                <a:solidFill>
                  <a:srgbClr val="494949"/>
                </a:solidFill>
                <a:latin typeface="Century Gothic" panose="020B0502020202020204" pitchFamily="34" charset="0"/>
              </a:rPr>
              <a:t>Hemopoiesis</a:t>
            </a:r>
            <a:r>
              <a:rPr lang="en-US" dirty="0">
                <a:solidFill>
                  <a:srgbClr val="494949"/>
                </a:solidFill>
                <a:latin typeface="Century Gothic" panose="020B0502020202020204" pitchFamily="34" charset="0"/>
              </a:rPr>
              <a:t> is the proliferation and differentiation of the</a:t>
            </a:r>
          </a:p>
          <a:p>
            <a:pPr algn="ctr"/>
            <a:r>
              <a:rPr lang="pl-PL" dirty="0" err="1">
                <a:solidFill>
                  <a:srgbClr val="494949"/>
                </a:solidFill>
                <a:latin typeface="Century Gothic" panose="020B0502020202020204" pitchFamily="34" charset="0"/>
              </a:rPr>
              <a:t>formed</a:t>
            </a:r>
            <a:r>
              <a:rPr lang="pl-PL" dirty="0">
                <a:solidFill>
                  <a:srgbClr val="494949"/>
                </a:solidFill>
                <a:latin typeface="Century Gothic" panose="020B0502020202020204" pitchFamily="34" charset="0"/>
              </a:rPr>
              <a:t> </a:t>
            </a:r>
            <a:r>
              <a:rPr lang="pl-PL" dirty="0" err="1">
                <a:solidFill>
                  <a:srgbClr val="494949"/>
                </a:solidFill>
                <a:latin typeface="Century Gothic" panose="020B0502020202020204" pitchFamily="34" charset="0"/>
              </a:rPr>
              <a:t>elements</a:t>
            </a:r>
            <a:r>
              <a:rPr lang="pl-PL" dirty="0">
                <a:solidFill>
                  <a:srgbClr val="494949"/>
                </a:solidFill>
                <a:latin typeface="Century Gothic" panose="020B0502020202020204" pitchFamily="34" charset="0"/>
              </a:rPr>
              <a:t> of </a:t>
            </a:r>
            <a:r>
              <a:rPr lang="pl-PL" dirty="0" err="1">
                <a:solidFill>
                  <a:srgbClr val="494949"/>
                </a:solidFill>
                <a:latin typeface="Century Gothic" panose="020B0502020202020204" pitchFamily="34" charset="0"/>
              </a:rPr>
              <a:t>blood</a:t>
            </a:r>
            <a:endParaRPr lang="pl-PL" dirty="0">
              <a:solidFill>
                <a:srgbClr val="494949"/>
              </a:solidFill>
              <a:latin typeface="Century Gothic" panose="020B0502020202020204" pitchFamily="34" charset="0"/>
              <a:cs typeface="Levenim MT" panose="02010502060101010101" pitchFamily="2" charset="-79"/>
            </a:endParaRPr>
          </a:p>
        </p:txBody>
      </p:sp>
      <p:pic>
        <p:nvPicPr>
          <p:cNvPr id="2" name="Obraz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405005" y="3140968"/>
            <a:ext cx="4764965" cy="3556261"/>
          </a:xfrm>
          <a:prstGeom prst="rect">
            <a:avLst/>
          </a:prstGeom>
        </p:spPr>
      </p:pic>
      <p:pic>
        <p:nvPicPr>
          <p:cNvPr id="3" name="Obraz 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67544" y="1259200"/>
            <a:ext cx="4295251" cy="4187870"/>
          </a:xfrm>
          <a:prstGeom prst="rect">
            <a:avLst/>
          </a:prstGeom>
        </p:spPr>
      </p:pic>
      <p:sp>
        <p:nvSpPr>
          <p:cNvPr id="4" name="pole tekstowe 3"/>
          <p:cNvSpPr txBox="1"/>
          <p:nvPr/>
        </p:nvSpPr>
        <p:spPr>
          <a:xfrm>
            <a:off x="107504" y="6453336"/>
            <a:ext cx="5328592" cy="677108"/>
          </a:xfrm>
          <a:prstGeom prst="rect">
            <a:avLst/>
          </a:prstGeom>
          <a:noFill/>
        </p:spPr>
        <p:txBody>
          <a:bodyPr wrap="square" rtlCol="0">
            <a:spAutoFit/>
          </a:bodyPr>
          <a:lstStyle/>
          <a:p>
            <a:r>
              <a:rPr lang="pl-PL" sz="1000" dirty="0" err="1" smtClean="0">
                <a:latin typeface="Century Gothic" panose="020B0502020202020204" pitchFamily="34" charset="0"/>
              </a:rPr>
              <a:t>Winslow</a:t>
            </a:r>
            <a:r>
              <a:rPr lang="pl-PL" sz="1000" dirty="0" smtClean="0">
                <a:latin typeface="Century Gothic" panose="020B0502020202020204" pitchFamily="34" charset="0"/>
              </a:rPr>
              <a:t> T: </a:t>
            </a:r>
            <a:r>
              <a:rPr lang="pl-PL" sz="1000" dirty="0" err="1">
                <a:latin typeface="Century Gothic" panose="020B0502020202020204" pitchFamily="34" charset="0"/>
              </a:rPr>
              <a:t>Chronic</a:t>
            </a:r>
            <a:r>
              <a:rPr lang="pl-PL" sz="1000" dirty="0">
                <a:latin typeface="Century Gothic" panose="020B0502020202020204" pitchFamily="34" charset="0"/>
              </a:rPr>
              <a:t> </a:t>
            </a:r>
            <a:r>
              <a:rPr lang="pl-PL" sz="1000" dirty="0" err="1">
                <a:latin typeface="Century Gothic" panose="020B0502020202020204" pitchFamily="34" charset="0"/>
              </a:rPr>
              <a:t>Lymphocytic</a:t>
            </a:r>
            <a:r>
              <a:rPr lang="pl-PL" sz="1000" dirty="0">
                <a:latin typeface="Century Gothic" panose="020B0502020202020204" pitchFamily="34" charset="0"/>
              </a:rPr>
              <a:t> Leukemia </a:t>
            </a:r>
            <a:r>
              <a:rPr lang="pl-PL" sz="1000" dirty="0" err="1" smtClean="0">
                <a:latin typeface="Century Gothic" panose="020B0502020202020204" pitchFamily="34" charset="0"/>
              </a:rPr>
              <a:t>Treatment</a:t>
            </a:r>
            <a:r>
              <a:rPr lang="pl-PL" sz="1000" dirty="0" smtClean="0">
                <a:latin typeface="Century Gothic" panose="020B0502020202020204" pitchFamily="34" charset="0"/>
              </a:rPr>
              <a:t>. </a:t>
            </a:r>
            <a:r>
              <a:rPr lang="pl-PL" sz="1000" i="1" dirty="0" err="1" smtClean="0">
                <a:latin typeface="Century Gothic" panose="020B0502020202020204" pitchFamily="34" charset="0"/>
              </a:rPr>
              <a:t>Cance</a:t>
            </a:r>
            <a:r>
              <a:rPr lang="pl-PL" sz="1000" dirty="0" err="1" smtClean="0">
                <a:latin typeface="Century Gothic" panose="020B0502020202020204" pitchFamily="34" charset="0"/>
              </a:rPr>
              <a:t>r</a:t>
            </a:r>
            <a:r>
              <a:rPr lang="pl-PL" sz="1000" dirty="0" smtClean="0">
                <a:latin typeface="Century Gothic" panose="020B0502020202020204" pitchFamily="34" charset="0"/>
              </a:rPr>
              <a:t> </a:t>
            </a:r>
            <a:r>
              <a:rPr lang="pl-PL" sz="1000" dirty="0" err="1">
                <a:latin typeface="Century Gothic" panose="020B0502020202020204" pitchFamily="34" charset="0"/>
              </a:rPr>
              <a:t>December</a:t>
            </a:r>
            <a:r>
              <a:rPr lang="pl-PL" sz="1000" dirty="0">
                <a:latin typeface="Century Gothic" panose="020B0502020202020204" pitchFamily="34" charset="0"/>
              </a:rPr>
              <a:t> 30, 2014</a:t>
            </a:r>
          </a:p>
          <a:p>
            <a:endParaRPr lang="pl-PL" sz="1000" dirty="0">
              <a:latin typeface="Century Gothic" panose="020B0502020202020204" pitchFamily="34" charset="0"/>
            </a:endParaRPr>
          </a:p>
          <a:p>
            <a:endParaRPr lang="pl-PL" dirty="0">
              <a:latin typeface="Century Gothic" panose="020B0502020202020204" pitchFamily="34" charset="0"/>
            </a:endParaRPr>
          </a:p>
        </p:txBody>
      </p:sp>
      <p:sp>
        <p:nvSpPr>
          <p:cNvPr id="5" name="pole tekstowe 4"/>
          <p:cNvSpPr txBox="1"/>
          <p:nvPr/>
        </p:nvSpPr>
        <p:spPr>
          <a:xfrm>
            <a:off x="5067906" y="1700808"/>
            <a:ext cx="4076094" cy="1169551"/>
          </a:xfrm>
          <a:prstGeom prst="rect">
            <a:avLst/>
          </a:prstGeom>
          <a:noFill/>
        </p:spPr>
        <p:txBody>
          <a:bodyPr wrap="square" rtlCol="0">
            <a:spAutoFit/>
          </a:bodyPr>
          <a:lstStyle/>
          <a:p>
            <a:r>
              <a:rPr lang="pl-PL" sz="1400" dirty="0" err="1" smtClean="0">
                <a:latin typeface="Century Gothic" panose="020B0502020202020204" pitchFamily="34" charset="0"/>
              </a:rPr>
              <a:t>Classification</a:t>
            </a:r>
            <a:r>
              <a:rPr lang="pl-PL" sz="1400" dirty="0" smtClean="0">
                <a:latin typeface="Century Gothic" panose="020B0502020202020204" pitchFamily="34" charset="0"/>
              </a:rPr>
              <a:t> of leukemia and </a:t>
            </a:r>
            <a:r>
              <a:rPr lang="pl-PL" sz="1400" dirty="0" err="1" smtClean="0">
                <a:latin typeface="Century Gothic" panose="020B0502020202020204" pitchFamily="34" charset="0"/>
              </a:rPr>
              <a:t>lymphoma</a:t>
            </a:r>
            <a:r>
              <a:rPr lang="pl-PL" sz="1400" dirty="0" smtClean="0">
                <a:latin typeface="Century Gothic" panose="020B0502020202020204" pitchFamily="34" charset="0"/>
              </a:rPr>
              <a:t>:</a:t>
            </a:r>
          </a:p>
          <a:p>
            <a:pPr marL="285750" indent="-285750">
              <a:buFont typeface="Wingdings" panose="05000000000000000000" pitchFamily="2" charset="2"/>
              <a:buChar char="ü"/>
            </a:pPr>
            <a:r>
              <a:rPr lang="en-US" sz="1400" dirty="0" smtClean="0">
                <a:latin typeface="Century Gothic" panose="020B0502020202020204" pitchFamily="34" charset="0"/>
              </a:rPr>
              <a:t>acute </a:t>
            </a:r>
            <a:r>
              <a:rPr lang="en-US" sz="1400" dirty="0">
                <a:latin typeface="Century Gothic" panose="020B0502020202020204" pitchFamily="34" charset="0"/>
              </a:rPr>
              <a:t>lymphocytic (</a:t>
            </a:r>
            <a:r>
              <a:rPr lang="en-US" sz="1400" dirty="0" smtClean="0">
                <a:latin typeface="Century Gothic" panose="020B0502020202020204" pitchFamily="34" charset="0"/>
              </a:rPr>
              <a:t>ALL)</a:t>
            </a:r>
            <a:endParaRPr lang="pl-PL" sz="1400" dirty="0" smtClean="0">
              <a:latin typeface="Century Gothic" panose="020B0502020202020204" pitchFamily="34" charset="0"/>
            </a:endParaRPr>
          </a:p>
          <a:p>
            <a:pPr marL="285750" indent="-285750">
              <a:buFont typeface="Wingdings" panose="05000000000000000000" pitchFamily="2" charset="2"/>
              <a:buChar char="ü"/>
            </a:pPr>
            <a:r>
              <a:rPr lang="en-US" sz="1400" dirty="0" smtClean="0">
                <a:latin typeface="Century Gothic" panose="020B0502020202020204" pitchFamily="34" charset="0"/>
              </a:rPr>
              <a:t>chronic </a:t>
            </a:r>
            <a:r>
              <a:rPr lang="en-US" sz="1400" dirty="0">
                <a:latin typeface="Century Gothic" panose="020B0502020202020204" pitchFamily="34" charset="0"/>
              </a:rPr>
              <a:t>lymphocytic (</a:t>
            </a:r>
            <a:r>
              <a:rPr lang="en-US" sz="1400" dirty="0" smtClean="0">
                <a:latin typeface="Century Gothic" panose="020B0502020202020204" pitchFamily="34" charset="0"/>
              </a:rPr>
              <a:t>CLL)</a:t>
            </a:r>
            <a:endParaRPr lang="pl-PL" sz="1400" dirty="0" smtClean="0">
              <a:latin typeface="Century Gothic" panose="020B0502020202020204" pitchFamily="34" charset="0"/>
            </a:endParaRPr>
          </a:p>
          <a:p>
            <a:pPr marL="285750" indent="-285750">
              <a:buFont typeface="Wingdings" panose="05000000000000000000" pitchFamily="2" charset="2"/>
              <a:buChar char="ü"/>
            </a:pPr>
            <a:r>
              <a:rPr lang="en-US" sz="1400" dirty="0" smtClean="0">
                <a:latin typeface="Century Gothic" panose="020B0502020202020204" pitchFamily="34" charset="0"/>
              </a:rPr>
              <a:t>acute </a:t>
            </a:r>
            <a:r>
              <a:rPr lang="en-US" sz="1400" dirty="0">
                <a:latin typeface="Century Gothic" panose="020B0502020202020204" pitchFamily="34" charset="0"/>
              </a:rPr>
              <a:t>myeloid (</a:t>
            </a:r>
            <a:r>
              <a:rPr lang="en-US" sz="1400" dirty="0" smtClean="0">
                <a:latin typeface="Century Gothic" panose="020B0502020202020204" pitchFamily="34" charset="0"/>
              </a:rPr>
              <a:t>AML)</a:t>
            </a:r>
            <a:endParaRPr lang="pl-PL" sz="1400" dirty="0" smtClean="0">
              <a:latin typeface="Century Gothic" panose="020B0502020202020204" pitchFamily="34" charset="0"/>
            </a:endParaRPr>
          </a:p>
          <a:p>
            <a:pPr marL="285750" indent="-285750">
              <a:buFont typeface="Wingdings" panose="05000000000000000000" pitchFamily="2" charset="2"/>
              <a:buChar char="ü"/>
            </a:pPr>
            <a:r>
              <a:rPr lang="en-US" sz="1400" dirty="0" smtClean="0">
                <a:latin typeface="Century Gothic" panose="020B0502020202020204" pitchFamily="34" charset="0"/>
              </a:rPr>
              <a:t>chronic </a:t>
            </a:r>
            <a:r>
              <a:rPr lang="en-US" sz="1400" dirty="0">
                <a:latin typeface="Century Gothic" panose="020B0502020202020204" pitchFamily="34" charset="0"/>
              </a:rPr>
              <a:t>myeloid (</a:t>
            </a:r>
            <a:r>
              <a:rPr lang="en-US" sz="1400" dirty="0" smtClean="0">
                <a:latin typeface="Century Gothic" panose="020B0502020202020204" pitchFamily="34" charset="0"/>
              </a:rPr>
              <a:t>CML</a:t>
            </a:r>
            <a:r>
              <a:rPr lang="pl-PL" sz="1400" dirty="0" smtClean="0">
                <a:latin typeface="Century Gothic" panose="020B0502020202020204" pitchFamily="34" charset="0"/>
              </a:rPr>
              <a:t>)</a:t>
            </a:r>
            <a:endParaRPr lang="pl-PL" sz="1400" dirty="0">
              <a:latin typeface="Century Gothic" panose="020B0502020202020204" pitchFamily="34" charset="0"/>
            </a:endParaRPr>
          </a:p>
        </p:txBody>
      </p:sp>
    </p:spTree>
    <p:extLst>
      <p:ext uri="{BB962C8B-B14F-4D97-AF65-F5344CB8AC3E}">
        <p14:creationId xmlns:p14="http://schemas.microsoft.com/office/powerpoint/2010/main" xmlns="" val="3863352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80000">
              <a:srgbClr val="F3F3F3">
                <a:lumMod val="100000"/>
                <a:alpha val="52000"/>
              </a:srgbClr>
            </a:gs>
            <a:gs pos="100000">
              <a:schemeClr val="bg1">
                <a:alpha val="47000"/>
                <a:lumMod val="80000"/>
                <a:lumOff val="20000"/>
              </a:schemeClr>
            </a:gs>
          </a:gsLst>
          <a:lin ang="2700000" scaled="1"/>
        </a:gradFill>
        <a:effectLst/>
      </p:bgPr>
    </p:bg>
    <p:spTree>
      <p:nvGrpSpPr>
        <p:cNvPr id="1" name=""/>
        <p:cNvGrpSpPr/>
        <p:nvPr/>
      </p:nvGrpSpPr>
      <p:grpSpPr>
        <a:xfrm>
          <a:off x="0" y="0"/>
          <a:ext cx="0" cy="0"/>
          <a:chOff x="0" y="0"/>
          <a:chExt cx="0" cy="0"/>
        </a:xfrm>
      </p:grpSpPr>
      <p:sp>
        <p:nvSpPr>
          <p:cNvPr id="8" name="Prostokąt 7"/>
          <p:cNvSpPr/>
          <p:nvPr/>
        </p:nvSpPr>
        <p:spPr>
          <a:xfrm>
            <a:off x="0" y="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4" name="Prostokąt 33"/>
          <p:cNvSpPr/>
          <p:nvPr/>
        </p:nvSpPr>
        <p:spPr>
          <a:xfrm>
            <a:off x="2771800" y="15695"/>
            <a:ext cx="518400" cy="47160"/>
          </a:xfrm>
          <a:prstGeom prst="rect">
            <a:avLst/>
          </a:prstGeom>
          <a:solidFill>
            <a:srgbClr val="F3F329"/>
          </a:solidFill>
          <a:ln>
            <a:solidFill>
              <a:srgbClr val="F3F3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5" name="Prostokąt 34"/>
          <p:cNvSpPr/>
          <p:nvPr/>
        </p:nvSpPr>
        <p:spPr>
          <a:xfrm>
            <a:off x="3314650" y="15695"/>
            <a:ext cx="518400" cy="47160"/>
          </a:xfrm>
          <a:prstGeom prst="rect">
            <a:avLst/>
          </a:prstGeom>
          <a:solidFill>
            <a:srgbClr val="FF3B3B"/>
          </a:solidFill>
          <a:ln>
            <a:solidFill>
              <a:srgbClr val="FF3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6" name="Prostokąt 35"/>
          <p:cNvSpPr/>
          <p:nvPr/>
        </p:nvSpPr>
        <p:spPr>
          <a:xfrm>
            <a:off x="3852720" y="15695"/>
            <a:ext cx="518400" cy="4716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0" name="Prostokąt 39"/>
          <p:cNvSpPr/>
          <p:nvPr/>
        </p:nvSpPr>
        <p:spPr>
          <a:xfrm>
            <a:off x="4371120" y="15695"/>
            <a:ext cx="518400" cy="47160"/>
          </a:xfrm>
          <a:prstGeom prst="rect">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1" name="Prostokąt 40"/>
          <p:cNvSpPr/>
          <p:nvPr/>
        </p:nvSpPr>
        <p:spPr>
          <a:xfrm>
            <a:off x="4917696" y="15695"/>
            <a:ext cx="518400" cy="47160"/>
          </a:xfrm>
          <a:prstGeom prst="rect">
            <a:avLst/>
          </a:prstGeom>
          <a:solidFill>
            <a:srgbClr val="00CCFF"/>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2" name="Prostokąt 41"/>
          <p:cNvSpPr/>
          <p:nvPr/>
        </p:nvSpPr>
        <p:spPr>
          <a:xfrm>
            <a:off x="5436096" y="15695"/>
            <a:ext cx="518400" cy="47160"/>
          </a:xfrm>
          <a:prstGeom prst="rect">
            <a:avLst/>
          </a:prstGeom>
          <a:solidFill>
            <a:srgbClr val="0065FA"/>
          </a:solidFill>
          <a:ln>
            <a:solidFill>
              <a:srgbClr val="0065F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58" name="Prostokąt 57"/>
          <p:cNvSpPr/>
          <p:nvPr/>
        </p:nvSpPr>
        <p:spPr>
          <a:xfrm>
            <a:off x="612000" y="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9" name="Prostokąt 58"/>
          <p:cNvSpPr/>
          <p:nvPr/>
        </p:nvSpPr>
        <p:spPr>
          <a:xfrm>
            <a:off x="0" y="61701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0" name="Prostokąt 59"/>
          <p:cNvSpPr/>
          <p:nvPr/>
        </p:nvSpPr>
        <p:spPr>
          <a:xfrm>
            <a:off x="1227860" y="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1" name="Prostokąt 60"/>
          <p:cNvSpPr/>
          <p:nvPr/>
        </p:nvSpPr>
        <p:spPr>
          <a:xfrm>
            <a:off x="0" y="122901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2" name="Prostokąt 61"/>
          <p:cNvSpPr/>
          <p:nvPr/>
        </p:nvSpPr>
        <p:spPr>
          <a:xfrm>
            <a:off x="612000" y="61701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3" name="Prostokąt 62"/>
          <p:cNvSpPr/>
          <p:nvPr/>
        </p:nvSpPr>
        <p:spPr>
          <a:xfrm>
            <a:off x="8532000" y="6246000"/>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4" name="Prostokąt 63"/>
          <p:cNvSpPr/>
          <p:nvPr/>
        </p:nvSpPr>
        <p:spPr>
          <a:xfrm>
            <a:off x="8532890" y="5624251"/>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5" name="Prostokąt 64"/>
          <p:cNvSpPr/>
          <p:nvPr/>
        </p:nvSpPr>
        <p:spPr>
          <a:xfrm>
            <a:off x="7920000" y="6250365"/>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6" name="Prostokąt 65"/>
          <p:cNvSpPr/>
          <p:nvPr/>
        </p:nvSpPr>
        <p:spPr>
          <a:xfrm>
            <a:off x="7326713" y="6250365"/>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7" name="Prostokąt 66"/>
          <p:cNvSpPr/>
          <p:nvPr/>
        </p:nvSpPr>
        <p:spPr>
          <a:xfrm>
            <a:off x="7920890" y="5634000"/>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8" name="Prostokąt 67"/>
          <p:cNvSpPr/>
          <p:nvPr/>
        </p:nvSpPr>
        <p:spPr>
          <a:xfrm>
            <a:off x="8532890" y="5012251"/>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ięciokąt 24"/>
          <p:cNvSpPr/>
          <p:nvPr/>
        </p:nvSpPr>
        <p:spPr>
          <a:xfrm>
            <a:off x="7794000" y="119228"/>
            <a:ext cx="864000" cy="612000"/>
          </a:xfrm>
          <a:prstGeom prst="homePlate">
            <a:avLst/>
          </a:prstGeom>
          <a:solidFill>
            <a:schemeClr val="bg1">
              <a:lumMod val="85000"/>
            </a:schemeClr>
          </a:solidFill>
          <a:ln>
            <a:solidFill>
              <a:schemeClr val="bg1">
                <a:lumMod val="85000"/>
              </a:schemeClr>
            </a:solid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6" name="Picture 4" descr="C:\Users\Justyna\Desktop\Valencia\hirszfeld.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29116" y="-18736"/>
            <a:ext cx="595547" cy="742796"/>
          </a:xfrm>
          <a:prstGeom prst="rect">
            <a:avLst/>
          </a:prstGeom>
          <a:noFill/>
          <a:extLst>
            <a:ext uri="{909E8E84-426E-40DD-AFC4-6F175D3DCCD1}">
              <a14:hiddenFill xmlns:a14="http://schemas.microsoft.com/office/drawing/2010/main" xmlns="">
                <a:solidFill>
                  <a:srgbClr val="FFFFFF"/>
                </a:solidFill>
              </a14:hiddenFill>
            </a:ext>
          </a:extLst>
        </p:spPr>
      </p:pic>
      <p:sp>
        <p:nvSpPr>
          <p:cNvPr id="24" name="pole tekstowe 23"/>
          <p:cNvSpPr txBox="1"/>
          <p:nvPr/>
        </p:nvSpPr>
        <p:spPr>
          <a:xfrm>
            <a:off x="-6545" y="6465840"/>
            <a:ext cx="9586292" cy="400110"/>
          </a:xfrm>
          <a:prstGeom prst="rect">
            <a:avLst/>
          </a:prstGeom>
          <a:noFill/>
        </p:spPr>
        <p:txBody>
          <a:bodyPr wrap="square" rtlCol="0">
            <a:spAutoFit/>
          </a:bodyPr>
          <a:lstStyle/>
          <a:p>
            <a:pPr fontAlgn="base"/>
            <a:r>
              <a:rPr lang="pl-PL" sz="1000" dirty="0" err="1" smtClean="0">
                <a:latin typeface="Century Gothic" panose="020B0502020202020204" pitchFamily="34" charset="0"/>
              </a:rPr>
              <a:t>Vardiman</a:t>
            </a:r>
            <a:r>
              <a:rPr lang="pl-PL" sz="1000" dirty="0" smtClean="0">
                <a:latin typeface="Century Gothic" panose="020B0502020202020204" pitchFamily="34" charset="0"/>
              </a:rPr>
              <a:t> J. et al.: The </a:t>
            </a:r>
            <a:r>
              <a:rPr lang="pl-PL" sz="1000" dirty="0">
                <a:latin typeface="Century Gothic" panose="020B0502020202020204" pitchFamily="34" charset="0"/>
              </a:rPr>
              <a:t>2008 </a:t>
            </a:r>
            <a:r>
              <a:rPr lang="pl-PL" sz="1000" dirty="0" err="1">
                <a:latin typeface="Century Gothic" panose="020B0502020202020204" pitchFamily="34" charset="0"/>
              </a:rPr>
              <a:t>revision</a:t>
            </a:r>
            <a:r>
              <a:rPr lang="pl-PL" sz="1000" dirty="0">
                <a:latin typeface="Century Gothic" panose="020B0502020202020204" pitchFamily="34" charset="0"/>
              </a:rPr>
              <a:t> of the World </a:t>
            </a:r>
            <a:r>
              <a:rPr lang="pl-PL" sz="1000" dirty="0" err="1">
                <a:latin typeface="Century Gothic" panose="020B0502020202020204" pitchFamily="34" charset="0"/>
              </a:rPr>
              <a:t>Health</a:t>
            </a:r>
            <a:r>
              <a:rPr lang="pl-PL" sz="1000" dirty="0">
                <a:latin typeface="Century Gothic" panose="020B0502020202020204" pitchFamily="34" charset="0"/>
              </a:rPr>
              <a:t> Organization (WHO) </a:t>
            </a:r>
            <a:r>
              <a:rPr lang="pl-PL" sz="1000" dirty="0" err="1">
                <a:latin typeface="Century Gothic" panose="020B0502020202020204" pitchFamily="34" charset="0"/>
              </a:rPr>
              <a:t>classification</a:t>
            </a:r>
            <a:r>
              <a:rPr lang="pl-PL" sz="1000" dirty="0">
                <a:latin typeface="Century Gothic" panose="020B0502020202020204" pitchFamily="34" charset="0"/>
              </a:rPr>
              <a:t> of </a:t>
            </a:r>
            <a:r>
              <a:rPr lang="pl-PL" sz="1000" dirty="0" err="1">
                <a:latin typeface="Century Gothic" panose="020B0502020202020204" pitchFamily="34" charset="0"/>
              </a:rPr>
              <a:t>myeloid</a:t>
            </a:r>
            <a:r>
              <a:rPr lang="pl-PL" sz="1000" dirty="0">
                <a:latin typeface="Century Gothic" panose="020B0502020202020204" pitchFamily="34" charset="0"/>
              </a:rPr>
              <a:t> </a:t>
            </a:r>
            <a:r>
              <a:rPr lang="pl-PL" sz="1000" dirty="0" err="1">
                <a:latin typeface="Century Gothic" panose="020B0502020202020204" pitchFamily="34" charset="0"/>
              </a:rPr>
              <a:t>neoplasms</a:t>
            </a:r>
            <a:r>
              <a:rPr lang="pl-PL" sz="1000" dirty="0">
                <a:latin typeface="Century Gothic" panose="020B0502020202020204" pitchFamily="34" charset="0"/>
              </a:rPr>
              <a:t> and </a:t>
            </a:r>
            <a:r>
              <a:rPr lang="pl-PL" sz="1000" dirty="0" err="1">
                <a:latin typeface="Century Gothic" panose="020B0502020202020204" pitchFamily="34" charset="0"/>
              </a:rPr>
              <a:t>acute</a:t>
            </a:r>
            <a:r>
              <a:rPr lang="pl-PL" sz="1000" dirty="0">
                <a:latin typeface="Century Gothic" panose="020B0502020202020204" pitchFamily="34" charset="0"/>
              </a:rPr>
              <a:t> leukemia: </a:t>
            </a:r>
            <a:r>
              <a:rPr lang="pl-PL" sz="1000" dirty="0" err="1">
                <a:latin typeface="Century Gothic" panose="020B0502020202020204" pitchFamily="34" charset="0"/>
              </a:rPr>
              <a:t>rationale</a:t>
            </a:r>
            <a:r>
              <a:rPr lang="pl-PL" sz="1000" dirty="0">
                <a:latin typeface="Century Gothic" panose="020B0502020202020204" pitchFamily="34" charset="0"/>
              </a:rPr>
              <a:t> and </a:t>
            </a:r>
            <a:r>
              <a:rPr lang="pl-PL" sz="1000" dirty="0" err="1">
                <a:latin typeface="Century Gothic" panose="020B0502020202020204" pitchFamily="34" charset="0"/>
              </a:rPr>
              <a:t>important</a:t>
            </a:r>
            <a:r>
              <a:rPr lang="pl-PL" sz="1000" dirty="0">
                <a:latin typeface="Century Gothic" panose="020B0502020202020204" pitchFamily="34" charset="0"/>
              </a:rPr>
              <a:t> </a:t>
            </a:r>
            <a:r>
              <a:rPr lang="pl-PL" sz="1000" dirty="0" err="1" smtClean="0">
                <a:latin typeface="Century Gothic" panose="020B0502020202020204" pitchFamily="34" charset="0"/>
              </a:rPr>
              <a:t>changes</a:t>
            </a:r>
            <a:r>
              <a:rPr lang="pl-PL" sz="1000" dirty="0" smtClean="0">
                <a:latin typeface="Century Gothic" panose="020B0502020202020204" pitchFamily="34" charset="0"/>
              </a:rPr>
              <a:t> Blood</a:t>
            </a:r>
            <a:r>
              <a:rPr lang="pl-PL" sz="1000" dirty="0">
                <a:latin typeface="Century Gothic" panose="020B0502020202020204" pitchFamily="34" charset="0"/>
              </a:rPr>
              <a:t> Jul 2009, 114 (5) 937-951; DOI: </a:t>
            </a:r>
            <a:r>
              <a:rPr lang="pl-PL" sz="1000" dirty="0" smtClean="0">
                <a:latin typeface="Century Gothic" panose="020B0502020202020204" pitchFamily="34" charset="0"/>
              </a:rPr>
              <a:t>10.1182/blood-2009-03-209262</a:t>
            </a:r>
            <a:r>
              <a:rPr lang="pl-PL" sz="1000" dirty="0">
                <a:latin typeface="Century Gothic" panose="020B0502020202020204" pitchFamily="34" charset="0"/>
              </a:rPr>
              <a:t> </a:t>
            </a:r>
          </a:p>
        </p:txBody>
      </p:sp>
      <p:sp>
        <p:nvSpPr>
          <p:cNvPr id="27" name="pole tekstowe 26"/>
          <p:cNvSpPr txBox="1"/>
          <p:nvPr/>
        </p:nvSpPr>
        <p:spPr>
          <a:xfrm>
            <a:off x="1276903" y="539394"/>
            <a:ext cx="6517097" cy="369332"/>
          </a:xfrm>
          <a:prstGeom prst="rect">
            <a:avLst/>
          </a:prstGeom>
          <a:noFill/>
        </p:spPr>
        <p:txBody>
          <a:bodyPr wrap="square" rtlCol="0">
            <a:spAutoFit/>
          </a:bodyPr>
          <a:lstStyle/>
          <a:p>
            <a:pPr algn="ctr"/>
            <a:r>
              <a:rPr lang="pl-PL" dirty="0" smtClean="0">
                <a:solidFill>
                  <a:srgbClr val="494949"/>
                </a:solidFill>
                <a:latin typeface="Levenim MT" panose="02010502060101010101" pitchFamily="2" charset="-79"/>
                <a:cs typeface="Levenim MT" panose="02010502060101010101" pitchFamily="2" charset="-79"/>
              </a:rPr>
              <a:t>The </a:t>
            </a:r>
            <a:r>
              <a:rPr lang="pl-PL" dirty="0" err="1" smtClean="0">
                <a:solidFill>
                  <a:srgbClr val="494949"/>
                </a:solidFill>
                <a:latin typeface="Levenim MT" panose="02010502060101010101" pitchFamily="2" charset="-79"/>
                <a:cs typeface="Levenim MT" panose="02010502060101010101" pitchFamily="2" charset="-79"/>
              </a:rPr>
              <a:t>human</a:t>
            </a:r>
            <a:r>
              <a:rPr lang="pl-PL" dirty="0" smtClean="0">
                <a:solidFill>
                  <a:srgbClr val="494949"/>
                </a:solidFill>
                <a:latin typeface="Levenim MT" panose="02010502060101010101" pitchFamily="2" charset="-79"/>
                <a:cs typeface="Levenim MT" panose="02010502060101010101" pitchFamily="2" charset="-79"/>
              </a:rPr>
              <a:t> leukemia and </a:t>
            </a:r>
            <a:r>
              <a:rPr lang="pl-PL" dirty="0" err="1" smtClean="0">
                <a:solidFill>
                  <a:srgbClr val="494949"/>
                </a:solidFill>
                <a:latin typeface="Levenim MT" panose="02010502060101010101" pitchFamily="2" charset="-79"/>
                <a:cs typeface="Levenim MT" panose="02010502060101010101" pitchFamily="2" charset="-79"/>
              </a:rPr>
              <a:t>lymphoma</a:t>
            </a:r>
            <a:r>
              <a:rPr lang="pl-PL" dirty="0" smtClean="0">
                <a:solidFill>
                  <a:srgbClr val="494949"/>
                </a:solidFill>
                <a:latin typeface="Levenim MT" panose="02010502060101010101" pitchFamily="2" charset="-79"/>
                <a:cs typeface="Levenim MT" panose="02010502060101010101" pitchFamily="2" charset="-79"/>
              </a:rPr>
              <a:t> WHO </a:t>
            </a:r>
            <a:r>
              <a:rPr lang="pl-PL" dirty="0" err="1" smtClean="0">
                <a:solidFill>
                  <a:srgbClr val="494949"/>
                </a:solidFill>
                <a:latin typeface="Levenim MT" panose="02010502060101010101" pitchFamily="2" charset="-79"/>
                <a:cs typeface="Levenim MT" panose="02010502060101010101" pitchFamily="2" charset="-79"/>
              </a:rPr>
              <a:t>classification</a:t>
            </a:r>
            <a:r>
              <a:rPr lang="pl-PL" dirty="0" smtClean="0">
                <a:solidFill>
                  <a:srgbClr val="494949"/>
                </a:solidFill>
                <a:latin typeface="Levenim MT" panose="02010502060101010101" pitchFamily="2" charset="-79"/>
                <a:cs typeface="Levenim MT" panose="02010502060101010101" pitchFamily="2" charset="-79"/>
              </a:rPr>
              <a:t> </a:t>
            </a:r>
            <a:endParaRPr lang="pl-PL" dirty="0">
              <a:solidFill>
                <a:srgbClr val="494949"/>
              </a:solidFill>
              <a:latin typeface="Levenim MT" panose="02010502060101010101" pitchFamily="2" charset="-79"/>
              <a:cs typeface="Levenim MT" panose="02010502060101010101" pitchFamily="2" charset="-79"/>
            </a:endParaRPr>
          </a:p>
        </p:txBody>
      </p:sp>
      <p:pic>
        <p:nvPicPr>
          <p:cNvPr id="2" name="Obraz 1"/>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36415" y="1052736"/>
            <a:ext cx="3137435" cy="3594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Obraz 4"/>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486630" y="1902490"/>
            <a:ext cx="2805779" cy="40277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Obraz 3"/>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5612419" y="3601181"/>
            <a:ext cx="3428587" cy="29551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Prostokąt zaokrąglony 2"/>
          <p:cNvSpPr/>
          <p:nvPr/>
        </p:nvSpPr>
        <p:spPr>
          <a:xfrm>
            <a:off x="107504" y="5078772"/>
            <a:ext cx="3207146" cy="851479"/>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dirty="0" smtClean="0">
                <a:solidFill>
                  <a:schemeClr val="tx1"/>
                </a:solidFill>
                <a:latin typeface="Century Gothic" panose="020B0502020202020204" pitchFamily="34" charset="0"/>
              </a:rPr>
              <a:t>The WHO </a:t>
            </a:r>
            <a:r>
              <a:rPr lang="en-US" sz="1400" dirty="0" smtClean="0">
                <a:solidFill>
                  <a:schemeClr val="tx1"/>
                </a:solidFill>
                <a:latin typeface="Century Gothic" panose="020B0502020202020204" pitchFamily="34" charset="0"/>
              </a:rPr>
              <a:t>classification</a:t>
            </a:r>
            <a:r>
              <a:rPr lang="pl-PL" sz="1400" dirty="0" smtClean="0">
                <a:solidFill>
                  <a:schemeClr val="tx1"/>
                </a:solidFill>
                <a:latin typeface="Century Gothic" panose="020B0502020202020204" pitchFamily="34" charset="0"/>
              </a:rPr>
              <a:t> </a:t>
            </a:r>
            <a:r>
              <a:rPr lang="en-US" sz="1400" dirty="0" smtClean="0">
                <a:solidFill>
                  <a:schemeClr val="tx1"/>
                </a:solidFill>
                <a:latin typeface="Century Gothic" panose="020B0502020202020204" pitchFamily="34" charset="0"/>
              </a:rPr>
              <a:t>system </a:t>
            </a:r>
            <a:r>
              <a:rPr lang="pl-PL" sz="1400" dirty="0" smtClean="0">
                <a:solidFill>
                  <a:schemeClr val="tx1"/>
                </a:solidFill>
                <a:latin typeface="Century Gothic" panose="020B0502020202020204" pitchFamily="34" charset="0"/>
              </a:rPr>
              <a:t> </a:t>
            </a:r>
            <a:r>
              <a:rPr lang="en-US" sz="1400" dirty="0" smtClean="0">
                <a:solidFill>
                  <a:schemeClr val="tx1"/>
                </a:solidFill>
                <a:latin typeface="Century Gothic" panose="020B0502020202020204" pitchFamily="34" charset="0"/>
              </a:rPr>
              <a:t>is </a:t>
            </a:r>
            <a:r>
              <a:rPr lang="en-US" sz="1400" dirty="0">
                <a:solidFill>
                  <a:schemeClr val="tx1"/>
                </a:solidFill>
                <a:latin typeface="Century Gothic" panose="020B0502020202020204" pitchFamily="34" charset="0"/>
              </a:rPr>
              <a:t>based on recently published, peer-reviewed data</a:t>
            </a:r>
            <a:endParaRPr lang="pl-PL" sz="1400" dirty="0">
              <a:latin typeface="Century Gothic" panose="020B0502020202020204" pitchFamily="34" charset="0"/>
            </a:endParaRPr>
          </a:p>
        </p:txBody>
      </p:sp>
      <p:pic>
        <p:nvPicPr>
          <p:cNvPr id="28" name="Obraz 27"/>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834295" y="1902490"/>
            <a:ext cx="1698595" cy="1175498"/>
          </a:xfrm>
          <a:prstGeom prst="rect">
            <a:avLst/>
          </a:prstGeom>
        </p:spPr>
      </p:pic>
    </p:spTree>
    <p:extLst>
      <p:ext uri="{BB962C8B-B14F-4D97-AF65-F5344CB8AC3E}">
        <p14:creationId xmlns:p14="http://schemas.microsoft.com/office/powerpoint/2010/main" xmlns="" val="322182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80000">
              <a:srgbClr val="F3F3F3">
                <a:lumMod val="100000"/>
                <a:alpha val="52000"/>
              </a:srgbClr>
            </a:gs>
            <a:gs pos="100000">
              <a:schemeClr val="bg1">
                <a:alpha val="47000"/>
                <a:lumMod val="80000"/>
                <a:lumOff val="20000"/>
              </a:schemeClr>
            </a:gs>
          </a:gsLst>
          <a:lin ang="2700000" scaled="1"/>
        </a:gradFill>
        <a:effectLst/>
      </p:bgPr>
    </p:bg>
    <p:spTree>
      <p:nvGrpSpPr>
        <p:cNvPr id="1" name=""/>
        <p:cNvGrpSpPr/>
        <p:nvPr/>
      </p:nvGrpSpPr>
      <p:grpSpPr>
        <a:xfrm>
          <a:off x="0" y="0"/>
          <a:ext cx="0" cy="0"/>
          <a:chOff x="0" y="0"/>
          <a:chExt cx="0" cy="0"/>
        </a:xfrm>
      </p:grpSpPr>
      <p:sp>
        <p:nvSpPr>
          <p:cNvPr id="8" name="Prostokąt 7"/>
          <p:cNvSpPr/>
          <p:nvPr/>
        </p:nvSpPr>
        <p:spPr>
          <a:xfrm>
            <a:off x="0" y="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4" name="Prostokąt 33"/>
          <p:cNvSpPr/>
          <p:nvPr/>
        </p:nvSpPr>
        <p:spPr>
          <a:xfrm>
            <a:off x="2771800" y="15695"/>
            <a:ext cx="518400" cy="47160"/>
          </a:xfrm>
          <a:prstGeom prst="rect">
            <a:avLst/>
          </a:prstGeom>
          <a:solidFill>
            <a:srgbClr val="F3F329"/>
          </a:solidFill>
          <a:ln>
            <a:solidFill>
              <a:srgbClr val="F3F3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5" name="Prostokąt 34"/>
          <p:cNvSpPr/>
          <p:nvPr/>
        </p:nvSpPr>
        <p:spPr>
          <a:xfrm>
            <a:off x="3314650" y="15695"/>
            <a:ext cx="518400" cy="47160"/>
          </a:xfrm>
          <a:prstGeom prst="rect">
            <a:avLst/>
          </a:prstGeom>
          <a:solidFill>
            <a:srgbClr val="FF3B3B"/>
          </a:solidFill>
          <a:ln>
            <a:solidFill>
              <a:srgbClr val="FF3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6" name="Prostokąt 35"/>
          <p:cNvSpPr/>
          <p:nvPr/>
        </p:nvSpPr>
        <p:spPr>
          <a:xfrm>
            <a:off x="3852720" y="15695"/>
            <a:ext cx="518400" cy="4716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0" name="Prostokąt 39"/>
          <p:cNvSpPr/>
          <p:nvPr/>
        </p:nvSpPr>
        <p:spPr>
          <a:xfrm>
            <a:off x="4371120" y="15695"/>
            <a:ext cx="518400" cy="47160"/>
          </a:xfrm>
          <a:prstGeom prst="rect">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1" name="Prostokąt 40"/>
          <p:cNvSpPr/>
          <p:nvPr/>
        </p:nvSpPr>
        <p:spPr>
          <a:xfrm>
            <a:off x="4917696" y="15695"/>
            <a:ext cx="518400" cy="47160"/>
          </a:xfrm>
          <a:prstGeom prst="rect">
            <a:avLst/>
          </a:prstGeom>
          <a:solidFill>
            <a:srgbClr val="00CCFF"/>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2" name="Prostokąt 41"/>
          <p:cNvSpPr/>
          <p:nvPr/>
        </p:nvSpPr>
        <p:spPr>
          <a:xfrm>
            <a:off x="5436096" y="15695"/>
            <a:ext cx="518400" cy="47160"/>
          </a:xfrm>
          <a:prstGeom prst="rect">
            <a:avLst/>
          </a:prstGeom>
          <a:solidFill>
            <a:srgbClr val="0065FA"/>
          </a:solidFill>
          <a:ln>
            <a:solidFill>
              <a:srgbClr val="0065F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58" name="Prostokąt 57"/>
          <p:cNvSpPr/>
          <p:nvPr/>
        </p:nvSpPr>
        <p:spPr>
          <a:xfrm>
            <a:off x="612000" y="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9" name="Prostokąt 58"/>
          <p:cNvSpPr/>
          <p:nvPr/>
        </p:nvSpPr>
        <p:spPr>
          <a:xfrm>
            <a:off x="0" y="61701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0" name="Prostokąt 59"/>
          <p:cNvSpPr/>
          <p:nvPr/>
        </p:nvSpPr>
        <p:spPr>
          <a:xfrm>
            <a:off x="1227860" y="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1" name="Prostokąt 60"/>
          <p:cNvSpPr/>
          <p:nvPr/>
        </p:nvSpPr>
        <p:spPr>
          <a:xfrm>
            <a:off x="0" y="122901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2" name="Prostokąt 61"/>
          <p:cNvSpPr/>
          <p:nvPr/>
        </p:nvSpPr>
        <p:spPr>
          <a:xfrm>
            <a:off x="612000" y="61701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3" name="Prostokąt 62"/>
          <p:cNvSpPr/>
          <p:nvPr/>
        </p:nvSpPr>
        <p:spPr>
          <a:xfrm>
            <a:off x="8532000" y="6246000"/>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4" name="Prostokąt 63"/>
          <p:cNvSpPr/>
          <p:nvPr/>
        </p:nvSpPr>
        <p:spPr>
          <a:xfrm>
            <a:off x="8532890" y="5624251"/>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5" name="Prostokąt 64"/>
          <p:cNvSpPr/>
          <p:nvPr/>
        </p:nvSpPr>
        <p:spPr>
          <a:xfrm>
            <a:off x="7920000" y="6250365"/>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6" name="Prostokąt 65"/>
          <p:cNvSpPr/>
          <p:nvPr/>
        </p:nvSpPr>
        <p:spPr>
          <a:xfrm>
            <a:off x="7326713" y="6250365"/>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7" name="Prostokąt 66"/>
          <p:cNvSpPr/>
          <p:nvPr/>
        </p:nvSpPr>
        <p:spPr>
          <a:xfrm>
            <a:off x="7920890" y="5634000"/>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8" name="Prostokąt 67"/>
          <p:cNvSpPr/>
          <p:nvPr/>
        </p:nvSpPr>
        <p:spPr>
          <a:xfrm>
            <a:off x="8532890" y="5012251"/>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ięciokąt 24"/>
          <p:cNvSpPr/>
          <p:nvPr/>
        </p:nvSpPr>
        <p:spPr>
          <a:xfrm>
            <a:off x="7794000" y="119228"/>
            <a:ext cx="864000" cy="612000"/>
          </a:xfrm>
          <a:prstGeom prst="homePlate">
            <a:avLst/>
          </a:prstGeom>
          <a:solidFill>
            <a:schemeClr val="bg1">
              <a:lumMod val="85000"/>
            </a:schemeClr>
          </a:solidFill>
          <a:ln>
            <a:solidFill>
              <a:schemeClr val="bg1">
                <a:lumMod val="85000"/>
              </a:schemeClr>
            </a:solid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6" name="Picture 4" descr="C:\Users\Justyna\Desktop\Valencia\hirszfeld.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29116" y="-18736"/>
            <a:ext cx="595547" cy="742796"/>
          </a:xfrm>
          <a:prstGeom prst="rect">
            <a:avLst/>
          </a:prstGeom>
          <a:noFill/>
          <a:extLst>
            <a:ext uri="{909E8E84-426E-40DD-AFC4-6F175D3DCCD1}">
              <a14:hiddenFill xmlns:a14="http://schemas.microsoft.com/office/drawing/2010/main" xmlns="">
                <a:solidFill>
                  <a:srgbClr val="FFFFFF"/>
                </a:solidFill>
              </a14:hiddenFill>
            </a:ext>
          </a:extLst>
        </p:spPr>
      </p:pic>
      <p:sp>
        <p:nvSpPr>
          <p:cNvPr id="27" name="pole tekstowe 26"/>
          <p:cNvSpPr txBox="1"/>
          <p:nvPr/>
        </p:nvSpPr>
        <p:spPr>
          <a:xfrm>
            <a:off x="1224000" y="539394"/>
            <a:ext cx="6517097" cy="369332"/>
          </a:xfrm>
          <a:prstGeom prst="rect">
            <a:avLst/>
          </a:prstGeom>
          <a:noFill/>
        </p:spPr>
        <p:txBody>
          <a:bodyPr wrap="square" rtlCol="0">
            <a:spAutoFit/>
          </a:bodyPr>
          <a:lstStyle/>
          <a:p>
            <a:pPr algn="ctr"/>
            <a:r>
              <a:rPr lang="pl-PL" dirty="0" err="1" smtClean="0">
                <a:solidFill>
                  <a:srgbClr val="494949"/>
                </a:solidFill>
                <a:latin typeface="Century Gothic" panose="020B0502020202020204" pitchFamily="34" charset="0"/>
                <a:cs typeface="Levenim MT" panose="02010502060101010101" pitchFamily="2" charset="-79"/>
              </a:rPr>
              <a:t>What</a:t>
            </a:r>
            <a:r>
              <a:rPr lang="pl-PL" dirty="0">
                <a:solidFill>
                  <a:srgbClr val="494949"/>
                </a:solidFill>
                <a:latin typeface="Century Gothic" panose="020B0502020202020204" pitchFamily="34" charset="0"/>
                <a:cs typeface="Levenim MT" panose="02010502060101010101" pitchFamily="2" charset="-79"/>
              </a:rPr>
              <a:t> </a:t>
            </a:r>
            <a:r>
              <a:rPr lang="pl-PL" dirty="0" err="1" smtClean="0">
                <a:solidFill>
                  <a:srgbClr val="494949"/>
                </a:solidFill>
                <a:latin typeface="Century Gothic" panose="020B0502020202020204" pitchFamily="34" charset="0"/>
                <a:cs typeface="Levenim MT" panose="02010502060101010101" pitchFamily="2" charset="-79"/>
              </a:rPr>
              <a:t>causes</a:t>
            </a:r>
            <a:r>
              <a:rPr lang="pl-PL" dirty="0" smtClean="0">
                <a:solidFill>
                  <a:srgbClr val="494949"/>
                </a:solidFill>
                <a:latin typeface="Century Gothic" panose="020B0502020202020204" pitchFamily="34" charset="0"/>
                <a:cs typeface="Levenim MT" panose="02010502060101010101" pitchFamily="2" charset="-79"/>
              </a:rPr>
              <a:t>  leukemia and </a:t>
            </a:r>
            <a:r>
              <a:rPr lang="pl-PL" dirty="0" err="1" smtClean="0">
                <a:solidFill>
                  <a:srgbClr val="494949"/>
                </a:solidFill>
                <a:latin typeface="Century Gothic" panose="020B0502020202020204" pitchFamily="34" charset="0"/>
                <a:cs typeface="Levenim MT" panose="02010502060101010101" pitchFamily="2" charset="-79"/>
              </a:rPr>
              <a:t>lymphoma</a:t>
            </a:r>
            <a:r>
              <a:rPr lang="pl-PL" dirty="0" smtClean="0">
                <a:solidFill>
                  <a:srgbClr val="494949"/>
                </a:solidFill>
                <a:latin typeface="Century Gothic" panose="020B0502020202020204" pitchFamily="34" charset="0"/>
                <a:cs typeface="Levenim MT" panose="02010502060101010101" pitchFamily="2" charset="-79"/>
              </a:rPr>
              <a:t> ? </a:t>
            </a:r>
            <a:endParaRPr lang="pl-PL" dirty="0">
              <a:solidFill>
                <a:srgbClr val="494949"/>
              </a:solidFill>
              <a:latin typeface="Century Gothic" panose="020B0502020202020204" pitchFamily="34" charset="0"/>
              <a:cs typeface="Levenim MT" panose="02010502060101010101" pitchFamily="2" charset="-79"/>
            </a:endParaRPr>
          </a:p>
        </p:txBody>
      </p:sp>
      <p:sp>
        <p:nvSpPr>
          <p:cNvPr id="6" name="Schemat blokowy: łącznik 5"/>
          <p:cNvSpPr/>
          <p:nvPr/>
        </p:nvSpPr>
        <p:spPr>
          <a:xfrm>
            <a:off x="2411760" y="1525285"/>
            <a:ext cx="360000" cy="288000"/>
          </a:xfrm>
          <a:prstGeom prst="flowChartConnector">
            <a:avLst/>
          </a:prstGeom>
          <a:solidFill>
            <a:srgbClr val="F3F329"/>
          </a:solidFill>
          <a:ln>
            <a:solidFill>
              <a:srgbClr val="F3F3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4" name="Schemat blokowy: łącznik 53"/>
          <p:cNvSpPr/>
          <p:nvPr/>
        </p:nvSpPr>
        <p:spPr>
          <a:xfrm>
            <a:off x="2411760" y="2228457"/>
            <a:ext cx="360000" cy="2880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5" name="Schemat blokowy: łącznik 54"/>
          <p:cNvSpPr/>
          <p:nvPr/>
        </p:nvSpPr>
        <p:spPr>
          <a:xfrm>
            <a:off x="2411760" y="2966530"/>
            <a:ext cx="360000" cy="288000"/>
          </a:xfrm>
          <a:prstGeom prst="flowChartConnec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6" name="Schemat blokowy: łącznik 55"/>
          <p:cNvSpPr/>
          <p:nvPr/>
        </p:nvSpPr>
        <p:spPr>
          <a:xfrm>
            <a:off x="2411760" y="3645024"/>
            <a:ext cx="360000" cy="288000"/>
          </a:xfrm>
          <a:prstGeom prst="flowChartConnector">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7" name="Schemat blokowy: łącznik 56"/>
          <p:cNvSpPr/>
          <p:nvPr/>
        </p:nvSpPr>
        <p:spPr>
          <a:xfrm>
            <a:off x="2411760" y="4354213"/>
            <a:ext cx="360000" cy="288000"/>
          </a:xfrm>
          <a:prstGeom prst="flowChartConnector">
            <a:avLst/>
          </a:prstGeom>
          <a:solidFill>
            <a:srgbClr val="00CCFF"/>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9" name="Schemat blokowy: łącznik 68"/>
          <p:cNvSpPr/>
          <p:nvPr/>
        </p:nvSpPr>
        <p:spPr>
          <a:xfrm>
            <a:off x="2411760" y="5091336"/>
            <a:ext cx="360000" cy="288000"/>
          </a:xfrm>
          <a:prstGeom prst="flowChartConnector">
            <a:avLst/>
          </a:prstGeom>
          <a:solidFill>
            <a:srgbClr val="0065FA"/>
          </a:solidFill>
          <a:ln>
            <a:solidFill>
              <a:srgbClr val="0065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p:cNvSpPr txBox="1"/>
          <p:nvPr/>
        </p:nvSpPr>
        <p:spPr>
          <a:xfrm>
            <a:off x="458791" y="2591635"/>
            <a:ext cx="3096344" cy="338554"/>
          </a:xfrm>
          <a:prstGeom prst="rect">
            <a:avLst/>
          </a:prstGeom>
          <a:noFill/>
        </p:spPr>
        <p:txBody>
          <a:bodyPr wrap="square" rtlCol="0">
            <a:spAutoFit/>
          </a:bodyPr>
          <a:lstStyle/>
          <a:p>
            <a:r>
              <a:rPr lang="pl-PL" sz="1600" dirty="0" err="1" smtClean="0">
                <a:latin typeface="Century Gothic" panose="020B0502020202020204" pitchFamily="34" charset="0"/>
              </a:rPr>
              <a:t>Progenitor</a:t>
            </a:r>
            <a:r>
              <a:rPr lang="pl-PL" sz="1600" dirty="0" smtClean="0">
                <a:latin typeface="Century Gothic" panose="020B0502020202020204" pitchFamily="34" charset="0"/>
              </a:rPr>
              <a:t> </a:t>
            </a:r>
            <a:r>
              <a:rPr lang="pl-PL" sz="1600" dirty="0" err="1" smtClean="0">
                <a:latin typeface="Century Gothic" panose="020B0502020202020204" pitchFamily="34" charset="0"/>
              </a:rPr>
              <a:t>cell</a:t>
            </a:r>
            <a:endParaRPr lang="pl-PL" sz="1600" dirty="0">
              <a:latin typeface="Century Gothic" panose="020B0502020202020204" pitchFamily="34" charset="0"/>
            </a:endParaRPr>
          </a:p>
        </p:txBody>
      </p:sp>
      <p:sp>
        <p:nvSpPr>
          <p:cNvPr id="70" name="pole tekstowe 69"/>
          <p:cNvSpPr txBox="1"/>
          <p:nvPr/>
        </p:nvSpPr>
        <p:spPr>
          <a:xfrm>
            <a:off x="6516216" y="5653885"/>
            <a:ext cx="3096344" cy="338554"/>
          </a:xfrm>
          <a:prstGeom prst="rect">
            <a:avLst/>
          </a:prstGeom>
          <a:noFill/>
        </p:spPr>
        <p:txBody>
          <a:bodyPr wrap="square" rtlCol="0">
            <a:spAutoFit/>
          </a:bodyPr>
          <a:lstStyle/>
          <a:p>
            <a:r>
              <a:rPr lang="pl-PL" sz="1600" dirty="0" smtClean="0">
                <a:latin typeface="Century Gothic" panose="020B0502020202020204" pitchFamily="34" charset="0"/>
              </a:rPr>
              <a:t>Leukemia </a:t>
            </a:r>
            <a:r>
              <a:rPr lang="pl-PL" sz="1600" dirty="0" err="1" smtClean="0">
                <a:latin typeface="Century Gothic" panose="020B0502020202020204" pitchFamily="34" charset="0"/>
              </a:rPr>
              <a:t>cell</a:t>
            </a:r>
            <a:endParaRPr lang="pl-PL" sz="1600" dirty="0">
              <a:latin typeface="Century Gothic" panose="020B0502020202020204" pitchFamily="34" charset="0"/>
            </a:endParaRPr>
          </a:p>
        </p:txBody>
      </p:sp>
      <p:sp>
        <p:nvSpPr>
          <p:cNvPr id="9" name="pole tekstowe 8"/>
          <p:cNvSpPr txBox="1"/>
          <p:nvPr/>
        </p:nvSpPr>
        <p:spPr>
          <a:xfrm>
            <a:off x="2887784" y="1502456"/>
            <a:ext cx="2448272" cy="338554"/>
          </a:xfrm>
          <a:prstGeom prst="rect">
            <a:avLst/>
          </a:prstGeom>
          <a:noFill/>
        </p:spPr>
        <p:txBody>
          <a:bodyPr wrap="square" rtlCol="0">
            <a:spAutoFit/>
          </a:bodyPr>
          <a:lstStyle/>
          <a:p>
            <a:r>
              <a:rPr lang="pl-PL" sz="1600" dirty="0" err="1" smtClean="0">
                <a:latin typeface="Century Gothic" panose="020B0502020202020204" pitchFamily="34" charset="0"/>
              </a:rPr>
              <a:t>Genetic</a:t>
            </a:r>
            <a:r>
              <a:rPr lang="pl-PL" sz="1600" dirty="0" smtClean="0">
                <a:latin typeface="Century Gothic" panose="020B0502020202020204" pitchFamily="34" charset="0"/>
              </a:rPr>
              <a:t> </a:t>
            </a:r>
            <a:r>
              <a:rPr lang="pl-PL" sz="1600" dirty="0" err="1">
                <a:latin typeface="Century Gothic" panose="020B0502020202020204" pitchFamily="34" charset="0"/>
              </a:rPr>
              <a:t>aberrations</a:t>
            </a:r>
            <a:endParaRPr lang="pl-PL" sz="1600" dirty="0">
              <a:latin typeface="Century Gothic" panose="020B0502020202020204" pitchFamily="34" charset="0"/>
            </a:endParaRPr>
          </a:p>
        </p:txBody>
      </p:sp>
      <p:sp>
        <p:nvSpPr>
          <p:cNvPr id="71" name="pole tekstowe 70"/>
          <p:cNvSpPr txBox="1"/>
          <p:nvPr/>
        </p:nvSpPr>
        <p:spPr>
          <a:xfrm>
            <a:off x="2887784" y="2217669"/>
            <a:ext cx="2448272" cy="338554"/>
          </a:xfrm>
          <a:prstGeom prst="rect">
            <a:avLst/>
          </a:prstGeom>
          <a:noFill/>
        </p:spPr>
        <p:txBody>
          <a:bodyPr wrap="square" rtlCol="0">
            <a:spAutoFit/>
          </a:bodyPr>
          <a:lstStyle/>
          <a:p>
            <a:r>
              <a:rPr lang="pl-PL" sz="1600" dirty="0" err="1" smtClean="0">
                <a:latin typeface="Century Gothic" panose="020B0502020202020204" pitchFamily="34" charset="0"/>
              </a:rPr>
              <a:t>Signal</a:t>
            </a:r>
            <a:r>
              <a:rPr lang="pl-PL" sz="1600" dirty="0" smtClean="0">
                <a:latin typeface="Century Gothic" panose="020B0502020202020204" pitchFamily="34" charset="0"/>
              </a:rPr>
              <a:t> </a:t>
            </a:r>
            <a:r>
              <a:rPr lang="pl-PL" sz="1600" dirty="0" err="1" smtClean="0">
                <a:latin typeface="Century Gothic" panose="020B0502020202020204" pitchFamily="34" charset="0"/>
              </a:rPr>
              <a:t>transduction</a:t>
            </a:r>
            <a:endParaRPr lang="pl-PL" sz="1600" dirty="0">
              <a:latin typeface="Century Gothic" panose="020B0502020202020204" pitchFamily="34" charset="0"/>
            </a:endParaRPr>
          </a:p>
        </p:txBody>
      </p:sp>
      <p:sp>
        <p:nvSpPr>
          <p:cNvPr id="72" name="pole tekstowe 71"/>
          <p:cNvSpPr txBox="1"/>
          <p:nvPr/>
        </p:nvSpPr>
        <p:spPr>
          <a:xfrm>
            <a:off x="2887784" y="2932882"/>
            <a:ext cx="2448272" cy="338554"/>
          </a:xfrm>
          <a:prstGeom prst="rect">
            <a:avLst/>
          </a:prstGeom>
          <a:noFill/>
        </p:spPr>
        <p:txBody>
          <a:bodyPr wrap="square" rtlCol="0">
            <a:spAutoFit/>
          </a:bodyPr>
          <a:lstStyle/>
          <a:p>
            <a:r>
              <a:rPr lang="pl-PL" sz="1600" dirty="0" err="1" smtClean="0">
                <a:latin typeface="Century Gothic" panose="020B0502020202020204" pitchFamily="34" charset="0"/>
              </a:rPr>
              <a:t>Transcription</a:t>
            </a:r>
            <a:r>
              <a:rPr lang="pl-PL" sz="1600" dirty="0" smtClean="0">
                <a:latin typeface="Century Gothic" panose="020B0502020202020204" pitchFamily="34" charset="0"/>
              </a:rPr>
              <a:t> </a:t>
            </a:r>
            <a:r>
              <a:rPr lang="pl-PL" sz="1600" dirty="0" err="1" smtClean="0">
                <a:latin typeface="Century Gothic" panose="020B0502020202020204" pitchFamily="34" charset="0"/>
              </a:rPr>
              <a:t>factors</a:t>
            </a:r>
            <a:endParaRPr lang="pl-PL" sz="1600" dirty="0">
              <a:latin typeface="Century Gothic" panose="020B0502020202020204" pitchFamily="34" charset="0"/>
            </a:endParaRPr>
          </a:p>
        </p:txBody>
      </p:sp>
      <p:sp>
        <p:nvSpPr>
          <p:cNvPr id="73" name="pole tekstowe 72"/>
          <p:cNvSpPr txBox="1"/>
          <p:nvPr/>
        </p:nvSpPr>
        <p:spPr>
          <a:xfrm>
            <a:off x="2887784" y="3648095"/>
            <a:ext cx="2448272" cy="338554"/>
          </a:xfrm>
          <a:prstGeom prst="rect">
            <a:avLst/>
          </a:prstGeom>
          <a:noFill/>
        </p:spPr>
        <p:txBody>
          <a:bodyPr wrap="square" rtlCol="0">
            <a:spAutoFit/>
          </a:bodyPr>
          <a:lstStyle/>
          <a:p>
            <a:r>
              <a:rPr lang="pl-PL" sz="1600" dirty="0" err="1" smtClean="0">
                <a:latin typeface="Century Gothic" panose="020B0502020202020204" pitchFamily="34" charset="0"/>
              </a:rPr>
              <a:t>Growth</a:t>
            </a:r>
            <a:r>
              <a:rPr lang="pl-PL" sz="1600" dirty="0" smtClean="0">
                <a:latin typeface="Century Gothic" panose="020B0502020202020204" pitchFamily="34" charset="0"/>
              </a:rPr>
              <a:t> </a:t>
            </a:r>
            <a:r>
              <a:rPr lang="pl-PL" sz="1600" dirty="0" err="1" smtClean="0">
                <a:latin typeface="Century Gothic" panose="020B0502020202020204" pitchFamily="34" charset="0"/>
              </a:rPr>
              <a:t>factors</a:t>
            </a:r>
            <a:endParaRPr lang="pl-PL" sz="1600" dirty="0">
              <a:latin typeface="Century Gothic" panose="020B0502020202020204" pitchFamily="34" charset="0"/>
            </a:endParaRPr>
          </a:p>
        </p:txBody>
      </p:sp>
      <p:sp>
        <p:nvSpPr>
          <p:cNvPr id="74" name="pole tekstowe 73"/>
          <p:cNvSpPr txBox="1"/>
          <p:nvPr/>
        </p:nvSpPr>
        <p:spPr>
          <a:xfrm>
            <a:off x="2887784" y="4363308"/>
            <a:ext cx="2448272" cy="338554"/>
          </a:xfrm>
          <a:prstGeom prst="rect">
            <a:avLst/>
          </a:prstGeom>
          <a:noFill/>
        </p:spPr>
        <p:txBody>
          <a:bodyPr wrap="square" rtlCol="0">
            <a:spAutoFit/>
          </a:bodyPr>
          <a:lstStyle/>
          <a:p>
            <a:r>
              <a:rPr lang="pl-PL" sz="1600" dirty="0" err="1" smtClean="0">
                <a:latin typeface="Century Gothic" panose="020B0502020202020204" pitchFamily="34" charset="0"/>
              </a:rPr>
              <a:t>Epigenetic</a:t>
            </a:r>
            <a:r>
              <a:rPr lang="pl-PL" sz="1600" dirty="0">
                <a:latin typeface="Century Gothic" panose="020B0502020202020204" pitchFamily="34" charset="0"/>
              </a:rPr>
              <a:t> </a:t>
            </a:r>
            <a:r>
              <a:rPr lang="pl-PL" sz="1600" dirty="0" err="1" smtClean="0">
                <a:latin typeface="Century Gothic" panose="020B0502020202020204" pitchFamily="34" charset="0"/>
              </a:rPr>
              <a:t>disorder</a:t>
            </a:r>
            <a:r>
              <a:rPr lang="pl-PL" sz="1600" dirty="0" smtClean="0">
                <a:latin typeface="Century Gothic" panose="020B0502020202020204" pitchFamily="34" charset="0"/>
              </a:rPr>
              <a:t>  </a:t>
            </a:r>
            <a:endParaRPr lang="pl-PL" sz="1600" dirty="0">
              <a:latin typeface="Century Gothic" panose="020B0502020202020204" pitchFamily="34" charset="0"/>
            </a:endParaRPr>
          </a:p>
        </p:txBody>
      </p:sp>
      <p:sp>
        <p:nvSpPr>
          <p:cNvPr id="75" name="pole tekstowe 74"/>
          <p:cNvSpPr txBox="1"/>
          <p:nvPr/>
        </p:nvSpPr>
        <p:spPr>
          <a:xfrm>
            <a:off x="2887784" y="5078523"/>
            <a:ext cx="2448272" cy="338554"/>
          </a:xfrm>
          <a:prstGeom prst="rect">
            <a:avLst/>
          </a:prstGeom>
          <a:noFill/>
        </p:spPr>
        <p:txBody>
          <a:bodyPr wrap="square" rtlCol="0">
            <a:spAutoFit/>
          </a:bodyPr>
          <a:lstStyle/>
          <a:p>
            <a:r>
              <a:rPr lang="pl-PL" sz="1600" b="1" dirty="0" smtClean="0">
                <a:latin typeface="Century Gothic" panose="020B0502020202020204" pitchFamily="34" charset="0"/>
              </a:rPr>
              <a:t>miRNA</a:t>
            </a:r>
            <a:endParaRPr lang="pl-PL" sz="1600" b="1" dirty="0">
              <a:latin typeface="Century Gothic" panose="020B0502020202020204" pitchFamily="34" charset="0"/>
            </a:endParaRPr>
          </a:p>
        </p:txBody>
      </p:sp>
      <p:pic>
        <p:nvPicPr>
          <p:cNvPr id="2" name="Obraz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095146" y="3689397"/>
            <a:ext cx="2158539" cy="2135293"/>
          </a:xfrm>
          <a:prstGeom prst="rect">
            <a:avLst/>
          </a:prstGeom>
        </p:spPr>
      </p:pic>
      <p:pic>
        <p:nvPicPr>
          <p:cNvPr id="10" name="Obraz 9"/>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13497" y="1229010"/>
            <a:ext cx="1228725" cy="1228725"/>
          </a:xfrm>
          <a:prstGeom prst="rect">
            <a:avLst/>
          </a:prstGeom>
        </p:spPr>
      </p:pic>
      <p:sp>
        <p:nvSpPr>
          <p:cNvPr id="4" name="pole tekstowe 3"/>
          <p:cNvSpPr txBox="1"/>
          <p:nvPr/>
        </p:nvSpPr>
        <p:spPr>
          <a:xfrm>
            <a:off x="458791" y="5693295"/>
            <a:ext cx="5049314" cy="817245"/>
          </a:xfrm>
          <a:prstGeom prst="roundRect">
            <a:avLst/>
          </a:prstGeom>
          <a:solidFill>
            <a:srgbClr val="0065FA"/>
          </a:solidFill>
        </p:spPr>
        <p:txBody>
          <a:bodyPr wrap="square" rtlCol="0">
            <a:spAutoFit/>
          </a:bodyPr>
          <a:lstStyle/>
          <a:p>
            <a:pPr algn="ctr"/>
            <a:r>
              <a:rPr lang="en-US" sz="1400" dirty="0">
                <a:solidFill>
                  <a:schemeClr val="bg1"/>
                </a:solidFill>
                <a:latin typeface="Century Gothic" panose="020B0502020202020204" pitchFamily="34" charset="0"/>
              </a:rPr>
              <a:t>miRNAs have important role in the development </a:t>
            </a:r>
            <a:r>
              <a:rPr lang="en-US" sz="1400" dirty="0" smtClean="0">
                <a:solidFill>
                  <a:schemeClr val="bg1"/>
                </a:solidFill>
                <a:latin typeface="Century Gothic" panose="020B0502020202020204" pitchFamily="34" charset="0"/>
              </a:rPr>
              <a:t>of</a:t>
            </a:r>
            <a:r>
              <a:rPr lang="pl-PL" sz="1400" dirty="0" smtClean="0">
                <a:solidFill>
                  <a:schemeClr val="bg1"/>
                </a:solidFill>
                <a:latin typeface="Century Gothic" panose="020B0502020202020204" pitchFamily="34" charset="0"/>
              </a:rPr>
              <a:t> </a:t>
            </a:r>
            <a:r>
              <a:rPr lang="en-US" sz="1400" dirty="0" err="1" smtClean="0">
                <a:solidFill>
                  <a:schemeClr val="bg1"/>
                </a:solidFill>
                <a:latin typeface="Century Gothic" panose="020B0502020202020204" pitchFamily="34" charset="0"/>
              </a:rPr>
              <a:t>chemosensitivity</a:t>
            </a:r>
            <a:r>
              <a:rPr lang="en-US" sz="1400" dirty="0" smtClean="0">
                <a:solidFill>
                  <a:schemeClr val="bg1"/>
                </a:solidFill>
                <a:latin typeface="Century Gothic" panose="020B0502020202020204" pitchFamily="34" charset="0"/>
              </a:rPr>
              <a:t> </a:t>
            </a:r>
            <a:r>
              <a:rPr lang="en-US" sz="1400" dirty="0">
                <a:solidFill>
                  <a:schemeClr val="bg1"/>
                </a:solidFill>
                <a:latin typeface="Century Gothic" panose="020B0502020202020204" pitchFamily="34" charset="0"/>
              </a:rPr>
              <a:t>or </a:t>
            </a:r>
            <a:r>
              <a:rPr lang="en-US" sz="1400" dirty="0" err="1">
                <a:solidFill>
                  <a:schemeClr val="bg1"/>
                </a:solidFill>
                <a:latin typeface="Century Gothic" panose="020B0502020202020204" pitchFamily="34" charset="0"/>
              </a:rPr>
              <a:t>chemoresistance</a:t>
            </a:r>
            <a:r>
              <a:rPr lang="en-US" sz="1400" dirty="0">
                <a:solidFill>
                  <a:schemeClr val="bg1"/>
                </a:solidFill>
                <a:latin typeface="Century Gothic" panose="020B0502020202020204" pitchFamily="34" charset="0"/>
              </a:rPr>
              <a:t> in </a:t>
            </a:r>
            <a:r>
              <a:rPr lang="en-US" sz="1400" dirty="0" smtClean="0">
                <a:solidFill>
                  <a:schemeClr val="bg1"/>
                </a:solidFill>
                <a:latin typeface="Century Gothic" panose="020B0502020202020204" pitchFamily="34" charset="0"/>
              </a:rPr>
              <a:t>cancer</a:t>
            </a:r>
            <a:r>
              <a:rPr lang="pl-PL" sz="1400" dirty="0" smtClean="0">
                <a:solidFill>
                  <a:schemeClr val="bg1"/>
                </a:solidFill>
                <a:latin typeface="Century Gothic" panose="020B0502020202020204" pitchFamily="34" charset="0"/>
              </a:rPr>
              <a:t> </a:t>
            </a:r>
            <a:r>
              <a:rPr lang="pl-PL" sz="1400" dirty="0" err="1" smtClean="0">
                <a:solidFill>
                  <a:schemeClr val="bg1"/>
                </a:solidFill>
                <a:latin typeface="Century Gothic" panose="020B0502020202020204" pitchFamily="34" charset="0"/>
              </a:rPr>
              <a:t>including</a:t>
            </a:r>
            <a:r>
              <a:rPr lang="pl-PL" sz="1400" dirty="0" smtClean="0">
                <a:solidFill>
                  <a:schemeClr val="bg1"/>
                </a:solidFill>
                <a:latin typeface="Century Gothic" panose="020B0502020202020204" pitchFamily="34" charset="0"/>
              </a:rPr>
              <a:t> leukemia and </a:t>
            </a:r>
            <a:r>
              <a:rPr lang="pl-PL" sz="1400" dirty="0" err="1" smtClean="0">
                <a:solidFill>
                  <a:schemeClr val="bg1"/>
                </a:solidFill>
                <a:latin typeface="Century Gothic" panose="020B0502020202020204" pitchFamily="34" charset="0"/>
              </a:rPr>
              <a:t>lymphoma</a:t>
            </a:r>
            <a:r>
              <a:rPr lang="pl-PL" sz="1400" dirty="0" smtClean="0">
                <a:solidFill>
                  <a:schemeClr val="bg1"/>
                </a:solidFill>
                <a:latin typeface="Century Gothic" panose="020B0502020202020204" pitchFamily="34" charset="0"/>
              </a:rPr>
              <a:t> </a:t>
            </a:r>
            <a:endParaRPr lang="pl-PL" sz="14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xmlns="" val="18572509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80000">
              <a:srgbClr val="F3F3F3">
                <a:lumMod val="100000"/>
                <a:alpha val="52000"/>
              </a:srgbClr>
            </a:gs>
            <a:gs pos="100000">
              <a:schemeClr val="bg1">
                <a:alpha val="47000"/>
                <a:lumMod val="80000"/>
                <a:lumOff val="20000"/>
              </a:schemeClr>
            </a:gs>
          </a:gsLst>
          <a:lin ang="2700000" scaled="1"/>
        </a:gradFill>
        <a:effectLst/>
      </p:bgPr>
    </p:bg>
    <p:spTree>
      <p:nvGrpSpPr>
        <p:cNvPr id="1" name=""/>
        <p:cNvGrpSpPr/>
        <p:nvPr/>
      </p:nvGrpSpPr>
      <p:grpSpPr>
        <a:xfrm>
          <a:off x="0" y="0"/>
          <a:ext cx="0" cy="0"/>
          <a:chOff x="0" y="0"/>
          <a:chExt cx="0" cy="0"/>
        </a:xfrm>
      </p:grpSpPr>
      <p:sp>
        <p:nvSpPr>
          <p:cNvPr id="8" name="Prostokąt 7"/>
          <p:cNvSpPr/>
          <p:nvPr/>
        </p:nvSpPr>
        <p:spPr>
          <a:xfrm>
            <a:off x="0" y="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4" name="Prostokąt 33"/>
          <p:cNvSpPr/>
          <p:nvPr/>
        </p:nvSpPr>
        <p:spPr>
          <a:xfrm>
            <a:off x="2771800" y="15695"/>
            <a:ext cx="518400" cy="47160"/>
          </a:xfrm>
          <a:prstGeom prst="rect">
            <a:avLst/>
          </a:prstGeom>
          <a:solidFill>
            <a:srgbClr val="F3F329"/>
          </a:solidFill>
          <a:ln>
            <a:solidFill>
              <a:srgbClr val="F3F3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5" name="Prostokąt 34"/>
          <p:cNvSpPr/>
          <p:nvPr/>
        </p:nvSpPr>
        <p:spPr>
          <a:xfrm>
            <a:off x="3314650" y="15695"/>
            <a:ext cx="518400" cy="47160"/>
          </a:xfrm>
          <a:prstGeom prst="rect">
            <a:avLst/>
          </a:prstGeom>
          <a:solidFill>
            <a:srgbClr val="FF3B3B"/>
          </a:solidFill>
          <a:ln>
            <a:solidFill>
              <a:srgbClr val="FF3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6" name="Prostokąt 35"/>
          <p:cNvSpPr/>
          <p:nvPr/>
        </p:nvSpPr>
        <p:spPr>
          <a:xfrm>
            <a:off x="3852720" y="15695"/>
            <a:ext cx="518400" cy="4716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0" name="Prostokąt 39"/>
          <p:cNvSpPr/>
          <p:nvPr/>
        </p:nvSpPr>
        <p:spPr>
          <a:xfrm>
            <a:off x="4371120" y="15695"/>
            <a:ext cx="518400" cy="47160"/>
          </a:xfrm>
          <a:prstGeom prst="rect">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1" name="Prostokąt 40"/>
          <p:cNvSpPr/>
          <p:nvPr/>
        </p:nvSpPr>
        <p:spPr>
          <a:xfrm>
            <a:off x="4917696" y="15695"/>
            <a:ext cx="518400" cy="47160"/>
          </a:xfrm>
          <a:prstGeom prst="rect">
            <a:avLst/>
          </a:prstGeom>
          <a:solidFill>
            <a:srgbClr val="00CCFF"/>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2" name="Prostokąt 41"/>
          <p:cNvSpPr/>
          <p:nvPr/>
        </p:nvSpPr>
        <p:spPr>
          <a:xfrm>
            <a:off x="5436096" y="15695"/>
            <a:ext cx="518400" cy="47160"/>
          </a:xfrm>
          <a:prstGeom prst="rect">
            <a:avLst/>
          </a:prstGeom>
          <a:solidFill>
            <a:srgbClr val="0065FA"/>
          </a:solidFill>
          <a:ln>
            <a:solidFill>
              <a:srgbClr val="0065F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58" name="Prostokąt 57"/>
          <p:cNvSpPr/>
          <p:nvPr/>
        </p:nvSpPr>
        <p:spPr>
          <a:xfrm>
            <a:off x="612000" y="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9" name="Prostokąt 58"/>
          <p:cNvSpPr/>
          <p:nvPr/>
        </p:nvSpPr>
        <p:spPr>
          <a:xfrm>
            <a:off x="0" y="61701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0" name="Prostokąt 59"/>
          <p:cNvSpPr/>
          <p:nvPr/>
        </p:nvSpPr>
        <p:spPr>
          <a:xfrm>
            <a:off x="1227860" y="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1" name="Prostokąt 60"/>
          <p:cNvSpPr/>
          <p:nvPr/>
        </p:nvSpPr>
        <p:spPr>
          <a:xfrm>
            <a:off x="0" y="122901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2" name="Prostokąt 61"/>
          <p:cNvSpPr/>
          <p:nvPr/>
        </p:nvSpPr>
        <p:spPr>
          <a:xfrm>
            <a:off x="612000" y="617010"/>
            <a:ext cx="612000" cy="612000"/>
          </a:xfrm>
          <a:prstGeom prst="rect">
            <a:avLst/>
          </a:prstGeom>
          <a:gradFill>
            <a:gsLst>
              <a:gs pos="16000">
                <a:schemeClr val="bg1"/>
              </a:gs>
              <a:gs pos="63000">
                <a:schemeClr val="bg1">
                  <a:lumMod val="95000"/>
                </a:schemeClr>
              </a:gs>
              <a:gs pos="100000">
                <a:schemeClr val="bg1">
                  <a:lumMod val="8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3" name="Prostokąt 62"/>
          <p:cNvSpPr/>
          <p:nvPr/>
        </p:nvSpPr>
        <p:spPr>
          <a:xfrm>
            <a:off x="8532000" y="6246000"/>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4" name="Prostokąt 63"/>
          <p:cNvSpPr/>
          <p:nvPr/>
        </p:nvSpPr>
        <p:spPr>
          <a:xfrm>
            <a:off x="8532890" y="5624251"/>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5" name="Prostokąt 64"/>
          <p:cNvSpPr/>
          <p:nvPr/>
        </p:nvSpPr>
        <p:spPr>
          <a:xfrm>
            <a:off x="7920000" y="6250365"/>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6" name="Prostokąt 65"/>
          <p:cNvSpPr/>
          <p:nvPr/>
        </p:nvSpPr>
        <p:spPr>
          <a:xfrm>
            <a:off x="7326713" y="6250365"/>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7" name="Prostokąt 66"/>
          <p:cNvSpPr/>
          <p:nvPr/>
        </p:nvSpPr>
        <p:spPr>
          <a:xfrm>
            <a:off x="7920890" y="5634000"/>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8" name="Prostokąt 67"/>
          <p:cNvSpPr/>
          <p:nvPr/>
        </p:nvSpPr>
        <p:spPr>
          <a:xfrm>
            <a:off x="8532890" y="5012251"/>
            <a:ext cx="612000" cy="612000"/>
          </a:xfrm>
          <a:prstGeom prst="rect">
            <a:avLst/>
          </a:prstGeom>
          <a:gradFill flip="none" rotWithShape="1">
            <a:gsLst>
              <a:gs pos="16000">
                <a:schemeClr val="bg1"/>
              </a:gs>
              <a:gs pos="63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ięciokąt 24"/>
          <p:cNvSpPr/>
          <p:nvPr/>
        </p:nvSpPr>
        <p:spPr>
          <a:xfrm>
            <a:off x="7794000" y="119228"/>
            <a:ext cx="864000" cy="612000"/>
          </a:xfrm>
          <a:prstGeom prst="homePlate">
            <a:avLst/>
          </a:prstGeom>
          <a:solidFill>
            <a:schemeClr val="bg1">
              <a:lumMod val="85000"/>
            </a:schemeClr>
          </a:solidFill>
          <a:ln>
            <a:solidFill>
              <a:schemeClr val="bg1">
                <a:lumMod val="85000"/>
              </a:schemeClr>
            </a:solid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6" name="Picture 4" descr="C:\Users\Justyna\Desktop\Valencia\hirszfeld.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29116" y="-18736"/>
            <a:ext cx="595547" cy="742796"/>
          </a:xfrm>
          <a:prstGeom prst="rect">
            <a:avLst/>
          </a:prstGeom>
          <a:noFill/>
          <a:extLst>
            <a:ext uri="{909E8E84-426E-40DD-AFC4-6F175D3DCCD1}">
              <a14:hiddenFill xmlns:a14="http://schemas.microsoft.com/office/drawing/2010/main" xmlns="">
                <a:solidFill>
                  <a:srgbClr val="FFFFFF"/>
                </a:solidFill>
              </a14:hiddenFill>
            </a:ext>
          </a:extLst>
        </p:spPr>
      </p:pic>
      <p:sp>
        <p:nvSpPr>
          <p:cNvPr id="27" name="pole tekstowe 26"/>
          <p:cNvSpPr txBox="1"/>
          <p:nvPr/>
        </p:nvSpPr>
        <p:spPr>
          <a:xfrm>
            <a:off x="1227860" y="546562"/>
            <a:ext cx="6517097" cy="369332"/>
          </a:xfrm>
          <a:prstGeom prst="rect">
            <a:avLst/>
          </a:prstGeom>
          <a:noFill/>
        </p:spPr>
        <p:txBody>
          <a:bodyPr wrap="square" rtlCol="0">
            <a:spAutoFit/>
          </a:bodyPr>
          <a:lstStyle/>
          <a:p>
            <a:pPr algn="ctr"/>
            <a:r>
              <a:rPr lang="pl-PL" dirty="0" err="1" smtClean="0">
                <a:solidFill>
                  <a:srgbClr val="494949"/>
                </a:solidFill>
                <a:latin typeface="Century Gothic" panose="020B0502020202020204" pitchFamily="34" charset="0"/>
                <a:cs typeface="Levenim MT" panose="02010502060101010101" pitchFamily="2" charset="-79"/>
              </a:rPr>
              <a:t>Treatments</a:t>
            </a:r>
            <a:r>
              <a:rPr lang="pl-PL" dirty="0" smtClean="0">
                <a:solidFill>
                  <a:srgbClr val="494949"/>
                </a:solidFill>
                <a:latin typeface="Century Gothic" panose="020B0502020202020204" pitchFamily="34" charset="0"/>
                <a:cs typeface="Levenim MT" panose="02010502060101010101" pitchFamily="2" charset="-79"/>
              </a:rPr>
              <a:t> of </a:t>
            </a:r>
            <a:r>
              <a:rPr lang="pl-PL" dirty="0" err="1" smtClean="0">
                <a:solidFill>
                  <a:srgbClr val="494949"/>
                </a:solidFill>
                <a:latin typeface="Century Gothic" panose="020B0502020202020204" pitchFamily="34" charset="0"/>
                <a:cs typeface="Levenim MT" panose="02010502060101010101" pitchFamily="2" charset="-79"/>
              </a:rPr>
              <a:t>human</a:t>
            </a:r>
            <a:r>
              <a:rPr lang="pl-PL" dirty="0" smtClean="0">
                <a:solidFill>
                  <a:srgbClr val="494949"/>
                </a:solidFill>
                <a:latin typeface="Century Gothic" panose="020B0502020202020204" pitchFamily="34" charset="0"/>
                <a:cs typeface="Levenim MT" panose="02010502060101010101" pitchFamily="2" charset="-79"/>
              </a:rPr>
              <a:t> leukemia and </a:t>
            </a:r>
            <a:r>
              <a:rPr lang="pl-PL" dirty="0" err="1" smtClean="0">
                <a:solidFill>
                  <a:srgbClr val="494949"/>
                </a:solidFill>
                <a:latin typeface="Century Gothic" panose="020B0502020202020204" pitchFamily="34" charset="0"/>
                <a:cs typeface="Levenim MT" panose="02010502060101010101" pitchFamily="2" charset="-79"/>
              </a:rPr>
              <a:t>lymphoma</a:t>
            </a:r>
            <a:endParaRPr lang="pl-PL" dirty="0">
              <a:solidFill>
                <a:srgbClr val="494949"/>
              </a:solidFill>
              <a:latin typeface="Century Gothic" panose="020B0502020202020204" pitchFamily="34" charset="0"/>
              <a:cs typeface="Levenim MT" panose="02010502060101010101" pitchFamily="2" charset="-79"/>
            </a:endParaRPr>
          </a:p>
        </p:txBody>
      </p:sp>
      <p:graphicFrame>
        <p:nvGraphicFramePr>
          <p:cNvPr id="2" name="Tabela 1"/>
          <p:cNvGraphicFramePr>
            <a:graphicFrameLocks noGrp="1"/>
          </p:cNvGraphicFramePr>
          <p:nvPr>
            <p:extLst>
              <p:ext uri="{D42A27DB-BD31-4B8C-83A1-F6EECF244321}">
                <p14:modId xmlns:p14="http://schemas.microsoft.com/office/powerpoint/2010/main" xmlns="" val="3722101110"/>
              </p:ext>
            </p:extLst>
          </p:nvPr>
        </p:nvGraphicFramePr>
        <p:xfrm>
          <a:off x="957255" y="1550783"/>
          <a:ext cx="7567407" cy="3102353"/>
        </p:xfrm>
        <a:graphic>
          <a:graphicData uri="http://schemas.openxmlformats.org/drawingml/2006/table">
            <a:tbl>
              <a:tblPr firstRow="1" bandRow="1">
                <a:tableStyleId>{9D7B26C5-4107-4FEC-AEDC-1716B250A1EF}</a:tableStyleId>
              </a:tblPr>
              <a:tblGrid>
                <a:gridCol w="2102577"/>
                <a:gridCol w="2177822"/>
                <a:gridCol w="3287008"/>
              </a:tblGrid>
              <a:tr h="592484">
                <a:tc>
                  <a:txBody>
                    <a:bodyPr/>
                    <a:lstStyle/>
                    <a:p>
                      <a:pPr algn="ctr">
                        <a:lnSpc>
                          <a:spcPct val="115000"/>
                        </a:lnSpc>
                        <a:spcAft>
                          <a:spcPts val="0"/>
                        </a:spcAft>
                      </a:pPr>
                      <a:r>
                        <a:rPr lang="pl-PL" sz="1200" kern="1200" dirty="0">
                          <a:effectLst/>
                        </a:rPr>
                        <a:t>AML</a:t>
                      </a:r>
                      <a:endParaRPr lang="pl-PL" sz="1200" dirty="0">
                        <a:effectLst/>
                      </a:endParaRPr>
                    </a:p>
                    <a:p>
                      <a:pPr algn="ctr">
                        <a:lnSpc>
                          <a:spcPct val="115000"/>
                        </a:lnSpc>
                        <a:spcAft>
                          <a:spcPts val="0"/>
                        </a:spcAft>
                      </a:pPr>
                      <a:r>
                        <a:rPr lang="pl-PL" sz="1200" kern="1200" dirty="0" err="1">
                          <a:effectLst/>
                        </a:rPr>
                        <a:t>Acute</a:t>
                      </a:r>
                      <a:r>
                        <a:rPr lang="pl-PL" sz="1200" kern="1200" dirty="0">
                          <a:effectLst/>
                        </a:rPr>
                        <a:t> </a:t>
                      </a:r>
                      <a:r>
                        <a:rPr lang="pl-PL" sz="1200" kern="1200" dirty="0" err="1">
                          <a:effectLst/>
                        </a:rPr>
                        <a:t>myeloid</a:t>
                      </a:r>
                      <a:r>
                        <a:rPr lang="pl-PL" sz="1200" kern="1200" dirty="0">
                          <a:effectLst/>
                        </a:rPr>
                        <a:t> leukemia</a:t>
                      </a:r>
                      <a:endParaRPr lang="pl-PL" sz="1200" dirty="0">
                        <a:effectLst/>
                        <a:latin typeface="Calibri"/>
                        <a:ea typeface="Calibri"/>
                        <a:cs typeface="Times New Roman"/>
                      </a:endParaRPr>
                    </a:p>
                  </a:txBody>
                  <a:tcPr marL="65153" marR="65153" marT="32577" marB="32577"/>
                </a:tc>
                <a:tc>
                  <a:txBody>
                    <a:bodyPr/>
                    <a:lstStyle/>
                    <a:p>
                      <a:pPr algn="ctr">
                        <a:lnSpc>
                          <a:spcPct val="115000"/>
                        </a:lnSpc>
                        <a:spcAft>
                          <a:spcPts val="0"/>
                        </a:spcAft>
                      </a:pPr>
                      <a:r>
                        <a:rPr lang="pl-PL" sz="1200" kern="1200" dirty="0">
                          <a:effectLst/>
                        </a:rPr>
                        <a:t>CML</a:t>
                      </a:r>
                      <a:endParaRPr lang="pl-PL" sz="1200" dirty="0">
                        <a:effectLst/>
                      </a:endParaRPr>
                    </a:p>
                    <a:p>
                      <a:pPr algn="ctr">
                        <a:lnSpc>
                          <a:spcPct val="115000"/>
                        </a:lnSpc>
                        <a:spcAft>
                          <a:spcPts val="0"/>
                        </a:spcAft>
                      </a:pPr>
                      <a:r>
                        <a:rPr lang="pl-PL" sz="1200" kern="1200" dirty="0" err="1">
                          <a:effectLst/>
                        </a:rPr>
                        <a:t>Chronic</a:t>
                      </a:r>
                      <a:r>
                        <a:rPr lang="pl-PL" sz="1200" kern="1200" dirty="0">
                          <a:effectLst/>
                        </a:rPr>
                        <a:t> </a:t>
                      </a:r>
                      <a:r>
                        <a:rPr lang="pl-PL" sz="1200" kern="1200" dirty="0" err="1">
                          <a:effectLst/>
                        </a:rPr>
                        <a:t>myelogenous</a:t>
                      </a:r>
                      <a:r>
                        <a:rPr lang="pl-PL" sz="1200" kern="1200" dirty="0">
                          <a:effectLst/>
                        </a:rPr>
                        <a:t> leukemia</a:t>
                      </a:r>
                      <a:endParaRPr lang="pl-PL" sz="1200" dirty="0">
                        <a:effectLst/>
                        <a:latin typeface="Calibri"/>
                        <a:ea typeface="Calibri"/>
                        <a:cs typeface="Times New Roman"/>
                      </a:endParaRPr>
                    </a:p>
                  </a:txBody>
                  <a:tcPr marL="65153" marR="65153" marT="32577" marB="32577"/>
                </a:tc>
                <a:tc>
                  <a:txBody>
                    <a:bodyPr/>
                    <a:lstStyle/>
                    <a:p>
                      <a:pPr algn="ctr">
                        <a:lnSpc>
                          <a:spcPct val="115000"/>
                        </a:lnSpc>
                        <a:spcAft>
                          <a:spcPts val="0"/>
                        </a:spcAft>
                      </a:pPr>
                      <a:r>
                        <a:rPr lang="pl-PL" sz="1200" kern="1200" dirty="0" err="1">
                          <a:effectLst/>
                        </a:rPr>
                        <a:t>Lymphoblastic</a:t>
                      </a:r>
                      <a:r>
                        <a:rPr lang="pl-PL" sz="1200" kern="1200" dirty="0">
                          <a:effectLst/>
                        </a:rPr>
                        <a:t> </a:t>
                      </a:r>
                      <a:r>
                        <a:rPr lang="pl-PL" sz="1200" kern="1200" dirty="0" err="1">
                          <a:effectLst/>
                        </a:rPr>
                        <a:t>leukemias</a:t>
                      </a:r>
                      <a:r>
                        <a:rPr lang="pl-PL" sz="1200" kern="1200" dirty="0">
                          <a:effectLst/>
                        </a:rPr>
                        <a:t> and </a:t>
                      </a:r>
                      <a:r>
                        <a:rPr lang="pl-PL" sz="1200" kern="1200" dirty="0" err="1">
                          <a:effectLst/>
                        </a:rPr>
                        <a:t>lymphomas</a:t>
                      </a:r>
                      <a:r>
                        <a:rPr lang="pl-PL" sz="1200" kern="1200" dirty="0">
                          <a:effectLst/>
                        </a:rPr>
                        <a:t> </a:t>
                      </a:r>
                      <a:endParaRPr lang="pl-PL" sz="1200" dirty="0">
                        <a:effectLst/>
                        <a:latin typeface="Calibri"/>
                        <a:ea typeface="Calibri"/>
                        <a:cs typeface="Times New Roman"/>
                      </a:endParaRPr>
                    </a:p>
                  </a:txBody>
                  <a:tcPr marL="65153" marR="65153" marT="32577" marB="32577"/>
                </a:tc>
              </a:tr>
              <a:tr h="2509869">
                <a:tc>
                  <a:txBody>
                    <a:bodyPr/>
                    <a:lstStyle/>
                    <a:p>
                      <a:pPr marL="171450" lvl="0" indent="-171450">
                        <a:lnSpc>
                          <a:spcPct val="150000"/>
                        </a:lnSpc>
                        <a:spcAft>
                          <a:spcPts val="0"/>
                        </a:spcAft>
                        <a:buFont typeface="Arial" panose="020B0604020202020204" pitchFamily="34" charset="0"/>
                        <a:buChar char="•"/>
                        <a:tabLst>
                          <a:tab pos="457200" algn="l"/>
                        </a:tabLst>
                      </a:pPr>
                      <a:r>
                        <a:rPr lang="pl-PL" sz="1200" dirty="0" err="1" smtClean="0">
                          <a:effectLst/>
                        </a:rPr>
                        <a:t>idarubicin</a:t>
                      </a:r>
                      <a:endParaRPr lang="pl-PL" sz="1200" dirty="0" smtClean="0">
                        <a:effectLst/>
                      </a:endParaRPr>
                    </a:p>
                    <a:p>
                      <a:pPr marL="171450" lvl="0" indent="-171450">
                        <a:lnSpc>
                          <a:spcPct val="150000"/>
                        </a:lnSpc>
                        <a:spcAft>
                          <a:spcPts val="0"/>
                        </a:spcAft>
                        <a:buFont typeface="Arial" panose="020B0604020202020204" pitchFamily="34" charset="0"/>
                        <a:buChar char="•"/>
                        <a:tabLst>
                          <a:tab pos="457200" algn="l"/>
                        </a:tabLst>
                      </a:pPr>
                      <a:r>
                        <a:rPr lang="pl-PL" sz="1200" kern="1200" dirty="0" err="1" smtClean="0">
                          <a:effectLst/>
                        </a:rPr>
                        <a:t>cytosine</a:t>
                      </a:r>
                      <a:r>
                        <a:rPr lang="pl-PL" sz="1200" kern="1200" dirty="0" smtClean="0">
                          <a:effectLst/>
                        </a:rPr>
                        <a:t> </a:t>
                      </a:r>
                      <a:r>
                        <a:rPr lang="pl-PL" sz="1200" kern="1200" dirty="0" err="1">
                          <a:effectLst/>
                        </a:rPr>
                        <a:t>arabinoside</a:t>
                      </a:r>
                      <a:endParaRPr lang="pl-PL" sz="1200" dirty="0">
                        <a:effectLst/>
                        <a:latin typeface="Calibri"/>
                      </a:endParaRPr>
                    </a:p>
                  </a:txBody>
                  <a:tcPr marL="65153" marR="65153" marT="32577" marB="32577"/>
                </a:tc>
                <a:tc>
                  <a:txBody>
                    <a:bodyPr/>
                    <a:lstStyle/>
                    <a:p>
                      <a:pPr marL="171450" indent="-171450">
                        <a:lnSpc>
                          <a:spcPct val="150000"/>
                        </a:lnSpc>
                        <a:spcAft>
                          <a:spcPts val="0"/>
                        </a:spcAft>
                        <a:buFont typeface="Arial" panose="020B0604020202020204" pitchFamily="34" charset="0"/>
                        <a:buChar char="•"/>
                      </a:pPr>
                      <a:r>
                        <a:rPr lang="en-US" sz="1200" kern="1200" dirty="0" smtClean="0">
                          <a:effectLst/>
                        </a:rPr>
                        <a:t> </a:t>
                      </a:r>
                      <a:r>
                        <a:rPr lang="en-US" sz="1200" kern="1200" dirty="0">
                          <a:effectLst/>
                        </a:rPr>
                        <a:t>tyrosine kinase inhibitors </a:t>
                      </a:r>
                      <a:r>
                        <a:rPr lang="en-US" sz="1200" kern="1200" dirty="0" err="1">
                          <a:effectLst/>
                        </a:rPr>
                        <a:t>imatinib</a:t>
                      </a:r>
                      <a:r>
                        <a:rPr lang="en-US" sz="1200" kern="1200" dirty="0">
                          <a:effectLst/>
                        </a:rPr>
                        <a:t> (</a:t>
                      </a:r>
                      <a:r>
                        <a:rPr lang="en-US" sz="1200" kern="1200" dirty="0" err="1">
                          <a:effectLst/>
                        </a:rPr>
                        <a:t>Gleevec</a:t>
                      </a:r>
                      <a:r>
                        <a:rPr lang="en-US" sz="1200" kern="1200" dirty="0">
                          <a:effectLst/>
                        </a:rPr>
                        <a:t>), </a:t>
                      </a:r>
                      <a:r>
                        <a:rPr lang="en-US" sz="1200" kern="1200" dirty="0" err="1">
                          <a:effectLst/>
                        </a:rPr>
                        <a:t>dasatinib</a:t>
                      </a:r>
                      <a:endParaRPr lang="pl-PL" sz="1200" dirty="0">
                        <a:effectLst/>
                        <a:latin typeface="Calibri"/>
                      </a:endParaRPr>
                    </a:p>
                  </a:txBody>
                  <a:tcPr marL="65153" marR="65153" marT="32577" marB="32577"/>
                </a:tc>
                <a:tc>
                  <a:txBody>
                    <a:bodyPr/>
                    <a:lstStyle/>
                    <a:p>
                      <a:pPr marL="171450" lvl="0" indent="-171450">
                        <a:lnSpc>
                          <a:spcPct val="150000"/>
                        </a:lnSpc>
                        <a:spcAft>
                          <a:spcPts val="0"/>
                        </a:spcAft>
                        <a:buFont typeface="Arial" panose="020B0604020202020204" pitchFamily="34" charset="0"/>
                        <a:buChar char="•"/>
                        <a:tabLst>
                          <a:tab pos="457200" algn="l"/>
                        </a:tabLst>
                      </a:pPr>
                      <a:r>
                        <a:rPr lang="pl-PL" sz="1200" dirty="0" err="1" smtClean="0"/>
                        <a:t>antimetabolites</a:t>
                      </a:r>
                      <a:r>
                        <a:rPr lang="pl-PL" sz="1200" kern="1200" dirty="0" smtClean="0">
                          <a:effectLst/>
                        </a:rPr>
                        <a:t>; </a:t>
                      </a:r>
                      <a:r>
                        <a:rPr lang="pl-PL" sz="1200" kern="1200" dirty="0">
                          <a:effectLst/>
                        </a:rPr>
                        <a:t>6 - </a:t>
                      </a:r>
                      <a:r>
                        <a:rPr lang="pl-PL" sz="1200" kern="1200" dirty="0" err="1">
                          <a:effectLst/>
                        </a:rPr>
                        <a:t>mercaptopurine</a:t>
                      </a:r>
                      <a:r>
                        <a:rPr lang="pl-PL" sz="1200" kern="1200" dirty="0">
                          <a:effectLst/>
                        </a:rPr>
                        <a:t>, </a:t>
                      </a:r>
                      <a:r>
                        <a:rPr lang="pl-PL" sz="1200" kern="1200" dirty="0" err="1">
                          <a:effectLst/>
                        </a:rPr>
                        <a:t>fludarabine</a:t>
                      </a:r>
                      <a:r>
                        <a:rPr lang="pl-PL" sz="1200" kern="1200" dirty="0">
                          <a:effectLst/>
                        </a:rPr>
                        <a:t>,  </a:t>
                      </a:r>
                      <a:r>
                        <a:rPr lang="pl-PL" sz="1200" kern="1200" dirty="0" err="1">
                          <a:effectLst/>
                        </a:rPr>
                        <a:t>methotrexate</a:t>
                      </a:r>
                      <a:r>
                        <a:rPr lang="pl-PL" sz="1200" kern="1200" dirty="0">
                          <a:effectLst/>
                        </a:rPr>
                        <a:t> </a:t>
                      </a:r>
                      <a:endParaRPr lang="pl-PL" sz="1200" dirty="0">
                        <a:effectLst/>
                      </a:endParaRPr>
                    </a:p>
                    <a:p>
                      <a:pPr marL="171450" lvl="0" indent="-171450">
                        <a:lnSpc>
                          <a:spcPct val="150000"/>
                        </a:lnSpc>
                        <a:spcAft>
                          <a:spcPts val="0"/>
                        </a:spcAft>
                        <a:buFont typeface="Arial" panose="020B0604020202020204" pitchFamily="34" charset="0"/>
                        <a:buChar char="•"/>
                        <a:tabLst>
                          <a:tab pos="457200" algn="l"/>
                        </a:tabLst>
                      </a:pPr>
                      <a:r>
                        <a:rPr lang="pl-PL" sz="1200" kern="1200" dirty="0" err="1">
                          <a:effectLst/>
                        </a:rPr>
                        <a:t>topoisomerase</a:t>
                      </a:r>
                      <a:r>
                        <a:rPr lang="pl-PL" sz="1200" kern="1200" dirty="0">
                          <a:effectLst/>
                        </a:rPr>
                        <a:t> </a:t>
                      </a:r>
                      <a:r>
                        <a:rPr lang="pl-PL" sz="1200" kern="1200" dirty="0" err="1">
                          <a:effectLst/>
                        </a:rPr>
                        <a:t>inhibitors</a:t>
                      </a:r>
                      <a:r>
                        <a:rPr lang="pl-PL" sz="1200" kern="1200" dirty="0">
                          <a:effectLst/>
                        </a:rPr>
                        <a:t>; </a:t>
                      </a:r>
                      <a:r>
                        <a:rPr lang="pl-PL" sz="1200" dirty="0" err="1" smtClean="0">
                          <a:effectLst/>
                        </a:rPr>
                        <a:t>idarubicin</a:t>
                      </a:r>
                      <a:r>
                        <a:rPr lang="pl-PL" sz="1200" dirty="0" smtClean="0">
                          <a:effectLst/>
                        </a:rPr>
                        <a:t>,</a:t>
                      </a:r>
                      <a:r>
                        <a:rPr lang="pl-PL" sz="1200" baseline="0" dirty="0" smtClean="0">
                          <a:effectLst/>
                        </a:rPr>
                        <a:t> </a:t>
                      </a:r>
                      <a:r>
                        <a:rPr lang="pl-PL" sz="1200" kern="1200" dirty="0" smtClean="0">
                          <a:effectLst/>
                        </a:rPr>
                        <a:t>daunorubicin </a:t>
                      </a:r>
                      <a:r>
                        <a:rPr lang="pl-PL" sz="1200" kern="1200" dirty="0">
                          <a:effectLst/>
                        </a:rPr>
                        <a:t>and </a:t>
                      </a:r>
                      <a:r>
                        <a:rPr lang="pl-PL" sz="1200" kern="1200" dirty="0" err="1">
                          <a:effectLst/>
                        </a:rPr>
                        <a:t>doxorubicin</a:t>
                      </a:r>
                      <a:r>
                        <a:rPr lang="pl-PL" sz="1200" kern="1200" dirty="0">
                          <a:effectLst/>
                        </a:rPr>
                        <a:t>, </a:t>
                      </a:r>
                      <a:r>
                        <a:rPr lang="pl-PL" sz="1200" kern="1200" dirty="0" err="1">
                          <a:effectLst/>
                        </a:rPr>
                        <a:t>etoposide</a:t>
                      </a:r>
                      <a:endParaRPr lang="pl-PL" sz="1200" dirty="0">
                        <a:effectLst/>
                      </a:endParaRPr>
                    </a:p>
                    <a:p>
                      <a:pPr marL="171450" lvl="0" indent="-171450">
                        <a:lnSpc>
                          <a:spcPct val="150000"/>
                        </a:lnSpc>
                        <a:spcAft>
                          <a:spcPts val="0"/>
                        </a:spcAft>
                        <a:buFont typeface="Arial" panose="020B0604020202020204" pitchFamily="34" charset="0"/>
                        <a:buChar char="•"/>
                        <a:tabLst>
                          <a:tab pos="457200" algn="l"/>
                        </a:tabLst>
                      </a:pPr>
                      <a:r>
                        <a:rPr lang="pl-PL" sz="1200" kern="1200" dirty="0" err="1">
                          <a:effectLst/>
                        </a:rPr>
                        <a:t>alkylating</a:t>
                      </a:r>
                      <a:r>
                        <a:rPr lang="pl-PL" sz="1200" kern="1200" dirty="0">
                          <a:effectLst/>
                        </a:rPr>
                        <a:t> </a:t>
                      </a:r>
                      <a:r>
                        <a:rPr lang="pl-PL" sz="1200" kern="1200" dirty="0" err="1">
                          <a:effectLst/>
                        </a:rPr>
                        <a:t>agents</a:t>
                      </a:r>
                      <a:r>
                        <a:rPr lang="pl-PL" sz="1200" kern="1200" dirty="0">
                          <a:effectLst/>
                        </a:rPr>
                        <a:t>; </a:t>
                      </a:r>
                      <a:r>
                        <a:rPr lang="pl-PL" sz="1200" kern="1200" dirty="0" err="1">
                          <a:effectLst/>
                        </a:rPr>
                        <a:t>cyclophosphamide</a:t>
                      </a:r>
                      <a:endParaRPr lang="pl-PL" sz="1200" dirty="0">
                        <a:effectLst/>
                      </a:endParaRPr>
                    </a:p>
                    <a:p>
                      <a:pPr marL="171450" lvl="0" indent="-171450">
                        <a:lnSpc>
                          <a:spcPct val="150000"/>
                        </a:lnSpc>
                        <a:spcAft>
                          <a:spcPts val="0"/>
                        </a:spcAft>
                        <a:buFont typeface="Arial" panose="020B0604020202020204" pitchFamily="34" charset="0"/>
                        <a:buChar char="•"/>
                        <a:tabLst>
                          <a:tab pos="457200" algn="l"/>
                        </a:tabLst>
                      </a:pPr>
                      <a:r>
                        <a:rPr lang="pl-PL" sz="1200" kern="1200" dirty="0" err="1">
                          <a:effectLst/>
                        </a:rPr>
                        <a:t>allkaloidy</a:t>
                      </a:r>
                      <a:r>
                        <a:rPr lang="pl-PL" sz="1200" kern="1200" dirty="0">
                          <a:effectLst/>
                        </a:rPr>
                        <a:t> </a:t>
                      </a:r>
                      <a:r>
                        <a:rPr lang="pl-PL" sz="1200" kern="1200" dirty="0" err="1">
                          <a:effectLst/>
                        </a:rPr>
                        <a:t>vinca</a:t>
                      </a:r>
                      <a:r>
                        <a:rPr lang="pl-PL" sz="1200" kern="1200" dirty="0">
                          <a:effectLst/>
                        </a:rPr>
                        <a:t>; </a:t>
                      </a:r>
                      <a:r>
                        <a:rPr lang="pl-PL" sz="1200" kern="1200" dirty="0" err="1">
                          <a:effectLst/>
                        </a:rPr>
                        <a:t>vincristine</a:t>
                      </a:r>
                      <a:r>
                        <a:rPr lang="pl-PL" sz="1200" kern="1200" dirty="0">
                          <a:effectLst/>
                        </a:rPr>
                        <a:t> and </a:t>
                      </a:r>
                      <a:r>
                        <a:rPr lang="pl-PL" sz="1200" kern="1200" dirty="0" err="1">
                          <a:effectLst/>
                        </a:rPr>
                        <a:t>vinblastine</a:t>
                      </a:r>
                      <a:endParaRPr lang="pl-PL" sz="1200" dirty="0">
                        <a:effectLst/>
                      </a:endParaRPr>
                    </a:p>
                    <a:p>
                      <a:pPr marL="171450" lvl="0" indent="-171450">
                        <a:lnSpc>
                          <a:spcPct val="150000"/>
                        </a:lnSpc>
                        <a:spcAft>
                          <a:spcPts val="0"/>
                        </a:spcAft>
                        <a:buFont typeface="Arial" panose="020B0604020202020204" pitchFamily="34" charset="0"/>
                        <a:buChar char="•"/>
                        <a:tabLst>
                          <a:tab pos="457200" algn="l"/>
                        </a:tabLst>
                      </a:pPr>
                      <a:r>
                        <a:rPr lang="en-US" sz="1200" kern="1200" dirty="0">
                          <a:effectLst/>
                        </a:rPr>
                        <a:t>monoclonal antibodies; rituximab , </a:t>
                      </a:r>
                      <a:r>
                        <a:rPr lang="en-US" sz="1200" kern="1200" dirty="0" err="1">
                          <a:effectLst/>
                        </a:rPr>
                        <a:t>alemtuzumab</a:t>
                      </a:r>
                      <a:r>
                        <a:rPr lang="en-US" sz="1200" kern="1200" dirty="0">
                          <a:effectLst/>
                        </a:rPr>
                        <a:t>, </a:t>
                      </a:r>
                      <a:r>
                        <a:rPr lang="en-US" sz="1200" kern="1200" dirty="0" err="1">
                          <a:effectLst/>
                        </a:rPr>
                        <a:t>gemtuzymab</a:t>
                      </a:r>
                      <a:endParaRPr lang="pl-PL" sz="1200" dirty="0">
                        <a:effectLst/>
                        <a:latin typeface="Calibri"/>
                        <a:cs typeface="Times New Roman"/>
                      </a:endParaRPr>
                    </a:p>
                  </a:txBody>
                  <a:tcPr marL="65153" marR="65153" marT="32577" marB="32577"/>
                </a:tc>
              </a:tr>
            </a:tbl>
          </a:graphicData>
        </a:graphic>
      </p:graphicFrame>
      <p:sp>
        <p:nvSpPr>
          <p:cNvPr id="28" name="pole tekstowe 27"/>
          <p:cNvSpPr txBox="1"/>
          <p:nvPr/>
        </p:nvSpPr>
        <p:spPr>
          <a:xfrm>
            <a:off x="851325" y="5012251"/>
            <a:ext cx="7614890" cy="1055608"/>
          </a:xfrm>
          <a:prstGeom prst="roundRect">
            <a:avLst/>
          </a:prstGeom>
          <a:solidFill>
            <a:srgbClr val="33CC33"/>
          </a:solidFill>
          <a:ln>
            <a:solidFill>
              <a:srgbClr val="33CC33"/>
            </a:solidFill>
          </a:ln>
        </p:spPr>
        <p:txBody>
          <a:bodyPr wrap="square" rtlCol="0">
            <a:spAutoFit/>
          </a:bodyPr>
          <a:lstStyle/>
          <a:p>
            <a:pPr algn="just"/>
            <a:r>
              <a:rPr lang="en-US" sz="1400" dirty="0">
                <a:latin typeface="Century Gothic" panose="020B0502020202020204" pitchFamily="34" charset="0"/>
              </a:rPr>
              <a:t>When there are no signs of leukemia for 5 years, a person is usually considered cured. But if the leukemia doesn't go into remission, or if it comes back within the first few years, treatments may include more chemotherapy, a stem cell transplant, or joining a clinical trial for new treatments</a:t>
            </a:r>
            <a:endParaRPr lang="pl-PL" sz="1400" dirty="0">
              <a:latin typeface="Century Gothic" panose="020B0502020202020204" pitchFamily="34" charset="0"/>
            </a:endParaRPr>
          </a:p>
        </p:txBody>
      </p:sp>
    </p:spTree>
    <p:extLst>
      <p:ext uri="{BB962C8B-B14F-4D97-AF65-F5344CB8AC3E}">
        <p14:creationId xmlns:p14="http://schemas.microsoft.com/office/powerpoint/2010/main" xmlns="" val="3058061898"/>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2587</TotalTime>
  <Words>3400</Words>
  <Application>Microsoft Office PowerPoint</Application>
  <PresentationFormat>On-screen Show (4:3)</PresentationFormat>
  <Paragraphs>291</Paragraphs>
  <Slides>29</Slides>
  <Notes>24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Motyw pakietu Office</vt:lpstr>
      <vt:lpstr>Dokument</vt:lpstr>
      <vt:lpstr>    About OMICS Group</vt:lpstr>
      <vt:lpstr> About OMICS International Conferences</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Let Us Meet Again</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IITD</dc:creator>
  <cp:lastModifiedBy>Rachana</cp:lastModifiedBy>
  <cp:revision>336</cp:revision>
  <cp:lastPrinted>2015-07-30T12:34:07Z</cp:lastPrinted>
  <dcterms:created xsi:type="dcterms:W3CDTF">2015-07-23T11:51:47Z</dcterms:created>
  <dcterms:modified xsi:type="dcterms:W3CDTF">2015-08-10T10:35:15Z</dcterms:modified>
</cp:coreProperties>
</file>