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1"/>
  </p:notesMasterIdLst>
  <p:handoutMasterIdLst>
    <p:handoutMasterId r:id="rId42"/>
  </p:handoutMasterIdLst>
  <p:sldIdLst>
    <p:sldId id="256" r:id="rId2"/>
    <p:sldId id="271" r:id="rId3"/>
    <p:sldId id="268" r:id="rId4"/>
    <p:sldId id="261" r:id="rId5"/>
    <p:sldId id="269" r:id="rId6"/>
    <p:sldId id="259" r:id="rId7"/>
    <p:sldId id="276" r:id="rId8"/>
    <p:sldId id="264" r:id="rId9"/>
    <p:sldId id="278" r:id="rId10"/>
    <p:sldId id="277" r:id="rId11"/>
    <p:sldId id="262" r:id="rId12"/>
    <p:sldId id="279" r:id="rId13"/>
    <p:sldId id="275" r:id="rId14"/>
    <p:sldId id="281" r:id="rId15"/>
    <p:sldId id="283" r:id="rId16"/>
    <p:sldId id="282" r:id="rId17"/>
    <p:sldId id="285" r:id="rId18"/>
    <p:sldId id="284" r:id="rId19"/>
    <p:sldId id="286" r:id="rId20"/>
    <p:sldId id="280" r:id="rId21"/>
    <p:sldId id="263" r:id="rId22"/>
    <p:sldId id="274" r:id="rId23"/>
    <p:sldId id="265" r:id="rId24"/>
    <p:sldId id="266" r:id="rId25"/>
    <p:sldId id="272" r:id="rId26"/>
    <p:sldId id="273" r:id="rId27"/>
    <p:sldId id="288" r:id="rId28"/>
    <p:sldId id="289" r:id="rId29"/>
    <p:sldId id="290" r:id="rId30"/>
    <p:sldId id="293" r:id="rId31"/>
    <p:sldId id="294" r:id="rId32"/>
    <p:sldId id="295" r:id="rId33"/>
    <p:sldId id="296" r:id="rId34"/>
    <p:sldId id="299" r:id="rId35"/>
    <p:sldId id="297" r:id="rId36"/>
    <p:sldId id="300" r:id="rId37"/>
    <p:sldId id="287" r:id="rId38"/>
    <p:sldId id="270" r:id="rId39"/>
    <p:sldId id="260" r:id="rId40"/>
  </p:sldIdLst>
  <p:sldSz cx="9906000" cy="6858000" type="A4"/>
  <p:notesSz cx="6858000" cy="9144000"/>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699FF"/>
    <a:srgbClr val="33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0284" autoAdjust="0"/>
  </p:normalViewPr>
  <p:slideViewPr>
    <p:cSldViewPr>
      <p:cViewPr varScale="1">
        <p:scale>
          <a:sx n="112" d="100"/>
          <a:sy n="112" d="100"/>
        </p:scale>
        <p:origin x="-120" y="-90"/>
      </p:cViewPr>
      <p:guideLst>
        <p:guide orient="horz" pos="2160"/>
        <p:guide pos="3120"/>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66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266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66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12AC814C-46F8-4A8B-9A29-F868473E6A5D}" type="slidenum">
              <a:rPr lang="en-US" altLang="pt-BR"/>
              <a:pPr>
                <a:defRPr/>
              </a:pPr>
              <a:t>‹#›</a:t>
            </a:fld>
            <a:endParaRPr lang="en-US" altLang="pt-BR"/>
          </a:p>
        </p:txBody>
      </p:sp>
    </p:spTree>
    <p:extLst>
      <p:ext uri="{BB962C8B-B14F-4D97-AF65-F5344CB8AC3E}">
        <p14:creationId xmlns:p14="http://schemas.microsoft.com/office/powerpoint/2010/main" val="1059514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46084" name="Rectangle 4"/>
          <p:cNvSpPr>
            <a:spLocks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pt-BR" noProof="0" smtClean="0"/>
              <a:t>Muokkaa tekstin perustyylejä napsauttamalla</a:t>
            </a:r>
          </a:p>
          <a:p>
            <a:pPr lvl="1"/>
            <a:r>
              <a:rPr lang="en-US" altLang="pt-BR" noProof="0" smtClean="0"/>
              <a:t>toinen taso</a:t>
            </a:r>
          </a:p>
          <a:p>
            <a:pPr lvl="2"/>
            <a:r>
              <a:rPr lang="en-US" altLang="pt-BR" noProof="0" smtClean="0"/>
              <a:t>kolmas taso</a:t>
            </a:r>
          </a:p>
          <a:p>
            <a:pPr lvl="3"/>
            <a:r>
              <a:rPr lang="en-US" altLang="pt-BR" noProof="0" smtClean="0"/>
              <a:t>neljäs taso</a:t>
            </a:r>
          </a:p>
          <a:p>
            <a:pPr lvl="4"/>
            <a:r>
              <a:rPr lang="en-US" altLang="pt-BR" noProof="0" smtClean="0"/>
              <a:t>viides taso</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E1A907CC-61A7-47AD-992C-F309C4B8E113}" type="slidenum">
              <a:rPr lang="en-US" altLang="pt-BR"/>
              <a:pPr>
                <a:defRPr/>
              </a:pPr>
              <a:t>‹#›</a:t>
            </a:fld>
            <a:endParaRPr lang="en-US" altLang="pt-BR"/>
          </a:p>
        </p:txBody>
      </p:sp>
    </p:spTree>
    <p:extLst>
      <p:ext uri="{BB962C8B-B14F-4D97-AF65-F5344CB8AC3E}">
        <p14:creationId xmlns:p14="http://schemas.microsoft.com/office/powerpoint/2010/main" val="4278041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0AE7E00-51D1-47DA-AC7C-341C1DF53286}" type="slidenum">
              <a:rPr lang="en-GB" altLang="pt-BR" sz="1200" smtClean="0">
                <a:latin typeface="Times New Roman" charset="0"/>
              </a:rPr>
              <a:pPr/>
              <a:t>1</a:t>
            </a:fld>
            <a:endParaRPr lang="en-GB" altLang="pt-BR" sz="1200" smtClean="0">
              <a:latin typeface="Times New Roman" charset="0"/>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pt-BR" smtClean="0">
                <a:latin typeface="Times New Roman" charset="0"/>
                <a:ea typeface="ＭＳ Ｐゴシック" charset="-128"/>
              </a:rPr>
              <a:t>- Present myself, education, research experience... Professional experience (CTBE, VTT)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p:cNvSpPr>
            <a:spLocks noGrp="1" noRot="1" noChangeAspect="1" noTextEdit="1"/>
          </p:cNvSpPr>
          <p:nvPr>
            <p:ph type="sldImg"/>
          </p:nvPr>
        </p:nvSpPr>
        <p:spPr>
          <a:ln/>
        </p:spPr>
      </p:sp>
      <p:sp>
        <p:nvSpPr>
          <p:cNvPr id="5632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Times New Roman" charset="0"/>
                <a:ea typeface="ＭＳ Ｐゴシック" charset="-128"/>
              </a:rPr>
              <a:t>The chart shows data of </a:t>
            </a:r>
            <a:r>
              <a:rPr lang="en-US" altLang="en-US" b="1" u="sng" smtClean="0">
                <a:latin typeface="Times New Roman" charset="0"/>
                <a:ea typeface="ＭＳ Ｐゴシック" charset="-128"/>
              </a:rPr>
              <a:t>sequenced genomes per year</a:t>
            </a:r>
            <a:r>
              <a:rPr lang="en-US" altLang="en-US" smtClean="0">
                <a:latin typeface="Times New Roman" charset="0"/>
                <a:ea typeface="ＭＳ Ｐゴシック" charset="-128"/>
              </a:rPr>
              <a:t>.</a:t>
            </a:r>
          </a:p>
          <a:p>
            <a:pPr marL="171450" indent="-171450">
              <a:buFontTx/>
              <a:buChar char="-"/>
            </a:pPr>
            <a:r>
              <a:rPr lang="en-US" altLang="en-US" smtClean="0">
                <a:latin typeface="Times New Roman" charset="0"/>
                <a:ea typeface="ＭＳ Ｐゴシック" charset="-128"/>
              </a:rPr>
              <a:t>It is impressive how </a:t>
            </a:r>
            <a:r>
              <a:rPr lang="en-US" altLang="en-US" b="1" u="sng" smtClean="0">
                <a:latin typeface="Times New Roman" charset="0"/>
                <a:ea typeface="ＭＳ Ｐゴシック" charset="-128"/>
              </a:rPr>
              <a:t>quickly the number of sequenced genomes was increasing exponentially</a:t>
            </a:r>
            <a:r>
              <a:rPr lang="en-US" altLang="en-US" smtClean="0">
                <a:latin typeface="Times New Roman" charset="0"/>
                <a:ea typeface="ＭＳ Ｐゴシック" charset="-128"/>
              </a:rPr>
              <a:t> in the last two decades.</a:t>
            </a:r>
          </a:p>
          <a:p>
            <a:pPr marL="171450" indent="-171450">
              <a:buFontTx/>
              <a:buChar char="-"/>
            </a:pPr>
            <a:r>
              <a:rPr lang="en-US" altLang="en-US" smtClean="0">
                <a:latin typeface="Times New Roman" charset="0"/>
                <a:ea typeface="ＭＳ Ｐゴシック" charset="-128"/>
              </a:rPr>
              <a:t>Especially </a:t>
            </a:r>
            <a:r>
              <a:rPr lang="en-US" altLang="en-US" b="1" u="sng" smtClean="0">
                <a:latin typeface="Times New Roman" charset="0"/>
                <a:ea typeface="ＭＳ Ｐゴシック" charset="-128"/>
              </a:rPr>
              <a:t>Eukariotes whole-genome sequencing </a:t>
            </a:r>
            <a:r>
              <a:rPr lang="en-US" altLang="en-US" smtClean="0">
                <a:latin typeface="Times New Roman" charset="0"/>
                <a:ea typeface="ＭＳ Ｐゴシック" charset="-128"/>
              </a:rPr>
              <a:t>were driven by HGP.</a:t>
            </a:r>
          </a:p>
        </p:txBody>
      </p:sp>
      <p:sp>
        <p:nvSpPr>
          <p:cNvPr id="5632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36BCE51-444C-4AF1-8D97-4C64695B515C}" type="slidenum">
              <a:rPr lang="en-US" altLang="pt-BR" sz="1200" smtClean="0">
                <a:latin typeface="Times New Roman" charset="0"/>
              </a:rPr>
              <a:pPr/>
              <a:t>10</a:t>
            </a:fld>
            <a:endParaRPr lang="en-US" altLang="pt-BR" sz="1200"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p:cNvSpPr>
            <a:spLocks noGrp="1" noRot="1" noChangeAspect="1" noTextEdit="1"/>
          </p:cNvSpPr>
          <p:nvPr>
            <p:ph type="sldImg"/>
          </p:nvPr>
        </p:nvSpPr>
        <p:spPr>
          <a:ln/>
        </p:spPr>
      </p:sp>
      <p:sp>
        <p:nvSpPr>
          <p:cNvPr id="5734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Times New Roman" charset="0"/>
                <a:ea typeface="ＭＳ Ｐゴシック" charset="-128"/>
              </a:rPr>
              <a:t>One of modern challenges is: </a:t>
            </a:r>
            <a:r>
              <a:rPr lang="en-US" altLang="en-US" b="1" smtClean="0">
                <a:latin typeface="Times New Roman" charset="0"/>
                <a:ea typeface="ＭＳ Ｐゴシック" charset="-128"/>
              </a:rPr>
              <a:t>how to handle big data?</a:t>
            </a:r>
          </a:p>
          <a:p>
            <a:pPr marL="171450" indent="-171450">
              <a:buFontTx/>
              <a:buChar char="-"/>
            </a:pPr>
            <a:r>
              <a:rPr lang="en-US" altLang="en-US" smtClean="0">
                <a:latin typeface="Times New Roman" charset="0"/>
                <a:ea typeface="ＭＳ Ｐゴシック" charset="-128"/>
              </a:rPr>
              <a:t>Today we have </a:t>
            </a:r>
            <a:r>
              <a:rPr lang="en-US" altLang="en-US" b="1" u="sng" smtClean="0">
                <a:latin typeface="Times New Roman" charset="0"/>
                <a:ea typeface="ＭＳ Ｐゴシック" charset="-128"/>
              </a:rPr>
              <a:t>thousands of genomes to be assembled</a:t>
            </a:r>
            <a:r>
              <a:rPr lang="en-US" altLang="en-US" smtClean="0">
                <a:latin typeface="Times New Roman" charset="0"/>
                <a:ea typeface="ＭＳ Ｐゴシック" charset="-128"/>
              </a:rPr>
              <a:t> and </a:t>
            </a:r>
            <a:r>
              <a:rPr lang="en-US" altLang="en-US" b="1" u="sng" smtClean="0">
                <a:latin typeface="Times New Roman" charset="0"/>
                <a:ea typeface="ＭＳ Ｐゴシック" charset="-128"/>
              </a:rPr>
              <a:t>milions of genes to be annotated</a:t>
            </a:r>
            <a:r>
              <a:rPr lang="en-US" altLang="en-US" smtClean="0">
                <a:latin typeface="Times New Roman" charset="0"/>
                <a:ea typeface="ＭＳ Ｐゴシック" charset="-128"/>
              </a:rPr>
              <a:t>.</a:t>
            </a:r>
          </a:p>
          <a:p>
            <a:pPr marL="171450" indent="-171450">
              <a:buFontTx/>
              <a:buChar char="-"/>
            </a:pPr>
            <a:r>
              <a:rPr lang="en-US" altLang="en-US" smtClean="0">
                <a:latin typeface="Times New Roman" charset="0"/>
                <a:ea typeface="ＭＳ Ｐゴシック" charset="-128"/>
              </a:rPr>
              <a:t>Also </a:t>
            </a:r>
            <a:r>
              <a:rPr lang="en-US" altLang="en-US" b="1" u="sng" smtClean="0">
                <a:latin typeface="Times New Roman" charset="0"/>
                <a:ea typeface="ＭＳ Ｐゴシック" charset="-128"/>
              </a:rPr>
              <a:t>computer based modeling approaches</a:t>
            </a:r>
            <a:r>
              <a:rPr lang="en-US" altLang="en-US" smtClean="0">
                <a:latin typeface="Times New Roman" charset="0"/>
                <a:ea typeface="ＭＳ Ｐゴシック" charset="-128"/>
              </a:rPr>
              <a:t> </a:t>
            </a:r>
            <a:r>
              <a:rPr lang="en-US" altLang="en-US" b="1" u="sng" smtClean="0">
                <a:latin typeface="Times New Roman" charset="0"/>
                <a:ea typeface="ＭＳ Ｐゴシック" charset="-128"/>
              </a:rPr>
              <a:t>requires a great computational power</a:t>
            </a:r>
            <a:r>
              <a:rPr lang="en-US" altLang="en-US" smtClean="0">
                <a:latin typeface="Times New Roman" charset="0"/>
                <a:ea typeface="ＭＳ Ｐゴシック" charset="-128"/>
              </a:rPr>
              <a:t>.</a:t>
            </a:r>
          </a:p>
          <a:p>
            <a:pPr marL="171450" indent="-171450">
              <a:buFontTx/>
              <a:buChar char="-"/>
            </a:pPr>
            <a:r>
              <a:rPr lang="en-US" altLang="en-US" smtClean="0">
                <a:latin typeface="Times New Roman" charset="0"/>
                <a:ea typeface="ＭＳ Ｐゴシック" charset="-128"/>
              </a:rPr>
              <a:t>Another </a:t>
            </a:r>
            <a:r>
              <a:rPr lang="en-US" altLang="en-US" b="1" u="sng" smtClean="0">
                <a:latin typeface="Times New Roman" charset="0"/>
                <a:ea typeface="ＭＳ Ｐゴシック" charset="-128"/>
              </a:rPr>
              <a:t>big challenge</a:t>
            </a:r>
            <a:r>
              <a:rPr lang="en-US" altLang="en-US" smtClean="0">
                <a:latin typeface="Times New Roman" charset="0"/>
                <a:ea typeface="ＭＳ Ｐゴシック" charset="-128"/>
              </a:rPr>
              <a:t> is the </a:t>
            </a:r>
            <a:r>
              <a:rPr lang="en-US" altLang="en-US" b="1" u="sng" smtClean="0">
                <a:latin typeface="Times New Roman" charset="0"/>
                <a:ea typeface="ＭＳ Ｐゴシック" charset="-128"/>
              </a:rPr>
              <a:t>INTEGRATION of OMICS data</a:t>
            </a:r>
            <a:r>
              <a:rPr lang="en-US" altLang="en-US" smtClean="0">
                <a:latin typeface="Times New Roman" charset="0"/>
                <a:ea typeface="ＭＳ Ｐゴシック" charset="-128"/>
              </a:rPr>
              <a:t>, in order to </a:t>
            </a:r>
            <a:r>
              <a:rPr lang="en-US" altLang="en-US" b="1" u="sng" smtClean="0">
                <a:latin typeface="Times New Roman" charset="0"/>
                <a:ea typeface="ＭＳ Ｐゴシック" charset="-128"/>
              </a:rPr>
              <a:t>establish system networks and metabolic pathways</a:t>
            </a:r>
            <a:r>
              <a:rPr lang="en-US" altLang="en-US" smtClean="0">
                <a:latin typeface="Times New Roman" charset="0"/>
                <a:ea typeface="ＭＳ Ｐゴシック" charset="-128"/>
              </a:rPr>
              <a:t>.</a:t>
            </a:r>
          </a:p>
        </p:txBody>
      </p:sp>
      <p:sp>
        <p:nvSpPr>
          <p:cNvPr id="5734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68C22DF-0DD2-44BC-B658-9FC5440F56B1}" type="slidenum">
              <a:rPr lang="en-US" altLang="pt-BR" sz="1200" smtClean="0">
                <a:latin typeface="Times New Roman" charset="0"/>
              </a:rPr>
              <a:pPr/>
              <a:t>11</a:t>
            </a:fld>
            <a:endParaRPr lang="en-US" altLang="pt-BR" sz="1200" smtClean="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p:cNvSpPr>
            <a:spLocks noGrp="1" noRot="1" noChangeAspect="1" noTextEdit="1"/>
          </p:cNvSpPr>
          <p:nvPr>
            <p:ph type="sldImg"/>
          </p:nvPr>
        </p:nvSpPr>
        <p:spPr>
          <a:ln/>
        </p:spPr>
      </p:sp>
      <p:sp>
        <p:nvSpPr>
          <p:cNvPr id="5837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smtClean="0">
                <a:latin typeface="Times New Roman" charset="0"/>
                <a:ea typeface="ＭＳ Ｐゴシック" charset="-128"/>
              </a:rPr>
              <a:t>- New Enzyme Discovery.</a:t>
            </a:r>
            <a:endParaRPr lang="pt-BR" altLang="en-US" b="1" u="sng" smtClean="0">
              <a:latin typeface="Times New Roman" charset="0"/>
              <a:ea typeface="ＭＳ Ｐゴシック" charset="-128"/>
            </a:endParaRPr>
          </a:p>
        </p:txBody>
      </p:sp>
      <p:sp>
        <p:nvSpPr>
          <p:cNvPr id="5837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D9D4F82-53FA-4012-BAB4-15B48A80DE72}" type="slidenum">
              <a:rPr lang="en-US" altLang="pt-BR" sz="1200" smtClean="0">
                <a:latin typeface="Times New Roman" charset="0"/>
              </a:rPr>
              <a:pPr/>
              <a:t>12</a:t>
            </a:fld>
            <a:endParaRPr lang="en-US" altLang="pt-BR" sz="1200" smtClean="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p:cNvSpPr>
            <a:spLocks noGrp="1" noRot="1" noChangeAspect="1" noTextEdit="1"/>
          </p:cNvSpPr>
          <p:nvPr>
            <p:ph type="sldImg"/>
          </p:nvPr>
        </p:nvSpPr>
        <p:spPr>
          <a:ln/>
        </p:spPr>
      </p:sp>
      <p:sp>
        <p:nvSpPr>
          <p:cNvPr id="5939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Times New Roman" charset="0"/>
                <a:ea typeface="ＭＳ Ｐゴシック" charset="-128"/>
              </a:rPr>
              <a:t>There are basically two ways to get better enzymes: (1) </a:t>
            </a:r>
            <a:r>
              <a:rPr lang="en-US" altLang="en-US" b="1" u="sng" smtClean="0">
                <a:latin typeface="Times New Roman" charset="0"/>
                <a:ea typeface="ＭＳ Ｐゴシック" charset="-128"/>
              </a:rPr>
              <a:t>find a new one in the nature</a:t>
            </a:r>
            <a:r>
              <a:rPr lang="en-US" altLang="en-US" smtClean="0">
                <a:latin typeface="Times New Roman" charset="0"/>
                <a:ea typeface="ＭＳ Ｐゴシック" charset="-128"/>
              </a:rPr>
              <a:t> or (2) do </a:t>
            </a:r>
            <a:r>
              <a:rPr lang="en-US" altLang="en-US" b="1" u="sng" smtClean="0">
                <a:latin typeface="Times New Roman" charset="0"/>
                <a:ea typeface="ＭＳ Ｐゴシック" charset="-128"/>
              </a:rPr>
              <a:t>protein engineering</a:t>
            </a:r>
            <a:r>
              <a:rPr lang="en-US" altLang="en-US" smtClean="0">
                <a:latin typeface="Times New Roman" charset="0"/>
                <a:ea typeface="ＭＳ Ｐゴシック" charset="-128"/>
              </a:rPr>
              <a:t>.</a:t>
            </a:r>
          </a:p>
          <a:p>
            <a:pPr marL="171450" indent="-171450">
              <a:buFontTx/>
              <a:buChar char="-"/>
            </a:pPr>
            <a:r>
              <a:rPr lang="en-US" altLang="en-US" smtClean="0">
                <a:latin typeface="Times New Roman" charset="0"/>
                <a:ea typeface="ＭＳ Ｐゴシック" charset="-128"/>
              </a:rPr>
              <a:t>In this way </a:t>
            </a:r>
            <a:r>
              <a:rPr lang="en-US" altLang="en-US" b="1" u="sng" smtClean="0">
                <a:latin typeface="Times New Roman" charset="0"/>
                <a:ea typeface="ＭＳ Ｐゴシック" charset="-128"/>
              </a:rPr>
              <a:t>OMICS</a:t>
            </a:r>
            <a:r>
              <a:rPr lang="en-US" altLang="en-US" smtClean="0">
                <a:latin typeface="Times New Roman" charset="0"/>
                <a:ea typeface="ＭＳ Ｐゴシック" charset="-128"/>
              </a:rPr>
              <a:t> are excellent tools to search </a:t>
            </a:r>
            <a:r>
              <a:rPr lang="en-US" altLang="en-US" b="1" u="sng" smtClean="0">
                <a:latin typeface="Times New Roman" charset="0"/>
                <a:ea typeface="ＭＳ Ｐゴシック" charset="-128"/>
              </a:rPr>
              <a:t>new genes/proteins with defined features in nature</a:t>
            </a:r>
            <a:r>
              <a:rPr lang="en-US" altLang="en-US" smtClean="0">
                <a:latin typeface="Times New Roman" charset="0"/>
                <a:ea typeface="ＭＳ Ｐゴシック" charset="-128"/>
              </a:rPr>
              <a:t>.</a:t>
            </a:r>
          </a:p>
          <a:p>
            <a:pPr marL="171450" indent="-171450">
              <a:buFontTx/>
              <a:buChar char="-"/>
            </a:pPr>
            <a:r>
              <a:rPr lang="en-US" altLang="en-US" smtClean="0">
                <a:latin typeface="Times New Roman" charset="0"/>
                <a:ea typeface="ＭＳ Ｐゴシック" charset="-128"/>
              </a:rPr>
              <a:t>Using these approaches like </a:t>
            </a:r>
            <a:r>
              <a:rPr lang="en-US" altLang="en-US" b="1" u="sng" smtClean="0">
                <a:latin typeface="Times New Roman" charset="0"/>
                <a:ea typeface="ＭＳ Ｐゴシック" charset="-128"/>
              </a:rPr>
              <a:t>metagenomics, metatranscriptome and metaproteome</a:t>
            </a:r>
            <a:r>
              <a:rPr lang="en-US" altLang="en-US" smtClean="0">
                <a:latin typeface="Times New Roman" charset="0"/>
                <a:ea typeface="ＭＳ Ｐゴシック" charset="-128"/>
              </a:rPr>
              <a:t> it is possible to </a:t>
            </a:r>
            <a:r>
              <a:rPr lang="en-US" altLang="en-US" b="1" u="sng" smtClean="0">
                <a:latin typeface="Times New Roman" charset="0"/>
                <a:ea typeface="ＭＳ Ｐゴシック" charset="-128"/>
              </a:rPr>
              <a:t>evaluate a pool of genomes, genes, transcripts and proteins from different organisms</a:t>
            </a:r>
            <a:r>
              <a:rPr lang="en-US" altLang="en-US" smtClean="0">
                <a:latin typeface="Times New Roman" charset="0"/>
                <a:ea typeface="ＭＳ Ｐゴシック" charset="-128"/>
              </a:rPr>
              <a:t>.</a:t>
            </a:r>
          </a:p>
        </p:txBody>
      </p:sp>
      <p:sp>
        <p:nvSpPr>
          <p:cNvPr id="5939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A7B8C8A6-D54B-4DB2-9296-383F7E0684E0}" type="slidenum">
              <a:rPr lang="en-US" altLang="pt-BR" sz="1200" smtClean="0">
                <a:latin typeface="Times New Roman" charset="0"/>
              </a:rPr>
              <a:pPr/>
              <a:t>13</a:t>
            </a:fld>
            <a:endParaRPr lang="en-US" altLang="pt-BR" sz="1200" smtClean="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p:cNvSpPr>
            <a:spLocks noGrp="1" noRot="1" noChangeAspect="1" noTextEdit="1"/>
          </p:cNvSpPr>
          <p:nvPr>
            <p:ph type="sldImg"/>
          </p:nvPr>
        </p:nvSpPr>
        <p:spPr>
          <a:ln/>
        </p:spPr>
      </p:sp>
      <p:sp>
        <p:nvSpPr>
          <p:cNvPr id="604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6042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61AE539-FBFA-4FDF-A5F8-456AAA9255FC}" type="slidenum">
              <a:rPr lang="en-US" altLang="pt-BR" sz="1200" smtClean="0">
                <a:latin typeface="Times New Roman" charset="0"/>
              </a:rPr>
              <a:pPr/>
              <a:t>14</a:t>
            </a:fld>
            <a:endParaRPr lang="en-US" altLang="pt-BR" sz="1200" smtClean="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p:cNvSpPr>
            <a:spLocks noGrp="1" noRot="1" noChangeAspect="1" noTextEdit="1"/>
          </p:cNvSpPr>
          <p:nvPr>
            <p:ph type="sldImg"/>
          </p:nvPr>
        </p:nvSpPr>
        <p:spPr>
          <a:ln/>
        </p:spPr>
      </p:sp>
      <p:sp>
        <p:nvSpPr>
          <p:cNvPr id="6144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6144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DAB45BB-2F9E-4D98-8EA7-4055CF143966}" type="slidenum">
              <a:rPr lang="en-US" altLang="pt-BR" sz="1200" smtClean="0">
                <a:latin typeface="Times New Roman" charset="0"/>
              </a:rPr>
              <a:pPr/>
              <a:t>15</a:t>
            </a:fld>
            <a:endParaRPr lang="en-US" altLang="pt-BR" sz="1200" smtClean="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p:cNvSpPr>
            <a:spLocks noGrp="1" noRot="1" noChangeAspect="1" noTextEdit="1"/>
          </p:cNvSpPr>
          <p:nvPr>
            <p:ph type="sldImg"/>
          </p:nvPr>
        </p:nvSpPr>
        <p:spPr>
          <a:ln/>
        </p:spPr>
      </p:sp>
      <p:sp>
        <p:nvSpPr>
          <p:cNvPr id="6246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6246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404952F-8059-480E-B4B1-5AC833CF5255}" type="slidenum">
              <a:rPr lang="en-US" altLang="pt-BR" sz="1200" smtClean="0">
                <a:latin typeface="Times New Roman" charset="0"/>
              </a:rPr>
              <a:pPr/>
              <a:t>16</a:t>
            </a:fld>
            <a:endParaRPr lang="en-US" altLang="pt-BR" sz="1200" smtClean="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Imagem de Slide 1"/>
          <p:cNvSpPr>
            <a:spLocks noGrp="1" noRot="1" noChangeAspect="1" noTextEdit="1"/>
          </p:cNvSpPr>
          <p:nvPr>
            <p:ph type="sldImg"/>
          </p:nvPr>
        </p:nvSpPr>
        <p:spPr>
          <a:ln/>
        </p:spPr>
      </p:sp>
      <p:sp>
        <p:nvSpPr>
          <p:cNvPr id="6349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6349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B822247-CC72-4081-82F9-8096D72A2E18}" type="slidenum">
              <a:rPr lang="en-US" altLang="pt-BR" sz="1200" smtClean="0">
                <a:latin typeface="Times New Roman" charset="0"/>
              </a:rPr>
              <a:pPr/>
              <a:t>17</a:t>
            </a:fld>
            <a:endParaRPr lang="en-US" altLang="pt-BR" sz="1200" smtClean="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p:cNvSpPr>
            <a:spLocks noGrp="1" noRot="1" noChangeAspect="1" noTextEdit="1"/>
          </p:cNvSpPr>
          <p:nvPr>
            <p:ph type="sldImg"/>
          </p:nvPr>
        </p:nvSpPr>
        <p:spPr>
          <a:ln/>
        </p:spPr>
      </p:sp>
      <p:sp>
        <p:nvSpPr>
          <p:cNvPr id="6451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6451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9D095FD4-94AB-42A6-AA42-28C03AC96899}" type="slidenum">
              <a:rPr lang="en-US" altLang="pt-BR" sz="1200" smtClean="0">
                <a:latin typeface="Times New Roman" charset="0"/>
              </a:rPr>
              <a:pPr/>
              <a:t>18</a:t>
            </a:fld>
            <a:endParaRPr lang="en-US" altLang="pt-BR" sz="1200" smtClean="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p:cNvSpPr>
            <a:spLocks noGrp="1" noRot="1" noChangeAspect="1" noTextEdit="1"/>
          </p:cNvSpPr>
          <p:nvPr>
            <p:ph type="sldImg"/>
          </p:nvPr>
        </p:nvSpPr>
        <p:spPr>
          <a:ln/>
        </p:spPr>
      </p:sp>
      <p:sp>
        <p:nvSpPr>
          <p:cNvPr id="6553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6554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0EA1F7D-060E-4509-A9D2-15F8AF308527}" type="slidenum">
              <a:rPr lang="en-US" altLang="pt-BR" sz="1200" smtClean="0">
                <a:latin typeface="Times New Roman" charset="0"/>
              </a:rPr>
              <a:pPr/>
              <a:t>19</a:t>
            </a:fld>
            <a:endParaRPr lang="en-US" altLang="pt-BR" sz="1200"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a:ln/>
        </p:spPr>
      </p:sp>
      <p:sp>
        <p:nvSpPr>
          <p:cNvPr id="4813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smtClean="0">
                <a:latin typeface="Times New Roman" charset="0"/>
                <a:ea typeface="ＭＳ Ｐゴシック" charset="-128"/>
              </a:rPr>
              <a:t>- Go </a:t>
            </a:r>
            <a:r>
              <a:rPr lang="pt-BR" altLang="en-US" b="1" u="sng" smtClean="0">
                <a:latin typeface="Times New Roman" charset="0"/>
                <a:ea typeface="ＭＳ Ｐゴシック" charset="-128"/>
              </a:rPr>
              <a:t>briefly</a:t>
            </a:r>
            <a:r>
              <a:rPr lang="pt-BR" altLang="en-US" smtClean="0">
                <a:latin typeface="Times New Roman" charset="0"/>
                <a:ea typeface="ＭＳ Ｐゴシック" charset="-128"/>
              </a:rPr>
              <a:t> through </a:t>
            </a:r>
            <a:r>
              <a:rPr lang="pt-BR" altLang="en-US" b="1" u="sng" smtClean="0">
                <a:latin typeface="Times New Roman" charset="0"/>
                <a:ea typeface="ＭＳ Ｐゴシック" charset="-128"/>
              </a:rPr>
              <a:t>topics to be adressed</a:t>
            </a:r>
            <a:r>
              <a:rPr lang="pt-BR" altLang="en-US" smtClean="0">
                <a:latin typeface="Times New Roman" charset="0"/>
                <a:ea typeface="ＭＳ Ｐゴシック" charset="-128"/>
              </a:rPr>
              <a:t>.</a:t>
            </a:r>
            <a:endParaRPr lang="pt-BR" altLang="en-US" b="1" u="sng" smtClean="0">
              <a:latin typeface="Times New Roman" charset="0"/>
              <a:ea typeface="ＭＳ Ｐゴシック" charset="-128"/>
            </a:endParaRPr>
          </a:p>
        </p:txBody>
      </p:sp>
      <p:sp>
        <p:nvSpPr>
          <p:cNvPr id="4813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A56D41E4-C7D3-4CD8-BAFA-28A93012898E}" type="slidenum">
              <a:rPr lang="en-US" altLang="pt-BR" sz="1200" smtClean="0">
                <a:latin typeface="Times New Roman" charset="0"/>
              </a:rPr>
              <a:pPr/>
              <a:t>2</a:t>
            </a:fld>
            <a:endParaRPr lang="en-US" altLang="pt-BR" sz="1200" smtClean="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a:ln/>
        </p:spPr>
      </p:sp>
      <p:sp>
        <p:nvSpPr>
          <p:cNvPr id="6656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smtClean="0">
                <a:latin typeface="Times New Roman" charset="0"/>
                <a:ea typeface="ＭＳ Ｐゴシック" charset="-128"/>
              </a:rPr>
              <a:t>- Protein Engineering.</a:t>
            </a:r>
            <a:endParaRPr lang="pt-BR" altLang="en-US" b="1" u="sng" smtClean="0">
              <a:latin typeface="Times New Roman" charset="0"/>
              <a:ea typeface="ＭＳ Ｐゴシック" charset="-128"/>
            </a:endParaRPr>
          </a:p>
        </p:txBody>
      </p:sp>
      <p:sp>
        <p:nvSpPr>
          <p:cNvPr id="6656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DEA0575-E921-4D87-997B-8D257267B783}" type="slidenum">
              <a:rPr lang="en-US" altLang="pt-BR" sz="1200" smtClean="0">
                <a:latin typeface="Times New Roman" charset="0"/>
              </a:rPr>
              <a:pPr/>
              <a:t>20</a:t>
            </a:fld>
            <a:endParaRPr lang="en-US" altLang="pt-BR" sz="1200" smtClean="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p:cNvSpPr>
            <a:spLocks noGrp="1" noRot="1" noChangeAspect="1" noTextEdit="1"/>
          </p:cNvSpPr>
          <p:nvPr>
            <p:ph type="sldImg"/>
          </p:nvPr>
        </p:nvSpPr>
        <p:spPr>
          <a:ln/>
        </p:spPr>
      </p:sp>
      <p:sp>
        <p:nvSpPr>
          <p:cNvPr id="6758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Times New Roman" charset="0"/>
                <a:ea typeface="ＭＳ Ｐゴシック" charset="-128"/>
              </a:rPr>
              <a:t>The </a:t>
            </a:r>
            <a:r>
              <a:rPr lang="en-US" altLang="en-US" b="1" u="sng" smtClean="0">
                <a:latin typeface="Times New Roman" charset="0"/>
                <a:ea typeface="ＭＳ Ｐゴシック" charset="-128"/>
              </a:rPr>
              <a:t>Waters’ Trademark</a:t>
            </a:r>
            <a:r>
              <a:rPr lang="en-US" altLang="en-US" smtClean="0">
                <a:latin typeface="Times New Roman" charset="0"/>
                <a:ea typeface="ＭＳ Ｐゴシック" charset="-128"/>
              </a:rPr>
              <a:t> is a good definition of </a:t>
            </a:r>
            <a:r>
              <a:rPr lang="en-US" altLang="en-US" b="1" u="sng" smtClean="0">
                <a:latin typeface="Times New Roman" charset="0"/>
                <a:ea typeface="ＭＳ Ｐゴシック" charset="-128"/>
              </a:rPr>
              <a:t>what is possible to do using protein engineering</a:t>
            </a:r>
            <a:r>
              <a:rPr lang="en-US" altLang="en-US" smtClean="0">
                <a:latin typeface="Times New Roman" charset="0"/>
                <a:ea typeface="ＭＳ Ｐゴシック" charset="-128"/>
              </a:rPr>
              <a:t>.</a:t>
            </a:r>
          </a:p>
          <a:p>
            <a:pPr marL="171450" indent="-171450">
              <a:buFontTx/>
              <a:buChar char="-"/>
            </a:pPr>
            <a:r>
              <a:rPr lang="en-US" altLang="en-US" smtClean="0">
                <a:latin typeface="Times New Roman" charset="0"/>
                <a:ea typeface="ＭＳ Ｐゴシック" charset="-128"/>
              </a:rPr>
              <a:t>Currently </a:t>
            </a:r>
            <a:r>
              <a:rPr lang="en-US" altLang="en-US" b="1" u="sng" smtClean="0">
                <a:latin typeface="Times New Roman" charset="0"/>
                <a:ea typeface="ＭＳ Ｐゴシック" charset="-128"/>
              </a:rPr>
              <a:t>enzyme engineering</a:t>
            </a:r>
            <a:r>
              <a:rPr lang="en-US" altLang="en-US" smtClean="0">
                <a:latin typeface="Times New Roman" charset="0"/>
                <a:ea typeface="ＭＳ Ｐゴシック" charset="-128"/>
              </a:rPr>
              <a:t> is a </a:t>
            </a:r>
            <a:r>
              <a:rPr lang="en-US" altLang="en-US" b="1" u="sng" smtClean="0">
                <a:latin typeface="Times New Roman" charset="0"/>
                <a:ea typeface="ＭＳ Ｐゴシック" charset="-128"/>
              </a:rPr>
              <a:t>driving force for industrial biotechnology</a:t>
            </a:r>
            <a:r>
              <a:rPr lang="en-US" altLang="en-US" smtClean="0">
                <a:latin typeface="Times New Roman" charset="0"/>
                <a:ea typeface="ＭＳ Ｐゴシック" charset="-128"/>
              </a:rPr>
              <a:t>.</a:t>
            </a:r>
          </a:p>
          <a:p>
            <a:pPr marL="171450" indent="-171450">
              <a:buFontTx/>
              <a:buChar char="-"/>
            </a:pPr>
            <a:r>
              <a:rPr lang="en-US" altLang="en-US" b="1" u="sng" smtClean="0">
                <a:latin typeface="Times New Roman" charset="0"/>
                <a:ea typeface="ＭＳ Ｐゴシック" charset="-128"/>
              </a:rPr>
              <a:t>Enzyme engineering is a tailor-made process</a:t>
            </a:r>
            <a:r>
              <a:rPr lang="en-US" altLang="en-US" smtClean="0">
                <a:latin typeface="Times New Roman" charset="0"/>
                <a:ea typeface="ＭＳ Ｐゴシック" charset="-128"/>
              </a:rPr>
              <a:t>. So </a:t>
            </a:r>
            <a:r>
              <a:rPr lang="en-US" altLang="en-US" b="1" u="sng" smtClean="0">
                <a:latin typeface="Times New Roman" charset="0"/>
                <a:ea typeface="ＭＳ Ｐゴシック" charset="-128"/>
              </a:rPr>
              <a:t>What’s your need</a:t>
            </a:r>
            <a:r>
              <a:rPr lang="en-US" altLang="en-US" smtClean="0">
                <a:latin typeface="Times New Roman" charset="0"/>
                <a:ea typeface="ＭＳ Ｐゴシック" charset="-128"/>
              </a:rPr>
              <a:t>?</a:t>
            </a:r>
          </a:p>
          <a:p>
            <a:pPr marL="171450" indent="-171450">
              <a:buFontTx/>
              <a:buChar char="-"/>
            </a:pPr>
            <a:r>
              <a:rPr lang="en-US" altLang="en-US" smtClean="0">
                <a:latin typeface="Times New Roman" charset="0"/>
                <a:ea typeface="ＭＳ Ｐゴシック" charset="-128"/>
              </a:rPr>
              <a:t>And it can support </a:t>
            </a:r>
            <a:r>
              <a:rPr lang="en-US" altLang="en-US" b="1" u="sng" smtClean="0">
                <a:latin typeface="Times New Roman" charset="0"/>
                <a:ea typeface="ＭＳ Ｐゴシック" charset="-128"/>
              </a:rPr>
              <a:t>overcoming of modern challenges</a:t>
            </a:r>
            <a:r>
              <a:rPr lang="en-US" altLang="en-US" smtClean="0">
                <a:latin typeface="Times New Roman" charset="0"/>
                <a:ea typeface="ＭＳ Ｐゴシック" charset="-128"/>
              </a:rPr>
              <a:t> for </a:t>
            </a:r>
            <a:r>
              <a:rPr lang="en-US" altLang="en-US" b="1" u="sng" smtClean="0">
                <a:latin typeface="Times New Roman" charset="0"/>
                <a:ea typeface="ＭＳ Ｐゴシック" charset="-128"/>
              </a:rPr>
              <a:t>industrial application</a:t>
            </a:r>
            <a:r>
              <a:rPr lang="en-US" altLang="en-US" smtClean="0">
                <a:latin typeface="Times New Roman" charset="0"/>
                <a:ea typeface="ＭＳ Ｐゴシック" charset="-128"/>
              </a:rPr>
              <a:t>, such as </a:t>
            </a:r>
            <a:r>
              <a:rPr lang="en-US" altLang="en-US" b="1" u="sng" smtClean="0">
                <a:latin typeface="Times New Roman" charset="0"/>
                <a:ea typeface="ＭＳ Ｐゴシック" charset="-128"/>
              </a:rPr>
              <a:t>enzyme specificity for a given substrate</a:t>
            </a:r>
            <a:r>
              <a:rPr lang="en-US" altLang="en-US" smtClean="0">
                <a:latin typeface="Times New Roman" charset="0"/>
                <a:ea typeface="ＭＳ Ｐゴシック" charset="-128"/>
              </a:rPr>
              <a:t>, </a:t>
            </a:r>
            <a:r>
              <a:rPr lang="en-US" altLang="en-US" b="1" u="sng" smtClean="0">
                <a:latin typeface="Times New Roman" charset="0"/>
                <a:ea typeface="ＭＳ Ｐゴシック" charset="-128"/>
              </a:rPr>
              <a:t>thermostability</a:t>
            </a:r>
            <a:r>
              <a:rPr lang="en-US" altLang="en-US" smtClean="0">
                <a:latin typeface="Times New Roman" charset="0"/>
                <a:ea typeface="ＭＳ Ｐゴシック" charset="-128"/>
              </a:rPr>
              <a:t> and </a:t>
            </a:r>
            <a:r>
              <a:rPr lang="en-US" altLang="en-US" b="1" u="sng" smtClean="0">
                <a:latin typeface="Times New Roman" charset="0"/>
                <a:ea typeface="ＭＳ Ｐゴシック" charset="-128"/>
              </a:rPr>
              <a:t>cost of production</a:t>
            </a:r>
            <a:r>
              <a:rPr lang="en-US" altLang="en-US" smtClean="0">
                <a:latin typeface="Times New Roman" charset="0"/>
                <a:ea typeface="ＭＳ Ｐゴシック" charset="-128"/>
              </a:rPr>
              <a:t>. </a:t>
            </a:r>
          </a:p>
        </p:txBody>
      </p:sp>
      <p:sp>
        <p:nvSpPr>
          <p:cNvPr id="6758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2F337B7-8C48-410B-A257-78BEEFB67ECE}" type="slidenum">
              <a:rPr lang="en-US" altLang="pt-BR" sz="1200" smtClean="0">
                <a:latin typeface="Times New Roman" charset="0"/>
              </a:rPr>
              <a:pPr/>
              <a:t>21</a:t>
            </a:fld>
            <a:endParaRPr lang="en-US" altLang="pt-BR" sz="1200" smtClean="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Imagem de Slide 1"/>
          <p:cNvSpPr>
            <a:spLocks noGrp="1" noRot="1" noChangeAspect="1" noTextEdit="1"/>
          </p:cNvSpPr>
          <p:nvPr>
            <p:ph type="sldImg"/>
          </p:nvPr>
        </p:nvSpPr>
        <p:spPr>
          <a:ln/>
        </p:spPr>
      </p:sp>
      <p:sp>
        <p:nvSpPr>
          <p:cNvPr id="6861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charset="0"/>
                <a:ea typeface="ＭＳ Ｐゴシック" charset="-128"/>
              </a:rPr>
              <a:t>- It depends a lot on what you want to change. For instance, it is difficult to change thermostability by doing single mutations, but it could be suitable for altering enzyme specificity or affinity by a given substrate.</a:t>
            </a:r>
          </a:p>
        </p:txBody>
      </p:sp>
      <p:sp>
        <p:nvSpPr>
          <p:cNvPr id="6861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469293C-F932-4224-AF8E-E50A0BC3E56A}" type="slidenum">
              <a:rPr lang="en-US" altLang="pt-BR" sz="1200" smtClean="0">
                <a:latin typeface="Times New Roman" charset="0"/>
              </a:rPr>
              <a:pPr/>
              <a:t>22</a:t>
            </a:fld>
            <a:endParaRPr lang="en-US" altLang="pt-BR" sz="1200" smtClean="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a:ln/>
        </p:spPr>
      </p:sp>
      <p:sp>
        <p:nvSpPr>
          <p:cNvPr id="7065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7066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098CF03-94B9-4930-80B6-D42B579F81C2}" type="slidenum">
              <a:rPr lang="en-US" altLang="pt-BR" sz="1200" smtClean="0">
                <a:latin typeface="Times New Roman" charset="0"/>
              </a:rPr>
              <a:pPr/>
              <a:t>23</a:t>
            </a:fld>
            <a:endParaRPr lang="en-US" altLang="pt-BR" sz="1200" smtClean="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p:cNvSpPr>
            <a:spLocks noGrp="1" noRot="1" noChangeAspect="1" noTextEdit="1"/>
          </p:cNvSpPr>
          <p:nvPr>
            <p:ph type="sldImg"/>
          </p:nvPr>
        </p:nvSpPr>
        <p:spPr>
          <a:ln/>
        </p:spPr>
      </p:sp>
      <p:sp>
        <p:nvSpPr>
          <p:cNvPr id="7168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7168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BBB41D9-269C-4FB6-8DE2-C3A36A2A9BC9}" type="slidenum">
              <a:rPr lang="en-US" altLang="pt-BR" sz="1200" smtClean="0">
                <a:latin typeface="Times New Roman" charset="0"/>
              </a:rPr>
              <a:pPr/>
              <a:t>24</a:t>
            </a:fld>
            <a:endParaRPr lang="en-US" altLang="pt-BR" sz="1200" smtClean="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Imagem de Slide 1"/>
          <p:cNvSpPr>
            <a:spLocks noGrp="1" noRot="1" noChangeAspect="1" noTextEdit="1"/>
          </p:cNvSpPr>
          <p:nvPr>
            <p:ph type="sldImg"/>
          </p:nvPr>
        </p:nvSpPr>
        <p:spPr>
          <a:ln/>
        </p:spPr>
      </p:sp>
      <p:sp>
        <p:nvSpPr>
          <p:cNvPr id="7270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7270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985898A-48C1-4D07-9CD3-54E7D580C253}" type="slidenum">
              <a:rPr lang="en-US" altLang="pt-BR" sz="1200" smtClean="0">
                <a:latin typeface="Times New Roman" charset="0"/>
              </a:rPr>
              <a:pPr/>
              <a:t>25</a:t>
            </a:fld>
            <a:endParaRPr lang="en-US" altLang="pt-BR" sz="1200" smtClean="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Imagem de Slide 1"/>
          <p:cNvSpPr>
            <a:spLocks noGrp="1" noRot="1" noChangeAspect="1" noTextEdit="1"/>
          </p:cNvSpPr>
          <p:nvPr>
            <p:ph type="sldImg"/>
          </p:nvPr>
        </p:nvSpPr>
        <p:spPr>
          <a:ln/>
        </p:spPr>
      </p:sp>
      <p:sp>
        <p:nvSpPr>
          <p:cNvPr id="7373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Times New Roman" charset="0"/>
                <a:ea typeface="ＭＳ Ｐゴシック" charset="-128"/>
              </a:rPr>
              <a:t>Descrição estatística do processo de enovelamento que mostra o balanço entre energia e entropia conformacional ao longo do processo de enovelamento.</a:t>
            </a:r>
          </a:p>
          <a:p>
            <a:pPr eaLnBrk="1" hangingPunct="1">
              <a:spcBef>
                <a:spcPct val="0"/>
              </a:spcBef>
            </a:pPr>
            <a:r>
              <a:rPr lang="en-US" altLang="en-US" smtClean="0">
                <a:latin typeface="Times New Roman" charset="0"/>
                <a:ea typeface="ＭＳ Ｐゴシック" charset="-128"/>
              </a:rPr>
              <a:t>SB são modelos simplificados.</a:t>
            </a:r>
          </a:p>
          <a:p>
            <a:r>
              <a:rPr lang="en-US" altLang="en-US" smtClean="0">
                <a:latin typeface="Times New Roman" charset="0"/>
                <a:ea typeface="ＭＳ Ｐゴシック" charset="-128"/>
              </a:rPr>
              <a:t>O estado nativo é suficiente para reproduzir o estado de transição.</a:t>
            </a:r>
          </a:p>
          <a:p>
            <a:r>
              <a:rPr lang="en-US" altLang="en-US" smtClean="0">
                <a:latin typeface="Times New Roman" charset="0"/>
                <a:ea typeface="ＭＳ Ｐゴシック" charset="-128"/>
              </a:rPr>
              <a:t>O estado e transição é o estado mais importante no enovelamento.</a:t>
            </a:r>
          </a:p>
          <a:p>
            <a:r>
              <a:rPr lang="en-US" altLang="en-US" smtClean="0">
                <a:latin typeface="Times New Roman" charset="0"/>
                <a:ea typeface="ＭＳ Ｐゴシック" charset="-128"/>
              </a:rPr>
              <a:t>Phi values é uma medida de energia da contribuição de cada resíduo no estado de transição.</a:t>
            </a:r>
          </a:p>
          <a:p>
            <a:endParaRPr lang="pt-BR" altLang="en-US" smtClean="0">
              <a:latin typeface="Times New Roman" charset="0"/>
              <a:ea typeface="ＭＳ Ｐゴシック" charset="-128"/>
            </a:endParaRPr>
          </a:p>
        </p:txBody>
      </p:sp>
      <p:sp>
        <p:nvSpPr>
          <p:cNvPr id="7373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D7F4BDB-9FA6-4445-BB2F-CA5A125FB19A}" type="slidenum">
              <a:rPr lang="en-US" altLang="pt-BR" sz="1200" smtClean="0">
                <a:latin typeface="Times New Roman" charset="0"/>
              </a:rPr>
              <a:pPr/>
              <a:t>26</a:t>
            </a:fld>
            <a:endParaRPr lang="en-US" altLang="pt-BR" sz="1200" smtClean="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a:ln/>
        </p:spPr>
      </p:sp>
      <p:sp>
        <p:nvSpPr>
          <p:cNvPr id="7475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charset="0"/>
                <a:ea typeface="ＭＳ Ｐゴシック" charset="-128"/>
              </a:rPr>
              <a:t>Characterization of XylLich using Structure Based Models (SB) and Molecular Dynamics (MD) simulations. </a:t>
            </a:r>
            <a:r>
              <a:rPr lang="en-US" altLang="en-US" b="1" smtClean="0">
                <a:latin typeface="Times New Roman" charset="0"/>
                <a:ea typeface="ＭＳ Ｐゴシック" charset="-128"/>
              </a:rPr>
              <a:t>(A) </a:t>
            </a:r>
            <a:r>
              <a:rPr lang="en-US" altLang="en-US" smtClean="0">
                <a:latin typeface="Times New Roman" charset="0"/>
                <a:ea typeface="ＭＳ Ｐゴシック" charset="-128"/>
              </a:rPr>
              <a:t>The figure on the top shows a Free Energy profile as a function of the Radius of Gyration (Rg) and the distance between the center of mass of the domains Xylanase and Lichenase. Free energy is given in units of kT presented in the color scale. The figure was obtained from a long simulation (100ns) with no intra-domain interactions (see methods). The unique Free Energy basin suggests a group of structures candidates that should represent the chimera in solution, once the simulations are mainly driven by the entropy of the system. </a:t>
            </a:r>
          </a:p>
          <a:p>
            <a:endParaRPr lang="pt-BR" altLang="en-US" smtClean="0">
              <a:latin typeface="Times New Roman" charset="0"/>
              <a:ea typeface="ＭＳ Ｐゴシック" charset="-128"/>
            </a:endParaRPr>
          </a:p>
        </p:txBody>
      </p:sp>
      <p:sp>
        <p:nvSpPr>
          <p:cNvPr id="7475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6AFB2E4-D8C2-431A-A199-26A7D12675B2}" type="slidenum">
              <a:rPr lang="en-US" altLang="pt-BR" sz="1200" smtClean="0">
                <a:latin typeface="Times New Roman" charset="0"/>
              </a:rPr>
              <a:pPr/>
              <a:t>27</a:t>
            </a:fld>
            <a:endParaRPr lang="en-US" altLang="pt-BR" sz="1200" smtClean="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a:ln/>
        </p:spPr>
      </p:sp>
      <p:sp>
        <p:nvSpPr>
          <p:cNvPr id="7577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charset="0"/>
                <a:ea typeface="ＭＳ Ｐゴシック" charset="-128"/>
              </a:rPr>
              <a:t>Flow chart and SDS-PAGE of chimera building. </a:t>
            </a:r>
            <a:r>
              <a:rPr lang="en-US" altLang="en-US" b="1" smtClean="0">
                <a:latin typeface="Times New Roman" charset="0"/>
                <a:ea typeface="ＭＳ Ｐゴシック" charset="-128"/>
              </a:rPr>
              <a:t>(A)</a:t>
            </a:r>
            <a:r>
              <a:rPr lang="en-US" altLang="en-US" smtClean="0">
                <a:latin typeface="Times New Roman" charset="0"/>
                <a:ea typeface="ＭＳ Ｐゴシック" charset="-128"/>
              </a:rPr>
              <a:t> Drawn scheme showing the process of fusion PCR to assemble the chimeric DNA of XylLich. </a:t>
            </a:r>
            <a:r>
              <a:rPr lang="en-US" altLang="en-US" b="1" smtClean="0">
                <a:latin typeface="Times New Roman" charset="0"/>
                <a:ea typeface="ＭＳ Ｐゴシック" charset="-128"/>
              </a:rPr>
              <a:t>(B)</a:t>
            </a:r>
            <a:r>
              <a:rPr lang="en-US" altLang="en-US" smtClean="0">
                <a:latin typeface="Times New Roman" charset="0"/>
                <a:ea typeface="ＭＳ Ｐゴシック" charset="-128"/>
              </a:rPr>
              <a:t> SDS-PAGE gel of the chimera and wild type proteins electrophoresis, indicating that the fused enzyme Xylanase-Lichenase has the foreseen molecular weight. The protein molecular weight marker is showed in first lane (M) and the values are displayed in kDa. All the proteins are identified in each lane of the gel.</a:t>
            </a:r>
          </a:p>
          <a:p>
            <a:endParaRPr lang="pt-BR" altLang="en-US" smtClean="0">
              <a:latin typeface="Times New Roman" charset="0"/>
              <a:ea typeface="ＭＳ Ｐゴシック" charset="-128"/>
            </a:endParaRPr>
          </a:p>
        </p:txBody>
      </p:sp>
      <p:sp>
        <p:nvSpPr>
          <p:cNvPr id="7578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A0B6FAC-EE6C-4847-AED9-EAC7119918FD}" type="slidenum">
              <a:rPr lang="en-US" altLang="pt-BR" sz="1200" smtClean="0">
                <a:latin typeface="Times New Roman" charset="0"/>
              </a:rPr>
              <a:pPr/>
              <a:t>28</a:t>
            </a:fld>
            <a:endParaRPr lang="en-US" altLang="pt-BR" sz="1200" smtClean="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ço Reservado para Imagem de Slide 1"/>
          <p:cNvSpPr>
            <a:spLocks noGrp="1" noRot="1" noChangeAspect="1" noTextEdit="1"/>
          </p:cNvSpPr>
          <p:nvPr>
            <p:ph type="sldImg"/>
          </p:nvPr>
        </p:nvSpPr>
        <p:spPr>
          <a:ln/>
        </p:spPr>
      </p:sp>
      <p:sp>
        <p:nvSpPr>
          <p:cNvPr id="7680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New Roman" charset="0"/>
                <a:ea typeface="ＭＳ Ｐゴシック" charset="-128"/>
              </a:rPr>
              <a:t>(B)</a:t>
            </a:r>
            <a:r>
              <a:rPr lang="en-US" altLang="en-US" smtClean="0">
                <a:latin typeface="Times New Roman" charset="0"/>
                <a:ea typeface="ＭＳ Ｐゴシック" charset="-128"/>
              </a:rPr>
              <a:t> Below, the Small-Angle X-Ray Scattering profile for the theoretical and Experimental evaluation of XylLich and a representative structure taken from the Free Energy basin with </a:t>
            </a:r>
            <a:r>
              <a:rPr lang="en-US" altLang="en-US" i="1" smtClean="0">
                <a:latin typeface="Times New Roman" charset="0"/>
                <a:ea typeface="ＭＳ Ｐゴシック" charset="-128"/>
              </a:rPr>
              <a:t>χ</a:t>
            </a:r>
            <a:r>
              <a:rPr lang="en-US" altLang="en-US" i="1" baseline="30000" smtClean="0">
                <a:latin typeface="Times New Roman" charset="0"/>
                <a:ea typeface="ＭＳ Ｐゴシック" charset="-128"/>
              </a:rPr>
              <a:t>2</a:t>
            </a:r>
            <a:r>
              <a:rPr lang="en-US" altLang="en-US" smtClean="0">
                <a:latin typeface="Times New Roman" charset="0"/>
                <a:ea typeface="ＭＳ Ｐゴシック" charset="-128"/>
              </a:rPr>
              <a:t>=2.80, </a:t>
            </a:r>
            <a:r>
              <a:rPr lang="en-US" altLang="en-US" i="1" smtClean="0">
                <a:latin typeface="Times New Roman" charset="0"/>
                <a:ea typeface="ＭＳ Ｐゴシック" charset="-128"/>
              </a:rPr>
              <a:t>Rg</a:t>
            </a:r>
            <a:r>
              <a:rPr lang="en-US" altLang="en-US" smtClean="0">
                <a:latin typeface="Times New Roman" charset="0"/>
                <a:ea typeface="ＭＳ Ｐゴシック" charset="-128"/>
              </a:rPr>
              <a:t>=26.0Å and </a:t>
            </a:r>
            <a:r>
              <a:rPr lang="en-US" altLang="en-US" i="1" smtClean="0">
                <a:latin typeface="Times New Roman" charset="0"/>
                <a:ea typeface="ＭＳ Ｐゴシック" charset="-128"/>
              </a:rPr>
              <a:t>CM</a:t>
            </a:r>
            <a:r>
              <a:rPr lang="en-US" altLang="en-US" smtClean="0">
                <a:latin typeface="Times New Roman" charset="0"/>
                <a:ea typeface="ＭＳ Ｐゴシック" charset="-128"/>
              </a:rPr>
              <a:t> distance=40.7Å inset (C). The scattering intensity is showed in a logarithm scale as a function of the momentum transfer, </a:t>
            </a:r>
            <a:r>
              <a:rPr lang="en-US" altLang="en-US" i="1" smtClean="0">
                <a:latin typeface="Times New Roman" charset="0"/>
                <a:ea typeface="ＭＳ Ｐゴシック" charset="-128"/>
              </a:rPr>
              <a:t>q</a:t>
            </a:r>
            <a:r>
              <a:rPr lang="en-US" altLang="en-US" smtClean="0">
                <a:latin typeface="Times New Roman" charset="0"/>
                <a:ea typeface="ＭＳ Ｐゴシック" charset="-128"/>
              </a:rPr>
              <a:t>. </a:t>
            </a:r>
            <a:r>
              <a:rPr lang="en-US" altLang="en-US" b="1" smtClean="0">
                <a:latin typeface="Times New Roman" charset="0"/>
                <a:ea typeface="ＭＳ Ｐゴシック" charset="-128"/>
              </a:rPr>
              <a:t>(C)</a:t>
            </a:r>
            <a:r>
              <a:rPr lang="en-US" altLang="en-US" smtClean="0">
                <a:latin typeface="Times New Roman" charset="0"/>
                <a:ea typeface="ＭＳ Ｐゴシック" charset="-128"/>
              </a:rPr>
              <a:t> Cartoon representation of the predicted chimera being Xylanase presented in purple, the linker in red and Lichenase in orange.  CRYSOL was employed to generate the theoretical curve and VMD (</a:t>
            </a:r>
            <a:r>
              <a:rPr lang="en-US" altLang="en-US" smtClean="0">
                <a:latin typeface="Times New Roman" charset="0"/>
                <a:ea typeface="ＭＳ Ｐゴシック" charset="-128"/>
                <a:hlinkClick r:id="" action="ppaction://hlinkfile" tooltip="Humphrey, 1996 #60"/>
              </a:rPr>
              <a:t>Humphrey et al., 1996</a:t>
            </a:r>
            <a:r>
              <a:rPr lang="en-US" altLang="en-US" smtClean="0">
                <a:latin typeface="Times New Roman" charset="0"/>
                <a:ea typeface="ＭＳ Ｐゴシック" charset="-128"/>
              </a:rPr>
              <a:t>) to the representation.</a:t>
            </a:r>
          </a:p>
          <a:p>
            <a:endParaRPr lang="pt-BR" altLang="en-US" smtClean="0">
              <a:latin typeface="Times New Roman" charset="0"/>
              <a:ea typeface="ＭＳ Ｐゴシック" charset="-128"/>
            </a:endParaRPr>
          </a:p>
        </p:txBody>
      </p:sp>
      <p:sp>
        <p:nvSpPr>
          <p:cNvPr id="7680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D4C17C3-977F-4828-8AF9-04E69206F603}" type="slidenum">
              <a:rPr lang="en-US" altLang="pt-BR" sz="1200" smtClean="0">
                <a:latin typeface="Times New Roman" charset="0"/>
              </a:rPr>
              <a:pPr/>
              <a:t>29</a:t>
            </a:fld>
            <a:endParaRPr lang="en-US" altLang="pt-BR" sz="1200"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a:ln/>
        </p:spPr>
      </p:sp>
      <p:sp>
        <p:nvSpPr>
          <p:cNvPr id="4915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pt-BR" altLang="en-US" smtClean="0">
                <a:latin typeface="Times New Roman" charset="0"/>
                <a:ea typeface="ＭＳ Ｐゴシック" charset="-128"/>
              </a:rPr>
              <a:t>VTT is a </a:t>
            </a:r>
            <a:r>
              <a:rPr lang="pt-BR" altLang="en-US" b="1" u="sng" smtClean="0">
                <a:latin typeface="Times New Roman" charset="0"/>
                <a:ea typeface="ＭＳ Ｐゴシック" charset="-128"/>
              </a:rPr>
              <a:t>Finnish Group</a:t>
            </a:r>
            <a:r>
              <a:rPr lang="pt-BR" altLang="en-US" smtClean="0">
                <a:latin typeface="Times New Roman" charset="0"/>
                <a:ea typeface="ＭＳ Ｐゴシック" charset="-128"/>
              </a:rPr>
              <a:t>.</a:t>
            </a:r>
          </a:p>
          <a:p>
            <a:pPr marL="171450" indent="-171450">
              <a:buFontTx/>
              <a:buChar char="-"/>
            </a:pPr>
            <a:r>
              <a:rPr lang="pt-BR" altLang="en-US" smtClean="0">
                <a:latin typeface="Times New Roman" charset="0"/>
                <a:ea typeface="ＭＳ Ｐゴシック" charset="-128"/>
              </a:rPr>
              <a:t>VTT has </a:t>
            </a:r>
            <a:r>
              <a:rPr lang="pt-BR" altLang="en-US" b="1" u="sng" smtClean="0">
                <a:latin typeface="Times New Roman" charset="0"/>
                <a:ea typeface="ＭＳ Ｐゴシック" charset="-128"/>
              </a:rPr>
              <a:t>more than 3000 employees</a:t>
            </a:r>
            <a:r>
              <a:rPr lang="pt-BR" altLang="en-US" smtClean="0">
                <a:latin typeface="Times New Roman" charset="0"/>
                <a:ea typeface="ＭＳ Ｐゴシック" charset="-128"/>
              </a:rPr>
              <a:t>.</a:t>
            </a:r>
          </a:p>
          <a:p>
            <a:pPr marL="171450" indent="-171450">
              <a:buFontTx/>
              <a:buChar char="-"/>
            </a:pPr>
            <a:r>
              <a:rPr lang="pt-BR" altLang="en-US" smtClean="0">
                <a:latin typeface="Times New Roman" charset="0"/>
                <a:ea typeface="ＭＳ Ｐゴシック" charset="-128"/>
              </a:rPr>
              <a:t>Mention quickly VTT areas.</a:t>
            </a:r>
          </a:p>
          <a:p>
            <a:pPr marL="171450" indent="-171450">
              <a:buFontTx/>
              <a:buChar char="-"/>
            </a:pPr>
            <a:r>
              <a:rPr lang="pt-BR" altLang="en-US" b="1" u="sng" smtClean="0">
                <a:latin typeface="Times New Roman" charset="0"/>
                <a:ea typeface="ＭＳ Ｐゴシック" charset="-128"/>
              </a:rPr>
              <a:t>VTT Group is a rather diverse Research Institution</a:t>
            </a:r>
            <a:r>
              <a:rPr lang="pt-BR" altLang="en-US" smtClean="0">
                <a:latin typeface="Times New Roman" charset="0"/>
                <a:ea typeface="ＭＳ Ｐゴシック" charset="-128"/>
              </a:rPr>
              <a:t>.</a:t>
            </a:r>
          </a:p>
        </p:txBody>
      </p:sp>
      <p:sp>
        <p:nvSpPr>
          <p:cNvPr id="4915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8AAF6D0-E04A-4F77-BF80-7ADE0FABEF02}" type="slidenum">
              <a:rPr lang="en-US" altLang="pt-BR" sz="1200" smtClean="0">
                <a:latin typeface="Times New Roman" charset="0"/>
              </a:rPr>
              <a:pPr/>
              <a:t>3</a:t>
            </a:fld>
            <a:endParaRPr lang="en-US" altLang="pt-BR" sz="1200" smtClean="0">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ço Reservado para Imagem de Slide 1"/>
          <p:cNvSpPr>
            <a:spLocks noGrp="1" noRot="1" noChangeAspect="1" noTextEdit="1"/>
          </p:cNvSpPr>
          <p:nvPr>
            <p:ph type="sldImg"/>
          </p:nvPr>
        </p:nvSpPr>
        <p:spPr>
          <a:ln/>
        </p:spPr>
      </p:sp>
      <p:sp>
        <p:nvSpPr>
          <p:cNvPr id="7987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7987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C70AB11-5DFC-4F4D-B0AC-5C18BC0485CD}" type="slidenum">
              <a:rPr lang="en-US" altLang="pt-BR" sz="1200" smtClean="0">
                <a:latin typeface="Times New Roman" charset="0"/>
              </a:rPr>
              <a:pPr/>
              <a:t>30</a:t>
            </a:fld>
            <a:endParaRPr lang="en-US" altLang="pt-BR" sz="1200" smtClean="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ço Reservado para Imagem de Slide 1"/>
          <p:cNvSpPr>
            <a:spLocks noGrp="1" noRot="1" noChangeAspect="1" noTextEdit="1"/>
          </p:cNvSpPr>
          <p:nvPr>
            <p:ph type="sldImg"/>
          </p:nvPr>
        </p:nvSpPr>
        <p:spPr>
          <a:ln/>
        </p:spPr>
      </p:sp>
      <p:sp>
        <p:nvSpPr>
          <p:cNvPr id="8089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8090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784E7CF-3180-490D-84D0-4268FA375B43}" type="slidenum">
              <a:rPr lang="en-US" altLang="pt-BR" sz="1200" smtClean="0">
                <a:latin typeface="Times New Roman" charset="0"/>
              </a:rPr>
              <a:pPr/>
              <a:t>31</a:t>
            </a:fld>
            <a:endParaRPr lang="en-US" altLang="pt-BR" sz="1200" smtClean="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Imagem de Slide 1"/>
          <p:cNvSpPr>
            <a:spLocks noGrp="1" noRot="1" noChangeAspect="1" noTextEdit="1"/>
          </p:cNvSpPr>
          <p:nvPr>
            <p:ph type="sldImg"/>
          </p:nvPr>
        </p:nvSpPr>
        <p:spPr>
          <a:ln/>
        </p:spPr>
      </p:sp>
      <p:sp>
        <p:nvSpPr>
          <p:cNvPr id="8192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8192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D6E5D8B-0E58-4962-B48C-6CA64829552D}" type="slidenum">
              <a:rPr lang="en-US" altLang="pt-BR" sz="1200" smtClean="0">
                <a:latin typeface="Times New Roman" charset="0"/>
              </a:rPr>
              <a:pPr/>
              <a:t>32</a:t>
            </a:fld>
            <a:endParaRPr lang="en-US" altLang="pt-BR" sz="1200" smtClean="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ço Reservado para Imagem de Slide 1"/>
          <p:cNvSpPr>
            <a:spLocks noGrp="1" noRot="1" noChangeAspect="1" noTextEdit="1"/>
          </p:cNvSpPr>
          <p:nvPr>
            <p:ph type="sldImg"/>
          </p:nvPr>
        </p:nvSpPr>
        <p:spPr>
          <a:ln/>
        </p:spPr>
      </p:sp>
      <p:sp>
        <p:nvSpPr>
          <p:cNvPr id="8294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8294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2AAB091-6A9A-4882-ABB5-A7D978CACB36}" type="slidenum">
              <a:rPr lang="en-US" altLang="pt-BR" sz="1200" smtClean="0">
                <a:latin typeface="Times New Roman" charset="0"/>
              </a:rPr>
              <a:pPr/>
              <a:t>33</a:t>
            </a:fld>
            <a:endParaRPr lang="en-US" altLang="pt-BR" sz="1200" smtClean="0">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ço Reservado para Imagem de Slide 1"/>
          <p:cNvSpPr>
            <a:spLocks noGrp="1" noRot="1" noChangeAspect="1" noTextEdit="1"/>
          </p:cNvSpPr>
          <p:nvPr>
            <p:ph type="sldImg"/>
          </p:nvPr>
        </p:nvSpPr>
        <p:spPr>
          <a:ln/>
        </p:spPr>
      </p:sp>
      <p:sp>
        <p:nvSpPr>
          <p:cNvPr id="8397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8397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FF32FE2-9914-49D7-BE5F-711D5EC728A5}" type="slidenum">
              <a:rPr lang="en-US" altLang="pt-BR" sz="1200" smtClean="0">
                <a:latin typeface="Times New Roman" charset="0"/>
              </a:rPr>
              <a:pPr/>
              <a:t>34</a:t>
            </a:fld>
            <a:endParaRPr lang="en-US" altLang="pt-BR" sz="1200" smtClean="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ço Reservado para Imagem de Slide 1"/>
          <p:cNvSpPr>
            <a:spLocks noGrp="1" noRot="1" noChangeAspect="1" noTextEdit="1"/>
          </p:cNvSpPr>
          <p:nvPr>
            <p:ph type="sldImg"/>
          </p:nvPr>
        </p:nvSpPr>
        <p:spPr>
          <a:ln/>
        </p:spPr>
      </p:sp>
      <p:sp>
        <p:nvSpPr>
          <p:cNvPr id="860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8602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0E798FD-5E44-4CA2-B9AB-6904AD1117FC}" type="slidenum">
              <a:rPr lang="en-US" altLang="pt-BR" sz="1200" smtClean="0">
                <a:latin typeface="Times New Roman" charset="0"/>
              </a:rPr>
              <a:pPr/>
              <a:t>35</a:t>
            </a:fld>
            <a:endParaRPr lang="en-US" altLang="pt-BR" sz="1200" smtClean="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a:ln/>
        </p:spPr>
      </p:sp>
      <p:sp>
        <p:nvSpPr>
          <p:cNvPr id="8704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8704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4FC1B48-71B3-44B9-A189-AF676902C5E9}" type="slidenum">
              <a:rPr lang="en-US" altLang="pt-BR" sz="1200" smtClean="0">
                <a:latin typeface="Times New Roman" charset="0"/>
              </a:rPr>
              <a:pPr/>
              <a:t>36</a:t>
            </a:fld>
            <a:endParaRPr lang="en-US" altLang="pt-BR" sz="1200" smtClean="0">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p:cNvSpPr>
            <a:spLocks noGrp="1" noRot="1" noChangeAspect="1" noTextEdit="1"/>
          </p:cNvSpPr>
          <p:nvPr>
            <p:ph type="sldImg"/>
          </p:nvPr>
        </p:nvSpPr>
        <p:spPr>
          <a:ln/>
        </p:spPr>
      </p:sp>
      <p:sp>
        <p:nvSpPr>
          <p:cNvPr id="6963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a typeface="ＭＳ Ｐゴシック" charset="-128"/>
            </a:endParaRPr>
          </a:p>
        </p:txBody>
      </p:sp>
      <p:sp>
        <p:nvSpPr>
          <p:cNvPr id="6963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A8B07A1C-63B1-40DB-B122-71E79596A3B6}" type="slidenum">
              <a:rPr lang="en-US" altLang="pt-BR" sz="1200" smtClean="0">
                <a:latin typeface="Times New Roman" charset="0"/>
              </a:rPr>
              <a:pPr/>
              <a:t>37</a:t>
            </a:fld>
            <a:endParaRPr lang="en-US" altLang="pt-BR" sz="1200" smtClean="0">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ço Reservado para Imagem de Slide 1"/>
          <p:cNvSpPr>
            <a:spLocks noGrp="1" noRot="1" noChangeAspect="1" noTextEdit="1"/>
          </p:cNvSpPr>
          <p:nvPr>
            <p:ph type="sldImg"/>
          </p:nvPr>
        </p:nvSpPr>
        <p:spPr>
          <a:ln/>
        </p:spPr>
      </p:sp>
      <p:sp>
        <p:nvSpPr>
          <p:cNvPr id="8806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8806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67A85A6-77B7-4D2D-9E7E-EFCF69445CBA}" type="slidenum">
              <a:rPr lang="en-US" altLang="pt-BR" sz="1200" smtClean="0">
                <a:latin typeface="Times New Roman" charset="0"/>
              </a:rPr>
              <a:pPr/>
              <a:t>38</a:t>
            </a:fld>
            <a:endParaRPr lang="en-US" altLang="pt-BR" sz="1200" smtClean="0">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Imagem de Slide 1"/>
          <p:cNvSpPr>
            <a:spLocks noGrp="1" noRot="1" noChangeAspect="1" noTextEdit="1"/>
          </p:cNvSpPr>
          <p:nvPr>
            <p:ph type="sldImg"/>
          </p:nvPr>
        </p:nvSpPr>
        <p:spPr>
          <a:ln/>
        </p:spPr>
      </p:sp>
      <p:sp>
        <p:nvSpPr>
          <p:cNvPr id="8909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charset="0"/>
              <a:ea typeface="ＭＳ Ｐゴシック" charset="-128"/>
            </a:endParaRPr>
          </a:p>
        </p:txBody>
      </p:sp>
      <p:sp>
        <p:nvSpPr>
          <p:cNvPr id="8909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B4E6D22-0D3E-462B-BC7B-21D89F235587}" type="slidenum">
              <a:rPr lang="en-US" altLang="pt-BR" sz="1200" smtClean="0">
                <a:latin typeface="Times New Roman" charset="0"/>
              </a:rPr>
              <a:pPr/>
              <a:t>39</a:t>
            </a:fld>
            <a:endParaRPr lang="en-US" altLang="pt-BR" sz="1200"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p:cNvSpPr>
            <a:spLocks noGrp="1" noRot="1" noChangeAspect="1" noTextEdit="1"/>
          </p:cNvSpPr>
          <p:nvPr>
            <p:ph type="sldImg"/>
          </p:nvPr>
        </p:nvSpPr>
        <p:spPr>
          <a:ln/>
        </p:spPr>
      </p:sp>
      <p:sp>
        <p:nvSpPr>
          <p:cNvPr id="5017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pt-BR" altLang="en-US" smtClean="0">
                <a:latin typeface="Times New Roman" charset="0"/>
                <a:ea typeface="ＭＳ Ｐゴシック" charset="-128"/>
              </a:rPr>
              <a:t>Show </a:t>
            </a:r>
            <a:r>
              <a:rPr lang="pt-BR" altLang="en-US" b="1" u="sng" smtClean="0">
                <a:latin typeface="Times New Roman" charset="0"/>
                <a:ea typeface="ＭＳ Ｐゴシック" charset="-128"/>
              </a:rPr>
              <a:t>VTT facilities around the world</a:t>
            </a:r>
            <a:r>
              <a:rPr lang="pt-BR" altLang="en-US" smtClean="0">
                <a:latin typeface="Times New Roman" charset="0"/>
                <a:ea typeface="ＭＳ Ｐゴシック" charset="-128"/>
              </a:rPr>
              <a:t>.</a:t>
            </a:r>
          </a:p>
          <a:p>
            <a:pPr marL="171450" indent="-171450">
              <a:buFontTx/>
              <a:buChar char="-"/>
            </a:pPr>
            <a:r>
              <a:rPr lang="pt-BR" altLang="en-US" smtClean="0">
                <a:latin typeface="Times New Roman" charset="0"/>
                <a:ea typeface="ＭＳ Ｐゴシック" charset="-128"/>
              </a:rPr>
              <a:t>Point VTT Brasil in São Paulo as a </a:t>
            </a:r>
            <a:r>
              <a:rPr lang="pt-BR" altLang="en-US" b="1" u="sng" smtClean="0">
                <a:latin typeface="Times New Roman" charset="0"/>
                <a:ea typeface="ＭＳ Ｐゴシック" charset="-128"/>
              </a:rPr>
              <a:t>potential Research Center in Brazil</a:t>
            </a:r>
            <a:r>
              <a:rPr lang="pt-BR" altLang="en-US" smtClean="0">
                <a:latin typeface="Times New Roman" charset="0"/>
                <a:ea typeface="ＭＳ Ｐゴシック" charset="-128"/>
              </a:rPr>
              <a:t>.</a:t>
            </a:r>
          </a:p>
        </p:txBody>
      </p:sp>
      <p:sp>
        <p:nvSpPr>
          <p:cNvPr id="5018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CBE0A7A-EB1D-453B-83DD-BE4CA818DAD6}" type="slidenum">
              <a:rPr lang="en-US" altLang="pt-BR" sz="1200" smtClean="0">
                <a:latin typeface="Times New Roman" charset="0"/>
              </a:rPr>
              <a:pPr/>
              <a:t>4</a:t>
            </a:fld>
            <a:endParaRPr lang="en-US" altLang="pt-BR" sz="1200"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a:ln/>
        </p:spPr>
      </p:sp>
      <p:sp>
        <p:nvSpPr>
          <p:cNvPr id="5120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pt-BR" altLang="en-US" b="1" u="sng" smtClean="0">
                <a:latin typeface="Times New Roman" charset="0"/>
                <a:ea typeface="ＭＳ Ｐゴシック" charset="-128"/>
              </a:rPr>
              <a:t>BIOREFINERY</a:t>
            </a:r>
            <a:r>
              <a:rPr lang="pt-BR" altLang="en-US" smtClean="0">
                <a:latin typeface="Times New Roman" charset="0"/>
                <a:ea typeface="ＭＳ Ｐゴシック" charset="-128"/>
              </a:rPr>
              <a:t> is a </a:t>
            </a:r>
            <a:r>
              <a:rPr lang="pt-BR" altLang="en-US" b="1" u="sng" smtClean="0">
                <a:latin typeface="Times New Roman" charset="0"/>
                <a:ea typeface="ＭＳ Ｐゴシック" charset="-128"/>
              </a:rPr>
              <a:t>focus for Brazilian market</a:t>
            </a:r>
            <a:r>
              <a:rPr lang="pt-BR" altLang="en-US" smtClean="0">
                <a:latin typeface="Times New Roman" charset="0"/>
                <a:ea typeface="ＭＳ Ｐゴシック" charset="-128"/>
              </a:rPr>
              <a:t>.</a:t>
            </a:r>
          </a:p>
          <a:p>
            <a:pPr marL="171450" indent="-171450">
              <a:buFontTx/>
              <a:buChar char="-"/>
            </a:pPr>
            <a:r>
              <a:rPr lang="pt-BR" altLang="en-US" smtClean="0">
                <a:latin typeface="Times New Roman" charset="0"/>
                <a:ea typeface="ＭＳ Ｐゴシック" charset="-128"/>
              </a:rPr>
              <a:t>VTT has </a:t>
            </a:r>
            <a:r>
              <a:rPr lang="pt-BR" altLang="en-US" b="1" u="sng" smtClean="0">
                <a:latin typeface="Times New Roman" charset="0"/>
                <a:ea typeface="ＭＳ Ｐゴシック" charset="-128"/>
              </a:rPr>
              <a:t>a lot EXPERTISE </a:t>
            </a:r>
            <a:r>
              <a:rPr lang="pt-BR" altLang="en-US" smtClean="0">
                <a:latin typeface="Times New Roman" charset="0"/>
                <a:ea typeface="ＭＳ Ｐゴシック" charset="-128"/>
              </a:rPr>
              <a:t>in </a:t>
            </a:r>
            <a:r>
              <a:rPr lang="pt-BR" altLang="en-US" b="1" u="sng" smtClean="0">
                <a:latin typeface="Times New Roman" charset="0"/>
                <a:ea typeface="ＭＳ Ｐゴシック" charset="-128"/>
              </a:rPr>
              <a:t>BIOMASS utilization</a:t>
            </a:r>
            <a:r>
              <a:rPr lang="pt-BR" altLang="en-US" smtClean="0">
                <a:latin typeface="Times New Roman" charset="0"/>
                <a:ea typeface="ＭＳ Ｐゴシック" charset="-128"/>
              </a:rPr>
              <a:t>.</a:t>
            </a:r>
          </a:p>
          <a:p>
            <a:pPr marL="171450" indent="-171450">
              <a:buFontTx/>
              <a:buChar char="-"/>
            </a:pPr>
            <a:r>
              <a:rPr lang="pt-BR" altLang="en-US" smtClean="0">
                <a:latin typeface="Times New Roman" charset="0"/>
                <a:ea typeface="ＭＳ Ｐゴシック" charset="-128"/>
              </a:rPr>
              <a:t>It is important to </a:t>
            </a:r>
            <a:r>
              <a:rPr lang="pt-BR" altLang="en-US" b="1" u="sng" smtClean="0">
                <a:latin typeface="Times New Roman" charset="0"/>
                <a:ea typeface="ＭＳ Ｐゴシック" charset="-128"/>
              </a:rPr>
              <a:t>HIGHLIGHT Enzymes for Biomass Conversion</a:t>
            </a:r>
            <a:r>
              <a:rPr lang="pt-BR" altLang="en-US" smtClean="0">
                <a:latin typeface="Times New Roman" charset="0"/>
                <a:ea typeface="ＭＳ Ｐゴシック" charset="-128"/>
              </a:rPr>
              <a:t> and </a:t>
            </a:r>
            <a:r>
              <a:rPr lang="pt-BR" altLang="en-US" b="1" u="sng" smtClean="0">
                <a:latin typeface="Times New Roman" charset="0"/>
                <a:ea typeface="ＭＳ Ｐゴシック" charset="-128"/>
              </a:rPr>
              <a:t>production of Chemicals and other Biomaterials</a:t>
            </a:r>
            <a:r>
              <a:rPr lang="pt-BR" altLang="en-US" smtClean="0">
                <a:latin typeface="Times New Roman" charset="0"/>
                <a:ea typeface="ＭＳ Ｐゴシック" charset="-128"/>
              </a:rPr>
              <a:t>.</a:t>
            </a:r>
          </a:p>
        </p:txBody>
      </p:sp>
      <p:sp>
        <p:nvSpPr>
          <p:cNvPr id="5120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8D0D8E8-E17E-4FDD-AECA-9BC46FAF2159}" type="slidenum">
              <a:rPr lang="en-US" altLang="pt-BR" sz="1200" smtClean="0">
                <a:latin typeface="Times New Roman" charset="0"/>
              </a:rPr>
              <a:pPr/>
              <a:t>5</a:t>
            </a:fld>
            <a:endParaRPr lang="en-US" altLang="pt-BR" sz="1200"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a:ln/>
        </p:spPr>
      </p:sp>
      <p:sp>
        <p:nvSpPr>
          <p:cNvPr id="5222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pt-BR" altLang="en-US" smtClean="0">
                <a:latin typeface="Times New Roman" charset="0"/>
                <a:ea typeface="ＭＳ Ｐゴシック" charset="-128"/>
              </a:rPr>
              <a:t>In this way, </a:t>
            </a:r>
            <a:r>
              <a:rPr lang="pt-BR" altLang="en-US" b="1" u="sng" smtClean="0">
                <a:latin typeface="Times New Roman" charset="0"/>
                <a:ea typeface="ＭＳ Ｐゴシック" charset="-128"/>
              </a:rPr>
              <a:t>Brazil figures between the highest potential places in the world to develop Biotech Processes</a:t>
            </a:r>
            <a:r>
              <a:rPr lang="pt-BR" altLang="en-US" smtClean="0">
                <a:latin typeface="Times New Roman" charset="0"/>
                <a:ea typeface="ＭＳ Ｐゴシック" charset="-128"/>
              </a:rPr>
              <a:t>.</a:t>
            </a:r>
            <a:endParaRPr lang="pt-BR" altLang="en-US" b="1" u="sng" smtClean="0">
              <a:latin typeface="Times New Roman" charset="0"/>
              <a:ea typeface="ＭＳ Ｐゴシック" charset="-128"/>
            </a:endParaRPr>
          </a:p>
          <a:p>
            <a:pPr marL="171450" indent="-171450">
              <a:buFontTx/>
              <a:buChar char="-"/>
            </a:pPr>
            <a:r>
              <a:rPr lang="pt-BR" altLang="en-US" smtClean="0">
                <a:latin typeface="Times New Roman" charset="0"/>
                <a:ea typeface="ＭＳ Ｐゴシック" charset="-128"/>
              </a:rPr>
              <a:t>Brazil is </a:t>
            </a:r>
            <a:r>
              <a:rPr lang="pt-BR" altLang="en-US" b="1" u="sng" smtClean="0">
                <a:latin typeface="Times New Roman" charset="0"/>
                <a:ea typeface="ＭＳ Ｐゴシック" charset="-128"/>
              </a:rPr>
              <a:t>very rich in NATURAL RESOURCES</a:t>
            </a:r>
            <a:r>
              <a:rPr lang="pt-BR" altLang="en-US" smtClean="0">
                <a:latin typeface="Times New Roman" charset="0"/>
                <a:ea typeface="ＭＳ Ｐゴシック" charset="-128"/>
              </a:rPr>
              <a:t>.</a:t>
            </a:r>
          </a:p>
          <a:p>
            <a:pPr marL="171450" indent="-171450">
              <a:buFontTx/>
              <a:buChar char="-"/>
            </a:pPr>
            <a:r>
              <a:rPr lang="pt-BR" altLang="en-US" smtClean="0">
                <a:latin typeface="Times New Roman" charset="0"/>
                <a:ea typeface="ＭＳ Ｐゴシック" charset="-128"/>
              </a:rPr>
              <a:t>We have a really </a:t>
            </a:r>
            <a:r>
              <a:rPr lang="pt-BR" altLang="en-US" b="1" u="sng" smtClean="0">
                <a:latin typeface="Times New Roman" charset="0"/>
                <a:ea typeface="ＭＳ Ｐゴシック" charset="-128"/>
              </a:rPr>
              <a:t>powerfull scientist board</a:t>
            </a:r>
            <a:r>
              <a:rPr lang="pt-BR" altLang="en-US" smtClean="0">
                <a:latin typeface="Times New Roman" charset="0"/>
                <a:ea typeface="ＭＳ Ｐゴシック" charset="-128"/>
              </a:rPr>
              <a:t>.</a:t>
            </a:r>
          </a:p>
          <a:p>
            <a:pPr marL="171450" indent="-171450">
              <a:buFontTx/>
              <a:buChar char="-"/>
            </a:pPr>
            <a:r>
              <a:rPr lang="pt-BR" altLang="en-US" smtClean="0">
                <a:latin typeface="Times New Roman" charset="0"/>
                <a:ea typeface="ＭＳ Ｐゴシック" charset="-128"/>
              </a:rPr>
              <a:t>In nowadays a </a:t>
            </a:r>
            <a:r>
              <a:rPr lang="pt-BR" altLang="en-US" b="1" u="sng" smtClean="0">
                <a:latin typeface="Times New Roman" charset="0"/>
                <a:ea typeface="ＭＳ Ｐゴシック" charset="-128"/>
              </a:rPr>
              <a:t>rich BIODIVERSITY</a:t>
            </a:r>
            <a:r>
              <a:rPr lang="pt-BR" altLang="en-US" smtClean="0">
                <a:latin typeface="Times New Roman" charset="0"/>
                <a:ea typeface="ＭＳ Ｐゴシック" charset="-128"/>
              </a:rPr>
              <a:t> is a </a:t>
            </a:r>
            <a:r>
              <a:rPr lang="pt-BR" altLang="en-US" b="1" u="sng" smtClean="0">
                <a:latin typeface="Times New Roman" charset="0"/>
                <a:ea typeface="ＭＳ Ｐゴシック" charset="-128"/>
              </a:rPr>
              <a:t>key point</a:t>
            </a:r>
            <a:r>
              <a:rPr lang="pt-BR" altLang="en-US" smtClean="0">
                <a:latin typeface="Times New Roman" charset="0"/>
                <a:ea typeface="ＭＳ Ｐゴシック" charset="-128"/>
              </a:rPr>
              <a:t> for the </a:t>
            </a:r>
            <a:r>
              <a:rPr lang="pt-BR" altLang="en-US" b="1" u="sng" smtClean="0">
                <a:latin typeface="Times New Roman" charset="0"/>
                <a:ea typeface="ＭＳ Ｐゴシック" charset="-128"/>
              </a:rPr>
              <a:t>development</a:t>
            </a:r>
            <a:r>
              <a:rPr lang="pt-BR" altLang="en-US" smtClean="0">
                <a:latin typeface="Times New Roman" charset="0"/>
                <a:ea typeface="ＭＳ Ｐゴシック" charset="-128"/>
              </a:rPr>
              <a:t> of many fields of </a:t>
            </a:r>
            <a:r>
              <a:rPr lang="pt-BR" altLang="en-US" b="1" u="sng" smtClean="0">
                <a:latin typeface="Times New Roman" charset="0"/>
                <a:ea typeface="ＭＳ Ｐゴシック" charset="-128"/>
              </a:rPr>
              <a:t>science</a:t>
            </a:r>
            <a:r>
              <a:rPr lang="pt-BR" altLang="en-US" smtClean="0">
                <a:latin typeface="Times New Roman" charset="0"/>
                <a:ea typeface="ＭＳ Ｐゴシック" charset="-128"/>
              </a:rPr>
              <a:t>, such </a:t>
            </a:r>
            <a:r>
              <a:rPr lang="pt-BR" altLang="en-US" b="1" u="sng" smtClean="0">
                <a:latin typeface="Times New Roman" charset="0"/>
                <a:ea typeface="ＭＳ Ｐゴシック" charset="-128"/>
              </a:rPr>
              <a:t>genomics</a:t>
            </a:r>
            <a:r>
              <a:rPr lang="pt-BR" altLang="en-US" smtClean="0">
                <a:latin typeface="Times New Roman" charset="0"/>
                <a:ea typeface="ＭＳ Ｐゴシック" charset="-128"/>
              </a:rPr>
              <a:t>, </a:t>
            </a:r>
            <a:r>
              <a:rPr lang="pt-BR" altLang="en-US" b="1" u="sng" smtClean="0">
                <a:latin typeface="Times New Roman" charset="0"/>
                <a:ea typeface="ＭＳ Ｐゴシック" charset="-128"/>
              </a:rPr>
              <a:t>pharmacology</a:t>
            </a:r>
            <a:r>
              <a:rPr lang="pt-BR" altLang="en-US" smtClean="0">
                <a:latin typeface="Times New Roman" charset="0"/>
                <a:ea typeface="ＭＳ Ｐゴシック" charset="-128"/>
              </a:rPr>
              <a:t>, </a:t>
            </a:r>
            <a:r>
              <a:rPr lang="pt-BR" altLang="en-US" b="1" u="sng" smtClean="0">
                <a:latin typeface="Times New Roman" charset="0"/>
                <a:ea typeface="ＭＳ Ｐゴシック" charset="-128"/>
              </a:rPr>
              <a:t>biomaterials</a:t>
            </a:r>
            <a:r>
              <a:rPr lang="pt-BR" altLang="en-US" smtClean="0">
                <a:latin typeface="Times New Roman" charset="0"/>
                <a:ea typeface="ＭＳ Ｐゴシック" charset="-128"/>
              </a:rPr>
              <a:t>, </a:t>
            </a:r>
            <a:r>
              <a:rPr lang="pt-BR" altLang="en-US" b="1" u="sng" smtClean="0">
                <a:latin typeface="Times New Roman" charset="0"/>
                <a:ea typeface="ＭＳ Ｐゴシック" charset="-128"/>
              </a:rPr>
              <a:t>bioenergy</a:t>
            </a:r>
            <a:r>
              <a:rPr lang="pt-BR" altLang="en-US" smtClean="0">
                <a:latin typeface="Times New Roman" charset="0"/>
                <a:ea typeface="ＭＳ Ｐゴシック" charset="-128"/>
              </a:rPr>
              <a:t> and others.</a:t>
            </a:r>
          </a:p>
        </p:txBody>
      </p:sp>
      <p:sp>
        <p:nvSpPr>
          <p:cNvPr id="5222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89C5CE4-E9C4-46FF-952C-98502BDCD414}" type="slidenum">
              <a:rPr lang="en-US" altLang="pt-BR" sz="1200" smtClean="0">
                <a:latin typeface="Times New Roman" charset="0"/>
              </a:rPr>
              <a:pPr/>
              <a:t>6</a:t>
            </a:fld>
            <a:endParaRPr lang="en-US" altLang="pt-BR" sz="1200" smtClean="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a:ln/>
        </p:spPr>
      </p:sp>
      <p:sp>
        <p:nvSpPr>
          <p:cNvPr id="5325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smtClean="0">
                <a:latin typeface="Times New Roman" charset="0"/>
                <a:ea typeface="ＭＳ Ｐゴシック" charset="-128"/>
              </a:rPr>
              <a:t>- The OMICS Era.</a:t>
            </a:r>
            <a:endParaRPr lang="pt-BR" altLang="en-US" b="1" u="sng" smtClean="0">
              <a:latin typeface="Times New Roman" charset="0"/>
              <a:ea typeface="ＭＳ Ｐゴシック" charset="-128"/>
            </a:endParaRPr>
          </a:p>
        </p:txBody>
      </p:sp>
      <p:sp>
        <p:nvSpPr>
          <p:cNvPr id="5325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A2BB56A8-D78B-4F16-932D-C04BA0F88C0B}" type="slidenum">
              <a:rPr lang="en-US" altLang="pt-BR" sz="1200" smtClean="0">
                <a:latin typeface="Times New Roman" charset="0"/>
              </a:rPr>
              <a:pPr/>
              <a:t>7</a:t>
            </a:fld>
            <a:endParaRPr lang="en-US" altLang="pt-BR" sz="1200" smtClean="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p:cNvSpPr>
            <a:spLocks noGrp="1" noRot="1" noChangeAspect="1" noTextEdit="1"/>
          </p:cNvSpPr>
          <p:nvPr>
            <p:ph type="sldImg"/>
          </p:nvPr>
        </p:nvSpPr>
        <p:spPr>
          <a:ln/>
        </p:spPr>
      </p:sp>
      <p:sp>
        <p:nvSpPr>
          <p:cNvPr id="5427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b="1" u="sng" smtClean="0">
                <a:latin typeface="Times New Roman" charset="0"/>
                <a:ea typeface="ＭＳ Ｐゴシック" charset="-128"/>
              </a:rPr>
              <a:t>A new era of sequencing and molecular approachs started with HGP</a:t>
            </a:r>
            <a:r>
              <a:rPr lang="en-US" altLang="en-US" smtClean="0">
                <a:latin typeface="Times New Roman" charset="0"/>
                <a:ea typeface="ＭＳ Ｐゴシック" charset="-128"/>
              </a:rPr>
              <a:t>.</a:t>
            </a:r>
          </a:p>
          <a:p>
            <a:pPr marL="171450" indent="-171450">
              <a:buFontTx/>
              <a:buChar char="-"/>
            </a:pPr>
            <a:r>
              <a:rPr lang="en-US" altLang="en-US" b="1" u="sng" smtClean="0">
                <a:latin typeface="Times New Roman" charset="0"/>
                <a:ea typeface="ＭＳ Ｐゴシック" charset="-128"/>
              </a:rPr>
              <a:t>Since 1984</a:t>
            </a:r>
            <a:r>
              <a:rPr lang="en-US" altLang="en-US" smtClean="0">
                <a:latin typeface="Times New Roman" charset="0"/>
                <a:ea typeface="ＭＳ Ｐゴシック" charset="-128"/>
              </a:rPr>
              <a:t>, the U.S. Department of Energy </a:t>
            </a:r>
            <a:r>
              <a:rPr lang="en-US" altLang="en-US" b="1" u="sng" smtClean="0">
                <a:latin typeface="Times New Roman" charset="0"/>
                <a:ea typeface="ＭＳ Ｐゴシック" charset="-128"/>
              </a:rPr>
              <a:t>(DOE)</a:t>
            </a:r>
            <a:r>
              <a:rPr lang="en-US" altLang="en-US" smtClean="0">
                <a:latin typeface="Times New Roman" charset="0"/>
                <a:ea typeface="ＭＳ Ｐゴシック" charset="-128"/>
              </a:rPr>
              <a:t>, National Institutes of Health </a:t>
            </a:r>
            <a:r>
              <a:rPr lang="en-US" altLang="en-US" b="1" u="sng" smtClean="0">
                <a:latin typeface="Times New Roman" charset="0"/>
                <a:ea typeface="ＭＳ Ｐゴシック" charset="-128"/>
              </a:rPr>
              <a:t>(NIH)</a:t>
            </a:r>
            <a:r>
              <a:rPr lang="en-US" altLang="en-US" smtClean="0">
                <a:latin typeface="Times New Roman" charset="0"/>
                <a:ea typeface="ＭＳ Ｐゴシック" charset="-128"/>
              </a:rPr>
              <a:t>, </a:t>
            </a:r>
            <a:r>
              <a:rPr lang="en-US" altLang="en-US" b="1" u="sng" smtClean="0">
                <a:latin typeface="Times New Roman" charset="0"/>
                <a:ea typeface="ＭＳ Ｐゴシック" charset="-128"/>
              </a:rPr>
              <a:t>and international groups held meetings about studying the human genome</a:t>
            </a:r>
            <a:r>
              <a:rPr lang="en-US" altLang="en-US" smtClean="0">
                <a:latin typeface="Times New Roman" charset="0"/>
                <a:ea typeface="ＭＳ Ｐゴシック" charset="-128"/>
              </a:rPr>
              <a:t>.</a:t>
            </a:r>
          </a:p>
          <a:p>
            <a:pPr marL="171450" indent="-171450">
              <a:buFontTx/>
              <a:buChar char="-"/>
            </a:pPr>
            <a:r>
              <a:rPr lang="en-US" altLang="en-US" b="1" u="sng" smtClean="0">
                <a:latin typeface="Times New Roman" charset="0"/>
                <a:ea typeface="ＭＳ Ｐゴシック" charset="-128"/>
              </a:rPr>
              <a:t>After the atomic bomb was developed and used</a:t>
            </a:r>
            <a:r>
              <a:rPr lang="en-US" altLang="en-US" smtClean="0">
                <a:latin typeface="Times New Roman" charset="0"/>
                <a:ea typeface="ＭＳ Ｐゴシック" charset="-128"/>
              </a:rPr>
              <a:t>, </a:t>
            </a:r>
            <a:r>
              <a:rPr lang="en-US" altLang="en-US" b="1" u="sng" smtClean="0">
                <a:latin typeface="Times New Roman" charset="0"/>
                <a:ea typeface="ＭＳ Ｐゴシック" charset="-128"/>
              </a:rPr>
              <a:t>the U.S. Congress charged </a:t>
            </a:r>
            <a:r>
              <a:rPr lang="en-US" altLang="en-US" smtClean="0">
                <a:latin typeface="Times New Roman" charset="0"/>
                <a:ea typeface="ＭＳ Ｐゴシック" charset="-128"/>
              </a:rPr>
              <a:t>the Department of Energy's </a:t>
            </a:r>
            <a:r>
              <a:rPr lang="en-US" altLang="en-US" b="1" u="sng" smtClean="0">
                <a:latin typeface="Times New Roman" charset="0"/>
                <a:ea typeface="ＭＳ Ｐゴシック" charset="-128"/>
              </a:rPr>
              <a:t>(DOE) predecessor agencies</a:t>
            </a:r>
            <a:r>
              <a:rPr lang="en-US" altLang="en-US" smtClean="0">
                <a:latin typeface="Times New Roman" charset="0"/>
                <a:ea typeface="ＭＳ Ｐゴシック" charset="-128"/>
              </a:rPr>
              <a:t> (the Atomic Energy Commission and the Energy Research and Development Administration) with </a:t>
            </a:r>
            <a:r>
              <a:rPr lang="en-US" altLang="en-US" b="1" u="sng" smtClean="0">
                <a:latin typeface="Times New Roman" charset="0"/>
                <a:ea typeface="ＭＳ Ｐゴシック" charset="-128"/>
              </a:rPr>
              <a:t>studying and analyzing genome structure, replication, damage, and repair and the consequences of genetic mutations</a:t>
            </a:r>
            <a:r>
              <a:rPr lang="en-US" altLang="en-US" smtClean="0">
                <a:latin typeface="Times New Roman" charset="0"/>
                <a:ea typeface="ＭＳ Ｐゴシック" charset="-128"/>
              </a:rPr>
              <a:t>, especially those caused by </a:t>
            </a:r>
            <a:r>
              <a:rPr lang="en-US" altLang="en-US" b="1" u="sng" smtClean="0">
                <a:latin typeface="Times New Roman" charset="0"/>
                <a:ea typeface="ＭＳ Ｐゴシック" charset="-128"/>
              </a:rPr>
              <a:t>radiation and chemical by-products</a:t>
            </a:r>
            <a:r>
              <a:rPr lang="en-US" altLang="en-US" smtClean="0">
                <a:latin typeface="Times New Roman" charset="0"/>
                <a:ea typeface="ＭＳ Ｐゴシック" charset="-128"/>
              </a:rPr>
              <a:t> of energy production.</a:t>
            </a:r>
          </a:p>
          <a:p>
            <a:pPr marL="171450" indent="-171450">
              <a:buFontTx/>
              <a:buChar char="-"/>
            </a:pPr>
            <a:r>
              <a:rPr lang="en-US" altLang="en-US" smtClean="0">
                <a:latin typeface="Times New Roman" charset="0"/>
                <a:ea typeface="ＭＳ Ｐゴシック" charset="-128"/>
              </a:rPr>
              <a:t>Finally, in </a:t>
            </a:r>
            <a:r>
              <a:rPr lang="en-US" altLang="en-US" b="1" u="sng" smtClean="0">
                <a:latin typeface="Times New Roman" charset="0"/>
                <a:ea typeface="ＭＳ Ｐゴシック" charset="-128"/>
              </a:rPr>
              <a:t>1990, NIH and DOE published a plan for the first five years of an expected 15-year project</a:t>
            </a:r>
            <a:r>
              <a:rPr lang="en-US" altLang="en-US" smtClean="0">
                <a:latin typeface="Times New Roman" charset="0"/>
                <a:ea typeface="ＭＳ Ｐゴシック" charset="-128"/>
              </a:rPr>
              <a:t>.</a:t>
            </a:r>
          </a:p>
          <a:p>
            <a:pPr marL="171450" indent="-171450">
              <a:buFontTx/>
              <a:buChar char="-"/>
            </a:pPr>
            <a:r>
              <a:rPr lang="en-US" altLang="en-US" smtClean="0">
                <a:latin typeface="Times New Roman" charset="0"/>
                <a:ea typeface="ＭＳ Ｐゴシック" charset="-128"/>
              </a:rPr>
              <a:t>It is impressive how the </a:t>
            </a:r>
            <a:r>
              <a:rPr lang="en-US" altLang="en-US" b="1" u="sng" smtClean="0">
                <a:latin typeface="Times New Roman" charset="0"/>
                <a:ea typeface="ＭＳ Ｐゴシック" charset="-128"/>
              </a:rPr>
              <a:t>cost per base decreased exponentially</a:t>
            </a:r>
            <a:r>
              <a:rPr lang="en-US" altLang="en-US" smtClean="0">
                <a:latin typeface="Times New Roman" charset="0"/>
                <a:ea typeface="ＭＳ Ｐゴシック" charset="-128"/>
              </a:rPr>
              <a:t> and </a:t>
            </a:r>
            <a:r>
              <a:rPr lang="en-US" altLang="en-US" b="1" u="sng" smtClean="0">
                <a:latin typeface="Times New Roman" charset="0"/>
                <a:ea typeface="ＭＳ Ｐゴシック" charset="-128"/>
              </a:rPr>
              <a:t>bases sequenced increased exponentially</a:t>
            </a:r>
            <a:r>
              <a:rPr lang="en-US" altLang="en-US" smtClean="0">
                <a:latin typeface="Times New Roman" charset="0"/>
                <a:ea typeface="ＭＳ Ｐゴシック" charset="-128"/>
              </a:rPr>
              <a:t>.</a:t>
            </a:r>
          </a:p>
          <a:p>
            <a:pPr marL="171450" indent="-171450">
              <a:buFontTx/>
              <a:buChar char="-"/>
            </a:pPr>
            <a:r>
              <a:rPr lang="pt-BR" altLang="en-US" b="1" u="sng" smtClean="0">
                <a:latin typeface="Times New Roman" charset="0"/>
                <a:ea typeface="ＭＳ Ｐゴシック" charset="-128"/>
              </a:rPr>
              <a:t>HGP</a:t>
            </a:r>
            <a:r>
              <a:rPr lang="pt-BR" altLang="en-US" smtClean="0">
                <a:latin typeface="Times New Roman" charset="0"/>
                <a:ea typeface="ＭＳ Ｐゴシック" charset="-128"/>
              </a:rPr>
              <a:t> was a </a:t>
            </a:r>
            <a:r>
              <a:rPr lang="pt-BR" altLang="en-US" b="1" u="sng" smtClean="0">
                <a:latin typeface="Times New Roman" charset="0"/>
                <a:ea typeface="ＭＳ Ｐゴシック" charset="-128"/>
              </a:rPr>
              <a:t>driving force</a:t>
            </a:r>
            <a:r>
              <a:rPr lang="pt-BR" altLang="en-US" smtClean="0">
                <a:latin typeface="Times New Roman" charset="0"/>
                <a:ea typeface="ＭＳ Ｐゴシック" charset="-128"/>
              </a:rPr>
              <a:t> for the </a:t>
            </a:r>
            <a:r>
              <a:rPr lang="pt-BR" altLang="en-US" b="1" u="sng" smtClean="0">
                <a:latin typeface="Times New Roman" charset="0"/>
                <a:ea typeface="ＭＳ Ｐゴシック" charset="-128"/>
              </a:rPr>
              <a:t>development of modern sequencers</a:t>
            </a:r>
            <a:r>
              <a:rPr lang="pt-BR" altLang="en-US" smtClean="0">
                <a:latin typeface="Times New Roman" charset="0"/>
                <a:ea typeface="ＭＳ Ｐゴシック" charset="-128"/>
              </a:rPr>
              <a:t>.</a:t>
            </a:r>
            <a:endParaRPr lang="en-US" altLang="en-US" smtClean="0">
              <a:latin typeface="Times New Roman" charset="0"/>
              <a:ea typeface="ＭＳ Ｐゴシック" charset="-128"/>
            </a:endParaRPr>
          </a:p>
        </p:txBody>
      </p:sp>
      <p:sp>
        <p:nvSpPr>
          <p:cNvPr id="5427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92A46CE-840E-498B-A728-C4D77035B56E}" type="slidenum">
              <a:rPr lang="en-US" altLang="pt-BR" sz="1200" smtClean="0">
                <a:latin typeface="Times New Roman" charset="0"/>
              </a:rPr>
              <a:pPr/>
              <a:t>8</a:t>
            </a:fld>
            <a:endParaRPr lang="en-US" altLang="pt-BR" sz="1200" smtClean="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p:cNvSpPr>
            <a:spLocks noGrp="1" noRot="1" noChangeAspect="1" noTextEdit="1"/>
          </p:cNvSpPr>
          <p:nvPr>
            <p:ph type="sldImg"/>
          </p:nvPr>
        </p:nvSpPr>
        <p:spPr>
          <a:ln/>
        </p:spPr>
      </p:sp>
      <p:sp>
        <p:nvSpPr>
          <p:cNvPr id="5529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b="1" u="sng" smtClean="0">
                <a:latin typeface="Times New Roman" charset="0"/>
                <a:ea typeface="ＭＳ Ｐゴシック" charset="-128"/>
              </a:rPr>
              <a:t>Since 2001 (Sanger era)</a:t>
            </a:r>
            <a:r>
              <a:rPr lang="en-US" altLang="en-US" smtClean="0">
                <a:latin typeface="Times New Roman" charset="0"/>
                <a:ea typeface="ＭＳ Ｐゴシック" charset="-128"/>
              </a:rPr>
              <a:t> the price per megabase has </a:t>
            </a:r>
            <a:r>
              <a:rPr lang="en-US" altLang="en-US" b="1" u="sng" smtClean="0">
                <a:latin typeface="Times New Roman" charset="0"/>
                <a:ea typeface="ＭＳ Ｐゴシック" charset="-128"/>
              </a:rPr>
              <a:t>reduced approximately hundred thousands times</a:t>
            </a:r>
            <a:r>
              <a:rPr lang="en-US" altLang="en-US" smtClean="0">
                <a:latin typeface="Times New Roman" charset="0"/>
                <a:ea typeface="ＭＳ Ｐゴシック" charset="-128"/>
              </a:rPr>
              <a:t>!</a:t>
            </a:r>
          </a:p>
          <a:p>
            <a:pPr marL="171450" indent="-171450">
              <a:buFontTx/>
              <a:buChar char="-"/>
            </a:pPr>
            <a:r>
              <a:rPr lang="en-US" altLang="en-US" smtClean="0">
                <a:latin typeface="Times New Roman" charset="0"/>
                <a:ea typeface="ＭＳ Ｐゴシック" charset="-128"/>
              </a:rPr>
              <a:t>A milestone in the </a:t>
            </a:r>
            <a:r>
              <a:rPr lang="en-US" altLang="en-US" b="1" u="sng" smtClean="0">
                <a:latin typeface="Times New Roman" charset="0"/>
                <a:ea typeface="ＭＳ Ｐゴシック" charset="-128"/>
              </a:rPr>
              <a:t>evolution of sequencing techniques</a:t>
            </a:r>
            <a:r>
              <a:rPr lang="en-US" altLang="en-US" smtClean="0">
                <a:latin typeface="Times New Roman" charset="0"/>
                <a:ea typeface="ＭＳ Ｐゴシック" charset="-128"/>
              </a:rPr>
              <a:t> was </a:t>
            </a:r>
            <a:r>
              <a:rPr lang="en-US" altLang="en-US" b="1" u="sng" smtClean="0">
                <a:latin typeface="Times New Roman" charset="0"/>
                <a:ea typeface="ＭＳ Ｐゴシック" charset="-128"/>
              </a:rPr>
              <a:t>Pyrosequencing (454 era)</a:t>
            </a:r>
            <a:r>
              <a:rPr lang="en-US" altLang="en-US" smtClean="0">
                <a:latin typeface="Times New Roman" charset="0"/>
                <a:ea typeface="ＭＳ Ｐゴシック" charset="-128"/>
              </a:rPr>
              <a:t>.</a:t>
            </a:r>
          </a:p>
          <a:p>
            <a:pPr marL="171450" indent="-171450">
              <a:buFontTx/>
              <a:buChar char="-"/>
            </a:pPr>
            <a:r>
              <a:rPr lang="en-US" altLang="en-US" b="1" u="sng" smtClean="0">
                <a:latin typeface="Times New Roman" charset="0"/>
                <a:ea typeface="ＭＳ Ｐゴシック" charset="-128"/>
              </a:rPr>
              <a:t>Illumina</a:t>
            </a:r>
            <a:r>
              <a:rPr lang="en-US" altLang="en-US" smtClean="0">
                <a:latin typeface="Times New Roman" charset="0"/>
                <a:ea typeface="ＭＳ Ｐゴシック" charset="-128"/>
              </a:rPr>
              <a:t> technologies have demonstrated </a:t>
            </a:r>
            <a:r>
              <a:rPr lang="pt-BR" altLang="en-US" b="1" u="sng" smtClean="0">
                <a:latin typeface="Times New Roman" charset="0"/>
                <a:ea typeface="ＭＳ Ｐゴシック" charset="-128"/>
              </a:rPr>
              <a:t>high quality results</a:t>
            </a:r>
            <a:r>
              <a:rPr lang="pt-BR" altLang="en-US" smtClean="0">
                <a:latin typeface="Times New Roman" charset="0"/>
                <a:ea typeface="ＭＳ Ｐゴシック" charset="-128"/>
              </a:rPr>
              <a:t> and </a:t>
            </a:r>
            <a:r>
              <a:rPr lang="pt-BR" altLang="en-US" b="1" u="sng" smtClean="0">
                <a:latin typeface="Times New Roman" charset="0"/>
                <a:ea typeface="ＭＳ Ｐゴシック" charset="-128"/>
              </a:rPr>
              <a:t>high processivity</a:t>
            </a:r>
            <a:r>
              <a:rPr lang="pt-BR" altLang="en-US" smtClean="0">
                <a:latin typeface="Times New Roman" charset="0"/>
                <a:ea typeface="ＭＳ Ｐゴシック" charset="-128"/>
              </a:rPr>
              <a:t>.</a:t>
            </a:r>
          </a:p>
          <a:p>
            <a:pPr marL="171450" indent="-171450">
              <a:buFontTx/>
              <a:buChar char="-"/>
            </a:pPr>
            <a:r>
              <a:rPr lang="pt-BR" altLang="en-US" smtClean="0">
                <a:latin typeface="Times New Roman" charset="0"/>
                <a:ea typeface="ＭＳ Ｐゴシック" charset="-128"/>
              </a:rPr>
              <a:t>Now </a:t>
            </a:r>
            <a:r>
              <a:rPr lang="pt-BR" altLang="en-US" b="1" u="sng" smtClean="0">
                <a:latin typeface="Times New Roman" charset="0"/>
                <a:ea typeface="ＭＳ Ｐゴシック" charset="-128"/>
              </a:rPr>
              <a:t>Third generation sequencers (Pacific) can sequence a single DNA molecule</a:t>
            </a:r>
            <a:r>
              <a:rPr lang="pt-BR" altLang="en-US" smtClean="0">
                <a:latin typeface="Times New Roman" charset="0"/>
                <a:ea typeface="ＭＳ Ｐゴシック" charset="-128"/>
              </a:rPr>
              <a:t>.</a:t>
            </a:r>
            <a:endParaRPr lang="en-US" altLang="en-US" smtClean="0">
              <a:latin typeface="Times New Roman" charset="0"/>
              <a:ea typeface="ＭＳ Ｐゴシック" charset="-128"/>
            </a:endParaRPr>
          </a:p>
        </p:txBody>
      </p:sp>
      <p:sp>
        <p:nvSpPr>
          <p:cNvPr id="5530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73CBC2B-5C11-48D7-8DB6-77E4B29C6404}" type="slidenum">
              <a:rPr lang="en-US" altLang="pt-BR" sz="1200" smtClean="0">
                <a:latin typeface="Times New Roman" charset="0"/>
              </a:rPr>
              <a:pPr/>
              <a:t>9</a:t>
            </a:fld>
            <a:endParaRPr lang="en-US" altLang="pt-BR" sz="1200"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1" descr="Kalvopohja_A4_etukansi_kuvalla_englan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2" name="Rectangle 36"/>
          <p:cNvSpPr>
            <a:spLocks noGrp="1" noChangeArrowheads="1"/>
          </p:cNvSpPr>
          <p:nvPr>
            <p:ph type="ctrTitle"/>
          </p:nvPr>
        </p:nvSpPr>
        <p:spPr>
          <a:xfrm>
            <a:off x="2792413" y="2276475"/>
            <a:ext cx="7056437" cy="1871663"/>
          </a:xfrm>
        </p:spPr>
        <p:txBody>
          <a:bodyPr anchor="b"/>
          <a:lstStyle>
            <a:lvl1pPr algn="l">
              <a:defRPr sz="2800">
                <a:solidFill>
                  <a:srgbClr val="000099"/>
                </a:solidFill>
              </a:defRPr>
            </a:lvl1pPr>
          </a:lstStyle>
          <a:p>
            <a:r>
              <a:rPr lang="en-US" noProof="0" smtClean="0"/>
              <a:t>Click to edit Master title style</a:t>
            </a:r>
            <a:endParaRPr lang="en-GB" noProof="0"/>
          </a:p>
        </p:txBody>
      </p:sp>
      <p:sp>
        <p:nvSpPr>
          <p:cNvPr id="4133" name="Rectangle 37"/>
          <p:cNvSpPr>
            <a:spLocks noGrp="1" noChangeArrowheads="1"/>
          </p:cNvSpPr>
          <p:nvPr>
            <p:ph type="subTitle" idx="1"/>
          </p:nvPr>
        </p:nvSpPr>
        <p:spPr>
          <a:xfrm>
            <a:off x="2792413" y="4573588"/>
            <a:ext cx="6697662" cy="1447800"/>
          </a:xfrm>
        </p:spPr>
        <p:txBody>
          <a:bodyPr/>
          <a:lstStyle>
            <a:lvl1pPr marL="0" indent="0">
              <a:buFont typeface="Wingdings" pitchFamily="2" charset="2"/>
              <a:buNone/>
              <a:defRPr b="1">
                <a:solidFill>
                  <a:srgbClr val="6699FF"/>
                </a:solidFill>
              </a:defRPr>
            </a:lvl1pPr>
          </a:lstStyle>
          <a:p>
            <a:r>
              <a:rPr lang="en-US" noProof="0" smtClean="0"/>
              <a:t>Click to edit Master subtitle style</a:t>
            </a:r>
            <a:endParaRPr lang="en-GB" noProof="0"/>
          </a:p>
        </p:txBody>
      </p:sp>
    </p:spTree>
    <p:extLst>
      <p:ext uri="{BB962C8B-B14F-4D97-AF65-F5344CB8AC3E}">
        <p14:creationId xmlns:p14="http://schemas.microsoft.com/office/powerpoint/2010/main" val="104099182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p:txBody>
          <a:bodyPr vert="eaVert"/>
          <a:lstStyle>
            <a:lvl1pPr>
              <a:buClr>
                <a:srgbClr val="000099"/>
              </a:buClr>
              <a:defRPr/>
            </a:lvl1pPr>
            <a:lvl2pPr>
              <a:buClr>
                <a:srgbClr val="000099"/>
              </a:buClr>
              <a:defRPr/>
            </a:lvl2pPr>
            <a:lvl3pPr>
              <a:buClr>
                <a:srgbClr val="000099"/>
              </a:buClr>
              <a:defRPr/>
            </a:lvl3pPr>
            <a:lvl4pPr>
              <a:buClr>
                <a:srgbClr val="000099"/>
              </a:buClr>
              <a:defRPr/>
            </a:lvl4pPr>
            <a:lvl5pPr>
              <a:buClr>
                <a:srgbClr val="000099"/>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6086285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762000"/>
            <a:ext cx="1981200" cy="5257800"/>
          </a:xfrm>
        </p:spPr>
        <p:txBody>
          <a:bodyPr vert="eaVert"/>
          <a:lstStyle>
            <a:lvl1pPr>
              <a:defRPr>
                <a:solidFill>
                  <a:srgbClr val="000099"/>
                </a:solidFill>
              </a:defRPr>
            </a:lvl1p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990600" y="762000"/>
            <a:ext cx="5791200" cy="5257800"/>
          </a:xfrm>
        </p:spPr>
        <p:txBody>
          <a:bodyPr vert="eaVert"/>
          <a:lstStyle>
            <a:lvl1pPr>
              <a:buClr>
                <a:srgbClr val="000099"/>
              </a:buClr>
              <a:defRPr/>
            </a:lvl1pPr>
            <a:lvl2pPr>
              <a:buClr>
                <a:srgbClr val="000099"/>
              </a:buClr>
              <a:defRPr/>
            </a:lvl2pPr>
            <a:lvl3pPr>
              <a:buClr>
                <a:srgbClr val="000099"/>
              </a:buClr>
              <a:defRPr/>
            </a:lvl3pPr>
            <a:lvl4pPr>
              <a:buClr>
                <a:srgbClr val="000099"/>
              </a:buClr>
              <a:defRPr/>
            </a:lvl4pPr>
            <a:lvl5pPr>
              <a:buClr>
                <a:srgbClr val="000099"/>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75400107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906000" cy="1143000"/>
          </a:xfrm>
        </p:spPr>
        <p:txBody>
          <a:bodyPr/>
          <a:lstStyle>
            <a:lvl1pPr>
              <a:defRPr>
                <a:solidFill>
                  <a:srgbClr val="000099"/>
                </a:solidFill>
              </a:defRPr>
            </a:lvl1p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a:buClr>
                <a:srgbClr val="000099"/>
              </a:buClr>
              <a:defRPr/>
            </a:lvl1pPr>
            <a:lvl2pPr>
              <a:buClr>
                <a:srgbClr val="000099"/>
              </a:buClr>
              <a:defRPr/>
            </a:lvl2pPr>
            <a:lvl3pPr>
              <a:buClr>
                <a:srgbClr val="000099"/>
              </a:buClr>
              <a:defRPr/>
            </a:lvl3pPr>
            <a:lvl4pPr>
              <a:buClr>
                <a:srgbClr val="000099"/>
              </a:buClr>
              <a:defRPr/>
            </a:lvl4pPr>
            <a:lvl5pPr>
              <a:buClr>
                <a:srgbClr val="000099"/>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3112546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solidFill>
                  <a:srgbClr val="000099"/>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29781271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noProof="0" smtClean="0"/>
              <a:t>Click to edit Master title style</a:t>
            </a:r>
            <a:endParaRPr lang="en-GB" noProof="0" dirty="0"/>
          </a:p>
        </p:txBody>
      </p:sp>
      <p:sp>
        <p:nvSpPr>
          <p:cNvPr id="3" name="Content Placeholder 2"/>
          <p:cNvSpPr>
            <a:spLocks noGrp="1"/>
          </p:cNvSpPr>
          <p:nvPr>
            <p:ph sz="half" idx="1"/>
          </p:nvPr>
        </p:nvSpPr>
        <p:spPr>
          <a:xfrm>
            <a:off x="990600" y="1905000"/>
            <a:ext cx="3886200" cy="4114800"/>
          </a:xfrm>
        </p:spPr>
        <p:txBody>
          <a:bodyPr/>
          <a:lstStyle>
            <a:lvl1pPr>
              <a:buClr>
                <a:srgbClr val="000099"/>
              </a:buClr>
              <a:defRPr sz="2800"/>
            </a:lvl1pPr>
            <a:lvl2pPr>
              <a:buClr>
                <a:srgbClr val="000099"/>
              </a:buClr>
              <a:defRPr sz="2400"/>
            </a:lvl2pPr>
            <a:lvl3pPr>
              <a:buClr>
                <a:srgbClr val="000099"/>
              </a:buClr>
              <a:defRPr sz="2000"/>
            </a:lvl3pPr>
            <a:lvl4pPr>
              <a:buClr>
                <a:srgbClr val="000099"/>
              </a:buClr>
              <a:defRPr sz="1800"/>
            </a:lvl4pPr>
            <a:lvl5pPr>
              <a:buClr>
                <a:srgbClr val="000099"/>
              </a:buCl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5029200" y="1905000"/>
            <a:ext cx="3886200" cy="4114800"/>
          </a:xfrm>
        </p:spPr>
        <p:txBody>
          <a:bodyPr/>
          <a:lstStyle>
            <a:lvl1pPr>
              <a:buClr>
                <a:srgbClr val="000099"/>
              </a:buClr>
              <a:defRPr sz="2800"/>
            </a:lvl1pPr>
            <a:lvl2pPr>
              <a:buClr>
                <a:srgbClr val="000099"/>
              </a:buClr>
              <a:defRPr sz="2400"/>
            </a:lvl2pPr>
            <a:lvl3pPr>
              <a:buClr>
                <a:srgbClr val="000099"/>
              </a:buClr>
              <a:defRPr sz="2000"/>
            </a:lvl3pPr>
            <a:lvl4pPr>
              <a:buClr>
                <a:srgbClr val="000099"/>
              </a:buClr>
              <a:defRPr sz="1800"/>
            </a:lvl4pPr>
            <a:lvl5pPr>
              <a:buClr>
                <a:srgbClr val="000099"/>
              </a:buCl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305589847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solidFill>
                  <a:srgbClr val="000099"/>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buClr>
                <a:srgbClr val="000099"/>
              </a:buClr>
              <a:defRPr sz="2400"/>
            </a:lvl1pPr>
            <a:lvl2pPr>
              <a:buClr>
                <a:srgbClr val="000099"/>
              </a:buClr>
              <a:defRPr sz="2000"/>
            </a:lvl2pPr>
            <a:lvl3pPr>
              <a:buClr>
                <a:srgbClr val="000099"/>
              </a:buClr>
              <a:defRPr sz="1800"/>
            </a:lvl3pPr>
            <a:lvl4pPr>
              <a:buClr>
                <a:srgbClr val="000099"/>
              </a:buClr>
              <a:defRPr sz="1600"/>
            </a:lvl4pPr>
            <a:lvl5pPr>
              <a:buClr>
                <a:srgbClr val="000099"/>
              </a:buCl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buClr>
                <a:srgbClr val="000099"/>
              </a:buClr>
              <a:defRPr sz="2400"/>
            </a:lvl1pPr>
            <a:lvl2pPr>
              <a:buClr>
                <a:srgbClr val="000099"/>
              </a:buClr>
              <a:defRPr sz="2000"/>
            </a:lvl2pPr>
            <a:lvl3pPr>
              <a:buClr>
                <a:srgbClr val="000099"/>
              </a:buClr>
              <a:defRPr sz="1800"/>
            </a:lvl3pPr>
            <a:lvl4pPr>
              <a:buClr>
                <a:srgbClr val="000099"/>
              </a:buClr>
              <a:defRPr sz="1600"/>
            </a:lvl4pPr>
            <a:lvl5pPr>
              <a:buClr>
                <a:srgbClr val="000099"/>
              </a:buCl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389902250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906000" cy="1143000"/>
          </a:xfrm>
        </p:spPr>
        <p:txBody>
          <a:bodyPr/>
          <a:lstStyle>
            <a:lvl1pPr>
              <a:defRPr>
                <a:solidFill>
                  <a:srgbClr val="000099"/>
                </a:solidFill>
              </a:defRPr>
            </a:lvl1pPr>
          </a:lstStyle>
          <a:p>
            <a:r>
              <a:rPr lang="en-US" noProof="0" smtClean="0"/>
              <a:t>Click to edit Master title style</a:t>
            </a:r>
            <a:endParaRPr lang="en-GB" noProof="0"/>
          </a:p>
        </p:txBody>
      </p:sp>
    </p:spTree>
    <p:extLst>
      <p:ext uri="{BB962C8B-B14F-4D97-AF65-F5344CB8AC3E}">
        <p14:creationId xmlns:p14="http://schemas.microsoft.com/office/powerpoint/2010/main" val="210083113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54732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solidFill>
                  <a:srgbClr val="000099"/>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3873500" y="273050"/>
            <a:ext cx="5537200" cy="5853113"/>
          </a:xfrm>
        </p:spPr>
        <p:txBody>
          <a:bodyPr/>
          <a:lstStyle>
            <a:lvl1pPr>
              <a:buClr>
                <a:srgbClr val="000099"/>
              </a:buClr>
              <a:defRPr sz="3200"/>
            </a:lvl1pPr>
            <a:lvl2pPr>
              <a:buClr>
                <a:srgbClr val="000099"/>
              </a:buClr>
              <a:defRPr sz="2800"/>
            </a:lvl2pPr>
            <a:lvl3pPr>
              <a:buClr>
                <a:srgbClr val="000099"/>
              </a:buClr>
              <a:defRPr sz="2400"/>
            </a:lvl3pPr>
            <a:lvl4pPr>
              <a:buClr>
                <a:srgbClr val="000099"/>
              </a:buClr>
              <a:defRPr sz="2000"/>
            </a:lvl4pPr>
            <a:lvl5pPr>
              <a:buClr>
                <a:srgbClr val="000099"/>
              </a:buCl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17923642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solidFill>
                  <a:srgbClr val="000099"/>
                </a:solidFill>
              </a:defRPr>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51880420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VTT Brasil_sisäsivu_ENG.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0"/>
            <a:ext cx="99028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90600" y="762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endParaRPr lang="en-GB" altLang="pt-BR" smtClean="0"/>
          </a:p>
        </p:txBody>
      </p:sp>
      <p:sp>
        <p:nvSpPr>
          <p:cNvPr id="1028" name="Rectangle 3"/>
          <p:cNvSpPr>
            <a:spLocks noGrp="1" noChangeArrowheads="1"/>
          </p:cNvSpPr>
          <p:nvPr>
            <p:ph type="body" idx="1"/>
          </p:nvPr>
        </p:nvSpPr>
        <p:spPr bwMode="auto">
          <a:xfrm>
            <a:off x="990600" y="19050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endParaRPr lang="en-GB" altLang="pt-BR" smtClean="0"/>
          </a:p>
        </p:txBody>
      </p:sp>
      <p:sp>
        <p:nvSpPr>
          <p:cNvPr id="1029" name="Rectangle 32"/>
          <p:cNvSpPr>
            <a:spLocks noChangeArrowheads="1"/>
          </p:cNvSpPr>
          <p:nvPr/>
        </p:nvSpPr>
        <p:spPr bwMode="auto">
          <a:xfrm>
            <a:off x="7977188" y="188913"/>
            <a:ext cx="504825" cy="287337"/>
          </a:xfrm>
          <a:prstGeom prst="rect">
            <a:avLst/>
          </a:prstGeom>
          <a:noFill/>
          <a:ln w="9525">
            <a:noFill/>
            <a:miter lim="800000"/>
            <a:headEnd/>
            <a:tailEnd/>
          </a:ln>
        </p:spPr>
        <p:txBody>
          <a:bodyPr lIns="77943" tIns="38972" rIns="77943" bIns="38972"/>
          <a:lstStyle>
            <a:lvl1pPr defTabSz="779463">
              <a:defRPr sz="2400">
                <a:solidFill>
                  <a:schemeClr val="tx1"/>
                </a:solidFill>
                <a:latin typeface="Arial" charset="0"/>
                <a:ea typeface="ＭＳ Ｐゴシック" charset="-128"/>
              </a:defRPr>
            </a:lvl1pPr>
            <a:lvl2pPr marL="37931725" indent="-37474525" defTabSz="779463">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defRPr/>
            </a:pPr>
            <a:fld id="{F3FFB501-8C02-4A61-BE6D-A27ACB168355}" type="slidenum">
              <a:rPr lang="en-GB" altLang="pt-BR" sz="800" b="1" smtClean="0">
                <a:solidFill>
                  <a:schemeClr val="bg1"/>
                </a:solidFill>
              </a:rPr>
              <a:pPr algn="r">
                <a:defRPr/>
              </a:pPr>
              <a:t>‹#›</a:t>
            </a:fld>
            <a:endParaRPr lang="en-GB" altLang="pt-BR" sz="800" b="1" smtClean="0">
              <a:solidFill>
                <a:schemeClr val="bg1"/>
              </a:solidFill>
            </a:endParaRPr>
          </a:p>
        </p:txBody>
      </p:sp>
      <p:sp>
        <p:nvSpPr>
          <p:cNvPr id="1030" name="Rectangle 7"/>
          <p:cNvSpPr>
            <a:spLocks noChangeArrowheads="1"/>
          </p:cNvSpPr>
          <p:nvPr/>
        </p:nvSpPr>
        <p:spPr bwMode="auto">
          <a:xfrm>
            <a:off x="7134225" y="192088"/>
            <a:ext cx="698500" cy="214312"/>
          </a:xfrm>
          <a:prstGeom prst="rect">
            <a:avLst/>
          </a:prstGeom>
          <a:noFill/>
          <a:ln w="9525">
            <a:noFill/>
            <a:miter lim="800000"/>
            <a:headEnd/>
            <a:tailEnd/>
          </a:ln>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fld id="{E2A0AC10-8060-46ED-999A-CEF964FD606D}" type="datetime1">
              <a:rPr lang="en-GB" altLang="pt-BR" sz="800" b="1" smtClean="0">
                <a:solidFill>
                  <a:schemeClr val="bg1"/>
                </a:solidFill>
              </a:rPr>
              <a:pPr>
                <a:defRPr/>
              </a:pPr>
              <a:t>08/09/2014</a:t>
            </a:fld>
            <a:endParaRPr lang="en-GB" altLang="pt-BR" sz="800" b="1"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839"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2400" b="1">
          <a:solidFill>
            <a:srgbClr val="000099"/>
          </a:solidFill>
          <a:latin typeface="+mj-lt"/>
          <a:ea typeface="ＭＳ Ｐゴシック" pitchFamily="-1" charset="-128"/>
          <a:cs typeface="ＭＳ Ｐゴシック" charset="-128"/>
        </a:defRPr>
      </a:lvl1pPr>
      <a:lvl2pPr algn="ctr" rtl="0" eaLnBrk="0" fontAlgn="base" hangingPunct="0">
        <a:spcBef>
          <a:spcPct val="0"/>
        </a:spcBef>
        <a:spcAft>
          <a:spcPct val="0"/>
        </a:spcAft>
        <a:defRPr sz="2400" b="1">
          <a:solidFill>
            <a:srgbClr val="000099"/>
          </a:solidFill>
          <a:latin typeface="Arial" charset="0"/>
          <a:ea typeface="ＭＳ Ｐゴシック" pitchFamily="-1" charset="-128"/>
          <a:cs typeface="ＭＳ Ｐゴシック" charset="-128"/>
        </a:defRPr>
      </a:lvl2pPr>
      <a:lvl3pPr algn="ctr" rtl="0" eaLnBrk="0" fontAlgn="base" hangingPunct="0">
        <a:spcBef>
          <a:spcPct val="0"/>
        </a:spcBef>
        <a:spcAft>
          <a:spcPct val="0"/>
        </a:spcAft>
        <a:defRPr sz="2400" b="1">
          <a:solidFill>
            <a:srgbClr val="000099"/>
          </a:solidFill>
          <a:latin typeface="Arial" charset="0"/>
          <a:ea typeface="ＭＳ Ｐゴシック" pitchFamily="-1" charset="-128"/>
          <a:cs typeface="ＭＳ Ｐゴシック" charset="-128"/>
        </a:defRPr>
      </a:lvl3pPr>
      <a:lvl4pPr algn="ctr" rtl="0" eaLnBrk="0" fontAlgn="base" hangingPunct="0">
        <a:spcBef>
          <a:spcPct val="0"/>
        </a:spcBef>
        <a:spcAft>
          <a:spcPct val="0"/>
        </a:spcAft>
        <a:defRPr sz="2400" b="1">
          <a:solidFill>
            <a:srgbClr val="000099"/>
          </a:solidFill>
          <a:latin typeface="Arial" charset="0"/>
          <a:ea typeface="ＭＳ Ｐゴシック" pitchFamily="-1" charset="-128"/>
          <a:cs typeface="ＭＳ Ｐゴシック" charset="-128"/>
        </a:defRPr>
      </a:lvl4pPr>
      <a:lvl5pPr algn="ctr" rtl="0" eaLnBrk="0" fontAlgn="base" hangingPunct="0">
        <a:spcBef>
          <a:spcPct val="0"/>
        </a:spcBef>
        <a:spcAft>
          <a:spcPct val="0"/>
        </a:spcAft>
        <a:defRPr sz="2400" b="1">
          <a:solidFill>
            <a:srgbClr val="000099"/>
          </a:solidFill>
          <a:latin typeface="Arial" charset="0"/>
          <a:ea typeface="ＭＳ Ｐゴシック" pitchFamily="-1" charset="-128"/>
          <a:cs typeface="ＭＳ Ｐゴシック" charset="-128"/>
        </a:defRPr>
      </a:lvl5pPr>
      <a:lvl6pPr marL="457200" algn="ctr" rtl="0" eaLnBrk="1" fontAlgn="base" hangingPunct="1">
        <a:spcBef>
          <a:spcPct val="0"/>
        </a:spcBef>
        <a:spcAft>
          <a:spcPct val="0"/>
        </a:spcAft>
        <a:defRPr sz="2400" b="1">
          <a:solidFill>
            <a:schemeClr val="tx2"/>
          </a:solidFill>
          <a:latin typeface="Arial" charset="0"/>
        </a:defRPr>
      </a:lvl6pPr>
      <a:lvl7pPr marL="914400" algn="ctr" rtl="0" eaLnBrk="1" fontAlgn="base" hangingPunct="1">
        <a:spcBef>
          <a:spcPct val="0"/>
        </a:spcBef>
        <a:spcAft>
          <a:spcPct val="0"/>
        </a:spcAft>
        <a:defRPr sz="2400" b="1">
          <a:solidFill>
            <a:schemeClr val="tx2"/>
          </a:solidFill>
          <a:latin typeface="Arial" charset="0"/>
        </a:defRPr>
      </a:lvl7pPr>
      <a:lvl8pPr marL="1371600" algn="ctr" rtl="0" eaLnBrk="1" fontAlgn="base" hangingPunct="1">
        <a:spcBef>
          <a:spcPct val="0"/>
        </a:spcBef>
        <a:spcAft>
          <a:spcPct val="0"/>
        </a:spcAft>
        <a:defRPr sz="2400" b="1">
          <a:solidFill>
            <a:schemeClr val="tx2"/>
          </a:solidFill>
          <a:latin typeface="Arial" charset="0"/>
        </a:defRPr>
      </a:lvl8pPr>
      <a:lvl9pPr marL="1828800" algn="ctr" rtl="0" eaLnBrk="1" fontAlgn="base" hangingPunct="1">
        <a:spcBef>
          <a:spcPct val="0"/>
        </a:spcBef>
        <a:spcAft>
          <a:spcPct val="0"/>
        </a:spcAft>
        <a:defRPr sz="2400" b="1">
          <a:solidFill>
            <a:schemeClr val="tx2"/>
          </a:solidFill>
          <a:latin typeface="Arial" charset="0"/>
        </a:defRPr>
      </a:lvl9pPr>
    </p:titleStyle>
    <p:bodyStyle>
      <a:lvl1pPr marL="190500" indent="-190500" algn="l" rtl="0" eaLnBrk="0" fontAlgn="base" hangingPunct="0">
        <a:spcBef>
          <a:spcPct val="20000"/>
        </a:spcBef>
        <a:spcAft>
          <a:spcPct val="0"/>
        </a:spcAft>
        <a:buClr>
          <a:srgbClr val="000099"/>
        </a:buClr>
        <a:buFont typeface="Wingdings" charset="2"/>
        <a:buChar char="§"/>
        <a:defRPr sz="2000">
          <a:solidFill>
            <a:schemeClr val="tx1"/>
          </a:solidFill>
          <a:latin typeface="+mn-lt"/>
          <a:ea typeface="ＭＳ Ｐゴシック" pitchFamily="-1" charset="-128"/>
          <a:cs typeface="ＭＳ Ｐゴシック" charset="-128"/>
        </a:defRPr>
      </a:lvl1pPr>
      <a:lvl2pPr marL="666750" indent="-190500" algn="l" rtl="0" eaLnBrk="0" fontAlgn="base" hangingPunct="0">
        <a:spcBef>
          <a:spcPct val="20000"/>
        </a:spcBef>
        <a:spcAft>
          <a:spcPct val="0"/>
        </a:spcAft>
        <a:buClr>
          <a:srgbClr val="000099"/>
        </a:buClr>
        <a:buFont typeface="Wingdings" charset="2"/>
        <a:buChar char="§"/>
        <a:defRPr sz="2000">
          <a:solidFill>
            <a:schemeClr val="tx1"/>
          </a:solidFill>
          <a:latin typeface="+mn-lt"/>
          <a:ea typeface="ＭＳ Ｐゴシック" pitchFamily="-1" charset="-128"/>
        </a:defRPr>
      </a:lvl2pPr>
      <a:lvl3pPr marL="1181100" indent="-228600" algn="l" rtl="0" eaLnBrk="0" fontAlgn="base" hangingPunct="0">
        <a:spcBef>
          <a:spcPct val="20000"/>
        </a:spcBef>
        <a:spcAft>
          <a:spcPct val="0"/>
        </a:spcAft>
        <a:buClr>
          <a:srgbClr val="000099"/>
        </a:buClr>
        <a:buFont typeface="Wingdings" charset="2"/>
        <a:buChar char="§"/>
        <a:defRPr sz="20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rgbClr val="000099"/>
        </a:buClr>
        <a:buFont typeface="Wingdings"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rgbClr val="000099"/>
        </a:buClr>
        <a:buFont typeface="Wingdings" charset="2"/>
        <a:buChar char="§"/>
        <a:defRPr sz="2000">
          <a:solidFill>
            <a:schemeClr val="tx1"/>
          </a:solidFill>
          <a:latin typeface="+mn-lt"/>
          <a:ea typeface="ＭＳ Ｐゴシック" pitchFamily="-1" charset="-128"/>
        </a:defRPr>
      </a:lvl5pPr>
      <a:lvl6pPr marL="2514600" indent="-228600" algn="l" rtl="0" eaLnBrk="1" fontAlgn="base" hangingPunct="1">
        <a:spcBef>
          <a:spcPct val="20000"/>
        </a:spcBef>
        <a:spcAft>
          <a:spcPct val="0"/>
        </a:spcAft>
        <a:buClr>
          <a:schemeClr val="tx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 Id="rId9" Type="http://schemas.openxmlformats.org/officeDocument/2006/relationships/image" Target="../media/image59.jpeg"/></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mailto:juniocs@gmail.com" TargetMode="External"/><Relationship Id="rId4" Type="http://schemas.openxmlformats.org/officeDocument/2006/relationships/hyperlink" Target="mailto:junio.silva@vttbras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7"/>
          <p:cNvSpPr>
            <a:spLocks noGrp="1" noChangeArrowheads="1"/>
          </p:cNvSpPr>
          <p:nvPr>
            <p:ph type="ctrTitle"/>
          </p:nvPr>
        </p:nvSpPr>
        <p:spPr>
          <a:noFill/>
        </p:spPr>
        <p:txBody>
          <a:bodyPr/>
          <a:lstStyle/>
          <a:p>
            <a:pPr eaLnBrk="1" hangingPunct="1"/>
            <a:r>
              <a:rPr lang="en-US" altLang="pt-BR" smtClean="0">
                <a:ea typeface="ＭＳ Ｐゴシック" charset="-128"/>
              </a:rPr>
              <a:t>Enzymes and biotechnology: could we overcome modern challenges?</a:t>
            </a:r>
            <a:endParaRPr lang="en-GB" altLang="pt-BR" smtClean="0">
              <a:ea typeface="ＭＳ Ｐゴシック" charset="-128"/>
            </a:endParaRPr>
          </a:p>
        </p:txBody>
      </p:sp>
      <p:sp>
        <p:nvSpPr>
          <p:cNvPr id="3075" name="Rectangle 18"/>
          <p:cNvSpPr>
            <a:spLocks noGrp="1" noChangeArrowheads="1"/>
          </p:cNvSpPr>
          <p:nvPr>
            <p:ph type="subTitle" idx="1"/>
          </p:nvPr>
        </p:nvSpPr>
        <p:spPr>
          <a:xfrm>
            <a:off x="1262063" y="4681538"/>
            <a:ext cx="8228012" cy="1762125"/>
          </a:xfrm>
          <a:noFill/>
        </p:spPr>
        <p:txBody>
          <a:bodyPr/>
          <a:lstStyle/>
          <a:p>
            <a:pPr algn="r" eaLnBrk="1" hangingPunct="1">
              <a:lnSpc>
                <a:spcPts val="3000"/>
              </a:lnSpc>
              <a:buFont typeface="Wingdings" charset="2"/>
              <a:buNone/>
            </a:pPr>
            <a:r>
              <a:rPr lang="en-GB" altLang="pt-BR" sz="1800" smtClean="0">
                <a:ea typeface="ＭＳ Ｐゴシック" charset="-128"/>
              </a:rPr>
              <a:t>2nd International Conference on Genomics &amp; Pharmacogenomics</a:t>
            </a:r>
          </a:p>
          <a:p>
            <a:pPr algn="r" eaLnBrk="1" hangingPunct="1">
              <a:lnSpc>
                <a:spcPts val="3000"/>
              </a:lnSpc>
              <a:buFont typeface="Wingdings" charset="2"/>
              <a:buNone/>
            </a:pPr>
            <a:endParaRPr lang="en-GB" altLang="pt-BR" sz="1800" smtClean="0">
              <a:ea typeface="ＭＳ Ｐゴシック" charset="-128"/>
            </a:endParaRPr>
          </a:p>
          <a:p>
            <a:pPr algn="r" eaLnBrk="1" hangingPunct="1">
              <a:lnSpc>
                <a:spcPts val="3000"/>
              </a:lnSpc>
              <a:buFont typeface="Wingdings" charset="2"/>
              <a:buNone/>
            </a:pPr>
            <a:r>
              <a:rPr lang="en-GB" altLang="pt-BR" smtClean="0">
                <a:ea typeface="ＭＳ Ｐゴシック" charset="-128"/>
              </a:rPr>
              <a:t>Dr. Junio Cota</a:t>
            </a:r>
            <a:br>
              <a:rPr lang="en-GB" altLang="pt-BR" smtClean="0">
                <a:ea typeface="ＭＳ Ｐゴシック" charset="-128"/>
              </a:rPr>
            </a:br>
            <a:r>
              <a:rPr lang="pt-BR" altLang="pt-BR" smtClean="0">
                <a:ea typeface="ＭＳ Ｐゴシック" charset="-128"/>
              </a:rPr>
              <a:t>VTT Brasil LTDA</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638175"/>
            <a:ext cx="9906000" cy="1143000"/>
          </a:xfrm>
        </p:spPr>
        <p:txBody>
          <a:bodyPr/>
          <a:lstStyle/>
          <a:p>
            <a:pPr eaLnBrk="1" hangingPunct="1"/>
            <a:r>
              <a:rPr lang="en-GB" altLang="pt-BR" smtClean="0">
                <a:ea typeface="ＭＳ Ｐゴシック" charset="-128"/>
              </a:rPr>
              <a:t>Evolution of Whole-Genome Sequencing</a:t>
            </a:r>
          </a:p>
        </p:txBody>
      </p:sp>
      <p:sp>
        <p:nvSpPr>
          <p:cNvPr id="12291" name="Retângulo 5"/>
          <p:cNvSpPr>
            <a:spLocks noChangeArrowheads="1"/>
          </p:cNvSpPr>
          <p:nvPr/>
        </p:nvSpPr>
        <p:spPr bwMode="auto">
          <a:xfrm>
            <a:off x="2162175" y="6465888"/>
            <a:ext cx="7683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r>
              <a:rPr lang="en-US" altLang="en-US" sz="1600" b="1" u="sng">
                <a:solidFill>
                  <a:srgbClr val="000099"/>
                </a:solidFill>
              </a:rPr>
              <a:t>Su, Andrew (2013): Cumulative sequenced genomes. figshare.</a:t>
            </a:r>
          </a:p>
        </p:txBody>
      </p:sp>
      <p:pic>
        <p:nvPicPr>
          <p:cNvPr id="12292" name="Picture 2" descr="http://previews.figshare.com/1090780/preview_10907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950" y="1768475"/>
            <a:ext cx="56261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950" y="2581275"/>
            <a:ext cx="273685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p:nvPr/>
        </p:nvSpPr>
        <p:spPr>
          <a:xfrm>
            <a:off x="157163" y="1808163"/>
            <a:ext cx="9702800" cy="461962"/>
          </a:xfrm>
          <a:prstGeom prst="rect">
            <a:avLst/>
          </a:prstGeom>
          <a:noFill/>
        </p:spPr>
        <p:txBody>
          <a:bodyPr wrap="none">
            <a:spAutoFit/>
          </a:bodyPr>
          <a:lstStyle/>
          <a:p>
            <a:pPr>
              <a:defRPr/>
            </a:pPr>
            <a:r>
              <a:rPr lang="en-US" dirty="0">
                <a:latin typeface="+mn-lt"/>
              </a:rPr>
              <a:t>Big Data, Genome Assembling, Gene Annotation, </a:t>
            </a:r>
            <a:r>
              <a:rPr lang="en-US" dirty="0">
                <a:latin typeface="+mn-lt"/>
              </a:rPr>
              <a:t>Computer Modeling</a:t>
            </a:r>
          </a:p>
        </p:txBody>
      </p:sp>
      <p:sp>
        <p:nvSpPr>
          <p:cNvPr id="13316" name="Rectangle 2"/>
          <p:cNvSpPr>
            <a:spLocks noGrp="1" noChangeArrowheads="1"/>
          </p:cNvSpPr>
          <p:nvPr>
            <p:ph type="title"/>
          </p:nvPr>
        </p:nvSpPr>
        <p:spPr>
          <a:xfrm>
            <a:off x="0" y="638175"/>
            <a:ext cx="9906000" cy="1143000"/>
          </a:xfrm>
        </p:spPr>
        <p:txBody>
          <a:bodyPr/>
          <a:lstStyle/>
          <a:p>
            <a:pPr eaLnBrk="1" hangingPunct="1"/>
            <a:r>
              <a:rPr lang="en-GB" altLang="pt-BR" smtClean="0">
                <a:ea typeface="ＭＳ Ｐゴシック" charset="-128"/>
              </a:rPr>
              <a:t>Bioinformatics: a Modern Challenge</a:t>
            </a:r>
          </a:p>
        </p:txBody>
      </p:sp>
      <p:pic>
        <p:nvPicPr>
          <p:cNvPr id="13317" name="Picture 7" descr="http://www.wired.com/images_blogs/wiredscience/2013/10/bigdatabiolog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2581275"/>
            <a:ext cx="4976813"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p:cNvPicPr>
            <a:picLocks noChangeAspect="1" noChangeArrowheads="1"/>
          </p:cNvPicPr>
          <p:nvPr/>
        </p:nvPicPr>
        <p:blipFill>
          <a:blip r:embed="rId5">
            <a:extLst>
              <a:ext uri="{28A0092B-C50C-407E-A947-70E740481C1C}">
                <a14:useLocalDpi xmlns:a14="http://schemas.microsoft.com/office/drawing/2010/main" val="0"/>
              </a:ext>
            </a:extLst>
          </a:blip>
          <a:srcRect b="6003"/>
          <a:stretch>
            <a:fillRect/>
          </a:stretch>
        </p:blipFill>
        <p:spPr bwMode="auto">
          <a:xfrm>
            <a:off x="5853113" y="2574925"/>
            <a:ext cx="14859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descr="http://www.biomedcentral.com/content/figures/1471-2164-13-S1-S15-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5425" y="0"/>
            <a:ext cx="6915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a:xfrm>
            <a:off x="0" y="638175"/>
            <a:ext cx="9906000" cy="1143000"/>
          </a:xfrm>
        </p:spPr>
        <p:txBody>
          <a:bodyPr/>
          <a:lstStyle/>
          <a:p>
            <a:r>
              <a:rPr lang="pt-BR" altLang="pt-BR" smtClean="0">
                <a:ea typeface="ＭＳ Ｐゴシック" charset="-128"/>
              </a:rPr>
              <a:t>SUMMARY</a:t>
            </a:r>
          </a:p>
        </p:txBody>
      </p:sp>
      <p:sp>
        <p:nvSpPr>
          <p:cNvPr id="4099" name="Espaço Reservado para Conteúdo 2"/>
          <p:cNvSpPr>
            <a:spLocks noGrp="1"/>
          </p:cNvSpPr>
          <p:nvPr>
            <p:ph idx="1"/>
          </p:nvPr>
        </p:nvSpPr>
        <p:spPr/>
        <p:txBody>
          <a:bodyPr/>
          <a:lstStyle/>
          <a:p>
            <a:pPr>
              <a:lnSpc>
                <a:spcPct val="200000"/>
              </a:lnSpc>
            </a:pPr>
            <a:r>
              <a:rPr lang="en-US" altLang="pt-BR" sz="2400" smtClean="0">
                <a:ea typeface="ＭＳ Ｐゴシック" charset="-128"/>
              </a:rPr>
              <a:t>What is VTT?</a:t>
            </a:r>
          </a:p>
          <a:p>
            <a:pPr>
              <a:lnSpc>
                <a:spcPct val="200000"/>
              </a:lnSpc>
            </a:pPr>
            <a:r>
              <a:rPr lang="en-US" altLang="pt-BR" sz="2400" smtClean="0">
                <a:ea typeface="ＭＳ Ｐゴシック" charset="-128"/>
              </a:rPr>
              <a:t>The OMICS Era</a:t>
            </a:r>
          </a:p>
          <a:p>
            <a:pPr>
              <a:lnSpc>
                <a:spcPct val="200000"/>
              </a:lnSpc>
            </a:pPr>
            <a:r>
              <a:rPr lang="en-US" altLang="pt-BR" sz="2400" smtClean="0">
                <a:ea typeface="ＭＳ Ｐゴシック" charset="-128"/>
              </a:rPr>
              <a:t>New Enzyme Discovery</a:t>
            </a:r>
          </a:p>
          <a:p>
            <a:pPr>
              <a:lnSpc>
                <a:spcPct val="200000"/>
              </a:lnSpc>
            </a:pPr>
            <a:r>
              <a:rPr lang="en-US" altLang="pt-BR" sz="2400" smtClean="0">
                <a:ea typeface="ＭＳ Ｐゴシック" charset="-128"/>
              </a:rPr>
              <a:t>Protein Engineering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4099">
                                            <p:txEl>
                                              <p:pRg st="0" end="0"/>
                                            </p:txEl>
                                          </p:spTgt>
                                        </p:tgtEl>
                                        <p:attrNameLst>
                                          <p:attrName>style.opacity</p:attrName>
                                        </p:attrNameLst>
                                      </p:cBhvr>
                                      <p:to>
                                        <p:strVal val="0.5"/>
                                      </p:to>
                                    </p:set>
                                    <p:animEffect filter="image" prLst="opacity: 0.5">
                                      <p:cBhvr rctx="IE">
                                        <p:cTn id="7" dur="indefinite"/>
                                        <p:tgtEl>
                                          <p:spTgt spid="4099">
                                            <p:txEl>
                                              <p:pRg st="0" end="0"/>
                                            </p:txEl>
                                          </p:spTgt>
                                        </p:tgtEl>
                                      </p:cBhvr>
                                    </p:animEffect>
                                  </p:childTnLst>
                                </p:cTn>
                              </p:par>
                              <p:par>
                                <p:cTn id="8" presetID="9" presetClass="emph" presetSubtype="0" nodeType="withEffect">
                                  <p:stCondLst>
                                    <p:cond delay="0"/>
                                  </p:stCondLst>
                                  <p:childTnLst>
                                    <p:set>
                                      <p:cBhvr rctx="PPT">
                                        <p:cTn id="9" dur="indefinite"/>
                                        <p:tgtEl>
                                          <p:spTgt spid="4099">
                                            <p:txEl>
                                              <p:pRg st="1" end="1"/>
                                            </p:txEl>
                                          </p:spTgt>
                                        </p:tgtEl>
                                        <p:attrNameLst>
                                          <p:attrName>style.opacity</p:attrName>
                                        </p:attrNameLst>
                                      </p:cBhvr>
                                      <p:to>
                                        <p:strVal val="0.5"/>
                                      </p:to>
                                    </p:set>
                                    <p:animEffect filter="image" prLst="opacity: 0.5">
                                      <p:cBhvr rctx="IE">
                                        <p:cTn id="10" dur="indefinite"/>
                                        <p:tgtEl>
                                          <p:spTgt spid="4099">
                                            <p:txEl>
                                              <p:pRg st="1" end="1"/>
                                            </p:txEl>
                                          </p:spTgt>
                                        </p:tgtEl>
                                      </p:cBhvr>
                                    </p:animEffect>
                                  </p:childTnLst>
                                </p:cTn>
                              </p:par>
                              <p:par>
                                <p:cTn id="11" presetID="9" presetClass="emph" presetSubtype="0" nodeType="withEffect">
                                  <p:stCondLst>
                                    <p:cond delay="0"/>
                                  </p:stCondLst>
                                  <p:childTnLst>
                                    <p:set>
                                      <p:cBhvr rctx="PPT">
                                        <p:cTn id="12" dur="indefinite"/>
                                        <p:tgtEl>
                                          <p:spTgt spid="4099">
                                            <p:txEl>
                                              <p:pRg st="3" end="3"/>
                                            </p:txEl>
                                          </p:spTgt>
                                        </p:tgtEl>
                                        <p:attrNameLst>
                                          <p:attrName>style.opacity</p:attrName>
                                        </p:attrNameLst>
                                      </p:cBhvr>
                                      <p:to>
                                        <p:strVal val="0.5"/>
                                      </p:to>
                                    </p:set>
                                    <p:animEffect filter="image" prLst="opacity: 0.5">
                                      <p:cBhvr rctx="IE">
                                        <p:cTn id="13" dur="indefinite"/>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ttp://link.springer.com/static-content/images/530/prt%253A978-1-4020-9212-1%252F12/MediaObjects/978-1-4020-9212-1_12_Part_Fig1-133_HTM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189788"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tângulo 4"/>
          <p:cNvSpPr>
            <a:spLocks noChangeArrowheads="1"/>
          </p:cNvSpPr>
          <p:nvPr/>
        </p:nvSpPr>
        <p:spPr bwMode="auto">
          <a:xfrm>
            <a:off x="5627688" y="6465888"/>
            <a:ext cx="4217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r>
              <a:rPr lang="en-US" altLang="en-US" sz="1600" b="1" u="sng">
                <a:solidFill>
                  <a:srgbClr val="000099"/>
                </a:solidFill>
              </a:rPr>
              <a:t>Liebl, Wolfgang (2011): Metagenomics</a:t>
            </a:r>
          </a:p>
        </p:txBody>
      </p:sp>
      <p:sp>
        <p:nvSpPr>
          <p:cNvPr id="3" name="Elipse 2"/>
          <p:cNvSpPr>
            <a:spLocks noChangeArrowheads="1"/>
          </p:cNvSpPr>
          <p:nvPr/>
        </p:nvSpPr>
        <p:spPr bwMode="auto">
          <a:xfrm>
            <a:off x="2838450" y="2798763"/>
            <a:ext cx="1393825" cy="674687"/>
          </a:xfrm>
          <a:prstGeom prst="ellipse">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pt-BR" altLang="en-US"/>
          </a:p>
        </p:txBody>
      </p:sp>
      <p:sp>
        <p:nvSpPr>
          <p:cNvPr id="7" name="Elipse 6"/>
          <p:cNvSpPr>
            <a:spLocks noChangeArrowheads="1"/>
          </p:cNvSpPr>
          <p:nvPr/>
        </p:nvSpPr>
        <p:spPr bwMode="auto">
          <a:xfrm>
            <a:off x="4930775" y="2484438"/>
            <a:ext cx="1731963" cy="674687"/>
          </a:xfrm>
          <a:prstGeom prst="ellipse">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pt-BR" altLang="en-US"/>
          </a:p>
        </p:txBody>
      </p:sp>
      <p:sp>
        <p:nvSpPr>
          <p:cNvPr id="8" name="Elipse 7"/>
          <p:cNvSpPr>
            <a:spLocks noChangeArrowheads="1"/>
          </p:cNvSpPr>
          <p:nvPr/>
        </p:nvSpPr>
        <p:spPr bwMode="auto">
          <a:xfrm>
            <a:off x="5043488" y="3159125"/>
            <a:ext cx="1731962" cy="674688"/>
          </a:xfrm>
          <a:prstGeom prst="ellipse">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pt-BR" altLang="en-US"/>
          </a:p>
        </p:txBody>
      </p:sp>
      <p:sp>
        <p:nvSpPr>
          <p:cNvPr id="15367" name="Rectangle 2"/>
          <p:cNvSpPr>
            <a:spLocks noGrp="1" noChangeArrowheads="1"/>
          </p:cNvSpPr>
          <p:nvPr>
            <p:ph type="title"/>
          </p:nvPr>
        </p:nvSpPr>
        <p:spPr>
          <a:xfrm>
            <a:off x="7023100" y="2079625"/>
            <a:ext cx="2882900" cy="1946275"/>
          </a:xfrm>
        </p:spPr>
        <p:txBody>
          <a:bodyPr/>
          <a:lstStyle/>
          <a:p>
            <a:pPr eaLnBrk="1" hangingPunct="1">
              <a:lnSpc>
                <a:spcPct val="150000"/>
              </a:lnSpc>
            </a:pPr>
            <a:r>
              <a:rPr lang="en-US" altLang="pt-BR" smtClean="0">
                <a:ea typeface="ＭＳ Ｐゴシック" charset="-128"/>
              </a:rPr>
              <a:t>Enzyme discovery in the OMICS Era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a:xfrm>
            <a:off x="0" y="638175"/>
            <a:ext cx="9906000" cy="1143000"/>
          </a:xfrm>
        </p:spPr>
        <p:txBody>
          <a:bodyPr/>
          <a:lstStyle/>
          <a:p>
            <a:r>
              <a:rPr lang="pt-BR" altLang="en-US" smtClean="0">
                <a:ea typeface="ＭＳ Ｐゴシック" charset="-128"/>
              </a:rPr>
              <a:t>New Enzymes for Biofuels: GH 10 Xylanase</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06600"/>
            <a:ext cx="9906000" cy="412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3"/>
          <p:cNvSpPr>
            <a:spLocks noGrp="1"/>
          </p:cNvSpPr>
          <p:nvPr>
            <p:ph type="title"/>
          </p:nvPr>
        </p:nvSpPr>
        <p:spPr>
          <a:xfrm>
            <a:off x="0" y="638175"/>
            <a:ext cx="9906000" cy="1143000"/>
          </a:xfrm>
        </p:spPr>
        <p:txBody>
          <a:bodyPr/>
          <a:lstStyle/>
          <a:p>
            <a:r>
              <a:rPr lang="pt-BR" altLang="en-US" smtClean="0">
                <a:ea typeface="ＭＳ Ｐゴシック" charset="-128"/>
              </a:rPr>
              <a:t>New Enzymes for Biofuels: GH 10 Xylanase</a:t>
            </a:r>
          </a:p>
        </p:txBody>
      </p:sp>
      <p:grpSp>
        <p:nvGrpSpPr>
          <p:cNvPr id="3" name="Grupo 2"/>
          <p:cNvGrpSpPr>
            <a:grpSpLocks noChangeAspect="1"/>
          </p:cNvGrpSpPr>
          <p:nvPr/>
        </p:nvGrpSpPr>
        <p:grpSpPr bwMode="auto">
          <a:xfrm>
            <a:off x="844550" y="4056063"/>
            <a:ext cx="3689350" cy="2671762"/>
            <a:chOff x="362490" y="1853825"/>
            <a:chExt cx="5657850" cy="4095750"/>
          </a:xfrm>
        </p:grpSpPr>
        <p:pic>
          <p:nvPicPr>
            <p:cNvPr id="174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90" y="1853825"/>
              <a:ext cx="565785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20" name="Retângulo 1"/>
            <p:cNvSpPr>
              <a:spLocks noChangeArrowheads="1"/>
            </p:cNvSpPr>
            <p:nvPr/>
          </p:nvSpPr>
          <p:spPr bwMode="auto">
            <a:xfrm>
              <a:off x="362490" y="1853825"/>
              <a:ext cx="270030" cy="40504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pt-BR" altLang="en-US"/>
            </a:p>
          </p:txBody>
        </p:sp>
      </p:grpSp>
      <p:grpSp>
        <p:nvGrpSpPr>
          <p:cNvPr id="17412" name="Grupo 5"/>
          <p:cNvGrpSpPr>
            <a:grpSpLocks/>
          </p:cNvGrpSpPr>
          <p:nvPr/>
        </p:nvGrpSpPr>
        <p:grpSpPr bwMode="auto">
          <a:xfrm>
            <a:off x="273050" y="863600"/>
            <a:ext cx="2244725" cy="2949575"/>
            <a:chOff x="5358045" y="2348880"/>
            <a:chExt cx="2245996" cy="2948940"/>
          </a:xfrm>
        </p:grpSpPr>
        <p:pic>
          <p:nvPicPr>
            <p:cNvPr id="174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8046" y="2348880"/>
              <a:ext cx="2245995" cy="294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8" name="Retângulo 4"/>
            <p:cNvSpPr>
              <a:spLocks noChangeArrowheads="1"/>
            </p:cNvSpPr>
            <p:nvPr/>
          </p:nvSpPr>
          <p:spPr bwMode="auto">
            <a:xfrm>
              <a:off x="5358045" y="2348880"/>
              <a:ext cx="360040" cy="40504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pt-BR" altLang="en-US"/>
            </a:p>
          </p:txBody>
        </p:sp>
      </p:grpSp>
      <p:grpSp>
        <p:nvGrpSpPr>
          <p:cNvPr id="8" name="Grupo 7"/>
          <p:cNvGrpSpPr>
            <a:grpSpLocks noChangeAspect="1"/>
          </p:cNvGrpSpPr>
          <p:nvPr/>
        </p:nvGrpSpPr>
        <p:grpSpPr bwMode="auto">
          <a:xfrm>
            <a:off x="3873500" y="1625600"/>
            <a:ext cx="3089275" cy="2562225"/>
            <a:chOff x="4592960" y="3524930"/>
            <a:chExt cx="4124325" cy="3419475"/>
          </a:xfrm>
        </p:grpSpPr>
        <p:pic>
          <p:nvPicPr>
            <p:cNvPr id="174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960" y="3524930"/>
              <a:ext cx="4124325"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6" name="Retângulo 6"/>
            <p:cNvSpPr>
              <a:spLocks noChangeArrowheads="1"/>
            </p:cNvSpPr>
            <p:nvPr/>
          </p:nvSpPr>
          <p:spPr bwMode="auto">
            <a:xfrm>
              <a:off x="4592960" y="3524930"/>
              <a:ext cx="450050" cy="48913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pt-BR" altLang="en-US"/>
            </a:p>
          </p:txBody>
        </p:sp>
      </p:grpSp>
      <p:pic>
        <p:nvPicPr>
          <p:cNvPr id="327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8538" y="4194175"/>
            <a:ext cx="3644900" cy="244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3"/>
          <p:cNvSpPr>
            <a:spLocks noGrp="1"/>
          </p:cNvSpPr>
          <p:nvPr>
            <p:ph type="title"/>
          </p:nvPr>
        </p:nvSpPr>
        <p:spPr>
          <a:xfrm>
            <a:off x="0" y="638175"/>
            <a:ext cx="9906000" cy="1143000"/>
          </a:xfrm>
        </p:spPr>
        <p:txBody>
          <a:bodyPr/>
          <a:lstStyle/>
          <a:p>
            <a:r>
              <a:rPr lang="pt-BR" altLang="en-US" smtClean="0">
                <a:ea typeface="ＭＳ Ｐゴシック" charset="-128"/>
              </a:rPr>
              <a:t>Proteomics: Secretome of </a:t>
            </a:r>
            <a:r>
              <a:rPr lang="pt-BR" altLang="en-US" i="1" smtClean="0">
                <a:ea typeface="ＭＳ Ｐゴシック" charset="-128"/>
              </a:rPr>
              <a:t>Penicillium equinulatum</a:t>
            </a: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59013"/>
            <a:ext cx="9906000" cy="346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3"/>
          <p:cNvSpPr>
            <a:spLocks noGrp="1"/>
          </p:cNvSpPr>
          <p:nvPr>
            <p:ph type="title"/>
          </p:nvPr>
        </p:nvSpPr>
        <p:spPr>
          <a:xfrm>
            <a:off x="0" y="638175"/>
            <a:ext cx="9906000" cy="1143000"/>
          </a:xfrm>
        </p:spPr>
        <p:txBody>
          <a:bodyPr/>
          <a:lstStyle/>
          <a:p>
            <a:r>
              <a:rPr lang="pt-BR" altLang="en-US" smtClean="0">
                <a:ea typeface="ＭＳ Ｐゴシック" charset="-128"/>
              </a:rPr>
              <a:t>Proteomics: Secretome of </a:t>
            </a:r>
            <a:r>
              <a:rPr lang="pt-BR" altLang="en-US" i="1" smtClean="0">
                <a:ea typeface="ＭＳ Ｐゴシック" charset="-128"/>
              </a:rPr>
              <a:t>Penicillium equinulatum</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1719263"/>
            <a:ext cx="382587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638" y="2803525"/>
            <a:ext cx="5172075" cy="39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7975" y="3333750"/>
            <a:ext cx="1657350" cy="347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2" name="CaixaDeTexto 1"/>
          <p:cNvSpPr txBox="1">
            <a:spLocks noChangeArrowheads="1"/>
          </p:cNvSpPr>
          <p:nvPr/>
        </p:nvSpPr>
        <p:spPr bwMode="auto">
          <a:xfrm>
            <a:off x="5692775" y="1687513"/>
            <a:ext cx="31750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pt-BR" altLang="en-US" sz="1500" b="1" i="1"/>
              <a:t>SCB: Sugar Cane Bagasse</a:t>
            </a:r>
          </a:p>
          <a:p>
            <a:r>
              <a:rPr lang="pt-BR" altLang="en-US" sz="1500" b="1" i="1"/>
              <a:t>HDT: Hydrothermal Treatment</a:t>
            </a:r>
          </a:p>
          <a:p>
            <a:r>
              <a:rPr lang="pt-BR" altLang="en-US" sz="1500" b="1" i="1"/>
              <a:t>SET: Steam Explosion Treatment</a:t>
            </a:r>
          </a:p>
          <a:p>
            <a:r>
              <a:rPr lang="pt-BR" altLang="en-US" sz="1500" b="1" i="1"/>
              <a:t>SAT: Sulfuric Acid Treatment</a:t>
            </a:r>
          </a:p>
          <a:p>
            <a:r>
              <a:rPr lang="pt-BR" altLang="en-US" sz="1500" b="1" i="1"/>
              <a:t>MCL: Microcrystalline Cellulose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3"/>
          <p:cNvSpPr>
            <a:spLocks noGrp="1"/>
          </p:cNvSpPr>
          <p:nvPr>
            <p:ph type="title"/>
          </p:nvPr>
        </p:nvSpPr>
        <p:spPr>
          <a:xfrm>
            <a:off x="0" y="638175"/>
            <a:ext cx="9906000" cy="1143000"/>
          </a:xfrm>
        </p:spPr>
        <p:txBody>
          <a:bodyPr/>
          <a:lstStyle/>
          <a:p>
            <a:r>
              <a:rPr lang="pt-BR" altLang="en-US" smtClean="0">
                <a:ea typeface="ＭＳ Ｐゴシック" charset="-128"/>
              </a:rPr>
              <a:t>Proteomics: Secretome of </a:t>
            </a:r>
            <a:r>
              <a:rPr lang="pt-BR" altLang="en-US" i="1" smtClean="0">
                <a:ea typeface="ＭＳ Ｐゴシック" charset="-128"/>
              </a:rPr>
              <a:t>Trichoderma harzianum</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b="3542"/>
          <a:stretch>
            <a:fillRect/>
          </a:stretch>
        </p:blipFill>
        <p:spPr bwMode="auto">
          <a:xfrm>
            <a:off x="0" y="1584325"/>
            <a:ext cx="9906000"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3"/>
          <p:cNvSpPr>
            <a:spLocks noGrp="1"/>
          </p:cNvSpPr>
          <p:nvPr>
            <p:ph type="title"/>
          </p:nvPr>
        </p:nvSpPr>
        <p:spPr>
          <a:xfrm>
            <a:off x="0" y="638175"/>
            <a:ext cx="9906000" cy="1143000"/>
          </a:xfrm>
        </p:spPr>
        <p:txBody>
          <a:bodyPr/>
          <a:lstStyle/>
          <a:p>
            <a:r>
              <a:rPr lang="pt-BR" altLang="en-US" smtClean="0">
                <a:ea typeface="ＭＳ Ｐゴシック" charset="-128"/>
              </a:rPr>
              <a:t>Proteomics: Secretome of </a:t>
            </a:r>
            <a:r>
              <a:rPr lang="pt-BR" altLang="en-US" i="1" smtClean="0">
                <a:ea typeface="ＭＳ Ｐゴシック" charset="-128"/>
              </a:rPr>
              <a:t>Trichoderma harzianum</a:t>
            </a:r>
            <a:endParaRPr lang="pt-BR" altLang="en-US" smtClean="0">
              <a:ea typeface="ＭＳ Ｐゴシック" charset="-128"/>
            </a:endParaRP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2397125"/>
            <a:ext cx="4722813"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938" y="1971675"/>
            <a:ext cx="4679950" cy="384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a:xfrm>
            <a:off x="0" y="638175"/>
            <a:ext cx="9906000" cy="1143000"/>
          </a:xfrm>
        </p:spPr>
        <p:txBody>
          <a:bodyPr/>
          <a:lstStyle/>
          <a:p>
            <a:r>
              <a:rPr lang="pt-BR" altLang="pt-BR" smtClean="0">
                <a:ea typeface="ＭＳ Ｐゴシック" charset="-128"/>
              </a:rPr>
              <a:t>SUMMARY</a:t>
            </a:r>
          </a:p>
        </p:txBody>
      </p:sp>
      <p:sp>
        <p:nvSpPr>
          <p:cNvPr id="4099" name="Espaço Reservado para Conteúdo 2"/>
          <p:cNvSpPr>
            <a:spLocks noGrp="1"/>
          </p:cNvSpPr>
          <p:nvPr>
            <p:ph idx="1"/>
          </p:nvPr>
        </p:nvSpPr>
        <p:spPr/>
        <p:txBody>
          <a:bodyPr/>
          <a:lstStyle/>
          <a:p>
            <a:pPr>
              <a:lnSpc>
                <a:spcPct val="200000"/>
              </a:lnSpc>
            </a:pPr>
            <a:r>
              <a:rPr lang="en-US" altLang="pt-BR" sz="2400" smtClean="0">
                <a:ea typeface="ＭＳ Ｐゴシック" charset="-128"/>
              </a:rPr>
              <a:t>What is VTT?</a:t>
            </a:r>
          </a:p>
          <a:p>
            <a:pPr>
              <a:lnSpc>
                <a:spcPct val="200000"/>
              </a:lnSpc>
            </a:pPr>
            <a:r>
              <a:rPr lang="en-US" altLang="pt-BR" sz="2400" smtClean="0">
                <a:ea typeface="ＭＳ Ｐゴシック" charset="-128"/>
              </a:rPr>
              <a:t>The OMICS Era</a:t>
            </a:r>
          </a:p>
          <a:p>
            <a:pPr>
              <a:lnSpc>
                <a:spcPct val="200000"/>
              </a:lnSpc>
            </a:pPr>
            <a:r>
              <a:rPr lang="en-US" altLang="pt-BR" sz="2400" smtClean="0">
                <a:ea typeface="ＭＳ Ｐゴシック" charset="-128"/>
              </a:rPr>
              <a:t>New Enzyme Discovery</a:t>
            </a:r>
          </a:p>
          <a:p>
            <a:pPr>
              <a:lnSpc>
                <a:spcPct val="200000"/>
              </a:lnSpc>
            </a:pPr>
            <a:r>
              <a:rPr lang="en-US" altLang="pt-BR" sz="2400" smtClean="0">
                <a:ea typeface="ＭＳ Ｐゴシック" charset="-128"/>
              </a:rPr>
              <a:t>Protein Engineering</a:t>
            </a:r>
          </a:p>
          <a:p>
            <a:pPr>
              <a:lnSpc>
                <a:spcPct val="200000"/>
              </a:lnSpc>
            </a:pPr>
            <a:endParaRPr lang="en-US" altLang="pt-BR" sz="2400" smtClean="0">
              <a:ea typeface="ＭＳ Ｐゴシック"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4099">
                                            <p:txEl>
                                              <p:pRg st="1" end="1"/>
                                            </p:txEl>
                                          </p:spTgt>
                                        </p:tgtEl>
                                        <p:attrNameLst>
                                          <p:attrName>style.opacity</p:attrName>
                                        </p:attrNameLst>
                                      </p:cBhvr>
                                      <p:to>
                                        <p:strVal val="0.5"/>
                                      </p:to>
                                    </p:set>
                                    <p:animEffect filter="image" prLst="opacity: 0.5">
                                      <p:cBhvr rctx="IE">
                                        <p:cTn id="7" dur="indefinite"/>
                                        <p:tgtEl>
                                          <p:spTgt spid="4099">
                                            <p:txEl>
                                              <p:pRg st="1" end="1"/>
                                            </p:txEl>
                                          </p:spTgt>
                                        </p:tgtEl>
                                      </p:cBhvr>
                                    </p:animEffect>
                                  </p:childTnLst>
                                </p:cTn>
                              </p:par>
                              <p:par>
                                <p:cTn id="8" presetID="9" presetClass="emph" presetSubtype="0" nodeType="withEffect">
                                  <p:stCondLst>
                                    <p:cond delay="0"/>
                                  </p:stCondLst>
                                  <p:childTnLst>
                                    <p:set>
                                      <p:cBhvr rctx="PPT">
                                        <p:cTn id="9" dur="indefinite"/>
                                        <p:tgtEl>
                                          <p:spTgt spid="4099">
                                            <p:txEl>
                                              <p:pRg st="2" end="2"/>
                                            </p:txEl>
                                          </p:spTgt>
                                        </p:tgtEl>
                                        <p:attrNameLst>
                                          <p:attrName>style.opacity</p:attrName>
                                        </p:attrNameLst>
                                      </p:cBhvr>
                                      <p:to>
                                        <p:strVal val="0.5"/>
                                      </p:to>
                                    </p:set>
                                    <p:animEffect filter="image" prLst="opacity: 0.5">
                                      <p:cBhvr rctx="IE">
                                        <p:cTn id="10" dur="indefinite"/>
                                        <p:tgtEl>
                                          <p:spTgt spid="4099">
                                            <p:txEl>
                                              <p:pRg st="2" end="2"/>
                                            </p:txEl>
                                          </p:spTgt>
                                        </p:tgtEl>
                                      </p:cBhvr>
                                    </p:animEffect>
                                  </p:childTnLst>
                                </p:cTn>
                              </p:par>
                              <p:par>
                                <p:cTn id="11" presetID="9" presetClass="emph" presetSubtype="0" nodeType="withEffect">
                                  <p:stCondLst>
                                    <p:cond delay="0"/>
                                  </p:stCondLst>
                                  <p:childTnLst>
                                    <p:set>
                                      <p:cBhvr rctx="PPT">
                                        <p:cTn id="12" dur="indefinite"/>
                                        <p:tgtEl>
                                          <p:spTgt spid="4099">
                                            <p:txEl>
                                              <p:pRg st="3" end="3"/>
                                            </p:txEl>
                                          </p:spTgt>
                                        </p:tgtEl>
                                        <p:attrNameLst>
                                          <p:attrName>style.opacity</p:attrName>
                                        </p:attrNameLst>
                                      </p:cBhvr>
                                      <p:to>
                                        <p:strVal val="0.5"/>
                                      </p:to>
                                    </p:set>
                                    <p:animEffect filter="image" prLst="opacity: 0.5">
                                      <p:cBhvr rctx="IE">
                                        <p:cTn id="13" dur="indefinite"/>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0" y="638175"/>
            <a:ext cx="9906000" cy="1143000"/>
          </a:xfrm>
        </p:spPr>
        <p:txBody>
          <a:bodyPr/>
          <a:lstStyle/>
          <a:p>
            <a:r>
              <a:rPr lang="pt-BR" altLang="pt-BR" smtClean="0">
                <a:ea typeface="ＭＳ Ｐゴシック" charset="-128"/>
              </a:rPr>
              <a:t>SUMMARY</a:t>
            </a:r>
          </a:p>
        </p:txBody>
      </p:sp>
      <p:sp>
        <p:nvSpPr>
          <p:cNvPr id="4099" name="Espaço Reservado para Conteúdo 2"/>
          <p:cNvSpPr>
            <a:spLocks noGrp="1"/>
          </p:cNvSpPr>
          <p:nvPr>
            <p:ph idx="1"/>
          </p:nvPr>
        </p:nvSpPr>
        <p:spPr/>
        <p:txBody>
          <a:bodyPr/>
          <a:lstStyle/>
          <a:p>
            <a:pPr>
              <a:lnSpc>
                <a:spcPct val="200000"/>
              </a:lnSpc>
            </a:pPr>
            <a:r>
              <a:rPr lang="en-US" altLang="pt-BR" sz="2400" smtClean="0">
                <a:ea typeface="ＭＳ Ｐゴシック" charset="-128"/>
              </a:rPr>
              <a:t>What is VTT?</a:t>
            </a:r>
          </a:p>
          <a:p>
            <a:pPr>
              <a:lnSpc>
                <a:spcPct val="200000"/>
              </a:lnSpc>
            </a:pPr>
            <a:r>
              <a:rPr lang="en-US" altLang="pt-BR" sz="2400" smtClean="0">
                <a:ea typeface="ＭＳ Ｐゴシック" charset="-128"/>
              </a:rPr>
              <a:t>The OMICS Era</a:t>
            </a:r>
          </a:p>
          <a:p>
            <a:pPr>
              <a:lnSpc>
                <a:spcPct val="200000"/>
              </a:lnSpc>
            </a:pPr>
            <a:r>
              <a:rPr lang="en-US" altLang="pt-BR" sz="2400" smtClean="0">
                <a:ea typeface="ＭＳ Ｐゴシック" charset="-128"/>
              </a:rPr>
              <a:t>New Enzyme Discovery</a:t>
            </a:r>
          </a:p>
          <a:p>
            <a:pPr>
              <a:lnSpc>
                <a:spcPct val="200000"/>
              </a:lnSpc>
            </a:pPr>
            <a:r>
              <a:rPr lang="en-US" altLang="pt-BR" sz="2400" smtClean="0">
                <a:ea typeface="ＭＳ Ｐゴシック" charset="-128"/>
              </a:rPr>
              <a:t>Protein Engineering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4099">
                                            <p:txEl>
                                              <p:pRg st="0" end="0"/>
                                            </p:txEl>
                                          </p:spTgt>
                                        </p:tgtEl>
                                        <p:attrNameLst>
                                          <p:attrName>style.opacity</p:attrName>
                                        </p:attrNameLst>
                                      </p:cBhvr>
                                      <p:to>
                                        <p:strVal val="0.5"/>
                                      </p:to>
                                    </p:set>
                                    <p:animEffect filter="image" prLst="opacity: 0.5">
                                      <p:cBhvr rctx="IE">
                                        <p:cTn id="7" dur="indefinite"/>
                                        <p:tgtEl>
                                          <p:spTgt spid="4099">
                                            <p:txEl>
                                              <p:pRg st="0" end="0"/>
                                            </p:txEl>
                                          </p:spTgt>
                                        </p:tgtEl>
                                      </p:cBhvr>
                                    </p:animEffect>
                                  </p:childTnLst>
                                </p:cTn>
                              </p:par>
                              <p:par>
                                <p:cTn id="8" presetID="9" presetClass="emph" presetSubtype="0" nodeType="withEffect">
                                  <p:stCondLst>
                                    <p:cond delay="0"/>
                                  </p:stCondLst>
                                  <p:childTnLst>
                                    <p:set>
                                      <p:cBhvr rctx="PPT">
                                        <p:cTn id="9" dur="indefinite"/>
                                        <p:tgtEl>
                                          <p:spTgt spid="4099">
                                            <p:txEl>
                                              <p:pRg st="1" end="1"/>
                                            </p:txEl>
                                          </p:spTgt>
                                        </p:tgtEl>
                                        <p:attrNameLst>
                                          <p:attrName>style.opacity</p:attrName>
                                        </p:attrNameLst>
                                      </p:cBhvr>
                                      <p:to>
                                        <p:strVal val="0.5"/>
                                      </p:to>
                                    </p:set>
                                    <p:animEffect filter="image" prLst="opacity: 0.5">
                                      <p:cBhvr rctx="IE">
                                        <p:cTn id="10" dur="indefinite"/>
                                        <p:tgtEl>
                                          <p:spTgt spid="4099">
                                            <p:txEl>
                                              <p:pRg st="1" end="1"/>
                                            </p:txEl>
                                          </p:spTgt>
                                        </p:tgtEl>
                                      </p:cBhvr>
                                    </p:animEffect>
                                  </p:childTnLst>
                                </p:cTn>
                              </p:par>
                              <p:par>
                                <p:cTn id="11" presetID="9" presetClass="emph" presetSubtype="0" nodeType="withEffect">
                                  <p:stCondLst>
                                    <p:cond delay="0"/>
                                  </p:stCondLst>
                                  <p:childTnLst>
                                    <p:set>
                                      <p:cBhvr rctx="PPT">
                                        <p:cTn id="12" dur="indefinite"/>
                                        <p:tgtEl>
                                          <p:spTgt spid="4099">
                                            <p:txEl>
                                              <p:pRg st="2" end="2"/>
                                            </p:txEl>
                                          </p:spTgt>
                                        </p:tgtEl>
                                        <p:attrNameLst>
                                          <p:attrName>style.opacity</p:attrName>
                                        </p:attrNameLst>
                                      </p:cBhvr>
                                      <p:to>
                                        <p:strVal val="0.5"/>
                                      </p:to>
                                    </p:set>
                                    <p:animEffect filter="image" prLst="opacity: 0.5">
                                      <p:cBhvr rctx="IE">
                                        <p:cTn id="13" dur="indefinite"/>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638175"/>
            <a:ext cx="9906000" cy="1143000"/>
          </a:xfrm>
        </p:spPr>
        <p:txBody>
          <a:bodyPr/>
          <a:lstStyle/>
          <a:p>
            <a:pPr eaLnBrk="1" hangingPunct="1"/>
            <a:r>
              <a:rPr lang="en-US" altLang="pt-BR" smtClean="0">
                <a:ea typeface="ＭＳ Ｐゴシック" charset="-128"/>
              </a:rPr>
              <a:t>Protein Engineering is a tailor-made process</a:t>
            </a:r>
          </a:p>
        </p:txBody>
      </p:sp>
      <p:sp>
        <p:nvSpPr>
          <p:cNvPr id="2" name="TextBox 3"/>
          <p:cNvSpPr txBox="1"/>
          <p:nvPr/>
        </p:nvSpPr>
        <p:spPr>
          <a:xfrm>
            <a:off x="5981700" y="5357813"/>
            <a:ext cx="3157538" cy="1200150"/>
          </a:xfrm>
          <a:prstGeom prst="rect">
            <a:avLst/>
          </a:prstGeom>
          <a:noFill/>
        </p:spPr>
        <p:txBody>
          <a:bodyPr wrap="none">
            <a:spAutoFit/>
          </a:bodyPr>
          <a:lstStyle/>
          <a:p>
            <a:pPr>
              <a:lnSpc>
                <a:spcPct val="150000"/>
              </a:lnSpc>
              <a:defRPr/>
            </a:pPr>
            <a:r>
              <a:rPr lang="en-US" dirty="0">
                <a:latin typeface="+mn-lt"/>
              </a:rPr>
              <a:t>What’s on your mind?</a:t>
            </a:r>
          </a:p>
          <a:p>
            <a:pPr>
              <a:lnSpc>
                <a:spcPct val="150000"/>
              </a:lnSpc>
              <a:defRPr/>
            </a:pPr>
            <a:r>
              <a:rPr lang="en-US" dirty="0">
                <a:latin typeface="+mn-lt"/>
              </a:rPr>
              <a:t>What’s your </a:t>
            </a:r>
            <a:r>
              <a:rPr lang="en-US" dirty="0">
                <a:latin typeface="+mn-lt"/>
              </a:rPr>
              <a:t>need?</a:t>
            </a:r>
          </a:p>
        </p:txBody>
      </p:sp>
      <p:pic>
        <p:nvPicPr>
          <p:cNvPr id="23556" name="Picture 2" descr="http://longlivejudyism.files.wordpress.com/2010/06/facebook_03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716338"/>
            <a:ext cx="50006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http://carpediemcomjesus.files.wordpress.com/2010/07/stopdo.jpg?w=224&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2205038"/>
            <a:ext cx="21336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http://www.envirotech-online.com/assets/file_store/pr_files/17313/images/thumbnails/800w-waters_ag_logo.jpg"/>
          <p:cNvPicPr>
            <a:picLocks noChangeAspect="1" noChangeArrowheads="1"/>
          </p:cNvPicPr>
          <p:nvPr/>
        </p:nvPicPr>
        <p:blipFill>
          <a:blip r:embed="rId5">
            <a:extLst>
              <a:ext uri="{28A0092B-C50C-407E-A947-70E740481C1C}">
                <a14:useLocalDpi xmlns:a14="http://schemas.microsoft.com/office/drawing/2010/main" val="0"/>
              </a:ext>
            </a:extLst>
          </a:blip>
          <a:srcRect t="57103" b="28612"/>
          <a:stretch>
            <a:fillRect/>
          </a:stretch>
        </p:blipFill>
        <p:spPr bwMode="auto">
          <a:xfrm>
            <a:off x="138113" y="2349500"/>
            <a:ext cx="63468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638175"/>
            <a:ext cx="9906000" cy="1143000"/>
          </a:xfrm>
        </p:spPr>
        <p:txBody>
          <a:bodyPr/>
          <a:lstStyle/>
          <a:p>
            <a:pPr eaLnBrk="1" hangingPunct="1"/>
            <a:r>
              <a:rPr lang="en-US" altLang="pt-BR" smtClean="0">
                <a:ea typeface="ＭＳ Ｐゴシック" charset="-128"/>
              </a:rPr>
              <a:t>Protein Engineering: Rational or Non-rational Design?</a:t>
            </a:r>
          </a:p>
        </p:txBody>
      </p:sp>
      <p:sp>
        <p:nvSpPr>
          <p:cNvPr id="24579" name="CaixaDeTexto 2"/>
          <p:cNvSpPr txBox="1">
            <a:spLocks noChangeArrowheads="1"/>
          </p:cNvSpPr>
          <p:nvPr/>
        </p:nvSpPr>
        <p:spPr bwMode="auto">
          <a:xfrm>
            <a:off x="3567113" y="2336800"/>
            <a:ext cx="2957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pt-BR" altLang="en-US" b="1">
                <a:solidFill>
                  <a:srgbClr val="000099"/>
                </a:solidFill>
              </a:rPr>
              <a:t>Current Paradigms</a:t>
            </a:r>
          </a:p>
        </p:txBody>
      </p:sp>
      <p:sp>
        <p:nvSpPr>
          <p:cNvPr id="4" name="Retângulo 3"/>
          <p:cNvSpPr/>
          <p:nvPr/>
        </p:nvSpPr>
        <p:spPr>
          <a:xfrm>
            <a:off x="227013" y="3654425"/>
            <a:ext cx="3960812" cy="1800225"/>
          </a:xfrm>
          <a:prstGeom prst="rect">
            <a:avLst/>
          </a:prstGeom>
          <a:ln>
            <a:solidFill>
              <a:schemeClr val="tx1"/>
            </a:solidFill>
            <a:prstDash val="lgDash"/>
          </a:ln>
        </p:spPr>
        <p:txBody>
          <a:bodyPr>
            <a:spAutoFit/>
          </a:bodyPr>
          <a:lstStyle/>
          <a:p>
            <a:pPr algn="ctr" defTabSz="457200">
              <a:lnSpc>
                <a:spcPct val="150000"/>
              </a:lnSpc>
              <a:defRPr/>
            </a:pPr>
            <a:r>
              <a:rPr lang="en-US" dirty="0">
                <a:latin typeface="+mn-lt"/>
              </a:rPr>
              <a:t>Mechanism-based</a:t>
            </a:r>
          </a:p>
          <a:p>
            <a:pPr algn="ctr" defTabSz="457200">
              <a:lnSpc>
                <a:spcPct val="150000"/>
              </a:lnSpc>
              <a:defRPr/>
            </a:pPr>
            <a:r>
              <a:rPr lang="en-US" dirty="0">
                <a:latin typeface="+mn-lt"/>
              </a:rPr>
              <a:t>(Rational)</a:t>
            </a:r>
          </a:p>
          <a:p>
            <a:pPr algn="ctr" defTabSz="457200">
              <a:lnSpc>
                <a:spcPct val="150000"/>
              </a:lnSpc>
              <a:defRPr/>
            </a:pPr>
            <a:r>
              <a:rPr lang="en-US" dirty="0">
                <a:latin typeface="+mn-lt"/>
              </a:rPr>
              <a:t>Detailed structural analysis</a:t>
            </a:r>
            <a:endParaRPr lang="en-US" dirty="0">
              <a:latin typeface="+mn-lt"/>
            </a:endParaRPr>
          </a:p>
        </p:txBody>
      </p:sp>
      <p:sp>
        <p:nvSpPr>
          <p:cNvPr id="5" name="Retângulo 4"/>
          <p:cNvSpPr/>
          <p:nvPr/>
        </p:nvSpPr>
        <p:spPr>
          <a:xfrm>
            <a:off x="5673725" y="3654425"/>
            <a:ext cx="3959225" cy="1800225"/>
          </a:xfrm>
          <a:prstGeom prst="rect">
            <a:avLst/>
          </a:prstGeom>
          <a:ln>
            <a:solidFill>
              <a:schemeClr val="tx1"/>
            </a:solidFill>
            <a:prstDash val="lgDash"/>
          </a:ln>
        </p:spPr>
        <p:txBody>
          <a:bodyPr>
            <a:spAutoFit/>
          </a:bodyPr>
          <a:lstStyle/>
          <a:p>
            <a:pPr algn="ctr" defTabSz="457200">
              <a:lnSpc>
                <a:spcPct val="150000"/>
              </a:lnSpc>
              <a:defRPr/>
            </a:pPr>
            <a:r>
              <a:rPr lang="en-US" dirty="0">
                <a:latin typeface="+mn-lt"/>
              </a:rPr>
              <a:t>Empiricism-based</a:t>
            </a:r>
          </a:p>
          <a:p>
            <a:pPr algn="ctr" defTabSz="457200">
              <a:lnSpc>
                <a:spcPct val="150000"/>
              </a:lnSpc>
              <a:defRPr/>
            </a:pPr>
            <a:r>
              <a:rPr lang="en-US" dirty="0">
                <a:latin typeface="+mn-lt"/>
              </a:rPr>
              <a:t>(Non-rational)</a:t>
            </a:r>
          </a:p>
          <a:p>
            <a:pPr algn="ctr" defTabSz="457200">
              <a:lnSpc>
                <a:spcPct val="150000"/>
              </a:lnSpc>
              <a:defRPr/>
            </a:pPr>
            <a:r>
              <a:rPr lang="en-US" dirty="0">
                <a:latin typeface="+mn-lt"/>
              </a:rPr>
              <a:t>Libraries based</a:t>
            </a:r>
            <a:endParaRPr lang="en-US" dirty="0">
              <a:latin typeface="+mn-lt"/>
            </a:endParaRPr>
          </a:p>
        </p:txBody>
      </p:sp>
      <p:sp>
        <p:nvSpPr>
          <p:cNvPr id="6" name="CaixaDeTexto 5"/>
          <p:cNvSpPr txBox="1">
            <a:spLocks noChangeArrowheads="1"/>
          </p:cNvSpPr>
          <p:nvPr/>
        </p:nvSpPr>
        <p:spPr bwMode="auto">
          <a:xfrm>
            <a:off x="4518025" y="3868738"/>
            <a:ext cx="869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pt-BR" altLang="en-US" sz="8000" b="1">
                <a:solidFill>
                  <a:srgbClr val="000099"/>
                </a:solidFill>
              </a:rPr>
              <a:t>X</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638175"/>
            <a:ext cx="9906000" cy="1143000"/>
          </a:xfrm>
        </p:spPr>
        <p:txBody>
          <a:bodyPr/>
          <a:lstStyle/>
          <a:p>
            <a:pPr eaLnBrk="1" hangingPunct="1"/>
            <a:r>
              <a:rPr lang="en-GB" altLang="pt-BR" smtClean="0">
                <a:ea typeface="ＭＳ Ｐゴシック" charset="-128"/>
              </a:rPr>
              <a:t>Building a Xylanase – Lichenase Chimera</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2093913"/>
            <a:ext cx="8562975"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638175"/>
            <a:ext cx="9906000" cy="1143000"/>
          </a:xfrm>
        </p:spPr>
        <p:txBody>
          <a:bodyPr/>
          <a:lstStyle/>
          <a:p>
            <a:pPr eaLnBrk="1" hangingPunct="1"/>
            <a:r>
              <a:rPr lang="en-GB" altLang="pt-BR" smtClean="0">
                <a:ea typeface="ＭＳ Ｐゴシック" charset="-128"/>
              </a:rPr>
              <a:t>Chimeras: Multidomain Proteins</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l="3516" t="4179"/>
          <a:stretch>
            <a:fillRect/>
          </a:stretch>
        </p:blipFill>
        <p:spPr bwMode="auto">
          <a:xfrm rot="-5874146">
            <a:off x="6673851" y="4114800"/>
            <a:ext cx="1530350"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9"/>
          <p:cNvSpPr txBox="1"/>
          <p:nvPr/>
        </p:nvSpPr>
        <p:spPr>
          <a:xfrm>
            <a:off x="179388" y="1795463"/>
            <a:ext cx="8785225" cy="2657475"/>
          </a:xfrm>
          <a:prstGeom prst="rect">
            <a:avLst/>
          </a:prstGeom>
          <a:noFill/>
        </p:spPr>
        <p:txBody>
          <a:bodyPr>
            <a:spAutoFit/>
          </a:bodyPr>
          <a:lstStyle/>
          <a:p>
            <a:pPr marL="1028700" lvl="1" indent="-571500">
              <a:lnSpc>
                <a:spcPts val="5000"/>
              </a:lnSpc>
              <a:buFont typeface="Wingdings" pitchFamily="2" charset="2"/>
              <a:buChar char="ü"/>
              <a:defRPr/>
            </a:pPr>
            <a:r>
              <a:rPr lang="en-US" dirty="0" err="1">
                <a:latin typeface="+mn-lt"/>
              </a:rPr>
              <a:t>Multidomain</a:t>
            </a:r>
            <a:r>
              <a:rPr lang="en-US" dirty="0">
                <a:latin typeface="+mn-lt"/>
              </a:rPr>
              <a:t>/multifunctional proteins can reduce costs with enzyme load;</a:t>
            </a:r>
          </a:p>
          <a:p>
            <a:pPr marL="1028700" lvl="1" indent="-571500">
              <a:lnSpc>
                <a:spcPts val="5000"/>
              </a:lnSpc>
              <a:buFont typeface="Wingdings" pitchFamily="2" charset="2"/>
              <a:buChar char="ü"/>
              <a:defRPr/>
            </a:pPr>
            <a:r>
              <a:rPr lang="en-US" dirty="0">
                <a:latin typeface="+mn-lt"/>
              </a:rPr>
              <a:t>End-to-end </a:t>
            </a:r>
            <a:r>
              <a:rPr lang="en-US" dirty="0">
                <a:latin typeface="+mn-lt"/>
              </a:rPr>
              <a:t>fusion between the N and C termini of the parental enzymes can result in nonfunctional </a:t>
            </a:r>
            <a:r>
              <a:rPr lang="en-US" dirty="0">
                <a:latin typeface="+mn-lt"/>
              </a:rPr>
              <a:t>chimeras.</a:t>
            </a:r>
            <a:endParaRPr lang="en-US" dirty="0">
              <a:latin typeface="+mn-lt"/>
            </a:endParaRPr>
          </a:p>
        </p:txBody>
      </p:sp>
      <p:sp>
        <p:nvSpPr>
          <p:cNvPr id="5" name="Rectangle 1"/>
          <p:cNvSpPr/>
          <p:nvPr/>
        </p:nvSpPr>
        <p:spPr>
          <a:xfrm>
            <a:off x="4038600" y="6443663"/>
            <a:ext cx="5819775" cy="339725"/>
          </a:xfrm>
          <a:prstGeom prst="rect">
            <a:avLst/>
          </a:prstGeom>
        </p:spPr>
        <p:txBody>
          <a:bodyPr>
            <a:spAutoFit/>
          </a:bodyPr>
          <a:lstStyle/>
          <a:p>
            <a:pPr algn="r">
              <a:defRPr/>
            </a:pPr>
            <a:r>
              <a:rPr lang="en-US" sz="1600" b="1" dirty="0">
                <a:solidFill>
                  <a:srgbClr val="000099"/>
                </a:solidFill>
                <a:latin typeface="+mj-lt"/>
              </a:rPr>
              <a:t>S.Y. </a:t>
            </a:r>
            <a:r>
              <a:rPr lang="en-US" sz="1600" b="1" dirty="0">
                <a:solidFill>
                  <a:srgbClr val="000099"/>
                </a:solidFill>
                <a:latin typeface="+mj-lt"/>
              </a:rPr>
              <a:t>Hong et al., </a:t>
            </a:r>
            <a:r>
              <a:rPr lang="en-US" sz="1600" b="1" dirty="0">
                <a:solidFill>
                  <a:srgbClr val="000099"/>
                </a:solidFill>
                <a:latin typeface="+mj-lt"/>
              </a:rPr>
              <a:t>Biotechnology Letters, </a:t>
            </a:r>
            <a:r>
              <a:rPr lang="en-US" sz="1600" b="1" dirty="0">
                <a:solidFill>
                  <a:srgbClr val="000099"/>
                </a:solidFill>
                <a:latin typeface="+mj-lt"/>
              </a:rPr>
              <a:t>29, 931-936 (2007</a:t>
            </a:r>
            <a:r>
              <a:rPr lang="en-US" sz="1600" b="1" dirty="0">
                <a:solidFill>
                  <a:srgbClr val="000099"/>
                </a:solidFill>
                <a:latin typeface="+mj-lt"/>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1504950" y="3860800"/>
            <a:ext cx="6134100" cy="2376488"/>
            <a:chOff x="1583800" y="3861048"/>
            <a:chExt cx="6134072" cy="2376264"/>
          </a:xfrm>
        </p:grpSpPr>
        <p:pic>
          <p:nvPicPr>
            <p:cNvPr id="28678" name="Picture 3"/>
            <p:cNvPicPr>
              <a:picLocks noChangeAspect="1" noChangeArrowheads="1"/>
            </p:cNvPicPr>
            <p:nvPr/>
          </p:nvPicPr>
          <p:blipFill>
            <a:blip r:embed="rId3">
              <a:extLst>
                <a:ext uri="{28A0092B-C50C-407E-A947-70E740481C1C}">
                  <a14:useLocalDpi xmlns:a14="http://schemas.microsoft.com/office/drawing/2010/main" val="0"/>
                </a:ext>
              </a:extLst>
            </a:blip>
            <a:srcRect l="3516" t="4179" b="52963"/>
            <a:stretch>
              <a:fillRect/>
            </a:stretch>
          </p:blipFill>
          <p:spPr bwMode="auto">
            <a:xfrm rot="-5400000">
              <a:off x="1325158" y="4119690"/>
              <a:ext cx="2353356" cy="183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9" name="Picture 3"/>
            <p:cNvPicPr>
              <a:picLocks noChangeAspect="1" noChangeArrowheads="1"/>
            </p:cNvPicPr>
            <p:nvPr/>
          </p:nvPicPr>
          <p:blipFill>
            <a:blip r:embed="rId3">
              <a:extLst>
                <a:ext uri="{28A0092B-C50C-407E-A947-70E740481C1C}">
                  <a14:useLocalDpi xmlns:a14="http://schemas.microsoft.com/office/drawing/2010/main" val="0"/>
                </a:ext>
              </a:extLst>
            </a:blip>
            <a:srcRect l="3516" t="46597" b="6448"/>
            <a:stretch>
              <a:fillRect/>
            </a:stretch>
          </p:blipFill>
          <p:spPr bwMode="auto">
            <a:xfrm rot="-5400000">
              <a:off x="5535354" y="4054794"/>
              <a:ext cx="2353356"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0" name="Picture 4" descr="http://elastobor.com.br/imagens/produto/alta/478_Corrente-Zincada2_321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98330">
              <a:off x="3625857" y="3885709"/>
              <a:ext cx="2037053" cy="203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5" name="Rectangle 2"/>
          <p:cNvSpPr>
            <a:spLocks noGrp="1" noChangeArrowheads="1"/>
          </p:cNvSpPr>
          <p:nvPr>
            <p:ph type="title"/>
          </p:nvPr>
        </p:nvSpPr>
        <p:spPr>
          <a:xfrm>
            <a:off x="0" y="638175"/>
            <a:ext cx="9906000" cy="1143000"/>
          </a:xfrm>
        </p:spPr>
        <p:txBody>
          <a:bodyPr/>
          <a:lstStyle/>
          <a:p>
            <a:pPr eaLnBrk="1" hangingPunct="1"/>
            <a:r>
              <a:rPr lang="en-GB" altLang="pt-BR" smtClean="0">
                <a:ea typeface="ＭＳ Ｐゴシック" charset="-128"/>
              </a:rPr>
              <a:t>Chimeras: Multidomain Proteins</a:t>
            </a:r>
          </a:p>
        </p:txBody>
      </p:sp>
      <p:sp>
        <p:nvSpPr>
          <p:cNvPr id="28676" name="Retângulo 6"/>
          <p:cNvSpPr>
            <a:spLocks noChangeArrowheads="1"/>
          </p:cNvSpPr>
          <p:nvPr/>
        </p:nvSpPr>
        <p:spPr bwMode="auto">
          <a:xfrm>
            <a:off x="182563" y="2144713"/>
            <a:ext cx="9091612"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128"/>
              </a:defRPr>
            </a:lvl1pPr>
            <a:lvl2pPr marL="1028700" indent="-57150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a:lnSpc>
                <a:spcPts val="5000"/>
              </a:lnSpc>
              <a:buFont typeface="Wingdings" charset="2"/>
              <a:buChar char="ü"/>
            </a:pPr>
            <a:r>
              <a:rPr lang="en-US" altLang="en-US"/>
              <a:t>The selection of the linker sequence is particularly important for the construction of functional fusion proteins</a:t>
            </a:r>
          </a:p>
        </p:txBody>
      </p:sp>
      <p:sp>
        <p:nvSpPr>
          <p:cNvPr id="28677" name="TextBox 3"/>
          <p:cNvSpPr txBox="1">
            <a:spLocks noChangeArrowheads="1"/>
          </p:cNvSpPr>
          <p:nvPr/>
        </p:nvSpPr>
        <p:spPr bwMode="auto">
          <a:xfrm>
            <a:off x="4046538" y="3644900"/>
            <a:ext cx="10382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5000" b="1">
                <a:solidFill>
                  <a:srgbClr val="000000"/>
                </a:solidFill>
                <a:latin typeface="Century" pitchFamily="18" charset="0"/>
              </a:rPr>
              <a:t>?</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638175"/>
            <a:ext cx="9906000" cy="1143000"/>
          </a:xfrm>
        </p:spPr>
        <p:txBody>
          <a:bodyPr/>
          <a:lstStyle/>
          <a:p>
            <a:pPr eaLnBrk="1" hangingPunct="1"/>
            <a:r>
              <a:rPr lang="en-GB" altLang="pt-BR" smtClean="0">
                <a:ea typeface="ＭＳ Ｐゴシック" charset="-128"/>
              </a:rPr>
              <a:t>Building Chimeras: Molecular Dinamics</a:t>
            </a:r>
          </a:p>
        </p:txBody>
      </p:sp>
      <p:sp>
        <p:nvSpPr>
          <p:cNvPr id="29699" name="Retângulo 2"/>
          <p:cNvSpPr>
            <a:spLocks noChangeArrowheads="1"/>
          </p:cNvSpPr>
          <p:nvPr/>
        </p:nvSpPr>
        <p:spPr bwMode="auto">
          <a:xfrm>
            <a:off x="182563" y="2484438"/>
            <a:ext cx="5626100"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128"/>
              </a:defRPr>
            </a:lvl1pPr>
            <a:lvl2pPr marL="1028700" indent="-57150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a:lnSpc>
                <a:spcPts val="5000"/>
              </a:lnSpc>
              <a:buFont typeface="Wingdings" charset="2"/>
              <a:buChar char="ü"/>
            </a:pPr>
            <a:r>
              <a:rPr lang="en-US" altLang="en-US"/>
              <a:t>Energy Landscape Theory</a:t>
            </a:r>
          </a:p>
          <a:p>
            <a:pPr lvl="1">
              <a:lnSpc>
                <a:spcPts val="5000"/>
              </a:lnSpc>
              <a:buFont typeface="Wingdings" charset="2"/>
              <a:buChar char="ü"/>
            </a:pPr>
            <a:r>
              <a:rPr lang="en-US" altLang="en-US"/>
              <a:t>Structure Based Models</a:t>
            </a:r>
          </a:p>
          <a:p>
            <a:pPr lvl="1">
              <a:lnSpc>
                <a:spcPts val="5000"/>
              </a:lnSpc>
              <a:buFont typeface="Wingdings" charset="2"/>
              <a:buChar char="ü"/>
            </a:pPr>
            <a:r>
              <a:rPr lang="en-US" altLang="en-US"/>
              <a:t>The topology could drives the protein folding</a:t>
            </a:r>
          </a:p>
          <a:p>
            <a:pPr lvl="1">
              <a:lnSpc>
                <a:spcPts val="5000"/>
              </a:lnSpc>
              <a:buFont typeface="Wingdings" charset="2"/>
              <a:buChar char="ü"/>
            </a:pPr>
            <a:r>
              <a:rPr lang="en-US" altLang="en-US"/>
              <a:t>Save computational time</a:t>
            </a:r>
          </a:p>
        </p:txBody>
      </p:sp>
      <p:pic>
        <p:nvPicPr>
          <p:cNvPr id="29700" name="Picture 2" descr="LiuIM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3900" y="2174875"/>
            <a:ext cx="38100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p:nvPr/>
        </p:nvSpPr>
        <p:spPr>
          <a:xfrm>
            <a:off x="3692525" y="6475413"/>
            <a:ext cx="6165850" cy="338137"/>
          </a:xfrm>
          <a:prstGeom prst="rect">
            <a:avLst/>
          </a:prstGeom>
        </p:spPr>
        <p:txBody>
          <a:bodyPr>
            <a:spAutoFit/>
          </a:bodyPr>
          <a:lstStyle/>
          <a:p>
            <a:pPr algn="r">
              <a:defRPr/>
            </a:pPr>
            <a:r>
              <a:rPr lang="en-US" sz="1600" b="1" i="1" dirty="0">
                <a:solidFill>
                  <a:srgbClr val="000099"/>
                </a:solidFill>
                <a:latin typeface="+mj-lt"/>
              </a:rPr>
              <a:t>X. L. </a:t>
            </a:r>
            <a:r>
              <a:rPr lang="en-US" sz="1600" b="1" i="1" dirty="0" err="1">
                <a:solidFill>
                  <a:srgbClr val="000099"/>
                </a:solidFill>
                <a:latin typeface="+mj-lt"/>
              </a:rPr>
              <a:t>Ji</a:t>
            </a:r>
            <a:r>
              <a:rPr lang="en-US" sz="1600" b="1" i="1" dirty="0">
                <a:solidFill>
                  <a:srgbClr val="000099"/>
                </a:solidFill>
                <a:latin typeface="+mj-lt"/>
              </a:rPr>
              <a:t>, and S. Q. Liu. J. </a:t>
            </a:r>
            <a:r>
              <a:rPr lang="en-US" sz="1600" b="1" i="1" dirty="0" err="1">
                <a:solidFill>
                  <a:srgbClr val="000099"/>
                </a:solidFill>
                <a:latin typeface="+mj-lt"/>
              </a:rPr>
              <a:t>Biomol</a:t>
            </a:r>
            <a:r>
              <a:rPr lang="en-US" sz="1600" b="1" i="1" dirty="0">
                <a:solidFill>
                  <a:srgbClr val="000099"/>
                </a:solidFill>
                <a:latin typeface="+mj-lt"/>
              </a:rPr>
              <a:t> </a:t>
            </a:r>
            <a:r>
              <a:rPr lang="en-US" sz="1600" b="1" i="1" dirty="0" err="1">
                <a:solidFill>
                  <a:srgbClr val="000099"/>
                </a:solidFill>
                <a:latin typeface="+mj-lt"/>
              </a:rPr>
              <a:t>Struct</a:t>
            </a:r>
            <a:r>
              <a:rPr lang="en-US" sz="1600" b="1" i="1" dirty="0">
                <a:solidFill>
                  <a:srgbClr val="000099"/>
                </a:solidFill>
                <a:latin typeface="+mj-lt"/>
              </a:rPr>
              <a:t> </a:t>
            </a:r>
            <a:r>
              <a:rPr lang="en-US" sz="1600" b="1" i="1" dirty="0" err="1">
                <a:solidFill>
                  <a:srgbClr val="000099"/>
                </a:solidFill>
                <a:latin typeface="+mj-lt"/>
              </a:rPr>
              <a:t>Dyn</a:t>
            </a:r>
            <a:r>
              <a:rPr lang="en-US" sz="1600" b="1" i="1" dirty="0">
                <a:solidFill>
                  <a:srgbClr val="000099"/>
                </a:solidFill>
                <a:latin typeface="+mj-lt"/>
              </a:rPr>
              <a:t> 28, 621-623 (2011)</a:t>
            </a:r>
            <a:endParaRPr lang="pt-BR" sz="1600" b="1" i="1" dirty="0">
              <a:solidFill>
                <a:srgbClr val="000099"/>
              </a:solidFill>
              <a:latin typeface="+mj-lt"/>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638175"/>
            <a:ext cx="9906000" cy="1143000"/>
          </a:xfrm>
        </p:spPr>
        <p:txBody>
          <a:bodyPr/>
          <a:lstStyle/>
          <a:p>
            <a:pPr eaLnBrk="1" hangingPunct="1"/>
            <a:r>
              <a:rPr lang="en-GB" altLang="pt-BR" smtClean="0">
                <a:ea typeface="ＭＳ Ｐゴシック" charset="-128"/>
              </a:rPr>
              <a:t>Structure Based Models (SB)</a:t>
            </a:r>
          </a:p>
        </p:txBody>
      </p:sp>
      <p:pic>
        <p:nvPicPr>
          <p:cNvPr id="30723" name="Picture 5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989138"/>
            <a:ext cx="6284913"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rved Down Arrow 4"/>
          <p:cNvSpPr/>
          <p:nvPr/>
        </p:nvSpPr>
        <p:spPr>
          <a:xfrm rot="3594097">
            <a:off x="3504407" y="4128293"/>
            <a:ext cx="1828800" cy="1008063"/>
          </a:xfrm>
          <a:prstGeom prst="curvedDown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solidFill>
                <a:schemeClr val="tx1"/>
              </a:solidFill>
            </a:endParaRPr>
          </a:p>
        </p:txBody>
      </p:sp>
      <p:sp>
        <p:nvSpPr>
          <p:cNvPr id="8" name="Oval 1"/>
          <p:cNvSpPr/>
          <p:nvPr/>
        </p:nvSpPr>
        <p:spPr>
          <a:xfrm>
            <a:off x="2936875" y="4019550"/>
            <a:ext cx="649288" cy="57626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5"/>
          <p:cNvSpPr txBox="1"/>
          <p:nvPr/>
        </p:nvSpPr>
        <p:spPr>
          <a:xfrm>
            <a:off x="0" y="5603875"/>
            <a:ext cx="9906000" cy="831850"/>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algn="ctr">
              <a:defRPr/>
            </a:pPr>
            <a:r>
              <a:rPr lang="en-US" dirty="0">
                <a:latin typeface="+mj-lt"/>
              </a:rPr>
              <a:t>The unique Free Energy basin suggests a group of structures candidates: simulations are mainly  driven by the entropy of the system</a:t>
            </a:r>
            <a:endParaRPr lang="en-US"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638175"/>
            <a:ext cx="9906000" cy="1143000"/>
          </a:xfrm>
        </p:spPr>
        <p:txBody>
          <a:bodyPr/>
          <a:lstStyle/>
          <a:p>
            <a:pPr eaLnBrk="1" hangingPunct="1"/>
            <a:r>
              <a:rPr lang="en-GB" altLang="pt-BR" smtClean="0">
                <a:ea typeface="ＭＳ Ｐゴシック" charset="-128"/>
              </a:rPr>
              <a:t>Building Chimera</a:t>
            </a:r>
          </a:p>
        </p:txBody>
      </p:sp>
      <p:pic>
        <p:nvPicPr>
          <p:cNvPr id="31747" name="Picture 5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74938"/>
            <a:ext cx="8353425"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p:nvPr/>
        </p:nvSpPr>
        <p:spPr>
          <a:xfrm>
            <a:off x="2000250" y="1784350"/>
            <a:ext cx="2066925" cy="460375"/>
          </a:xfrm>
          <a:prstGeom prst="rect">
            <a:avLst/>
          </a:prstGeom>
          <a:noFill/>
        </p:spPr>
        <p:txBody>
          <a:bodyPr wrap="none">
            <a:spAutoFit/>
          </a:bodyPr>
          <a:lstStyle/>
          <a:p>
            <a:pPr algn="ctr">
              <a:defRPr/>
            </a:pPr>
            <a:r>
              <a:rPr lang="en-US" b="1" dirty="0">
                <a:latin typeface="+mj-lt"/>
              </a:rPr>
              <a:t>Overlap PCR</a:t>
            </a:r>
            <a:endParaRPr lang="en-US" b="1" dirty="0">
              <a:latin typeface="+mj-lt"/>
            </a:endParaRPr>
          </a:p>
        </p:txBody>
      </p:sp>
      <p:sp>
        <p:nvSpPr>
          <p:cNvPr id="5" name="TextBox 3"/>
          <p:cNvSpPr txBox="1"/>
          <p:nvPr/>
        </p:nvSpPr>
        <p:spPr>
          <a:xfrm>
            <a:off x="6359525" y="1784350"/>
            <a:ext cx="1770063" cy="460375"/>
          </a:xfrm>
          <a:prstGeom prst="rect">
            <a:avLst/>
          </a:prstGeom>
          <a:noFill/>
        </p:spPr>
        <p:txBody>
          <a:bodyPr wrap="none">
            <a:spAutoFit/>
          </a:bodyPr>
          <a:lstStyle/>
          <a:p>
            <a:pPr algn="ctr">
              <a:defRPr/>
            </a:pPr>
            <a:r>
              <a:rPr lang="en-US" b="1" dirty="0">
                <a:latin typeface="+mj-lt"/>
              </a:rPr>
              <a:t>SDS-PAGE</a:t>
            </a:r>
            <a:endParaRPr lang="en-US" b="1" dirty="0">
              <a:latin typeface="+mj-lt"/>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638175"/>
            <a:ext cx="9906000" cy="1143000"/>
          </a:xfrm>
        </p:spPr>
        <p:txBody>
          <a:bodyPr/>
          <a:lstStyle/>
          <a:p>
            <a:pPr eaLnBrk="1" hangingPunct="1"/>
            <a:r>
              <a:rPr lang="en-US" altLang="pt-BR" smtClean="0">
                <a:ea typeface="ＭＳ Ｐゴシック" charset="-128"/>
              </a:rPr>
              <a:t>SAXS experimental and theoretical curves</a:t>
            </a:r>
          </a:p>
        </p:txBody>
      </p:sp>
      <p:pic>
        <p:nvPicPr>
          <p:cNvPr id="327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808163"/>
            <a:ext cx="5446712"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p:nvPr/>
        </p:nvSpPr>
        <p:spPr>
          <a:xfrm>
            <a:off x="6159500" y="1808163"/>
            <a:ext cx="3203575" cy="23082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dirty="0">
                <a:latin typeface="+mj-lt"/>
              </a:rPr>
              <a:t>R</a:t>
            </a:r>
            <a:r>
              <a:rPr lang="en-US" dirty="0">
                <a:latin typeface="+mj-lt"/>
              </a:rPr>
              <a:t>epresentative </a:t>
            </a:r>
            <a:r>
              <a:rPr lang="en-US" dirty="0">
                <a:latin typeface="+mj-lt"/>
              </a:rPr>
              <a:t>structure taken from the Free Energy basin with </a:t>
            </a:r>
            <a:r>
              <a:rPr lang="en-US" i="1" dirty="0">
                <a:latin typeface="+mj-lt"/>
              </a:rPr>
              <a:t>χ</a:t>
            </a:r>
            <a:r>
              <a:rPr lang="en-US" i="1" baseline="30000" dirty="0">
                <a:latin typeface="+mj-lt"/>
              </a:rPr>
              <a:t>2</a:t>
            </a:r>
            <a:r>
              <a:rPr lang="en-US" dirty="0">
                <a:latin typeface="+mj-lt"/>
              </a:rPr>
              <a:t>=2.80, </a:t>
            </a:r>
            <a:r>
              <a:rPr lang="en-US" i="1" dirty="0" err="1">
                <a:latin typeface="+mj-lt"/>
              </a:rPr>
              <a:t>Rg</a:t>
            </a:r>
            <a:r>
              <a:rPr lang="en-US" dirty="0">
                <a:latin typeface="+mj-lt"/>
              </a:rPr>
              <a:t>=26.0Å and </a:t>
            </a:r>
            <a:r>
              <a:rPr lang="en-US" i="1" dirty="0">
                <a:latin typeface="+mj-lt"/>
              </a:rPr>
              <a:t>CM</a:t>
            </a:r>
            <a:r>
              <a:rPr lang="en-US" dirty="0">
                <a:latin typeface="+mj-lt"/>
              </a:rPr>
              <a:t> distance=40.7Å inset</a:t>
            </a:r>
          </a:p>
        </p:txBody>
      </p:sp>
      <p:sp>
        <p:nvSpPr>
          <p:cNvPr id="5" name="Rectangle 6"/>
          <p:cNvSpPr/>
          <p:nvPr/>
        </p:nvSpPr>
        <p:spPr>
          <a:xfrm>
            <a:off x="1028700" y="5695950"/>
            <a:ext cx="7848600" cy="831850"/>
          </a:xfrm>
          <a:prstGeom prst="rect">
            <a:avLst/>
          </a:prstGeom>
          <a:ln>
            <a:solidFill>
              <a:schemeClr val="tx1"/>
            </a:solidFill>
            <a:prstDash val="dash"/>
          </a:ln>
        </p:spPr>
        <p:txBody>
          <a:bodyPr>
            <a:spAutoFit/>
          </a:bodyPr>
          <a:lstStyle/>
          <a:p>
            <a:pPr algn="ctr">
              <a:defRPr/>
            </a:pPr>
            <a:r>
              <a:rPr lang="en-US" dirty="0">
                <a:latin typeface="+mj-lt"/>
              </a:rPr>
              <a:t>Theoretical scattering curve was generated in CRYSOL and the representation in VMD</a:t>
            </a:r>
            <a:endParaRPr lang="en-US" dirty="0">
              <a:latin typeface="+mj-lt"/>
            </a:endParaRPr>
          </a:p>
        </p:txBody>
      </p:sp>
      <p:sp>
        <p:nvSpPr>
          <p:cNvPr id="6" name="Curved Down Arrow 7"/>
          <p:cNvSpPr/>
          <p:nvPr/>
        </p:nvSpPr>
        <p:spPr>
          <a:xfrm rot="495182" flipV="1">
            <a:off x="5132388" y="4025900"/>
            <a:ext cx="1828800" cy="1008063"/>
          </a:xfrm>
          <a:prstGeom prst="curvedDown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p:nvPr/>
        </p:nvSpPr>
        <p:spPr bwMode="auto">
          <a:xfrm>
            <a:off x="0" y="1989138"/>
            <a:ext cx="9906000" cy="287337"/>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a:lstStyle/>
          <a:p>
            <a:pPr>
              <a:defRPr/>
            </a:pPr>
            <a:endParaRPr lang="en-GB"/>
          </a:p>
        </p:txBody>
      </p:sp>
      <p:sp>
        <p:nvSpPr>
          <p:cNvPr id="5123" name="Rectangle 2"/>
          <p:cNvSpPr>
            <a:spLocks noChangeArrowheads="1"/>
          </p:cNvSpPr>
          <p:nvPr/>
        </p:nvSpPr>
        <p:spPr bwMode="auto">
          <a:xfrm>
            <a:off x="992188" y="404813"/>
            <a:ext cx="7923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742950" indent="-285750">
              <a:spcBef>
                <a:spcPct val="20000"/>
              </a:spcBef>
              <a:buClr>
                <a:srgbClr val="000099"/>
              </a:buClr>
              <a:buFont typeface="Wingdings" charset="2"/>
              <a:buChar char="§"/>
              <a:defRPr sz="2000">
                <a:solidFill>
                  <a:schemeClr val="tx1"/>
                </a:solidFill>
                <a:latin typeface="Arial" charset="0"/>
                <a:ea typeface="ＭＳ Ｐゴシック" charset="-128"/>
              </a:defRPr>
            </a:lvl2pPr>
            <a:lvl3pPr marL="11430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2400" b="1">
                <a:solidFill>
                  <a:srgbClr val="000099"/>
                </a:solidFill>
              </a:rPr>
              <a:t>VTT Group in brief</a:t>
            </a:r>
          </a:p>
        </p:txBody>
      </p:sp>
      <p:sp>
        <p:nvSpPr>
          <p:cNvPr id="5124" name="Rectangle 12"/>
          <p:cNvSpPr>
            <a:spLocks noChangeArrowheads="1"/>
          </p:cNvSpPr>
          <p:nvPr/>
        </p:nvSpPr>
        <p:spPr bwMode="auto">
          <a:xfrm>
            <a:off x="0" y="5445125"/>
            <a:ext cx="9906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742950" indent="-285750">
              <a:spcBef>
                <a:spcPct val="20000"/>
              </a:spcBef>
              <a:buClr>
                <a:srgbClr val="000099"/>
              </a:buClr>
              <a:buFont typeface="Wingdings" charset="2"/>
              <a:buChar char="§"/>
              <a:defRPr sz="2000">
                <a:solidFill>
                  <a:schemeClr val="tx1"/>
                </a:solidFill>
                <a:latin typeface="Arial" charset="0"/>
                <a:ea typeface="ＭＳ Ｐゴシック" charset="-128"/>
              </a:defRPr>
            </a:lvl2pPr>
            <a:lvl3pPr marL="11430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spcBef>
                <a:spcPct val="0"/>
              </a:spcBef>
              <a:buClrTx/>
              <a:buFontTx/>
              <a:buNone/>
            </a:pPr>
            <a:endParaRPr lang="fi-FI" altLang="pt-BR" sz="2400"/>
          </a:p>
        </p:txBody>
      </p:sp>
      <p:sp>
        <p:nvSpPr>
          <p:cNvPr id="5125" name="Rectangle 6"/>
          <p:cNvSpPr>
            <a:spLocks noChangeArrowheads="1"/>
          </p:cNvSpPr>
          <p:nvPr/>
        </p:nvSpPr>
        <p:spPr bwMode="auto">
          <a:xfrm>
            <a:off x="2216150" y="1331913"/>
            <a:ext cx="7199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742950" indent="-285750">
              <a:spcBef>
                <a:spcPct val="20000"/>
              </a:spcBef>
              <a:buClr>
                <a:srgbClr val="000099"/>
              </a:buClr>
              <a:buFont typeface="Wingdings" charset="2"/>
              <a:buChar char="§"/>
              <a:defRPr sz="2000">
                <a:solidFill>
                  <a:schemeClr val="tx1"/>
                </a:solidFill>
                <a:latin typeface="Arial" charset="0"/>
                <a:ea typeface="ＭＳ Ｐゴシック" charset="-128"/>
              </a:defRPr>
            </a:lvl2pPr>
            <a:lvl3pPr marL="11430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spcBef>
                <a:spcPct val="0"/>
              </a:spcBef>
              <a:buClrTx/>
              <a:buFontTx/>
              <a:buNone/>
            </a:pPr>
            <a:r>
              <a:rPr lang="en-GB" altLang="pt-BR" sz="1800"/>
              <a:t>Turnover 292 M€ (2010) </a:t>
            </a:r>
            <a:r>
              <a:rPr lang="en-GB" altLang="pt-BR" sz="1800">
                <a:solidFill>
                  <a:srgbClr val="000099"/>
                </a:solidFill>
                <a:latin typeface="Times New Roman" charset="0"/>
                <a:sym typeface="Wingdings" charset="2"/>
              </a:rPr>
              <a:t></a:t>
            </a:r>
            <a:r>
              <a:rPr lang="en-GB" altLang="pt-BR" sz="1800"/>
              <a:t>  Personnel 3,167 (1.1.2011)</a:t>
            </a:r>
          </a:p>
        </p:txBody>
      </p:sp>
      <p:sp>
        <p:nvSpPr>
          <p:cNvPr id="6" name="Rectangle 11"/>
          <p:cNvSpPr>
            <a:spLocks noChangeArrowheads="1"/>
          </p:cNvSpPr>
          <p:nvPr/>
        </p:nvSpPr>
        <p:spPr bwMode="auto">
          <a:xfrm>
            <a:off x="849313" y="5588000"/>
            <a:ext cx="7183437" cy="1154113"/>
          </a:xfrm>
          <a:prstGeom prst="rect">
            <a:avLst/>
          </a:prstGeom>
          <a:noFill/>
          <a:ln w="9525">
            <a:noFill/>
            <a:miter lim="800000"/>
            <a:headEnd/>
            <a:tailEnd/>
          </a:ln>
        </p:spPr>
        <p:txBody>
          <a:bodyPr wrap="none" anchor="ctr"/>
          <a:lstStyle/>
          <a:p>
            <a:pPr>
              <a:defRPr/>
            </a:pPr>
            <a:r>
              <a:rPr lang="en-GB" sz="1300" b="1" dirty="0" err="1">
                <a:solidFill>
                  <a:schemeClr val="accent1">
                    <a:lumMod val="50000"/>
                  </a:schemeClr>
                </a:solidFill>
              </a:rPr>
              <a:t>VTT’s</a:t>
            </a:r>
            <a:r>
              <a:rPr lang="en-GB" sz="1300" b="1" dirty="0">
                <a:solidFill>
                  <a:schemeClr val="accent1">
                    <a:lumMod val="50000"/>
                  </a:schemeClr>
                </a:solidFill>
              </a:rPr>
              <a:t> operations</a:t>
            </a:r>
            <a:r>
              <a:rPr lang="en-GB" sz="1300" b="1" dirty="0">
                <a:solidFill>
                  <a:srgbClr val="000099"/>
                </a:solidFill>
              </a:rPr>
              <a:t/>
            </a:r>
            <a:br>
              <a:rPr lang="en-GB" sz="1300" b="1" dirty="0">
                <a:solidFill>
                  <a:srgbClr val="000099"/>
                </a:solidFill>
              </a:rPr>
            </a:br>
            <a:r>
              <a:rPr lang="en-GB" sz="1300" dirty="0"/>
              <a:t>Research and Development </a:t>
            </a:r>
            <a:r>
              <a:rPr lang="fi-FI" sz="1300" dirty="0">
                <a:solidFill>
                  <a:srgbClr val="000099"/>
                </a:solidFill>
                <a:sym typeface="Wingdings" pitchFamily="2" charset="2"/>
              </a:rPr>
              <a:t></a:t>
            </a:r>
            <a:r>
              <a:rPr lang="en-GB" sz="1300" dirty="0"/>
              <a:t> Strategic Research </a:t>
            </a:r>
            <a:r>
              <a:rPr lang="fi-FI" sz="1300" dirty="0">
                <a:solidFill>
                  <a:srgbClr val="000099"/>
                </a:solidFill>
                <a:sym typeface="Wingdings" pitchFamily="2" charset="2"/>
              </a:rPr>
              <a:t></a:t>
            </a:r>
            <a:r>
              <a:rPr lang="en-GB" sz="1300" dirty="0"/>
              <a:t> Business Solutions </a:t>
            </a:r>
            <a:r>
              <a:rPr lang="fi-FI" sz="1300" dirty="0">
                <a:solidFill>
                  <a:srgbClr val="000099"/>
                </a:solidFill>
                <a:sym typeface="Wingdings" pitchFamily="2" charset="2"/>
              </a:rPr>
              <a:t></a:t>
            </a:r>
            <a:r>
              <a:rPr lang="en-GB" sz="1300" dirty="0"/>
              <a:t> IP Business </a:t>
            </a:r>
            <a:r>
              <a:rPr lang="fi-FI" sz="1300" dirty="0">
                <a:solidFill>
                  <a:srgbClr val="000099"/>
                </a:solidFill>
                <a:sym typeface="Wingdings" pitchFamily="2" charset="2"/>
              </a:rPr>
              <a:t></a:t>
            </a:r>
            <a:r>
              <a:rPr lang="en-GB" sz="1300" dirty="0"/>
              <a:t> Group Services</a:t>
            </a:r>
          </a:p>
          <a:p>
            <a:pPr>
              <a:spcBef>
                <a:spcPct val="30000"/>
              </a:spcBef>
              <a:defRPr/>
            </a:pPr>
            <a:r>
              <a:rPr lang="en-GB" sz="1300" b="1" dirty="0" err="1">
                <a:solidFill>
                  <a:schemeClr val="accent1">
                    <a:lumMod val="50000"/>
                  </a:schemeClr>
                </a:solidFill>
              </a:rPr>
              <a:t>VTT’s</a:t>
            </a:r>
            <a:r>
              <a:rPr lang="en-GB" sz="1300" b="1" dirty="0">
                <a:solidFill>
                  <a:schemeClr val="accent1">
                    <a:lumMod val="50000"/>
                  </a:schemeClr>
                </a:solidFill>
              </a:rPr>
              <a:t> companies</a:t>
            </a:r>
            <a:r>
              <a:rPr lang="en-GB" sz="1300" b="1" dirty="0">
                <a:solidFill>
                  <a:srgbClr val="000099"/>
                </a:solidFill>
              </a:rPr>
              <a:t/>
            </a:r>
            <a:br>
              <a:rPr lang="en-GB" sz="1300" b="1" dirty="0">
                <a:solidFill>
                  <a:srgbClr val="000099"/>
                </a:solidFill>
              </a:rPr>
            </a:br>
            <a:r>
              <a:rPr lang="en-GB" sz="1300" dirty="0"/>
              <a:t>VTT Expert Services Ltd (incl. </a:t>
            </a:r>
            <a:r>
              <a:rPr lang="en-GB" sz="1300" dirty="0" err="1"/>
              <a:t>Labtium</a:t>
            </a:r>
            <a:r>
              <a:rPr lang="en-GB" sz="1300" dirty="0"/>
              <a:t> Ltd, </a:t>
            </a:r>
            <a:r>
              <a:rPr lang="en-GB" sz="1300" dirty="0" err="1"/>
              <a:t>Enas</a:t>
            </a:r>
            <a:r>
              <a:rPr lang="en-GB" sz="1300" dirty="0"/>
              <a:t> Ltd) </a:t>
            </a:r>
            <a:r>
              <a:rPr lang="fi-FI" sz="1300" dirty="0">
                <a:solidFill>
                  <a:srgbClr val="000099"/>
                </a:solidFill>
                <a:sym typeface="Wingdings" pitchFamily="2" charset="2"/>
              </a:rPr>
              <a:t></a:t>
            </a:r>
            <a:r>
              <a:rPr lang="en-GB" sz="1300" dirty="0">
                <a:sym typeface="Wingdings" pitchFamily="2" charset="2"/>
              </a:rPr>
              <a:t> VTT Ventures Ltd </a:t>
            </a:r>
            <a:r>
              <a:rPr lang="fi-FI" sz="1300" dirty="0">
                <a:solidFill>
                  <a:srgbClr val="000099"/>
                </a:solidFill>
                <a:sym typeface="Wingdings" pitchFamily="2" charset="2"/>
              </a:rPr>
              <a:t></a:t>
            </a:r>
            <a:r>
              <a:rPr lang="en-GB" sz="1300" dirty="0">
                <a:sym typeface="Wingdings" pitchFamily="2" charset="2"/>
              </a:rPr>
              <a:t> VTT International Ltd</a:t>
            </a:r>
            <a:r>
              <a:rPr lang="en-GB" sz="1300" dirty="0"/>
              <a:t> </a:t>
            </a:r>
            <a:r>
              <a:rPr lang="fi-FI" sz="1300" dirty="0">
                <a:solidFill>
                  <a:srgbClr val="000099"/>
                </a:solidFill>
                <a:sym typeface="Wingdings" pitchFamily="2" charset="2"/>
              </a:rPr>
              <a:t></a:t>
            </a:r>
            <a:r>
              <a:rPr lang="en-GB" sz="1300" dirty="0">
                <a:sym typeface="Wingdings" pitchFamily="2" charset="2"/>
              </a:rPr>
              <a:t> VTT </a:t>
            </a:r>
            <a:r>
              <a:rPr lang="en-GB" sz="1300" dirty="0" err="1">
                <a:sym typeface="Wingdings" pitchFamily="2" charset="2"/>
              </a:rPr>
              <a:t>Memsfab</a:t>
            </a:r>
            <a:r>
              <a:rPr lang="en-GB" sz="1300" dirty="0">
                <a:sym typeface="Wingdings" pitchFamily="2" charset="2"/>
              </a:rPr>
              <a:t> Ltd</a:t>
            </a:r>
            <a:endParaRPr lang="en-GB" sz="1300" dirty="0"/>
          </a:p>
        </p:txBody>
      </p:sp>
      <p:sp>
        <p:nvSpPr>
          <p:cNvPr id="5127" name="Text Box 10"/>
          <p:cNvSpPr txBox="1">
            <a:spLocks noChangeArrowheads="1"/>
          </p:cNvSpPr>
          <p:nvPr/>
        </p:nvSpPr>
        <p:spPr bwMode="auto">
          <a:xfrm>
            <a:off x="5600700" y="1916113"/>
            <a:ext cx="3816350"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lr>
                <a:srgbClr val="000099"/>
              </a:buClr>
              <a:buFont typeface="Wingdings" charset="2"/>
              <a:buChar char="§"/>
              <a:defRPr sz="2000">
                <a:solidFill>
                  <a:schemeClr val="tx1"/>
                </a:solidFill>
                <a:latin typeface="Arial" charset="0"/>
                <a:ea typeface="ＭＳ Ｐゴシック" charset="-128"/>
              </a:defRPr>
            </a:lvl1pPr>
            <a:lvl2pPr marL="742950" indent="-285750">
              <a:spcBef>
                <a:spcPct val="20000"/>
              </a:spcBef>
              <a:buClr>
                <a:srgbClr val="000099"/>
              </a:buClr>
              <a:buFont typeface="Wingdings" charset="2"/>
              <a:buChar char="§"/>
              <a:defRPr sz="2000">
                <a:solidFill>
                  <a:schemeClr val="tx1"/>
                </a:solidFill>
                <a:latin typeface="Arial" charset="0"/>
                <a:ea typeface="ＭＳ Ｐゴシック" charset="-128"/>
              </a:defRPr>
            </a:lvl2pPr>
            <a:lvl3pPr marL="11430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eaLnBrk="1" hangingPunct="1">
              <a:spcBef>
                <a:spcPct val="0"/>
              </a:spcBef>
              <a:spcAft>
                <a:spcPts val="900"/>
              </a:spcAft>
              <a:buClrTx/>
              <a:buFont typeface="Wingdings" charset="2"/>
              <a:buNone/>
            </a:pPr>
            <a:r>
              <a:rPr lang="en-GB" altLang="pt-BR" sz="1800" b="1">
                <a:solidFill>
                  <a:schemeClr val="bg1"/>
                </a:solidFill>
              </a:rPr>
              <a:t>Focus areas of research</a:t>
            </a:r>
          </a:p>
          <a:p>
            <a:pPr eaLnBrk="1" hangingPunct="1">
              <a:spcBef>
                <a:spcPct val="0"/>
              </a:spcBef>
              <a:buSzPct val="120000"/>
            </a:pPr>
            <a:r>
              <a:rPr lang="en-GB" altLang="pt-BR" sz="1800"/>
              <a:t>Applied materials</a:t>
            </a:r>
          </a:p>
          <a:p>
            <a:pPr eaLnBrk="1" hangingPunct="1">
              <a:spcBef>
                <a:spcPct val="0"/>
              </a:spcBef>
              <a:buSzPct val="120000"/>
            </a:pPr>
            <a:r>
              <a:rPr lang="en-GB" altLang="pt-BR" sz="1800"/>
              <a:t>Bio- and chemical processes</a:t>
            </a:r>
          </a:p>
          <a:p>
            <a:pPr eaLnBrk="1" hangingPunct="1">
              <a:spcBef>
                <a:spcPct val="0"/>
              </a:spcBef>
              <a:buSzPct val="120000"/>
            </a:pPr>
            <a:r>
              <a:rPr lang="en-GB" altLang="pt-BR" sz="1800"/>
              <a:t>Energy		</a:t>
            </a:r>
          </a:p>
          <a:p>
            <a:pPr eaLnBrk="1" hangingPunct="1">
              <a:spcBef>
                <a:spcPct val="0"/>
              </a:spcBef>
              <a:buSzPct val="120000"/>
            </a:pPr>
            <a:r>
              <a:rPr lang="en-GB" altLang="pt-BR" sz="1800"/>
              <a:t>Information and communication technologies</a:t>
            </a:r>
          </a:p>
          <a:p>
            <a:pPr eaLnBrk="1" hangingPunct="1">
              <a:spcBef>
                <a:spcPct val="0"/>
              </a:spcBef>
              <a:buSzPct val="120000"/>
            </a:pPr>
            <a:r>
              <a:rPr lang="en-GB" altLang="pt-BR" sz="1800"/>
              <a:t>Industrial systems management</a:t>
            </a:r>
          </a:p>
          <a:p>
            <a:pPr eaLnBrk="1" hangingPunct="1">
              <a:spcBef>
                <a:spcPct val="0"/>
              </a:spcBef>
              <a:buSzPct val="120000"/>
            </a:pPr>
            <a:r>
              <a:rPr lang="en-GB" altLang="pt-BR" sz="1800"/>
              <a:t>Microtechnologies and electronics</a:t>
            </a:r>
          </a:p>
          <a:p>
            <a:pPr eaLnBrk="1" hangingPunct="1">
              <a:spcBef>
                <a:spcPct val="0"/>
              </a:spcBef>
              <a:buSzPct val="120000"/>
            </a:pPr>
            <a:r>
              <a:rPr lang="en-GB" altLang="pt-BR" sz="1800"/>
              <a:t>Services and the built environment </a:t>
            </a:r>
          </a:p>
          <a:p>
            <a:pPr eaLnBrk="1" hangingPunct="1">
              <a:spcBef>
                <a:spcPct val="0"/>
              </a:spcBef>
              <a:buSzPct val="120000"/>
            </a:pPr>
            <a:r>
              <a:rPr lang="en-GB" altLang="pt-BR" sz="1800"/>
              <a:t>Business research</a:t>
            </a:r>
          </a:p>
          <a:p>
            <a:pPr eaLnBrk="1" hangingPunct="1">
              <a:spcBef>
                <a:spcPct val="0"/>
              </a:spcBef>
              <a:buClr>
                <a:schemeClr val="tx2"/>
              </a:buClr>
            </a:pPr>
            <a:endParaRPr lang="en-GB" altLang="pt-BR" sz="1800"/>
          </a:p>
        </p:txBody>
      </p:sp>
      <p:sp>
        <p:nvSpPr>
          <p:cNvPr id="5128" name="Text Box 11"/>
          <p:cNvSpPr txBox="1">
            <a:spLocks noChangeArrowheads="1"/>
          </p:cNvSpPr>
          <p:nvPr/>
        </p:nvSpPr>
        <p:spPr bwMode="auto">
          <a:xfrm>
            <a:off x="2216150" y="1919288"/>
            <a:ext cx="3529013"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4520" tIns="38749" rIns="74520" bIns="38749">
            <a:spAutoFit/>
          </a:bodyPr>
          <a:lstStyle>
            <a:lvl1pPr marL="177800" indent="-177800" defTabSz="755650">
              <a:spcBef>
                <a:spcPct val="20000"/>
              </a:spcBef>
              <a:buClr>
                <a:srgbClr val="000099"/>
              </a:buClr>
              <a:buFont typeface="Wingdings" charset="2"/>
              <a:buChar char="§"/>
              <a:defRPr sz="2000">
                <a:solidFill>
                  <a:schemeClr val="tx1"/>
                </a:solidFill>
                <a:latin typeface="Arial" charset="0"/>
                <a:ea typeface="ＭＳ Ｐゴシック" charset="-128"/>
              </a:defRPr>
            </a:lvl1pPr>
            <a:lvl2pPr marL="742950" indent="-285750" defTabSz="755650">
              <a:spcBef>
                <a:spcPct val="20000"/>
              </a:spcBef>
              <a:buClr>
                <a:srgbClr val="000099"/>
              </a:buClr>
              <a:buFont typeface="Wingdings" charset="2"/>
              <a:buChar char="§"/>
              <a:defRPr sz="2000">
                <a:solidFill>
                  <a:schemeClr val="tx1"/>
                </a:solidFill>
                <a:latin typeface="Arial" charset="0"/>
                <a:ea typeface="ＭＳ Ｐゴシック" charset="-128"/>
              </a:defRPr>
            </a:lvl2pPr>
            <a:lvl3pPr marL="1143000" indent="-228600" defTabSz="75565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defTabSz="75565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defTabSz="75565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defTabSz="75565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defTabSz="75565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defTabSz="75565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defTabSz="75565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spcBef>
                <a:spcPct val="0"/>
              </a:spcBef>
              <a:spcAft>
                <a:spcPts val="900"/>
              </a:spcAft>
              <a:buClrTx/>
              <a:buFontTx/>
              <a:buNone/>
            </a:pPr>
            <a:r>
              <a:rPr lang="en-GB" altLang="pt-BR" sz="1800" b="1">
                <a:solidFill>
                  <a:schemeClr val="bg1"/>
                </a:solidFill>
              </a:rPr>
              <a:t>Customer sectors</a:t>
            </a:r>
          </a:p>
          <a:p>
            <a:pPr>
              <a:spcBef>
                <a:spcPct val="0"/>
              </a:spcBef>
              <a:buSzPct val="120000"/>
            </a:pPr>
            <a:r>
              <a:rPr lang="en-GB" altLang="pt-BR" sz="1700"/>
              <a:t>Biotechnology, pharmaceutical and food industries</a:t>
            </a:r>
          </a:p>
          <a:p>
            <a:pPr>
              <a:spcBef>
                <a:spcPct val="0"/>
              </a:spcBef>
              <a:buSzPct val="120000"/>
            </a:pPr>
            <a:r>
              <a:rPr lang="en-GB" altLang="pt-BR" sz="1700"/>
              <a:t>Electronics</a:t>
            </a:r>
          </a:p>
          <a:p>
            <a:pPr>
              <a:spcBef>
                <a:spcPct val="0"/>
              </a:spcBef>
              <a:buSzPct val="120000"/>
            </a:pPr>
            <a:r>
              <a:rPr lang="en-GB" altLang="pt-BR" sz="1700"/>
              <a:t>Energy</a:t>
            </a:r>
          </a:p>
          <a:p>
            <a:pPr>
              <a:spcBef>
                <a:spcPct val="0"/>
              </a:spcBef>
              <a:buSzPct val="120000"/>
            </a:pPr>
            <a:r>
              <a:rPr lang="en-GB" altLang="pt-BR" sz="1700"/>
              <a:t>ICT</a:t>
            </a:r>
          </a:p>
          <a:p>
            <a:pPr>
              <a:spcBef>
                <a:spcPct val="0"/>
              </a:spcBef>
              <a:buSzPct val="120000"/>
            </a:pPr>
            <a:r>
              <a:rPr lang="en-GB" altLang="pt-BR" sz="1700"/>
              <a:t>Real estate and construction</a:t>
            </a:r>
          </a:p>
          <a:p>
            <a:pPr>
              <a:spcBef>
                <a:spcPct val="0"/>
              </a:spcBef>
              <a:buSzPct val="120000"/>
            </a:pPr>
            <a:r>
              <a:rPr lang="en-GB" altLang="pt-BR" sz="1700"/>
              <a:t>Machines and vehicles</a:t>
            </a:r>
          </a:p>
          <a:p>
            <a:pPr>
              <a:spcBef>
                <a:spcPct val="0"/>
              </a:spcBef>
              <a:buSzPct val="120000"/>
            </a:pPr>
            <a:r>
              <a:rPr lang="en-GB" altLang="pt-BR" sz="1700"/>
              <a:t>Services and logistics</a:t>
            </a:r>
          </a:p>
          <a:p>
            <a:pPr>
              <a:spcBef>
                <a:spcPct val="0"/>
              </a:spcBef>
              <a:buSzPct val="120000"/>
            </a:pPr>
            <a:r>
              <a:rPr lang="en-GB" altLang="pt-BR" sz="1700"/>
              <a:t>Forest industry</a:t>
            </a:r>
          </a:p>
          <a:p>
            <a:pPr>
              <a:spcBef>
                <a:spcPct val="0"/>
              </a:spcBef>
              <a:buSzPct val="120000"/>
            </a:pPr>
            <a:r>
              <a:rPr lang="en-GB" altLang="pt-BR" sz="1700"/>
              <a:t>Process industry and environment</a:t>
            </a:r>
            <a:endParaRPr lang="en-GB" altLang="pt-BR" sz="1800"/>
          </a:p>
        </p:txBody>
      </p:sp>
      <p:pic>
        <p:nvPicPr>
          <p:cNvPr id="9" name="Picture 4" descr="C:\DATA\InDesign_PageMaker\ESITTEET\VTT_esitteet\VTT_VK2010\VTT_katsaus_2010_kannet_suomi\Links\VTT Primära_kalvo.jpg"/>
          <p:cNvPicPr>
            <a:picLocks noChangeAspect="1" noChangeArrowheads="1"/>
          </p:cNvPicPr>
          <p:nvPr/>
        </p:nvPicPr>
        <p:blipFill>
          <a:blip r:embed="rId3" cstate="screen"/>
          <a:srcRect/>
          <a:stretch>
            <a:fillRect/>
          </a:stretch>
        </p:blipFill>
        <p:spPr bwMode="auto">
          <a:xfrm>
            <a:off x="128464" y="1916832"/>
            <a:ext cx="1511920" cy="1511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19" descr="innovative_products.jpg"/>
          <p:cNvPicPr>
            <a:picLocks noChangeAspect="1"/>
          </p:cNvPicPr>
          <p:nvPr/>
        </p:nvPicPr>
        <p:blipFill>
          <a:blip r:embed="rId4" cstate="screen"/>
          <a:stretch>
            <a:fillRect/>
          </a:stretch>
        </p:blipFill>
        <p:spPr>
          <a:xfrm>
            <a:off x="272480" y="764704"/>
            <a:ext cx="1988820" cy="9601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5" descr="C:\DATA\PowerPoint\VTT kalvot 2011\Kuvia\_MG_0262-A4.jpg"/>
          <p:cNvPicPr>
            <a:picLocks noChangeAspect="1" noChangeArrowheads="1"/>
          </p:cNvPicPr>
          <p:nvPr/>
        </p:nvPicPr>
        <p:blipFill>
          <a:blip r:embed="rId5" cstate="screen"/>
          <a:srcRect/>
          <a:stretch>
            <a:fillRect/>
          </a:stretch>
        </p:blipFill>
        <p:spPr bwMode="auto">
          <a:xfrm>
            <a:off x="416496" y="3645024"/>
            <a:ext cx="1655886" cy="15490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638175"/>
            <a:ext cx="9906000" cy="1143000"/>
          </a:xfrm>
        </p:spPr>
        <p:txBody>
          <a:bodyPr/>
          <a:lstStyle/>
          <a:p>
            <a:pPr eaLnBrk="1" hangingPunct="1"/>
            <a:r>
              <a:rPr lang="en-GB" altLang="pt-BR" smtClean="0">
                <a:ea typeface="ＭＳ Ｐゴシック" charset="-128"/>
              </a:rPr>
              <a:t>Optimal pH</a:t>
            </a:r>
          </a:p>
        </p:txBody>
      </p:sp>
      <p:pic>
        <p:nvPicPr>
          <p:cNvPr id="35843" name="Picture 56"/>
          <p:cNvPicPr>
            <a:picLocks noChangeAspect="1"/>
          </p:cNvPicPr>
          <p:nvPr/>
        </p:nvPicPr>
        <p:blipFill>
          <a:blip r:embed="rId3">
            <a:extLst>
              <a:ext uri="{28A0092B-C50C-407E-A947-70E740481C1C}">
                <a14:useLocalDpi xmlns:a14="http://schemas.microsoft.com/office/drawing/2010/main" val="0"/>
              </a:ext>
            </a:extLst>
          </a:blip>
          <a:srcRect r="4459"/>
          <a:stretch>
            <a:fillRect/>
          </a:stretch>
        </p:blipFill>
        <p:spPr bwMode="auto">
          <a:xfrm>
            <a:off x="450850" y="2260600"/>
            <a:ext cx="8958263"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p:nvPr/>
        </p:nvSpPr>
        <p:spPr>
          <a:xfrm>
            <a:off x="1257300" y="5718175"/>
            <a:ext cx="2738438" cy="860425"/>
          </a:xfrm>
          <a:prstGeom prst="rect">
            <a:avLst/>
          </a:prstGeom>
          <a:noFill/>
        </p:spPr>
        <p:txBody>
          <a:bodyPr wrap="none">
            <a:spAutoFit/>
          </a:bodyPr>
          <a:lstStyle/>
          <a:p>
            <a:pPr>
              <a:defRPr/>
            </a:pPr>
            <a:r>
              <a:rPr lang="en-US" sz="2500" dirty="0">
                <a:latin typeface="+mj-lt"/>
              </a:rPr>
              <a:t>▲ Parental enzyme</a:t>
            </a:r>
          </a:p>
          <a:p>
            <a:pPr>
              <a:defRPr/>
            </a:pPr>
            <a:r>
              <a:rPr lang="en-US" sz="2500" dirty="0">
                <a:latin typeface="+mj-lt"/>
              </a:rPr>
              <a:t> ■ Chimera</a:t>
            </a:r>
            <a:endParaRPr lang="en-US" sz="2500" dirty="0">
              <a:latin typeface="+mj-lt"/>
            </a:endParaRPr>
          </a:p>
        </p:txBody>
      </p:sp>
      <p:sp>
        <p:nvSpPr>
          <p:cNvPr id="5" name="TextBox 2"/>
          <p:cNvSpPr txBox="1"/>
          <p:nvPr/>
        </p:nvSpPr>
        <p:spPr>
          <a:xfrm>
            <a:off x="2530843" y="1901152"/>
            <a:ext cx="911853" cy="477054"/>
          </a:xfrm>
          <a:prstGeom prst="rect">
            <a:avLst/>
          </a:prstGeom>
          <a:ln>
            <a:noFill/>
          </a:ln>
          <a:effectLst>
            <a:outerShdw blurRad="40000" dist="20000" dir="5400000" rotWithShape="0">
              <a:srgbClr val="000000">
                <a:alpha val="38000"/>
              </a:srgbClr>
            </a:outerShdw>
            <a:softEdge rad="63500"/>
          </a:effectLst>
        </p:spPr>
        <p:style>
          <a:lnRef idx="1">
            <a:schemeClr val="dk1"/>
          </a:lnRef>
          <a:fillRef idx="2">
            <a:schemeClr val="dk1"/>
          </a:fillRef>
          <a:effectRef idx="1">
            <a:schemeClr val="dk1"/>
          </a:effectRef>
          <a:fontRef idx="minor">
            <a:schemeClr val="dk1"/>
          </a:fontRef>
        </p:style>
        <p:txBody>
          <a:bodyPr wrap="none">
            <a:spAutoFit/>
          </a:bodyPr>
          <a:lstStyle/>
          <a:p>
            <a:pPr algn="ctr">
              <a:defRPr/>
            </a:pPr>
            <a:r>
              <a:rPr lang="en-US" sz="2500" dirty="0" err="1">
                <a:latin typeface="+mj-lt"/>
              </a:rPr>
              <a:t>Xylan</a:t>
            </a:r>
            <a:endParaRPr lang="en-US" sz="2500" dirty="0">
              <a:latin typeface="+mj-lt"/>
            </a:endParaRPr>
          </a:p>
        </p:txBody>
      </p:sp>
      <p:sp>
        <p:nvSpPr>
          <p:cNvPr id="6" name="TextBox 6"/>
          <p:cNvSpPr txBox="1"/>
          <p:nvPr/>
        </p:nvSpPr>
        <p:spPr>
          <a:xfrm>
            <a:off x="6729672" y="1901152"/>
            <a:ext cx="1369286" cy="477054"/>
          </a:xfrm>
          <a:prstGeom prst="rect">
            <a:avLst/>
          </a:prstGeom>
          <a:ln>
            <a:noFill/>
          </a:ln>
          <a:effectLst>
            <a:outerShdw blurRad="40000" dist="20000" dir="5400000" rotWithShape="0">
              <a:srgbClr val="000000">
                <a:alpha val="38000"/>
              </a:srgbClr>
            </a:outerShdw>
            <a:softEdge rad="63500"/>
          </a:effectLst>
        </p:spPr>
        <p:style>
          <a:lnRef idx="1">
            <a:schemeClr val="dk1"/>
          </a:lnRef>
          <a:fillRef idx="2">
            <a:schemeClr val="dk1"/>
          </a:fillRef>
          <a:effectRef idx="1">
            <a:schemeClr val="dk1"/>
          </a:effectRef>
          <a:fontRef idx="minor">
            <a:schemeClr val="dk1"/>
          </a:fontRef>
        </p:style>
        <p:txBody>
          <a:bodyPr wrap="none">
            <a:spAutoFit/>
          </a:bodyPr>
          <a:lstStyle/>
          <a:p>
            <a:pPr algn="ctr">
              <a:defRPr/>
            </a:pPr>
            <a:r>
              <a:rPr lang="en-US" sz="2500" dirty="0" err="1">
                <a:latin typeface="+mj-lt"/>
              </a:rPr>
              <a:t>Lichenan</a:t>
            </a:r>
            <a:endParaRPr lang="en-US" sz="2500" dirty="0">
              <a:latin typeface="+mj-lt"/>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638175"/>
            <a:ext cx="9906000" cy="1143000"/>
          </a:xfrm>
        </p:spPr>
        <p:txBody>
          <a:bodyPr/>
          <a:lstStyle/>
          <a:p>
            <a:pPr eaLnBrk="1" hangingPunct="1"/>
            <a:r>
              <a:rPr lang="en-GB" altLang="pt-BR" smtClean="0">
                <a:ea typeface="ＭＳ Ｐゴシック" charset="-128"/>
              </a:rPr>
              <a:t>Optimal Temperature</a:t>
            </a:r>
          </a:p>
        </p:txBody>
      </p:sp>
      <p:pic>
        <p:nvPicPr>
          <p:cNvPr id="36867" name="Picture 1"/>
          <p:cNvPicPr>
            <a:picLocks noChangeAspect="1"/>
          </p:cNvPicPr>
          <p:nvPr/>
        </p:nvPicPr>
        <p:blipFill>
          <a:blip r:embed="rId3">
            <a:extLst>
              <a:ext uri="{28A0092B-C50C-407E-A947-70E740481C1C}">
                <a14:useLocalDpi xmlns:a14="http://schemas.microsoft.com/office/drawing/2010/main" val="0"/>
              </a:ext>
            </a:extLst>
          </a:blip>
          <a:srcRect r="3951"/>
          <a:stretch>
            <a:fillRect/>
          </a:stretch>
        </p:blipFill>
        <p:spPr bwMode="auto">
          <a:xfrm>
            <a:off x="407988" y="2312988"/>
            <a:ext cx="90058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p:nvPr/>
        </p:nvSpPr>
        <p:spPr>
          <a:xfrm>
            <a:off x="1238250" y="5805488"/>
            <a:ext cx="2738438" cy="862012"/>
          </a:xfrm>
          <a:prstGeom prst="rect">
            <a:avLst/>
          </a:prstGeom>
          <a:noFill/>
        </p:spPr>
        <p:txBody>
          <a:bodyPr wrap="none">
            <a:spAutoFit/>
          </a:bodyPr>
          <a:lstStyle/>
          <a:p>
            <a:pPr>
              <a:defRPr/>
            </a:pPr>
            <a:r>
              <a:rPr lang="en-US" sz="2500" dirty="0">
                <a:latin typeface="+mj-lt"/>
              </a:rPr>
              <a:t>▲ Parental enzyme</a:t>
            </a:r>
          </a:p>
          <a:p>
            <a:pPr>
              <a:defRPr/>
            </a:pPr>
            <a:r>
              <a:rPr lang="en-US" sz="2500" dirty="0">
                <a:latin typeface="+mj-lt"/>
              </a:rPr>
              <a:t> ■ Chimera</a:t>
            </a:r>
            <a:endParaRPr lang="en-US" sz="2500" dirty="0">
              <a:latin typeface="+mj-lt"/>
            </a:endParaRPr>
          </a:p>
        </p:txBody>
      </p:sp>
      <p:sp>
        <p:nvSpPr>
          <p:cNvPr id="5" name="TextBox 8"/>
          <p:cNvSpPr txBox="1"/>
          <p:nvPr/>
        </p:nvSpPr>
        <p:spPr>
          <a:xfrm>
            <a:off x="2511704" y="1988840"/>
            <a:ext cx="911853" cy="477054"/>
          </a:xfrm>
          <a:prstGeom prst="rect">
            <a:avLst/>
          </a:prstGeom>
          <a:ln>
            <a:noFill/>
          </a:ln>
          <a:effectLst>
            <a:outerShdw blurRad="40000" dist="20000" dir="5400000" rotWithShape="0">
              <a:srgbClr val="000000">
                <a:alpha val="38000"/>
              </a:srgbClr>
            </a:outerShdw>
            <a:softEdge rad="63500"/>
          </a:effectLst>
        </p:spPr>
        <p:style>
          <a:lnRef idx="1">
            <a:schemeClr val="dk1"/>
          </a:lnRef>
          <a:fillRef idx="2">
            <a:schemeClr val="dk1"/>
          </a:fillRef>
          <a:effectRef idx="1">
            <a:schemeClr val="dk1"/>
          </a:effectRef>
          <a:fontRef idx="minor">
            <a:schemeClr val="dk1"/>
          </a:fontRef>
        </p:style>
        <p:txBody>
          <a:bodyPr wrap="none">
            <a:spAutoFit/>
          </a:bodyPr>
          <a:lstStyle/>
          <a:p>
            <a:pPr algn="ctr">
              <a:defRPr/>
            </a:pPr>
            <a:r>
              <a:rPr lang="en-US" sz="2500" dirty="0" err="1">
                <a:latin typeface="+mj-lt"/>
              </a:rPr>
              <a:t>Xylan</a:t>
            </a:r>
            <a:endParaRPr lang="en-US" sz="2500" dirty="0">
              <a:latin typeface="+mj-lt"/>
            </a:endParaRPr>
          </a:p>
        </p:txBody>
      </p:sp>
      <p:sp>
        <p:nvSpPr>
          <p:cNvPr id="6" name="TextBox 9"/>
          <p:cNvSpPr txBox="1"/>
          <p:nvPr/>
        </p:nvSpPr>
        <p:spPr>
          <a:xfrm>
            <a:off x="6710533" y="1988840"/>
            <a:ext cx="1369286" cy="477054"/>
          </a:xfrm>
          <a:prstGeom prst="rect">
            <a:avLst/>
          </a:prstGeom>
          <a:ln>
            <a:noFill/>
          </a:ln>
          <a:effectLst>
            <a:outerShdw blurRad="40000" dist="20000" dir="5400000" rotWithShape="0">
              <a:srgbClr val="000000">
                <a:alpha val="38000"/>
              </a:srgbClr>
            </a:outerShdw>
            <a:softEdge rad="63500"/>
          </a:effectLst>
        </p:spPr>
        <p:style>
          <a:lnRef idx="1">
            <a:schemeClr val="dk1"/>
          </a:lnRef>
          <a:fillRef idx="2">
            <a:schemeClr val="dk1"/>
          </a:fillRef>
          <a:effectRef idx="1">
            <a:schemeClr val="dk1"/>
          </a:effectRef>
          <a:fontRef idx="minor">
            <a:schemeClr val="dk1"/>
          </a:fontRef>
        </p:style>
        <p:txBody>
          <a:bodyPr wrap="none">
            <a:spAutoFit/>
          </a:bodyPr>
          <a:lstStyle/>
          <a:p>
            <a:pPr algn="ctr">
              <a:defRPr/>
            </a:pPr>
            <a:r>
              <a:rPr lang="en-US" sz="2500" dirty="0" err="1">
                <a:latin typeface="+mj-lt"/>
              </a:rPr>
              <a:t>Lichenan</a:t>
            </a:r>
            <a:endParaRPr lang="en-US" sz="2500" dirty="0">
              <a:latin typeface="+mj-lt"/>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638175"/>
            <a:ext cx="9906000" cy="1143000"/>
          </a:xfrm>
        </p:spPr>
        <p:txBody>
          <a:bodyPr/>
          <a:lstStyle/>
          <a:p>
            <a:pPr eaLnBrk="1" hangingPunct="1"/>
            <a:r>
              <a:rPr lang="en-GB" altLang="pt-BR" smtClean="0">
                <a:ea typeface="ＭＳ Ｐゴシック" charset="-128"/>
              </a:rPr>
              <a:t>Substrate Specificity</a:t>
            </a:r>
          </a:p>
        </p:txBody>
      </p:sp>
      <p:pic>
        <p:nvPicPr>
          <p:cNvPr id="3789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975" y="1898650"/>
            <a:ext cx="6824663"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p:nvPr/>
        </p:nvSpPr>
        <p:spPr>
          <a:xfrm>
            <a:off x="7005638" y="2690813"/>
            <a:ext cx="1397000" cy="2447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638175"/>
            <a:ext cx="9906000" cy="1143000"/>
          </a:xfrm>
        </p:spPr>
        <p:txBody>
          <a:bodyPr/>
          <a:lstStyle/>
          <a:p>
            <a:pPr eaLnBrk="1" hangingPunct="1"/>
            <a:r>
              <a:rPr lang="en-GB" altLang="pt-BR" smtClean="0">
                <a:ea typeface="ＭＳ Ｐゴシック" charset="-128"/>
              </a:rPr>
              <a:t>Capillary Electrophoresis</a:t>
            </a:r>
          </a:p>
        </p:txBody>
      </p:sp>
      <p:pic>
        <p:nvPicPr>
          <p:cNvPr id="389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3975" y="2420938"/>
            <a:ext cx="454501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125" y="2420938"/>
            <a:ext cx="454342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p:nvPr/>
        </p:nvSpPr>
        <p:spPr>
          <a:xfrm>
            <a:off x="1756928" y="1852802"/>
            <a:ext cx="2115952" cy="477054"/>
          </a:xfrm>
          <a:prstGeom prst="rect">
            <a:avLst/>
          </a:prstGeom>
          <a:ln>
            <a:noFill/>
          </a:ln>
          <a:effectLst>
            <a:outerShdw blurRad="40000" dist="20000" dir="5400000" rotWithShape="0">
              <a:srgbClr val="000000">
                <a:alpha val="38000"/>
              </a:srgbClr>
            </a:outerShdw>
            <a:softEdge rad="63500"/>
          </a:effectLst>
        </p:spPr>
        <p:style>
          <a:lnRef idx="1">
            <a:schemeClr val="dk1"/>
          </a:lnRef>
          <a:fillRef idx="2">
            <a:schemeClr val="dk1"/>
          </a:fillRef>
          <a:effectRef idx="1">
            <a:schemeClr val="dk1"/>
          </a:effectRef>
          <a:fontRef idx="minor">
            <a:schemeClr val="dk1"/>
          </a:fontRef>
        </p:style>
        <p:txBody>
          <a:bodyPr>
            <a:spAutoFit/>
          </a:bodyPr>
          <a:lstStyle/>
          <a:p>
            <a:pPr>
              <a:defRPr/>
            </a:pPr>
            <a:r>
              <a:rPr lang="en-US" sz="2500" dirty="0" err="1">
                <a:latin typeface="+mj-lt"/>
              </a:rPr>
              <a:t>Xylohexaose</a:t>
            </a:r>
            <a:endParaRPr lang="en-US" sz="2500" dirty="0">
              <a:latin typeface="+mj-lt"/>
            </a:endParaRPr>
          </a:p>
        </p:txBody>
      </p:sp>
      <p:sp>
        <p:nvSpPr>
          <p:cNvPr id="6" name="TextBox 7"/>
          <p:cNvSpPr txBox="1"/>
          <p:nvPr/>
        </p:nvSpPr>
        <p:spPr>
          <a:xfrm>
            <a:off x="6709882" y="1844824"/>
            <a:ext cx="1573488" cy="477054"/>
          </a:xfrm>
          <a:prstGeom prst="rect">
            <a:avLst/>
          </a:prstGeom>
          <a:ln>
            <a:noFill/>
          </a:ln>
          <a:effectLst>
            <a:outerShdw blurRad="40000" dist="20000" dir="5400000" rotWithShape="0">
              <a:srgbClr val="000000">
                <a:alpha val="38000"/>
              </a:srgbClr>
            </a:outerShdw>
            <a:softEdge rad="63500"/>
          </a:effectLst>
        </p:spPr>
        <p:style>
          <a:lnRef idx="1">
            <a:schemeClr val="dk1"/>
          </a:lnRef>
          <a:fillRef idx="2">
            <a:schemeClr val="dk1"/>
          </a:fillRef>
          <a:effectRef idx="1">
            <a:schemeClr val="dk1"/>
          </a:effectRef>
          <a:fontRef idx="minor">
            <a:schemeClr val="dk1"/>
          </a:fontRef>
        </p:style>
        <p:txBody>
          <a:bodyPr>
            <a:spAutoFit/>
          </a:bodyPr>
          <a:lstStyle/>
          <a:p>
            <a:pPr>
              <a:defRPr/>
            </a:pPr>
            <a:r>
              <a:rPr lang="en-US" sz="2500" dirty="0" err="1">
                <a:latin typeface="+mj-lt"/>
              </a:rPr>
              <a:t>Lichenan</a:t>
            </a:r>
            <a:endParaRPr lang="en-US" sz="2500" dirty="0">
              <a:latin typeface="+mj-lt"/>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638175"/>
            <a:ext cx="9906000" cy="1143000"/>
          </a:xfrm>
        </p:spPr>
        <p:txBody>
          <a:bodyPr/>
          <a:lstStyle/>
          <a:p>
            <a:pPr eaLnBrk="1" hangingPunct="1"/>
            <a:r>
              <a:rPr lang="en-GB" altLang="pt-BR" smtClean="0">
                <a:ea typeface="ＭＳ Ｐゴシック" charset="-128"/>
              </a:rPr>
              <a:t>Capillary Electrophoresis</a:t>
            </a:r>
          </a:p>
        </p:txBody>
      </p:sp>
      <p:pic>
        <p:nvPicPr>
          <p:cNvPr id="399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1875" y="2546350"/>
            <a:ext cx="530225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p:nvPr/>
        </p:nvSpPr>
        <p:spPr>
          <a:xfrm>
            <a:off x="3068429" y="1943834"/>
            <a:ext cx="3769142" cy="477054"/>
          </a:xfrm>
          <a:prstGeom prst="rect">
            <a:avLst/>
          </a:prstGeom>
          <a:ln>
            <a:noFill/>
          </a:ln>
          <a:effectLst>
            <a:outerShdw blurRad="40000" dist="20000" dir="5400000" rotWithShape="0">
              <a:srgbClr val="000000">
                <a:alpha val="38000"/>
              </a:srgbClr>
            </a:outerShdw>
            <a:softEdge rad="63500"/>
          </a:effectLst>
        </p:spPr>
        <p:style>
          <a:lnRef idx="1">
            <a:schemeClr val="dk1"/>
          </a:lnRef>
          <a:fillRef idx="2">
            <a:schemeClr val="dk1"/>
          </a:fillRef>
          <a:effectRef idx="1">
            <a:schemeClr val="dk1"/>
          </a:effectRef>
          <a:fontRef idx="minor">
            <a:schemeClr val="dk1"/>
          </a:fontRef>
        </p:style>
        <p:txBody>
          <a:bodyPr>
            <a:spAutoFit/>
          </a:bodyPr>
          <a:lstStyle/>
          <a:p>
            <a:pPr>
              <a:defRPr/>
            </a:pPr>
            <a:r>
              <a:rPr lang="en-US" sz="2500" dirty="0" err="1">
                <a:latin typeface="+mj-lt"/>
              </a:rPr>
              <a:t>Xylohexaose</a:t>
            </a:r>
            <a:r>
              <a:rPr lang="en-US" sz="2500" dirty="0">
                <a:latin typeface="+mj-lt"/>
              </a:rPr>
              <a:t> + </a:t>
            </a:r>
            <a:r>
              <a:rPr lang="en-US" sz="2500" dirty="0" err="1">
                <a:latin typeface="+mj-lt"/>
              </a:rPr>
              <a:t>Lichenan</a:t>
            </a:r>
            <a:endParaRPr lang="en-US" sz="2500" dirty="0">
              <a:latin typeface="+mj-lt"/>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638175"/>
            <a:ext cx="9906000" cy="1143000"/>
          </a:xfrm>
        </p:spPr>
        <p:txBody>
          <a:bodyPr/>
          <a:lstStyle/>
          <a:p>
            <a:pPr eaLnBrk="1" hangingPunct="1"/>
            <a:r>
              <a:rPr lang="en-GB" altLang="pt-BR" smtClean="0">
                <a:ea typeface="ＭＳ Ｐゴシック" charset="-128"/>
              </a:rPr>
              <a:t>Enzyme Yield</a:t>
            </a:r>
          </a:p>
        </p:txBody>
      </p:sp>
      <p:pic>
        <p:nvPicPr>
          <p:cNvPr id="419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2036763"/>
            <a:ext cx="5383213"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wn Arrow 2"/>
          <p:cNvSpPr/>
          <p:nvPr/>
        </p:nvSpPr>
        <p:spPr>
          <a:xfrm>
            <a:off x="3359150" y="3860800"/>
            <a:ext cx="720725" cy="720725"/>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a:p>
        </p:txBody>
      </p:sp>
      <p:sp>
        <p:nvSpPr>
          <p:cNvPr id="5" name="Down Arrow 5"/>
          <p:cNvSpPr/>
          <p:nvPr/>
        </p:nvSpPr>
        <p:spPr>
          <a:xfrm>
            <a:off x="5664200" y="1519238"/>
            <a:ext cx="720725" cy="720725"/>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a:p>
        </p:txBody>
      </p:sp>
      <p:sp>
        <p:nvSpPr>
          <p:cNvPr id="6" name="Down Arrow 6"/>
          <p:cNvSpPr/>
          <p:nvPr/>
        </p:nvSpPr>
        <p:spPr>
          <a:xfrm>
            <a:off x="4511675" y="2781300"/>
            <a:ext cx="720725" cy="719138"/>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
        <p:nvSpPr>
          <p:cNvPr id="7" name="Down Arrow 7"/>
          <p:cNvSpPr/>
          <p:nvPr/>
        </p:nvSpPr>
        <p:spPr>
          <a:xfrm>
            <a:off x="6743700" y="2327275"/>
            <a:ext cx="720725" cy="720725"/>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
        <p:nvSpPr>
          <p:cNvPr id="8" name="TextBox 3"/>
          <p:cNvSpPr txBox="1"/>
          <p:nvPr/>
        </p:nvSpPr>
        <p:spPr>
          <a:xfrm>
            <a:off x="4943475" y="981075"/>
            <a:ext cx="2193925" cy="476250"/>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pPr algn="ctr">
              <a:defRPr/>
            </a:pPr>
            <a:r>
              <a:rPr lang="en-US" sz="2500" dirty="0">
                <a:latin typeface="+mj-lt"/>
              </a:rPr>
              <a:t>6 times greater</a:t>
            </a:r>
            <a:endParaRPr lang="en-US" sz="2500" dirty="0">
              <a:latin typeface="+mj-lt"/>
            </a:endParaRPr>
          </a:p>
        </p:txBody>
      </p:sp>
      <p:sp>
        <p:nvSpPr>
          <p:cNvPr id="9" name="TextBox 9"/>
          <p:cNvSpPr txBox="1"/>
          <p:nvPr/>
        </p:nvSpPr>
        <p:spPr>
          <a:xfrm>
            <a:off x="6211888" y="1773238"/>
            <a:ext cx="1755775" cy="476250"/>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pPr algn="ctr">
              <a:defRPr/>
            </a:pPr>
            <a:r>
              <a:rPr lang="en-US" sz="2500" dirty="0">
                <a:latin typeface="+mj-lt"/>
              </a:rPr>
              <a:t>20% greater</a:t>
            </a:r>
            <a:endParaRPr lang="en-US" sz="2500"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7" grpId="0" animBg="1"/>
      <p:bldP spid="8" grpId="0" animBg="1"/>
      <p:bldP spid="8" grpId="1"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38175"/>
            <a:ext cx="9906000" cy="1143000"/>
          </a:xfrm>
        </p:spPr>
        <p:txBody>
          <a:bodyPr/>
          <a:lstStyle/>
          <a:p>
            <a:pPr eaLnBrk="1" hangingPunct="1"/>
            <a:r>
              <a:rPr lang="en-GB" altLang="pt-BR" smtClean="0">
                <a:ea typeface="ＭＳ Ｐゴシック" charset="-128"/>
              </a:rPr>
              <a:t>Conclusions</a:t>
            </a:r>
          </a:p>
        </p:txBody>
      </p:sp>
      <p:sp>
        <p:nvSpPr>
          <p:cNvPr id="10" name="Retângulo 9"/>
          <p:cNvSpPr>
            <a:spLocks noChangeArrowheads="1"/>
          </p:cNvSpPr>
          <p:nvPr/>
        </p:nvSpPr>
        <p:spPr bwMode="auto">
          <a:xfrm>
            <a:off x="92075" y="1492250"/>
            <a:ext cx="9723438"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ts val="5000"/>
              </a:lnSpc>
              <a:buFont typeface="Wingdings" charset="2"/>
              <a:buChar char="ü"/>
            </a:pPr>
            <a:r>
              <a:rPr lang="en-US" altLang="en-US"/>
              <a:t>This work presented a novelty way to predict the disposal of chimera domains in solution before experimental assays;</a:t>
            </a:r>
          </a:p>
          <a:p>
            <a:pPr>
              <a:lnSpc>
                <a:spcPts val="5000"/>
              </a:lnSpc>
              <a:buFont typeface="Wingdings" charset="2"/>
              <a:buChar char="ü"/>
            </a:pPr>
            <a:r>
              <a:rPr lang="en-US" altLang="en-US"/>
              <a:t>A potential tool for screening and development of enzyme cocktails for second generation biofuels;</a:t>
            </a:r>
          </a:p>
          <a:p>
            <a:pPr>
              <a:lnSpc>
                <a:spcPts val="5000"/>
              </a:lnSpc>
              <a:buFont typeface="Wingdings" charset="2"/>
              <a:buChar char="ü"/>
            </a:pPr>
            <a:r>
              <a:rPr lang="en-US" altLang="en-US"/>
              <a:t>The expansion of hydrolase activities in an unique protein could be a route for increase cost-effective of biomass saccharification;</a:t>
            </a:r>
          </a:p>
          <a:p>
            <a:pPr>
              <a:lnSpc>
                <a:spcPts val="5000"/>
              </a:lnSpc>
              <a:buFont typeface="Wingdings" charset="2"/>
              <a:buChar char="ü"/>
            </a:pPr>
            <a:r>
              <a:rPr lang="en-US" altLang="en-US"/>
              <a:t>Enzyme production data suggests an advantage on producing the fused protein instead the wild type ones separated.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a:extLst>
              <a:ext uri="{28A0092B-C50C-407E-A947-70E740481C1C}">
                <a14:useLocalDpi xmlns:a14="http://schemas.microsoft.com/office/drawing/2010/main" val="0"/>
              </a:ext>
            </a:extLst>
          </a:blip>
          <a:srcRect r="-10507"/>
          <a:stretch>
            <a:fillRect/>
          </a:stretch>
        </p:blipFill>
        <p:spPr bwMode="auto">
          <a:xfrm>
            <a:off x="0" y="3068638"/>
            <a:ext cx="4144963" cy="380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2"/>
          <p:cNvSpPr>
            <a:spLocks noGrp="1" noChangeArrowheads="1"/>
          </p:cNvSpPr>
          <p:nvPr>
            <p:ph type="title"/>
          </p:nvPr>
        </p:nvSpPr>
        <p:spPr>
          <a:xfrm>
            <a:off x="0" y="638175"/>
            <a:ext cx="9906000" cy="1143000"/>
          </a:xfrm>
        </p:spPr>
        <p:txBody>
          <a:bodyPr/>
          <a:lstStyle/>
          <a:p>
            <a:pPr eaLnBrk="1" hangingPunct="1"/>
            <a:r>
              <a:rPr lang="en-US" altLang="pt-BR" smtClean="0">
                <a:ea typeface="ＭＳ Ｐゴシック" charset="-128"/>
              </a:rPr>
              <a:t>Protein Engineering: Typical Challenges</a:t>
            </a:r>
          </a:p>
        </p:txBody>
      </p:sp>
      <p:sp>
        <p:nvSpPr>
          <p:cNvPr id="7" name="Retângulo 6"/>
          <p:cNvSpPr>
            <a:spLocks noChangeArrowheads="1"/>
          </p:cNvSpPr>
          <p:nvPr/>
        </p:nvSpPr>
        <p:spPr bwMode="auto">
          <a:xfrm>
            <a:off x="2838450" y="1690688"/>
            <a:ext cx="67532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lnSpc>
                <a:spcPct val="150000"/>
              </a:lnSpc>
              <a:buFont typeface="Arial" charset="0"/>
              <a:buChar char="•"/>
            </a:pPr>
            <a:r>
              <a:rPr lang="en-US" altLang="en-US" sz="2000" b="1"/>
              <a:t>Design proteins with certain function;</a:t>
            </a:r>
          </a:p>
          <a:p>
            <a:pPr algn="r">
              <a:lnSpc>
                <a:spcPct val="150000"/>
              </a:lnSpc>
              <a:buFont typeface="Arial" charset="0"/>
              <a:buChar char="•"/>
            </a:pPr>
            <a:r>
              <a:rPr lang="en-US" altLang="en-US" sz="2000" b="1"/>
              <a:t>Design proteins which bind novel ligands;</a:t>
            </a:r>
          </a:p>
          <a:p>
            <a:pPr algn="r">
              <a:lnSpc>
                <a:spcPct val="150000"/>
              </a:lnSpc>
              <a:buFont typeface="Arial" charset="0"/>
              <a:buChar char="•"/>
            </a:pPr>
            <a:r>
              <a:rPr lang="en-US" altLang="en-US" sz="2000" b="1"/>
              <a:t>Alter binding affinity and specificity of proteins;</a:t>
            </a:r>
          </a:p>
          <a:p>
            <a:pPr algn="r">
              <a:lnSpc>
                <a:spcPct val="150000"/>
              </a:lnSpc>
              <a:buFont typeface="Arial" charset="0"/>
              <a:buChar char="•"/>
            </a:pPr>
            <a:r>
              <a:rPr lang="en-US" altLang="en-US" sz="2000" b="1"/>
              <a:t>Increase activity of enzymes;</a:t>
            </a:r>
          </a:p>
          <a:p>
            <a:pPr algn="r">
              <a:lnSpc>
                <a:spcPct val="150000"/>
              </a:lnSpc>
              <a:buFont typeface="Arial" charset="0"/>
              <a:buChar char="•"/>
            </a:pPr>
            <a:r>
              <a:rPr lang="en-US" altLang="en-US" sz="2000" b="1"/>
              <a:t>Change thermal tolerance, pH stability;</a:t>
            </a:r>
          </a:p>
          <a:p>
            <a:pPr algn="r">
              <a:lnSpc>
                <a:spcPct val="150000"/>
              </a:lnSpc>
              <a:buFont typeface="Arial" charset="0"/>
              <a:buChar char="•"/>
            </a:pPr>
            <a:r>
              <a:rPr lang="en-US" altLang="en-US" sz="2000" b="1"/>
              <a:t>Alter allosteric regulation;</a:t>
            </a:r>
          </a:p>
          <a:p>
            <a:pPr algn="r">
              <a:lnSpc>
                <a:spcPct val="150000"/>
              </a:lnSpc>
              <a:buFont typeface="Arial" charset="0"/>
              <a:buChar char="•"/>
            </a:pPr>
            <a:r>
              <a:rPr lang="en-US" altLang="en-US" sz="2000" b="1"/>
              <a:t>Decrease inhibition of enzymes;</a:t>
            </a:r>
          </a:p>
          <a:p>
            <a:pPr algn="r">
              <a:lnSpc>
                <a:spcPct val="150000"/>
              </a:lnSpc>
              <a:buFont typeface="Arial" charset="0"/>
              <a:buChar char="•"/>
            </a:pPr>
            <a:r>
              <a:rPr lang="en-US" altLang="en-US" sz="2000" b="1"/>
              <a:t>Increase protease resistance;</a:t>
            </a:r>
          </a:p>
          <a:p>
            <a:pPr algn="r">
              <a:lnSpc>
                <a:spcPct val="150000"/>
              </a:lnSpc>
              <a:buFont typeface="Arial" charset="0"/>
              <a:buChar char="•"/>
            </a:pPr>
            <a:r>
              <a:rPr lang="en-US" altLang="en-US" sz="2000" b="1"/>
              <a:t>Reactivity in nonaqueous solvents;</a:t>
            </a:r>
          </a:p>
          <a:p>
            <a:pPr algn="r">
              <a:lnSpc>
                <a:spcPct val="150000"/>
              </a:lnSpc>
              <a:buFont typeface="Arial" charset="0"/>
              <a:buChar char="•"/>
            </a:pPr>
            <a:r>
              <a:rPr lang="en-US" altLang="en-US" sz="2000" b="1"/>
              <a:t>Eliminate cofactor requirement.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03738" y="620713"/>
            <a:ext cx="5402262" cy="1143000"/>
          </a:xfrm>
        </p:spPr>
        <p:txBody>
          <a:bodyPr/>
          <a:lstStyle/>
          <a:p>
            <a:pPr eaLnBrk="1" hangingPunct="1"/>
            <a:r>
              <a:rPr lang="en-GB" altLang="pt-BR" smtClean="0">
                <a:ea typeface="ＭＳ Ｐゴシック" charset="-128"/>
              </a:rPr>
              <a:t>Acknowledgements</a:t>
            </a:r>
          </a:p>
        </p:txBody>
      </p:sp>
      <p:pic>
        <p:nvPicPr>
          <p:cNvPr id="44035" name="Picture 15" descr="http://quiprona.files.wordpress.com/2010/08/fapes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38" y="6078538"/>
            <a:ext cx="26638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17" descr="http://www.if.ufrgs.br/nanomag/images/cnpq.gif"/>
          <p:cNvPicPr>
            <a:picLocks noChangeAspect="1" noChangeArrowheads="1"/>
          </p:cNvPicPr>
          <p:nvPr/>
        </p:nvPicPr>
        <p:blipFill>
          <a:blip r:embed="rId4">
            <a:extLst>
              <a:ext uri="{28A0092B-C50C-407E-A947-70E740481C1C}">
                <a14:useLocalDpi xmlns:a14="http://schemas.microsoft.com/office/drawing/2010/main" val="0"/>
              </a:ext>
            </a:extLst>
          </a:blip>
          <a:srcRect t="6805" b="31337"/>
          <a:stretch>
            <a:fillRect/>
          </a:stretch>
        </p:blipFill>
        <p:spPr bwMode="auto">
          <a:xfrm>
            <a:off x="4503738" y="5980113"/>
            <a:ext cx="2609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3" descr="LogoCTBEGRANDE.jpg"/>
          <p:cNvPicPr>
            <a:picLocks noChangeAspect="1"/>
          </p:cNvPicPr>
          <p:nvPr/>
        </p:nvPicPr>
        <p:blipFill>
          <a:blip r:embed="rId5">
            <a:extLst>
              <a:ext uri="{28A0092B-C50C-407E-A947-70E740481C1C}">
                <a14:useLocalDpi xmlns:a14="http://schemas.microsoft.com/office/drawing/2010/main" val="0"/>
              </a:ext>
            </a:extLst>
          </a:blip>
          <a:srcRect t="21458" b="10706"/>
          <a:stretch>
            <a:fillRect/>
          </a:stretch>
        </p:blipFill>
        <p:spPr bwMode="auto">
          <a:xfrm>
            <a:off x="4756150" y="3546475"/>
            <a:ext cx="2357438"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0" descr="D:\VTT\Logo_Models_ppt\VTT_Brasil_LTDA_logo_RG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3113" y="1790700"/>
            <a:ext cx="2552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3"/>
          <p:cNvPicPr>
            <a:picLocks noChangeAspect="1" noChangeArrowheads="1"/>
          </p:cNvPicPr>
          <p:nvPr/>
        </p:nvPicPr>
        <p:blipFill>
          <a:blip r:embed="rId7">
            <a:extLst>
              <a:ext uri="{28A0092B-C50C-407E-A947-70E740481C1C}">
                <a14:useLocalDpi xmlns:a14="http://schemas.microsoft.com/office/drawing/2010/main" val="0"/>
              </a:ext>
            </a:extLst>
          </a:blip>
          <a:srcRect l="18060" r="17987"/>
          <a:stretch>
            <a:fillRect/>
          </a:stretch>
        </p:blipFill>
        <p:spPr bwMode="auto">
          <a:xfrm>
            <a:off x="7967663" y="3549650"/>
            <a:ext cx="1395412" cy="117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0" name="Picture 15" descr="http://www.fea.unicamp.br/leb/fea-unicamp-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4638" y="4824413"/>
            <a:ext cx="12985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Espaço Reservado para Conteúdo 3"/>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rot="5400000">
            <a:off x="-353991" y="1650861"/>
            <a:ext cx="5509071" cy="4114800"/>
          </a:xfrm>
          <a:prstGeom prst="roundRect">
            <a:avLst>
              <a:gd name="adj" fmla="val 8594"/>
            </a:avLst>
          </a:prstGeom>
          <a:solidFill>
            <a:srgbClr val="FFFFFF">
              <a:shade val="85000"/>
            </a:srgbClr>
          </a:solidFill>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VTT Brasil_slide_takakans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1497013" y="765175"/>
            <a:ext cx="2520950" cy="881063"/>
            <a:chOff x="5242" y="3639"/>
            <a:chExt cx="719" cy="252"/>
          </a:xfrm>
        </p:grpSpPr>
        <p:sp>
          <p:nvSpPr>
            <p:cNvPr id="45061" name="Freeform 5"/>
            <p:cNvSpPr>
              <a:spLocks/>
            </p:cNvSpPr>
            <p:nvPr/>
          </p:nvSpPr>
          <p:spPr bwMode="auto">
            <a:xfrm>
              <a:off x="5242" y="3639"/>
              <a:ext cx="267" cy="171"/>
            </a:xfrm>
            <a:custGeom>
              <a:avLst/>
              <a:gdLst>
                <a:gd name="T0" fmla="*/ 0 w 6149"/>
                <a:gd name="T1" fmla="*/ 0 h 3930"/>
                <a:gd name="T2" fmla="*/ 0 w 6149"/>
                <a:gd name="T3" fmla="*/ 0 h 3930"/>
                <a:gd name="T4" fmla="*/ 0 w 6149"/>
                <a:gd name="T5" fmla="*/ 0 h 3930"/>
                <a:gd name="T6" fmla="*/ 0 w 6149"/>
                <a:gd name="T7" fmla="*/ 0 h 3930"/>
                <a:gd name="T8" fmla="*/ 0 w 6149"/>
                <a:gd name="T9" fmla="*/ 0 h 3930"/>
                <a:gd name="T10" fmla="*/ 0 w 6149"/>
                <a:gd name="T11" fmla="*/ 0 h 3930"/>
                <a:gd name="T12" fmla="*/ 0 w 6149"/>
                <a:gd name="T13" fmla="*/ 0 h 3930"/>
                <a:gd name="T14" fmla="*/ 0 w 6149"/>
                <a:gd name="T15" fmla="*/ 0 h 3930"/>
                <a:gd name="T16" fmla="*/ 0 w 6149"/>
                <a:gd name="T17" fmla="*/ 0 h 3930"/>
                <a:gd name="T18" fmla="*/ 0 w 6149"/>
                <a:gd name="T19" fmla="*/ 0 h 3930"/>
                <a:gd name="T20" fmla="*/ 0 w 6149"/>
                <a:gd name="T21" fmla="*/ 0 h 3930"/>
                <a:gd name="T22" fmla="*/ 0 w 6149"/>
                <a:gd name="T23" fmla="*/ 0 h 3930"/>
                <a:gd name="T24" fmla="*/ 0 w 6149"/>
                <a:gd name="T25" fmla="*/ 0 h 3930"/>
                <a:gd name="T26" fmla="*/ 0 w 6149"/>
                <a:gd name="T27" fmla="*/ 0 h 3930"/>
                <a:gd name="T28" fmla="*/ 0 w 6149"/>
                <a:gd name="T29" fmla="*/ 0 h 3930"/>
                <a:gd name="T30" fmla="*/ 0 w 6149"/>
                <a:gd name="T31" fmla="*/ 0 h 3930"/>
                <a:gd name="T32" fmla="*/ 0 w 6149"/>
                <a:gd name="T33" fmla="*/ 0 h 3930"/>
                <a:gd name="T34" fmla="*/ 0 w 6149"/>
                <a:gd name="T35" fmla="*/ 0 h 3930"/>
                <a:gd name="T36" fmla="*/ 0 w 6149"/>
                <a:gd name="T37" fmla="*/ 0 h 3930"/>
                <a:gd name="T38" fmla="*/ 0 w 6149"/>
                <a:gd name="T39" fmla="*/ 0 h 3930"/>
                <a:gd name="T40" fmla="*/ 0 w 6149"/>
                <a:gd name="T41" fmla="*/ 0 h 3930"/>
                <a:gd name="T42" fmla="*/ 0 w 6149"/>
                <a:gd name="T43" fmla="*/ 0 h 3930"/>
                <a:gd name="T44" fmla="*/ 0 w 6149"/>
                <a:gd name="T45" fmla="*/ 0 h 3930"/>
                <a:gd name="T46" fmla="*/ 0 w 6149"/>
                <a:gd name="T47" fmla="*/ 0 h 3930"/>
                <a:gd name="T48" fmla="*/ 0 w 6149"/>
                <a:gd name="T49" fmla="*/ 0 h 3930"/>
                <a:gd name="T50" fmla="*/ 0 w 6149"/>
                <a:gd name="T51" fmla="*/ 0 h 3930"/>
                <a:gd name="T52" fmla="*/ 0 w 6149"/>
                <a:gd name="T53" fmla="*/ 0 h 3930"/>
                <a:gd name="T54" fmla="*/ 0 w 6149"/>
                <a:gd name="T55" fmla="*/ 0 h 3930"/>
                <a:gd name="T56" fmla="*/ 0 w 6149"/>
                <a:gd name="T57" fmla="*/ 0 h 3930"/>
                <a:gd name="T58" fmla="*/ 0 w 6149"/>
                <a:gd name="T59" fmla="*/ 0 h 3930"/>
                <a:gd name="T60" fmla="*/ 0 w 6149"/>
                <a:gd name="T61" fmla="*/ 0 h 3930"/>
                <a:gd name="T62" fmla="*/ 0 w 6149"/>
                <a:gd name="T63" fmla="*/ 0 h 3930"/>
                <a:gd name="T64" fmla="*/ 0 w 6149"/>
                <a:gd name="T65" fmla="*/ 0 h 3930"/>
                <a:gd name="T66" fmla="*/ 0 w 6149"/>
                <a:gd name="T67" fmla="*/ 0 h 3930"/>
                <a:gd name="T68" fmla="*/ 0 w 6149"/>
                <a:gd name="T69" fmla="*/ 0 h 3930"/>
                <a:gd name="T70" fmla="*/ 0 w 6149"/>
                <a:gd name="T71" fmla="*/ 0 h 3930"/>
                <a:gd name="T72" fmla="*/ 0 w 6149"/>
                <a:gd name="T73" fmla="*/ 0 h 3930"/>
                <a:gd name="T74" fmla="*/ 0 w 6149"/>
                <a:gd name="T75" fmla="*/ 0 h 3930"/>
                <a:gd name="T76" fmla="*/ 0 w 6149"/>
                <a:gd name="T77" fmla="*/ 0 h 3930"/>
                <a:gd name="T78" fmla="*/ 0 w 6149"/>
                <a:gd name="T79" fmla="*/ 0 h 3930"/>
                <a:gd name="T80" fmla="*/ 0 w 6149"/>
                <a:gd name="T81" fmla="*/ 0 h 3930"/>
                <a:gd name="T82" fmla="*/ 0 w 6149"/>
                <a:gd name="T83" fmla="*/ 0 h 3930"/>
                <a:gd name="T84" fmla="*/ 0 w 6149"/>
                <a:gd name="T85" fmla="*/ 0 h 3930"/>
                <a:gd name="T86" fmla="*/ 0 w 6149"/>
                <a:gd name="T87" fmla="*/ 0 h 3930"/>
                <a:gd name="T88" fmla="*/ 0 w 6149"/>
                <a:gd name="T89" fmla="*/ 0 h 3930"/>
                <a:gd name="T90" fmla="*/ 0 w 6149"/>
                <a:gd name="T91" fmla="*/ 0 h 3930"/>
                <a:gd name="T92" fmla="*/ 0 w 6149"/>
                <a:gd name="T93" fmla="*/ 0 h 3930"/>
                <a:gd name="T94" fmla="*/ 0 w 6149"/>
                <a:gd name="T95" fmla="*/ 0 h 3930"/>
                <a:gd name="T96" fmla="*/ 0 w 6149"/>
                <a:gd name="T97" fmla="*/ 0 h 3930"/>
                <a:gd name="T98" fmla="*/ 0 w 6149"/>
                <a:gd name="T99" fmla="*/ 0 h 3930"/>
                <a:gd name="T100" fmla="*/ 0 w 6149"/>
                <a:gd name="T101" fmla="*/ 0 h 3930"/>
                <a:gd name="T102" fmla="*/ 0 w 6149"/>
                <a:gd name="T103" fmla="*/ 0 h 3930"/>
                <a:gd name="T104" fmla="*/ 0 w 6149"/>
                <a:gd name="T105" fmla="*/ 0 h 3930"/>
                <a:gd name="T106" fmla="*/ 0 w 6149"/>
                <a:gd name="T107" fmla="*/ 0 h 3930"/>
                <a:gd name="T108" fmla="*/ 0 w 6149"/>
                <a:gd name="T109" fmla="*/ 0 h 3930"/>
                <a:gd name="T110" fmla="*/ 0 w 6149"/>
                <a:gd name="T111" fmla="*/ 0 h 3930"/>
                <a:gd name="T112" fmla="*/ 0 w 6149"/>
                <a:gd name="T113" fmla="*/ 0 h 3930"/>
                <a:gd name="T114" fmla="*/ 0 w 6149"/>
                <a:gd name="T115" fmla="*/ 0 h 39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49"/>
                <a:gd name="T175" fmla="*/ 0 h 3930"/>
                <a:gd name="T176" fmla="*/ 6149 w 6149"/>
                <a:gd name="T177" fmla="*/ 3930 h 39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49" h="3930">
                  <a:moveTo>
                    <a:pt x="2464" y="3811"/>
                  </a:moveTo>
                  <a:lnTo>
                    <a:pt x="2456" y="3828"/>
                  </a:lnTo>
                  <a:lnTo>
                    <a:pt x="2446" y="3843"/>
                  </a:lnTo>
                  <a:lnTo>
                    <a:pt x="2436" y="3857"/>
                  </a:lnTo>
                  <a:lnTo>
                    <a:pt x="2425" y="3869"/>
                  </a:lnTo>
                  <a:lnTo>
                    <a:pt x="2411" y="3879"/>
                  </a:lnTo>
                  <a:lnTo>
                    <a:pt x="2397" y="3890"/>
                  </a:lnTo>
                  <a:lnTo>
                    <a:pt x="2380" y="3898"/>
                  </a:lnTo>
                  <a:lnTo>
                    <a:pt x="2364" y="3905"/>
                  </a:lnTo>
                  <a:lnTo>
                    <a:pt x="2344" y="3911"/>
                  </a:lnTo>
                  <a:lnTo>
                    <a:pt x="2324" y="3917"/>
                  </a:lnTo>
                  <a:lnTo>
                    <a:pt x="2303" y="3922"/>
                  </a:lnTo>
                  <a:lnTo>
                    <a:pt x="2280" y="3925"/>
                  </a:lnTo>
                  <a:lnTo>
                    <a:pt x="2255" y="3927"/>
                  </a:lnTo>
                  <a:lnTo>
                    <a:pt x="2229" y="3929"/>
                  </a:lnTo>
                  <a:lnTo>
                    <a:pt x="2201" y="3930"/>
                  </a:lnTo>
                  <a:lnTo>
                    <a:pt x="2173" y="3930"/>
                  </a:lnTo>
                  <a:lnTo>
                    <a:pt x="1576" y="3930"/>
                  </a:lnTo>
                  <a:lnTo>
                    <a:pt x="1557" y="3930"/>
                  </a:lnTo>
                  <a:lnTo>
                    <a:pt x="1539" y="3928"/>
                  </a:lnTo>
                  <a:lnTo>
                    <a:pt x="1521" y="3926"/>
                  </a:lnTo>
                  <a:lnTo>
                    <a:pt x="1505" y="3923"/>
                  </a:lnTo>
                  <a:lnTo>
                    <a:pt x="1489" y="3919"/>
                  </a:lnTo>
                  <a:lnTo>
                    <a:pt x="1475" y="3914"/>
                  </a:lnTo>
                  <a:lnTo>
                    <a:pt x="1461" y="3907"/>
                  </a:lnTo>
                  <a:lnTo>
                    <a:pt x="1449" y="3900"/>
                  </a:lnTo>
                  <a:lnTo>
                    <a:pt x="1438" y="3893"/>
                  </a:lnTo>
                  <a:lnTo>
                    <a:pt x="1427" y="3884"/>
                  </a:lnTo>
                  <a:lnTo>
                    <a:pt x="1418" y="3874"/>
                  </a:lnTo>
                  <a:lnTo>
                    <a:pt x="1411" y="3863"/>
                  </a:lnTo>
                  <a:lnTo>
                    <a:pt x="1404" y="3852"/>
                  </a:lnTo>
                  <a:lnTo>
                    <a:pt x="1398" y="3839"/>
                  </a:lnTo>
                  <a:lnTo>
                    <a:pt x="1394" y="3826"/>
                  </a:lnTo>
                  <a:lnTo>
                    <a:pt x="1391" y="3811"/>
                  </a:lnTo>
                  <a:lnTo>
                    <a:pt x="1298" y="2594"/>
                  </a:lnTo>
                  <a:lnTo>
                    <a:pt x="1293" y="2575"/>
                  </a:lnTo>
                  <a:lnTo>
                    <a:pt x="1286" y="2558"/>
                  </a:lnTo>
                  <a:lnTo>
                    <a:pt x="1282" y="2552"/>
                  </a:lnTo>
                  <a:lnTo>
                    <a:pt x="1277" y="2545"/>
                  </a:lnTo>
                  <a:lnTo>
                    <a:pt x="1273" y="2540"/>
                  </a:lnTo>
                  <a:lnTo>
                    <a:pt x="1268" y="2534"/>
                  </a:lnTo>
                  <a:lnTo>
                    <a:pt x="1263" y="2530"/>
                  </a:lnTo>
                  <a:lnTo>
                    <a:pt x="1258" y="2525"/>
                  </a:lnTo>
                  <a:lnTo>
                    <a:pt x="1252" y="2522"/>
                  </a:lnTo>
                  <a:lnTo>
                    <a:pt x="1246" y="2519"/>
                  </a:lnTo>
                  <a:lnTo>
                    <a:pt x="1239" y="2517"/>
                  </a:lnTo>
                  <a:lnTo>
                    <a:pt x="1233" y="2515"/>
                  </a:lnTo>
                  <a:lnTo>
                    <a:pt x="1226" y="2514"/>
                  </a:lnTo>
                  <a:lnTo>
                    <a:pt x="1219" y="2514"/>
                  </a:lnTo>
                  <a:lnTo>
                    <a:pt x="66" y="2514"/>
                  </a:lnTo>
                  <a:lnTo>
                    <a:pt x="54" y="2514"/>
                  </a:lnTo>
                  <a:lnTo>
                    <a:pt x="43" y="2513"/>
                  </a:lnTo>
                  <a:lnTo>
                    <a:pt x="34" y="2511"/>
                  </a:lnTo>
                  <a:lnTo>
                    <a:pt x="26" y="2509"/>
                  </a:lnTo>
                  <a:lnTo>
                    <a:pt x="19" y="2506"/>
                  </a:lnTo>
                  <a:lnTo>
                    <a:pt x="12" y="2503"/>
                  </a:lnTo>
                  <a:lnTo>
                    <a:pt x="8" y="2498"/>
                  </a:lnTo>
                  <a:lnTo>
                    <a:pt x="4" y="2492"/>
                  </a:lnTo>
                  <a:lnTo>
                    <a:pt x="2" y="2487"/>
                  </a:lnTo>
                  <a:lnTo>
                    <a:pt x="0" y="2480"/>
                  </a:lnTo>
                  <a:lnTo>
                    <a:pt x="0" y="2473"/>
                  </a:lnTo>
                  <a:lnTo>
                    <a:pt x="1" y="2465"/>
                  </a:lnTo>
                  <a:lnTo>
                    <a:pt x="2" y="2455"/>
                  </a:lnTo>
                  <a:lnTo>
                    <a:pt x="5" y="2445"/>
                  </a:lnTo>
                  <a:lnTo>
                    <a:pt x="8" y="2434"/>
                  </a:lnTo>
                  <a:lnTo>
                    <a:pt x="12" y="2421"/>
                  </a:lnTo>
                  <a:lnTo>
                    <a:pt x="79" y="2289"/>
                  </a:lnTo>
                  <a:lnTo>
                    <a:pt x="87" y="2278"/>
                  </a:lnTo>
                  <a:lnTo>
                    <a:pt x="94" y="2267"/>
                  </a:lnTo>
                  <a:lnTo>
                    <a:pt x="101" y="2257"/>
                  </a:lnTo>
                  <a:lnTo>
                    <a:pt x="110" y="2249"/>
                  </a:lnTo>
                  <a:lnTo>
                    <a:pt x="117" y="2242"/>
                  </a:lnTo>
                  <a:lnTo>
                    <a:pt x="125" y="2235"/>
                  </a:lnTo>
                  <a:lnTo>
                    <a:pt x="133" y="2229"/>
                  </a:lnTo>
                  <a:lnTo>
                    <a:pt x="142" y="2225"/>
                  </a:lnTo>
                  <a:lnTo>
                    <a:pt x="151" y="2221"/>
                  </a:lnTo>
                  <a:lnTo>
                    <a:pt x="160" y="2218"/>
                  </a:lnTo>
                  <a:lnTo>
                    <a:pt x="170" y="2215"/>
                  </a:lnTo>
                  <a:lnTo>
                    <a:pt x="180" y="2213"/>
                  </a:lnTo>
                  <a:lnTo>
                    <a:pt x="202" y="2211"/>
                  </a:lnTo>
                  <a:lnTo>
                    <a:pt x="225" y="2210"/>
                  </a:lnTo>
                  <a:lnTo>
                    <a:pt x="1735" y="2210"/>
                  </a:lnTo>
                  <a:lnTo>
                    <a:pt x="1748" y="2211"/>
                  </a:lnTo>
                  <a:lnTo>
                    <a:pt x="1759" y="2213"/>
                  </a:lnTo>
                  <a:lnTo>
                    <a:pt x="1772" y="2217"/>
                  </a:lnTo>
                  <a:lnTo>
                    <a:pt x="1782" y="2221"/>
                  </a:lnTo>
                  <a:lnTo>
                    <a:pt x="1793" y="2227"/>
                  </a:lnTo>
                  <a:lnTo>
                    <a:pt x="1803" y="2234"/>
                  </a:lnTo>
                  <a:lnTo>
                    <a:pt x="1813" y="2243"/>
                  </a:lnTo>
                  <a:lnTo>
                    <a:pt x="1821" y="2251"/>
                  </a:lnTo>
                  <a:lnTo>
                    <a:pt x="1829" y="2261"/>
                  </a:lnTo>
                  <a:lnTo>
                    <a:pt x="1838" y="2272"/>
                  </a:lnTo>
                  <a:lnTo>
                    <a:pt x="1845" y="2282"/>
                  </a:lnTo>
                  <a:lnTo>
                    <a:pt x="1851" y="2293"/>
                  </a:lnTo>
                  <a:lnTo>
                    <a:pt x="1856" y="2306"/>
                  </a:lnTo>
                  <a:lnTo>
                    <a:pt x="1861" y="2318"/>
                  </a:lnTo>
                  <a:lnTo>
                    <a:pt x="1865" y="2330"/>
                  </a:lnTo>
                  <a:lnTo>
                    <a:pt x="1868" y="2342"/>
                  </a:lnTo>
                  <a:lnTo>
                    <a:pt x="1921" y="2925"/>
                  </a:lnTo>
                  <a:lnTo>
                    <a:pt x="1921" y="2931"/>
                  </a:lnTo>
                  <a:lnTo>
                    <a:pt x="1923" y="2937"/>
                  </a:lnTo>
                  <a:lnTo>
                    <a:pt x="1926" y="2942"/>
                  </a:lnTo>
                  <a:lnTo>
                    <a:pt x="1930" y="2947"/>
                  </a:lnTo>
                  <a:lnTo>
                    <a:pt x="1934" y="2951"/>
                  </a:lnTo>
                  <a:lnTo>
                    <a:pt x="1939" y="2953"/>
                  </a:lnTo>
                  <a:lnTo>
                    <a:pt x="1945" y="2954"/>
                  </a:lnTo>
                  <a:lnTo>
                    <a:pt x="1950" y="2955"/>
                  </a:lnTo>
                  <a:lnTo>
                    <a:pt x="1958" y="2954"/>
                  </a:lnTo>
                  <a:lnTo>
                    <a:pt x="1964" y="2953"/>
                  </a:lnTo>
                  <a:lnTo>
                    <a:pt x="1970" y="2951"/>
                  </a:lnTo>
                  <a:lnTo>
                    <a:pt x="1977" y="2947"/>
                  </a:lnTo>
                  <a:lnTo>
                    <a:pt x="1983" y="2942"/>
                  </a:lnTo>
                  <a:lnTo>
                    <a:pt x="1990" y="2937"/>
                  </a:lnTo>
                  <a:lnTo>
                    <a:pt x="1995" y="2931"/>
                  </a:lnTo>
                  <a:lnTo>
                    <a:pt x="2001" y="2925"/>
                  </a:lnTo>
                  <a:lnTo>
                    <a:pt x="3445" y="132"/>
                  </a:lnTo>
                  <a:lnTo>
                    <a:pt x="3465" y="104"/>
                  </a:lnTo>
                  <a:lnTo>
                    <a:pt x="3484" y="78"/>
                  </a:lnTo>
                  <a:lnTo>
                    <a:pt x="3494" y="66"/>
                  </a:lnTo>
                  <a:lnTo>
                    <a:pt x="3505" y="56"/>
                  </a:lnTo>
                  <a:lnTo>
                    <a:pt x="3517" y="45"/>
                  </a:lnTo>
                  <a:lnTo>
                    <a:pt x="3530" y="36"/>
                  </a:lnTo>
                  <a:lnTo>
                    <a:pt x="3543" y="28"/>
                  </a:lnTo>
                  <a:lnTo>
                    <a:pt x="3558" y="21"/>
                  </a:lnTo>
                  <a:lnTo>
                    <a:pt x="3574" y="14"/>
                  </a:lnTo>
                  <a:lnTo>
                    <a:pt x="3593" y="9"/>
                  </a:lnTo>
                  <a:lnTo>
                    <a:pt x="3612" y="5"/>
                  </a:lnTo>
                  <a:lnTo>
                    <a:pt x="3634" y="2"/>
                  </a:lnTo>
                  <a:lnTo>
                    <a:pt x="3658" y="1"/>
                  </a:lnTo>
                  <a:lnTo>
                    <a:pt x="3684" y="0"/>
                  </a:lnTo>
                  <a:lnTo>
                    <a:pt x="4200" y="0"/>
                  </a:lnTo>
                  <a:lnTo>
                    <a:pt x="4227" y="0"/>
                  </a:lnTo>
                  <a:lnTo>
                    <a:pt x="4252" y="1"/>
                  </a:lnTo>
                  <a:lnTo>
                    <a:pt x="4275" y="3"/>
                  </a:lnTo>
                  <a:lnTo>
                    <a:pt x="4298" y="6"/>
                  </a:lnTo>
                  <a:lnTo>
                    <a:pt x="4317" y="10"/>
                  </a:lnTo>
                  <a:lnTo>
                    <a:pt x="4336" y="14"/>
                  </a:lnTo>
                  <a:lnTo>
                    <a:pt x="4353" y="21"/>
                  </a:lnTo>
                  <a:lnTo>
                    <a:pt x="4369" y="28"/>
                  </a:lnTo>
                  <a:lnTo>
                    <a:pt x="4383" y="37"/>
                  </a:lnTo>
                  <a:lnTo>
                    <a:pt x="4396" y="47"/>
                  </a:lnTo>
                  <a:lnTo>
                    <a:pt x="4402" y="53"/>
                  </a:lnTo>
                  <a:lnTo>
                    <a:pt x="4407" y="59"/>
                  </a:lnTo>
                  <a:lnTo>
                    <a:pt x="4412" y="66"/>
                  </a:lnTo>
                  <a:lnTo>
                    <a:pt x="4416" y="72"/>
                  </a:lnTo>
                  <a:lnTo>
                    <a:pt x="4425" y="88"/>
                  </a:lnTo>
                  <a:lnTo>
                    <a:pt x="4431" y="105"/>
                  </a:lnTo>
                  <a:lnTo>
                    <a:pt x="4436" y="124"/>
                  </a:lnTo>
                  <a:lnTo>
                    <a:pt x="4439" y="146"/>
                  </a:lnTo>
                  <a:lnTo>
                    <a:pt x="4585" y="1614"/>
                  </a:lnTo>
                  <a:lnTo>
                    <a:pt x="4585" y="1621"/>
                  </a:lnTo>
                  <a:lnTo>
                    <a:pt x="4586" y="1629"/>
                  </a:lnTo>
                  <a:lnTo>
                    <a:pt x="4588" y="1636"/>
                  </a:lnTo>
                  <a:lnTo>
                    <a:pt x="4591" y="1642"/>
                  </a:lnTo>
                  <a:lnTo>
                    <a:pt x="4595" y="1647"/>
                  </a:lnTo>
                  <a:lnTo>
                    <a:pt x="4599" y="1653"/>
                  </a:lnTo>
                  <a:lnTo>
                    <a:pt x="4605" y="1657"/>
                  </a:lnTo>
                  <a:lnTo>
                    <a:pt x="4610" y="1663"/>
                  </a:lnTo>
                  <a:lnTo>
                    <a:pt x="4615" y="1667"/>
                  </a:lnTo>
                  <a:lnTo>
                    <a:pt x="4621" y="1670"/>
                  </a:lnTo>
                  <a:lnTo>
                    <a:pt x="4628" y="1673"/>
                  </a:lnTo>
                  <a:lnTo>
                    <a:pt x="4634" y="1676"/>
                  </a:lnTo>
                  <a:lnTo>
                    <a:pt x="4642" y="1678"/>
                  </a:lnTo>
                  <a:lnTo>
                    <a:pt x="4649" y="1679"/>
                  </a:lnTo>
                  <a:lnTo>
                    <a:pt x="4656" y="1680"/>
                  </a:lnTo>
                  <a:lnTo>
                    <a:pt x="4664" y="1680"/>
                  </a:lnTo>
                  <a:lnTo>
                    <a:pt x="6042" y="1680"/>
                  </a:lnTo>
                  <a:lnTo>
                    <a:pt x="6055" y="1681"/>
                  </a:lnTo>
                  <a:lnTo>
                    <a:pt x="6066" y="1682"/>
                  </a:lnTo>
                  <a:lnTo>
                    <a:pt x="6076" y="1684"/>
                  </a:lnTo>
                  <a:lnTo>
                    <a:pt x="6087" y="1687"/>
                  </a:lnTo>
                  <a:lnTo>
                    <a:pt x="6096" y="1692"/>
                  </a:lnTo>
                  <a:lnTo>
                    <a:pt x="6105" y="1696"/>
                  </a:lnTo>
                  <a:lnTo>
                    <a:pt x="6112" y="1701"/>
                  </a:lnTo>
                  <a:lnTo>
                    <a:pt x="6120" y="1707"/>
                  </a:lnTo>
                  <a:lnTo>
                    <a:pt x="6127" y="1713"/>
                  </a:lnTo>
                  <a:lnTo>
                    <a:pt x="6132" y="1720"/>
                  </a:lnTo>
                  <a:lnTo>
                    <a:pt x="6137" y="1729"/>
                  </a:lnTo>
                  <a:lnTo>
                    <a:pt x="6141" y="1736"/>
                  </a:lnTo>
                  <a:lnTo>
                    <a:pt x="6145" y="1745"/>
                  </a:lnTo>
                  <a:lnTo>
                    <a:pt x="6147" y="1754"/>
                  </a:lnTo>
                  <a:lnTo>
                    <a:pt x="6148" y="1764"/>
                  </a:lnTo>
                  <a:lnTo>
                    <a:pt x="6149" y="1773"/>
                  </a:lnTo>
                  <a:lnTo>
                    <a:pt x="6149" y="1893"/>
                  </a:lnTo>
                  <a:lnTo>
                    <a:pt x="6148" y="1904"/>
                  </a:lnTo>
                  <a:lnTo>
                    <a:pt x="6147" y="1915"/>
                  </a:lnTo>
                  <a:lnTo>
                    <a:pt x="6145" y="1926"/>
                  </a:lnTo>
                  <a:lnTo>
                    <a:pt x="6141" y="1935"/>
                  </a:lnTo>
                  <a:lnTo>
                    <a:pt x="6137" y="1943"/>
                  </a:lnTo>
                  <a:lnTo>
                    <a:pt x="6132" y="1951"/>
                  </a:lnTo>
                  <a:lnTo>
                    <a:pt x="6127" y="1958"/>
                  </a:lnTo>
                  <a:lnTo>
                    <a:pt x="6120" y="1963"/>
                  </a:lnTo>
                  <a:lnTo>
                    <a:pt x="6112" y="1969"/>
                  </a:lnTo>
                  <a:lnTo>
                    <a:pt x="6105" y="1973"/>
                  </a:lnTo>
                  <a:lnTo>
                    <a:pt x="6096" y="1976"/>
                  </a:lnTo>
                  <a:lnTo>
                    <a:pt x="6087" y="1979"/>
                  </a:lnTo>
                  <a:lnTo>
                    <a:pt x="6076" y="1983"/>
                  </a:lnTo>
                  <a:lnTo>
                    <a:pt x="6066" y="1984"/>
                  </a:lnTo>
                  <a:lnTo>
                    <a:pt x="6055" y="1985"/>
                  </a:lnTo>
                  <a:lnTo>
                    <a:pt x="6042" y="1985"/>
                  </a:lnTo>
                  <a:lnTo>
                    <a:pt x="4240" y="1985"/>
                  </a:lnTo>
                  <a:lnTo>
                    <a:pt x="4227" y="1985"/>
                  </a:lnTo>
                  <a:lnTo>
                    <a:pt x="4215" y="1983"/>
                  </a:lnTo>
                  <a:lnTo>
                    <a:pt x="4201" y="1979"/>
                  </a:lnTo>
                  <a:lnTo>
                    <a:pt x="4189" y="1975"/>
                  </a:lnTo>
                  <a:lnTo>
                    <a:pt x="4177" y="1970"/>
                  </a:lnTo>
                  <a:lnTo>
                    <a:pt x="4165" y="1964"/>
                  </a:lnTo>
                  <a:lnTo>
                    <a:pt x="4153" y="1957"/>
                  </a:lnTo>
                  <a:lnTo>
                    <a:pt x="4143" y="1949"/>
                  </a:lnTo>
                  <a:lnTo>
                    <a:pt x="4132" y="1939"/>
                  </a:lnTo>
                  <a:lnTo>
                    <a:pt x="4123" y="1930"/>
                  </a:lnTo>
                  <a:lnTo>
                    <a:pt x="4115" y="1919"/>
                  </a:lnTo>
                  <a:lnTo>
                    <a:pt x="4107" y="1907"/>
                  </a:lnTo>
                  <a:lnTo>
                    <a:pt x="4102" y="1895"/>
                  </a:lnTo>
                  <a:lnTo>
                    <a:pt x="4098" y="1881"/>
                  </a:lnTo>
                  <a:lnTo>
                    <a:pt x="4095" y="1867"/>
                  </a:lnTo>
                  <a:lnTo>
                    <a:pt x="4094" y="1853"/>
                  </a:lnTo>
                  <a:lnTo>
                    <a:pt x="4028" y="966"/>
                  </a:lnTo>
                  <a:lnTo>
                    <a:pt x="4028" y="959"/>
                  </a:lnTo>
                  <a:lnTo>
                    <a:pt x="4025" y="953"/>
                  </a:lnTo>
                  <a:lnTo>
                    <a:pt x="4022" y="947"/>
                  </a:lnTo>
                  <a:lnTo>
                    <a:pt x="4017" y="943"/>
                  </a:lnTo>
                  <a:lnTo>
                    <a:pt x="4012" y="940"/>
                  </a:lnTo>
                  <a:lnTo>
                    <a:pt x="4006" y="938"/>
                  </a:lnTo>
                  <a:lnTo>
                    <a:pt x="4000" y="937"/>
                  </a:lnTo>
                  <a:lnTo>
                    <a:pt x="3994" y="936"/>
                  </a:lnTo>
                  <a:lnTo>
                    <a:pt x="3986" y="937"/>
                  </a:lnTo>
                  <a:lnTo>
                    <a:pt x="3979" y="938"/>
                  </a:lnTo>
                  <a:lnTo>
                    <a:pt x="3973" y="940"/>
                  </a:lnTo>
                  <a:lnTo>
                    <a:pt x="3967" y="943"/>
                  </a:lnTo>
                  <a:lnTo>
                    <a:pt x="3961" y="947"/>
                  </a:lnTo>
                  <a:lnTo>
                    <a:pt x="3955" y="953"/>
                  </a:lnTo>
                  <a:lnTo>
                    <a:pt x="3951" y="959"/>
                  </a:lnTo>
                  <a:lnTo>
                    <a:pt x="3948" y="966"/>
                  </a:lnTo>
                  <a:lnTo>
                    <a:pt x="2464" y="3811"/>
                  </a:lnTo>
                  <a:close/>
                </a:path>
              </a:pathLst>
            </a:custGeom>
            <a:solidFill>
              <a:srgbClr val="FFFFFF">
                <a:alpha val="6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2" name="Freeform 6"/>
            <p:cNvSpPr>
              <a:spLocks/>
            </p:cNvSpPr>
            <p:nvPr/>
          </p:nvSpPr>
          <p:spPr bwMode="auto">
            <a:xfrm>
              <a:off x="5424" y="3744"/>
              <a:ext cx="537" cy="147"/>
            </a:xfrm>
            <a:custGeom>
              <a:avLst/>
              <a:gdLst>
                <a:gd name="T0" fmla="*/ 0 w 12351"/>
                <a:gd name="T1" fmla="*/ 0 h 3375"/>
                <a:gd name="T2" fmla="*/ 0 w 12351"/>
                <a:gd name="T3" fmla="*/ 0 h 3375"/>
                <a:gd name="T4" fmla="*/ 0 w 12351"/>
                <a:gd name="T5" fmla="*/ 0 h 3375"/>
                <a:gd name="T6" fmla="*/ 0 w 12351"/>
                <a:gd name="T7" fmla="*/ 0 h 3375"/>
                <a:gd name="T8" fmla="*/ 0 w 12351"/>
                <a:gd name="T9" fmla="*/ 0 h 3375"/>
                <a:gd name="T10" fmla="*/ 0 w 12351"/>
                <a:gd name="T11" fmla="*/ 0 h 3375"/>
                <a:gd name="T12" fmla="*/ 0 w 12351"/>
                <a:gd name="T13" fmla="*/ 0 h 3375"/>
                <a:gd name="T14" fmla="*/ 0 w 12351"/>
                <a:gd name="T15" fmla="*/ 0 h 3375"/>
                <a:gd name="T16" fmla="*/ 0 w 12351"/>
                <a:gd name="T17" fmla="*/ 0 h 3375"/>
                <a:gd name="T18" fmla="*/ 0 w 12351"/>
                <a:gd name="T19" fmla="*/ 0 h 3375"/>
                <a:gd name="T20" fmla="*/ 0 w 12351"/>
                <a:gd name="T21" fmla="*/ 0 h 3375"/>
                <a:gd name="T22" fmla="*/ 0 w 12351"/>
                <a:gd name="T23" fmla="*/ 0 h 3375"/>
                <a:gd name="T24" fmla="*/ 0 w 12351"/>
                <a:gd name="T25" fmla="*/ 0 h 3375"/>
                <a:gd name="T26" fmla="*/ 0 w 12351"/>
                <a:gd name="T27" fmla="*/ 0 h 3375"/>
                <a:gd name="T28" fmla="*/ 0 w 12351"/>
                <a:gd name="T29" fmla="*/ 0 h 3375"/>
                <a:gd name="T30" fmla="*/ 0 w 12351"/>
                <a:gd name="T31" fmla="*/ 0 h 3375"/>
                <a:gd name="T32" fmla="*/ 0 w 12351"/>
                <a:gd name="T33" fmla="*/ 0 h 3375"/>
                <a:gd name="T34" fmla="*/ 0 w 12351"/>
                <a:gd name="T35" fmla="*/ 0 h 3375"/>
                <a:gd name="T36" fmla="*/ 0 w 12351"/>
                <a:gd name="T37" fmla="*/ 0 h 3375"/>
                <a:gd name="T38" fmla="*/ 0 w 12351"/>
                <a:gd name="T39" fmla="*/ 0 h 3375"/>
                <a:gd name="T40" fmla="*/ 0 w 12351"/>
                <a:gd name="T41" fmla="*/ 0 h 3375"/>
                <a:gd name="T42" fmla="*/ 0 w 12351"/>
                <a:gd name="T43" fmla="*/ 0 h 3375"/>
                <a:gd name="T44" fmla="*/ 0 w 12351"/>
                <a:gd name="T45" fmla="*/ 0 h 3375"/>
                <a:gd name="T46" fmla="*/ 0 w 12351"/>
                <a:gd name="T47" fmla="*/ 0 h 3375"/>
                <a:gd name="T48" fmla="*/ 0 w 12351"/>
                <a:gd name="T49" fmla="*/ 0 h 3375"/>
                <a:gd name="T50" fmla="*/ 0 w 12351"/>
                <a:gd name="T51" fmla="*/ 0 h 3375"/>
                <a:gd name="T52" fmla="*/ 0 w 12351"/>
                <a:gd name="T53" fmla="*/ 0 h 3375"/>
                <a:gd name="T54" fmla="*/ 0 w 12351"/>
                <a:gd name="T55" fmla="*/ 0 h 3375"/>
                <a:gd name="T56" fmla="*/ 0 w 12351"/>
                <a:gd name="T57" fmla="*/ 0 h 3375"/>
                <a:gd name="T58" fmla="*/ 0 w 12351"/>
                <a:gd name="T59" fmla="*/ 0 h 3375"/>
                <a:gd name="T60" fmla="*/ 0 w 12351"/>
                <a:gd name="T61" fmla="*/ 0 h 3375"/>
                <a:gd name="T62" fmla="*/ 0 w 12351"/>
                <a:gd name="T63" fmla="*/ 0 h 3375"/>
                <a:gd name="T64" fmla="*/ 0 w 12351"/>
                <a:gd name="T65" fmla="*/ 0 h 3375"/>
                <a:gd name="T66" fmla="*/ 0 w 12351"/>
                <a:gd name="T67" fmla="*/ 0 h 3375"/>
                <a:gd name="T68" fmla="*/ 0 w 12351"/>
                <a:gd name="T69" fmla="*/ 0 h 3375"/>
                <a:gd name="T70" fmla="*/ 0 w 12351"/>
                <a:gd name="T71" fmla="*/ 0 h 3375"/>
                <a:gd name="T72" fmla="*/ 0 w 12351"/>
                <a:gd name="T73" fmla="*/ 0 h 3375"/>
                <a:gd name="T74" fmla="*/ 0 w 12351"/>
                <a:gd name="T75" fmla="*/ 0 h 3375"/>
                <a:gd name="T76" fmla="*/ 0 w 12351"/>
                <a:gd name="T77" fmla="*/ 0 h 3375"/>
                <a:gd name="T78" fmla="*/ 0 w 12351"/>
                <a:gd name="T79" fmla="*/ 0 h 3375"/>
                <a:gd name="T80" fmla="*/ 0 w 12351"/>
                <a:gd name="T81" fmla="*/ 0 h 3375"/>
                <a:gd name="T82" fmla="*/ 0 w 12351"/>
                <a:gd name="T83" fmla="*/ 0 h 3375"/>
                <a:gd name="T84" fmla="*/ 0 w 12351"/>
                <a:gd name="T85" fmla="*/ 0 h 3375"/>
                <a:gd name="T86" fmla="*/ 0 w 12351"/>
                <a:gd name="T87" fmla="*/ 0 h 3375"/>
                <a:gd name="T88" fmla="*/ 0 w 12351"/>
                <a:gd name="T89" fmla="*/ 0 h 3375"/>
                <a:gd name="T90" fmla="*/ 0 w 12351"/>
                <a:gd name="T91" fmla="*/ 0 h 3375"/>
                <a:gd name="T92" fmla="*/ 0 w 12351"/>
                <a:gd name="T93" fmla="*/ 0 h 3375"/>
                <a:gd name="T94" fmla="*/ 0 w 12351"/>
                <a:gd name="T95" fmla="*/ 0 h 3375"/>
                <a:gd name="T96" fmla="*/ 0 w 12351"/>
                <a:gd name="T97" fmla="*/ 0 h 3375"/>
                <a:gd name="T98" fmla="*/ 0 w 12351"/>
                <a:gd name="T99" fmla="*/ 0 h 3375"/>
                <a:gd name="T100" fmla="*/ 0 w 12351"/>
                <a:gd name="T101" fmla="*/ 0 h 3375"/>
                <a:gd name="T102" fmla="*/ 0 w 12351"/>
                <a:gd name="T103" fmla="*/ 0 h 3375"/>
                <a:gd name="T104" fmla="*/ 0 w 12351"/>
                <a:gd name="T105" fmla="*/ 0 h 3375"/>
                <a:gd name="T106" fmla="*/ 0 w 12351"/>
                <a:gd name="T107" fmla="*/ 0 h 3375"/>
                <a:gd name="T108" fmla="*/ 0 w 12351"/>
                <a:gd name="T109" fmla="*/ 0 h 3375"/>
                <a:gd name="T110" fmla="*/ 0 w 12351"/>
                <a:gd name="T111" fmla="*/ 0 h 3375"/>
                <a:gd name="T112" fmla="*/ 0 w 12351"/>
                <a:gd name="T113" fmla="*/ 0 h 3375"/>
                <a:gd name="T114" fmla="*/ 0 w 12351"/>
                <a:gd name="T115" fmla="*/ 0 h 3375"/>
                <a:gd name="T116" fmla="*/ 0 w 12351"/>
                <a:gd name="T117" fmla="*/ 0 h 3375"/>
                <a:gd name="T118" fmla="*/ 0 w 12351"/>
                <a:gd name="T119" fmla="*/ 0 h 3375"/>
                <a:gd name="T120" fmla="*/ 0 w 12351"/>
                <a:gd name="T121" fmla="*/ 0 h 3375"/>
                <a:gd name="T122" fmla="*/ 0 w 12351"/>
                <a:gd name="T123" fmla="*/ 0 h 3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351"/>
                <a:gd name="T187" fmla="*/ 0 h 3375"/>
                <a:gd name="T188" fmla="*/ 12351 w 12351"/>
                <a:gd name="T189" fmla="*/ 3375 h 3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351" h="3375">
                  <a:moveTo>
                    <a:pt x="12246" y="0"/>
                  </a:moveTo>
                  <a:lnTo>
                    <a:pt x="12259" y="1"/>
                  </a:lnTo>
                  <a:lnTo>
                    <a:pt x="12270" y="2"/>
                  </a:lnTo>
                  <a:lnTo>
                    <a:pt x="12282" y="3"/>
                  </a:lnTo>
                  <a:lnTo>
                    <a:pt x="12292" y="5"/>
                  </a:lnTo>
                  <a:lnTo>
                    <a:pt x="12301" y="7"/>
                  </a:lnTo>
                  <a:lnTo>
                    <a:pt x="12310" y="11"/>
                  </a:lnTo>
                  <a:lnTo>
                    <a:pt x="12317" y="15"/>
                  </a:lnTo>
                  <a:lnTo>
                    <a:pt x="12323" y="18"/>
                  </a:lnTo>
                  <a:lnTo>
                    <a:pt x="12329" y="23"/>
                  </a:lnTo>
                  <a:lnTo>
                    <a:pt x="12334" y="27"/>
                  </a:lnTo>
                  <a:lnTo>
                    <a:pt x="12339" y="32"/>
                  </a:lnTo>
                  <a:lnTo>
                    <a:pt x="12342" y="37"/>
                  </a:lnTo>
                  <a:lnTo>
                    <a:pt x="12345" y="44"/>
                  </a:lnTo>
                  <a:lnTo>
                    <a:pt x="12347" y="50"/>
                  </a:lnTo>
                  <a:lnTo>
                    <a:pt x="12349" y="56"/>
                  </a:lnTo>
                  <a:lnTo>
                    <a:pt x="12350" y="62"/>
                  </a:lnTo>
                  <a:lnTo>
                    <a:pt x="12351" y="76"/>
                  </a:lnTo>
                  <a:lnTo>
                    <a:pt x="12350" y="89"/>
                  </a:lnTo>
                  <a:lnTo>
                    <a:pt x="12348" y="103"/>
                  </a:lnTo>
                  <a:lnTo>
                    <a:pt x="12345" y="118"/>
                  </a:lnTo>
                  <a:lnTo>
                    <a:pt x="12335" y="147"/>
                  </a:lnTo>
                  <a:lnTo>
                    <a:pt x="12325" y="173"/>
                  </a:lnTo>
                  <a:lnTo>
                    <a:pt x="12232" y="424"/>
                  </a:lnTo>
                  <a:lnTo>
                    <a:pt x="12225" y="448"/>
                  </a:lnTo>
                  <a:lnTo>
                    <a:pt x="12216" y="469"/>
                  </a:lnTo>
                  <a:lnTo>
                    <a:pt x="12205" y="488"/>
                  </a:lnTo>
                  <a:lnTo>
                    <a:pt x="12194" y="505"/>
                  </a:lnTo>
                  <a:lnTo>
                    <a:pt x="12189" y="512"/>
                  </a:lnTo>
                  <a:lnTo>
                    <a:pt x="12181" y="519"/>
                  </a:lnTo>
                  <a:lnTo>
                    <a:pt x="12175" y="527"/>
                  </a:lnTo>
                  <a:lnTo>
                    <a:pt x="12168" y="533"/>
                  </a:lnTo>
                  <a:lnTo>
                    <a:pt x="12161" y="538"/>
                  </a:lnTo>
                  <a:lnTo>
                    <a:pt x="12153" y="544"/>
                  </a:lnTo>
                  <a:lnTo>
                    <a:pt x="12145" y="548"/>
                  </a:lnTo>
                  <a:lnTo>
                    <a:pt x="12136" y="553"/>
                  </a:lnTo>
                  <a:lnTo>
                    <a:pt x="12118" y="561"/>
                  </a:lnTo>
                  <a:lnTo>
                    <a:pt x="12099" y="568"/>
                  </a:lnTo>
                  <a:lnTo>
                    <a:pt x="12077" y="573"/>
                  </a:lnTo>
                  <a:lnTo>
                    <a:pt x="12053" y="577"/>
                  </a:lnTo>
                  <a:lnTo>
                    <a:pt x="12029" y="579"/>
                  </a:lnTo>
                  <a:lnTo>
                    <a:pt x="12002" y="581"/>
                  </a:lnTo>
                  <a:lnTo>
                    <a:pt x="11972" y="582"/>
                  </a:lnTo>
                  <a:lnTo>
                    <a:pt x="11941" y="583"/>
                  </a:lnTo>
                  <a:lnTo>
                    <a:pt x="10802" y="583"/>
                  </a:lnTo>
                  <a:lnTo>
                    <a:pt x="10777" y="583"/>
                  </a:lnTo>
                  <a:lnTo>
                    <a:pt x="10754" y="584"/>
                  </a:lnTo>
                  <a:lnTo>
                    <a:pt x="10733" y="585"/>
                  </a:lnTo>
                  <a:lnTo>
                    <a:pt x="10714" y="587"/>
                  </a:lnTo>
                  <a:lnTo>
                    <a:pt x="10695" y="591"/>
                  </a:lnTo>
                  <a:lnTo>
                    <a:pt x="10679" y="594"/>
                  </a:lnTo>
                  <a:lnTo>
                    <a:pt x="10663" y="598"/>
                  </a:lnTo>
                  <a:lnTo>
                    <a:pt x="10649" y="603"/>
                  </a:lnTo>
                  <a:lnTo>
                    <a:pt x="10635" y="608"/>
                  </a:lnTo>
                  <a:lnTo>
                    <a:pt x="10624" y="614"/>
                  </a:lnTo>
                  <a:lnTo>
                    <a:pt x="10614" y="620"/>
                  </a:lnTo>
                  <a:lnTo>
                    <a:pt x="10603" y="628"/>
                  </a:lnTo>
                  <a:lnTo>
                    <a:pt x="10595" y="635"/>
                  </a:lnTo>
                  <a:lnTo>
                    <a:pt x="10588" y="643"/>
                  </a:lnTo>
                  <a:lnTo>
                    <a:pt x="10582" y="652"/>
                  </a:lnTo>
                  <a:lnTo>
                    <a:pt x="10576" y="663"/>
                  </a:lnTo>
                  <a:lnTo>
                    <a:pt x="9569" y="3203"/>
                  </a:lnTo>
                  <a:lnTo>
                    <a:pt x="9560" y="3224"/>
                  </a:lnTo>
                  <a:lnTo>
                    <a:pt x="9551" y="3245"/>
                  </a:lnTo>
                  <a:lnTo>
                    <a:pt x="9546" y="3254"/>
                  </a:lnTo>
                  <a:lnTo>
                    <a:pt x="9540" y="3264"/>
                  </a:lnTo>
                  <a:lnTo>
                    <a:pt x="9534" y="3272"/>
                  </a:lnTo>
                  <a:lnTo>
                    <a:pt x="9527" y="3280"/>
                  </a:lnTo>
                  <a:lnTo>
                    <a:pt x="9520" y="3288"/>
                  </a:lnTo>
                  <a:lnTo>
                    <a:pt x="9512" y="3296"/>
                  </a:lnTo>
                  <a:lnTo>
                    <a:pt x="9505" y="3303"/>
                  </a:lnTo>
                  <a:lnTo>
                    <a:pt x="9495" y="3310"/>
                  </a:lnTo>
                  <a:lnTo>
                    <a:pt x="9486" y="3316"/>
                  </a:lnTo>
                  <a:lnTo>
                    <a:pt x="9477" y="3322"/>
                  </a:lnTo>
                  <a:lnTo>
                    <a:pt x="9465" y="3329"/>
                  </a:lnTo>
                  <a:lnTo>
                    <a:pt x="9455" y="3334"/>
                  </a:lnTo>
                  <a:lnTo>
                    <a:pt x="9443" y="3339"/>
                  </a:lnTo>
                  <a:lnTo>
                    <a:pt x="9430" y="3344"/>
                  </a:lnTo>
                  <a:lnTo>
                    <a:pt x="9417" y="3348"/>
                  </a:lnTo>
                  <a:lnTo>
                    <a:pt x="9403" y="3352"/>
                  </a:lnTo>
                  <a:lnTo>
                    <a:pt x="9373" y="3360"/>
                  </a:lnTo>
                  <a:lnTo>
                    <a:pt x="9339" y="3365"/>
                  </a:lnTo>
                  <a:lnTo>
                    <a:pt x="9303" y="3370"/>
                  </a:lnTo>
                  <a:lnTo>
                    <a:pt x="9263" y="3373"/>
                  </a:lnTo>
                  <a:lnTo>
                    <a:pt x="9219" y="3374"/>
                  </a:lnTo>
                  <a:lnTo>
                    <a:pt x="9172" y="3375"/>
                  </a:lnTo>
                  <a:lnTo>
                    <a:pt x="8257" y="3375"/>
                  </a:lnTo>
                  <a:lnTo>
                    <a:pt x="8207" y="3374"/>
                  </a:lnTo>
                  <a:lnTo>
                    <a:pt x="8163" y="3373"/>
                  </a:lnTo>
                  <a:lnTo>
                    <a:pt x="8125" y="3370"/>
                  </a:lnTo>
                  <a:lnTo>
                    <a:pt x="8091" y="3365"/>
                  </a:lnTo>
                  <a:lnTo>
                    <a:pt x="8075" y="3363"/>
                  </a:lnTo>
                  <a:lnTo>
                    <a:pt x="8062" y="3360"/>
                  </a:lnTo>
                  <a:lnTo>
                    <a:pt x="8048" y="3355"/>
                  </a:lnTo>
                  <a:lnTo>
                    <a:pt x="8037" y="3352"/>
                  </a:lnTo>
                  <a:lnTo>
                    <a:pt x="8026" y="3348"/>
                  </a:lnTo>
                  <a:lnTo>
                    <a:pt x="8016" y="3344"/>
                  </a:lnTo>
                  <a:lnTo>
                    <a:pt x="8008" y="3339"/>
                  </a:lnTo>
                  <a:lnTo>
                    <a:pt x="8000" y="3334"/>
                  </a:lnTo>
                  <a:lnTo>
                    <a:pt x="7994" y="3329"/>
                  </a:lnTo>
                  <a:lnTo>
                    <a:pt x="7987" y="3322"/>
                  </a:lnTo>
                  <a:lnTo>
                    <a:pt x="7983" y="3316"/>
                  </a:lnTo>
                  <a:lnTo>
                    <a:pt x="7979" y="3310"/>
                  </a:lnTo>
                  <a:lnTo>
                    <a:pt x="7976" y="3303"/>
                  </a:lnTo>
                  <a:lnTo>
                    <a:pt x="7974" y="3296"/>
                  </a:lnTo>
                  <a:lnTo>
                    <a:pt x="7973" y="3288"/>
                  </a:lnTo>
                  <a:lnTo>
                    <a:pt x="7972" y="3280"/>
                  </a:lnTo>
                  <a:lnTo>
                    <a:pt x="7972" y="3272"/>
                  </a:lnTo>
                  <a:lnTo>
                    <a:pt x="7973" y="3264"/>
                  </a:lnTo>
                  <a:lnTo>
                    <a:pt x="7974" y="3254"/>
                  </a:lnTo>
                  <a:lnTo>
                    <a:pt x="7977" y="3245"/>
                  </a:lnTo>
                  <a:lnTo>
                    <a:pt x="7983" y="3224"/>
                  </a:lnTo>
                  <a:lnTo>
                    <a:pt x="7991" y="3203"/>
                  </a:lnTo>
                  <a:lnTo>
                    <a:pt x="8999" y="663"/>
                  </a:lnTo>
                  <a:lnTo>
                    <a:pt x="9003" y="652"/>
                  </a:lnTo>
                  <a:lnTo>
                    <a:pt x="9005" y="643"/>
                  </a:lnTo>
                  <a:lnTo>
                    <a:pt x="9006" y="635"/>
                  </a:lnTo>
                  <a:lnTo>
                    <a:pt x="9005" y="628"/>
                  </a:lnTo>
                  <a:lnTo>
                    <a:pt x="9003" y="620"/>
                  </a:lnTo>
                  <a:lnTo>
                    <a:pt x="8999" y="614"/>
                  </a:lnTo>
                  <a:lnTo>
                    <a:pt x="8992" y="608"/>
                  </a:lnTo>
                  <a:lnTo>
                    <a:pt x="8984" y="603"/>
                  </a:lnTo>
                  <a:lnTo>
                    <a:pt x="8973" y="598"/>
                  </a:lnTo>
                  <a:lnTo>
                    <a:pt x="8961" y="594"/>
                  </a:lnTo>
                  <a:lnTo>
                    <a:pt x="8946" y="591"/>
                  </a:lnTo>
                  <a:lnTo>
                    <a:pt x="8930" y="587"/>
                  </a:lnTo>
                  <a:lnTo>
                    <a:pt x="8911" y="585"/>
                  </a:lnTo>
                  <a:lnTo>
                    <a:pt x="8890" y="584"/>
                  </a:lnTo>
                  <a:lnTo>
                    <a:pt x="8866" y="583"/>
                  </a:lnTo>
                  <a:lnTo>
                    <a:pt x="8840" y="583"/>
                  </a:lnTo>
                  <a:lnTo>
                    <a:pt x="7833" y="583"/>
                  </a:lnTo>
                  <a:lnTo>
                    <a:pt x="7808" y="583"/>
                  </a:lnTo>
                  <a:lnTo>
                    <a:pt x="7786" y="584"/>
                  </a:lnTo>
                  <a:lnTo>
                    <a:pt x="7765" y="585"/>
                  </a:lnTo>
                  <a:lnTo>
                    <a:pt x="7745" y="587"/>
                  </a:lnTo>
                  <a:lnTo>
                    <a:pt x="7727" y="591"/>
                  </a:lnTo>
                  <a:lnTo>
                    <a:pt x="7710" y="594"/>
                  </a:lnTo>
                  <a:lnTo>
                    <a:pt x="7695" y="598"/>
                  </a:lnTo>
                  <a:lnTo>
                    <a:pt x="7680" y="603"/>
                  </a:lnTo>
                  <a:lnTo>
                    <a:pt x="7667" y="608"/>
                  </a:lnTo>
                  <a:lnTo>
                    <a:pt x="7656" y="614"/>
                  </a:lnTo>
                  <a:lnTo>
                    <a:pt x="7645" y="620"/>
                  </a:lnTo>
                  <a:lnTo>
                    <a:pt x="7635" y="628"/>
                  </a:lnTo>
                  <a:lnTo>
                    <a:pt x="7627" y="635"/>
                  </a:lnTo>
                  <a:lnTo>
                    <a:pt x="7619" y="643"/>
                  </a:lnTo>
                  <a:lnTo>
                    <a:pt x="7613" y="652"/>
                  </a:lnTo>
                  <a:lnTo>
                    <a:pt x="7608" y="663"/>
                  </a:lnTo>
                  <a:lnTo>
                    <a:pt x="6600" y="3203"/>
                  </a:lnTo>
                  <a:lnTo>
                    <a:pt x="6592" y="3224"/>
                  </a:lnTo>
                  <a:lnTo>
                    <a:pt x="6583" y="3245"/>
                  </a:lnTo>
                  <a:lnTo>
                    <a:pt x="6578" y="3254"/>
                  </a:lnTo>
                  <a:lnTo>
                    <a:pt x="6571" y="3264"/>
                  </a:lnTo>
                  <a:lnTo>
                    <a:pt x="6565" y="3272"/>
                  </a:lnTo>
                  <a:lnTo>
                    <a:pt x="6559" y="3280"/>
                  </a:lnTo>
                  <a:lnTo>
                    <a:pt x="6552" y="3288"/>
                  </a:lnTo>
                  <a:lnTo>
                    <a:pt x="6543" y="3296"/>
                  </a:lnTo>
                  <a:lnTo>
                    <a:pt x="6536" y="3303"/>
                  </a:lnTo>
                  <a:lnTo>
                    <a:pt x="6527" y="3310"/>
                  </a:lnTo>
                  <a:lnTo>
                    <a:pt x="6518" y="3316"/>
                  </a:lnTo>
                  <a:lnTo>
                    <a:pt x="6508" y="3322"/>
                  </a:lnTo>
                  <a:lnTo>
                    <a:pt x="6497" y="3329"/>
                  </a:lnTo>
                  <a:lnTo>
                    <a:pt x="6487" y="3334"/>
                  </a:lnTo>
                  <a:lnTo>
                    <a:pt x="6474" y="3339"/>
                  </a:lnTo>
                  <a:lnTo>
                    <a:pt x="6462" y="3344"/>
                  </a:lnTo>
                  <a:lnTo>
                    <a:pt x="6448" y="3348"/>
                  </a:lnTo>
                  <a:lnTo>
                    <a:pt x="6435" y="3352"/>
                  </a:lnTo>
                  <a:lnTo>
                    <a:pt x="6405" y="3360"/>
                  </a:lnTo>
                  <a:lnTo>
                    <a:pt x="6371" y="3365"/>
                  </a:lnTo>
                  <a:lnTo>
                    <a:pt x="6335" y="3370"/>
                  </a:lnTo>
                  <a:lnTo>
                    <a:pt x="6294" y="3373"/>
                  </a:lnTo>
                  <a:lnTo>
                    <a:pt x="6251" y="3374"/>
                  </a:lnTo>
                  <a:lnTo>
                    <a:pt x="6203" y="3375"/>
                  </a:lnTo>
                  <a:lnTo>
                    <a:pt x="5275" y="3375"/>
                  </a:lnTo>
                  <a:lnTo>
                    <a:pt x="5228" y="3374"/>
                  </a:lnTo>
                  <a:lnTo>
                    <a:pt x="5186" y="3373"/>
                  </a:lnTo>
                  <a:lnTo>
                    <a:pt x="5149" y="3370"/>
                  </a:lnTo>
                  <a:lnTo>
                    <a:pt x="5117" y="3365"/>
                  </a:lnTo>
                  <a:lnTo>
                    <a:pt x="5102" y="3363"/>
                  </a:lnTo>
                  <a:lnTo>
                    <a:pt x="5088" y="3360"/>
                  </a:lnTo>
                  <a:lnTo>
                    <a:pt x="5077" y="3355"/>
                  </a:lnTo>
                  <a:lnTo>
                    <a:pt x="5065" y="3352"/>
                  </a:lnTo>
                  <a:lnTo>
                    <a:pt x="5055" y="3348"/>
                  </a:lnTo>
                  <a:lnTo>
                    <a:pt x="5046" y="3344"/>
                  </a:lnTo>
                  <a:lnTo>
                    <a:pt x="5038" y="3339"/>
                  </a:lnTo>
                  <a:lnTo>
                    <a:pt x="5030" y="3334"/>
                  </a:lnTo>
                  <a:lnTo>
                    <a:pt x="5024" y="3329"/>
                  </a:lnTo>
                  <a:lnTo>
                    <a:pt x="5018" y="3322"/>
                  </a:lnTo>
                  <a:lnTo>
                    <a:pt x="5014" y="3316"/>
                  </a:lnTo>
                  <a:lnTo>
                    <a:pt x="5010" y="3310"/>
                  </a:lnTo>
                  <a:lnTo>
                    <a:pt x="5007" y="3303"/>
                  </a:lnTo>
                  <a:lnTo>
                    <a:pt x="5004" y="3296"/>
                  </a:lnTo>
                  <a:lnTo>
                    <a:pt x="5003" y="3288"/>
                  </a:lnTo>
                  <a:lnTo>
                    <a:pt x="5003" y="3280"/>
                  </a:lnTo>
                  <a:lnTo>
                    <a:pt x="5003" y="3272"/>
                  </a:lnTo>
                  <a:lnTo>
                    <a:pt x="5004" y="3264"/>
                  </a:lnTo>
                  <a:lnTo>
                    <a:pt x="5005" y="3254"/>
                  </a:lnTo>
                  <a:lnTo>
                    <a:pt x="5009" y="3245"/>
                  </a:lnTo>
                  <a:lnTo>
                    <a:pt x="5015" y="3224"/>
                  </a:lnTo>
                  <a:lnTo>
                    <a:pt x="5023" y="3203"/>
                  </a:lnTo>
                  <a:lnTo>
                    <a:pt x="6031" y="663"/>
                  </a:lnTo>
                  <a:lnTo>
                    <a:pt x="6035" y="652"/>
                  </a:lnTo>
                  <a:lnTo>
                    <a:pt x="6037" y="643"/>
                  </a:lnTo>
                  <a:lnTo>
                    <a:pt x="6037" y="635"/>
                  </a:lnTo>
                  <a:lnTo>
                    <a:pt x="6036" y="628"/>
                  </a:lnTo>
                  <a:lnTo>
                    <a:pt x="6032" y="620"/>
                  </a:lnTo>
                  <a:lnTo>
                    <a:pt x="6027" y="614"/>
                  </a:lnTo>
                  <a:lnTo>
                    <a:pt x="6019" y="608"/>
                  </a:lnTo>
                  <a:lnTo>
                    <a:pt x="6011" y="603"/>
                  </a:lnTo>
                  <a:lnTo>
                    <a:pt x="6000" y="598"/>
                  </a:lnTo>
                  <a:lnTo>
                    <a:pt x="5987" y="594"/>
                  </a:lnTo>
                  <a:lnTo>
                    <a:pt x="5973" y="591"/>
                  </a:lnTo>
                  <a:lnTo>
                    <a:pt x="5956" y="587"/>
                  </a:lnTo>
                  <a:lnTo>
                    <a:pt x="5938" y="585"/>
                  </a:lnTo>
                  <a:lnTo>
                    <a:pt x="5917" y="584"/>
                  </a:lnTo>
                  <a:lnTo>
                    <a:pt x="5895" y="583"/>
                  </a:lnTo>
                  <a:lnTo>
                    <a:pt x="5872" y="583"/>
                  </a:lnTo>
                  <a:lnTo>
                    <a:pt x="5248" y="583"/>
                  </a:lnTo>
                  <a:lnTo>
                    <a:pt x="5230" y="583"/>
                  </a:lnTo>
                  <a:lnTo>
                    <a:pt x="5211" y="584"/>
                  </a:lnTo>
                  <a:lnTo>
                    <a:pt x="5193" y="586"/>
                  </a:lnTo>
                  <a:lnTo>
                    <a:pt x="5175" y="588"/>
                  </a:lnTo>
                  <a:lnTo>
                    <a:pt x="5158" y="592"/>
                  </a:lnTo>
                  <a:lnTo>
                    <a:pt x="5141" y="596"/>
                  </a:lnTo>
                  <a:lnTo>
                    <a:pt x="5124" y="602"/>
                  </a:lnTo>
                  <a:lnTo>
                    <a:pt x="5108" y="608"/>
                  </a:lnTo>
                  <a:lnTo>
                    <a:pt x="5091" y="615"/>
                  </a:lnTo>
                  <a:lnTo>
                    <a:pt x="5074" y="624"/>
                  </a:lnTo>
                  <a:lnTo>
                    <a:pt x="5056" y="634"/>
                  </a:lnTo>
                  <a:lnTo>
                    <a:pt x="5039" y="644"/>
                  </a:lnTo>
                  <a:lnTo>
                    <a:pt x="5019" y="657"/>
                  </a:lnTo>
                  <a:lnTo>
                    <a:pt x="4999" y="670"/>
                  </a:lnTo>
                  <a:lnTo>
                    <a:pt x="4979" y="685"/>
                  </a:lnTo>
                  <a:lnTo>
                    <a:pt x="4957" y="702"/>
                  </a:lnTo>
                  <a:lnTo>
                    <a:pt x="1963" y="3203"/>
                  </a:lnTo>
                  <a:lnTo>
                    <a:pt x="1936" y="3224"/>
                  </a:lnTo>
                  <a:lnTo>
                    <a:pt x="1910" y="3245"/>
                  </a:lnTo>
                  <a:lnTo>
                    <a:pt x="1885" y="3264"/>
                  </a:lnTo>
                  <a:lnTo>
                    <a:pt x="1860" y="3280"/>
                  </a:lnTo>
                  <a:lnTo>
                    <a:pt x="1837" y="3296"/>
                  </a:lnTo>
                  <a:lnTo>
                    <a:pt x="1814" y="3310"/>
                  </a:lnTo>
                  <a:lnTo>
                    <a:pt x="1790" y="3322"/>
                  </a:lnTo>
                  <a:lnTo>
                    <a:pt x="1767" y="3334"/>
                  </a:lnTo>
                  <a:lnTo>
                    <a:pt x="1743" y="3344"/>
                  </a:lnTo>
                  <a:lnTo>
                    <a:pt x="1719" y="3352"/>
                  </a:lnTo>
                  <a:lnTo>
                    <a:pt x="1694" y="3360"/>
                  </a:lnTo>
                  <a:lnTo>
                    <a:pt x="1668" y="3365"/>
                  </a:lnTo>
                  <a:lnTo>
                    <a:pt x="1641" y="3370"/>
                  </a:lnTo>
                  <a:lnTo>
                    <a:pt x="1612" y="3373"/>
                  </a:lnTo>
                  <a:lnTo>
                    <a:pt x="1583" y="3374"/>
                  </a:lnTo>
                  <a:lnTo>
                    <a:pt x="1551" y="3375"/>
                  </a:lnTo>
                  <a:lnTo>
                    <a:pt x="531" y="3375"/>
                  </a:lnTo>
                  <a:lnTo>
                    <a:pt x="495" y="3374"/>
                  </a:lnTo>
                  <a:lnTo>
                    <a:pt x="462" y="3372"/>
                  </a:lnTo>
                  <a:lnTo>
                    <a:pt x="430" y="3368"/>
                  </a:lnTo>
                  <a:lnTo>
                    <a:pt x="402" y="3363"/>
                  </a:lnTo>
                  <a:lnTo>
                    <a:pt x="389" y="3360"/>
                  </a:lnTo>
                  <a:lnTo>
                    <a:pt x="375" y="3356"/>
                  </a:lnTo>
                  <a:lnTo>
                    <a:pt x="363" y="3352"/>
                  </a:lnTo>
                  <a:lnTo>
                    <a:pt x="351" y="3348"/>
                  </a:lnTo>
                  <a:lnTo>
                    <a:pt x="340" y="3344"/>
                  </a:lnTo>
                  <a:lnTo>
                    <a:pt x="330" y="3339"/>
                  </a:lnTo>
                  <a:lnTo>
                    <a:pt x="320" y="3334"/>
                  </a:lnTo>
                  <a:lnTo>
                    <a:pt x="311" y="3329"/>
                  </a:lnTo>
                  <a:lnTo>
                    <a:pt x="302" y="3323"/>
                  </a:lnTo>
                  <a:lnTo>
                    <a:pt x="293" y="3317"/>
                  </a:lnTo>
                  <a:lnTo>
                    <a:pt x="286" y="3311"/>
                  </a:lnTo>
                  <a:lnTo>
                    <a:pt x="279" y="3304"/>
                  </a:lnTo>
                  <a:lnTo>
                    <a:pt x="273" y="3298"/>
                  </a:lnTo>
                  <a:lnTo>
                    <a:pt x="268" y="3290"/>
                  </a:lnTo>
                  <a:lnTo>
                    <a:pt x="261" y="3282"/>
                  </a:lnTo>
                  <a:lnTo>
                    <a:pt x="257" y="3275"/>
                  </a:lnTo>
                  <a:lnTo>
                    <a:pt x="253" y="3267"/>
                  </a:lnTo>
                  <a:lnTo>
                    <a:pt x="249" y="3258"/>
                  </a:lnTo>
                  <a:lnTo>
                    <a:pt x="246" y="3250"/>
                  </a:lnTo>
                  <a:lnTo>
                    <a:pt x="244" y="3241"/>
                  </a:lnTo>
                  <a:lnTo>
                    <a:pt x="242" y="3232"/>
                  </a:lnTo>
                  <a:lnTo>
                    <a:pt x="241" y="3222"/>
                  </a:lnTo>
                  <a:lnTo>
                    <a:pt x="240" y="3213"/>
                  </a:lnTo>
                  <a:lnTo>
                    <a:pt x="240" y="3203"/>
                  </a:lnTo>
                  <a:lnTo>
                    <a:pt x="1" y="199"/>
                  </a:lnTo>
                  <a:lnTo>
                    <a:pt x="0" y="188"/>
                  </a:lnTo>
                  <a:lnTo>
                    <a:pt x="0" y="178"/>
                  </a:lnTo>
                  <a:lnTo>
                    <a:pt x="0" y="166"/>
                  </a:lnTo>
                  <a:lnTo>
                    <a:pt x="0" y="156"/>
                  </a:lnTo>
                  <a:lnTo>
                    <a:pt x="1" y="147"/>
                  </a:lnTo>
                  <a:lnTo>
                    <a:pt x="3" y="136"/>
                  </a:lnTo>
                  <a:lnTo>
                    <a:pt x="5" y="127"/>
                  </a:lnTo>
                  <a:lnTo>
                    <a:pt x="8" y="118"/>
                  </a:lnTo>
                  <a:lnTo>
                    <a:pt x="11" y="109"/>
                  </a:lnTo>
                  <a:lnTo>
                    <a:pt x="14" y="100"/>
                  </a:lnTo>
                  <a:lnTo>
                    <a:pt x="20" y="92"/>
                  </a:lnTo>
                  <a:lnTo>
                    <a:pt x="24" y="84"/>
                  </a:lnTo>
                  <a:lnTo>
                    <a:pt x="29" y="77"/>
                  </a:lnTo>
                  <a:lnTo>
                    <a:pt x="35" y="69"/>
                  </a:lnTo>
                  <a:lnTo>
                    <a:pt x="40" y="62"/>
                  </a:lnTo>
                  <a:lnTo>
                    <a:pt x="47" y="55"/>
                  </a:lnTo>
                  <a:lnTo>
                    <a:pt x="55" y="49"/>
                  </a:lnTo>
                  <a:lnTo>
                    <a:pt x="62" y="43"/>
                  </a:lnTo>
                  <a:lnTo>
                    <a:pt x="70" y="37"/>
                  </a:lnTo>
                  <a:lnTo>
                    <a:pt x="78" y="32"/>
                  </a:lnTo>
                  <a:lnTo>
                    <a:pt x="87" y="27"/>
                  </a:lnTo>
                  <a:lnTo>
                    <a:pt x="96" y="23"/>
                  </a:lnTo>
                  <a:lnTo>
                    <a:pt x="106" y="19"/>
                  </a:lnTo>
                  <a:lnTo>
                    <a:pt x="117" y="15"/>
                  </a:lnTo>
                  <a:lnTo>
                    <a:pt x="138" y="8"/>
                  </a:lnTo>
                  <a:lnTo>
                    <a:pt x="161" y="4"/>
                  </a:lnTo>
                  <a:lnTo>
                    <a:pt x="187" y="1"/>
                  </a:lnTo>
                  <a:lnTo>
                    <a:pt x="213" y="0"/>
                  </a:lnTo>
                  <a:lnTo>
                    <a:pt x="1790" y="0"/>
                  </a:lnTo>
                  <a:lnTo>
                    <a:pt x="1821" y="1"/>
                  </a:lnTo>
                  <a:lnTo>
                    <a:pt x="1848" y="3"/>
                  </a:lnTo>
                  <a:lnTo>
                    <a:pt x="1873" y="7"/>
                  </a:lnTo>
                  <a:lnTo>
                    <a:pt x="1893" y="13"/>
                  </a:lnTo>
                  <a:lnTo>
                    <a:pt x="1904" y="16"/>
                  </a:lnTo>
                  <a:lnTo>
                    <a:pt x="1912" y="20"/>
                  </a:lnTo>
                  <a:lnTo>
                    <a:pt x="1921" y="24"/>
                  </a:lnTo>
                  <a:lnTo>
                    <a:pt x="1929" y="28"/>
                  </a:lnTo>
                  <a:lnTo>
                    <a:pt x="1936" y="32"/>
                  </a:lnTo>
                  <a:lnTo>
                    <a:pt x="1942" y="37"/>
                  </a:lnTo>
                  <a:lnTo>
                    <a:pt x="1948" y="43"/>
                  </a:lnTo>
                  <a:lnTo>
                    <a:pt x="1954" y="49"/>
                  </a:lnTo>
                  <a:lnTo>
                    <a:pt x="1959" y="55"/>
                  </a:lnTo>
                  <a:lnTo>
                    <a:pt x="1964" y="61"/>
                  </a:lnTo>
                  <a:lnTo>
                    <a:pt x="1968" y="68"/>
                  </a:lnTo>
                  <a:lnTo>
                    <a:pt x="1971" y="75"/>
                  </a:lnTo>
                  <a:lnTo>
                    <a:pt x="1977" y="90"/>
                  </a:lnTo>
                  <a:lnTo>
                    <a:pt x="1982" y="106"/>
                  </a:lnTo>
                  <a:lnTo>
                    <a:pt x="1985" y="125"/>
                  </a:lnTo>
                  <a:lnTo>
                    <a:pt x="1987" y="144"/>
                  </a:lnTo>
                  <a:lnTo>
                    <a:pt x="1989" y="164"/>
                  </a:lnTo>
                  <a:lnTo>
                    <a:pt x="1989" y="186"/>
                  </a:lnTo>
                  <a:lnTo>
                    <a:pt x="2068" y="1549"/>
                  </a:lnTo>
                  <a:lnTo>
                    <a:pt x="2073" y="1576"/>
                  </a:lnTo>
                  <a:lnTo>
                    <a:pt x="2079" y="1599"/>
                  </a:lnTo>
                  <a:lnTo>
                    <a:pt x="2083" y="1609"/>
                  </a:lnTo>
                  <a:lnTo>
                    <a:pt x="2086" y="1617"/>
                  </a:lnTo>
                  <a:lnTo>
                    <a:pt x="2090" y="1625"/>
                  </a:lnTo>
                  <a:lnTo>
                    <a:pt x="2095" y="1632"/>
                  </a:lnTo>
                  <a:lnTo>
                    <a:pt x="2100" y="1637"/>
                  </a:lnTo>
                  <a:lnTo>
                    <a:pt x="2106" y="1642"/>
                  </a:lnTo>
                  <a:lnTo>
                    <a:pt x="2113" y="1646"/>
                  </a:lnTo>
                  <a:lnTo>
                    <a:pt x="2121" y="1649"/>
                  </a:lnTo>
                  <a:lnTo>
                    <a:pt x="2129" y="1651"/>
                  </a:lnTo>
                  <a:lnTo>
                    <a:pt x="2138" y="1654"/>
                  </a:lnTo>
                  <a:lnTo>
                    <a:pt x="2150" y="1655"/>
                  </a:lnTo>
                  <a:lnTo>
                    <a:pt x="2161" y="1655"/>
                  </a:lnTo>
                  <a:lnTo>
                    <a:pt x="2174" y="1655"/>
                  </a:lnTo>
                  <a:lnTo>
                    <a:pt x="2184" y="1654"/>
                  </a:lnTo>
                  <a:lnTo>
                    <a:pt x="2195" y="1653"/>
                  </a:lnTo>
                  <a:lnTo>
                    <a:pt x="2206" y="1651"/>
                  </a:lnTo>
                  <a:lnTo>
                    <a:pt x="2216" y="1649"/>
                  </a:lnTo>
                  <a:lnTo>
                    <a:pt x="2226" y="1645"/>
                  </a:lnTo>
                  <a:lnTo>
                    <a:pt x="2238" y="1641"/>
                  </a:lnTo>
                  <a:lnTo>
                    <a:pt x="2249" y="1637"/>
                  </a:lnTo>
                  <a:lnTo>
                    <a:pt x="2275" y="1624"/>
                  </a:lnTo>
                  <a:lnTo>
                    <a:pt x="2305" y="1604"/>
                  </a:lnTo>
                  <a:lnTo>
                    <a:pt x="2341" y="1580"/>
                  </a:lnTo>
                  <a:lnTo>
                    <a:pt x="2386" y="1549"/>
                  </a:lnTo>
                  <a:lnTo>
                    <a:pt x="4123" y="173"/>
                  </a:lnTo>
                  <a:lnTo>
                    <a:pt x="4180" y="134"/>
                  </a:lnTo>
                  <a:lnTo>
                    <a:pt x="4234" y="101"/>
                  </a:lnTo>
                  <a:lnTo>
                    <a:pt x="4260" y="86"/>
                  </a:lnTo>
                  <a:lnTo>
                    <a:pt x="4286" y="71"/>
                  </a:lnTo>
                  <a:lnTo>
                    <a:pt x="4313" y="59"/>
                  </a:lnTo>
                  <a:lnTo>
                    <a:pt x="4340" y="47"/>
                  </a:lnTo>
                  <a:lnTo>
                    <a:pt x="4367" y="36"/>
                  </a:lnTo>
                  <a:lnTo>
                    <a:pt x="4394" y="27"/>
                  </a:lnTo>
                  <a:lnTo>
                    <a:pt x="4423" y="20"/>
                  </a:lnTo>
                  <a:lnTo>
                    <a:pt x="4453" y="13"/>
                  </a:lnTo>
                  <a:lnTo>
                    <a:pt x="4484" y="7"/>
                  </a:lnTo>
                  <a:lnTo>
                    <a:pt x="4516" y="3"/>
                  </a:lnTo>
                  <a:lnTo>
                    <a:pt x="4550" y="1"/>
                  </a:lnTo>
                  <a:lnTo>
                    <a:pt x="4586" y="0"/>
                  </a:lnTo>
                  <a:lnTo>
                    <a:pt x="12246" y="0"/>
                  </a:lnTo>
                  <a:close/>
                </a:path>
              </a:pathLst>
            </a:custGeom>
            <a:solidFill>
              <a:srgbClr val="FFFFFF">
                <a:alpha val="6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5060" name="Otsikko 1"/>
          <p:cNvSpPr>
            <a:spLocks/>
          </p:cNvSpPr>
          <p:nvPr/>
        </p:nvSpPr>
        <p:spPr bwMode="auto">
          <a:xfrm>
            <a:off x="2352675" y="4527550"/>
            <a:ext cx="705643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742950" indent="-285750">
              <a:spcBef>
                <a:spcPct val="20000"/>
              </a:spcBef>
              <a:buClr>
                <a:srgbClr val="000099"/>
              </a:buClr>
              <a:buFont typeface="Wingdings" charset="2"/>
              <a:buChar char="§"/>
              <a:defRPr sz="2000">
                <a:solidFill>
                  <a:schemeClr val="tx1"/>
                </a:solidFill>
                <a:latin typeface="Arial" charset="0"/>
                <a:ea typeface="ＭＳ Ｐゴシック" charset="-128"/>
              </a:defRPr>
            </a:lvl2pPr>
            <a:lvl3pPr marL="11430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r">
              <a:lnSpc>
                <a:spcPct val="150000"/>
              </a:lnSpc>
              <a:spcBef>
                <a:spcPct val="0"/>
              </a:spcBef>
              <a:buClrTx/>
              <a:buFontTx/>
              <a:buNone/>
            </a:pPr>
            <a:r>
              <a:rPr lang="fi-FI" altLang="pt-BR" sz="3000" b="1">
                <a:solidFill>
                  <a:srgbClr val="000099"/>
                </a:solidFill>
                <a:hlinkClick r:id="rId4"/>
              </a:rPr>
              <a:t>junio.silva@vttbrasil.com</a:t>
            </a:r>
            <a:endParaRPr lang="fi-FI" altLang="pt-BR" sz="3000" b="1">
              <a:solidFill>
                <a:srgbClr val="000099"/>
              </a:solidFill>
            </a:endParaRPr>
          </a:p>
          <a:p>
            <a:pPr algn="r">
              <a:lnSpc>
                <a:spcPct val="150000"/>
              </a:lnSpc>
              <a:spcBef>
                <a:spcPct val="0"/>
              </a:spcBef>
              <a:buClrTx/>
              <a:buFontTx/>
              <a:buNone/>
            </a:pPr>
            <a:r>
              <a:rPr lang="fi-FI" altLang="pt-BR" sz="3000" b="1">
                <a:solidFill>
                  <a:srgbClr val="000099"/>
                </a:solidFill>
                <a:hlinkClick r:id="rId5"/>
              </a:rPr>
              <a:t>juniocs@gmail.com</a:t>
            </a:r>
            <a:endParaRPr lang="fi-FI" altLang="pt-BR" sz="3000" b="1">
              <a:solidFill>
                <a:srgbClr val="000099"/>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9906000" cy="616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C:\Users\Nilson\Documents\VTT Predio Novas\IMG_11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260" y="1622501"/>
            <a:ext cx="6457480" cy="4821834"/>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rot="5400000">
            <a:off x="127000" y="2655888"/>
            <a:ext cx="5257800" cy="2698750"/>
          </a:xfrm>
          <a:prstGeom prst="flowChartAlternateProcess">
            <a:avLst/>
          </a:prstGeom>
          <a:solidFill>
            <a:srgbClr val="CCECFF">
              <a:alpha val="20000"/>
            </a:srgbClr>
          </a:solidFill>
          <a:ln w="9525">
            <a:solidFill>
              <a:schemeClr val="tx1"/>
            </a:solidFill>
            <a:miter lim="800000"/>
            <a:headEnd/>
            <a:tailEnd/>
          </a:ln>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spcBef>
                <a:spcPct val="0"/>
              </a:spcBef>
              <a:buClrTx/>
              <a:buFontTx/>
              <a:buNone/>
            </a:pPr>
            <a:endParaRPr lang="en-US" altLang="pt-BR" sz="2400"/>
          </a:p>
        </p:txBody>
      </p:sp>
      <p:sp>
        <p:nvSpPr>
          <p:cNvPr id="7171" name="AutoShape 3"/>
          <p:cNvSpPr>
            <a:spLocks noChangeArrowheads="1"/>
          </p:cNvSpPr>
          <p:nvPr/>
        </p:nvSpPr>
        <p:spPr bwMode="auto">
          <a:xfrm rot="5400000">
            <a:off x="2935288" y="2655888"/>
            <a:ext cx="5257800" cy="2698750"/>
          </a:xfrm>
          <a:prstGeom prst="flowChartAlternateProcess">
            <a:avLst/>
          </a:prstGeom>
          <a:solidFill>
            <a:srgbClr val="CCECFF">
              <a:alpha val="20000"/>
            </a:srgbClr>
          </a:solidFill>
          <a:ln w="9525">
            <a:solidFill>
              <a:schemeClr val="tx1"/>
            </a:solidFill>
            <a:miter lim="800000"/>
            <a:headEnd/>
            <a:tailEnd/>
          </a:ln>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spcBef>
                <a:spcPct val="0"/>
              </a:spcBef>
              <a:buClrTx/>
              <a:buFontTx/>
              <a:buNone/>
            </a:pPr>
            <a:endParaRPr lang="en-US" altLang="pt-BR" sz="2400"/>
          </a:p>
        </p:txBody>
      </p:sp>
      <p:sp>
        <p:nvSpPr>
          <p:cNvPr id="7172" name="AutoShape 4"/>
          <p:cNvSpPr>
            <a:spLocks noChangeArrowheads="1"/>
          </p:cNvSpPr>
          <p:nvPr/>
        </p:nvSpPr>
        <p:spPr bwMode="auto">
          <a:xfrm rot="5400000">
            <a:off x="5743575" y="2655888"/>
            <a:ext cx="5257800" cy="2698750"/>
          </a:xfrm>
          <a:prstGeom prst="flowChartAlternateProcess">
            <a:avLst/>
          </a:prstGeom>
          <a:solidFill>
            <a:srgbClr val="CCECFF">
              <a:alpha val="20000"/>
            </a:srgbClr>
          </a:solidFill>
          <a:ln w="9525">
            <a:solidFill>
              <a:schemeClr val="tx1"/>
            </a:solidFill>
            <a:miter lim="800000"/>
            <a:headEnd/>
            <a:tailEnd/>
          </a:ln>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spcBef>
                <a:spcPct val="0"/>
              </a:spcBef>
              <a:buClrTx/>
              <a:buFontTx/>
              <a:buNone/>
            </a:pPr>
            <a:endParaRPr lang="en-US" altLang="pt-BR" sz="2400"/>
          </a:p>
        </p:txBody>
      </p:sp>
      <p:sp>
        <p:nvSpPr>
          <p:cNvPr id="7173" name="AutoShape 5"/>
          <p:cNvSpPr>
            <a:spLocks noChangeArrowheads="1"/>
          </p:cNvSpPr>
          <p:nvPr/>
        </p:nvSpPr>
        <p:spPr bwMode="auto">
          <a:xfrm>
            <a:off x="1477963" y="2700338"/>
            <a:ext cx="8170862" cy="1152525"/>
          </a:xfrm>
          <a:prstGeom prst="flowChartAlternateProcess">
            <a:avLst/>
          </a:prstGeom>
          <a:solidFill>
            <a:srgbClr val="CCFFFF">
              <a:alpha val="50195"/>
            </a:srgbClr>
          </a:solidFill>
          <a:ln w="9525">
            <a:solidFill>
              <a:schemeClr val="tx1"/>
            </a:solidFill>
            <a:miter lim="800000"/>
            <a:headEnd/>
            <a:tailEnd/>
          </a:ln>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spcBef>
                <a:spcPct val="0"/>
              </a:spcBef>
              <a:buClrTx/>
              <a:buFontTx/>
              <a:buNone/>
            </a:pPr>
            <a:endParaRPr lang="en-US" altLang="pt-BR" sz="2400"/>
          </a:p>
        </p:txBody>
      </p:sp>
      <p:sp>
        <p:nvSpPr>
          <p:cNvPr id="7174" name="AutoShape 6"/>
          <p:cNvSpPr>
            <a:spLocks noChangeArrowheads="1"/>
          </p:cNvSpPr>
          <p:nvPr/>
        </p:nvSpPr>
        <p:spPr bwMode="auto">
          <a:xfrm>
            <a:off x="1477963" y="5294313"/>
            <a:ext cx="8170862" cy="1152525"/>
          </a:xfrm>
          <a:prstGeom prst="flowChartAlternateProcess">
            <a:avLst/>
          </a:prstGeom>
          <a:solidFill>
            <a:srgbClr val="CCFFFF">
              <a:alpha val="50195"/>
            </a:srgbClr>
          </a:solidFill>
          <a:ln w="9525">
            <a:solidFill>
              <a:schemeClr val="tx1"/>
            </a:solidFill>
            <a:miter lim="800000"/>
            <a:headEnd/>
            <a:tailEnd/>
          </a:ln>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spcBef>
                <a:spcPct val="0"/>
              </a:spcBef>
              <a:buClrTx/>
              <a:buFontTx/>
              <a:buNone/>
            </a:pPr>
            <a:endParaRPr lang="en-US" altLang="pt-BR" sz="2400"/>
          </a:p>
        </p:txBody>
      </p:sp>
      <p:sp>
        <p:nvSpPr>
          <p:cNvPr id="7175" name="AutoShape 7"/>
          <p:cNvSpPr>
            <a:spLocks noChangeArrowheads="1"/>
          </p:cNvSpPr>
          <p:nvPr/>
        </p:nvSpPr>
        <p:spPr bwMode="auto">
          <a:xfrm>
            <a:off x="1477963" y="4068763"/>
            <a:ext cx="8170862" cy="1152525"/>
          </a:xfrm>
          <a:prstGeom prst="flowChartAlternateProcess">
            <a:avLst/>
          </a:prstGeom>
          <a:solidFill>
            <a:srgbClr val="CCFFFF">
              <a:alpha val="50195"/>
            </a:srgbClr>
          </a:solidFill>
          <a:ln w="9525">
            <a:solidFill>
              <a:schemeClr val="tx1"/>
            </a:solidFill>
            <a:miter lim="800000"/>
            <a:headEnd/>
            <a:tailEnd/>
          </a:ln>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spcBef>
                <a:spcPct val="0"/>
              </a:spcBef>
              <a:buClrTx/>
              <a:buFontTx/>
              <a:buNone/>
            </a:pPr>
            <a:endParaRPr lang="en-US" altLang="pt-BR" sz="2400"/>
          </a:p>
        </p:txBody>
      </p:sp>
      <p:sp>
        <p:nvSpPr>
          <p:cNvPr id="7176" name="Line 8"/>
          <p:cNvSpPr>
            <a:spLocks noChangeShapeType="1"/>
          </p:cNvSpPr>
          <p:nvPr/>
        </p:nvSpPr>
        <p:spPr bwMode="auto">
          <a:xfrm>
            <a:off x="2774950" y="2341563"/>
            <a:ext cx="0" cy="3498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 name="Line 9"/>
          <p:cNvSpPr>
            <a:spLocks noChangeShapeType="1"/>
          </p:cNvSpPr>
          <p:nvPr/>
        </p:nvSpPr>
        <p:spPr bwMode="auto">
          <a:xfrm>
            <a:off x="5583238" y="2414588"/>
            <a:ext cx="0" cy="3355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 name="Line 11"/>
          <p:cNvSpPr>
            <a:spLocks noChangeShapeType="1"/>
          </p:cNvSpPr>
          <p:nvPr/>
        </p:nvSpPr>
        <p:spPr bwMode="auto">
          <a:xfrm>
            <a:off x="8391525" y="2414588"/>
            <a:ext cx="0" cy="3571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 name="AutoShape 12"/>
          <p:cNvSpPr>
            <a:spLocks noChangeArrowheads="1"/>
          </p:cNvSpPr>
          <p:nvPr/>
        </p:nvSpPr>
        <p:spPr bwMode="auto">
          <a:xfrm>
            <a:off x="7167563" y="2024063"/>
            <a:ext cx="2411412" cy="549275"/>
          </a:xfrm>
          <a:prstGeom prst="flowChartAlternateProcess">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600" b="1"/>
              <a:t>Energy</a:t>
            </a:r>
          </a:p>
        </p:txBody>
      </p:sp>
      <p:sp>
        <p:nvSpPr>
          <p:cNvPr id="7180" name="AutoShape 13"/>
          <p:cNvSpPr>
            <a:spLocks noChangeArrowheads="1"/>
          </p:cNvSpPr>
          <p:nvPr/>
        </p:nvSpPr>
        <p:spPr bwMode="auto">
          <a:xfrm>
            <a:off x="1550988" y="2052638"/>
            <a:ext cx="2411412" cy="549275"/>
          </a:xfrm>
          <a:prstGeom prst="flowChartAlternateProcess">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600" b="1"/>
              <a:t>Pulp, paper &amp; Packaging</a:t>
            </a:r>
          </a:p>
          <a:p>
            <a:pPr algn="ctr">
              <a:spcBef>
                <a:spcPct val="0"/>
              </a:spcBef>
              <a:buClrTx/>
              <a:buFontTx/>
              <a:buNone/>
            </a:pPr>
            <a:r>
              <a:rPr lang="en-GB" altLang="pt-BR" sz="1600" b="1"/>
              <a:t>&amp; Solid wood</a:t>
            </a:r>
          </a:p>
        </p:txBody>
      </p:sp>
      <p:sp>
        <p:nvSpPr>
          <p:cNvPr id="7181" name="Line 14"/>
          <p:cNvSpPr>
            <a:spLocks noChangeShapeType="1"/>
          </p:cNvSpPr>
          <p:nvPr/>
        </p:nvSpPr>
        <p:spPr bwMode="auto">
          <a:xfrm>
            <a:off x="3711575" y="2700338"/>
            <a:ext cx="9350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15"/>
          <p:cNvSpPr>
            <a:spLocks noChangeShapeType="1"/>
          </p:cNvSpPr>
          <p:nvPr/>
        </p:nvSpPr>
        <p:spPr bwMode="auto">
          <a:xfrm flipV="1">
            <a:off x="6302375" y="2700338"/>
            <a:ext cx="1296988"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AutoShape 16"/>
          <p:cNvSpPr>
            <a:spLocks noChangeArrowheads="1"/>
          </p:cNvSpPr>
          <p:nvPr/>
        </p:nvSpPr>
        <p:spPr bwMode="auto">
          <a:xfrm rot="-5400000">
            <a:off x="5186362" y="-1755774"/>
            <a:ext cx="720725" cy="4679950"/>
          </a:xfrm>
          <a:custGeom>
            <a:avLst/>
            <a:gdLst>
              <a:gd name="T0" fmla="*/ 601814618 w 21600"/>
              <a:gd name="T1" fmla="*/ 0 h 21600"/>
              <a:gd name="T2" fmla="*/ 0 w 21600"/>
              <a:gd name="T3" fmla="*/ 2147483647 h 21600"/>
              <a:gd name="T4" fmla="*/ 601814618 w 21600"/>
              <a:gd name="T5" fmla="*/ 2147483647 h 21600"/>
              <a:gd name="T6" fmla="*/ 802419112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CC33"/>
          </a:solidFill>
          <a:ln w="9525">
            <a:solidFill>
              <a:schemeClr val="tx1"/>
            </a:solidFill>
            <a:miter lim="800000"/>
            <a:headEnd/>
            <a:tailEnd/>
          </a:ln>
          <a:effectLst>
            <a:outerShdw dist="107763" dir="2700000" algn="ctr" rotWithShape="0">
              <a:schemeClr val="bg2">
                <a:alpha val="50000"/>
              </a:schemeClr>
            </a:outerShdw>
          </a:effectLst>
        </p:spPr>
        <p:txBody>
          <a:bodyPr vert="eaVert" wrap="none" anchor="ctr"/>
          <a:lstStyle/>
          <a:p>
            <a:endParaRPr lang="en-US"/>
          </a:p>
        </p:txBody>
      </p:sp>
      <p:sp>
        <p:nvSpPr>
          <p:cNvPr id="7184" name="AutoShape 17"/>
          <p:cNvSpPr>
            <a:spLocks noChangeArrowheads="1"/>
          </p:cNvSpPr>
          <p:nvPr/>
        </p:nvSpPr>
        <p:spPr bwMode="auto">
          <a:xfrm>
            <a:off x="1550988" y="4214813"/>
            <a:ext cx="2411412" cy="898525"/>
          </a:xfrm>
          <a:prstGeom prst="flowChartAlternateProcess">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400" b="1"/>
              <a:t>Fibre processing,</a:t>
            </a:r>
          </a:p>
          <a:p>
            <a:pPr algn="ctr">
              <a:spcBef>
                <a:spcPct val="0"/>
              </a:spcBef>
              <a:buClrTx/>
              <a:buFontTx/>
              <a:buNone/>
            </a:pPr>
            <a:r>
              <a:rPr lang="en-GB" altLang="pt-BR" sz="1400" b="1"/>
              <a:t>Paper making, Coating,</a:t>
            </a:r>
          </a:p>
          <a:p>
            <a:pPr algn="ctr">
              <a:spcBef>
                <a:spcPct val="0"/>
              </a:spcBef>
              <a:buClrTx/>
              <a:buFontTx/>
              <a:buNone/>
            </a:pPr>
            <a:r>
              <a:rPr lang="en-GB" altLang="pt-BR" sz="1400" b="1"/>
              <a:t>Modelling &amp; Simulation</a:t>
            </a:r>
          </a:p>
        </p:txBody>
      </p:sp>
      <p:sp>
        <p:nvSpPr>
          <p:cNvPr id="7185" name="AutoShape 19"/>
          <p:cNvSpPr>
            <a:spLocks noChangeArrowheads="1"/>
          </p:cNvSpPr>
          <p:nvPr/>
        </p:nvSpPr>
        <p:spPr bwMode="auto">
          <a:xfrm>
            <a:off x="7167563" y="4214813"/>
            <a:ext cx="2411412" cy="898525"/>
          </a:xfrm>
          <a:prstGeom prst="flowChartAlternateProcess">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400" b="1"/>
              <a:t>Gasification, pyrolysis &amp;</a:t>
            </a:r>
          </a:p>
          <a:p>
            <a:pPr algn="ctr">
              <a:spcBef>
                <a:spcPct val="0"/>
              </a:spcBef>
              <a:buClrTx/>
              <a:buFontTx/>
              <a:buNone/>
            </a:pPr>
            <a:r>
              <a:rPr lang="en-GB" altLang="pt-BR" sz="1400" b="1"/>
              <a:t>combustion technologies</a:t>
            </a:r>
          </a:p>
          <a:p>
            <a:pPr algn="ctr">
              <a:spcBef>
                <a:spcPct val="0"/>
              </a:spcBef>
              <a:buClrTx/>
              <a:buFontTx/>
              <a:buNone/>
            </a:pPr>
            <a:endParaRPr lang="en-GB" altLang="pt-BR" sz="1400" b="1"/>
          </a:p>
        </p:txBody>
      </p:sp>
      <p:sp>
        <p:nvSpPr>
          <p:cNvPr id="7186" name="AutoShape 20"/>
          <p:cNvSpPr>
            <a:spLocks noChangeArrowheads="1"/>
          </p:cNvSpPr>
          <p:nvPr/>
        </p:nvSpPr>
        <p:spPr bwMode="auto">
          <a:xfrm>
            <a:off x="1550988" y="2817813"/>
            <a:ext cx="2411412" cy="898525"/>
          </a:xfrm>
          <a:prstGeom prst="flowChartAlternateProcess">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600" b="1"/>
              <a:t>Multi-technology </a:t>
            </a:r>
          </a:p>
          <a:p>
            <a:pPr algn="ctr">
              <a:spcBef>
                <a:spcPct val="0"/>
              </a:spcBef>
              <a:buClrTx/>
              <a:buFontTx/>
              <a:buNone/>
            </a:pPr>
            <a:r>
              <a:rPr lang="en-GB" altLang="pt-BR" sz="1600" b="1"/>
              <a:t>solutions &amp; </a:t>
            </a:r>
          </a:p>
          <a:p>
            <a:pPr algn="ctr">
              <a:spcBef>
                <a:spcPct val="0"/>
              </a:spcBef>
              <a:buClrTx/>
              <a:buFontTx/>
              <a:buNone/>
            </a:pPr>
            <a:r>
              <a:rPr lang="en-GB" altLang="pt-BR" sz="1600" b="1"/>
              <a:t>pilot scale infrastructure</a:t>
            </a:r>
          </a:p>
        </p:txBody>
      </p:sp>
      <p:sp>
        <p:nvSpPr>
          <p:cNvPr id="7187" name="AutoShape 21"/>
          <p:cNvSpPr>
            <a:spLocks noChangeArrowheads="1"/>
          </p:cNvSpPr>
          <p:nvPr/>
        </p:nvSpPr>
        <p:spPr bwMode="auto">
          <a:xfrm>
            <a:off x="7167563" y="2817813"/>
            <a:ext cx="2411412" cy="898525"/>
          </a:xfrm>
          <a:prstGeom prst="flowChartAlternateProcess">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600" b="1"/>
              <a:t>Thermal fuel </a:t>
            </a:r>
          </a:p>
          <a:p>
            <a:pPr algn="ctr">
              <a:spcBef>
                <a:spcPct val="0"/>
              </a:spcBef>
              <a:buClrTx/>
              <a:buFontTx/>
              <a:buNone/>
            </a:pPr>
            <a:r>
              <a:rPr lang="en-GB" altLang="pt-BR" sz="1600" b="1"/>
              <a:t>&amp; waste conversion </a:t>
            </a:r>
          </a:p>
          <a:p>
            <a:pPr algn="ctr">
              <a:spcBef>
                <a:spcPct val="0"/>
              </a:spcBef>
              <a:buClrTx/>
              <a:buFontTx/>
              <a:buNone/>
            </a:pPr>
            <a:r>
              <a:rPr lang="en-GB" altLang="pt-BR" sz="1600" b="1"/>
              <a:t>technologies</a:t>
            </a:r>
          </a:p>
        </p:txBody>
      </p:sp>
      <p:sp>
        <p:nvSpPr>
          <p:cNvPr id="7188" name="Text Box 23"/>
          <p:cNvSpPr txBox="1">
            <a:spLocks noChangeArrowheads="1"/>
          </p:cNvSpPr>
          <p:nvPr/>
        </p:nvSpPr>
        <p:spPr bwMode="auto">
          <a:xfrm>
            <a:off x="7167563" y="1522413"/>
            <a:ext cx="2374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600" b="1"/>
              <a:t>Energy production</a:t>
            </a:r>
          </a:p>
        </p:txBody>
      </p:sp>
      <p:sp>
        <p:nvSpPr>
          <p:cNvPr id="7189" name="AutoShape 24"/>
          <p:cNvSpPr>
            <a:spLocks noChangeArrowheads="1"/>
          </p:cNvSpPr>
          <p:nvPr/>
        </p:nvSpPr>
        <p:spPr bwMode="auto">
          <a:xfrm>
            <a:off x="182563" y="2097088"/>
            <a:ext cx="1208087" cy="504825"/>
          </a:xfrm>
          <a:prstGeom prst="homePlate">
            <a:avLst>
              <a:gd name="adj" fmla="val 59827"/>
            </a:avLst>
          </a:prstGeom>
          <a:gradFill rotWithShape="1">
            <a:gsLst>
              <a:gs pos="0">
                <a:schemeClr val="bg1"/>
              </a:gs>
              <a:gs pos="100000">
                <a:srgbClr val="00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400" b="1"/>
              <a:t>Sector</a:t>
            </a:r>
          </a:p>
        </p:txBody>
      </p:sp>
      <p:sp>
        <p:nvSpPr>
          <p:cNvPr id="7190" name="AutoShape 25"/>
          <p:cNvSpPr>
            <a:spLocks noChangeArrowheads="1"/>
          </p:cNvSpPr>
          <p:nvPr/>
        </p:nvSpPr>
        <p:spPr bwMode="auto">
          <a:xfrm>
            <a:off x="182563" y="2960688"/>
            <a:ext cx="1208087" cy="504825"/>
          </a:xfrm>
          <a:prstGeom prst="homePlate">
            <a:avLst>
              <a:gd name="adj" fmla="val 59827"/>
            </a:avLst>
          </a:prstGeom>
          <a:gradFill rotWithShape="1">
            <a:gsLst>
              <a:gs pos="0">
                <a:schemeClr val="bg1"/>
              </a:gs>
              <a:gs pos="100000">
                <a:srgbClr val="00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400" b="1"/>
              <a:t>Key service</a:t>
            </a:r>
          </a:p>
          <a:p>
            <a:pPr algn="ctr">
              <a:spcBef>
                <a:spcPct val="0"/>
              </a:spcBef>
              <a:buClrTx/>
              <a:buFontTx/>
              <a:buNone/>
            </a:pPr>
            <a:r>
              <a:rPr lang="en-GB" altLang="pt-BR" sz="1400" b="1"/>
              <a:t>&amp; offering</a:t>
            </a:r>
          </a:p>
        </p:txBody>
      </p:sp>
      <p:sp>
        <p:nvSpPr>
          <p:cNvPr id="7191" name="AutoShape 26"/>
          <p:cNvSpPr>
            <a:spLocks noChangeArrowheads="1"/>
          </p:cNvSpPr>
          <p:nvPr/>
        </p:nvSpPr>
        <p:spPr bwMode="auto">
          <a:xfrm>
            <a:off x="182563" y="4402138"/>
            <a:ext cx="1208087" cy="501650"/>
          </a:xfrm>
          <a:prstGeom prst="homePlate">
            <a:avLst>
              <a:gd name="adj" fmla="val 60206"/>
            </a:avLst>
          </a:prstGeom>
          <a:gradFill rotWithShape="1">
            <a:gsLst>
              <a:gs pos="0">
                <a:schemeClr val="bg1"/>
              </a:gs>
              <a:gs pos="100000">
                <a:srgbClr val="00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400" b="1"/>
              <a:t>Key</a:t>
            </a:r>
          </a:p>
          <a:p>
            <a:pPr algn="ctr">
              <a:spcBef>
                <a:spcPct val="0"/>
              </a:spcBef>
              <a:buClrTx/>
              <a:buFontTx/>
              <a:buNone/>
            </a:pPr>
            <a:r>
              <a:rPr lang="en-GB" altLang="pt-BR" sz="1400" b="1"/>
              <a:t>technologies</a:t>
            </a:r>
          </a:p>
        </p:txBody>
      </p:sp>
      <p:sp>
        <p:nvSpPr>
          <p:cNvPr id="7192" name="Text Box 27"/>
          <p:cNvSpPr txBox="1">
            <a:spLocks noChangeArrowheads="1"/>
          </p:cNvSpPr>
          <p:nvPr/>
        </p:nvSpPr>
        <p:spPr bwMode="auto">
          <a:xfrm>
            <a:off x="4214813" y="1522413"/>
            <a:ext cx="266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600" b="1"/>
              <a:t>Biotechnical processing</a:t>
            </a:r>
          </a:p>
        </p:txBody>
      </p:sp>
      <p:sp>
        <p:nvSpPr>
          <p:cNvPr id="7193" name="AutoShape 28"/>
          <p:cNvSpPr>
            <a:spLocks noChangeArrowheads="1"/>
          </p:cNvSpPr>
          <p:nvPr/>
        </p:nvSpPr>
        <p:spPr bwMode="auto">
          <a:xfrm>
            <a:off x="182563" y="5624513"/>
            <a:ext cx="1208087" cy="504825"/>
          </a:xfrm>
          <a:prstGeom prst="homePlate">
            <a:avLst>
              <a:gd name="adj" fmla="val 59827"/>
            </a:avLst>
          </a:prstGeom>
          <a:gradFill rotWithShape="1">
            <a:gsLst>
              <a:gs pos="0">
                <a:schemeClr val="bg1"/>
              </a:gs>
              <a:gs pos="100000">
                <a:srgbClr val="00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400" b="1"/>
              <a:t>End products</a:t>
            </a:r>
          </a:p>
        </p:txBody>
      </p:sp>
      <p:sp>
        <p:nvSpPr>
          <p:cNvPr id="7194" name="AutoShape 29"/>
          <p:cNvSpPr>
            <a:spLocks noChangeArrowheads="1"/>
          </p:cNvSpPr>
          <p:nvPr/>
        </p:nvSpPr>
        <p:spPr bwMode="auto">
          <a:xfrm>
            <a:off x="1550988" y="973138"/>
            <a:ext cx="8064500" cy="288925"/>
          </a:xfrm>
          <a:prstGeom prst="roundRect">
            <a:avLst>
              <a:gd name="adj" fmla="val 16667"/>
            </a:avLst>
          </a:prstGeom>
          <a:solidFill>
            <a:srgbClr val="FFFF00"/>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b="1"/>
              <a:t>Brazilian biomass raw material</a:t>
            </a:r>
          </a:p>
        </p:txBody>
      </p:sp>
      <p:sp>
        <p:nvSpPr>
          <p:cNvPr id="7195" name="Text Box 30"/>
          <p:cNvSpPr txBox="1">
            <a:spLocks noChangeArrowheads="1"/>
          </p:cNvSpPr>
          <p:nvPr/>
        </p:nvSpPr>
        <p:spPr bwMode="auto">
          <a:xfrm>
            <a:off x="4481513" y="776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spcBef>
                <a:spcPct val="0"/>
              </a:spcBef>
              <a:buClrTx/>
              <a:buFontTx/>
              <a:buNone/>
            </a:pPr>
            <a:endParaRPr lang="en-US" altLang="pt-BR" sz="2400"/>
          </a:p>
        </p:txBody>
      </p:sp>
      <p:sp>
        <p:nvSpPr>
          <p:cNvPr id="7196" name="Text Box 31"/>
          <p:cNvSpPr txBox="1">
            <a:spLocks noChangeArrowheads="1"/>
          </p:cNvSpPr>
          <p:nvPr/>
        </p:nvSpPr>
        <p:spPr bwMode="auto">
          <a:xfrm>
            <a:off x="4430713" y="442913"/>
            <a:ext cx="2519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spcBef>
                <a:spcPct val="0"/>
              </a:spcBef>
              <a:buClrTx/>
              <a:buFontTx/>
              <a:buNone/>
            </a:pPr>
            <a:r>
              <a:rPr lang="en-GB" altLang="pt-BR" sz="2400" b="1"/>
              <a:t>BIOREFINERY</a:t>
            </a:r>
          </a:p>
        </p:txBody>
      </p:sp>
      <p:sp>
        <p:nvSpPr>
          <p:cNvPr id="7197" name="AutoShape 32"/>
          <p:cNvSpPr>
            <a:spLocks noChangeArrowheads="1"/>
          </p:cNvSpPr>
          <p:nvPr/>
        </p:nvSpPr>
        <p:spPr bwMode="auto">
          <a:xfrm>
            <a:off x="1550988" y="5437188"/>
            <a:ext cx="2411412" cy="901700"/>
          </a:xfrm>
          <a:prstGeom prst="flowChartAlternateProcess">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400" b="1"/>
              <a:t>Novel fibre based products</a:t>
            </a:r>
          </a:p>
          <a:p>
            <a:pPr algn="ctr">
              <a:spcBef>
                <a:spcPct val="0"/>
              </a:spcBef>
              <a:buClrTx/>
              <a:buFontTx/>
              <a:buNone/>
            </a:pPr>
            <a:r>
              <a:rPr lang="en-GB" altLang="pt-BR" sz="1400" b="1"/>
              <a:t>&amp; Advanced wood products</a:t>
            </a:r>
          </a:p>
        </p:txBody>
      </p:sp>
      <p:sp>
        <p:nvSpPr>
          <p:cNvPr id="7198" name="AutoShape 34"/>
          <p:cNvSpPr>
            <a:spLocks noChangeArrowheads="1"/>
          </p:cNvSpPr>
          <p:nvPr/>
        </p:nvSpPr>
        <p:spPr bwMode="auto">
          <a:xfrm>
            <a:off x="7167563" y="5437188"/>
            <a:ext cx="2411412" cy="901700"/>
          </a:xfrm>
          <a:prstGeom prst="flowChartAlternateProcess">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400" b="1"/>
              <a:t>Biofuel, Electricity </a:t>
            </a:r>
          </a:p>
          <a:p>
            <a:pPr algn="ctr">
              <a:spcBef>
                <a:spcPct val="0"/>
              </a:spcBef>
              <a:buClrTx/>
              <a:buFontTx/>
              <a:buNone/>
            </a:pPr>
            <a:r>
              <a:rPr lang="en-GB" altLang="pt-BR" sz="1400" b="1"/>
              <a:t>&amp; Heat</a:t>
            </a:r>
          </a:p>
        </p:txBody>
      </p:sp>
      <p:sp>
        <p:nvSpPr>
          <p:cNvPr id="7199" name="Text Box 36"/>
          <p:cNvSpPr txBox="1">
            <a:spLocks noChangeArrowheads="1"/>
          </p:cNvSpPr>
          <p:nvPr/>
        </p:nvSpPr>
        <p:spPr bwMode="auto">
          <a:xfrm>
            <a:off x="1335088" y="1522413"/>
            <a:ext cx="2879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600" b="1"/>
              <a:t>Wood and fibre processing</a:t>
            </a:r>
          </a:p>
        </p:txBody>
      </p:sp>
      <p:sp>
        <p:nvSpPr>
          <p:cNvPr id="7200" name="AutoShape 37"/>
          <p:cNvSpPr>
            <a:spLocks noChangeArrowheads="1"/>
          </p:cNvSpPr>
          <p:nvPr/>
        </p:nvSpPr>
        <p:spPr bwMode="auto">
          <a:xfrm>
            <a:off x="182563" y="1449388"/>
            <a:ext cx="1208087" cy="501650"/>
          </a:xfrm>
          <a:prstGeom prst="homePlate">
            <a:avLst>
              <a:gd name="adj" fmla="val 60206"/>
            </a:avLst>
          </a:prstGeom>
          <a:gradFill rotWithShape="1">
            <a:gsLst>
              <a:gs pos="0">
                <a:schemeClr val="bg1"/>
              </a:gs>
              <a:gs pos="100000">
                <a:srgbClr val="00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400" b="1"/>
              <a:t>Process</a:t>
            </a:r>
          </a:p>
        </p:txBody>
      </p:sp>
      <p:sp>
        <p:nvSpPr>
          <p:cNvPr id="7201" name="AutoShape 10"/>
          <p:cNvSpPr>
            <a:spLocks noChangeArrowheads="1"/>
          </p:cNvSpPr>
          <p:nvPr/>
        </p:nvSpPr>
        <p:spPr bwMode="auto">
          <a:xfrm>
            <a:off x="4359275" y="2024063"/>
            <a:ext cx="2411413" cy="549275"/>
          </a:xfrm>
          <a:prstGeom prst="flowChartAlternateProcess">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endParaRPr lang="en-GB" altLang="pt-BR" sz="1600"/>
          </a:p>
          <a:p>
            <a:pPr algn="ctr">
              <a:spcBef>
                <a:spcPct val="0"/>
              </a:spcBef>
              <a:buClrTx/>
              <a:buFontTx/>
              <a:buNone/>
            </a:pPr>
            <a:r>
              <a:rPr lang="en-GB" altLang="pt-BR" sz="1600" b="1"/>
              <a:t>Bio &amp; Chemistry</a:t>
            </a:r>
          </a:p>
          <a:p>
            <a:pPr algn="ctr">
              <a:spcBef>
                <a:spcPct val="0"/>
              </a:spcBef>
              <a:buClrTx/>
              <a:buFontTx/>
              <a:buNone/>
            </a:pPr>
            <a:endParaRPr lang="en-GB" altLang="pt-BR" sz="1600"/>
          </a:p>
        </p:txBody>
      </p:sp>
      <p:sp>
        <p:nvSpPr>
          <p:cNvPr id="18" name="AutoShape 18"/>
          <p:cNvSpPr>
            <a:spLocks noChangeArrowheads="1"/>
          </p:cNvSpPr>
          <p:nvPr/>
        </p:nvSpPr>
        <p:spPr bwMode="auto">
          <a:xfrm>
            <a:off x="4359275" y="4214813"/>
            <a:ext cx="2411413" cy="898525"/>
          </a:xfrm>
          <a:prstGeom prst="flowChartAlternateProcess">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400" b="1"/>
              <a:t> Biomass hydrolysis, </a:t>
            </a:r>
          </a:p>
          <a:p>
            <a:pPr algn="ctr">
              <a:spcBef>
                <a:spcPct val="0"/>
              </a:spcBef>
              <a:buClrTx/>
              <a:buFontTx/>
              <a:buNone/>
            </a:pPr>
            <a:r>
              <a:rPr lang="en-GB" altLang="pt-BR" sz="1400" b="1"/>
              <a:t>Enzymes &amp; </a:t>
            </a:r>
          </a:p>
          <a:p>
            <a:pPr algn="ctr">
              <a:spcBef>
                <a:spcPct val="0"/>
              </a:spcBef>
              <a:buClrTx/>
              <a:buFontTx/>
              <a:buNone/>
            </a:pPr>
            <a:r>
              <a:rPr lang="en-GB" altLang="pt-BR" sz="1400" b="1"/>
              <a:t>Cell factories</a:t>
            </a:r>
          </a:p>
        </p:txBody>
      </p:sp>
      <p:sp>
        <p:nvSpPr>
          <p:cNvPr id="7203" name="AutoShape 22"/>
          <p:cNvSpPr>
            <a:spLocks noChangeArrowheads="1"/>
          </p:cNvSpPr>
          <p:nvPr/>
        </p:nvSpPr>
        <p:spPr bwMode="auto">
          <a:xfrm>
            <a:off x="4359275" y="2817813"/>
            <a:ext cx="2411413" cy="898525"/>
          </a:xfrm>
          <a:prstGeom prst="flowChartAlternateProcess">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r>
              <a:rPr lang="en-GB" altLang="pt-BR" sz="1600" b="1"/>
              <a:t>Biotechnical </a:t>
            </a:r>
          </a:p>
          <a:p>
            <a:pPr algn="ctr">
              <a:spcBef>
                <a:spcPct val="0"/>
              </a:spcBef>
              <a:buClrTx/>
              <a:buFontTx/>
              <a:buNone/>
            </a:pPr>
            <a:r>
              <a:rPr lang="en-GB" altLang="pt-BR" sz="1600" b="1"/>
              <a:t>conversion </a:t>
            </a:r>
          </a:p>
          <a:p>
            <a:pPr algn="ctr">
              <a:spcBef>
                <a:spcPct val="0"/>
              </a:spcBef>
              <a:buClrTx/>
              <a:buFontTx/>
              <a:buNone/>
            </a:pPr>
            <a:r>
              <a:rPr lang="en-GB" altLang="pt-BR" sz="1600" b="1"/>
              <a:t>technologies</a:t>
            </a:r>
          </a:p>
        </p:txBody>
      </p:sp>
      <p:sp>
        <p:nvSpPr>
          <p:cNvPr id="33" name="AutoShape 33"/>
          <p:cNvSpPr>
            <a:spLocks noChangeArrowheads="1"/>
          </p:cNvSpPr>
          <p:nvPr/>
        </p:nvSpPr>
        <p:spPr bwMode="auto">
          <a:xfrm>
            <a:off x="4359275" y="5437188"/>
            <a:ext cx="2411413" cy="901700"/>
          </a:xfrm>
          <a:prstGeom prst="flowChartAlternateProcess">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000099"/>
              </a:buClr>
              <a:buFont typeface="Wingdings" charset="2"/>
              <a:buChar char="§"/>
              <a:defRPr sz="2000">
                <a:solidFill>
                  <a:schemeClr val="tx1"/>
                </a:solidFill>
                <a:latin typeface="Arial" charset="0"/>
                <a:ea typeface="ＭＳ Ｐゴシック" charset="-128"/>
              </a:defRPr>
            </a:lvl1pPr>
            <a:lvl2pPr marL="666750" indent="-190500">
              <a:spcBef>
                <a:spcPct val="20000"/>
              </a:spcBef>
              <a:buClr>
                <a:srgbClr val="000099"/>
              </a:buClr>
              <a:buFont typeface="Wingdings" charset="2"/>
              <a:buChar char="§"/>
              <a:defRPr sz="2000">
                <a:solidFill>
                  <a:schemeClr val="tx1"/>
                </a:solidFill>
                <a:latin typeface="Arial" charset="0"/>
                <a:ea typeface="ＭＳ Ｐゴシック" charset="-128"/>
              </a:defRPr>
            </a:lvl2pPr>
            <a:lvl3pPr marL="1181100" indent="-228600">
              <a:spcBef>
                <a:spcPct val="20000"/>
              </a:spcBef>
              <a:buClr>
                <a:srgbClr val="000099"/>
              </a:buClr>
              <a:buFont typeface="Wingdings" charset="2"/>
              <a:buChar char="§"/>
              <a:defRPr sz="2000">
                <a:solidFill>
                  <a:schemeClr val="tx1"/>
                </a:solidFill>
                <a:latin typeface="Arial" charset="0"/>
                <a:ea typeface="ＭＳ Ｐゴシック" charset="-128"/>
              </a:defRPr>
            </a:lvl3pPr>
            <a:lvl4pPr marL="1600200" indent="-228600">
              <a:spcBef>
                <a:spcPct val="20000"/>
              </a:spcBef>
              <a:buClr>
                <a:srgbClr val="000099"/>
              </a:buClr>
              <a:buFont typeface="Wingdings" charset="2"/>
              <a:buChar char="§"/>
              <a:defRPr sz="2000">
                <a:solidFill>
                  <a:schemeClr val="tx1"/>
                </a:solidFill>
                <a:latin typeface="Arial" charset="0"/>
                <a:ea typeface="ＭＳ Ｐゴシック" charset="-128"/>
              </a:defRPr>
            </a:lvl4pPr>
            <a:lvl5pPr marL="2057400" indent="-228600">
              <a:spcBef>
                <a:spcPct val="20000"/>
              </a:spcBef>
              <a:buClr>
                <a:srgbClr val="000099"/>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0099"/>
              </a:buClr>
              <a:buFont typeface="Wingdings" charset="2"/>
              <a:buChar char="§"/>
              <a:defRPr sz="2000">
                <a:solidFill>
                  <a:schemeClr val="tx1"/>
                </a:solidFill>
                <a:latin typeface="Arial" charset="0"/>
                <a:ea typeface="ＭＳ Ｐゴシック" charset="-128"/>
              </a:defRPr>
            </a:lvl9pPr>
          </a:lstStyle>
          <a:p>
            <a:pPr algn="ctr">
              <a:spcBef>
                <a:spcPct val="0"/>
              </a:spcBef>
              <a:buClrTx/>
              <a:buFontTx/>
              <a:buNone/>
            </a:pPr>
            <a:endParaRPr lang="en-GB" altLang="pt-BR" sz="1400" b="1"/>
          </a:p>
          <a:p>
            <a:pPr algn="ctr">
              <a:spcBef>
                <a:spcPct val="0"/>
              </a:spcBef>
              <a:buClrTx/>
              <a:buFontTx/>
              <a:buNone/>
            </a:pPr>
            <a:r>
              <a:rPr lang="en-GB" altLang="pt-BR" sz="1400" b="1"/>
              <a:t>Chemicals, </a:t>
            </a:r>
          </a:p>
          <a:p>
            <a:pPr algn="ctr">
              <a:spcBef>
                <a:spcPct val="0"/>
              </a:spcBef>
              <a:buClrTx/>
              <a:buFontTx/>
              <a:buNone/>
            </a:pPr>
            <a:r>
              <a:rPr lang="en-GB" altLang="pt-BR" sz="1400" b="1"/>
              <a:t>Bio alcohols</a:t>
            </a:r>
          </a:p>
          <a:p>
            <a:pPr algn="ctr">
              <a:spcBef>
                <a:spcPct val="0"/>
              </a:spcBef>
              <a:buClrTx/>
              <a:buFontTx/>
              <a:buNone/>
            </a:pPr>
            <a:r>
              <a:rPr lang="en-GB" altLang="pt-BR" sz="1400" b="1"/>
              <a:t> &amp;  Biomaterials</a:t>
            </a:r>
            <a:endParaRPr lang="en-GB" altLang="pt-BR" sz="1400"/>
          </a:p>
          <a:p>
            <a:pPr algn="ctr">
              <a:spcBef>
                <a:spcPct val="0"/>
              </a:spcBef>
              <a:buClrTx/>
              <a:buFontTx/>
              <a:buNone/>
            </a:pPr>
            <a:endParaRPr lang="en-GB" altLang="pt-BR" sz="14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18"/>
                                        </p:tgtEl>
                                      </p:cBhvr>
                                      <p:by x="150000" y="150000"/>
                                    </p:animScale>
                                  </p:childTnLst>
                                </p:cTn>
                              </p:par>
                              <p:par>
                                <p:cTn id="7" presetID="6" presetClass="emph" presetSubtype="0" fill="hold" grpId="0" nodeType="withEffect">
                                  <p:stCondLst>
                                    <p:cond delay="0"/>
                                  </p:stCondLst>
                                  <p:childTnLst>
                                    <p:animScale>
                                      <p:cBhvr>
                                        <p:cTn id="8" dur="2000" fill="hold"/>
                                        <p:tgtEl>
                                          <p:spTgt spid="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141663"/>
            <a:ext cx="9906000" cy="1143000"/>
          </a:xfrm>
        </p:spPr>
        <p:txBody>
          <a:bodyPr/>
          <a:lstStyle/>
          <a:p>
            <a:pPr eaLnBrk="1" hangingPunct="1"/>
            <a:r>
              <a:rPr lang="en-GB" altLang="pt-BR" smtClean="0">
                <a:ea typeface="ＭＳ Ｐゴシック" charset="-128"/>
              </a:rPr>
              <a:t>BRAZIL</a:t>
            </a:r>
          </a:p>
        </p:txBody>
      </p:sp>
      <p:pic>
        <p:nvPicPr>
          <p:cNvPr id="8195" name="Picture 5" descr="http://ecossocialismooubarbarie.files.wordpress.com/2013/01/floresta-amazon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684213"/>
            <a:ext cx="3240088"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1" descr="http://www.likecroatia.com/wp-content/uploads/2014/06/Pantanal.jpg"/>
          <p:cNvPicPr>
            <a:picLocks noChangeAspect="1" noChangeArrowheads="1"/>
          </p:cNvPicPr>
          <p:nvPr/>
        </p:nvPicPr>
        <p:blipFill>
          <a:blip r:embed="rId4" cstate="print">
            <a:extLst>
              <a:ext uri="{28A0092B-C50C-407E-A947-70E740481C1C}">
                <a14:useLocalDpi xmlns:a14="http://schemas.microsoft.com/office/drawing/2010/main" val="0"/>
              </a:ext>
            </a:extLst>
          </a:blip>
          <a:srcRect r="9998"/>
          <a:stretch>
            <a:fillRect/>
          </a:stretch>
        </p:blipFill>
        <p:spPr bwMode="auto">
          <a:xfrm>
            <a:off x="6607175" y="4329113"/>
            <a:ext cx="3240088"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3" descr="http://atwabrasil.com/wp-content/uploads/2009/09/cerrado1.jpg"/>
          <p:cNvPicPr>
            <a:picLocks noChangeAspect="1" noChangeArrowheads="1"/>
          </p:cNvPicPr>
          <p:nvPr/>
        </p:nvPicPr>
        <p:blipFill>
          <a:blip r:embed="rId5">
            <a:extLst>
              <a:ext uri="{28A0092B-C50C-407E-A947-70E740481C1C}">
                <a14:useLocalDpi xmlns:a14="http://schemas.microsoft.com/office/drawing/2010/main" val="0"/>
              </a:ext>
            </a:extLst>
          </a:blip>
          <a:srcRect l="9258" r="3238"/>
          <a:stretch>
            <a:fillRect/>
          </a:stretch>
        </p:blipFill>
        <p:spPr bwMode="auto">
          <a:xfrm>
            <a:off x="6618288" y="684213"/>
            <a:ext cx="3240087"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5" descr="http://mudasnativas.org/wp-content/uploads/2010/02/mudas-da-mata-atlantica.jpg"/>
          <p:cNvPicPr>
            <a:picLocks noChangeAspect="1" noChangeArrowheads="1"/>
          </p:cNvPicPr>
          <p:nvPr/>
        </p:nvPicPr>
        <p:blipFill>
          <a:blip r:embed="rId6" cstate="print">
            <a:extLst>
              <a:ext uri="{28A0092B-C50C-407E-A947-70E740481C1C}">
                <a14:useLocalDpi xmlns:a14="http://schemas.microsoft.com/office/drawing/2010/main" val="0"/>
              </a:ext>
            </a:extLst>
          </a:blip>
          <a:srcRect r="10808"/>
          <a:stretch>
            <a:fillRect/>
          </a:stretch>
        </p:blipFill>
        <p:spPr bwMode="auto">
          <a:xfrm>
            <a:off x="58738" y="4329113"/>
            <a:ext cx="3240087"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http://greenstyle.com.br/wp-content/uploads/2012/05/Floresta-amazonica-berco-da-maior-biodiversidade-do-mundo-Imagem-Google-Imagen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3750" y="4329113"/>
            <a:ext cx="3240088"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7" descr="http://soumaisenem.com.br/sites/default/files/caating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63" y="684213"/>
            <a:ext cx="3240087"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0" y="638175"/>
            <a:ext cx="9906000" cy="1143000"/>
          </a:xfrm>
        </p:spPr>
        <p:txBody>
          <a:bodyPr/>
          <a:lstStyle/>
          <a:p>
            <a:r>
              <a:rPr lang="pt-BR" altLang="pt-BR" smtClean="0">
                <a:ea typeface="ＭＳ Ｐゴシック" charset="-128"/>
              </a:rPr>
              <a:t>SUMMARY</a:t>
            </a:r>
          </a:p>
        </p:txBody>
      </p:sp>
      <p:sp>
        <p:nvSpPr>
          <p:cNvPr id="4099" name="Espaço Reservado para Conteúdo 2"/>
          <p:cNvSpPr>
            <a:spLocks noGrp="1"/>
          </p:cNvSpPr>
          <p:nvPr>
            <p:ph idx="1"/>
          </p:nvPr>
        </p:nvSpPr>
        <p:spPr/>
        <p:txBody>
          <a:bodyPr/>
          <a:lstStyle/>
          <a:p>
            <a:pPr>
              <a:lnSpc>
                <a:spcPct val="200000"/>
              </a:lnSpc>
            </a:pPr>
            <a:r>
              <a:rPr lang="en-US" altLang="pt-BR" sz="2400" smtClean="0">
                <a:ea typeface="ＭＳ Ｐゴシック" charset="-128"/>
              </a:rPr>
              <a:t>What is VTT?</a:t>
            </a:r>
          </a:p>
          <a:p>
            <a:pPr>
              <a:lnSpc>
                <a:spcPct val="200000"/>
              </a:lnSpc>
            </a:pPr>
            <a:r>
              <a:rPr lang="en-US" altLang="pt-BR" sz="2400" smtClean="0">
                <a:ea typeface="ＭＳ Ｐゴシック" charset="-128"/>
              </a:rPr>
              <a:t>The OMICS Era</a:t>
            </a:r>
          </a:p>
          <a:p>
            <a:pPr>
              <a:lnSpc>
                <a:spcPct val="200000"/>
              </a:lnSpc>
            </a:pPr>
            <a:r>
              <a:rPr lang="en-US" altLang="pt-BR" sz="2400" smtClean="0">
                <a:ea typeface="ＭＳ Ｐゴシック" charset="-128"/>
              </a:rPr>
              <a:t>New Enzyme Discovery</a:t>
            </a:r>
          </a:p>
          <a:p>
            <a:pPr>
              <a:lnSpc>
                <a:spcPct val="200000"/>
              </a:lnSpc>
            </a:pPr>
            <a:r>
              <a:rPr lang="en-US" altLang="pt-BR" sz="2400" smtClean="0">
                <a:ea typeface="ＭＳ Ｐゴシック" charset="-128"/>
              </a:rPr>
              <a:t>Protein Engineering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4099">
                                            <p:txEl>
                                              <p:pRg st="2" end="2"/>
                                            </p:txEl>
                                          </p:spTgt>
                                        </p:tgtEl>
                                        <p:attrNameLst>
                                          <p:attrName>style.opacity</p:attrName>
                                        </p:attrNameLst>
                                      </p:cBhvr>
                                      <p:to>
                                        <p:strVal val="0.5"/>
                                      </p:to>
                                    </p:set>
                                    <p:animEffect filter="image" prLst="opacity: 0.5">
                                      <p:cBhvr rctx="IE">
                                        <p:cTn id="7" dur="indefinite"/>
                                        <p:tgtEl>
                                          <p:spTgt spid="4099">
                                            <p:txEl>
                                              <p:pRg st="2" end="2"/>
                                            </p:txEl>
                                          </p:spTgt>
                                        </p:tgtEl>
                                      </p:cBhvr>
                                    </p:animEffect>
                                  </p:childTnLst>
                                </p:cTn>
                              </p:par>
                              <p:par>
                                <p:cTn id="8" presetID="9" presetClass="emph" presetSubtype="0" nodeType="withEffect">
                                  <p:stCondLst>
                                    <p:cond delay="0"/>
                                  </p:stCondLst>
                                  <p:childTnLst>
                                    <p:set>
                                      <p:cBhvr rctx="PPT">
                                        <p:cTn id="9" dur="indefinite"/>
                                        <p:tgtEl>
                                          <p:spTgt spid="4099">
                                            <p:txEl>
                                              <p:pRg st="3" end="3"/>
                                            </p:txEl>
                                          </p:spTgt>
                                        </p:tgtEl>
                                        <p:attrNameLst>
                                          <p:attrName>style.opacity</p:attrName>
                                        </p:attrNameLst>
                                      </p:cBhvr>
                                      <p:to>
                                        <p:strVal val="0.5"/>
                                      </p:to>
                                    </p:set>
                                    <p:animEffect filter="image" prLst="opacity: 0.5">
                                      <p:cBhvr rctx="IE">
                                        <p:cTn id="10" dur="indefinite"/>
                                        <p:tgtEl>
                                          <p:spTgt spid="4099">
                                            <p:txEl>
                                              <p:pRg st="3" end="3"/>
                                            </p:txEl>
                                          </p:spTgt>
                                        </p:tgtEl>
                                      </p:cBhvr>
                                    </p:animEffect>
                                  </p:childTnLst>
                                </p:cTn>
                              </p:par>
                              <p:par>
                                <p:cTn id="11" presetID="9" presetClass="emph" presetSubtype="0" nodeType="withEffect">
                                  <p:stCondLst>
                                    <p:cond delay="0"/>
                                  </p:stCondLst>
                                  <p:childTnLst>
                                    <p:set>
                                      <p:cBhvr rctx="PPT">
                                        <p:cTn id="12" dur="indefinite"/>
                                        <p:tgtEl>
                                          <p:spTgt spid="4099">
                                            <p:txEl>
                                              <p:pRg st="0" end="0"/>
                                            </p:txEl>
                                          </p:spTgt>
                                        </p:tgtEl>
                                        <p:attrNameLst>
                                          <p:attrName>style.opacity</p:attrName>
                                        </p:attrNameLst>
                                      </p:cBhvr>
                                      <p:to>
                                        <p:strVal val="0.5"/>
                                      </p:to>
                                    </p:set>
                                    <p:animEffect filter="image" prLst="opacity: 0.5">
                                      <p:cBhvr rctx="IE">
                                        <p:cTn id="13" dur="indefinite"/>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638175"/>
            <a:ext cx="9906000" cy="1143000"/>
          </a:xfrm>
        </p:spPr>
        <p:txBody>
          <a:bodyPr/>
          <a:lstStyle/>
          <a:p>
            <a:pPr eaLnBrk="1" hangingPunct="1"/>
            <a:r>
              <a:rPr lang="en-GB" altLang="pt-BR" smtClean="0">
                <a:ea typeface="ＭＳ Ｐゴシック" charset="-128"/>
              </a:rPr>
              <a:t>Human Genome Project</a:t>
            </a:r>
          </a:p>
        </p:txBody>
      </p:sp>
      <p:pic>
        <p:nvPicPr>
          <p:cNvPr id="10243" name="Picture 8" descr="http://web.ornl.gov/sci/techresources/Human_Genome/graphics/productivitygraphlg.jpg"/>
          <p:cNvPicPr>
            <a:picLocks noChangeAspect="1" noChangeArrowheads="1"/>
          </p:cNvPicPr>
          <p:nvPr/>
        </p:nvPicPr>
        <p:blipFill>
          <a:blip r:embed="rId3">
            <a:extLst>
              <a:ext uri="{28A0092B-C50C-407E-A947-70E740481C1C}">
                <a14:useLocalDpi xmlns:a14="http://schemas.microsoft.com/office/drawing/2010/main" val="0"/>
              </a:ext>
            </a:extLst>
          </a:blip>
          <a:srcRect t="24272"/>
          <a:stretch>
            <a:fillRect/>
          </a:stretch>
        </p:blipFill>
        <p:spPr bwMode="auto">
          <a:xfrm>
            <a:off x="4187825" y="1928813"/>
            <a:ext cx="5434013"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0" descr="https://bioethics.georgetown.edu/wordpress/wp-content/uploads/2014/03/HumanGenomeProjDOElogo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2105025"/>
            <a:ext cx="3330575"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CaixaDeTexto 3"/>
          <p:cNvSpPr txBox="1">
            <a:spLocks noChangeArrowheads="1"/>
          </p:cNvSpPr>
          <p:nvPr/>
        </p:nvSpPr>
        <p:spPr bwMode="auto">
          <a:xfrm>
            <a:off x="992188" y="5681663"/>
            <a:ext cx="1830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pt-BR" altLang="en-US"/>
              <a:t>1990 - 2003</a:t>
            </a:r>
          </a:p>
        </p:txBody>
      </p:sp>
      <p:sp>
        <p:nvSpPr>
          <p:cNvPr id="10246" name="Retângulo 4"/>
          <p:cNvSpPr>
            <a:spLocks noChangeArrowheads="1"/>
          </p:cNvSpPr>
          <p:nvPr/>
        </p:nvSpPr>
        <p:spPr bwMode="auto">
          <a:xfrm>
            <a:off x="2162175" y="6465888"/>
            <a:ext cx="7683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r>
              <a:rPr lang="pt-BR" altLang="en-US" sz="1600" b="1" u="sng">
                <a:solidFill>
                  <a:srgbClr val="000099"/>
                </a:solidFill>
              </a:rPr>
              <a:t>http://web.ornl.gov/sci/techresources/Human_Genome/project/whydoe.shtml</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38175"/>
            <a:ext cx="9906000" cy="1143000"/>
          </a:xfrm>
        </p:spPr>
        <p:txBody>
          <a:bodyPr/>
          <a:lstStyle/>
          <a:p>
            <a:pPr eaLnBrk="1" hangingPunct="1"/>
            <a:r>
              <a:rPr lang="en-GB" altLang="pt-BR" smtClean="0">
                <a:ea typeface="ＭＳ Ｐゴシック" charset="-128"/>
              </a:rPr>
              <a:t>Evolution of Cost per Megabase</a:t>
            </a:r>
          </a:p>
        </p:txBody>
      </p:sp>
      <p:sp>
        <p:nvSpPr>
          <p:cNvPr id="11267" name="Retângulo 5"/>
          <p:cNvSpPr>
            <a:spLocks noChangeArrowheads="1"/>
          </p:cNvSpPr>
          <p:nvPr/>
        </p:nvSpPr>
        <p:spPr bwMode="auto">
          <a:xfrm>
            <a:off x="1847850" y="6465888"/>
            <a:ext cx="7997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r>
              <a:rPr lang="en-US" altLang="en-US" sz="1600" b="1" u="sng">
                <a:solidFill>
                  <a:srgbClr val="000099"/>
                </a:solidFill>
              </a:rPr>
              <a:t>http://evomics.org/2014/01/sequencing-technology-wheres-my-minion/</a:t>
            </a:r>
          </a:p>
        </p:txBody>
      </p:sp>
      <p:pic>
        <p:nvPicPr>
          <p:cNvPr id="11268" name="Picture 4" descr="http://evomicsorg.wpengine.netdna-cdn.com/wp-content/uploads/2014/01/costSeq.png"/>
          <p:cNvPicPr>
            <a:picLocks noChangeAspect="1" noChangeArrowheads="1"/>
          </p:cNvPicPr>
          <p:nvPr/>
        </p:nvPicPr>
        <p:blipFill>
          <a:blip r:embed="rId3">
            <a:extLst>
              <a:ext uri="{28A0092B-C50C-407E-A947-70E740481C1C}">
                <a14:useLocalDpi xmlns:a14="http://schemas.microsoft.com/office/drawing/2010/main" val="0"/>
              </a:ext>
            </a:extLst>
          </a:blip>
          <a:srcRect t="21014"/>
          <a:stretch>
            <a:fillRect/>
          </a:stretch>
        </p:blipFill>
        <p:spPr bwMode="auto">
          <a:xfrm>
            <a:off x="608013" y="1719263"/>
            <a:ext cx="8689975"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VTT_slide">
  <a:themeElements>
    <a:clrScheme name="VTT_slide 9">
      <a:dk1>
        <a:srgbClr val="000000"/>
      </a:dk1>
      <a:lt1>
        <a:srgbClr val="FFFFFF"/>
      </a:lt1>
      <a:dk2>
        <a:srgbClr val="0F1E83"/>
      </a:dk2>
      <a:lt2>
        <a:srgbClr val="B2B2B2"/>
      </a:lt2>
      <a:accent1>
        <a:srgbClr val="CCECFF"/>
      </a:accent1>
      <a:accent2>
        <a:srgbClr val="333399"/>
      </a:accent2>
      <a:accent3>
        <a:srgbClr val="FFFFFF"/>
      </a:accent3>
      <a:accent4>
        <a:srgbClr val="000000"/>
      </a:accent4>
      <a:accent5>
        <a:srgbClr val="E2F4FF"/>
      </a:accent5>
      <a:accent6>
        <a:srgbClr val="2D2D8A"/>
      </a:accent6>
      <a:hlink>
        <a:srgbClr val="0000FF"/>
      </a:hlink>
      <a:folHlink>
        <a:srgbClr val="3333CC"/>
      </a:folHlink>
    </a:clrScheme>
    <a:fontScheme name="VTT_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VTT_sli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TT_sli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TT_slid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TT_slid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TT_sli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TT_sli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TT_sli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VTT_slide 8">
        <a:dk1>
          <a:srgbClr val="000000"/>
        </a:dk1>
        <a:lt1>
          <a:srgbClr val="FFFFFF"/>
        </a:lt1>
        <a:dk2>
          <a:srgbClr val="0F1E83"/>
        </a:dk2>
        <a:lt2>
          <a:srgbClr val="808080"/>
        </a:lt2>
        <a:accent1>
          <a:srgbClr val="CCECFF"/>
        </a:accent1>
        <a:accent2>
          <a:srgbClr val="6666FF"/>
        </a:accent2>
        <a:accent3>
          <a:srgbClr val="FFFFFF"/>
        </a:accent3>
        <a:accent4>
          <a:srgbClr val="000000"/>
        </a:accent4>
        <a:accent5>
          <a:srgbClr val="E2F4FF"/>
        </a:accent5>
        <a:accent6>
          <a:srgbClr val="5C5CE7"/>
        </a:accent6>
        <a:hlink>
          <a:srgbClr val="000099"/>
        </a:hlink>
        <a:folHlink>
          <a:srgbClr val="0033CC"/>
        </a:folHlink>
      </a:clrScheme>
      <a:clrMap bg1="lt1" tx1="dk1" bg2="lt2" tx2="dk2" accent1="accent1" accent2="accent2" accent3="accent3" accent4="accent4" accent5="accent5" accent6="accent6" hlink="hlink" folHlink="folHlink"/>
    </a:extraClrScheme>
    <a:extraClrScheme>
      <a:clrScheme name="VTT_slide 9">
        <a:dk1>
          <a:srgbClr val="000000"/>
        </a:dk1>
        <a:lt1>
          <a:srgbClr val="FFFFFF"/>
        </a:lt1>
        <a:dk2>
          <a:srgbClr val="0F1E83"/>
        </a:dk2>
        <a:lt2>
          <a:srgbClr val="B2B2B2"/>
        </a:lt2>
        <a:accent1>
          <a:srgbClr val="CCECFF"/>
        </a:accent1>
        <a:accent2>
          <a:srgbClr val="333399"/>
        </a:accent2>
        <a:accent3>
          <a:srgbClr val="FFFFFF"/>
        </a:accent3>
        <a:accent4>
          <a:srgbClr val="000000"/>
        </a:accent4>
        <a:accent5>
          <a:srgbClr val="E2F4FF"/>
        </a:accent5>
        <a:accent6>
          <a:srgbClr val="2D2D8A"/>
        </a:accent6>
        <a:hlink>
          <a:srgbClr val="0000FF"/>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VTT_slide</Template>
  <TotalTime>2745</TotalTime>
  <Words>1850</Words>
  <Application>Microsoft Office PowerPoint</Application>
  <PresentationFormat>A4 Paper (210x297 mm)</PresentationFormat>
  <Paragraphs>274</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ＭＳ Ｐゴシック</vt:lpstr>
      <vt:lpstr>Wingdings</vt:lpstr>
      <vt:lpstr>Times New Roman</vt:lpstr>
      <vt:lpstr>Century</vt:lpstr>
      <vt:lpstr>VTT_slide</vt:lpstr>
      <vt:lpstr>Enzymes and biotechnology: could we overcome modern challenges?</vt:lpstr>
      <vt:lpstr>SUMMARY</vt:lpstr>
      <vt:lpstr>PowerPoint Presentation</vt:lpstr>
      <vt:lpstr>PowerPoint Presentation</vt:lpstr>
      <vt:lpstr>PowerPoint Presentation</vt:lpstr>
      <vt:lpstr>BRAZIL</vt:lpstr>
      <vt:lpstr>SUMMARY</vt:lpstr>
      <vt:lpstr>Human Genome Project</vt:lpstr>
      <vt:lpstr>Evolution of Cost per Megabase</vt:lpstr>
      <vt:lpstr>Evolution of Whole-Genome Sequencing</vt:lpstr>
      <vt:lpstr>Bioinformatics: a Modern Challenge</vt:lpstr>
      <vt:lpstr>SUMMARY</vt:lpstr>
      <vt:lpstr>Enzyme discovery in the OMICS Era</vt:lpstr>
      <vt:lpstr>New Enzymes for Biofuels: GH 10 Xylanase</vt:lpstr>
      <vt:lpstr>New Enzymes for Biofuels: GH 10 Xylanase</vt:lpstr>
      <vt:lpstr>Proteomics: Secretome of Penicillium equinulatum</vt:lpstr>
      <vt:lpstr>Proteomics: Secretome of Penicillium equinulatum</vt:lpstr>
      <vt:lpstr>Proteomics: Secretome of Trichoderma harzianum</vt:lpstr>
      <vt:lpstr>Proteomics: Secretome of Trichoderma harzianum</vt:lpstr>
      <vt:lpstr>SUMMARY</vt:lpstr>
      <vt:lpstr>Protein Engineering is a tailor-made process</vt:lpstr>
      <vt:lpstr>Protein Engineering: Rational or Non-rational Design?</vt:lpstr>
      <vt:lpstr>Building a Xylanase – Lichenase Chimera</vt:lpstr>
      <vt:lpstr>Chimeras: Multidomain Proteins</vt:lpstr>
      <vt:lpstr>Chimeras: Multidomain Proteins</vt:lpstr>
      <vt:lpstr>Building Chimeras: Molecular Dinamics</vt:lpstr>
      <vt:lpstr>Structure Based Models (SB)</vt:lpstr>
      <vt:lpstr>Building Chimera</vt:lpstr>
      <vt:lpstr>SAXS experimental and theoretical curves</vt:lpstr>
      <vt:lpstr>Optimal pH</vt:lpstr>
      <vt:lpstr>Optimal Temperature</vt:lpstr>
      <vt:lpstr>Substrate Specificity</vt:lpstr>
      <vt:lpstr>Capillary Electrophoresis</vt:lpstr>
      <vt:lpstr>Capillary Electrophoresis</vt:lpstr>
      <vt:lpstr>Enzyme Yield</vt:lpstr>
      <vt:lpstr>Conclusions</vt:lpstr>
      <vt:lpstr>Protein Engineering: Typical Challenges</vt:lpstr>
      <vt:lpstr>Acknowledgements</vt:lpstr>
      <vt:lpstr>PowerPoint Presentation</vt:lpstr>
    </vt:vector>
  </TitlesOfParts>
  <Company>VTT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bold letters</dc:title>
  <dc:creator>RTESTH</dc:creator>
  <cp:lastModifiedBy>SiteKiosk Limited User Account</cp:lastModifiedBy>
  <cp:revision>92</cp:revision>
  <dcterms:created xsi:type="dcterms:W3CDTF">2011-03-28T13:16:59Z</dcterms:created>
  <dcterms:modified xsi:type="dcterms:W3CDTF">2014-09-08T16:33:53Z</dcterms:modified>
</cp:coreProperties>
</file>