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7" r:id="rId2"/>
    <p:sldId id="268" r:id="rId3"/>
    <p:sldId id="317" r:id="rId4"/>
    <p:sldId id="319" r:id="rId5"/>
    <p:sldId id="318" r:id="rId6"/>
    <p:sldId id="320" r:id="rId7"/>
    <p:sldId id="321" r:id="rId8"/>
    <p:sldId id="322" r:id="rId9"/>
    <p:sldId id="271" r:id="rId10"/>
    <p:sldId id="301" r:id="rId11"/>
    <p:sldId id="323" r:id="rId12"/>
    <p:sldId id="324" r:id="rId13"/>
    <p:sldId id="302" r:id="rId14"/>
    <p:sldId id="284" r:id="rId15"/>
    <p:sldId id="325" r:id="rId16"/>
    <p:sldId id="326" r:id="rId17"/>
    <p:sldId id="311" r:id="rId18"/>
    <p:sldId id="328" r:id="rId19"/>
    <p:sldId id="327" r:id="rId20"/>
    <p:sldId id="312" r:id="rId21"/>
    <p:sldId id="329" r:id="rId22"/>
    <p:sldId id="275" r:id="rId23"/>
    <p:sldId id="330" r:id="rId24"/>
    <p:sldId id="332" r:id="rId25"/>
    <p:sldId id="333" r:id="rId26"/>
    <p:sldId id="277" r:id="rId27"/>
    <p:sldId id="279" r:id="rId28"/>
    <p:sldId id="280" r:id="rId29"/>
  </p:sldIdLst>
  <p:sldSz cx="9144000" cy="6858000" type="screen4x3"/>
  <p:notesSz cx="6761163" cy="9942513"/>
  <p:defaultTextStyle>
    <a:defPPr>
      <a:defRPr lang="zh-CN"/>
    </a:defPPr>
    <a:lvl1pPr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990000"/>
    <a:srgbClr val="99CCFF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88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C8779-E2D1-401E-ADCC-EC39D466F0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CFC1D9F-6A44-4652-B4B3-45D7DD2C1DF1}">
      <dgm:prSet phldrT="[文本]" custT="1"/>
      <dgm:spPr/>
      <dgm:t>
        <a:bodyPr/>
        <a:lstStyle/>
        <a:p>
          <a:r>
            <a:rPr lang="en-US" altLang="zh-CN" sz="3200" b="1" dirty="0" smtClean="0">
              <a:latin typeface="Times New Roman" pitchFamily="18" charset="0"/>
              <a:cs typeface="Times New Roman" pitchFamily="18" charset="0"/>
            </a:rPr>
            <a:t>Introduction</a:t>
          </a:r>
          <a:endParaRPr lang="zh-CN" alt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A66AEF1A-DFE1-438B-A9D3-EB57AE2064E4}" type="parTrans" cxnId="{5157DDAD-3A38-497C-8A73-762BDA5F4F55}">
      <dgm:prSet/>
      <dgm:spPr/>
      <dgm:t>
        <a:bodyPr/>
        <a:lstStyle/>
        <a:p>
          <a:endParaRPr lang="zh-CN" altLang="en-US"/>
        </a:p>
      </dgm:t>
    </dgm:pt>
    <dgm:pt modelId="{8CBE3165-53BB-4CF0-98DC-B4969A4C83A2}" type="sibTrans" cxnId="{5157DDAD-3A38-497C-8A73-762BDA5F4F55}">
      <dgm:prSet/>
      <dgm:spPr/>
      <dgm:t>
        <a:bodyPr/>
        <a:lstStyle/>
        <a:p>
          <a:endParaRPr lang="zh-CN" altLang="en-US"/>
        </a:p>
      </dgm:t>
    </dgm:pt>
    <dgm:pt modelId="{7B6D2D1D-2329-46BA-B102-C00DDB7E137D}">
      <dgm:prSet phldrT="[文本]" custT="1"/>
      <dgm:spPr/>
      <dgm:t>
        <a:bodyPr/>
        <a:lstStyle/>
        <a:p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Materials and Methods</a:t>
          </a:r>
          <a:endParaRPr lang="zh-CN" alt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56610184-6368-4ADC-BDA9-2F167430F383}" type="parTrans" cxnId="{99F9C138-9436-47F7-97B2-1BCF2273B20F}">
      <dgm:prSet/>
      <dgm:spPr/>
      <dgm:t>
        <a:bodyPr/>
        <a:lstStyle/>
        <a:p>
          <a:endParaRPr lang="zh-CN" altLang="en-US"/>
        </a:p>
      </dgm:t>
    </dgm:pt>
    <dgm:pt modelId="{A2BE578F-8D97-4BA3-A081-FF04A9E322DE}" type="sibTrans" cxnId="{99F9C138-9436-47F7-97B2-1BCF2273B20F}">
      <dgm:prSet/>
      <dgm:spPr/>
      <dgm:t>
        <a:bodyPr/>
        <a:lstStyle/>
        <a:p>
          <a:endParaRPr lang="zh-CN" altLang="en-US"/>
        </a:p>
      </dgm:t>
    </dgm:pt>
    <dgm:pt modelId="{39561BED-F7A3-48EE-AE47-B4308EDC5B08}">
      <dgm:prSet phldrT="[文本]" custT="1"/>
      <dgm:spPr/>
      <dgm:t>
        <a:bodyPr/>
        <a:lstStyle/>
        <a:p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Results</a:t>
          </a:r>
          <a:endParaRPr lang="zh-CN" alt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D8C2A40C-8FB8-42A8-94FE-3DB35EE19168}" type="parTrans" cxnId="{2BC280E6-3659-41E6-B2E5-9872FB514D84}">
      <dgm:prSet/>
      <dgm:spPr/>
      <dgm:t>
        <a:bodyPr/>
        <a:lstStyle/>
        <a:p>
          <a:endParaRPr lang="zh-CN" altLang="en-US"/>
        </a:p>
      </dgm:t>
    </dgm:pt>
    <dgm:pt modelId="{B8B5FF40-2541-4F49-A31E-E6FE6989DF9F}" type="sibTrans" cxnId="{2BC280E6-3659-41E6-B2E5-9872FB514D84}">
      <dgm:prSet/>
      <dgm:spPr/>
      <dgm:t>
        <a:bodyPr/>
        <a:lstStyle/>
        <a:p>
          <a:endParaRPr lang="zh-CN" altLang="en-US"/>
        </a:p>
      </dgm:t>
    </dgm:pt>
    <dgm:pt modelId="{AAA8434D-E6B2-40E4-BB56-CEE7A85D64E8}">
      <dgm:prSet phldrT="[文本]" custT="1"/>
      <dgm:spPr/>
      <dgm:t>
        <a:bodyPr/>
        <a:lstStyle/>
        <a:p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Discussions</a:t>
          </a:r>
          <a:endParaRPr lang="zh-CN" alt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B1FEF4D6-FFA0-42E6-8481-A43EB86000FE}" type="parTrans" cxnId="{7BE12CBC-296F-4CB5-A3AF-4A9FC59298F3}">
      <dgm:prSet/>
      <dgm:spPr/>
    </dgm:pt>
    <dgm:pt modelId="{DFA00C38-7DEE-4E5F-ADFC-12727BD9FAFF}" type="sibTrans" cxnId="{7BE12CBC-296F-4CB5-A3AF-4A9FC59298F3}">
      <dgm:prSet/>
      <dgm:spPr/>
    </dgm:pt>
    <dgm:pt modelId="{DC5A8768-685E-42A2-8A6E-2DC2D0C8556C}">
      <dgm:prSet phldrT="[文本]" custT="1"/>
      <dgm:spPr/>
      <dgm:t>
        <a:bodyPr/>
        <a:lstStyle/>
        <a:p>
          <a:r>
            <a:rPr lang="en-US" altLang="zh-CN" sz="3200" b="1" dirty="0" smtClean="0">
              <a:latin typeface="Times New Roman" pitchFamily="18" charset="0"/>
              <a:cs typeface="Times New Roman" pitchFamily="18" charset="0"/>
            </a:rPr>
            <a:t>Conclusions</a:t>
          </a:r>
          <a:endParaRPr lang="zh-CN" altLang="en-US" sz="3200" b="1" dirty="0">
            <a:latin typeface="Times New Roman" pitchFamily="18" charset="0"/>
            <a:cs typeface="Times New Roman" pitchFamily="18" charset="0"/>
          </a:endParaRPr>
        </a:p>
      </dgm:t>
    </dgm:pt>
    <dgm:pt modelId="{2936AC5C-C48B-4441-9553-A794BE3DD8CD}" type="parTrans" cxnId="{E309A5B6-7A60-4BF1-ADE6-126E0218BEFE}">
      <dgm:prSet/>
      <dgm:spPr/>
    </dgm:pt>
    <dgm:pt modelId="{38271EA5-1D5E-4925-B95C-890B24F8D3D4}" type="sibTrans" cxnId="{E309A5B6-7A60-4BF1-ADE6-126E0218BEFE}">
      <dgm:prSet/>
      <dgm:spPr/>
    </dgm:pt>
    <dgm:pt modelId="{E5B823CF-3C45-4437-9B69-8965D90AD95E}" type="pres">
      <dgm:prSet presAssocID="{6ADC8779-E2D1-401E-ADCC-EC39D466F0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1A72078-180F-4278-B55C-DA1D85E4BC78}" type="pres">
      <dgm:prSet presAssocID="{4CFC1D9F-6A44-4652-B4B3-45D7DD2C1DF1}" presName="parentLin" presStyleCnt="0"/>
      <dgm:spPr/>
    </dgm:pt>
    <dgm:pt modelId="{4B83B193-0CDB-4151-8810-3C71BA5AE869}" type="pres">
      <dgm:prSet presAssocID="{4CFC1D9F-6A44-4652-B4B3-45D7DD2C1DF1}" presName="parentLeftMargin" presStyleLbl="node1" presStyleIdx="0" presStyleCnt="5"/>
      <dgm:spPr/>
      <dgm:t>
        <a:bodyPr/>
        <a:lstStyle/>
        <a:p>
          <a:endParaRPr lang="zh-CN" altLang="en-US"/>
        </a:p>
      </dgm:t>
    </dgm:pt>
    <dgm:pt modelId="{80F7558D-1479-4BA3-A671-E4B1EFC4C6C8}" type="pres">
      <dgm:prSet presAssocID="{4CFC1D9F-6A44-4652-B4B3-45D7DD2C1DF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B13E9F-E2C0-406B-AA65-D9A3021161F7}" type="pres">
      <dgm:prSet presAssocID="{4CFC1D9F-6A44-4652-B4B3-45D7DD2C1DF1}" presName="negativeSpace" presStyleCnt="0"/>
      <dgm:spPr/>
    </dgm:pt>
    <dgm:pt modelId="{B5943F36-13E9-48DF-BA84-323078A261FD}" type="pres">
      <dgm:prSet presAssocID="{4CFC1D9F-6A44-4652-B4B3-45D7DD2C1DF1}" presName="childText" presStyleLbl="conFgAcc1" presStyleIdx="0" presStyleCnt="5">
        <dgm:presLayoutVars>
          <dgm:bulletEnabled val="1"/>
        </dgm:presLayoutVars>
      </dgm:prSet>
      <dgm:spPr/>
    </dgm:pt>
    <dgm:pt modelId="{54E9ED90-D265-457E-B6E7-AB5EE511D594}" type="pres">
      <dgm:prSet presAssocID="{8CBE3165-53BB-4CF0-98DC-B4969A4C83A2}" presName="spaceBetweenRectangles" presStyleCnt="0"/>
      <dgm:spPr/>
    </dgm:pt>
    <dgm:pt modelId="{CC87290E-3CF0-4751-8E32-7887FF726E9A}" type="pres">
      <dgm:prSet presAssocID="{7B6D2D1D-2329-46BA-B102-C00DDB7E137D}" presName="parentLin" presStyleCnt="0"/>
      <dgm:spPr/>
    </dgm:pt>
    <dgm:pt modelId="{BCCB1F7F-D29B-422C-A517-7F1C41FAC11D}" type="pres">
      <dgm:prSet presAssocID="{7B6D2D1D-2329-46BA-B102-C00DDB7E137D}" presName="parentLeftMargin" presStyleLbl="node1" presStyleIdx="0" presStyleCnt="5"/>
      <dgm:spPr/>
      <dgm:t>
        <a:bodyPr/>
        <a:lstStyle/>
        <a:p>
          <a:endParaRPr lang="zh-CN" altLang="en-US"/>
        </a:p>
      </dgm:t>
    </dgm:pt>
    <dgm:pt modelId="{826A7A54-4CA5-4DA8-ACD2-0B7D8C8AF09F}" type="pres">
      <dgm:prSet presAssocID="{7B6D2D1D-2329-46BA-B102-C00DDB7E137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3B0FE4-7A22-42C7-8371-8FBE4D0E55AA}" type="pres">
      <dgm:prSet presAssocID="{7B6D2D1D-2329-46BA-B102-C00DDB7E137D}" presName="negativeSpace" presStyleCnt="0"/>
      <dgm:spPr/>
    </dgm:pt>
    <dgm:pt modelId="{938BBCA9-01CF-4B0A-96B9-9F9C9240CAB4}" type="pres">
      <dgm:prSet presAssocID="{7B6D2D1D-2329-46BA-B102-C00DDB7E137D}" presName="childText" presStyleLbl="conFgAcc1" presStyleIdx="1" presStyleCnt="5">
        <dgm:presLayoutVars>
          <dgm:bulletEnabled val="1"/>
        </dgm:presLayoutVars>
      </dgm:prSet>
      <dgm:spPr/>
    </dgm:pt>
    <dgm:pt modelId="{F82BBD75-6FDF-45EB-95BB-843376BF94D3}" type="pres">
      <dgm:prSet presAssocID="{A2BE578F-8D97-4BA3-A081-FF04A9E322DE}" presName="spaceBetweenRectangles" presStyleCnt="0"/>
      <dgm:spPr/>
    </dgm:pt>
    <dgm:pt modelId="{9DDC701A-B5FD-4179-84E5-7EA2A073B12C}" type="pres">
      <dgm:prSet presAssocID="{39561BED-F7A3-48EE-AE47-B4308EDC5B08}" presName="parentLin" presStyleCnt="0"/>
      <dgm:spPr/>
    </dgm:pt>
    <dgm:pt modelId="{E0CE2355-C65C-4BA8-94F8-C871D9BAA62D}" type="pres">
      <dgm:prSet presAssocID="{39561BED-F7A3-48EE-AE47-B4308EDC5B08}" presName="parentLeftMargin" presStyleLbl="node1" presStyleIdx="1" presStyleCnt="5"/>
      <dgm:spPr/>
      <dgm:t>
        <a:bodyPr/>
        <a:lstStyle/>
        <a:p>
          <a:endParaRPr lang="zh-CN" altLang="en-US"/>
        </a:p>
      </dgm:t>
    </dgm:pt>
    <dgm:pt modelId="{8698A0B2-488C-4C30-9F37-4DC3D9BCFB82}" type="pres">
      <dgm:prSet presAssocID="{39561BED-F7A3-48EE-AE47-B4308EDC5B0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00A02B-B3BB-4D28-A23E-5F6022FEAE8B}" type="pres">
      <dgm:prSet presAssocID="{39561BED-F7A3-48EE-AE47-B4308EDC5B08}" presName="negativeSpace" presStyleCnt="0"/>
      <dgm:spPr/>
    </dgm:pt>
    <dgm:pt modelId="{9090C0DD-C5B8-4FF6-AD15-6A598FB4333C}" type="pres">
      <dgm:prSet presAssocID="{39561BED-F7A3-48EE-AE47-B4308EDC5B08}" presName="childText" presStyleLbl="conFgAcc1" presStyleIdx="2" presStyleCnt="5">
        <dgm:presLayoutVars>
          <dgm:bulletEnabled val="1"/>
        </dgm:presLayoutVars>
      </dgm:prSet>
      <dgm:spPr/>
    </dgm:pt>
    <dgm:pt modelId="{9054DFAE-6520-414C-B63B-3B96830C1CC3}" type="pres">
      <dgm:prSet presAssocID="{B8B5FF40-2541-4F49-A31E-E6FE6989DF9F}" presName="spaceBetweenRectangles" presStyleCnt="0"/>
      <dgm:spPr/>
    </dgm:pt>
    <dgm:pt modelId="{48770C2A-D361-45A2-A1B0-245B0D5842EB}" type="pres">
      <dgm:prSet presAssocID="{AAA8434D-E6B2-40E4-BB56-CEE7A85D64E8}" presName="parentLin" presStyleCnt="0"/>
      <dgm:spPr/>
    </dgm:pt>
    <dgm:pt modelId="{43AA3A49-F9E6-4B80-B434-4F8D6C0C991C}" type="pres">
      <dgm:prSet presAssocID="{AAA8434D-E6B2-40E4-BB56-CEE7A85D64E8}" presName="parentLeftMargin" presStyleLbl="node1" presStyleIdx="2" presStyleCnt="5"/>
      <dgm:spPr/>
      <dgm:t>
        <a:bodyPr/>
        <a:lstStyle/>
        <a:p>
          <a:endParaRPr lang="zh-CN" altLang="en-US"/>
        </a:p>
      </dgm:t>
    </dgm:pt>
    <dgm:pt modelId="{D745B658-CC2A-406E-A06E-145C0F097666}" type="pres">
      <dgm:prSet presAssocID="{AAA8434D-E6B2-40E4-BB56-CEE7A85D64E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2D4C014-5C2B-4C41-B240-5674C8CFAC5B}" type="pres">
      <dgm:prSet presAssocID="{AAA8434D-E6B2-40E4-BB56-CEE7A85D64E8}" presName="negativeSpace" presStyleCnt="0"/>
      <dgm:spPr/>
    </dgm:pt>
    <dgm:pt modelId="{7DE1C4D7-1778-4784-9FDB-9930E6A0C6E2}" type="pres">
      <dgm:prSet presAssocID="{AAA8434D-E6B2-40E4-BB56-CEE7A85D64E8}" presName="childText" presStyleLbl="conFgAcc1" presStyleIdx="3" presStyleCnt="5">
        <dgm:presLayoutVars>
          <dgm:bulletEnabled val="1"/>
        </dgm:presLayoutVars>
      </dgm:prSet>
      <dgm:spPr/>
    </dgm:pt>
    <dgm:pt modelId="{2DB35D52-642A-4B1C-8EFA-317FC1D9D5CD}" type="pres">
      <dgm:prSet presAssocID="{DFA00C38-7DEE-4E5F-ADFC-12727BD9FAFF}" presName="spaceBetweenRectangles" presStyleCnt="0"/>
      <dgm:spPr/>
    </dgm:pt>
    <dgm:pt modelId="{C7750950-D61E-4EA5-8841-F5E2EAA7FA2F}" type="pres">
      <dgm:prSet presAssocID="{DC5A8768-685E-42A2-8A6E-2DC2D0C8556C}" presName="parentLin" presStyleCnt="0"/>
      <dgm:spPr/>
    </dgm:pt>
    <dgm:pt modelId="{EC50B915-F127-498A-83E1-25E13DFE974B}" type="pres">
      <dgm:prSet presAssocID="{DC5A8768-685E-42A2-8A6E-2DC2D0C8556C}" presName="parentLeftMargin" presStyleLbl="node1" presStyleIdx="3" presStyleCnt="5"/>
      <dgm:spPr/>
      <dgm:t>
        <a:bodyPr/>
        <a:lstStyle/>
        <a:p>
          <a:endParaRPr lang="zh-CN" altLang="en-US"/>
        </a:p>
      </dgm:t>
    </dgm:pt>
    <dgm:pt modelId="{BB127924-4A20-48CB-980A-55983D10552E}" type="pres">
      <dgm:prSet presAssocID="{DC5A8768-685E-42A2-8A6E-2DC2D0C8556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1B7DBD4-12F0-4F97-874F-539D7F701B64}" type="pres">
      <dgm:prSet presAssocID="{DC5A8768-685E-42A2-8A6E-2DC2D0C8556C}" presName="negativeSpace" presStyleCnt="0"/>
      <dgm:spPr/>
    </dgm:pt>
    <dgm:pt modelId="{93415F0D-4E5C-4CC1-8683-1CC3AA5C2CB6}" type="pres">
      <dgm:prSet presAssocID="{DC5A8768-685E-42A2-8A6E-2DC2D0C8556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6C35D77-B47E-4F00-8DCE-40E3BD5CA60A}" type="presOf" srcId="{39561BED-F7A3-48EE-AE47-B4308EDC5B08}" destId="{E0CE2355-C65C-4BA8-94F8-C871D9BAA62D}" srcOrd="0" destOrd="0" presId="urn:microsoft.com/office/officeart/2005/8/layout/list1"/>
    <dgm:cxn modelId="{7BE12CBC-296F-4CB5-A3AF-4A9FC59298F3}" srcId="{6ADC8779-E2D1-401E-ADCC-EC39D466F0BD}" destId="{AAA8434D-E6B2-40E4-BB56-CEE7A85D64E8}" srcOrd="3" destOrd="0" parTransId="{B1FEF4D6-FFA0-42E6-8481-A43EB86000FE}" sibTransId="{DFA00C38-7DEE-4E5F-ADFC-12727BD9FAFF}"/>
    <dgm:cxn modelId="{2AFB96CA-B34B-4DD5-A3BF-725C7CD77639}" type="presOf" srcId="{AAA8434D-E6B2-40E4-BB56-CEE7A85D64E8}" destId="{43AA3A49-F9E6-4B80-B434-4F8D6C0C991C}" srcOrd="0" destOrd="0" presId="urn:microsoft.com/office/officeart/2005/8/layout/list1"/>
    <dgm:cxn modelId="{85F9A2DE-BDFE-4EC8-9E5E-06065B86C3CB}" type="presOf" srcId="{DC5A8768-685E-42A2-8A6E-2DC2D0C8556C}" destId="{BB127924-4A20-48CB-980A-55983D10552E}" srcOrd="1" destOrd="0" presId="urn:microsoft.com/office/officeart/2005/8/layout/list1"/>
    <dgm:cxn modelId="{E309A5B6-7A60-4BF1-ADE6-126E0218BEFE}" srcId="{6ADC8779-E2D1-401E-ADCC-EC39D466F0BD}" destId="{DC5A8768-685E-42A2-8A6E-2DC2D0C8556C}" srcOrd="4" destOrd="0" parTransId="{2936AC5C-C48B-4441-9553-A794BE3DD8CD}" sibTransId="{38271EA5-1D5E-4925-B95C-890B24F8D3D4}"/>
    <dgm:cxn modelId="{8E9CEBF7-F32A-446E-A61D-C644C10BEC8D}" type="presOf" srcId="{4CFC1D9F-6A44-4652-B4B3-45D7DD2C1DF1}" destId="{4B83B193-0CDB-4151-8810-3C71BA5AE869}" srcOrd="0" destOrd="0" presId="urn:microsoft.com/office/officeart/2005/8/layout/list1"/>
    <dgm:cxn modelId="{29A1B378-10F2-4435-B169-9F716827FA12}" type="presOf" srcId="{7B6D2D1D-2329-46BA-B102-C00DDB7E137D}" destId="{BCCB1F7F-D29B-422C-A517-7F1C41FAC11D}" srcOrd="0" destOrd="0" presId="urn:microsoft.com/office/officeart/2005/8/layout/list1"/>
    <dgm:cxn modelId="{B642D22B-94D3-4A2E-8C69-BF8222163984}" type="presOf" srcId="{4CFC1D9F-6A44-4652-B4B3-45D7DD2C1DF1}" destId="{80F7558D-1479-4BA3-A671-E4B1EFC4C6C8}" srcOrd="1" destOrd="0" presId="urn:microsoft.com/office/officeart/2005/8/layout/list1"/>
    <dgm:cxn modelId="{F122B799-5F63-413E-9CF3-6B1853BA137B}" type="presOf" srcId="{6ADC8779-E2D1-401E-ADCC-EC39D466F0BD}" destId="{E5B823CF-3C45-4437-9B69-8965D90AD95E}" srcOrd="0" destOrd="0" presId="urn:microsoft.com/office/officeart/2005/8/layout/list1"/>
    <dgm:cxn modelId="{71BA8463-0965-499B-AB16-D82F2FF244A7}" type="presOf" srcId="{7B6D2D1D-2329-46BA-B102-C00DDB7E137D}" destId="{826A7A54-4CA5-4DA8-ACD2-0B7D8C8AF09F}" srcOrd="1" destOrd="0" presId="urn:microsoft.com/office/officeart/2005/8/layout/list1"/>
    <dgm:cxn modelId="{F7D2D645-F0AC-4150-8089-F51E1516B316}" type="presOf" srcId="{AAA8434D-E6B2-40E4-BB56-CEE7A85D64E8}" destId="{D745B658-CC2A-406E-A06E-145C0F097666}" srcOrd="1" destOrd="0" presId="urn:microsoft.com/office/officeart/2005/8/layout/list1"/>
    <dgm:cxn modelId="{99F9C138-9436-47F7-97B2-1BCF2273B20F}" srcId="{6ADC8779-E2D1-401E-ADCC-EC39D466F0BD}" destId="{7B6D2D1D-2329-46BA-B102-C00DDB7E137D}" srcOrd="1" destOrd="0" parTransId="{56610184-6368-4ADC-BDA9-2F167430F383}" sibTransId="{A2BE578F-8D97-4BA3-A081-FF04A9E322DE}"/>
    <dgm:cxn modelId="{C3568ECF-8815-4099-AAF1-A494CCDFB0F4}" type="presOf" srcId="{39561BED-F7A3-48EE-AE47-B4308EDC5B08}" destId="{8698A0B2-488C-4C30-9F37-4DC3D9BCFB82}" srcOrd="1" destOrd="0" presId="urn:microsoft.com/office/officeart/2005/8/layout/list1"/>
    <dgm:cxn modelId="{DFF02C19-1A0B-46E0-A662-5EA91E537BEE}" type="presOf" srcId="{DC5A8768-685E-42A2-8A6E-2DC2D0C8556C}" destId="{EC50B915-F127-498A-83E1-25E13DFE974B}" srcOrd="0" destOrd="0" presId="urn:microsoft.com/office/officeart/2005/8/layout/list1"/>
    <dgm:cxn modelId="{2BC280E6-3659-41E6-B2E5-9872FB514D84}" srcId="{6ADC8779-E2D1-401E-ADCC-EC39D466F0BD}" destId="{39561BED-F7A3-48EE-AE47-B4308EDC5B08}" srcOrd="2" destOrd="0" parTransId="{D8C2A40C-8FB8-42A8-94FE-3DB35EE19168}" sibTransId="{B8B5FF40-2541-4F49-A31E-E6FE6989DF9F}"/>
    <dgm:cxn modelId="{5157DDAD-3A38-497C-8A73-762BDA5F4F55}" srcId="{6ADC8779-E2D1-401E-ADCC-EC39D466F0BD}" destId="{4CFC1D9F-6A44-4652-B4B3-45D7DD2C1DF1}" srcOrd="0" destOrd="0" parTransId="{A66AEF1A-DFE1-438B-A9D3-EB57AE2064E4}" sibTransId="{8CBE3165-53BB-4CF0-98DC-B4969A4C83A2}"/>
    <dgm:cxn modelId="{88AF042C-CF3F-477F-9D74-E2A43CD2B81B}" type="presParOf" srcId="{E5B823CF-3C45-4437-9B69-8965D90AD95E}" destId="{C1A72078-180F-4278-B55C-DA1D85E4BC78}" srcOrd="0" destOrd="0" presId="urn:microsoft.com/office/officeart/2005/8/layout/list1"/>
    <dgm:cxn modelId="{AA4A0223-1921-4A64-94DC-64329D45BE10}" type="presParOf" srcId="{C1A72078-180F-4278-B55C-DA1D85E4BC78}" destId="{4B83B193-0CDB-4151-8810-3C71BA5AE869}" srcOrd="0" destOrd="0" presId="urn:microsoft.com/office/officeart/2005/8/layout/list1"/>
    <dgm:cxn modelId="{7C946231-76F3-4E67-A35E-EF334202F12C}" type="presParOf" srcId="{C1A72078-180F-4278-B55C-DA1D85E4BC78}" destId="{80F7558D-1479-4BA3-A671-E4B1EFC4C6C8}" srcOrd="1" destOrd="0" presId="urn:microsoft.com/office/officeart/2005/8/layout/list1"/>
    <dgm:cxn modelId="{0DB67001-F092-488E-8329-64C9800DB1BC}" type="presParOf" srcId="{E5B823CF-3C45-4437-9B69-8965D90AD95E}" destId="{BDB13E9F-E2C0-406B-AA65-D9A3021161F7}" srcOrd="1" destOrd="0" presId="urn:microsoft.com/office/officeart/2005/8/layout/list1"/>
    <dgm:cxn modelId="{2AB4BF4A-5E40-4134-9B8E-CCDB5B43783C}" type="presParOf" srcId="{E5B823CF-3C45-4437-9B69-8965D90AD95E}" destId="{B5943F36-13E9-48DF-BA84-323078A261FD}" srcOrd="2" destOrd="0" presId="urn:microsoft.com/office/officeart/2005/8/layout/list1"/>
    <dgm:cxn modelId="{B4812222-53F1-4384-BAE4-D2860BAC98E3}" type="presParOf" srcId="{E5B823CF-3C45-4437-9B69-8965D90AD95E}" destId="{54E9ED90-D265-457E-B6E7-AB5EE511D594}" srcOrd="3" destOrd="0" presId="urn:microsoft.com/office/officeart/2005/8/layout/list1"/>
    <dgm:cxn modelId="{66B04CCD-101E-4D2F-906D-0D4B223BE8E8}" type="presParOf" srcId="{E5B823CF-3C45-4437-9B69-8965D90AD95E}" destId="{CC87290E-3CF0-4751-8E32-7887FF726E9A}" srcOrd="4" destOrd="0" presId="urn:microsoft.com/office/officeart/2005/8/layout/list1"/>
    <dgm:cxn modelId="{2BA9A57C-2C4E-4AC4-A3D7-BA7761572A97}" type="presParOf" srcId="{CC87290E-3CF0-4751-8E32-7887FF726E9A}" destId="{BCCB1F7F-D29B-422C-A517-7F1C41FAC11D}" srcOrd="0" destOrd="0" presId="urn:microsoft.com/office/officeart/2005/8/layout/list1"/>
    <dgm:cxn modelId="{32E664C5-CEE8-437D-95C7-4E9F852FDBBA}" type="presParOf" srcId="{CC87290E-3CF0-4751-8E32-7887FF726E9A}" destId="{826A7A54-4CA5-4DA8-ACD2-0B7D8C8AF09F}" srcOrd="1" destOrd="0" presId="urn:microsoft.com/office/officeart/2005/8/layout/list1"/>
    <dgm:cxn modelId="{51D8B73A-7564-48D8-A0D4-7B284B9B9A06}" type="presParOf" srcId="{E5B823CF-3C45-4437-9B69-8965D90AD95E}" destId="{293B0FE4-7A22-42C7-8371-8FBE4D0E55AA}" srcOrd="5" destOrd="0" presId="urn:microsoft.com/office/officeart/2005/8/layout/list1"/>
    <dgm:cxn modelId="{D9CC32DD-84F5-482F-AE9F-8619CFA116A0}" type="presParOf" srcId="{E5B823CF-3C45-4437-9B69-8965D90AD95E}" destId="{938BBCA9-01CF-4B0A-96B9-9F9C9240CAB4}" srcOrd="6" destOrd="0" presId="urn:microsoft.com/office/officeart/2005/8/layout/list1"/>
    <dgm:cxn modelId="{A0D47C2D-73D7-43DC-84AF-C29FC076D20E}" type="presParOf" srcId="{E5B823CF-3C45-4437-9B69-8965D90AD95E}" destId="{F82BBD75-6FDF-45EB-95BB-843376BF94D3}" srcOrd="7" destOrd="0" presId="urn:microsoft.com/office/officeart/2005/8/layout/list1"/>
    <dgm:cxn modelId="{D6D93F9D-CFC9-4A42-8DDF-A6E72EBF6537}" type="presParOf" srcId="{E5B823CF-3C45-4437-9B69-8965D90AD95E}" destId="{9DDC701A-B5FD-4179-84E5-7EA2A073B12C}" srcOrd="8" destOrd="0" presId="urn:microsoft.com/office/officeart/2005/8/layout/list1"/>
    <dgm:cxn modelId="{E586E621-0DF4-4747-A5C2-C0BAD9D33AE9}" type="presParOf" srcId="{9DDC701A-B5FD-4179-84E5-7EA2A073B12C}" destId="{E0CE2355-C65C-4BA8-94F8-C871D9BAA62D}" srcOrd="0" destOrd="0" presId="urn:microsoft.com/office/officeart/2005/8/layout/list1"/>
    <dgm:cxn modelId="{DC0E75E9-F058-4336-933A-13748FA9379E}" type="presParOf" srcId="{9DDC701A-B5FD-4179-84E5-7EA2A073B12C}" destId="{8698A0B2-488C-4C30-9F37-4DC3D9BCFB82}" srcOrd="1" destOrd="0" presId="urn:microsoft.com/office/officeart/2005/8/layout/list1"/>
    <dgm:cxn modelId="{7447E8A5-7926-4D3D-9672-BE0435DF81B9}" type="presParOf" srcId="{E5B823CF-3C45-4437-9B69-8965D90AD95E}" destId="{C800A02B-B3BB-4D28-A23E-5F6022FEAE8B}" srcOrd="9" destOrd="0" presId="urn:microsoft.com/office/officeart/2005/8/layout/list1"/>
    <dgm:cxn modelId="{B0B5F9FA-9E69-4656-9688-900BCE2F8EC5}" type="presParOf" srcId="{E5B823CF-3C45-4437-9B69-8965D90AD95E}" destId="{9090C0DD-C5B8-4FF6-AD15-6A598FB4333C}" srcOrd="10" destOrd="0" presId="urn:microsoft.com/office/officeart/2005/8/layout/list1"/>
    <dgm:cxn modelId="{DD44B2A9-5F67-4FA8-9EF3-1113DB6C6D7F}" type="presParOf" srcId="{E5B823CF-3C45-4437-9B69-8965D90AD95E}" destId="{9054DFAE-6520-414C-B63B-3B96830C1CC3}" srcOrd="11" destOrd="0" presId="urn:microsoft.com/office/officeart/2005/8/layout/list1"/>
    <dgm:cxn modelId="{2ED58CAE-C44B-4F5F-83F7-C7D999B27138}" type="presParOf" srcId="{E5B823CF-3C45-4437-9B69-8965D90AD95E}" destId="{48770C2A-D361-45A2-A1B0-245B0D5842EB}" srcOrd="12" destOrd="0" presId="urn:microsoft.com/office/officeart/2005/8/layout/list1"/>
    <dgm:cxn modelId="{F9FAC67C-6F1E-4880-B24A-F6AA71E3952F}" type="presParOf" srcId="{48770C2A-D361-45A2-A1B0-245B0D5842EB}" destId="{43AA3A49-F9E6-4B80-B434-4F8D6C0C991C}" srcOrd="0" destOrd="0" presId="urn:microsoft.com/office/officeart/2005/8/layout/list1"/>
    <dgm:cxn modelId="{48FB9CF0-B724-416E-A641-46A8F77E269C}" type="presParOf" srcId="{48770C2A-D361-45A2-A1B0-245B0D5842EB}" destId="{D745B658-CC2A-406E-A06E-145C0F097666}" srcOrd="1" destOrd="0" presId="urn:microsoft.com/office/officeart/2005/8/layout/list1"/>
    <dgm:cxn modelId="{0943D257-EBFD-4ACE-BB2B-2B5B1A8E2283}" type="presParOf" srcId="{E5B823CF-3C45-4437-9B69-8965D90AD95E}" destId="{A2D4C014-5C2B-4C41-B240-5674C8CFAC5B}" srcOrd="13" destOrd="0" presId="urn:microsoft.com/office/officeart/2005/8/layout/list1"/>
    <dgm:cxn modelId="{EF95A11C-C491-4016-B097-C0DF18B09A1B}" type="presParOf" srcId="{E5B823CF-3C45-4437-9B69-8965D90AD95E}" destId="{7DE1C4D7-1778-4784-9FDB-9930E6A0C6E2}" srcOrd="14" destOrd="0" presId="urn:microsoft.com/office/officeart/2005/8/layout/list1"/>
    <dgm:cxn modelId="{CA707DF4-BFBF-4387-A5D2-F6538623B358}" type="presParOf" srcId="{E5B823CF-3C45-4437-9B69-8965D90AD95E}" destId="{2DB35D52-642A-4B1C-8EFA-317FC1D9D5CD}" srcOrd="15" destOrd="0" presId="urn:microsoft.com/office/officeart/2005/8/layout/list1"/>
    <dgm:cxn modelId="{DA368EB5-47DB-4EA5-817E-5B013293BDC7}" type="presParOf" srcId="{E5B823CF-3C45-4437-9B69-8965D90AD95E}" destId="{C7750950-D61E-4EA5-8841-F5E2EAA7FA2F}" srcOrd="16" destOrd="0" presId="urn:microsoft.com/office/officeart/2005/8/layout/list1"/>
    <dgm:cxn modelId="{E95A4EA1-8CE1-4F5F-8E99-E2279834B768}" type="presParOf" srcId="{C7750950-D61E-4EA5-8841-F5E2EAA7FA2F}" destId="{EC50B915-F127-498A-83E1-25E13DFE974B}" srcOrd="0" destOrd="0" presId="urn:microsoft.com/office/officeart/2005/8/layout/list1"/>
    <dgm:cxn modelId="{A3D1BB95-F471-473E-9170-9DCFD8B0602B}" type="presParOf" srcId="{C7750950-D61E-4EA5-8841-F5E2EAA7FA2F}" destId="{BB127924-4A20-48CB-980A-55983D10552E}" srcOrd="1" destOrd="0" presId="urn:microsoft.com/office/officeart/2005/8/layout/list1"/>
    <dgm:cxn modelId="{3F5605B6-2059-4B58-8E3F-1BE638679776}" type="presParOf" srcId="{E5B823CF-3C45-4437-9B69-8965D90AD95E}" destId="{01B7DBD4-12F0-4F97-874F-539D7F701B64}" srcOrd="17" destOrd="0" presId="urn:microsoft.com/office/officeart/2005/8/layout/list1"/>
    <dgm:cxn modelId="{ECD28D2F-0033-4FD6-AA32-D69DAF44ED1A}" type="presParOf" srcId="{E5B823CF-3C45-4437-9B69-8965D90AD95E}" destId="{93415F0D-4E5C-4CC1-8683-1CC3AA5C2CB6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9711AC-905B-4F20-969C-C87090051535}" type="datetimeFigureOut">
              <a:rPr lang="zh-CN" altLang="en-US"/>
              <a:pPr>
                <a:defRPr/>
              </a:pPr>
              <a:t>2014/10/31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D1CB690-EF3F-4B54-BFE2-163A1BC571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/>
          <p:cNvSpPr>
            <a:spLocks noGrp="1" noRot="1" noChangeArrowheads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2B8E63-AC9A-412F-98AE-C21FC0E21F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charset="0"/>
            </a:endParaRP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F21559-5272-430B-855C-D86F50C65624}" type="slidenum">
              <a:rPr lang="zh-CN" altLang="en-US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charset="0"/>
            </a:endParaRPr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D8EE31-569A-4742-8E38-E999C74E9DAF}" type="slidenum">
              <a:rPr lang="zh-CN" altLang="en-US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周颖\201406拉斯维加斯会议\摘要\图片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eaLnBrk="0" latinLnBrk="0" hangingPunct="0">
              <a:defRPr b="1">
                <a:latin typeface="Times New Roman" pitchFamily="18" charset="0"/>
                <a:ea typeface="楷体_GB2312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eaLnBrk="0" latinLnBrk="0" hangingPunct="0">
              <a:buNone/>
              <a:defRPr b="1">
                <a:latin typeface="Times New Roman" pitchFamily="18" charset="0"/>
                <a:ea typeface="楷体_GB2312" pitchFamily="49" charset="-122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5" name="날짜 개체 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6" name="바닥글 개체 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슬라이드 번호 개체 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D310B3-1EC2-4666-8D3E-85F775E245B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날짜 개체 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5" name="바닥글 개체 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슬라이드 번호 개체 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B007A-4AA7-4930-9E4D-8FDC4A4A816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날짜 개체 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5" name="바닥글 개체 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슬라이드 번호 개체 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D641-4ECD-474F-9BDF-67B23D237ED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imes New Roman" pitchFamily="18" charset="0"/>
                <a:ea typeface="楷体_GB2312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defRPr>
            </a:lvl1pPr>
            <a:lvl2pPr>
              <a:defRPr b="1">
                <a:latin typeface="Times New Roman" pitchFamily="18" charset="0"/>
                <a:ea typeface="楷体_GB2312" pitchFamily="49" charset="-122"/>
                <a:cs typeface="Times New Roman" pitchFamily="18" charset="0"/>
              </a:defRPr>
            </a:lvl2pPr>
            <a:lvl3pPr>
              <a:defRPr b="1">
                <a:latin typeface="Times New Roman" pitchFamily="18" charset="0"/>
                <a:ea typeface="楷体_GB2312" pitchFamily="49" charset="-122"/>
                <a:cs typeface="Times New Roman" pitchFamily="18" charset="0"/>
              </a:defRPr>
            </a:lvl3pPr>
            <a:lvl4pPr>
              <a:defRPr b="1">
                <a:latin typeface="Times New Roman" pitchFamily="18" charset="0"/>
                <a:ea typeface="楷体_GB2312" pitchFamily="49" charset="-122"/>
                <a:cs typeface="Times New Roman" pitchFamily="18" charset="0"/>
              </a:defRPr>
            </a:lvl4pPr>
            <a:lvl5pPr>
              <a:defRPr b="1">
                <a:latin typeface="Times New Roman" pitchFamily="18" charset="0"/>
                <a:ea typeface="楷体_GB2312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날짜 개체 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5" name="바닥글 개체 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슬라이드 번호 개체 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26AD8D0-F394-4BD8-98B5-5B7A7D33985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날짜 개체 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5" name="바닥글 개체 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슬라이드 번호 개체 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A9FB9-5A87-4C85-9B82-7D72A82248F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날짜 개체 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6" name="바닥글 개체 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슬라이드 번호 개체 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6AE20-DEFE-4069-8ABB-7CA32CEF248B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날짜 개체 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8" name="바닥글 개체 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슬라이드 번호 개체 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E845B-EF01-4D51-95CB-CCA72B9B7D2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날짜 개체 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4" name="바닥글 개체 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슬라이드 번호 개체 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53BED-E64A-4BFF-B4B4-3B0DD85478D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3" name="바닥글 개체 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슬라이드 번호 개체 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D079-1F79-45E9-A68A-800C64AF48F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날짜 개체 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6" name="바닥글 개체 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슬라이드 번호 개체 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36C95-0C19-47BB-9B76-476248511EE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Malgun Gothic" pitchFamily="34" charset="-127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날짜 개체 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6" name="바닥글 개체 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슬라이드 번호 개체 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F9103-9213-46A1-8597-604AEBC235F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C:\Users\Administrator\Desktop\201d008b2e5f64fa8f00694db4_560.jpg"/>
          <p:cNvPicPr>
            <a:picLocks noChangeAspect="1" noChangeArrowheads="1"/>
          </p:cNvPicPr>
          <p:nvPr userDrawn="1"/>
        </p:nvPicPr>
        <p:blipFill>
          <a:blip r:embed="rId13"/>
          <a:srcRect t="35036" r="10513" b="7600"/>
          <a:stretch>
            <a:fillRect/>
          </a:stretch>
        </p:blipFill>
        <p:spPr bwMode="auto">
          <a:xfrm>
            <a:off x="7369175" y="6165850"/>
            <a:ext cx="17748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제목 개체 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Malgun Gothic" pitchFamily="34" charset="-127"/>
              </a:rPr>
              <a:t>마스터 제목 스타일 편집</a:t>
            </a:r>
          </a:p>
        </p:txBody>
      </p:sp>
      <p:sp>
        <p:nvSpPr>
          <p:cNvPr id="3076" name="텍스트 개체 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Malgun Gothic" pitchFamily="34" charset="-127"/>
              </a:rPr>
              <a:t>마스터 텍스트 스타일을 편집합니다</a:t>
            </a:r>
          </a:p>
          <a:p>
            <a:pPr lvl="1"/>
            <a:r>
              <a:rPr lang="zh-CN" smtClean="0">
                <a:sym typeface="Malgun Gothic" pitchFamily="34" charset="-127"/>
              </a:rPr>
              <a:t>둘째 수준</a:t>
            </a:r>
          </a:p>
          <a:p>
            <a:pPr lvl="2"/>
            <a:r>
              <a:rPr lang="zh-CN" smtClean="0">
                <a:sym typeface="Malgun Gothic" pitchFamily="34" charset="-127"/>
              </a:rPr>
              <a:t>셋째 수준</a:t>
            </a:r>
          </a:p>
          <a:p>
            <a:pPr lvl="3"/>
            <a:r>
              <a:rPr lang="zh-CN" smtClean="0">
                <a:sym typeface="Malgun Gothic" pitchFamily="34" charset="-127"/>
              </a:rPr>
              <a:t>넷째 수준</a:t>
            </a:r>
          </a:p>
          <a:p>
            <a:pPr lvl="4"/>
            <a:r>
              <a:rPr lang="zh-CN" smtClean="0">
                <a:sym typeface="Malgun Gothic" pitchFamily="34" charset="-127"/>
              </a:rPr>
              <a:t>다섯째 수준</a:t>
            </a:r>
          </a:p>
        </p:txBody>
      </p:sp>
      <p:sp>
        <p:nvSpPr>
          <p:cNvPr id="1028" name="날짜 개체 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2372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latinLnBrk="0" hangingPunct="0">
              <a:defRPr sz="2000" smtClean="0"/>
            </a:lvl1pPr>
          </a:lstStyle>
          <a:p>
            <a:pPr>
              <a:defRPr/>
            </a:pPr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029" name="바닥글 개체 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latin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슬라이드 번호 개체 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638" y="62372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latinLnBrk="0" hangingPunct="0">
              <a:defRPr b="1" smtClean="0"/>
            </a:lvl1pPr>
          </a:lstStyle>
          <a:p>
            <a:pPr>
              <a:defRPr/>
            </a:pPr>
            <a:fld id="{501575F1-5CCC-4A70-B7F6-DA497286121B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  <p:pic>
        <p:nvPicPr>
          <p:cNvPr id="3080" name="Picture 8" descr="F:\周颖\201406拉斯维加斯会议\摘要\会标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4398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  <a:sym typeface="Malgun Gothic" pitchFamily="34" charset="-127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宋体" pitchFamily="2" charset="-122"/>
          <a:cs typeface="Times New Roman" pitchFamily="18" charset="0"/>
          <a:sym typeface="Malgun Gothic" pitchFamily="34" charset="-127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宋体" pitchFamily="2" charset="-122"/>
          <a:cs typeface="Times New Roman" pitchFamily="18" charset="0"/>
          <a:sym typeface="Malgun Gothic" pitchFamily="34" charset="-127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宋体" pitchFamily="2" charset="-122"/>
          <a:cs typeface="Times New Roman" pitchFamily="18" charset="0"/>
          <a:sym typeface="Malgun Gothic" pitchFamily="34" charset="-127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宋体" pitchFamily="2" charset="-122"/>
          <a:cs typeface="Times New Roman" pitchFamily="18" charset="0"/>
          <a:sym typeface="Malgun Gothic" pitchFamily="34" charset="-127"/>
        </a:defRPr>
      </a:lvl5pPr>
      <a:lvl6pPr marL="1371600" indent="-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lgun Gothic" pitchFamily="34" charset="-127"/>
          <a:ea typeface="宋体" pitchFamily="2" charset="-122"/>
          <a:sym typeface="Malgun Gothic" pitchFamily="34" charset="-127"/>
        </a:defRPr>
      </a:lvl6pPr>
      <a:lvl7pPr marL="1828800" indent="-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lgun Gothic" pitchFamily="34" charset="-127"/>
          <a:ea typeface="宋体" pitchFamily="2" charset="-122"/>
          <a:sym typeface="Malgun Gothic" pitchFamily="34" charset="-127"/>
        </a:defRPr>
      </a:lvl7pPr>
      <a:lvl8pPr marL="2286000" indent="-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lgun Gothic" pitchFamily="34" charset="-127"/>
          <a:ea typeface="宋体" pitchFamily="2" charset="-122"/>
          <a:sym typeface="Malgun Gothic" pitchFamily="34" charset="-127"/>
        </a:defRPr>
      </a:lvl8pPr>
      <a:lvl9pPr marL="2743200" indent="-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lgun Gothic" pitchFamily="34" charset="-127"/>
          <a:ea typeface="宋体" pitchFamily="2" charset="-122"/>
          <a:sym typeface="Malgun Gothic" pitchFamily="34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  <a:sym typeface="Malgun Gothic" pitchFamily="34" charset="-127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  <a:sym typeface="Malgun Gothic" pitchFamily="34" charset="-127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  <a:sym typeface="Malgun Gothic" pitchFamily="34" charset="-127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  <a:sym typeface="Malgun Gothic" pitchFamily="34" charset="-127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  <a:sym typeface="Malgun Gothic" pitchFamily="34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Malgun Gothic" pitchFamily="34" charset="-127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Malgun Gothic" pitchFamily="34" charset="-127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Malgun Gothic" pitchFamily="34" charset="-127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Malgun Gothic" pitchFamily="34" charset="-127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ctrTitle"/>
          </p:nvPr>
        </p:nvSpPr>
        <p:spPr>
          <a:xfrm>
            <a:off x="215900" y="1665288"/>
            <a:ext cx="8712200" cy="1979612"/>
          </a:xfrm>
        </p:spPr>
        <p:txBody>
          <a:bodyPr/>
          <a:lstStyle/>
          <a:p>
            <a:pPr marL="0" indent="0"/>
            <a:r>
              <a:rPr lang="en-US" altLang="zh-CN" sz="3200" smtClean="0"/>
              <a:t>The effect of integrated intervention for service</a:t>
            </a:r>
            <a:br>
              <a:rPr lang="en-US" altLang="zh-CN" sz="3200" smtClean="0"/>
            </a:br>
            <a:r>
              <a:rPr lang="en-US" altLang="zh-CN" sz="3200" smtClean="0"/>
              <a:t>providers on partner notification and STD/HIV</a:t>
            </a:r>
            <a:br>
              <a:rPr lang="en-US" altLang="zh-CN" sz="3200" smtClean="0"/>
            </a:br>
            <a:r>
              <a:rPr lang="en-US" altLang="zh-CN" sz="3200" smtClean="0"/>
              <a:t>related consulting services in public STD clinics, </a:t>
            </a:r>
            <a:br>
              <a:rPr lang="en-US" altLang="zh-CN" sz="3200" smtClean="0"/>
            </a:br>
            <a:r>
              <a:rPr lang="en-US" altLang="zh-CN" sz="3200" smtClean="0"/>
              <a:t>Shanghai, China</a:t>
            </a:r>
            <a:endParaRPr lang="zh-CN" altLang="en-US" sz="3200" smtClean="0"/>
          </a:p>
        </p:txBody>
      </p:sp>
      <p:sp>
        <p:nvSpPr>
          <p:cNvPr id="6147" name="副标题 2"/>
          <p:cNvSpPr>
            <a:spLocks noGrp="1"/>
          </p:cNvSpPr>
          <p:nvPr>
            <p:ph type="subTitle" idx="1"/>
          </p:nvPr>
        </p:nvSpPr>
        <p:spPr>
          <a:xfrm>
            <a:off x="1368425" y="4113213"/>
            <a:ext cx="6400800" cy="2243137"/>
          </a:xfrm>
        </p:spPr>
        <p:txBody>
          <a:bodyPr/>
          <a:lstStyle/>
          <a:p>
            <a:r>
              <a:rPr lang="en-US" altLang="zh-CN" smtClean="0"/>
              <a:t>Junqing Wu, PhD</a:t>
            </a:r>
          </a:p>
          <a:p>
            <a:r>
              <a:rPr lang="en-US" altLang="zh-CN" sz="1800" i="1" smtClean="0"/>
              <a:t>WHO Collaborating Center on Human Research, China</a:t>
            </a:r>
            <a:endParaRPr lang="zh-CN" altLang="zh-CN" sz="1800" smtClean="0"/>
          </a:p>
          <a:p>
            <a:r>
              <a:rPr lang="zh-CN" altLang="zh-CN" sz="1800" i="1" smtClean="0"/>
              <a:t>Shanghai Institute of Planned Parenthood Research</a:t>
            </a:r>
            <a:endParaRPr lang="zh-CN" altLang="zh-CN" sz="1800" smtClean="0"/>
          </a:p>
          <a:p>
            <a:r>
              <a:rPr lang="zh-CN" altLang="zh-CN" sz="1800" i="1" smtClean="0"/>
              <a:t>Fudan University, China</a:t>
            </a:r>
            <a:endParaRPr lang="zh-CN" altLang="zh-CN" sz="1800" smtClean="0"/>
          </a:p>
          <a:p>
            <a:r>
              <a:rPr lang="zh-CN" altLang="zh-CN" sz="1800" i="1" smtClean="0"/>
              <a:t>NPFPC Key Laboratory of Contraceptives and Devices</a:t>
            </a:r>
            <a:endParaRPr lang="zh-CN" altLang="zh-CN" sz="1800" smtClean="0"/>
          </a:p>
          <a:p>
            <a:r>
              <a:rPr lang="en-US" altLang="zh-CN" sz="1600" smtClean="0"/>
              <a:t>E-mail:wujq1688@163.com</a:t>
            </a:r>
            <a:endParaRPr lang="zh-CN" altLang="zh-CN" sz="1600" smtClean="0"/>
          </a:p>
          <a:p>
            <a:endParaRPr lang="zh-CN" altLang="en-US" sz="1400" smtClean="0"/>
          </a:p>
        </p:txBody>
      </p:sp>
      <p:sp>
        <p:nvSpPr>
          <p:cNvPr id="6148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AFA7BA-77F4-4BED-8F49-E8D269A42B15}" type="slidenum">
              <a:rPr lang="zh-CN" altLang="zh-CN"/>
              <a:pPr/>
              <a:t>1</a:t>
            </a:fld>
            <a:endParaRPr lang="zh-CN" altLang="zh-CN"/>
          </a:p>
        </p:txBody>
      </p:sp>
      <p:sp>
        <p:nvSpPr>
          <p:cNvPr id="6149" name="日期占位符 4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1800"/>
              <a:t>October 28,2014</a:t>
            </a:r>
            <a:endParaRPr lang="zh-CN" alt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The criteria of clients for recruitment</a:t>
            </a:r>
          </a:p>
          <a:p>
            <a:pPr lvl="1"/>
            <a:r>
              <a:rPr lang="en-US" altLang="zh-CN" smtClean="0"/>
              <a:t>Older than 15 years old</a:t>
            </a:r>
          </a:p>
          <a:p>
            <a:pPr lvl="1"/>
            <a:r>
              <a:rPr lang="en-US" altLang="zh-CN" smtClean="0"/>
              <a:t>Visiting the selected clinics for the first time and requiring for STDs-related service</a:t>
            </a:r>
          </a:p>
          <a:p>
            <a:pPr lvl="1"/>
            <a:r>
              <a:rPr lang="en-US" altLang="zh-CN" smtClean="0"/>
              <a:t>Willing to participate in the research. </a:t>
            </a:r>
          </a:p>
          <a:p>
            <a:endParaRPr lang="zh-CN" altLang="en-US" smtClean="0">
              <a:solidFill>
                <a:srgbClr val="376092"/>
              </a:solidFill>
            </a:endParaRPr>
          </a:p>
        </p:txBody>
      </p:sp>
      <p:sp>
        <p:nvSpPr>
          <p:cNvPr id="15364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5365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CB1DAA-9089-4074-9585-49D331950A48}" type="slidenum">
              <a:rPr lang="zh-CN" altLang="zh-CN"/>
              <a:pPr/>
              <a:t>10</a:t>
            </a:fld>
            <a:endParaRPr lang="zh-CN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Study design</a:t>
            </a:r>
          </a:p>
          <a:p>
            <a:pPr lvl="1"/>
            <a:r>
              <a:rPr lang="en-US" altLang="zh-CN" sz="3200" smtClean="0"/>
              <a:t>An intervention research</a:t>
            </a:r>
          </a:p>
          <a:p>
            <a:pPr lvl="2"/>
            <a:r>
              <a:rPr lang="en-US" altLang="zh-CN" sz="2800" smtClean="0"/>
              <a:t>The intervention group: a series of intervention measures were implemented for the service providers</a:t>
            </a:r>
            <a:r>
              <a:rPr lang="zh-CN" altLang="en-US" sz="2800" smtClean="0"/>
              <a:t>（</a:t>
            </a:r>
            <a:r>
              <a:rPr lang="en-US" altLang="zh-CN" sz="2800" smtClean="0"/>
              <a:t>6 months</a:t>
            </a:r>
            <a:r>
              <a:rPr lang="zh-CN" altLang="en-US" sz="2800" smtClean="0"/>
              <a:t>）</a:t>
            </a:r>
          </a:p>
          <a:p>
            <a:pPr lvl="3"/>
            <a:r>
              <a:rPr lang="en-US" altLang="zh-CN" sz="2400" smtClean="0"/>
              <a:t>Qualified advocacy and mobilization, IEC related services, training, supervising, following up and integrated counseling, partner notification and condom promotion </a:t>
            </a:r>
          </a:p>
          <a:p>
            <a:pPr lvl="2"/>
            <a:r>
              <a:rPr lang="en-US" altLang="zh-CN" sz="2800" smtClean="0"/>
              <a:t>The control group: routine work</a:t>
            </a:r>
            <a:endParaRPr lang="zh-CN" altLang="en-US" sz="2800" smtClean="0"/>
          </a:p>
        </p:txBody>
      </p:sp>
      <p:sp>
        <p:nvSpPr>
          <p:cNvPr id="16388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6389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91EA35-D05A-4F98-A15D-88B22289602D}" type="slidenum">
              <a:rPr lang="zh-CN" altLang="zh-CN"/>
              <a:pPr/>
              <a:t>11</a:t>
            </a:fld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Data collection</a:t>
            </a:r>
          </a:p>
          <a:p>
            <a:pPr lvl="1"/>
            <a:r>
              <a:rPr lang="en-US" altLang="zh-CN" sz="2600" smtClean="0"/>
              <a:t>Interception investigation </a:t>
            </a:r>
          </a:p>
          <a:p>
            <a:pPr lvl="1"/>
            <a:r>
              <a:rPr lang="en-US" altLang="zh-CN" sz="2600" smtClean="0"/>
              <a:t>After 3 months of the integrated intervention</a:t>
            </a:r>
          </a:p>
          <a:p>
            <a:pPr lvl="1"/>
            <a:r>
              <a:rPr lang="en-US" altLang="zh-CN" smtClean="0"/>
              <a:t>Using questionnaire </a:t>
            </a:r>
          </a:p>
          <a:p>
            <a:pPr lvl="2"/>
            <a:r>
              <a:rPr lang="en-US" altLang="zh-CN" smtClean="0"/>
              <a:t>social demography</a:t>
            </a:r>
          </a:p>
          <a:p>
            <a:pPr lvl="2"/>
            <a:r>
              <a:rPr lang="en-US" altLang="zh-CN" smtClean="0"/>
              <a:t>sexual behavior</a:t>
            </a:r>
          </a:p>
          <a:p>
            <a:pPr lvl="2"/>
            <a:r>
              <a:rPr lang="en-US" altLang="zh-CN" smtClean="0"/>
              <a:t>symptom feature</a:t>
            </a:r>
          </a:p>
          <a:p>
            <a:pPr lvl="2"/>
            <a:r>
              <a:rPr lang="en-US" altLang="zh-CN" smtClean="0"/>
              <a:t> content and availability of service</a:t>
            </a:r>
          </a:p>
          <a:p>
            <a:pPr lvl="2"/>
            <a:r>
              <a:rPr lang="en-US" altLang="zh-CN" smtClean="0"/>
              <a:t> knowledge related to STDs/AIDS</a:t>
            </a:r>
          </a:p>
          <a:p>
            <a:pPr lvl="2"/>
            <a:r>
              <a:rPr lang="en-US" altLang="zh-CN" smtClean="0"/>
              <a:t>……</a:t>
            </a:r>
          </a:p>
        </p:txBody>
      </p:sp>
      <p:sp>
        <p:nvSpPr>
          <p:cNvPr id="17412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7413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2358E0-B4D0-4E33-9CE7-B140548051B3}" type="slidenum">
              <a:rPr lang="zh-CN" altLang="zh-CN"/>
              <a:pPr/>
              <a:t>12</a:t>
            </a:fld>
            <a:endParaRPr lang="zh-CN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Statistical analysis</a:t>
            </a:r>
          </a:p>
          <a:p>
            <a:pPr lvl="1"/>
            <a:r>
              <a:rPr lang="en-US" altLang="zh-CN" smtClean="0"/>
              <a:t>Data entry: Epidata 3.0 (The EpiData Association, Odense Denmark)</a:t>
            </a:r>
          </a:p>
          <a:p>
            <a:pPr lvl="1"/>
            <a:r>
              <a:rPr lang="en-US" altLang="zh-CN" smtClean="0"/>
              <a:t>Data analysis: SAS v9.1.3 (SAS Institute Inc., Cary, NC, USA). </a:t>
            </a:r>
          </a:p>
          <a:p>
            <a:pPr lvl="2"/>
            <a:r>
              <a:rPr lang="en-US" altLang="zh-CN" smtClean="0"/>
              <a:t>Descriptive analysis</a:t>
            </a:r>
          </a:p>
          <a:p>
            <a:pPr lvl="2"/>
            <a:r>
              <a:rPr lang="en-US" altLang="zh-CN" smtClean="0"/>
              <a:t>Logistic regression analysis</a:t>
            </a:r>
          </a:p>
          <a:p>
            <a:pPr lvl="2"/>
            <a:r>
              <a:rPr lang="en-US" altLang="zh-CN" smtClean="0"/>
              <a:t>Statistical significance defined as P&lt;0.05.</a:t>
            </a:r>
            <a:endParaRPr lang="zh-CN" altLang="zh-CN" smtClean="0"/>
          </a:p>
        </p:txBody>
      </p:sp>
      <p:sp>
        <p:nvSpPr>
          <p:cNvPr id="18436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8437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D22ECA-0AEA-4B7D-B30B-651CD0D66E9D}" type="slidenum">
              <a:rPr lang="zh-CN" altLang="zh-CN"/>
              <a:pPr/>
              <a:t>13</a:t>
            </a:fld>
            <a:endParaRPr lang="zh-CN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This study was approved by the Ethics Committee of Shanghai Institute of Planned Parenthood Research</a:t>
            </a:r>
            <a:endParaRPr lang="zh-CN" altLang="en-US" smtClean="0">
              <a:solidFill>
                <a:srgbClr val="376092"/>
              </a:solidFill>
            </a:endParaRPr>
          </a:p>
        </p:txBody>
      </p:sp>
      <p:sp>
        <p:nvSpPr>
          <p:cNvPr id="19460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9461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5E02D4-96DF-42FF-8D5B-6E583A5DBF8A}" type="slidenum">
              <a:rPr lang="zh-CN" altLang="zh-CN"/>
              <a:pPr/>
              <a:t>14</a:t>
            </a:fld>
            <a:endParaRPr lang="zh-CN" alt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b="1" smtClean="0">
                <a:ea typeface="楷体_GB2312" pitchFamily="49" charset="-122"/>
              </a:rPr>
              <a:t>RESULTS</a:t>
            </a:r>
            <a:endParaRPr lang="zh-CN" altLang="en-US" b="1" smtClean="0">
              <a:ea typeface="楷体_GB2312" pitchFamily="49" charset="-12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zh-CN" b="1" smtClean="0">
                <a:solidFill>
                  <a:srgbClr val="376092"/>
                </a:solidFill>
                <a:ea typeface="楷体_GB2312" pitchFamily="49" charset="-122"/>
              </a:rPr>
              <a:t>Basic information</a:t>
            </a:r>
          </a:p>
          <a:p>
            <a:endParaRPr lang="en-US" altLang="zh-CN" smtClean="0"/>
          </a:p>
          <a:p>
            <a:endParaRPr lang="en-US" altLang="zh-CN" smtClean="0"/>
          </a:p>
          <a:p>
            <a:endParaRPr lang="en-US" altLang="zh-CN" smtClean="0"/>
          </a:p>
          <a:p>
            <a:pPr lvl="1"/>
            <a:r>
              <a:rPr lang="en-US" altLang="zh-CN" smtClean="0"/>
              <a:t>Related to characteristics(age, gender, marriage status, etc.), there is no significant difference between groups.</a:t>
            </a:r>
          </a:p>
          <a:p>
            <a:endParaRPr lang="en-US" altLang="zh-CN" smtClean="0"/>
          </a:p>
        </p:txBody>
      </p:sp>
      <p:graphicFrame>
        <p:nvGraphicFramePr>
          <p:cNvPr id="4" name="内容占位符 23"/>
          <p:cNvGraphicFramePr>
            <a:graphicFrameLocks noGrp="1"/>
          </p:cNvGraphicFramePr>
          <p:nvPr>
            <p:ph idx="1"/>
          </p:nvPr>
        </p:nvGraphicFramePr>
        <p:xfrm>
          <a:off x="611188" y="2349500"/>
          <a:ext cx="8229600" cy="11144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IG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CG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Pre-intervention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412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448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Post-intervention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451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418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21507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D0D42D-E3C0-45FE-840D-AC03278EAEBE}" type="slidenum">
              <a:rPr lang="zh-CN" altLang="zh-CN"/>
              <a:pPr/>
              <a:t>16</a:t>
            </a:fld>
            <a:endParaRPr lang="zh-CN" altLang="zh-CN"/>
          </a:p>
        </p:txBody>
      </p:sp>
      <p:sp>
        <p:nvSpPr>
          <p:cNvPr id="21508" name="矩形 10"/>
          <p:cNvSpPr>
            <a:spLocks noChangeArrowheads="1"/>
          </p:cNvSpPr>
          <p:nvPr/>
        </p:nvSpPr>
        <p:spPr bwMode="auto">
          <a:xfrm>
            <a:off x="1908175" y="404813"/>
            <a:ext cx="6011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400" b="1">
                <a:solidFill>
                  <a:srgbClr val="37609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  <a:sym typeface="Malgun Gothic" pitchFamily="34" charset="-127"/>
              </a:rPr>
              <a:t>The situation of partner notification</a:t>
            </a:r>
            <a:endParaRPr lang="zh-CN" altLang="en-US" sz="2400" b="1">
              <a:solidFill>
                <a:srgbClr val="376092"/>
              </a:solidFill>
              <a:latin typeface="Times New Roman" pitchFamily="18" charset="0"/>
              <a:ea typeface="楷体_GB2312" pitchFamily="49" charset="-122"/>
              <a:cs typeface="Times New Roman" pitchFamily="18" charset="0"/>
              <a:sym typeface="Malgun Gothic" pitchFamily="34" charset="-127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42875" y="800100"/>
          <a:ext cx="8858250" cy="5418144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215900"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Category 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IG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CG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PRE</a:t>
                      </a: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n=412</a:t>
                      </a: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）</a:t>
                      </a:r>
                      <a:endParaRPr kumimoji="0" 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POST(n=451)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PRE(n=448)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POST(n=418)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requirements of informing sexual partners condition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66.99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88.03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60.71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66.03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33.01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54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11.97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39.29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33.97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proposing partner check/treatment 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73.30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89.14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76.79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77.27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26.70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49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10.87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23.22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95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22.73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informing the reasons for this condition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82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19.90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67.18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81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18.08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89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21.29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80.10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32.82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81.92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78.71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providing contact card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60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14.56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31.49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37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8.26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36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8.61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85.44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68.51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91.74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382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91.39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8057" marR="5805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smtClean="0"/>
              <a:t>partner notification</a:t>
            </a:r>
            <a:endParaRPr lang="zh-CN" altLang="en-US" sz="2400" smtClean="0"/>
          </a:p>
        </p:txBody>
      </p:sp>
      <p:sp>
        <p:nvSpPr>
          <p:cNvPr id="102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83E511-1B8D-42B3-8724-B0EA1D747B1A}" type="slidenum">
              <a:rPr lang="en-US" altLang="zh-CN"/>
              <a:pPr/>
              <a:t>17</a:t>
            </a:fld>
            <a:endParaRPr lang="en-US" altLang="zh-CN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08288" y="1449388"/>
          <a:ext cx="5422900" cy="4102100"/>
        </p:xfrm>
        <a:graphic>
          <a:graphicData uri="http://schemas.openxmlformats.org/presentationml/2006/ole">
            <p:oleObj spid="_x0000_s1026" name="图表" r:id="rId3" imgW="3238380" imgH="2247990" progId="Excel.Chart.8">
              <p:embed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1844675"/>
            <a:ext cx="3733800" cy="2246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PRE VS. POST</a:t>
            </a:r>
            <a:r>
              <a:rPr lang="zh-CN" altLang="en-US" sz="2000"/>
              <a:t>：</a:t>
            </a:r>
          </a:p>
          <a:p>
            <a:pPr lvl="1"/>
            <a:r>
              <a:rPr lang="en-US" altLang="zh-CN" sz="2000"/>
              <a:t>IG</a:t>
            </a:r>
            <a:r>
              <a:rPr lang="zh-CN" altLang="en-US" sz="2000"/>
              <a:t>：</a:t>
            </a:r>
            <a:r>
              <a:rPr lang="en-US" altLang="zh-CN" sz="2000"/>
              <a:t>P&lt;0.0001</a:t>
            </a:r>
          </a:p>
          <a:p>
            <a:pPr lvl="1"/>
            <a:r>
              <a:rPr lang="en-US" altLang="zh-CN" sz="2000"/>
              <a:t>CG</a:t>
            </a:r>
            <a:r>
              <a:rPr lang="zh-CN" altLang="en-US" sz="2000"/>
              <a:t>：</a:t>
            </a:r>
            <a:r>
              <a:rPr lang="en-US" altLang="zh-CN" sz="2000"/>
              <a:t>P=0.1415</a:t>
            </a:r>
          </a:p>
          <a:p>
            <a:pPr lvl="1"/>
            <a:endParaRPr lang="en-US" altLang="zh-CN" sz="2000"/>
          </a:p>
          <a:p>
            <a:r>
              <a:rPr lang="en-US" altLang="zh-CN" sz="2000"/>
              <a:t>IG VS. CG</a:t>
            </a:r>
            <a:r>
              <a:rPr lang="zh-CN" altLang="en-US" sz="2000"/>
              <a:t>：</a:t>
            </a:r>
          </a:p>
          <a:p>
            <a:pPr lvl="1"/>
            <a:r>
              <a:rPr lang="en-US" altLang="zh-CN" sz="2000"/>
              <a:t>PRE</a:t>
            </a:r>
            <a:r>
              <a:rPr lang="zh-CN" altLang="en-US" sz="2000"/>
              <a:t>：</a:t>
            </a:r>
            <a:r>
              <a:rPr lang="en-US" altLang="zh-CN" sz="2000"/>
              <a:t>P=0.0891</a:t>
            </a:r>
          </a:p>
          <a:p>
            <a:pPr lvl="1"/>
            <a:r>
              <a:rPr lang="en-US" altLang="zh-CN" sz="2000"/>
              <a:t>POST</a:t>
            </a:r>
            <a:r>
              <a:rPr lang="zh-CN" altLang="en-US" sz="2000"/>
              <a:t>：</a:t>
            </a:r>
            <a:r>
              <a:rPr lang="en-US" altLang="zh-CN" sz="2000"/>
              <a:t>P&lt;0.0001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323850" y="5516563"/>
            <a:ext cx="83820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Control gender, age, group and time, integrated intervention has improved the partner notification service (P &lt; 0.0001).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22531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74D473-528C-4055-A75C-1DD739D5CA7A}" type="slidenum">
              <a:rPr lang="zh-CN" altLang="zh-CN"/>
              <a:pPr/>
              <a:t>18</a:t>
            </a:fld>
            <a:endParaRPr lang="zh-CN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31800" y="1449388"/>
          <a:ext cx="8316913" cy="3854452"/>
        </p:xfrm>
        <a:graphic>
          <a:graphicData uri="http://schemas.openxmlformats.org/drawingml/2006/table">
            <a:tbl>
              <a:tblPr/>
              <a:tblGrid>
                <a:gridCol w="2035175"/>
                <a:gridCol w="1728788"/>
                <a:gridCol w="249237"/>
                <a:gridCol w="1193800"/>
                <a:gridCol w="250825"/>
                <a:gridCol w="1379538"/>
                <a:gridCol w="249237"/>
                <a:gridCol w="1230313"/>
              </a:tblGrid>
              <a:tr h="1058863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  <a:sym typeface="Malgun Gothic" pitchFamily="34" charset="-127"/>
                        </a:rPr>
                        <a:t>The influence factors analysis of partner notification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Logistic regression</a:t>
                      </a: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n=1729</a:t>
                      </a: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）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Variables 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β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OR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95%CI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Group </a:t>
                      </a: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：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IG/CG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0.1614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1.175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0.924-1.494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0.1877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Time</a:t>
                      </a: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：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post/pre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0.2032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1.225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0.963-1.559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0.0986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group*time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1.6935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5.438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3.825-7.732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&lt;0.0001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8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Controlling gender and age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23555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184E53-A239-4091-A675-220BC8F068A0}" type="slidenum">
              <a:rPr lang="zh-CN" altLang="zh-CN"/>
              <a:pPr/>
              <a:t>19</a:t>
            </a:fld>
            <a:endParaRPr lang="zh-CN" altLang="zh-CN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50825" y="944563"/>
          <a:ext cx="8605838" cy="5335587"/>
        </p:xfrm>
        <a:graphic>
          <a:graphicData uri="http://schemas.openxmlformats.org/drawingml/2006/table">
            <a:tbl>
              <a:tblPr/>
              <a:tblGrid>
                <a:gridCol w="615950"/>
                <a:gridCol w="614363"/>
                <a:gridCol w="614362"/>
                <a:gridCol w="614363"/>
                <a:gridCol w="614362"/>
                <a:gridCol w="614363"/>
                <a:gridCol w="615950"/>
                <a:gridCol w="728662"/>
                <a:gridCol w="500063"/>
                <a:gridCol w="614362"/>
                <a:gridCol w="614363"/>
                <a:gridCol w="615950"/>
                <a:gridCol w="614362"/>
                <a:gridCol w="614363"/>
              </a:tblGrid>
              <a:tr h="192088"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Category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IG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CG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17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PRE</a:t>
                      </a: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n=412</a:t>
                      </a: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）</a:t>
                      </a:r>
                      <a:endParaRPr kumimoji="0" 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POST(n=451)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PRE(n=448)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POST(n=418)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08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%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counseling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53.88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64.30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54.02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52.87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46.12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161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35.69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45.98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47.13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providing further counseling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63.96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77.24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56.20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66.97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80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36.04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22.76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43.80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73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33.03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suggestion for HIV testing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51.46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71.18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83.48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52.15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48.54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28.82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16.52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47.84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telling the place of HIV testing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yes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54.37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67.18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52.23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50.96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45.63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32.81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47.76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49.04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4508" marR="6450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48" name="矩形 7"/>
          <p:cNvSpPr>
            <a:spLocks noChangeArrowheads="1"/>
          </p:cNvSpPr>
          <p:nvPr/>
        </p:nvSpPr>
        <p:spPr bwMode="auto">
          <a:xfrm>
            <a:off x="1908175" y="404813"/>
            <a:ext cx="6011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2400" b="1">
                <a:solidFill>
                  <a:srgbClr val="37609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  <a:sym typeface="Malgun Gothic" pitchFamily="34" charset="-127"/>
              </a:rPr>
              <a:t>The situation of counseling service</a:t>
            </a:r>
            <a:endParaRPr lang="zh-CN" altLang="en-US" sz="2400" b="1">
              <a:solidFill>
                <a:srgbClr val="376092"/>
              </a:solidFill>
              <a:latin typeface="Times New Roman" pitchFamily="18" charset="0"/>
              <a:ea typeface="楷体_GB2312" pitchFamily="49" charset="-122"/>
              <a:cs typeface="Times New Roman" pitchFamily="18" charset="0"/>
              <a:sym typeface="Malgun Gothic" pitchFamily="34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 smtClean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2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7173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AE9A15-91A3-4A79-9A5C-A3782397E7AC}" type="slidenum">
              <a:rPr lang="zh-CN" altLang="zh-CN"/>
              <a:pPr/>
              <a:t>2</a:t>
            </a:fld>
            <a:endParaRPr lang="zh-CN" alt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smtClean="0"/>
              <a:t>counseling service</a:t>
            </a:r>
            <a:endParaRPr lang="zh-CN" altLang="en-US" sz="2800" smtClean="0"/>
          </a:p>
        </p:txBody>
      </p:sp>
      <p:sp>
        <p:nvSpPr>
          <p:cNvPr id="205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436A62-79C3-44FF-A9B1-12A814B872F1}" type="slidenum">
              <a:rPr lang="en-US" altLang="zh-CN"/>
              <a:pPr/>
              <a:t>20</a:t>
            </a:fld>
            <a:endParaRPr lang="en-US" altLang="zh-CN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79725" y="1233488"/>
          <a:ext cx="5688013" cy="4032250"/>
        </p:xfrm>
        <a:graphic>
          <a:graphicData uri="http://schemas.openxmlformats.org/presentationml/2006/ole">
            <p:oleObj spid="_x0000_s2050" name="图表" r:id="rId3" imgW="3362310" imgH="1962240" progId="Excel.Chart.8">
              <p:embed/>
            </p:oleObj>
          </a:graphicData>
        </a:graphic>
      </p:graphicFrame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0" y="1773238"/>
            <a:ext cx="3733800" cy="2862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/>
              <a:t>PRE VS. POST</a:t>
            </a:r>
            <a:r>
              <a:rPr lang="zh-CN" altLang="en-US" sz="2000"/>
              <a:t>：</a:t>
            </a:r>
          </a:p>
          <a:p>
            <a:pPr lvl="1"/>
            <a:r>
              <a:rPr lang="en-US" altLang="zh-CN" sz="2000"/>
              <a:t>IG</a:t>
            </a:r>
            <a:r>
              <a:rPr lang="zh-CN" altLang="en-US" sz="2000"/>
              <a:t>：</a:t>
            </a:r>
            <a:r>
              <a:rPr lang="en-US" altLang="zh-CN" sz="2000"/>
              <a:t>P&lt;0.0001</a:t>
            </a:r>
          </a:p>
          <a:p>
            <a:pPr lvl="1"/>
            <a:r>
              <a:rPr lang="en-US" altLang="zh-CN" sz="2000"/>
              <a:t>            </a:t>
            </a:r>
            <a:r>
              <a:rPr lang="zh-CN" altLang="en-US" sz="2000"/>
              <a:t>（</a:t>
            </a:r>
            <a:r>
              <a:rPr lang="en-US" altLang="zh-CN" sz="2000"/>
              <a:t>Z=-5.61</a:t>
            </a:r>
            <a:r>
              <a:rPr lang="zh-CN" altLang="en-US" sz="2000"/>
              <a:t>）</a:t>
            </a:r>
          </a:p>
          <a:p>
            <a:pPr lvl="1"/>
            <a:r>
              <a:rPr lang="en-US" altLang="zh-CN" sz="2000"/>
              <a:t>CG</a:t>
            </a:r>
            <a:r>
              <a:rPr lang="zh-CN" altLang="en-US" sz="2000"/>
              <a:t>：</a:t>
            </a:r>
            <a:r>
              <a:rPr lang="en-US" altLang="zh-CN" sz="2000"/>
              <a:t>P=0.9674</a:t>
            </a:r>
          </a:p>
          <a:p>
            <a:pPr lvl="1"/>
            <a:endParaRPr lang="en-US" altLang="zh-CN" sz="2000"/>
          </a:p>
          <a:p>
            <a:r>
              <a:rPr lang="en-US" altLang="zh-CN" sz="2000"/>
              <a:t>IG VS. CG</a:t>
            </a:r>
            <a:r>
              <a:rPr lang="zh-CN" altLang="en-US" sz="2000"/>
              <a:t>：</a:t>
            </a:r>
          </a:p>
          <a:p>
            <a:pPr lvl="1"/>
            <a:r>
              <a:rPr lang="en-US" altLang="zh-CN" sz="2000"/>
              <a:t>PRE</a:t>
            </a:r>
            <a:r>
              <a:rPr lang="zh-CN" altLang="en-US" sz="2000"/>
              <a:t>：</a:t>
            </a:r>
            <a:r>
              <a:rPr lang="en-US" altLang="zh-CN" sz="2000"/>
              <a:t>P=0.9278</a:t>
            </a:r>
          </a:p>
          <a:p>
            <a:pPr lvl="1"/>
            <a:r>
              <a:rPr lang="en-US" altLang="zh-CN" sz="2000"/>
              <a:t>POST</a:t>
            </a:r>
            <a:r>
              <a:rPr lang="zh-CN" altLang="en-US" sz="2000"/>
              <a:t>：</a:t>
            </a:r>
            <a:r>
              <a:rPr lang="en-US" altLang="zh-CN" sz="2000"/>
              <a:t>P&lt;0.0001</a:t>
            </a:r>
          </a:p>
          <a:p>
            <a:pPr lvl="1"/>
            <a:r>
              <a:rPr lang="en-US" altLang="zh-CN" sz="2000"/>
              <a:t>             </a:t>
            </a:r>
            <a:r>
              <a:rPr lang="zh-CN" altLang="en-US" sz="2000"/>
              <a:t>（</a:t>
            </a:r>
            <a:r>
              <a:rPr lang="en-US" altLang="zh-CN" sz="2000"/>
              <a:t>Z=-6.59</a:t>
            </a:r>
            <a:r>
              <a:rPr lang="zh-CN" altLang="en-US" sz="2000"/>
              <a:t>）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215900" y="5481638"/>
            <a:ext cx="865981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Control gender, age, group and time, integrated intervention has significant influence on the counseling service. (P &lt; 0.0001).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24579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96452A-C04C-498E-B358-915E348E7515}" type="slidenum">
              <a:rPr lang="zh-CN" altLang="zh-CN"/>
              <a:pPr/>
              <a:t>21</a:t>
            </a:fld>
            <a:endParaRPr lang="zh-CN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50825" y="1557338"/>
          <a:ext cx="8534400" cy="3903662"/>
        </p:xfrm>
        <a:graphic>
          <a:graphicData uri="http://schemas.openxmlformats.org/drawingml/2006/table">
            <a:tbl>
              <a:tblPr/>
              <a:tblGrid>
                <a:gridCol w="2063750"/>
                <a:gridCol w="1752600"/>
                <a:gridCol w="252413"/>
                <a:gridCol w="1314450"/>
                <a:gridCol w="252412"/>
                <a:gridCol w="1397000"/>
                <a:gridCol w="254000"/>
                <a:gridCol w="1247775"/>
              </a:tblGrid>
              <a:tr h="1103313"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  <a:sym typeface="Malgun Gothic" pitchFamily="34" charset="-127"/>
                        </a:rPr>
                        <a:t>The influence factors analysis of counseling service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Logistic regression</a:t>
                      </a: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n=1729</a:t>
                      </a: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）</a:t>
                      </a:r>
                      <a:endParaRPr kumimoji="0" 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Variables 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β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OR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95%CI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Group </a:t>
                      </a: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：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IG/CG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-0.00612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0.994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0.784-1.259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0.9596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Time</a:t>
                      </a:r>
                      <a:r>
                        <a:rPr kumimoji="0" 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：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post/pre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0.0121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1.012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0.798-1.283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0.9208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group*time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0.7596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2.137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1.526-2.995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&lt;0.0001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gridSpan="8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Controlling gender and age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DISCUSSION</a:t>
            </a:r>
            <a:endParaRPr lang="zh-CN" altLang="en-US" smtClean="0"/>
          </a:p>
        </p:txBody>
      </p:sp>
      <p:sp>
        <p:nvSpPr>
          <p:cNvPr id="25603" name="内容占位符 2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525963"/>
          </a:xfrm>
        </p:spPr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PARTNER NOTIFICATION (PN) has been a cornerstone of STD control efforts in the United States since the 1940s, when Surgeon General Thomas Parran promoted the practice as a syphilis case-finding tool.</a:t>
            </a:r>
          </a:p>
          <a:p>
            <a:pPr algn="r">
              <a:buFont typeface="Arial" charset="0"/>
              <a:buNone/>
            </a:pPr>
            <a:r>
              <a:rPr lang="en-US" altLang="zh-CN" smtClean="0">
                <a:solidFill>
                  <a:srgbClr val="376092"/>
                </a:solidFill>
              </a:rPr>
              <a:t>——Parran T.</a:t>
            </a:r>
            <a:endParaRPr lang="zh-CN" altLang="en-US" smtClean="0">
              <a:solidFill>
                <a:srgbClr val="376092"/>
              </a:solidFill>
            </a:endParaRPr>
          </a:p>
        </p:txBody>
      </p:sp>
      <p:sp>
        <p:nvSpPr>
          <p:cNvPr id="25604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25605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7F8CCB-204B-4311-83E6-BCD678CD5F9F}" type="slidenum">
              <a:rPr lang="zh-CN" altLang="zh-CN"/>
              <a:pPr/>
              <a:t>22</a:t>
            </a:fld>
            <a:endParaRPr lang="zh-CN" alt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In our study</a:t>
            </a:r>
          </a:p>
          <a:p>
            <a:pPr lvl="1"/>
            <a:r>
              <a:rPr lang="en-US" altLang="zh-CN" smtClean="0"/>
              <a:t>PN services provided to only a very small minority of persons </a:t>
            </a:r>
          </a:p>
          <a:p>
            <a:pPr lvl="1"/>
            <a:r>
              <a:rPr lang="en-US" altLang="zh-CN" smtClean="0"/>
              <a:t>The way of PN services is poor (only by patient)</a:t>
            </a:r>
          </a:p>
          <a:p>
            <a:pPr lvl="1"/>
            <a:r>
              <a:rPr lang="en-US" altLang="zh-CN" smtClean="0"/>
              <a:t>The content is too simple, little emphasis on reason of partner notification</a:t>
            </a:r>
          </a:p>
          <a:p>
            <a:pPr lvl="1"/>
            <a:r>
              <a:rPr lang="en-US" altLang="zh-CN" smtClean="0"/>
              <a:t>Notification card is rarely used</a:t>
            </a:r>
          </a:p>
          <a:p>
            <a:pPr lvl="2"/>
            <a:r>
              <a:rPr lang="en-US" altLang="zh-CN" smtClean="0"/>
              <a:t>The rate of notification card using: 14.56% →31.49%(Post-intervention)</a:t>
            </a:r>
            <a:endParaRPr lang="zh-CN" altLang="en-US" smtClean="0"/>
          </a:p>
        </p:txBody>
      </p:sp>
      <p:sp>
        <p:nvSpPr>
          <p:cNvPr id="26628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26629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C2337F-7E4A-4012-B0E5-9D87BDD2A9AC}" type="slidenum">
              <a:rPr lang="zh-CN" altLang="zh-CN"/>
              <a:pPr/>
              <a:t>23</a:t>
            </a:fld>
            <a:endParaRPr lang="zh-CN" altLang="zh-C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Informed choice and counseling are the essential elements of QoC</a:t>
            </a:r>
          </a:p>
          <a:p>
            <a:r>
              <a:rPr lang="en-US" altLang="zh-CN" smtClean="0">
                <a:solidFill>
                  <a:srgbClr val="376092"/>
                </a:solidFill>
              </a:rPr>
              <a:t>Counseling is the key safeguard of informed choice</a:t>
            </a:r>
          </a:p>
          <a:p>
            <a:r>
              <a:rPr lang="en-US" altLang="zh-CN" smtClean="0">
                <a:solidFill>
                  <a:srgbClr val="376092"/>
                </a:solidFill>
              </a:rPr>
              <a:t>Counseling is also important to patient from STD clinics.</a:t>
            </a:r>
            <a:endParaRPr lang="zh-CN" altLang="en-US" smtClean="0">
              <a:solidFill>
                <a:srgbClr val="376092"/>
              </a:solidFill>
            </a:endParaRPr>
          </a:p>
        </p:txBody>
      </p:sp>
      <p:sp>
        <p:nvSpPr>
          <p:cNvPr id="27652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27653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8BC24D-EE1D-4BCC-8EA5-702BD352D899}" type="slidenum">
              <a:rPr lang="zh-CN" altLang="zh-CN"/>
              <a:pPr/>
              <a:t>24</a:t>
            </a:fld>
            <a:endParaRPr lang="zh-CN" altLang="zh-C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In our study</a:t>
            </a:r>
          </a:p>
          <a:p>
            <a:pPr lvl="1"/>
            <a:r>
              <a:rPr lang="en-US" altLang="zh-CN" smtClean="0"/>
              <a:t>Consulting services is limited to general need, rather than further need ;</a:t>
            </a:r>
          </a:p>
          <a:p>
            <a:pPr lvl="1"/>
            <a:r>
              <a:rPr lang="en-US" altLang="zh-CN" smtClean="0"/>
              <a:t>Lack of interaction and consulting skills;</a:t>
            </a:r>
          </a:p>
          <a:p>
            <a:pPr lvl="1"/>
            <a:r>
              <a:rPr lang="en-US" altLang="zh-CN" smtClean="0"/>
              <a:t>Misunderstanding  of STD by service provider</a:t>
            </a:r>
          </a:p>
          <a:p>
            <a:pPr lvl="2"/>
            <a:r>
              <a:rPr lang="en-US" altLang="zh-CN" smtClean="0"/>
              <a:t>The rate of counseling service: below 80%(post-intervention)</a:t>
            </a:r>
          </a:p>
          <a:p>
            <a:pPr lvl="1"/>
            <a:endParaRPr lang="zh-CN" altLang="en-US" smtClean="0"/>
          </a:p>
          <a:p>
            <a:endParaRPr lang="en-US" altLang="zh-CN" smtClean="0">
              <a:solidFill>
                <a:srgbClr val="376092"/>
              </a:solidFill>
            </a:endParaRPr>
          </a:p>
          <a:p>
            <a:endParaRPr lang="zh-CN" altLang="en-US" smtClean="0">
              <a:solidFill>
                <a:srgbClr val="376092"/>
              </a:solidFill>
            </a:endParaRPr>
          </a:p>
        </p:txBody>
      </p:sp>
      <p:sp>
        <p:nvSpPr>
          <p:cNvPr id="28676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28677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5FEF1E-A1AB-4F72-A2EC-8CC44D4FA8C3}" type="slidenum">
              <a:rPr lang="zh-CN" altLang="zh-CN"/>
              <a:pPr/>
              <a:t>25</a:t>
            </a:fld>
            <a:endParaRPr lang="zh-CN" altLang="zh-C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CONCLUSIONS</a:t>
            </a:r>
            <a:endParaRPr lang="zh-CN" altLang="en-US" smtClean="0"/>
          </a:p>
        </p:txBody>
      </p:sp>
      <p:sp>
        <p:nvSpPr>
          <p:cNvPr id="296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zh-CN" smtClean="0">
                <a:solidFill>
                  <a:srgbClr val="376092"/>
                </a:solidFill>
              </a:rPr>
              <a:t>Integrated intervention for service providers and managers can improve significantly the provision of partner notification and STD/HIV related consulting services in public STD clinics.</a:t>
            </a:r>
          </a:p>
          <a:p>
            <a:pPr>
              <a:buFont typeface="Arial" charset="0"/>
              <a:buNone/>
            </a:pPr>
            <a:endParaRPr lang="zh-CN" altLang="en-US" smtClean="0">
              <a:solidFill>
                <a:srgbClr val="376092"/>
              </a:solidFill>
            </a:endParaRPr>
          </a:p>
        </p:txBody>
      </p:sp>
      <p:sp>
        <p:nvSpPr>
          <p:cNvPr id="29700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29701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07E912-D513-4F82-BBBF-D4E59A1936DA}" type="slidenum">
              <a:rPr lang="zh-CN" altLang="zh-CN"/>
              <a:pPr/>
              <a:t>26</a:t>
            </a:fld>
            <a:endParaRPr lang="zh-CN" alt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ACKNOWLEDGE</a:t>
            </a:r>
            <a:endParaRPr lang="zh-CN" altLang="en-US" smtClean="0"/>
          </a:p>
        </p:txBody>
      </p:sp>
      <p:sp>
        <p:nvSpPr>
          <p:cNvPr id="307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Financial supports from World Health Organization(WHO, A65078)</a:t>
            </a:r>
          </a:p>
          <a:p>
            <a:pPr lvl="1">
              <a:buFont typeface="Arial" charset="0"/>
              <a:buNone/>
            </a:pPr>
            <a:endParaRPr lang="en-US" altLang="zh-CN" smtClean="0"/>
          </a:p>
          <a:p>
            <a:pPr lvl="1">
              <a:buFont typeface="Arial" charset="0"/>
              <a:buChar char="•"/>
            </a:pPr>
            <a:r>
              <a:rPr lang="en-US" altLang="zh-CN" sz="3200" smtClean="0">
                <a:solidFill>
                  <a:srgbClr val="376092"/>
                </a:solidFill>
              </a:rPr>
              <a:t>All contributors, including interviewers, the staff from clinics, and postgraduate students, who participated in the survey, data checking or data management.</a:t>
            </a:r>
            <a:endParaRPr lang="zh-CN" altLang="en-US" sz="3200" smtClean="0">
              <a:solidFill>
                <a:srgbClr val="376092"/>
              </a:solidFill>
            </a:endParaRPr>
          </a:p>
          <a:p>
            <a:endParaRPr lang="zh-CN" altLang="en-US" smtClean="0">
              <a:solidFill>
                <a:srgbClr val="376092"/>
              </a:solidFill>
            </a:endParaRPr>
          </a:p>
        </p:txBody>
      </p:sp>
      <p:sp>
        <p:nvSpPr>
          <p:cNvPr id="30724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30725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461C84-79F3-49DE-8B20-D69222D9121D}" type="slidenum">
              <a:rPr lang="zh-CN" altLang="zh-CN"/>
              <a:pPr/>
              <a:t>27</a:t>
            </a:fld>
            <a:endParaRPr lang="zh-CN" alt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17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>
              <a:solidFill>
                <a:srgbClr val="376092"/>
              </a:solidFill>
            </a:endParaRPr>
          </a:p>
        </p:txBody>
      </p:sp>
      <p:sp>
        <p:nvSpPr>
          <p:cNvPr id="31748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31749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764BC7-6719-4869-B8F0-6AE8FB417B87}" type="slidenum">
              <a:rPr lang="zh-CN" altLang="zh-CN"/>
              <a:pPr/>
              <a:t>28</a:t>
            </a:fld>
            <a:endParaRPr lang="zh-CN" altLang="zh-CN" sz="1800"/>
          </a:p>
        </p:txBody>
      </p:sp>
      <p:sp>
        <p:nvSpPr>
          <p:cNvPr id="7" name="矩形 6"/>
          <p:cNvSpPr/>
          <p:nvPr/>
        </p:nvSpPr>
        <p:spPr>
          <a:xfrm>
            <a:off x="4355976" y="2420888"/>
            <a:ext cx="30412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</a:rPr>
              <a:t>谢    谢！</a:t>
            </a:r>
          </a:p>
        </p:txBody>
      </p:sp>
      <p:sp>
        <p:nvSpPr>
          <p:cNvPr id="31751" name="矩形 7"/>
          <p:cNvSpPr>
            <a:spLocks noChangeArrowheads="1"/>
          </p:cNvSpPr>
          <p:nvPr/>
        </p:nvSpPr>
        <p:spPr bwMode="auto">
          <a:xfrm>
            <a:off x="684213" y="908050"/>
            <a:ext cx="55816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Thanks for your </a:t>
            </a:r>
          </a:p>
          <a:p>
            <a:pPr algn="ctr"/>
            <a:r>
              <a:rPr lang="en-US" altLang="zh-CN" sz="5400">
                <a:solidFill>
                  <a:schemeClr val="bg1"/>
                </a:solidFill>
              </a:rPr>
              <a:t>kind listening</a:t>
            </a:r>
            <a:r>
              <a:rPr lang="zh-CN" altLang="zh-CN" sz="5400">
                <a:solidFill>
                  <a:schemeClr val="bg1"/>
                </a:solidFill>
              </a:rPr>
              <a:t>！</a:t>
            </a:r>
          </a:p>
        </p:txBody>
      </p:sp>
      <p:pic>
        <p:nvPicPr>
          <p:cNvPr id="31752" name="Picture 11" descr="c:\users\administrator\appdata\roaming\360se6\User Data\temp\19b1OOOPIC69.jpg"/>
          <p:cNvPicPr>
            <a:picLocks noChangeAspect="1" noChangeArrowheads="1"/>
          </p:cNvPicPr>
          <p:nvPr/>
        </p:nvPicPr>
        <p:blipFill>
          <a:blip r:embed="rId2"/>
          <a:srcRect l="6808" t="8163"/>
          <a:stretch>
            <a:fillRect/>
          </a:stretch>
        </p:blipFill>
        <p:spPr bwMode="auto">
          <a:xfrm>
            <a:off x="-33338" y="836613"/>
            <a:ext cx="917733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410643" y="944724"/>
            <a:ext cx="8157801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 for listening</a:t>
            </a:r>
          </a:p>
          <a:p>
            <a:pPr algn="ctr">
              <a:defRPr/>
            </a:pPr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Welcome to Shanghai!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INTRODUCTION</a:t>
            </a:r>
            <a:endParaRPr lang="zh-CN" altLang="en-US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mtClean="0">
                <a:solidFill>
                  <a:srgbClr val="FF0000"/>
                </a:solidFill>
              </a:rPr>
              <a:t>Sexually transmitted diseases (STDs) </a:t>
            </a:r>
          </a:p>
          <a:p>
            <a:pPr lvl="1">
              <a:buFont typeface="Arial" charset="0"/>
              <a:buChar char="•"/>
            </a:pPr>
            <a:r>
              <a:rPr lang="en-US" altLang="zh-CN" smtClean="0"/>
              <a:t>Infections that can be transferred through any type of sexual contact(vaginal, anal, oral… )</a:t>
            </a:r>
          </a:p>
          <a:p>
            <a:pPr lvl="1">
              <a:buFont typeface="Arial" charset="0"/>
              <a:buChar char="•"/>
            </a:pPr>
            <a:r>
              <a:rPr lang="en-US" altLang="zh-CN" smtClean="0"/>
              <a:t>More than 30 different sexually transmissible bacteria, viruses and parasites</a:t>
            </a:r>
          </a:p>
          <a:p>
            <a:pPr lvl="2"/>
            <a:r>
              <a:rPr lang="en-US" altLang="zh-CN" smtClean="0"/>
              <a:t> common(8) : gonorrhoea, chlamydial infection, syphilis, trichomoniasis, chancroid, genital herpes, genital warts, human immunodeficiency virus (HIV) infection, hepatitis B infection.</a:t>
            </a:r>
          </a:p>
        </p:txBody>
      </p:sp>
      <p:sp>
        <p:nvSpPr>
          <p:cNvPr id="8196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8197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51DAB0-642C-43ED-8FB0-0A417D2C5789}" type="slidenum">
              <a:rPr lang="zh-CN" altLang="zh-CN"/>
              <a:pPr/>
              <a:t>3</a:t>
            </a:fld>
            <a:endParaRPr lang="zh-CN" alt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内容占位符 2"/>
          <p:cNvSpPr>
            <a:spLocks noGrp="1"/>
          </p:cNvSpPr>
          <p:nvPr>
            <p:ph idx="1"/>
          </p:nvPr>
        </p:nvSpPr>
        <p:spPr>
          <a:xfrm>
            <a:off x="503238" y="981075"/>
            <a:ext cx="8229600" cy="4525963"/>
          </a:xfrm>
        </p:spPr>
        <p:txBody>
          <a:bodyPr/>
          <a:lstStyle/>
          <a:p>
            <a:r>
              <a:rPr lang="en-US" altLang="zh-CN" sz="1800" smtClean="0">
                <a:solidFill>
                  <a:srgbClr val="376092"/>
                </a:solidFill>
              </a:rPr>
              <a:t>Estimated new cases of curable sexually transmitted infections (gonorrhoea, chlamydia, syphilis and trichomoniasis) by WHO region, 2008</a:t>
            </a:r>
          </a:p>
          <a:p>
            <a:endParaRPr lang="zh-CN" altLang="en-US" sz="1200" smtClean="0">
              <a:solidFill>
                <a:srgbClr val="376092"/>
              </a:solidFill>
            </a:endParaRPr>
          </a:p>
        </p:txBody>
      </p:sp>
      <p:sp>
        <p:nvSpPr>
          <p:cNvPr id="9219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9220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BAF019-26D4-4A3D-B225-32B3745B53A6}" type="slidenum">
              <a:rPr lang="zh-CN" altLang="zh-CN"/>
              <a:pPr/>
              <a:t>4</a:t>
            </a:fld>
            <a:endParaRPr lang="zh-CN" altLang="zh-CN"/>
          </a:p>
        </p:txBody>
      </p:sp>
      <p:pic>
        <p:nvPicPr>
          <p:cNvPr id="9221" name="Picture 2" descr="c:\users\administrator\appdata\roaming\360se6\User Data\temp\map_s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736725"/>
            <a:ext cx="752475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矩形 6"/>
          <p:cNvSpPr>
            <a:spLocks noChangeArrowheads="1"/>
          </p:cNvSpPr>
          <p:nvPr/>
        </p:nvSpPr>
        <p:spPr bwMode="auto">
          <a:xfrm>
            <a:off x="900113" y="5589588"/>
            <a:ext cx="5940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/>
              <a:t>http://www.who.int/mediacentre/factsheets/fs110/en/</a:t>
            </a: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FF0000"/>
                </a:solidFill>
              </a:rPr>
              <a:t>A major public problem in developing countries like China</a:t>
            </a:r>
          </a:p>
          <a:p>
            <a:pPr lvl="1"/>
            <a:r>
              <a:rPr lang="en-US" altLang="zh-CN" smtClean="0"/>
              <a:t>High incidence &amp; increasing trend</a:t>
            </a:r>
          </a:p>
          <a:p>
            <a:pPr lvl="1">
              <a:buFont typeface="Arial" charset="0"/>
              <a:buNone/>
            </a:pPr>
            <a:endParaRPr lang="en-US" altLang="zh-CN" sz="1800" smtClean="0"/>
          </a:p>
          <a:p>
            <a:pPr lvl="1">
              <a:buFont typeface="Arial" charset="0"/>
              <a:buNone/>
            </a:pPr>
            <a:r>
              <a:rPr lang="en-US" altLang="zh-CN" sz="1800" smtClean="0"/>
              <a:t>The reported cases(syphilis, gonorrhoea, aids) in 2007(Shanghai, China) </a:t>
            </a:r>
          </a:p>
          <a:p>
            <a:pPr lvl="1"/>
            <a:endParaRPr lang="en-US" altLang="zh-CN" smtClean="0"/>
          </a:p>
          <a:p>
            <a:pPr lvl="1"/>
            <a:endParaRPr lang="en-US" altLang="zh-CN" smtClean="0"/>
          </a:p>
        </p:txBody>
      </p:sp>
      <p:sp>
        <p:nvSpPr>
          <p:cNvPr id="10244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0245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56CADC-1DF2-4044-8465-7DDC8C736300}" type="slidenum">
              <a:rPr lang="zh-CN" altLang="zh-CN"/>
              <a:pPr/>
              <a:t>5</a:t>
            </a:fld>
            <a:endParaRPr lang="zh-CN" altLang="zh-CN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/>
        </p:nvGraphicFramePr>
        <p:xfrm>
          <a:off x="1008063" y="3536950"/>
          <a:ext cx="6985000" cy="1295400"/>
        </p:xfrm>
        <a:graphic>
          <a:graphicData uri="http://schemas.openxmlformats.org/drawingml/2006/table">
            <a:tbl>
              <a:tblPr/>
              <a:tblGrid>
                <a:gridCol w="1746250"/>
                <a:gridCol w="1746250"/>
                <a:gridCol w="1746250"/>
                <a:gridCol w="17462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Year 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Syphilis 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Gonorrhoea 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Aids 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2006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12022 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↑↑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8385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85 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↑↑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2007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10674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10152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algun Gothic" pitchFamily="34" charset="-127"/>
                          <a:ea typeface="宋体" pitchFamily="2" charset="-122"/>
                        </a:rPr>
                        <a:t>53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algun Gothic" pitchFamily="34" charset="-127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1267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1268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5FA825-754A-48BE-B120-FC86B435F7BA}" type="slidenum">
              <a:rPr lang="zh-CN" altLang="zh-CN"/>
              <a:pPr/>
              <a:t>6</a:t>
            </a:fld>
            <a:endParaRPr lang="zh-CN" altLang="zh-CN"/>
          </a:p>
        </p:txBody>
      </p:sp>
      <p:sp>
        <p:nvSpPr>
          <p:cNvPr id="11269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mtClean="0"/>
              <a:t>Disease &amp; economic burden</a:t>
            </a:r>
          </a:p>
          <a:p>
            <a:pPr lvl="2"/>
            <a:r>
              <a:rPr lang="en-US" altLang="zh-CN" smtClean="0"/>
              <a:t>inflammatory disease</a:t>
            </a:r>
          </a:p>
          <a:p>
            <a:pPr lvl="2"/>
            <a:r>
              <a:rPr lang="en-US" altLang="zh-CN" smtClean="0"/>
              <a:t>ectopic pregnancy</a:t>
            </a:r>
          </a:p>
          <a:p>
            <a:pPr lvl="2"/>
            <a:r>
              <a:rPr lang="en-US" altLang="zh-CN" smtClean="0"/>
              <a:t>infertility</a:t>
            </a:r>
          </a:p>
          <a:p>
            <a:pPr lvl="2"/>
            <a:r>
              <a:rPr lang="en-US" altLang="zh-CN" smtClean="0"/>
              <a:t>fetal and neonatal morbidity and mortality</a:t>
            </a:r>
          </a:p>
          <a:p>
            <a:pPr lvl="2"/>
            <a:r>
              <a:rPr lang="en-US" altLang="zh-CN" smtClean="0"/>
              <a:t>facilitate the sexual transmission of HIV</a:t>
            </a:r>
          </a:p>
          <a:p>
            <a:pPr lvl="2"/>
            <a:r>
              <a:rPr lang="en-US" altLang="zh-CN" smtClean="0"/>
              <a:t>economic loss: account for 17%</a:t>
            </a:r>
          </a:p>
          <a:p>
            <a:pPr lvl="1"/>
            <a:endParaRPr lang="zh-CN" altLang="en-US" smtClean="0"/>
          </a:p>
          <a:p>
            <a:endParaRPr lang="zh-CN" altLang="en-US" smtClean="0">
              <a:solidFill>
                <a:srgbClr val="3760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The service of STD clinics</a:t>
            </a:r>
          </a:p>
          <a:p>
            <a:pPr lvl="1"/>
            <a:r>
              <a:rPr lang="en-US" altLang="zh-CN" smtClean="0"/>
              <a:t>Focus on treatment rather than prevention</a:t>
            </a:r>
          </a:p>
          <a:p>
            <a:pPr lvl="2"/>
            <a:r>
              <a:rPr lang="en-US" altLang="zh-CN" smtClean="0"/>
              <a:t>over-treatment</a:t>
            </a:r>
          </a:p>
          <a:p>
            <a:pPr lvl="1"/>
            <a:r>
              <a:rPr lang="en-US" altLang="zh-CN" smtClean="0"/>
              <a:t>Ignore behavioral intervention</a:t>
            </a:r>
          </a:p>
          <a:p>
            <a:pPr lvl="2"/>
            <a:r>
              <a:rPr lang="en-US" altLang="zh-CN" smtClean="0"/>
              <a:t>the service rate of partner notification: 29%~48%</a:t>
            </a:r>
          </a:p>
          <a:p>
            <a:pPr lvl="2"/>
            <a:r>
              <a:rPr lang="en-US" altLang="zh-CN" smtClean="0"/>
              <a:t>condom promotion: 26%~33% </a:t>
            </a:r>
            <a:endParaRPr lang="zh-CN" altLang="en-US" smtClean="0"/>
          </a:p>
          <a:p>
            <a:r>
              <a:rPr lang="en-US" altLang="zh-CN" sz="2800" smtClean="0">
                <a:solidFill>
                  <a:srgbClr val="FF0000"/>
                </a:solidFill>
              </a:rPr>
              <a:t>Counseling and behavioral interventions offer primary prevention against STIs (including HIV), as well as against unintended pregnancies.</a:t>
            </a:r>
            <a:endParaRPr lang="en-US" altLang="zh-CN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altLang="zh-CN" sz="2800" smtClean="0">
                <a:solidFill>
                  <a:srgbClr val="FF0000"/>
                </a:solidFill>
              </a:rPr>
              <a:t>                                                                        —WHO</a:t>
            </a:r>
          </a:p>
        </p:txBody>
      </p:sp>
      <p:sp>
        <p:nvSpPr>
          <p:cNvPr id="12292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lvl="1" eaLnBrk="0" latinLnBrk="0" hangingPunct="0"/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2293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85B3B3-A0D5-4E96-B8EE-F3BF78B1A478}" type="slidenum">
              <a:rPr lang="zh-CN" altLang="zh-CN"/>
              <a:pPr/>
              <a:t>7</a:t>
            </a:fld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Previous research</a:t>
            </a:r>
          </a:p>
          <a:p>
            <a:pPr lvl="1"/>
            <a:r>
              <a:rPr lang="en-US" altLang="zh-CN" smtClean="0"/>
              <a:t>Pay attention to cross-sectional survey</a:t>
            </a:r>
          </a:p>
          <a:p>
            <a:pPr lvl="1"/>
            <a:r>
              <a:rPr lang="en-US" altLang="zh-CN" smtClean="0"/>
              <a:t>Lack of integrated intervention </a:t>
            </a:r>
          </a:p>
          <a:p>
            <a:pPr>
              <a:spcBef>
                <a:spcPts val="2400"/>
              </a:spcBef>
            </a:pPr>
            <a:r>
              <a:rPr lang="en-US" altLang="zh-CN" sz="2800" smtClean="0">
                <a:solidFill>
                  <a:srgbClr val="376092"/>
                </a:solidFill>
              </a:rPr>
              <a:t>The </a:t>
            </a:r>
            <a:r>
              <a:rPr lang="en-US" altLang="zh-CN" sz="2800" smtClean="0">
                <a:solidFill>
                  <a:srgbClr val="FF0000"/>
                </a:solidFill>
              </a:rPr>
              <a:t>aim</a:t>
            </a:r>
            <a:r>
              <a:rPr lang="en-US" altLang="zh-CN" sz="2800" smtClean="0">
                <a:solidFill>
                  <a:srgbClr val="376092"/>
                </a:solidFill>
              </a:rPr>
              <a:t> of this study was to evaluate the effect of integrated intervention on partner notification and STD/HIV consulting services in public STD clinics, Shanghai, China.</a:t>
            </a:r>
          </a:p>
          <a:p>
            <a:endParaRPr lang="zh-CN" altLang="en-US" smtClean="0">
              <a:solidFill>
                <a:srgbClr val="376092"/>
              </a:solidFill>
            </a:endParaRPr>
          </a:p>
        </p:txBody>
      </p:sp>
      <p:sp>
        <p:nvSpPr>
          <p:cNvPr id="13316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3317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265918-62BE-4E04-8908-A3D4B8DB63BA}" type="slidenum">
              <a:rPr lang="zh-CN" altLang="zh-CN"/>
              <a:pPr/>
              <a:t>8</a:t>
            </a:fld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MATERIALS &amp; METHODS</a:t>
            </a:r>
            <a:endParaRPr lang="zh-CN" altLang="en-US" smtClean="0"/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376092"/>
                </a:solidFill>
              </a:rPr>
              <a:t>Study Field</a:t>
            </a:r>
          </a:p>
          <a:p>
            <a:pPr lvl="1"/>
            <a:r>
              <a:rPr lang="en-US" altLang="zh-CN" smtClean="0"/>
              <a:t>Three levels of STDs care net-work(Shanghai)</a:t>
            </a:r>
          </a:p>
          <a:p>
            <a:pPr lvl="2"/>
            <a:r>
              <a:rPr lang="en-US" altLang="zh-CN" smtClean="0"/>
              <a:t>municipal clinic, district clinic and community clinic </a:t>
            </a:r>
          </a:p>
          <a:p>
            <a:pPr lvl="1"/>
            <a:r>
              <a:rPr lang="en-US" altLang="zh-CN" smtClean="0"/>
              <a:t>Two representative clinic respectively in each level </a:t>
            </a:r>
          </a:p>
          <a:p>
            <a:pPr lvl="1"/>
            <a:r>
              <a:rPr lang="en-US" altLang="zh-CN" smtClean="0"/>
              <a:t> Six public STD clinics were selected, and randomly allocated into the intervention group(IG) and the control group(CG)</a:t>
            </a:r>
          </a:p>
        </p:txBody>
      </p:sp>
      <p:sp>
        <p:nvSpPr>
          <p:cNvPr id="14340" name="日期占位符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october 28,2014</a:t>
            </a:r>
            <a:endParaRPr lang="zh-CN" altLang="zh-CN"/>
          </a:p>
        </p:txBody>
      </p:sp>
      <p:sp>
        <p:nvSpPr>
          <p:cNvPr id="14341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7DBCB3-7D0D-4D8E-A0C8-2D88584ED69B}" type="slidenum">
              <a:rPr lang="zh-CN" altLang="zh-CN"/>
              <a:pPr/>
              <a:t>9</a:t>
            </a:fld>
            <a:endParaRPr lang="zh-CN" alt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테마">
      <a:majorFont>
        <a:latin typeface="Malgun Gothic"/>
        <a:ea typeface="宋体"/>
        <a:cs typeface=""/>
      </a:majorFont>
      <a:minorFont>
        <a:latin typeface="Malgun Gothic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157256847</TotalTime>
  <Pages>0</Pages>
  <Words>1270</Words>
  <Characters>0</Characters>
  <Application>Microsoft Office PowerPoint</Application>
  <DocSecurity>0</DocSecurity>
  <PresentationFormat>On-screen Show (4:3)</PresentationFormat>
  <Lines>0</Lines>
  <Paragraphs>438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宋体</vt:lpstr>
      <vt:lpstr>Times New Roman</vt:lpstr>
      <vt:lpstr>Malgun Gothic</vt:lpstr>
      <vt:lpstr>楷体_GB2312</vt:lpstr>
      <vt:lpstr>Office 테마</vt:lpstr>
      <vt:lpstr>Microsoft Office Excel 图表</vt:lpstr>
      <vt:lpstr>The effect of integrated intervention for service providers on partner notification and STD/HIV related consulting services in public STD clinics,  Shanghai, China</vt:lpstr>
      <vt:lpstr>Outline</vt:lpstr>
      <vt:lpstr>INTRODUCTION</vt:lpstr>
      <vt:lpstr>Slide 4</vt:lpstr>
      <vt:lpstr>Slide 5</vt:lpstr>
      <vt:lpstr>Slide 6</vt:lpstr>
      <vt:lpstr>Slide 7</vt:lpstr>
      <vt:lpstr>Slide 8</vt:lpstr>
      <vt:lpstr>MATERIALS &amp; METHODS</vt:lpstr>
      <vt:lpstr>Slide 10</vt:lpstr>
      <vt:lpstr>Slide 11</vt:lpstr>
      <vt:lpstr>Slide 12</vt:lpstr>
      <vt:lpstr>Slide 13</vt:lpstr>
      <vt:lpstr>Slide 14</vt:lpstr>
      <vt:lpstr>RESULTS</vt:lpstr>
      <vt:lpstr>Slide 16</vt:lpstr>
      <vt:lpstr>partner notification</vt:lpstr>
      <vt:lpstr>Slide 18</vt:lpstr>
      <vt:lpstr>Slide 19</vt:lpstr>
      <vt:lpstr>counseling service</vt:lpstr>
      <vt:lpstr>Slide 21</vt:lpstr>
      <vt:lpstr>DISCUSSION</vt:lpstr>
      <vt:lpstr>Slide 23</vt:lpstr>
      <vt:lpstr>Slide 24</vt:lpstr>
      <vt:lpstr>Slide 25</vt:lpstr>
      <vt:lpstr>CONCLUSIONS</vt:lpstr>
      <vt:lpstr>ACKNOWLEDGE</vt:lpstr>
      <vt:lpstr>Slide 28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ppt.glzy8.com提供海量PPT模板免费下载！</dc:title>
  <dc:creator>lyy</dc:creator>
  <cp:lastModifiedBy>sahoo</cp:lastModifiedBy>
  <cp:revision>179</cp:revision>
  <cp:lastPrinted>1899-12-30T00:00:00Z</cp:lastPrinted>
  <dcterms:created xsi:type="dcterms:W3CDTF">2011-12-16T04:29:00Z</dcterms:created>
  <dcterms:modified xsi:type="dcterms:W3CDTF">2014-10-31T10:39:15Z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2052-8.1.0.3526</vt:lpwstr>
  </property>
</Properties>
</file>